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464646"/>
    <a:srgbClr val="1494DA"/>
    <a:srgbClr val="DBDC3E"/>
    <a:srgbClr val="D84CD0"/>
    <a:srgbClr val="23B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7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5503-6CED-A44E-8984-82774E6D81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792F-3BB0-5740-B5CA-DD5BC4B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8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A9E4A-8E46-4DF9-A1C2-966BD74D714A}"/>
              </a:ext>
            </a:extLst>
          </p:cNvPr>
          <p:cNvGrpSpPr/>
          <p:nvPr/>
        </p:nvGrpSpPr>
        <p:grpSpPr>
          <a:xfrm>
            <a:off x="6945416" y="114300"/>
            <a:ext cx="5106600" cy="6743700"/>
            <a:chOff x="3546434" y="114300"/>
            <a:chExt cx="5106600" cy="67437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02A2D65-6652-BA4A-948F-28224E9A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200" y="114300"/>
              <a:ext cx="2541834" cy="29337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EA923F8-1D28-1740-809E-3A5A558FC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434" y="2329789"/>
              <a:ext cx="3835683" cy="452821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F0079B-8308-4B5E-92FF-694F054073B5}"/>
              </a:ext>
            </a:extLst>
          </p:cNvPr>
          <p:cNvSpPr txBox="1"/>
          <p:nvPr/>
        </p:nvSpPr>
        <p:spPr>
          <a:xfrm>
            <a:off x="858982" y="1109008"/>
            <a:ext cx="6336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>
                <a:latin typeface="SimHei" panose="02010609060101010101" pitchFamily="49" charset="-122"/>
                <a:ea typeface="SimHei" panose="02010609060101010101" pitchFamily="49" charset="-122"/>
              </a:rPr>
              <a:t>Introduction to </a:t>
            </a:r>
            <a:r>
              <a:rPr lang="en-ZA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dpylr</a:t>
            </a:r>
            <a:endParaRPr lang="en-ZA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441EE-C2E2-4941-A3C1-5A1D2A271893}"/>
              </a:ext>
            </a:extLst>
          </p:cNvPr>
          <p:cNvSpPr txBox="1"/>
          <p:nvPr/>
        </p:nvSpPr>
        <p:spPr>
          <a:xfrm>
            <a:off x="471055" y="5477164"/>
            <a:ext cx="316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James Theil</a:t>
            </a:r>
          </a:p>
          <a:p>
            <a:r>
              <a:rPr lang="en-ZA" sz="2000" dirty="0"/>
              <a:t>Email: jtheil644@gmail.com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93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914400" y="454891"/>
            <a:ext cx="103366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Transforming and wrangling data</a:t>
            </a: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Learning outcomes</a:t>
            </a: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The pipe operator %&gt;%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SimHei" panose="02010609060101010101" pitchFamily="49" charset="-122"/>
                <a:ea typeface="SimHei" panose="02010609060101010101" pitchFamily="49" charset="-122"/>
              </a:rPr>
              <a:t>Selecting columns 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with select()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Filtering rows with filter()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Creating new variables with mutate()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Ordering the data with arrange()</a:t>
            </a: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For more reading: https://r4ds.had.co.nz/</a:t>
            </a:r>
          </a:p>
        </p:txBody>
      </p:sp>
    </p:spTree>
    <p:extLst>
      <p:ext uri="{BB962C8B-B14F-4D97-AF65-F5344CB8AC3E}">
        <p14:creationId xmlns:p14="http://schemas.microsoft.com/office/powerpoint/2010/main" val="11582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480291" y="444500"/>
            <a:ext cx="112037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The pipe %&gt;%</a:t>
            </a:r>
          </a:p>
          <a:p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Makes code succinct and easy to read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Takes one operation and “pipes” it into the next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There are other pipes such as %&lt;&gt;% from </a:t>
            </a:r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magrittr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02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480291" y="444500"/>
            <a:ext cx="112037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Select()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Select is used to retain or discard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Most basic form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select(column1, column2, column3)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46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480291" y="444500"/>
            <a:ext cx="1120370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Select() cont.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Select a range of variables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select(column1:column8)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82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480291" y="444500"/>
            <a:ext cx="112037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Select() cont.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Using 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starts_with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() and 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ends_with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() can make short work of selecting many similar variables 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pPr lvl="1"/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select(</a:t>
            </a:r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starts_with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(“rating”)</a:t>
            </a:r>
          </a:p>
          <a:p>
            <a:pPr lvl="1"/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select(</a:t>
            </a:r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ends_with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(“_score”)</a:t>
            </a:r>
          </a:p>
          <a:p>
            <a:pPr lvl="1"/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55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397163" y="601519"/>
            <a:ext cx="112037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Select() cont.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Select can also be used in revers to remove unwanted columns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pPr lvl="1"/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select(-c(variable1, variable2))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29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480291" y="444500"/>
            <a:ext cx="112037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Select() cont.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Using select() to reorder columns in a 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pPr lvl="1"/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select(column1, column 2, everything())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55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B75608-090E-C343-A57B-57FC0EAF6DE4}"/>
              </a:ext>
            </a:extLst>
          </p:cNvPr>
          <p:cNvSpPr txBox="1"/>
          <p:nvPr/>
        </p:nvSpPr>
        <p:spPr>
          <a:xfrm>
            <a:off x="480291" y="444500"/>
            <a:ext cx="11203709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filter()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Filter can be used to retain rows that match a given criteria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pPr lvl="1"/>
            <a:r>
              <a:rPr lang="en-US" sz="28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Dataframe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%&gt;%</a:t>
            </a:r>
          </a:p>
          <a:p>
            <a:pPr lvl="1"/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			filter(column name &gt; 5)</a:t>
            </a:r>
          </a:p>
          <a:p>
            <a:pPr lvl="1"/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Logical operators can be used to define the filtering criteria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== (equal to)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!= (not equal to)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&lt; (less than)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&gt; (greater than)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&amp; (‘and’ for matching two or more criteria)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| (‘or’ for finding rows that match one of two supplied criteria)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2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329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SimHei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Saints Church</dc:creator>
  <cp:lastModifiedBy>James Theil</cp:lastModifiedBy>
  <cp:revision>21</cp:revision>
  <dcterms:created xsi:type="dcterms:W3CDTF">2021-07-04T07:23:38Z</dcterms:created>
  <dcterms:modified xsi:type="dcterms:W3CDTF">2021-07-05T14:53:50Z</dcterms:modified>
</cp:coreProperties>
</file>