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33A"/>
    <a:srgbClr val="DE3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18B58-3209-D4A6-2A36-BE74D1DB5652}" v="840" dt="2021-03-09T19:35:28.877"/>
    <p1510:client id="{29BE0CEA-1924-20B2-95FC-1280252990C8}" v="37" dt="2021-03-09T21:28:38.260"/>
    <p1510:client id="{9B97BDA2-9AE4-35A1-5587-9520F6D30CD5}" v="6" dt="2021-03-09T21:19:32.764"/>
    <p1510:client id="{FA51BF9D-1A46-4CD5-ADC1-7A6F1705E1C3}" v="521" vWet="523" dt="2021-03-09T20:58:41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legro/ralp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fosdem.org/2016/schedule/event/ralph_data_center_asset_management/" TargetMode="External"/><Relationship Id="rId2" Type="http://schemas.openxmlformats.org/officeDocument/2006/relationships/hyperlink" Target="https://ralph.allegro.te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lph.discourse.group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1CFC4-DC1A-4723-88F0-C8D482FC2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RALPH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BC8FC5-01D4-4E3D-93A6-50F1AFDC2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1035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/>
              <a:t>Miguel Fúquene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/>
              <a:t>Jimmy </a:t>
            </a:r>
            <a:r>
              <a:rPr lang="es-CO" err="1"/>
              <a:t>Chirivi</a:t>
            </a:r>
            <a:endParaRPr lang="es-C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/>
              <a:t>James Torres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/>
              <a:t>Verbo Camacho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>
                <a:solidFill>
                  <a:schemeClr val="tx1"/>
                </a:solidFill>
              </a:rPr>
              <a:t>Steven </a:t>
            </a:r>
            <a:r>
              <a:rPr lang="es-CO" err="1">
                <a:solidFill>
                  <a:schemeClr val="tx1"/>
                </a:solidFill>
              </a:rPr>
              <a:t>Garzon</a:t>
            </a:r>
            <a:endParaRPr lang="es-CO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5FBC4B-ACF7-476A-BF5A-8DAD9AEE7A88}"/>
              </a:ext>
            </a:extLst>
          </p:cNvPr>
          <p:cNvSpPr txBox="1"/>
          <p:nvPr/>
        </p:nvSpPr>
        <p:spPr>
          <a:xfrm>
            <a:off x="6288259" y="904244"/>
            <a:ext cx="538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0" i="0">
                <a:solidFill>
                  <a:srgbClr val="FFFFFF"/>
                </a:solidFill>
                <a:effectLst/>
                <a:latin typeface="Helvetica Neue"/>
              </a:rPr>
              <a:t>Sistema de gestión de activos </a:t>
            </a:r>
            <a:r>
              <a:rPr lang="es-MX" sz="2400" b="1" i="0">
                <a:solidFill>
                  <a:srgbClr val="FFFFFF"/>
                </a:solidFill>
                <a:effectLst/>
                <a:latin typeface="Helvetica Neue"/>
              </a:rPr>
              <a:t>ligero</a:t>
            </a:r>
            <a:br>
              <a:rPr lang="es-MX" sz="2400" b="0" i="0">
                <a:solidFill>
                  <a:srgbClr val="FFFFFF"/>
                </a:solidFill>
                <a:effectLst/>
                <a:latin typeface="Helvetica Neue"/>
              </a:rPr>
            </a:br>
            <a:r>
              <a:rPr lang="es-MX" sz="2400" b="0" i="0">
                <a:solidFill>
                  <a:srgbClr val="FFFFFF"/>
                </a:solidFill>
                <a:effectLst/>
                <a:latin typeface="Helvetica Neue"/>
              </a:rPr>
              <a:t>para centro de datos y back office</a:t>
            </a:r>
          </a:p>
        </p:txBody>
      </p:sp>
    </p:spTree>
    <p:extLst>
      <p:ext uri="{BB962C8B-B14F-4D97-AF65-F5344CB8AC3E}">
        <p14:creationId xmlns:p14="http://schemas.microsoft.com/office/powerpoint/2010/main" val="308818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2">
            <a:extLst>
              <a:ext uri="{FF2B5EF4-FFF2-40B4-BE49-F238E27FC236}">
                <a16:creationId xmlns:a16="http://schemas.microsoft.com/office/drawing/2014/main" id="{F7B3E34F-FF9F-4DF0-8C25-A6A60F8AD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0219FD-C636-435D-9FD7-94049085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CO"/>
              <a:t>¿Qué es Ralph3?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1DC76790-A558-4E69-8C18-11603E04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962511-1379-45F2-9EEB-5A84F9EAF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b="1"/>
              <a:t>Ralph 3 es un sistema de gestion de </a:t>
            </a:r>
            <a:r>
              <a:rPr lang="es-CO" sz="2400" b="1"/>
              <a:t>activos</a:t>
            </a:r>
            <a:r>
              <a:rPr lang="en-US" sz="2400" b="1">
                <a:ea typeface="+mn-lt"/>
                <a:cs typeface="+mn-lt"/>
              </a:rPr>
              <a:t>, DCIM y CMDB que a </a:t>
            </a:r>
            <a:r>
              <a:rPr lang="es-CO" sz="2400" b="1">
                <a:ea typeface="+mn-lt"/>
                <a:cs typeface="+mn-lt"/>
              </a:rPr>
              <a:t>su</a:t>
            </a:r>
            <a:r>
              <a:rPr lang="en-US" sz="2400" b="1">
                <a:ea typeface="+mn-lt"/>
                <a:cs typeface="+mn-lt"/>
              </a:rPr>
              <a:t> vez es poco complejo y potente para diferentes centros de backoffice o datos.</a:t>
            </a:r>
            <a:endParaRPr lang="en-US" b="1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8A37498-4843-48A0-8412-02F85CFB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817484"/>
            <a:ext cx="5451627" cy="2902990"/>
          </a:xfrm>
          <a:prstGeom prst="rect">
            <a:avLst/>
          </a:prstGeom>
        </p:spPr>
      </p:pic>
      <p:sp>
        <p:nvSpPr>
          <p:cNvPr id="18" name="Freeform 43">
            <a:extLst>
              <a:ext uri="{FF2B5EF4-FFF2-40B4-BE49-F238E27FC236}">
                <a16:creationId xmlns:a16="http://schemas.microsoft.com/office/drawing/2014/main" id="{D36306DC-1748-4A88-8EEC-84359BCAC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82880" y="6061223"/>
            <a:ext cx="855156" cy="506277"/>
          </a:xfrm>
          <a:custGeom>
            <a:avLst/>
            <a:gdLst>
              <a:gd name="connsiteX0" fmla="*/ 0 w 855156"/>
              <a:gd name="connsiteY0" fmla="*/ 506277 h 506277"/>
              <a:gd name="connsiteX1" fmla="*/ 509169 w 855156"/>
              <a:gd name="connsiteY1" fmla="*/ 505572 h 506277"/>
              <a:gd name="connsiteX2" fmla="*/ 599864 w 855156"/>
              <a:gd name="connsiteY2" fmla="*/ 505572 h 506277"/>
              <a:gd name="connsiteX3" fmla="*/ 614121 w 855156"/>
              <a:gd name="connsiteY3" fmla="*/ 500804 h 506277"/>
              <a:gd name="connsiteX4" fmla="*/ 619102 w 855156"/>
              <a:gd name="connsiteY4" fmla="*/ 496035 h 506277"/>
              <a:gd name="connsiteX5" fmla="*/ 848071 w 855156"/>
              <a:gd name="connsiteY5" fmla="*/ 267092 h 506277"/>
              <a:gd name="connsiteX6" fmla="*/ 848071 w 855156"/>
              <a:gd name="connsiteY6" fmla="*/ 238480 h 506277"/>
              <a:gd name="connsiteX7" fmla="*/ 619102 w 855156"/>
              <a:gd name="connsiteY7" fmla="*/ 9537 h 506277"/>
              <a:gd name="connsiteX8" fmla="*/ 614121 w 855156"/>
              <a:gd name="connsiteY8" fmla="*/ 4769 h 506277"/>
              <a:gd name="connsiteX9" fmla="*/ 599864 w 855156"/>
              <a:gd name="connsiteY9" fmla="*/ 0 h 506277"/>
              <a:gd name="connsiteX10" fmla="*/ 509169 w 855156"/>
              <a:gd name="connsiteY10" fmla="*/ 0 h 506277"/>
              <a:gd name="connsiteX11" fmla="*/ 0 w 855156"/>
              <a:gd name="connsiteY11" fmla="*/ 144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156" h="506277">
                <a:moveTo>
                  <a:pt x="0" y="506277"/>
                </a:moveTo>
                <a:lnTo>
                  <a:pt x="509169" y="505572"/>
                </a:lnTo>
                <a:lnTo>
                  <a:pt x="599864" y="505572"/>
                </a:lnTo>
                <a:cubicBezTo>
                  <a:pt x="604673" y="505572"/>
                  <a:pt x="609483" y="500804"/>
                  <a:pt x="614121" y="500804"/>
                </a:cubicBezTo>
                <a:cubicBezTo>
                  <a:pt x="614121" y="496035"/>
                  <a:pt x="619102" y="496035"/>
                  <a:pt x="619102" y="496035"/>
                </a:cubicBezTo>
                <a:lnTo>
                  <a:pt x="848071" y="267092"/>
                </a:lnTo>
                <a:cubicBezTo>
                  <a:pt x="857518" y="257555"/>
                  <a:pt x="857518" y="248018"/>
                  <a:pt x="848071" y="238480"/>
                </a:cubicBezTo>
                <a:lnTo>
                  <a:pt x="619102" y="9537"/>
                </a:lnTo>
                <a:cubicBezTo>
                  <a:pt x="617556" y="7914"/>
                  <a:pt x="615667" y="6392"/>
                  <a:pt x="614121" y="4769"/>
                </a:cubicBezTo>
                <a:cubicBezTo>
                  <a:pt x="609483" y="0"/>
                  <a:pt x="604673" y="0"/>
                  <a:pt x="599864" y="0"/>
                </a:cubicBezTo>
                <a:lnTo>
                  <a:pt x="509169" y="0"/>
                </a:lnTo>
                <a:lnTo>
                  <a:pt x="0" y="14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1033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C97C5-8FF2-406D-B1E9-494A02FA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Ventajas de Ralph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564372F-8A9E-4D8B-99EE-592979C8B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6005" y="1963842"/>
            <a:ext cx="2665024" cy="1888647"/>
          </a:xfrm>
        </p:spPr>
      </p:pic>
      <p:pic>
        <p:nvPicPr>
          <p:cNvPr id="5" name="Picture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A4C2D52-3EBE-47A2-999F-53C436A22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0" y="1922850"/>
            <a:ext cx="3102634" cy="19627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352236E-8561-4136-8D55-A625214394D3}"/>
              </a:ext>
            </a:extLst>
          </p:cNvPr>
          <p:cNvSpPr/>
          <p:nvPr/>
        </p:nvSpPr>
        <p:spPr>
          <a:xfrm>
            <a:off x="3867136" y="2439061"/>
            <a:ext cx="1696527" cy="704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Map&#10;&#10;Description automatically generated">
            <a:extLst>
              <a:ext uri="{FF2B5EF4-FFF2-40B4-BE49-F238E27FC236}">
                <a16:creationId xmlns:a16="http://schemas.microsoft.com/office/drawing/2014/main" id="{E8C7B97B-0E6D-4A82-AF5B-56960F7D5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211" y="4093757"/>
            <a:ext cx="5374256" cy="2681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BEB124-EE8A-4B35-8842-CC6194B00654}"/>
              </a:ext>
            </a:extLst>
          </p:cNvPr>
          <p:cNvSpPr txBox="1"/>
          <p:nvPr/>
        </p:nvSpPr>
        <p:spPr>
          <a:xfrm>
            <a:off x="1891162" y="50685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 Center 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06E2E-CB76-4DEB-AF40-B073CA6DA988}"/>
              </a:ext>
            </a:extLst>
          </p:cNvPr>
          <p:cNvSpPr txBox="1"/>
          <p:nvPr/>
        </p:nvSpPr>
        <p:spPr>
          <a:xfrm>
            <a:off x="9122973" y="26100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Sistemas Integrados</a:t>
            </a:r>
          </a:p>
        </p:txBody>
      </p:sp>
    </p:spTree>
    <p:extLst>
      <p:ext uri="{BB962C8B-B14F-4D97-AF65-F5344CB8AC3E}">
        <p14:creationId xmlns:p14="http://schemas.microsoft.com/office/powerpoint/2010/main" val="335373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22AB9-0173-446A-989D-DBF056D8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Tipos de Activos en Ralph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BF369-12E1-45CB-9C0C-21A5E5521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533" y="1716657"/>
            <a:ext cx="8915400" cy="4769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CO"/>
              <a:t>Activos de Centros de Datos.                                          Activos de Back Office</a:t>
            </a:r>
          </a:p>
          <a:p>
            <a:pPr marL="0" indent="0">
              <a:buNone/>
            </a:pPr>
            <a:endParaRPr lang="es-CO"/>
          </a:p>
          <a:p>
            <a:pPr marL="0" indent="0">
              <a:buNone/>
            </a:pPr>
            <a:endParaRPr lang="es-CO"/>
          </a:p>
          <a:p>
            <a:pPr marL="0" indent="0">
              <a:buNone/>
            </a:pPr>
            <a:endParaRPr lang="es-CO"/>
          </a:p>
          <a:p>
            <a:pPr marL="0" indent="0">
              <a:buNone/>
            </a:pPr>
            <a:endParaRPr lang="es-CO"/>
          </a:p>
          <a:p>
            <a:pPr marL="0" indent="0">
              <a:buNone/>
            </a:pPr>
            <a:endParaRPr lang="es-CO"/>
          </a:p>
          <a:p>
            <a:pPr marL="0" indent="0" algn="ctr">
              <a:buNone/>
            </a:pPr>
            <a:r>
              <a:rPr lang="es-CO"/>
              <a:t>Activos No fiscos</a:t>
            </a:r>
          </a:p>
          <a:p>
            <a:pPr marL="0" indent="0">
              <a:buNone/>
            </a:pPr>
            <a:endParaRPr lang="es-CO"/>
          </a:p>
        </p:txBody>
      </p:sp>
      <p:pic>
        <p:nvPicPr>
          <p:cNvPr id="4" name="Picture 26" descr="Icon&#10;&#10;Description automatically generated">
            <a:extLst>
              <a:ext uri="{FF2B5EF4-FFF2-40B4-BE49-F238E27FC236}">
                <a16:creationId xmlns:a16="http://schemas.microsoft.com/office/drawing/2014/main" id="{14BD1730-27A9-4BD5-8406-FB69423A1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740" y="2199287"/>
            <a:ext cx="1783692" cy="1783692"/>
          </a:xfrm>
          <a:prstGeom prst="rect">
            <a:avLst/>
          </a:prstGeom>
        </p:spPr>
      </p:pic>
      <p:pic>
        <p:nvPicPr>
          <p:cNvPr id="27" name="Picture 27" descr="A picture containing text, several, worktable&#10;&#10;Description automatically generated">
            <a:extLst>
              <a:ext uri="{FF2B5EF4-FFF2-40B4-BE49-F238E27FC236}">
                <a16:creationId xmlns:a16="http://schemas.microsoft.com/office/drawing/2014/main" id="{D1F08C30-EAB4-4C08-A0B2-D4BF81064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011" y="2226784"/>
            <a:ext cx="2619375" cy="1743075"/>
          </a:xfrm>
          <a:prstGeom prst="rect">
            <a:avLst/>
          </a:prstGeom>
        </p:spPr>
      </p:pic>
      <p:pic>
        <p:nvPicPr>
          <p:cNvPr id="28" name="Picture 2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691F03F-7E8B-4E2B-BBF4-89BAE110B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633" y="4428916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9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EF64E7F-4040-46E4-B212-43B083AF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406240" cy="4671240"/>
          </a:xfrm>
        </p:spPr>
        <p:txBody>
          <a:bodyPr anchor="ctr">
            <a:normAutofit/>
          </a:bodyPr>
          <a:lstStyle/>
          <a:p>
            <a:pPr algn="r"/>
            <a:r>
              <a:rPr lang="es-CO"/>
              <a:t>¿Por qué usar Ralph 3?</a:t>
            </a: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625D8-B3E9-40AB-BD8A-7A48B43EB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MX" b="1" i="0">
                <a:effectLst/>
                <a:latin typeface="Helvetica Neue"/>
              </a:rPr>
              <a:t>Flexible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MX" b="0" i="0">
                <a:effectLst/>
                <a:latin typeface="Helvetica Neue"/>
              </a:rPr>
              <a:t>Ralph está construido sobre Django y Python 3 y es fácil de ampliar y personalizar sin escribir código repetitivo. API REST, las extensiones de código de flujos de trabajo permiten una fácil personalización.</a:t>
            </a:r>
          </a:p>
          <a:p>
            <a:pPr marL="0" indent="0">
              <a:lnSpc>
                <a:spcPct val="90000"/>
              </a:lnSpc>
              <a:buNone/>
            </a:pPr>
            <a:endParaRPr lang="es-MX" b="0" i="0">
              <a:effectLst/>
              <a:latin typeface="Helvetica Neue"/>
            </a:endParaRPr>
          </a:p>
          <a:p>
            <a:pPr>
              <a:lnSpc>
                <a:spcPct val="90000"/>
              </a:lnSpc>
            </a:pPr>
            <a:r>
              <a:rPr lang="es-MX" b="1" i="0">
                <a:effectLst/>
                <a:latin typeface="Helvetica Neue"/>
              </a:rPr>
              <a:t>Fácil de usar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MX" b="0" i="0">
                <a:effectLst/>
                <a:latin typeface="Helvetica Neue"/>
              </a:rPr>
              <a:t>Hemos elegido las mejores características de los sistemas DCIM, </a:t>
            </a:r>
            <a:r>
              <a:rPr lang="es-MX" b="0" i="0" err="1">
                <a:effectLst/>
                <a:latin typeface="Helvetica Neue"/>
              </a:rPr>
              <a:t>Asset</a:t>
            </a:r>
            <a:r>
              <a:rPr lang="es-MX" b="0" i="0">
                <a:effectLst/>
                <a:latin typeface="Helvetica Neue"/>
              </a:rPr>
              <a:t> </a:t>
            </a:r>
            <a:r>
              <a:rPr lang="es-MX" b="0" i="0" err="1">
                <a:effectLst/>
                <a:latin typeface="Helvetica Neue"/>
              </a:rPr>
              <a:t>Mgmt</a:t>
            </a:r>
            <a:r>
              <a:rPr lang="es-MX" b="0" i="0">
                <a:effectLst/>
                <a:latin typeface="Helvetica Neue"/>
              </a:rPr>
              <a:t> y CMDB para crear un sistema sencillo y bien integrado. Una interfaz es más fácil que 3.</a:t>
            </a:r>
          </a:p>
          <a:p>
            <a:pPr marL="0" indent="0">
              <a:lnSpc>
                <a:spcPct val="90000"/>
              </a:lnSpc>
              <a:buNone/>
            </a:pPr>
            <a:endParaRPr lang="es-MX" b="0" i="0">
              <a:effectLst/>
              <a:latin typeface="Helvetica Neue"/>
            </a:endParaRPr>
          </a:p>
          <a:p>
            <a:pPr>
              <a:lnSpc>
                <a:spcPct val="90000"/>
              </a:lnSpc>
            </a:pPr>
            <a:r>
              <a:rPr lang="es-MX" b="1" i="0">
                <a:effectLst/>
                <a:latin typeface="Helvetica Neue"/>
              </a:rPr>
              <a:t>Abierto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MX" b="0" i="0" u="none" strike="noStrike"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¡Encuentranos en </a:t>
            </a:r>
            <a:r>
              <a:rPr lang="es-MX" b="0" i="0" u="none" strike="noStrike" err="1"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s-MX" b="0" i="0" u="none" strike="noStrike"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! </a:t>
            </a:r>
            <a:r>
              <a:rPr lang="es-MX" b="0" i="0">
                <a:effectLst/>
                <a:latin typeface="Helvetica Neue"/>
              </a:rPr>
              <a:t>Es un software con licencia Apache 2.0 y sí, aceptamos parches :)</a:t>
            </a:r>
          </a:p>
          <a:p>
            <a:pPr marL="0" indent="0">
              <a:lnSpc>
                <a:spcPct val="90000"/>
              </a:lnSpc>
              <a:buNone/>
            </a:pPr>
            <a:endParaRPr lang="es-MX" b="0" i="0">
              <a:effectLst/>
              <a:latin typeface="Helvetica Neue"/>
            </a:endParaRPr>
          </a:p>
          <a:p>
            <a:pPr>
              <a:lnSpc>
                <a:spcPct val="90000"/>
              </a:lnSpc>
            </a:pPr>
            <a:endParaRPr lang="es-MX" b="0" i="0">
              <a:effectLst/>
              <a:latin typeface="Helvetica Neue"/>
            </a:endParaRPr>
          </a:p>
          <a:p>
            <a:pPr marL="0" indent="0">
              <a:lnSpc>
                <a:spcPct val="90000"/>
              </a:lnSpc>
              <a:buNone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636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47D3502-15D7-40E3-8799-AADA72E46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F4883D-64C0-4660-A39D-C6F5CE9F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s-CO"/>
              <a:t>Ubicación DataCenters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84DC666-97B4-4AC4-9916-A1936C2F6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7AC47B30-EEA4-435A-A067-93214EF12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975026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El datacenter principal lo </a:t>
            </a:r>
            <a:r>
              <a:rPr lang="en-US" err="1"/>
              <a:t>ubicamos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la region </a:t>
            </a:r>
            <a:r>
              <a:rPr lang="en-US" err="1"/>
              <a:t>andina</a:t>
            </a:r>
          </a:p>
          <a:p>
            <a:r>
              <a:rPr lang="en-US"/>
              <a:t>El datacenter </a:t>
            </a:r>
            <a:r>
              <a:rPr lang="en-US" noProof="1"/>
              <a:t>secundario</a:t>
            </a:r>
            <a:r>
              <a:rPr lang="en-US"/>
              <a:t> lo </a:t>
            </a:r>
            <a:r>
              <a:rPr lang="es-CO" err="1"/>
              <a:t>ubicamos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la region </a:t>
            </a:r>
            <a:r>
              <a:rPr lang="en-US" err="1"/>
              <a:t>orinoquia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Los </a:t>
            </a:r>
            <a:r>
              <a:rPr lang="es-CO"/>
              <a:t>ubicamos</a:t>
            </a:r>
            <a:r>
              <a:rPr lang="en-US"/>
              <a:t> de esta manera para asi garantizar a los clientes una total disponibilidad de estos.</a:t>
            </a:r>
          </a:p>
        </p:txBody>
      </p:sp>
      <p:pic>
        <p:nvPicPr>
          <p:cNvPr id="1026" name="Picture 2" descr="Resultado de imagen para mapa de colombia con sus regiones | Mapa de  colombia, Mapas, Regiones">
            <a:extLst>
              <a:ext uri="{FF2B5EF4-FFF2-40B4-BE49-F238E27FC236}">
                <a16:creationId xmlns:a16="http://schemas.microsoft.com/office/drawing/2014/main" id="{82D43896-2CFB-48D2-8B97-01258CE41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1667" y="640080"/>
            <a:ext cx="4189328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Freeform 43">
            <a:extLst>
              <a:ext uri="{FF2B5EF4-FFF2-40B4-BE49-F238E27FC236}">
                <a16:creationId xmlns:a16="http://schemas.microsoft.com/office/drawing/2014/main" id="{4EEFCCD7-9BFF-47EA-9C91-94E380FD8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82880" y="6061223"/>
            <a:ext cx="855156" cy="506277"/>
          </a:xfrm>
          <a:custGeom>
            <a:avLst/>
            <a:gdLst>
              <a:gd name="connsiteX0" fmla="*/ 0 w 855156"/>
              <a:gd name="connsiteY0" fmla="*/ 506277 h 506277"/>
              <a:gd name="connsiteX1" fmla="*/ 509169 w 855156"/>
              <a:gd name="connsiteY1" fmla="*/ 505572 h 506277"/>
              <a:gd name="connsiteX2" fmla="*/ 599864 w 855156"/>
              <a:gd name="connsiteY2" fmla="*/ 505572 h 506277"/>
              <a:gd name="connsiteX3" fmla="*/ 614121 w 855156"/>
              <a:gd name="connsiteY3" fmla="*/ 500804 h 506277"/>
              <a:gd name="connsiteX4" fmla="*/ 619102 w 855156"/>
              <a:gd name="connsiteY4" fmla="*/ 496035 h 506277"/>
              <a:gd name="connsiteX5" fmla="*/ 848071 w 855156"/>
              <a:gd name="connsiteY5" fmla="*/ 267092 h 506277"/>
              <a:gd name="connsiteX6" fmla="*/ 848071 w 855156"/>
              <a:gd name="connsiteY6" fmla="*/ 238480 h 506277"/>
              <a:gd name="connsiteX7" fmla="*/ 619102 w 855156"/>
              <a:gd name="connsiteY7" fmla="*/ 9537 h 506277"/>
              <a:gd name="connsiteX8" fmla="*/ 614121 w 855156"/>
              <a:gd name="connsiteY8" fmla="*/ 4769 h 506277"/>
              <a:gd name="connsiteX9" fmla="*/ 599864 w 855156"/>
              <a:gd name="connsiteY9" fmla="*/ 0 h 506277"/>
              <a:gd name="connsiteX10" fmla="*/ 509169 w 855156"/>
              <a:gd name="connsiteY10" fmla="*/ 0 h 506277"/>
              <a:gd name="connsiteX11" fmla="*/ 0 w 855156"/>
              <a:gd name="connsiteY11" fmla="*/ 144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156" h="506277">
                <a:moveTo>
                  <a:pt x="0" y="506277"/>
                </a:moveTo>
                <a:lnTo>
                  <a:pt x="509169" y="505572"/>
                </a:lnTo>
                <a:lnTo>
                  <a:pt x="599864" y="505572"/>
                </a:lnTo>
                <a:cubicBezTo>
                  <a:pt x="604673" y="505572"/>
                  <a:pt x="609483" y="500804"/>
                  <a:pt x="614121" y="500804"/>
                </a:cubicBezTo>
                <a:cubicBezTo>
                  <a:pt x="614121" y="496035"/>
                  <a:pt x="619102" y="496035"/>
                  <a:pt x="619102" y="496035"/>
                </a:cubicBezTo>
                <a:lnTo>
                  <a:pt x="848071" y="267092"/>
                </a:lnTo>
                <a:cubicBezTo>
                  <a:pt x="857518" y="257555"/>
                  <a:pt x="857518" y="248018"/>
                  <a:pt x="848071" y="238480"/>
                </a:cubicBezTo>
                <a:lnTo>
                  <a:pt x="619102" y="9537"/>
                </a:lnTo>
                <a:cubicBezTo>
                  <a:pt x="617556" y="7914"/>
                  <a:pt x="615667" y="6392"/>
                  <a:pt x="614121" y="4769"/>
                </a:cubicBezTo>
                <a:cubicBezTo>
                  <a:pt x="609483" y="0"/>
                  <a:pt x="604673" y="0"/>
                  <a:pt x="599864" y="0"/>
                </a:cubicBezTo>
                <a:lnTo>
                  <a:pt x="509169" y="0"/>
                </a:lnTo>
                <a:lnTo>
                  <a:pt x="0" y="14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0748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0685DC-0CEE-482C-8A89-7A85EECA3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7FBF0F-C14D-405E-B6CD-0B8B21DF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527" y="685800"/>
            <a:ext cx="3649085" cy="5225422"/>
          </a:xfrm>
        </p:spPr>
        <p:txBody>
          <a:bodyPr anchor="ctr">
            <a:normAutofit/>
          </a:bodyPr>
          <a:lstStyle/>
          <a:p>
            <a:r>
              <a:rPr lang="es-CO"/>
              <a:t>Referencias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628A5-06CF-426B-948A-59ED234C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2A2EBD-D299-4E03-A9D7-DFF292B2A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554" y="685800"/>
            <a:ext cx="5970162" cy="5225422"/>
          </a:xfrm>
        </p:spPr>
        <p:txBody>
          <a:bodyPr anchor="ctr">
            <a:normAutofit/>
          </a:bodyPr>
          <a:lstStyle/>
          <a:p>
            <a:r>
              <a:rPr lang="es-CO">
                <a:hlinkClick r:id="rId2"/>
              </a:rPr>
              <a:t>https://ralph.allegro.tech/</a:t>
            </a:r>
            <a:endParaRPr lang="es-CO"/>
          </a:p>
          <a:p>
            <a:r>
              <a:rPr lang="es-CO">
                <a:hlinkClick r:id="rId3"/>
              </a:rPr>
              <a:t>https://archive.fosdem.org/2016/schedule/event/ralph_data_center_asset_management/</a:t>
            </a:r>
            <a:endParaRPr lang="es-CO"/>
          </a:p>
          <a:p>
            <a:r>
              <a:rPr lang="es-CO">
                <a:hlinkClick r:id="rId4"/>
              </a:rPr>
              <a:t>https://ralph.discourse.group/</a:t>
            </a:r>
            <a:endParaRPr lang="es-CO"/>
          </a:p>
          <a:p>
            <a:pPr marL="0" indent="0">
              <a:buNone/>
            </a:pPr>
            <a:endParaRPr lang="es-CO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902729-F83B-46AA-B572-057BD32A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6041" y="1871831"/>
            <a:ext cx="0" cy="32004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24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2">
            <a:extLst>
              <a:ext uri="{FF2B5EF4-FFF2-40B4-BE49-F238E27FC236}">
                <a16:creationId xmlns:a16="http://schemas.microsoft.com/office/drawing/2014/main" id="{F21D84AD-8604-4343-A948-80F0D3C1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6D2270-8558-4FA6-8F05-CAE6AB83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80" y="2379170"/>
            <a:ext cx="3650279" cy="1259894"/>
          </a:xfrm>
        </p:spPr>
        <p:txBody>
          <a:bodyPr>
            <a:normAutofit/>
          </a:bodyPr>
          <a:lstStyle/>
          <a:p>
            <a:r>
              <a:rPr lang="es-CO"/>
              <a:t>STEVEN?</a:t>
            </a:r>
          </a:p>
        </p:txBody>
      </p:sp>
      <p:sp>
        <p:nvSpPr>
          <p:cNvPr id="1033" name="Rectangle 74">
            <a:extLst>
              <a:ext uri="{FF2B5EF4-FFF2-40B4-BE49-F238E27FC236}">
                <a16:creationId xmlns:a16="http://schemas.microsoft.com/office/drawing/2014/main" id="{1D085E8B-B8F4-4CA6-A58B-955E308A0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John Travolta recrea su famoso meme de Pulp Fiction, en vivo | Viral |  Telehit">
            <a:extLst>
              <a:ext uri="{FF2B5EF4-FFF2-40B4-BE49-F238E27FC236}">
                <a16:creationId xmlns:a16="http://schemas.microsoft.com/office/drawing/2014/main" id="{A4F1C009-348E-4B08-BC93-0CA72A72A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1" b="-1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 11">
            <a:extLst>
              <a:ext uri="{FF2B5EF4-FFF2-40B4-BE49-F238E27FC236}">
                <a16:creationId xmlns:a16="http://schemas.microsoft.com/office/drawing/2014/main" id="{CC2EFF45-08D9-428D-9095-04102023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2518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7" ma:contentTypeDescription="Create a new document." ma:contentTypeScope="" ma:versionID="a30221a8f21aabbe1b73e304d6d422c1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0af06ea3e2d0ac9815857de6f204f34f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CDCDB7-0528-43C9-9DAA-29E5DB8837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3CDF5E-E55A-4553-B4F6-66ABE03215B9}">
  <ds:schemaRefs>
    <ds:schemaRef ds:uri="14224164-2045-4b51-92bb-313d0f626d83"/>
    <ds:schemaRef ds:uri="bf3e1746-bde1-4d6e-9c3f-7182572f750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1CF6ECC-3C7C-4A3B-BF86-C240FA88E10E}">
  <ds:schemaRefs>
    <ds:schemaRef ds:uri="http://schemas.microsoft.com/office/2006/documentManagement/types"/>
    <ds:schemaRef ds:uri="14224164-2045-4b51-92bb-313d0f626d83"/>
    <ds:schemaRef ds:uri="bf3e1746-bde1-4d6e-9c3f-7182572f7502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265</Words>
  <Application>Microsoft Office PowerPoint</Application>
  <PresentationFormat>Panorámica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Helvetica Neue</vt:lpstr>
      <vt:lpstr>Wingdings 3</vt:lpstr>
      <vt:lpstr>Espiral</vt:lpstr>
      <vt:lpstr>RALPH 3</vt:lpstr>
      <vt:lpstr>¿Qué es Ralph3?</vt:lpstr>
      <vt:lpstr>Ventajas de Ralph</vt:lpstr>
      <vt:lpstr>Tipos de Activos en Ralph 3</vt:lpstr>
      <vt:lpstr>¿Por qué usar Ralph 3?</vt:lpstr>
      <vt:lpstr>Ubicación DataCenters</vt:lpstr>
      <vt:lpstr>Referencias</vt:lpstr>
      <vt:lpstr>STEVEN?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VERBO JULIAN CAMACHO VILLAMARIN</dc:creator>
  <cp:lastModifiedBy>DUCK JAMES ALEXANDER TORRES SEGURA</cp:lastModifiedBy>
  <cp:revision>2</cp:revision>
  <dcterms:created xsi:type="dcterms:W3CDTF">2021-03-09T18:07:33Z</dcterms:created>
  <dcterms:modified xsi:type="dcterms:W3CDTF">2021-03-16T06:05:01Z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</Properties>
</file>