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F80A-B2BF-45E8-BF1F-D9816743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425" y="2354536"/>
            <a:ext cx="6253149" cy="1547677"/>
          </a:xfrm>
        </p:spPr>
        <p:txBody>
          <a:bodyPr/>
          <a:lstStyle/>
          <a:p>
            <a:r>
              <a:rPr lang="es-MX" sz="4000" dirty="0"/>
              <a:t>Análisis de Riesgos de Seguridad de la Información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BE6509-F621-4EE9-984A-189DC7FD3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Torres Segura </a:t>
            </a:r>
            <a:r>
              <a:rPr lang="es-CO" sz="1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Duck</a:t>
            </a:r>
            <a:r>
              <a:rPr lang="es-CO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James Alexander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Jimmy Armando </a:t>
            </a:r>
            <a:r>
              <a:rPr lang="es-CO" sz="1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Chirivi</a:t>
            </a:r>
            <a:r>
              <a:rPr lang="es-CO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Nivia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067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0F56CB0-7F33-430D-8D30-CBC4CCC7F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84754"/>
              </p:ext>
            </p:extLst>
          </p:nvPr>
        </p:nvGraphicFramePr>
        <p:xfrm>
          <a:off x="1250950" y="1187117"/>
          <a:ext cx="10179055" cy="4494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684">
                  <a:extLst>
                    <a:ext uri="{9D8B030D-6E8A-4147-A177-3AD203B41FA5}">
                      <a16:colId xmlns:a16="http://schemas.microsoft.com/office/drawing/2014/main" val="1873456141"/>
                    </a:ext>
                  </a:extLst>
                </a:gridCol>
                <a:gridCol w="1429522">
                  <a:extLst>
                    <a:ext uri="{9D8B030D-6E8A-4147-A177-3AD203B41FA5}">
                      <a16:colId xmlns:a16="http://schemas.microsoft.com/office/drawing/2014/main" val="883065349"/>
                    </a:ext>
                  </a:extLst>
                </a:gridCol>
                <a:gridCol w="1313608">
                  <a:extLst>
                    <a:ext uri="{9D8B030D-6E8A-4147-A177-3AD203B41FA5}">
                      <a16:colId xmlns:a16="http://schemas.microsoft.com/office/drawing/2014/main" val="1171023223"/>
                    </a:ext>
                  </a:extLst>
                </a:gridCol>
                <a:gridCol w="1468196">
                  <a:extLst>
                    <a:ext uri="{9D8B030D-6E8A-4147-A177-3AD203B41FA5}">
                      <a16:colId xmlns:a16="http://schemas.microsoft.com/office/drawing/2014/main" val="1769282898"/>
                    </a:ext>
                  </a:extLst>
                </a:gridCol>
                <a:gridCol w="1331534">
                  <a:extLst>
                    <a:ext uri="{9D8B030D-6E8A-4147-A177-3AD203B41FA5}">
                      <a16:colId xmlns:a16="http://schemas.microsoft.com/office/drawing/2014/main" val="3264675311"/>
                    </a:ext>
                  </a:extLst>
                </a:gridCol>
                <a:gridCol w="1584977">
                  <a:extLst>
                    <a:ext uri="{9D8B030D-6E8A-4147-A177-3AD203B41FA5}">
                      <a16:colId xmlns:a16="http://schemas.microsoft.com/office/drawing/2014/main" val="4184096040"/>
                    </a:ext>
                  </a:extLst>
                </a:gridCol>
                <a:gridCol w="1331534">
                  <a:extLst>
                    <a:ext uri="{9D8B030D-6E8A-4147-A177-3AD203B41FA5}">
                      <a16:colId xmlns:a16="http://schemas.microsoft.com/office/drawing/2014/main" val="895174087"/>
                    </a:ext>
                  </a:extLst>
                </a:gridCol>
              </a:tblGrid>
              <a:tr h="535067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Composición alterna 1 del equipo funcional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09470"/>
                  </a:ext>
                </a:extLst>
              </a:tr>
              <a:tr h="147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Rol dentro del equipo funcional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Cargo 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Nombre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dirty="0">
                          <a:effectLst/>
                        </a:rPr>
                        <a:t>Ubicación oficina</a:t>
                      </a:r>
                      <a:endParaRPr lang="es-CO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Teléfono oficina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Teléfono celular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Teléfono casa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extLst>
                  <a:ext uri="{0D108BD9-81ED-4DB2-BD59-A6C34878D82A}">
                    <a16:rowId xmlns:a16="http://schemas.microsoft.com/office/drawing/2014/main" val="3662052089"/>
                  </a:ext>
                </a:extLst>
              </a:tr>
              <a:tr h="1005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Gerente de proyecto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Líder de proyecto 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carlitos Quiroz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Zona T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3577666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311836666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6682233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extLst>
                  <a:ext uri="{0D108BD9-81ED-4DB2-BD59-A6C34878D82A}">
                    <a16:rowId xmlns:a16="http://schemas.microsoft.com/office/drawing/2014/main" val="4050096122"/>
                  </a:ext>
                </a:extLst>
              </a:tr>
              <a:tr h="147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Lider de desarrollo Back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Líder de área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Álvaro Rojas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Zona T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3577666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>
                          <a:effectLst/>
                        </a:rPr>
                        <a:t>311836666</a:t>
                      </a:r>
                      <a:endParaRPr lang="es-CO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dirty="0">
                          <a:effectLst/>
                        </a:rPr>
                        <a:t>6682233</a:t>
                      </a:r>
                      <a:endParaRPr lang="es-CO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25" marR="117325" marT="0" marB="0"/>
                </a:tc>
                <a:extLst>
                  <a:ext uri="{0D108BD9-81ED-4DB2-BD59-A6C34878D82A}">
                    <a16:rowId xmlns:a16="http://schemas.microsoft.com/office/drawing/2014/main" val="15321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8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3BA92EF-1677-48CA-9970-6C75E8EB9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400577"/>
              </p:ext>
            </p:extLst>
          </p:nvPr>
        </p:nvGraphicFramePr>
        <p:xfrm>
          <a:off x="1250950" y="545432"/>
          <a:ext cx="10179053" cy="5502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151">
                  <a:extLst>
                    <a:ext uri="{9D8B030D-6E8A-4147-A177-3AD203B41FA5}">
                      <a16:colId xmlns:a16="http://schemas.microsoft.com/office/drawing/2014/main" val="2310432503"/>
                    </a:ext>
                  </a:extLst>
                </a:gridCol>
                <a:gridCol w="2369713">
                  <a:extLst>
                    <a:ext uri="{9D8B030D-6E8A-4147-A177-3AD203B41FA5}">
                      <a16:colId xmlns:a16="http://schemas.microsoft.com/office/drawing/2014/main" val="2485826832"/>
                    </a:ext>
                  </a:extLst>
                </a:gridCol>
                <a:gridCol w="1304652">
                  <a:extLst>
                    <a:ext uri="{9D8B030D-6E8A-4147-A177-3AD203B41FA5}">
                      <a16:colId xmlns:a16="http://schemas.microsoft.com/office/drawing/2014/main" val="3192071287"/>
                    </a:ext>
                  </a:extLst>
                </a:gridCol>
                <a:gridCol w="1969314">
                  <a:extLst>
                    <a:ext uri="{9D8B030D-6E8A-4147-A177-3AD203B41FA5}">
                      <a16:colId xmlns:a16="http://schemas.microsoft.com/office/drawing/2014/main" val="1790637608"/>
                    </a:ext>
                  </a:extLst>
                </a:gridCol>
                <a:gridCol w="806555">
                  <a:extLst>
                    <a:ext uri="{9D8B030D-6E8A-4147-A177-3AD203B41FA5}">
                      <a16:colId xmlns:a16="http://schemas.microsoft.com/office/drawing/2014/main" val="3503388972"/>
                    </a:ext>
                  </a:extLst>
                </a:gridCol>
                <a:gridCol w="1722668">
                  <a:extLst>
                    <a:ext uri="{9D8B030D-6E8A-4147-A177-3AD203B41FA5}">
                      <a16:colId xmlns:a16="http://schemas.microsoft.com/office/drawing/2014/main" val="295943457"/>
                    </a:ext>
                  </a:extLst>
                </a:gridCol>
              </a:tblGrid>
              <a:tr h="50667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Equipo funcional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84270"/>
                  </a:ext>
                </a:extLst>
              </a:tr>
              <a:tr h="50667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Recursos mínimos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32245"/>
                  </a:ext>
                </a:extLst>
              </a:tr>
              <a:tr h="8543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# Funcionarios actuales que atienden el proceso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# mínimo de funcionarios requeridos en contingencia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Hardware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Software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Conexiones especiales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Útiles especiales de escritorio (ej. </a:t>
                      </a:r>
                      <a:r>
                        <a:rPr lang="en-US" sz="900">
                          <a:effectLst/>
                        </a:rPr>
                        <a:t>Papelería específica, etc)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extLst>
                  <a:ext uri="{0D108BD9-81ED-4DB2-BD59-A6C34878D82A}">
                    <a16:rowId xmlns:a16="http://schemas.microsoft.com/office/drawing/2014/main" val="909071431"/>
                  </a:ext>
                </a:extLst>
              </a:tr>
              <a:tr h="3634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Aproximadamente 10 personas, expertos en FrontEnd y en Backend para desarrollar como también el gerente de proyecto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4 Desarrolladores y el entre los cuales se pueden dividir 2 entre labores de FrontEnd BackEnd y el tercer desarrollador puede enfatizar en el diseño del producto. Por último, se encuentra el gerente del proyecto</a:t>
                      </a:r>
                      <a:endParaRPr lang="es-CO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CO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computador: para el desarrollo del producto y tablero el levantamiento de requerimientos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- Sistema operativo: Requerimiento básico para el funcionamiento del computado.</a:t>
                      </a:r>
                      <a:endParaRPr lang="es-CO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CO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- IDE: para que se pueda llevar ordenadame el proceso de desarrollo de software.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Ninguna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Ninguna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64" marR="48364" marT="0" marB="0"/>
                </a:tc>
                <a:extLst>
                  <a:ext uri="{0D108BD9-81ED-4DB2-BD59-A6C34878D82A}">
                    <a16:rowId xmlns:a16="http://schemas.microsoft.com/office/drawing/2014/main" val="397829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13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A38642-7AD2-4DEB-A82C-869BE6C6B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757924"/>
              </p:ext>
            </p:extLst>
          </p:nvPr>
        </p:nvGraphicFramePr>
        <p:xfrm>
          <a:off x="1250950" y="1171074"/>
          <a:ext cx="10179055" cy="5197643"/>
        </p:xfrm>
        <a:graphic>
          <a:graphicData uri="http://schemas.openxmlformats.org/drawingml/2006/table">
            <a:tbl>
              <a:tblPr firstRow="1" firstCol="1" bandRow="1"/>
              <a:tblGrid>
                <a:gridCol w="1510036">
                  <a:extLst>
                    <a:ext uri="{9D8B030D-6E8A-4147-A177-3AD203B41FA5}">
                      <a16:colId xmlns:a16="http://schemas.microsoft.com/office/drawing/2014/main" val="120450944"/>
                    </a:ext>
                  </a:extLst>
                </a:gridCol>
                <a:gridCol w="1172908">
                  <a:extLst>
                    <a:ext uri="{9D8B030D-6E8A-4147-A177-3AD203B41FA5}">
                      <a16:colId xmlns:a16="http://schemas.microsoft.com/office/drawing/2014/main" val="4082363600"/>
                    </a:ext>
                  </a:extLst>
                </a:gridCol>
                <a:gridCol w="1568570">
                  <a:extLst>
                    <a:ext uri="{9D8B030D-6E8A-4147-A177-3AD203B41FA5}">
                      <a16:colId xmlns:a16="http://schemas.microsoft.com/office/drawing/2014/main" val="3432200507"/>
                    </a:ext>
                  </a:extLst>
                </a:gridCol>
                <a:gridCol w="704982">
                  <a:extLst>
                    <a:ext uri="{9D8B030D-6E8A-4147-A177-3AD203B41FA5}">
                      <a16:colId xmlns:a16="http://schemas.microsoft.com/office/drawing/2014/main" val="2168079064"/>
                    </a:ext>
                  </a:extLst>
                </a:gridCol>
                <a:gridCol w="597011">
                  <a:extLst>
                    <a:ext uri="{9D8B030D-6E8A-4147-A177-3AD203B41FA5}">
                      <a16:colId xmlns:a16="http://schemas.microsoft.com/office/drawing/2014/main" val="1974435548"/>
                    </a:ext>
                  </a:extLst>
                </a:gridCol>
                <a:gridCol w="615035">
                  <a:extLst>
                    <a:ext uri="{9D8B030D-6E8A-4147-A177-3AD203B41FA5}">
                      <a16:colId xmlns:a16="http://schemas.microsoft.com/office/drawing/2014/main" val="3972089628"/>
                    </a:ext>
                  </a:extLst>
                </a:gridCol>
                <a:gridCol w="647649">
                  <a:extLst>
                    <a:ext uri="{9D8B030D-6E8A-4147-A177-3AD203B41FA5}">
                      <a16:colId xmlns:a16="http://schemas.microsoft.com/office/drawing/2014/main" val="991462264"/>
                    </a:ext>
                  </a:extLst>
                </a:gridCol>
                <a:gridCol w="1534239">
                  <a:extLst>
                    <a:ext uri="{9D8B030D-6E8A-4147-A177-3AD203B41FA5}">
                      <a16:colId xmlns:a16="http://schemas.microsoft.com/office/drawing/2014/main" val="3079770476"/>
                    </a:ext>
                  </a:extLst>
                </a:gridCol>
                <a:gridCol w="1828625">
                  <a:extLst>
                    <a:ext uri="{9D8B030D-6E8A-4147-A177-3AD203B41FA5}">
                      <a16:colId xmlns:a16="http://schemas.microsoft.com/office/drawing/2014/main" val="1366517452"/>
                    </a:ext>
                  </a:extLst>
                </a:gridCol>
              </a:tblGrid>
              <a:tr h="271074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Amenaza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Calificación del control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 residual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Recomendaciones sobre los controles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Recomendaciones generales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45041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Consecuencia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Valoración del riesgo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0698"/>
                  </a:ext>
                </a:extLst>
              </a:tr>
              <a:tr h="530238"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Fallo del uso de servidores, instalaciones y servicios Cloud.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Incendio 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 de control temprano de incendios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Posible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Moderado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Contratar servicio de vigilancia, crear puntos de control, salidas de emergencia y simulacros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podría contar con la posibilidad de comprar otra sede. o tener una segunda sede lista para funcionamiento.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93997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Sismos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Cuarto de computación con protección especial ante terremotos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Tener especial cuidado de la zona en la que se ubicara el cuarto y su distrucion de equipos.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024521"/>
                  </a:ext>
                </a:extLst>
              </a:tr>
              <a:tr h="20248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Fallo en credenciales de acceso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Backups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Guardar estas credenciales en un lugar seguro.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77973"/>
                  </a:ext>
                </a:extLst>
              </a:tr>
              <a:tr h="53023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Borrado de información en la base de datos y fallos en servidores Cloud 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Backups y controles de archivo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Manejar controles de archivo y servidores de archivos internos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siempre se contara con las backups disponibles, evitar eliminar archivos sin tener conocimientos sobre el.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913418"/>
                  </a:ext>
                </a:extLst>
              </a:tr>
              <a:tr h="366361"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Perdida de data y procesos de desarrollo durante la creación de un producto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Ciberataque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Firewalls, herramientas y personal de control en   ciberseguridad y Backups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Probable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Mayor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Manejar auditorias externas a la empresa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15392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 personal 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Backups, herramientas de versionamientos.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Verificar los avances de cada empleaado durante el dearrollo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siempre se cometen errores pero se debe estar preparados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64416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Acceso administrador a personal no necesario 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Auditoria de cuentas y permisos de usuario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Expropiar el correo institucional a los ex empleados y permisos.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527045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Filtrado de archivos privados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Servidor de archivos privados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Verificar perdida de información y su origen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Mantener en constante monitoreo el gestor de archivos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26601"/>
                  </a:ext>
                </a:extLst>
              </a:tr>
              <a:tr h="366361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Falta del personal critico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Calamidad domestica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tienen reemplazos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Probable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Insignificante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podría re distribuir el trabajo por los días de calamidad.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298267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Pandemia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tienen reemplazos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Ninguno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podría contratar empleados Freelancer por si ocurre alguna calamidad 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725203"/>
                  </a:ext>
                </a:extLst>
              </a:tr>
              <a:tr h="366361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Falta de disponibilidad de servicios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Fallas en el servicio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Backups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Posible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Menor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36" marR="49436" marT="24718" marB="247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Contactar con empresa prestadora de servicio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536881"/>
                  </a:ext>
                </a:extLst>
              </a:tr>
              <a:tr h="366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Perdida de acceso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Soporte técnico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Contactar con empresa prestadora de servicio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6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Estar en constante comunicación con las empresas prestadoras del servicio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77" marR="37077" marT="51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5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3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ECC24-8DBD-42C0-8566-0ACC21AE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s-MX" sz="2400" dirty="0"/>
              <a:t>Proceso seleccionado:  </a:t>
            </a:r>
            <a:r>
              <a:rPr lang="es-MX" sz="2400" dirty="0" err="1"/>
              <a:t>Gestion</a:t>
            </a:r>
            <a:r>
              <a:rPr lang="es-MX" sz="2400" dirty="0"/>
              <a:t> de Desarrollo de </a:t>
            </a:r>
            <a:r>
              <a:rPr lang="es-MX" sz="2400" dirty="0" err="1"/>
              <a:t>product</a:t>
            </a:r>
            <a:endParaRPr lang="es-CO" sz="2400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2D716A9-7E5E-4778-92C5-EA1D297AC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513278"/>
            <a:ext cx="10179050" cy="3139544"/>
          </a:xfrm>
        </p:spPr>
      </p:pic>
    </p:spTree>
    <p:extLst>
      <p:ext uri="{BB962C8B-B14F-4D97-AF65-F5344CB8AC3E}">
        <p14:creationId xmlns:p14="http://schemas.microsoft.com/office/powerpoint/2010/main" val="41080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DF58F62-084B-46FB-806A-D1C3CBC06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73037"/>
              </p:ext>
            </p:extLst>
          </p:nvPr>
        </p:nvGraphicFramePr>
        <p:xfrm>
          <a:off x="1250950" y="425885"/>
          <a:ext cx="10179053" cy="5436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724">
                  <a:extLst>
                    <a:ext uri="{9D8B030D-6E8A-4147-A177-3AD203B41FA5}">
                      <a16:colId xmlns:a16="http://schemas.microsoft.com/office/drawing/2014/main" val="695172703"/>
                    </a:ext>
                  </a:extLst>
                </a:gridCol>
                <a:gridCol w="2253890">
                  <a:extLst>
                    <a:ext uri="{9D8B030D-6E8A-4147-A177-3AD203B41FA5}">
                      <a16:colId xmlns:a16="http://schemas.microsoft.com/office/drawing/2014/main" val="968328519"/>
                    </a:ext>
                  </a:extLst>
                </a:gridCol>
                <a:gridCol w="2363103">
                  <a:extLst>
                    <a:ext uri="{9D8B030D-6E8A-4147-A177-3AD203B41FA5}">
                      <a16:colId xmlns:a16="http://schemas.microsoft.com/office/drawing/2014/main" val="3512028972"/>
                    </a:ext>
                  </a:extLst>
                </a:gridCol>
                <a:gridCol w="817406">
                  <a:extLst>
                    <a:ext uri="{9D8B030D-6E8A-4147-A177-3AD203B41FA5}">
                      <a16:colId xmlns:a16="http://schemas.microsoft.com/office/drawing/2014/main" val="3937537276"/>
                    </a:ext>
                  </a:extLst>
                </a:gridCol>
                <a:gridCol w="691489">
                  <a:extLst>
                    <a:ext uri="{9D8B030D-6E8A-4147-A177-3AD203B41FA5}">
                      <a16:colId xmlns:a16="http://schemas.microsoft.com/office/drawing/2014/main" val="1747192360"/>
                    </a:ext>
                  </a:extLst>
                </a:gridCol>
                <a:gridCol w="771151">
                  <a:extLst>
                    <a:ext uri="{9D8B030D-6E8A-4147-A177-3AD203B41FA5}">
                      <a16:colId xmlns:a16="http://schemas.microsoft.com/office/drawing/2014/main" val="1903279073"/>
                    </a:ext>
                  </a:extLst>
                </a:gridCol>
                <a:gridCol w="776290">
                  <a:extLst>
                    <a:ext uri="{9D8B030D-6E8A-4147-A177-3AD203B41FA5}">
                      <a16:colId xmlns:a16="http://schemas.microsoft.com/office/drawing/2014/main" val="748873318"/>
                    </a:ext>
                  </a:extLst>
                </a:gridCol>
              </a:tblGrid>
              <a:tr h="31228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Riesgo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Amenaza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</a:rPr>
                        <a:t>Controles</a:t>
                      </a:r>
                      <a:endParaRPr lang="es-CO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Calificación del control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Riesgo residual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6768"/>
                  </a:ext>
                </a:extLst>
              </a:tr>
              <a:tr h="578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Probabilidad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Consecuencia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Valoración del riesgo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extLst>
                  <a:ext uri="{0D108BD9-81ED-4DB2-BD59-A6C34878D82A}">
                    <a16:rowId xmlns:a16="http://schemas.microsoft.com/office/drawing/2014/main" val="460529216"/>
                  </a:ext>
                </a:extLst>
              </a:tr>
              <a:tr h="31228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Fallo del uso de servidores, instalaciones y servicios Cloud.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Incendio 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Sistema de control temprano de incendios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Posible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Moderado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extLst>
                  <a:ext uri="{0D108BD9-81ED-4DB2-BD59-A6C34878D82A}">
                    <a16:rowId xmlns:a16="http://schemas.microsoft.com/office/drawing/2014/main" val="39307867"/>
                  </a:ext>
                </a:extLst>
              </a:tr>
              <a:tr h="578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Sismos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Cuarto de computación con protección especial ante terremotos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88622"/>
                  </a:ext>
                </a:extLst>
              </a:tr>
              <a:tr h="3122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Fallo en credenciales de acceso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Backups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74252"/>
                  </a:ext>
                </a:extLst>
              </a:tr>
              <a:tr h="57836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Borrado de información en la base de datos y fallos en servidores Cloud 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Backups y controles de archivo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12452"/>
                  </a:ext>
                </a:extLst>
              </a:tr>
              <a:tr h="57836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Perdida de data y procesos de desarrollo durante la creación de un producto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Ciberataque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Firewalls, herramientas y personal de control en   ciberseguridad y Backups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Probable</a:t>
                      </a:r>
                      <a:endParaRPr lang="es-CO" sz="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Mayor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H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extLst>
                  <a:ext uri="{0D108BD9-81ED-4DB2-BD59-A6C34878D82A}">
                    <a16:rowId xmlns:a16="http://schemas.microsoft.com/office/drawing/2014/main" val="3234995719"/>
                  </a:ext>
                </a:extLst>
              </a:tr>
              <a:tr h="3122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Error personal 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Backups, herramientas de versionamientos.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33762"/>
                  </a:ext>
                </a:extLst>
              </a:tr>
              <a:tr h="3122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Acceso administrador a personal no necesario 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Auditoria de cuentas y permisos de usuario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38529"/>
                  </a:ext>
                </a:extLst>
              </a:tr>
              <a:tr h="3122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Filtrado de archivos privados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Servidor de archivos privados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40785"/>
                  </a:ext>
                </a:extLst>
              </a:tr>
              <a:tr h="31228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Falta del personal critico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Calamidad domestica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Se tienen reemplazos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Probable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Insignificante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extLst>
                  <a:ext uri="{0D108BD9-81ED-4DB2-BD59-A6C34878D82A}">
                    <a16:rowId xmlns:a16="http://schemas.microsoft.com/office/drawing/2014/main" val="3730152424"/>
                  </a:ext>
                </a:extLst>
              </a:tr>
              <a:tr h="3122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Pandemia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Se tienen reemplazos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93571"/>
                  </a:ext>
                </a:extLst>
              </a:tr>
              <a:tr h="31228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Falta de disponibilidad de servicios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Fallas en el servicio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Backups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Posible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Menor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extLst>
                  <a:ext uri="{0D108BD9-81ED-4DB2-BD59-A6C34878D82A}">
                    <a16:rowId xmlns:a16="http://schemas.microsoft.com/office/drawing/2014/main" val="350126191"/>
                  </a:ext>
                </a:extLst>
              </a:tr>
              <a:tr h="31228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Perdida de acceso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Soporte técnico</a:t>
                      </a:r>
                      <a:endParaRPr lang="es-CO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</a:rPr>
                        <a:t>3</a:t>
                      </a:r>
                      <a:endParaRPr lang="es-CO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71" marR="22471" marT="0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3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7C21219-B9D8-4B0A-8E76-6DAB2C7D3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331135"/>
              </p:ext>
            </p:extLst>
          </p:nvPr>
        </p:nvGraphicFramePr>
        <p:xfrm>
          <a:off x="1250950" y="1027134"/>
          <a:ext cx="10179053" cy="4661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421">
                  <a:extLst>
                    <a:ext uri="{9D8B030D-6E8A-4147-A177-3AD203B41FA5}">
                      <a16:colId xmlns:a16="http://schemas.microsoft.com/office/drawing/2014/main" val="2327240432"/>
                    </a:ext>
                  </a:extLst>
                </a:gridCol>
                <a:gridCol w="1897097">
                  <a:extLst>
                    <a:ext uri="{9D8B030D-6E8A-4147-A177-3AD203B41FA5}">
                      <a16:colId xmlns:a16="http://schemas.microsoft.com/office/drawing/2014/main" val="59996054"/>
                    </a:ext>
                  </a:extLst>
                </a:gridCol>
                <a:gridCol w="1289207">
                  <a:extLst>
                    <a:ext uri="{9D8B030D-6E8A-4147-A177-3AD203B41FA5}">
                      <a16:colId xmlns:a16="http://schemas.microsoft.com/office/drawing/2014/main" val="910743170"/>
                    </a:ext>
                  </a:extLst>
                </a:gridCol>
                <a:gridCol w="1370803">
                  <a:extLst>
                    <a:ext uri="{9D8B030D-6E8A-4147-A177-3AD203B41FA5}">
                      <a16:colId xmlns:a16="http://schemas.microsoft.com/office/drawing/2014/main" val="3509790098"/>
                    </a:ext>
                  </a:extLst>
                </a:gridCol>
                <a:gridCol w="3810525">
                  <a:extLst>
                    <a:ext uri="{9D8B030D-6E8A-4147-A177-3AD203B41FA5}">
                      <a16:colId xmlns:a16="http://schemas.microsoft.com/office/drawing/2014/main" val="3624575015"/>
                    </a:ext>
                  </a:extLst>
                </a:gridCol>
              </a:tblGrid>
              <a:tr h="627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Proceso crítico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Aplicación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Tiempo de disponibilidad 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% de indisponibilidad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Justificación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extLst>
                  <a:ext uri="{0D108BD9-81ED-4DB2-BD59-A6C34878D82A}">
                    <a16:rowId xmlns:a16="http://schemas.microsoft.com/office/drawing/2014/main" val="82875958"/>
                  </a:ext>
                </a:extLst>
              </a:tr>
              <a:tr h="132630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Gestión de desarrollo de producto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Github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12 horas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30 %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La herramienta de control de versiones es fundamental durante el desarrollo de productos software, ya que se trabaja de manera eficiente y coordinada.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extLst>
                  <a:ext uri="{0D108BD9-81ED-4DB2-BD59-A6C34878D82A}">
                    <a16:rowId xmlns:a16="http://schemas.microsoft.com/office/drawing/2014/main" val="4156162413"/>
                  </a:ext>
                </a:extLst>
              </a:tr>
              <a:tr h="69074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IDE (Visual Studio)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32 horas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25 %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El IDE es la herramienta mas importante para el desarrollo de productos software.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extLst>
                  <a:ext uri="{0D108BD9-81ED-4DB2-BD59-A6C34878D82A}">
                    <a16:rowId xmlns:a16="http://schemas.microsoft.com/office/drawing/2014/main" val="907230419"/>
                  </a:ext>
                </a:extLst>
              </a:tr>
              <a:tr h="100852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Canales de Comunicación (Teams ,correo)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15 horas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10 %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La comunicación entre integrantes del equipo es fundamental para la asignación de actividades y plan de desarrollo.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extLst>
                  <a:ext uri="{0D108BD9-81ED-4DB2-BD59-A6C34878D82A}">
                    <a16:rowId xmlns:a16="http://schemas.microsoft.com/office/drawing/2014/main" val="418293024"/>
                  </a:ext>
                </a:extLst>
              </a:tr>
              <a:tr h="100852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Trello o Taiga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>
                          <a:effectLst/>
                        </a:rPr>
                        <a:t>12 horas</a:t>
                      </a:r>
                      <a:endParaRPr lang="es-CO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20 %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300" dirty="0">
                          <a:effectLst/>
                        </a:rPr>
                        <a:t>Dado que se poseen los requerimientos del proyecto se debe organizar los Sprint de desarrollo.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27" marR="68127" marT="0" marB="0"/>
                </a:tc>
                <a:extLst>
                  <a:ext uri="{0D108BD9-81ED-4DB2-BD59-A6C34878D82A}">
                    <a16:rowId xmlns:a16="http://schemas.microsoft.com/office/drawing/2014/main" val="324623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2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4616899-1E6C-476F-BA98-8C14A1C50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467498"/>
              </p:ext>
            </p:extLst>
          </p:nvPr>
        </p:nvGraphicFramePr>
        <p:xfrm>
          <a:off x="2002587" y="770021"/>
          <a:ext cx="8675778" cy="5110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359">
                  <a:extLst>
                    <a:ext uri="{9D8B030D-6E8A-4147-A177-3AD203B41FA5}">
                      <a16:colId xmlns:a16="http://schemas.microsoft.com/office/drawing/2014/main" val="3434756750"/>
                    </a:ext>
                  </a:extLst>
                </a:gridCol>
                <a:gridCol w="2367945">
                  <a:extLst>
                    <a:ext uri="{9D8B030D-6E8A-4147-A177-3AD203B41FA5}">
                      <a16:colId xmlns:a16="http://schemas.microsoft.com/office/drawing/2014/main" val="2233179364"/>
                    </a:ext>
                  </a:extLst>
                </a:gridCol>
                <a:gridCol w="3389713">
                  <a:extLst>
                    <a:ext uri="{9D8B030D-6E8A-4147-A177-3AD203B41FA5}">
                      <a16:colId xmlns:a16="http://schemas.microsoft.com/office/drawing/2014/main" val="1798773473"/>
                    </a:ext>
                  </a:extLst>
                </a:gridCol>
                <a:gridCol w="1368603">
                  <a:extLst>
                    <a:ext uri="{9D8B030D-6E8A-4147-A177-3AD203B41FA5}">
                      <a16:colId xmlns:a16="http://schemas.microsoft.com/office/drawing/2014/main" val="1394321158"/>
                    </a:ext>
                  </a:extLst>
                </a:gridCol>
                <a:gridCol w="182158">
                  <a:extLst>
                    <a:ext uri="{9D8B030D-6E8A-4147-A177-3AD203B41FA5}">
                      <a16:colId xmlns:a16="http://schemas.microsoft.com/office/drawing/2014/main" val="3432455912"/>
                    </a:ext>
                  </a:extLst>
                </a:gridCol>
              </a:tblGrid>
              <a:tr h="41616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99847"/>
                  </a:ext>
                </a:extLst>
              </a:tr>
              <a:tr h="782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Interna/ 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Unidad de negocio/ Entidad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Descripción de la(s) Entrada(s)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Medio de envío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0716796"/>
                  </a:ext>
                </a:extLst>
              </a:tr>
              <a:tr h="782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Interno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Recursos humanos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Personal para la ejecución del desarrollo del producto.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Físico, 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3313484"/>
                  </a:ext>
                </a:extLst>
              </a:tr>
              <a:tr h="782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Stakeholder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Determina los requerimientos para el desarrollo del producto.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Físico, 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2425689"/>
                  </a:ext>
                </a:extLst>
              </a:tr>
              <a:tr h="782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AWS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Empresa proveedora de servicios Cloud.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Digital.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5510122"/>
                  </a:ext>
                </a:extLst>
              </a:tr>
              <a:tr h="782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Empresa proveedora de servicios de red (IPS)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Empresa proveedora de servicios de internet.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Físico, 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0131430"/>
                  </a:ext>
                </a:extLst>
              </a:tr>
              <a:tr h="782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Cisco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Proveedores de herramientas hardware.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Físico, 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243" marR="90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491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9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199722F-AF00-4036-91FD-00862E8D8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753880"/>
              </p:ext>
            </p:extLst>
          </p:nvPr>
        </p:nvGraphicFramePr>
        <p:xfrm>
          <a:off x="1250950" y="657726"/>
          <a:ext cx="10179053" cy="5073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792">
                  <a:extLst>
                    <a:ext uri="{9D8B030D-6E8A-4147-A177-3AD203B41FA5}">
                      <a16:colId xmlns:a16="http://schemas.microsoft.com/office/drawing/2014/main" val="2666270376"/>
                    </a:ext>
                  </a:extLst>
                </a:gridCol>
                <a:gridCol w="1915386">
                  <a:extLst>
                    <a:ext uri="{9D8B030D-6E8A-4147-A177-3AD203B41FA5}">
                      <a16:colId xmlns:a16="http://schemas.microsoft.com/office/drawing/2014/main" val="314778405"/>
                    </a:ext>
                  </a:extLst>
                </a:gridCol>
                <a:gridCol w="1211417">
                  <a:extLst>
                    <a:ext uri="{9D8B030D-6E8A-4147-A177-3AD203B41FA5}">
                      <a16:colId xmlns:a16="http://schemas.microsoft.com/office/drawing/2014/main" val="3981865152"/>
                    </a:ext>
                  </a:extLst>
                </a:gridCol>
                <a:gridCol w="2990760">
                  <a:extLst>
                    <a:ext uri="{9D8B030D-6E8A-4147-A177-3AD203B41FA5}">
                      <a16:colId xmlns:a16="http://schemas.microsoft.com/office/drawing/2014/main" val="2201664526"/>
                    </a:ext>
                  </a:extLst>
                </a:gridCol>
                <a:gridCol w="1408044">
                  <a:extLst>
                    <a:ext uri="{9D8B030D-6E8A-4147-A177-3AD203B41FA5}">
                      <a16:colId xmlns:a16="http://schemas.microsoft.com/office/drawing/2014/main" val="3849958664"/>
                    </a:ext>
                  </a:extLst>
                </a:gridCol>
                <a:gridCol w="1638654">
                  <a:extLst>
                    <a:ext uri="{9D8B030D-6E8A-4147-A177-3AD203B41FA5}">
                      <a16:colId xmlns:a16="http://schemas.microsoft.com/office/drawing/2014/main" val="2159091208"/>
                    </a:ext>
                  </a:extLst>
                </a:gridCol>
              </a:tblGrid>
              <a:tr h="450528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Outputs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80470"/>
                  </a:ext>
                </a:extLst>
              </a:tr>
              <a:tr h="834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Interna / 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Unidad de negocio / Entidad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Ente regulatorio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Descripción de la(s) salida(s)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Medio de envío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Periodicidad de entrega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extLst>
                  <a:ext uri="{0D108BD9-81ED-4DB2-BD59-A6C34878D82A}">
                    <a16:rowId xmlns:a16="http://schemas.microsoft.com/office/drawing/2014/main" val="2086195709"/>
                  </a:ext>
                </a:extLst>
              </a:tr>
              <a:tr h="4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Consultor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Sprints y avances del producto.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Físico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Cada 2 semanas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extLst>
                  <a:ext uri="{0D108BD9-81ED-4DB2-BD59-A6C34878D82A}">
                    <a16:rowId xmlns:a16="http://schemas.microsoft.com/office/drawing/2014/main" val="2433940151"/>
                  </a:ext>
                </a:extLst>
              </a:tr>
              <a:tr h="834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Cliente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Producto terminado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Al finalizar el desarrollo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extLst>
                  <a:ext uri="{0D108BD9-81ED-4DB2-BD59-A6C34878D82A}">
                    <a16:rowId xmlns:a16="http://schemas.microsoft.com/office/drawing/2014/main" val="184975184"/>
                  </a:ext>
                </a:extLst>
              </a:tr>
              <a:tr h="834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Gerente de proyecto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Diseño de plan de trabajo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Físico,Digital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En el inicio del proyecto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extLst>
                  <a:ext uri="{0D108BD9-81ED-4DB2-BD59-A6C34878D82A}">
                    <a16:rowId xmlns:a16="http://schemas.microsoft.com/office/drawing/2014/main" val="685674270"/>
                  </a:ext>
                </a:extLst>
              </a:tr>
              <a:tr h="834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Externa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Cliente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Prerrequisitos del proyecto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Físico, 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En el inicio del proyecto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extLst>
                  <a:ext uri="{0D108BD9-81ED-4DB2-BD59-A6C34878D82A}">
                    <a16:rowId xmlns:a16="http://schemas.microsoft.com/office/drawing/2014/main" val="4254004626"/>
                  </a:ext>
                </a:extLst>
              </a:tr>
              <a:tr h="834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Interna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Gestión de proyecto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Repositorio y tableros con los avances de los Sprints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>
                          <a:effectLst/>
                        </a:rPr>
                        <a:t>Digital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500" dirty="0">
                          <a:effectLst/>
                        </a:rPr>
                        <a:t>Cada semana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061" marR="75061" marT="0" marB="0"/>
                </a:tc>
                <a:extLst>
                  <a:ext uri="{0D108BD9-81ED-4DB2-BD59-A6C34878D82A}">
                    <a16:rowId xmlns:a16="http://schemas.microsoft.com/office/drawing/2014/main" val="179854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4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F8439AA-55CC-4C67-A599-AAC2886FB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65922"/>
              </p:ext>
            </p:extLst>
          </p:nvPr>
        </p:nvGraphicFramePr>
        <p:xfrm>
          <a:off x="1466184" y="593558"/>
          <a:ext cx="9748584" cy="528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625">
                  <a:extLst>
                    <a:ext uri="{9D8B030D-6E8A-4147-A177-3AD203B41FA5}">
                      <a16:colId xmlns:a16="http://schemas.microsoft.com/office/drawing/2014/main" val="1031142001"/>
                    </a:ext>
                  </a:extLst>
                </a:gridCol>
                <a:gridCol w="3016880">
                  <a:extLst>
                    <a:ext uri="{9D8B030D-6E8A-4147-A177-3AD203B41FA5}">
                      <a16:colId xmlns:a16="http://schemas.microsoft.com/office/drawing/2014/main" val="2690729890"/>
                    </a:ext>
                  </a:extLst>
                </a:gridCol>
                <a:gridCol w="4922079">
                  <a:extLst>
                    <a:ext uri="{9D8B030D-6E8A-4147-A177-3AD203B41FA5}">
                      <a16:colId xmlns:a16="http://schemas.microsoft.com/office/drawing/2014/main" val="2732506285"/>
                    </a:ext>
                  </a:extLst>
                </a:gridCol>
              </a:tblGrid>
              <a:tr h="121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>
                          <a:effectLst/>
                        </a:rPr>
                        <a:t>Proceso Critico</a:t>
                      </a:r>
                      <a:endParaRPr lang="es-CO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816" marR="1358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>
                          <a:effectLst/>
                        </a:rPr>
                        <a:t>Periodos de mayor criticidad en el año</a:t>
                      </a:r>
                      <a:endParaRPr lang="es-CO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816" marR="1358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>
                          <a:effectLst/>
                        </a:rPr>
                        <a:t>Horarios de mayor criticidad en el día</a:t>
                      </a:r>
                      <a:endParaRPr lang="es-CO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816" marR="135816" marT="0" marB="0"/>
                </a:tc>
                <a:extLst>
                  <a:ext uri="{0D108BD9-81ED-4DB2-BD59-A6C34878D82A}">
                    <a16:rowId xmlns:a16="http://schemas.microsoft.com/office/drawing/2014/main" val="2165678975"/>
                  </a:ext>
                </a:extLst>
              </a:tr>
              <a:tr h="4068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>
                          <a:effectLst/>
                        </a:rPr>
                        <a:t>Gestión de desarrollo de producto </a:t>
                      </a:r>
                      <a:endParaRPr lang="es-CO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816" marR="1358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>
                          <a:effectLst/>
                        </a:rPr>
                        <a:t>Entre Abril y Junio ya que los clientes desean innovar, remplazar y actualizar sus herramientas de trabajo.</a:t>
                      </a:r>
                      <a:endParaRPr lang="es-CO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816" marR="1358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400" dirty="0">
                          <a:effectLst/>
                        </a:rPr>
                        <a:t>Diurno, para no intervenir con las fechas de entrega y por el horario de los empleados.</a:t>
                      </a:r>
                      <a:endParaRPr lang="es-CO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816" marR="135816" marT="0" marB="0"/>
                </a:tc>
                <a:extLst>
                  <a:ext uri="{0D108BD9-81ED-4DB2-BD59-A6C34878D82A}">
                    <a16:rowId xmlns:a16="http://schemas.microsoft.com/office/drawing/2014/main" val="232204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7D63493-DFE1-49EF-A836-F0FF339FD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17568"/>
              </p:ext>
            </p:extLst>
          </p:nvPr>
        </p:nvGraphicFramePr>
        <p:xfrm>
          <a:off x="1250950" y="1010653"/>
          <a:ext cx="10179054" cy="432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634">
                  <a:extLst>
                    <a:ext uri="{9D8B030D-6E8A-4147-A177-3AD203B41FA5}">
                      <a16:colId xmlns:a16="http://schemas.microsoft.com/office/drawing/2014/main" val="2164296785"/>
                    </a:ext>
                  </a:extLst>
                </a:gridCol>
                <a:gridCol w="1466905">
                  <a:extLst>
                    <a:ext uri="{9D8B030D-6E8A-4147-A177-3AD203B41FA5}">
                      <a16:colId xmlns:a16="http://schemas.microsoft.com/office/drawing/2014/main" val="2156119255"/>
                    </a:ext>
                  </a:extLst>
                </a:gridCol>
                <a:gridCol w="2219850">
                  <a:extLst>
                    <a:ext uri="{9D8B030D-6E8A-4147-A177-3AD203B41FA5}">
                      <a16:colId xmlns:a16="http://schemas.microsoft.com/office/drawing/2014/main" val="1981383362"/>
                    </a:ext>
                  </a:extLst>
                </a:gridCol>
                <a:gridCol w="2222684">
                  <a:extLst>
                    <a:ext uri="{9D8B030D-6E8A-4147-A177-3AD203B41FA5}">
                      <a16:colId xmlns:a16="http://schemas.microsoft.com/office/drawing/2014/main" val="1566185812"/>
                    </a:ext>
                  </a:extLst>
                </a:gridCol>
                <a:gridCol w="2148981">
                  <a:extLst>
                    <a:ext uri="{9D8B030D-6E8A-4147-A177-3AD203B41FA5}">
                      <a16:colId xmlns:a16="http://schemas.microsoft.com/office/drawing/2014/main" val="417857125"/>
                    </a:ext>
                  </a:extLst>
                </a:gridCol>
              </a:tblGrid>
              <a:tr h="4110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Proceso crítico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Justificación Rto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Rpo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Justificación Rpo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extLst>
                  <a:ext uri="{0D108BD9-81ED-4DB2-BD59-A6C34878D82A}">
                    <a16:rowId xmlns:a16="http://schemas.microsoft.com/office/drawing/2014/main" val="2766277947"/>
                  </a:ext>
                </a:extLst>
              </a:tr>
              <a:tr h="3913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Gestión de desarrollo de producto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 dia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El tiempo objetivo de recuperación para el proceso de gestión de desarrollo de producto es de 1 día debido a que la empresa no puede seguir con las funcionalidades normales y cumplir con las fechas de entrega estipuladas en el programa de desarrollo de los productos de software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Los datos en las últimas 2 Sprints y su respectivo código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En este proceso de gestión de desarrollo de producto la cantidad de datos que se están dispuestos a perder son los equivalentes a 2 </a:t>
                      </a:r>
                      <a:r>
                        <a:rPr lang="es-ES" sz="1200" dirty="0" err="1">
                          <a:effectLst/>
                        </a:rPr>
                        <a:t>Sprints</a:t>
                      </a:r>
                      <a:r>
                        <a:rPr lang="es-ES" sz="1200" dirty="0">
                          <a:effectLst/>
                        </a:rPr>
                        <a:t>, donde cada Sprint tiene información fundamental para el proceso de desarrollo,  y  el </a:t>
                      </a:r>
                      <a:r>
                        <a:rPr lang="es-ES" sz="1200" dirty="0" err="1">
                          <a:effectLst/>
                        </a:rPr>
                        <a:t>backup</a:t>
                      </a:r>
                      <a:r>
                        <a:rPr lang="es-ES" sz="1200" dirty="0">
                          <a:effectLst/>
                        </a:rPr>
                        <a:t> se realiza cada tres días.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extLst>
                  <a:ext uri="{0D108BD9-81ED-4DB2-BD59-A6C34878D82A}">
                    <a16:rowId xmlns:a16="http://schemas.microsoft.com/office/drawing/2014/main" val="219686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2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C593AA-A8B9-4E9D-8DFA-E9C10BBDD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779749"/>
              </p:ext>
            </p:extLst>
          </p:nvPr>
        </p:nvGraphicFramePr>
        <p:xfrm>
          <a:off x="1250950" y="1203157"/>
          <a:ext cx="10179054" cy="413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634">
                  <a:extLst>
                    <a:ext uri="{9D8B030D-6E8A-4147-A177-3AD203B41FA5}">
                      <a16:colId xmlns:a16="http://schemas.microsoft.com/office/drawing/2014/main" val="599814295"/>
                    </a:ext>
                  </a:extLst>
                </a:gridCol>
                <a:gridCol w="1466905">
                  <a:extLst>
                    <a:ext uri="{9D8B030D-6E8A-4147-A177-3AD203B41FA5}">
                      <a16:colId xmlns:a16="http://schemas.microsoft.com/office/drawing/2014/main" val="333838925"/>
                    </a:ext>
                  </a:extLst>
                </a:gridCol>
                <a:gridCol w="2219850">
                  <a:extLst>
                    <a:ext uri="{9D8B030D-6E8A-4147-A177-3AD203B41FA5}">
                      <a16:colId xmlns:a16="http://schemas.microsoft.com/office/drawing/2014/main" val="1292933812"/>
                    </a:ext>
                  </a:extLst>
                </a:gridCol>
                <a:gridCol w="2222684">
                  <a:extLst>
                    <a:ext uri="{9D8B030D-6E8A-4147-A177-3AD203B41FA5}">
                      <a16:colId xmlns:a16="http://schemas.microsoft.com/office/drawing/2014/main" val="3988494325"/>
                    </a:ext>
                  </a:extLst>
                </a:gridCol>
                <a:gridCol w="2148981">
                  <a:extLst>
                    <a:ext uri="{9D8B030D-6E8A-4147-A177-3AD203B41FA5}">
                      <a16:colId xmlns:a16="http://schemas.microsoft.com/office/drawing/2014/main" val="217277454"/>
                    </a:ext>
                  </a:extLst>
                </a:gridCol>
              </a:tblGrid>
              <a:tr h="392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Proceso crítico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Justificación Rto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Rpo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Justificación Rpo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extLst>
                  <a:ext uri="{0D108BD9-81ED-4DB2-BD59-A6C34878D82A}">
                    <a16:rowId xmlns:a16="http://schemas.microsoft.com/office/drawing/2014/main" val="1324356977"/>
                  </a:ext>
                </a:extLst>
              </a:tr>
              <a:tr h="3739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Gestión de desarrollo de producto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 dia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El tiempo objetivo de recuperación para el proceso de gestión de desarrollo de producto es de 1 día debido a que la empresa no puede seguir con las funcionalidades normales y cumplir con las fechas de entrega estipuladas en el programa de desarrollo de los productos de software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Los datos en las últimas 2 </a:t>
                      </a:r>
                      <a:r>
                        <a:rPr lang="es-ES" sz="1200" dirty="0" err="1">
                          <a:effectLst/>
                        </a:rPr>
                        <a:t>Sprints</a:t>
                      </a:r>
                      <a:r>
                        <a:rPr lang="es-ES" sz="1200" dirty="0">
                          <a:effectLst/>
                        </a:rPr>
                        <a:t> y su respectivo código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En este proceso de gestión de desarrollo de producto la cantidad de datos que se están dispuestos a perder son los equivalentes a 2 </a:t>
                      </a:r>
                      <a:r>
                        <a:rPr lang="es-ES" sz="1200" dirty="0" err="1">
                          <a:effectLst/>
                        </a:rPr>
                        <a:t>Sprints</a:t>
                      </a:r>
                      <a:r>
                        <a:rPr lang="es-ES" sz="1200" dirty="0">
                          <a:effectLst/>
                        </a:rPr>
                        <a:t>, donde cada Sprint tiene información fundamental para el proceso de desarrollo,  y  el </a:t>
                      </a:r>
                      <a:r>
                        <a:rPr lang="es-ES" sz="1200" dirty="0" err="1">
                          <a:effectLst/>
                        </a:rPr>
                        <a:t>backup</a:t>
                      </a:r>
                      <a:r>
                        <a:rPr lang="es-ES" sz="1200" dirty="0">
                          <a:effectLst/>
                        </a:rPr>
                        <a:t> se realiza cada tres días.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506" marR="71506" marT="0" marB="0"/>
                </a:tc>
                <a:extLst>
                  <a:ext uri="{0D108BD9-81ED-4DB2-BD59-A6C34878D82A}">
                    <a16:rowId xmlns:a16="http://schemas.microsoft.com/office/drawing/2014/main" val="27998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59786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</TotalTime>
  <Words>1364</Words>
  <Application>Microsoft Office PowerPoint</Application>
  <PresentationFormat>Panorámica</PresentationFormat>
  <Paragraphs>308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Calibri</vt:lpstr>
      <vt:lpstr>Gill Sans MT</vt:lpstr>
      <vt:lpstr>Impact</vt:lpstr>
      <vt:lpstr>Times New Roman</vt:lpstr>
      <vt:lpstr>Distintivo</vt:lpstr>
      <vt:lpstr>Análisis de Riesgos de Seguridad de la Información</vt:lpstr>
      <vt:lpstr>Proceso seleccionado:  Gestion de Desarrollo de product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</dc:title>
  <dc:creator>TORRES SEGURA DUCK JAMES ALEXANDER</dc:creator>
  <cp:lastModifiedBy>TORRES SEGURA DUCK JAMES ALEXANDER</cp:lastModifiedBy>
  <cp:revision>2</cp:revision>
  <dcterms:created xsi:type="dcterms:W3CDTF">2021-02-24T04:56:39Z</dcterms:created>
  <dcterms:modified xsi:type="dcterms:W3CDTF">2021-02-24T05:07:10Z</dcterms:modified>
</cp:coreProperties>
</file>