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60" r:id="rId3"/>
    <p:sldId id="263" r:id="rId4"/>
    <p:sldId id="264" r:id="rId5"/>
    <p:sldId id="261" r:id="rId6"/>
    <p:sldId id="262" r:id="rId7"/>
    <p:sldId id="265" r:id="rId8"/>
    <p:sldId id="266" r:id="rId9"/>
    <p:sldId id="267" r:id="rId10"/>
    <p:sldId id="27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E95625"/>
    <a:srgbClr val="C7632D"/>
    <a:srgbClr val="DF6324"/>
    <a:srgbClr val="EA5F25"/>
    <a:srgbClr val="FF8200"/>
    <a:srgbClr val="D15D22"/>
    <a:srgbClr val="D9D9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7" autoAdjust="0"/>
    <p:restoredTop sz="84196" autoAdjust="0"/>
  </p:normalViewPr>
  <p:slideViewPr>
    <p:cSldViewPr snapToGrid="0" snapToObjects="1">
      <p:cViewPr>
        <p:scale>
          <a:sx n="104" d="100"/>
          <a:sy n="104" d="100"/>
        </p:scale>
        <p:origin x="1200" y="5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CA396-4ABF-FE49-9EEF-418926A893DE}" type="datetimeFigureOut">
              <a:rPr lang="en-US" smtClean="0"/>
              <a:t>10/26/16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2CB88-AA52-3B49-BC1A-ED9365B3516C}" type="slidenum">
              <a:rPr lang="en-AU" smtClean="0"/>
              <a:t>‹#›</a:t>
            </a:fld>
            <a:endParaRPr lang="en-AU"/>
          </a:p>
        </p:txBody>
      </p:sp>
    </p:spTree>
    <p:extLst>
      <p:ext uri="{BB962C8B-B14F-4D97-AF65-F5344CB8AC3E}">
        <p14:creationId xmlns:p14="http://schemas.microsoft.com/office/powerpoint/2010/main" val="102152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472CB88-AA52-3B49-BC1A-ED9365B3516C}" type="slidenum">
              <a:rPr lang="en-AU" smtClean="0"/>
              <a:t>4</a:t>
            </a:fld>
            <a:endParaRPr lang="en-AU"/>
          </a:p>
        </p:txBody>
      </p:sp>
    </p:spTree>
    <p:extLst>
      <p:ext uri="{BB962C8B-B14F-4D97-AF65-F5344CB8AC3E}">
        <p14:creationId xmlns:p14="http://schemas.microsoft.com/office/powerpoint/2010/main" val="151751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453DEE-C075-4426-933D-7BC4762961FF}" type="slidenum">
              <a:rPr lang="en-US"/>
              <a:t>5</a:t>
            </a:fld>
            <a:endParaRPr lang="en-US"/>
          </a:p>
        </p:txBody>
      </p:sp>
    </p:spTree>
    <p:extLst>
      <p:ext uri="{BB962C8B-B14F-4D97-AF65-F5344CB8AC3E}">
        <p14:creationId xmlns:p14="http://schemas.microsoft.com/office/powerpoint/2010/main" val="5763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453DEE-C075-4426-933D-7BC4762961FF}" type="slidenum">
              <a:rPr lang="en-US"/>
              <a:t>6</a:t>
            </a:fld>
            <a:endParaRPr lang="en-US"/>
          </a:p>
        </p:txBody>
      </p:sp>
    </p:spTree>
    <p:extLst>
      <p:ext uri="{BB962C8B-B14F-4D97-AF65-F5344CB8AC3E}">
        <p14:creationId xmlns:p14="http://schemas.microsoft.com/office/powerpoint/2010/main" val="421545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AU"/>
          </a:p>
        </p:txBody>
      </p:sp>
      <p:sp>
        <p:nvSpPr>
          <p:cNvPr id="4" name="Date Placeholder 3"/>
          <p:cNvSpPr>
            <a:spLocks noGrp="1"/>
          </p:cNvSpPr>
          <p:nvPr>
            <p:ph type="dt" sz="half" idx="10"/>
          </p:nvPr>
        </p:nvSpPr>
        <p:spPr/>
        <p:txBody>
          <a:bodyPr/>
          <a:lstStyle/>
          <a:p>
            <a:fld id="{714C8178-AE79-8249-974A-A7906659C8C7}" type="datetimeFigureOut">
              <a:rPr lang="en-US" smtClean="0"/>
              <a:t>10/26/16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11498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fld id="{714C8178-AE79-8249-974A-A7906659C8C7}" type="datetimeFigureOut">
              <a:rPr lang="en-US" smtClean="0"/>
              <a:t>10/26/16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48096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fld id="{714C8178-AE79-8249-974A-A7906659C8C7}" type="datetimeFigureOut">
              <a:rPr lang="en-US" smtClean="0"/>
              <a:t>10/26/16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67344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fld id="{714C8178-AE79-8249-974A-A7906659C8C7}" type="datetimeFigureOut">
              <a:rPr lang="en-US" smtClean="0"/>
              <a:t>10/26/16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180638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714C8178-AE79-8249-974A-A7906659C8C7}" type="datetimeFigureOut">
              <a:rPr lang="en-US" smtClean="0"/>
              <a:t>10/26/16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168872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Date Placeholder 4"/>
          <p:cNvSpPr>
            <a:spLocks noGrp="1"/>
          </p:cNvSpPr>
          <p:nvPr>
            <p:ph type="dt" sz="half" idx="10"/>
          </p:nvPr>
        </p:nvSpPr>
        <p:spPr/>
        <p:txBody>
          <a:bodyPr/>
          <a:lstStyle/>
          <a:p>
            <a:fld id="{714C8178-AE79-8249-974A-A7906659C8C7}" type="datetimeFigureOut">
              <a:rPr lang="en-US" smtClean="0"/>
              <a:t>10/26/16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49501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7" name="Date Placeholder 6"/>
          <p:cNvSpPr>
            <a:spLocks noGrp="1"/>
          </p:cNvSpPr>
          <p:nvPr>
            <p:ph type="dt" sz="half" idx="10"/>
          </p:nvPr>
        </p:nvSpPr>
        <p:spPr/>
        <p:txBody>
          <a:bodyPr/>
          <a:lstStyle/>
          <a:p>
            <a:fld id="{714C8178-AE79-8249-974A-A7906659C8C7}" type="datetimeFigureOut">
              <a:rPr lang="en-US" smtClean="0"/>
              <a:t>10/26/16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378980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Date Placeholder 2"/>
          <p:cNvSpPr>
            <a:spLocks noGrp="1"/>
          </p:cNvSpPr>
          <p:nvPr>
            <p:ph type="dt" sz="half" idx="10"/>
          </p:nvPr>
        </p:nvSpPr>
        <p:spPr/>
        <p:txBody>
          <a:bodyPr/>
          <a:lstStyle/>
          <a:p>
            <a:fld id="{714C8178-AE79-8249-974A-A7906659C8C7}" type="datetimeFigureOut">
              <a:rPr lang="en-US" smtClean="0"/>
              <a:t>10/26/16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224434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C8178-AE79-8249-974A-A7906659C8C7}" type="datetimeFigureOut">
              <a:rPr lang="en-US" smtClean="0"/>
              <a:t>10/26/16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57360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14C8178-AE79-8249-974A-A7906659C8C7}" type="datetimeFigureOut">
              <a:rPr lang="en-US" smtClean="0"/>
              <a:t>10/26/16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329840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14C8178-AE79-8249-974A-A7906659C8C7}" type="datetimeFigureOut">
              <a:rPr lang="en-US" smtClean="0"/>
              <a:t>10/26/16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32312317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C8178-AE79-8249-974A-A7906659C8C7}" type="datetimeFigureOut">
              <a:rPr lang="en-US" smtClean="0"/>
              <a:t>10/26/16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2032D-E972-D04D-AA26-DE1E3C9E87DF}" type="slidenum">
              <a:rPr lang="en-AU" smtClean="0"/>
              <a:t>‹#›</a:t>
            </a:fld>
            <a:endParaRPr lang="en-AU"/>
          </a:p>
        </p:txBody>
      </p:sp>
    </p:spTree>
    <p:extLst>
      <p:ext uri="{BB962C8B-B14F-4D97-AF65-F5344CB8AC3E}">
        <p14:creationId xmlns:p14="http://schemas.microsoft.com/office/powerpoint/2010/main" val="2987320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g"/><Relationship Id="rId12"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 Target="slide3.xml"/><Relationship Id="rId5" Type="http://schemas.openxmlformats.org/officeDocument/2006/relationships/image" Target="../media/image3.png"/><Relationship Id="rId6" Type="http://schemas.openxmlformats.org/officeDocument/2006/relationships/slide" Target="slide5.xml"/><Relationship Id="rId7" Type="http://schemas.openxmlformats.org/officeDocument/2006/relationships/image" Target="../media/image4.png"/><Relationship Id="rId8" Type="http://schemas.openxmlformats.org/officeDocument/2006/relationships/slide" Target="slide7.xml"/><Relationship Id="rId9" Type="http://schemas.openxmlformats.org/officeDocument/2006/relationships/image" Target="../media/image5.png"/><Relationship Id="rId10"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slide" Target="slide1.xml"/><Relationship Id="rId5" Type="http://schemas.openxmlformats.org/officeDocument/2006/relationships/slide" Target="slide5.xml"/><Relationship Id="rId6" Type="http://schemas.openxmlformats.org/officeDocument/2006/relationships/image" Target="../media/image4.png"/><Relationship Id="rId7" Type="http://schemas.openxmlformats.org/officeDocument/2006/relationships/slide" Target="slide7.xml"/><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slide" Target="slide3.xml"/><Relationship Id="rId7" Type="http://schemas.openxmlformats.org/officeDocument/2006/relationships/image" Target="../media/image3.png"/><Relationship Id="rId8" Type="http://schemas.openxmlformats.org/officeDocument/2006/relationships/slide" Target="slide1.xml"/><Relationship Id="rId9" Type="http://schemas.openxmlformats.org/officeDocument/2006/relationships/slide" Target="slide7.xml"/><Relationship Id="rId10" Type="http://schemas.openxmlformats.org/officeDocument/2006/relationships/image" Target="../media/image5.png"/><Relationship Id="rId11"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slide" Target="slide3.xml"/><Relationship Id="rId7" Type="http://schemas.openxmlformats.org/officeDocument/2006/relationships/image" Target="../media/image3.png"/><Relationship Id="rId8" Type="http://schemas.openxmlformats.org/officeDocument/2006/relationships/slide" Target="slide1.xml"/><Relationship Id="rId9" Type="http://schemas.openxmlformats.org/officeDocument/2006/relationships/slide" Target="slide5.xml"/><Relationship Id="rId10" Type="http://schemas.openxmlformats.org/officeDocument/2006/relationships/image" Target="../media/image4.png"/><Relationship Id="rId11"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p:cNvSpPr txBox="1"/>
          <p:nvPr/>
        </p:nvSpPr>
        <p:spPr>
          <a:xfrm>
            <a:off x="1876777" y="903111"/>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grpSp>
        <p:nvGrpSpPr>
          <p:cNvPr id="51" name="Group 50"/>
          <p:cNvGrpSpPr/>
          <p:nvPr/>
        </p:nvGrpSpPr>
        <p:grpSpPr>
          <a:xfrm>
            <a:off x="0" y="1495777"/>
            <a:ext cx="9144000" cy="1622779"/>
            <a:chOff x="0" y="1495777"/>
            <a:chExt cx="9144000" cy="1622779"/>
          </a:xfrm>
        </p:grpSpPr>
        <p:grpSp>
          <p:nvGrpSpPr>
            <p:cNvPr id="35" name="Group 34"/>
            <p:cNvGrpSpPr/>
            <p:nvPr/>
          </p:nvGrpSpPr>
          <p:grpSpPr>
            <a:xfrm>
              <a:off x="0" y="1495778"/>
              <a:ext cx="9144000" cy="1495778"/>
              <a:chOff x="0" y="1495778"/>
              <a:chExt cx="9144000" cy="1495778"/>
            </a:xfrm>
          </p:grpSpPr>
          <p:sp>
            <p:nvSpPr>
              <p:cNvPr id="18" name="Rectangle 17"/>
              <p:cNvSpPr/>
              <p:nvPr/>
            </p:nvSpPr>
            <p:spPr>
              <a:xfrm>
                <a:off x="0" y="1495778"/>
                <a:ext cx="9144000" cy="1495778"/>
              </a:xfrm>
              <a:prstGeom prst="rect">
                <a:avLst/>
              </a:prstGeom>
              <a:solidFill>
                <a:srgbClr val="DF6324"/>
              </a:solidFill>
              <a:ln>
                <a:solidFill>
                  <a:srgbClr val="E95625"/>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1" name="Oval 20"/>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6" name="Oval 25"/>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7" name="Oval 26"/>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8" name="Oval 27"/>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9" name="Oval 28"/>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0" name="TextBox 29"/>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31" name="TextBox 30"/>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32" name="TextBox 31"/>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33" name="TextBox 32"/>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34" name="TextBox 33"/>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37" name="Rectangle 36"/>
            <p:cNvSpPr/>
            <p:nvPr/>
          </p:nvSpPr>
          <p:spPr>
            <a:xfrm>
              <a:off x="338670" y="1495777"/>
              <a:ext cx="1636886" cy="16227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6" name="Oval 35"/>
            <p:cNvSpPr/>
            <p:nvPr/>
          </p:nvSpPr>
          <p:spPr>
            <a:xfrm>
              <a:off x="691446" y="1636888"/>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8" name="TextBox 37"/>
            <p:cNvSpPr txBox="1"/>
            <p:nvPr/>
          </p:nvSpPr>
          <p:spPr>
            <a:xfrm>
              <a:off x="592669" y="2564178"/>
              <a:ext cx="1185331" cy="369332"/>
            </a:xfrm>
            <a:prstGeom prst="rect">
              <a:avLst/>
            </a:prstGeom>
            <a:noFill/>
          </p:spPr>
          <p:txBody>
            <a:bodyPr wrap="square" rtlCol="0">
              <a:spAutoFit/>
            </a:bodyPr>
            <a:lstStyle/>
            <a:p>
              <a:r>
                <a:rPr lang="en-AU" dirty="0" smtClean="0">
                  <a:solidFill>
                    <a:srgbClr val="E95625"/>
                  </a:solidFill>
                </a:rPr>
                <a:t>FEATURES</a:t>
              </a:r>
              <a:endParaRPr lang="en-AU" dirty="0">
                <a:solidFill>
                  <a:srgbClr val="E95625"/>
                </a:solidFill>
              </a:endParaRPr>
            </a:p>
          </p:txBody>
        </p:sp>
        <p:sp>
          <p:nvSpPr>
            <p:cNvPr id="39" name="5-Point Star 38"/>
            <p:cNvSpPr/>
            <p:nvPr/>
          </p:nvSpPr>
          <p:spPr>
            <a:xfrm>
              <a:off x="856262" y="1778000"/>
              <a:ext cx="566702" cy="566702"/>
            </a:xfrm>
            <a:prstGeom prst="star5">
              <a:avLst/>
            </a:prstGeom>
            <a:solidFill>
              <a:srgbClr val="FFFFFF"/>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grpSp>
      <p:sp>
        <p:nvSpPr>
          <p:cNvPr id="40" name="Rectangle 39"/>
          <p:cNvSpPr/>
          <p:nvPr/>
        </p:nvSpPr>
        <p:spPr>
          <a:xfrm>
            <a:off x="-1" y="5134852"/>
            <a:ext cx="9144001" cy="1707444"/>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AU" sz="1400" dirty="0"/>
          </a:p>
        </p:txBody>
      </p:sp>
      <p:sp>
        <p:nvSpPr>
          <p:cNvPr id="42" name="TextBox 41"/>
          <p:cNvSpPr txBox="1"/>
          <p:nvPr/>
        </p:nvSpPr>
        <p:spPr>
          <a:xfrm>
            <a:off x="3341510" y="268110"/>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pic>
        <p:nvPicPr>
          <p:cNvPr id="43" name="Picture 42" descr="IREheader1.png"/>
          <p:cNvPicPr>
            <a:picLocks noChangeAspect="1"/>
          </p:cNvPicPr>
          <p:nvPr/>
        </p:nvPicPr>
        <p:blipFill rotWithShape="1">
          <a:blip r:embed="rId2">
            <a:extLst>
              <a:ext uri="{28A0092B-C50C-407E-A947-70E740481C1C}">
                <a14:useLocalDpi xmlns:a14="http://schemas.microsoft.com/office/drawing/2010/main" val="0"/>
              </a:ext>
            </a:extLst>
          </a:blip>
          <a:srcRect l="9237" t="7152" r="55122" b="71424"/>
          <a:stretch/>
        </p:blipFill>
        <p:spPr>
          <a:xfrm>
            <a:off x="409226" y="3118557"/>
            <a:ext cx="3073394" cy="820484"/>
          </a:xfrm>
          <a:prstGeom prst="rect">
            <a:avLst/>
          </a:prstGeom>
        </p:spPr>
      </p:pic>
      <p:sp>
        <p:nvSpPr>
          <p:cNvPr id="44" name="TextBox 43"/>
          <p:cNvSpPr txBox="1"/>
          <p:nvPr/>
        </p:nvSpPr>
        <p:spPr>
          <a:xfrm>
            <a:off x="389467" y="3189112"/>
            <a:ext cx="2839154" cy="338554"/>
          </a:xfrm>
          <a:prstGeom prst="rect">
            <a:avLst/>
          </a:prstGeom>
          <a:solidFill>
            <a:schemeClr val="bg1"/>
          </a:solidFill>
        </p:spPr>
        <p:txBody>
          <a:bodyPr wrap="square" rtlCol="0">
            <a:spAutoFit/>
          </a:bodyPr>
          <a:lstStyle/>
          <a:p>
            <a:r>
              <a:rPr lang="en-AU" sz="1600" dirty="0" smtClean="0">
                <a:solidFill>
                  <a:schemeClr val="bg1">
                    <a:lumMod val="50000"/>
                  </a:schemeClr>
                </a:solidFill>
              </a:rPr>
              <a:t>EASY ORDERING</a:t>
            </a:r>
            <a:endParaRPr lang="en-AU" sz="1600" dirty="0">
              <a:solidFill>
                <a:schemeClr val="bg1">
                  <a:lumMod val="50000"/>
                </a:schemeClr>
              </a:solidFill>
            </a:endParaRPr>
          </a:p>
        </p:txBody>
      </p:sp>
      <p:pic>
        <p:nvPicPr>
          <p:cNvPr id="45" name="Picture 44" descr="IREheader2.png"/>
          <p:cNvPicPr>
            <a:picLocks noChangeAspect="1"/>
          </p:cNvPicPr>
          <p:nvPr/>
        </p:nvPicPr>
        <p:blipFill rotWithShape="1">
          <a:blip r:embed="rId3">
            <a:extLst>
              <a:ext uri="{28A0092B-C50C-407E-A947-70E740481C1C}">
                <a14:useLocalDpi xmlns:a14="http://schemas.microsoft.com/office/drawing/2010/main" val="0"/>
              </a:ext>
            </a:extLst>
          </a:blip>
          <a:srcRect l="7561" t="31602" r="30713" b="36344"/>
          <a:stretch/>
        </p:blipFill>
        <p:spPr>
          <a:xfrm>
            <a:off x="162277" y="3654778"/>
            <a:ext cx="5644139" cy="1008014"/>
          </a:xfrm>
          <a:prstGeom prst="rect">
            <a:avLst/>
          </a:prstGeom>
        </p:spPr>
      </p:pic>
      <p:grpSp>
        <p:nvGrpSpPr>
          <p:cNvPr id="52" name="Group 51"/>
          <p:cNvGrpSpPr/>
          <p:nvPr/>
        </p:nvGrpSpPr>
        <p:grpSpPr>
          <a:xfrm>
            <a:off x="4430393" y="5305505"/>
            <a:ext cx="4084039" cy="1267844"/>
            <a:chOff x="4430393" y="5305505"/>
            <a:chExt cx="4084039" cy="1267844"/>
          </a:xfrm>
        </p:grpSpPr>
        <p:sp>
          <p:nvSpPr>
            <p:cNvPr id="47" name="TextBox 46"/>
            <p:cNvSpPr txBox="1"/>
            <p:nvPr/>
          </p:nvSpPr>
          <p:spPr>
            <a:xfrm>
              <a:off x="5140339" y="5305505"/>
              <a:ext cx="3374093" cy="338554"/>
            </a:xfrm>
            <a:prstGeom prst="rect">
              <a:avLst/>
            </a:prstGeom>
            <a:solidFill>
              <a:srgbClr val="D9D9D9"/>
            </a:solidFill>
          </p:spPr>
          <p:txBody>
            <a:bodyPr wrap="square" rtlCol="0">
              <a:spAutoFit/>
            </a:bodyPr>
            <a:lstStyle/>
            <a:p>
              <a:r>
                <a:rPr lang="en-AU" sz="1600" dirty="0" smtClean="0">
                  <a:solidFill>
                    <a:srgbClr val="EA5F25"/>
                  </a:solidFill>
                </a:rPr>
                <a:t>ON-TIME GUARANTEE </a:t>
              </a:r>
              <a:endParaRPr lang="en-AU" sz="1600" dirty="0">
                <a:solidFill>
                  <a:srgbClr val="EA5F25"/>
                </a:solidFill>
              </a:endParaRPr>
            </a:p>
          </p:txBody>
        </p:sp>
        <p:sp>
          <p:nvSpPr>
            <p:cNvPr id="48" name="Rectangle 47"/>
            <p:cNvSpPr/>
            <p:nvPr/>
          </p:nvSpPr>
          <p:spPr>
            <a:xfrm flipV="1">
              <a:off x="7717060" y="5759174"/>
              <a:ext cx="649984"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9" name="TextBox 48"/>
            <p:cNvSpPr txBox="1"/>
            <p:nvPr/>
          </p:nvSpPr>
          <p:spPr>
            <a:xfrm>
              <a:off x="4430393" y="5988574"/>
              <a:ext cx="4084039" cy="584775"/>
            </a:xfrm>
            <a:prstGeom prst="rect">
              <a:avLst/>
            </a:prstGeom>
            <a:noFill/>
          </p:spPr>
          <p:txBody>
            <a:bodyPr wrap="square" rtlCol="0">
              <a:spAutoFit/>
            </a:bodyPr>
            <a:lstStyle/>
            <a:p>
              <a:r>
                <a:rPr lang="en-AU" dirty="0" smtClean="0">
                  <a:solidFill>
                    <a:schemeClr val="bg1"/>
                  </a:solidFill>
                  <a:latin typeface="Zapf Dingbats"/>
                  <a:ea typeface="Zapf Dingbats"/>
                  <a:cs typeface="Zapf Dingbats"/>
                  <a:sym typeface="Zapf Dingbats"/>
                </a:rPr>
                <a:t>✔</a:t>
              </a:r>
              <a:r>
                <a:rPr lang="en-AU" dirty="0" smtClean="0">
                  <a:solidFill>
                    <a:schemeClr val="bg1"/>
                  </a:solidFill>
                  <a:ea typeface="Zapf Dingbats"/>
                  <a:cs typeface="Zapf Dingbats"/>
                  <a:sym typeface="Zapf Dingbats"/>
                </a:rPr>
                <a:t> 	</a:t>
              </a:r>
              <a:r>
                <a:rPr lang="en-AU" sz="1400" dirty="0" smtClean="0">
                  <a:solidFill>
                    <a:srgbClr val="E95625"/>
                  </a:solidFill>
                  <a:ea typeface="Zapf Dingbats"/>
                  <a:cs typeface="Zapf Dingbats"/>
                  <a:sym typeface="Zapf Dingbats"/>
                </a:rPr>
                <a:t>Never worry about when your package is getting delivered</a:t>
              </a:r>
              <a:endParaRPr lang="en-AU" sz="1400" dirty="0">
                <a:solidFill>
                  <a:srgbClr val="E95625"/>
                </a:solidFill>
              </a:endParaRPr>
            </a:p>
          </p:txBody>
        </p:sp>
      </p:grpSp>
      <p:sp>
        <p:nvSpPr>
          <p:cNvPr id="53" name="TextBox 52"/>
          <p:cNvSpPr txBox="1"/>
          <p:nvPr/>
        </p:nvSpPr>
        <p:spPr>
          <a:xfrm>
            <a:off x="548416" y="3814012"/>
            <a:ext cx="5224082" cy="307777"/>
          </a:xfrm>
          <a:prstGeom prst="rect">
            <a:avLst/>
          </a:prstGeom>
          <a:solidFill>
            <a:schemeClr val="bg1"/>
          </a:solidFill>
        </p:spPr>
        <p:txBody>
          <a:bodyPr wrap="square" rtlCol="0">
            <a:spAutoFit/>
          </a:bodyPr>
          <a:lstStyle/>
          <a:p>
            <a:r>
              <a:rPr lang="en-AU" sz="1400" dirty="0" smtClean="0">
                <a:solidFill>
                  <a:schemeClr val="bg1">
                    <a:lumMod val="50000"/>
                  </a:schemeClr>
                </a:solidFill>
              </a:rPr>
              <a:t>Creating a new order has never been easier from your own home</a:t>
            </a:r>
            <a:endParaRPr lang="en-AU" sz="1400" dirty="0">
              <a:solidFill>
                <a:schemeClr val="bg1">
                  <a:lumMod val="50000"/>
                </a:schemeClr>
              </a:solidFill>
            </a:endParaRPr>
          </a:p>
        </p:txBody>
      </p:sp>
      <p:sp>
        <p:nvSpPr>
          <p:cNvPr id="54" name="TextBox 53"/>
          <p:cNvSpPr txBox="1"/>
          <p:nvPr/>
        </p:nvSpPr>
        <p:spPr>
          <a:xfrm>
            <a:off x="556506" y="4139572"/>
            <a:ext cx="5224082" cy="523220"/>
          </a:xfrm>
          <a:prstGeom prst="rect">
            <a:avLst/>
          </a:prstGeom>
          <a:solidFill>
            <a:schemeClr val="bg1"/>
          </a:solidFill>
        </p:spPr>
        <p:txBody>
          <a:bodyPr wrap="square" rtlCol="0">
            <a:spAutoFit/>
          </a:bodyPr>
          <a:lstStyle/>
          <a:p>
            <a:r>
              <a:rPr lang="en-AU" sz="1400" dirty="0" smtClean="0">
                <a:solidFill>
                  <a:schemeClr val="bg1">
                    <a:lumMod val="50000"/>
                  </a:schemeClr>
                </a:solidFill>
              </a:rPr>
              <a:t>Have your package on the way in minutes</a:t>
            </a:r>
          </a:p>
          <a:p>
            <a:endParaRPr lang="en-AU" sz="1400" dirty="0">
              <a:solidFill>
                <a:schemeClr val="bg1">
                  <a:lumMod val="50000"/>
                </a:schemeClr>
              </a:solidFill>
            </a:endParaRPr>
          </a:p>
        </p:txBody>
      </p:sp>
      <p:sp>
        <p:nvSpPr>
          <p:cNvPr id="55" name="Rectangle 54"/>
          <p:cNvSpPr/>
          <p:nvPr/>
        </p:nvSpPr>
        <p:spPr>
          <a:xfrm>
            <a:off x="252357" y="4465169"/>
            <a:ext cx="340312" cy="39524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57" name="Picture 5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5677" y="1923164"/>
            <a:ext cx="731429" cy="316509"/>
          </a:xfrm>
          <a:prstGeom prst="rect">
            <a:avLst/>
          </a:prstGeom>
        </p:spPr>
      </p:pic>
      <p:pic>
        <p:nvPicPr>
          <p:cNvPr id="60" name="Picture 59" descr="online_support2.png">
            <a:hlinkClick r:id="rId6" action="ppaction://hlinksldjump"/>
          </p:cNvPr>
          <p:cNvPicPr>
            <a:picLocks noChangeAspect="1"/>
          </p:cNvPicPr>
          <p:nvPr/>
        </p:nvPicPr>
        <p:blipFill>
          <a:blip r:embed="rId7"/>
          <a:stretch>
            <a:fillRect/>
          </a:stretch>
        </p:blipFill>
        <p:spPr>
          <a:xfrm>
            <a:off x="4052883" y="1792111"/>
            <a:ext cx="637476" cy="625128"/>
          </a:xfrm>
          <a:prstGeom prst="rect">
            <a:avLst/>
          </a:prstGeom>
        </p:spPr>
      </p:pic>
      <p:pic>
        <p:nvPicPr>
          <p:cNvPr id="61" name="Picture 60" descr="testimonials.png">
            <a:hlinkClick r:id="rId8" action="ppaction://hlinksldjump"/>
          </p:cNvPr>
          <p:cNvPicPr>
            <a:picLocks noChangeAspect="1"/>
          </p:cNvPicPr>
          <p:nvPr/>
        </p:nvPicPr>
        <p:blipFill>
          <a:blip r:embed="rId9">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24140" y="1792111"/>
            <a:ext cx="787940" cy="614832"/>
          </a:xfrm>
          <a:prstGeom prst="rect">
            <a:avLst/>
          </a:prstGeom>
        </p:spPr>
      </p:pic>
      <p:pic>
        <p:nvPicPr>
          <p:cNvPr id="62" name="Picture 61">
            <a:hlinkClick r:id="" action="ppaction://noaction"/>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26109" y="1668184"/>
            <a:ext cx="844223" cy="844223"/>
          </a:xfrm>
          <a:prstGeom prst="rect">
            <a:avLst/>
          </a:prstGeom>
        </p:spPr>
      </p:pic>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23167" y="3093726"/>
            <a:ext cx="1549400" cy="1955800"/>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04054" y="5218935"/>
            <a:ext cx="1485900" cy="1422400"/>
          </a:xfrm>
          <a:prstGeom prst="rect">
            <a:avLst/>
          </a:prstGeom>
        </p:spPr>
      </p:pic>
    </p:spTree>
    <p:extLst>
      <p:ext uri="{BB962C8B-B14F-4D97-AF65-F5344CB8AC3E}">
        <p14:creationId xmlns:p14="http://schemas.microsoft.com/office/powerpoint/2010/main" val="981120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 y="1084043"/>
            <a:ext cx="9142593" cy="6096000"/>
          </a:xfrm>
          <a:prstGeom prst="rect">
            <a:avLst/>
          </a:prstGeom>
        </p:spPr>
      </p:pic>
      <p:sp>
        <p:nvSpPr>
          <p:cNvPr id="7" name="Rectangle 6"/>
          <p:cNvSpPr/>
          <p:nvPr/>
        </p:nvSpPr>
        <p:spPr>
          <a:xfrm>
            <a:off x="244699" y="1474181"/>
            <a:ext cx="4897037" cy="5228224"/>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Rectangle 7"/>
          <p:cNvSpPr/>
          <p:nvPr/>
        </p:nvSpPr>
        <p:spPr>
          <a:xfrm>
            <a:off x="5440447" y="1474181"/>
            <a:ext cx="3471733" cy="2381128"/>
          </a:xfrm>
          <a:prstGeom prst="rect">
            <a:avLst/>
          </a:prstGeom>
          <a:solidFill>
            <a:schemeClr val="bg1">
              <a:lumMod val="85000"/>
              <a:alpha val="50000"/>
            </a:schemeClr>
          </a:solidFill>
          <a:ln>
            <a:solidFill>
              <a:srgbClr val="D15D22"/>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AU" dirty="0">
              <a:solidFill>
                <a:schemeClr val="bg1"/>
              </a:solidFill>
            </a:endParaRPr>
          </a:p>
        </p:txBody>
      </p:sp>
      <p:sp>
        <p:nvSpPr>
          <p:cNvPr id="9" name="TextBox 8"/>
          <p:cNvSpPr txBox="1"/>
          <p:nvPr/>
        </p:nvSpPr>
        <p:spPr>
          <a:xfrm>
            <a:off x="618185" y="1569456"/>
            <a:ext cx="4275091" cy="1538883"/>
          </a:xfrm>
          <a:prstGeom prst="rect">
            <a:avLst/>
          </a:prstGeom>
          <a:noFill/>
        </p:spPr>
        <p:txBody>
          <a:bodyPr wrap="square" rtlCol="0">
            <a:spAutoFit/>
          </a:bodyPr>
          <a:lstStyle/>
          <a:p>
            <a:pPr algn="ctr"/>
            <a:r>
              <a:rPr lang="en-AU" sz="4000" b="1" dirty="0" smtClean="0">
                <a:solidFill>
                  <a:srgbClr val="D15D22"/>
                </a:solidFill>
              </a:rPr>
              <a:t>Delivery Schedule</a:t>
            </a:r>
          </a:p>
          <a:p>
            <a:endParaRPr lang="en-AU" b="1" dirty="0">
              <a:solidFill>
                <a:srgbClr val="D15D22"/>
              </a:solidFill>
            </a:endParaRPr>
          </a:p>
          <a:p>
            <a:r>
              <a:rPr lang="en-AU" b="1" dirty="0" smtClean="0">
                <a:solidFill>
                  <a:srgbClr val="D15D22"/>
                </a:solidFill>
              </a:rPr>
              <a:t>:</a:t>
            </a:r>
          </a:p>
          <a:p>
            <a:endParaRPr lang="en-AU" b="1" dirty="0"/>
          </a:p>
        </p:txBody>
      </p:sp>
      <p:sp>
        <p:nvSpPr>
          <p:cNvPr id="44" name="Rectangle 43">
            <a:hlinkClick r:id="" action="ppaction://hlinkshowjump?jump=nextslide"/>
          </p:cNvPr>
          <p:cNvSpPr/>
          <p:nvPr/>
        </p:nvSpPr>
        <p:spPr>
          <a:xfrm>
            <a:off x="3982322" y="6834575"/>
            <a:ext cx="1159415" cy="228256"/>
          </a:xfrm>
          <a:prstGeom prst="rect">
            <a:avLst/>
          </a:prstGeom>
          <a:solidFill>
            <a:srgbClr val="E95625"/>
          </a:solidFill>
          <a:ln w="38100">
            <a:solidFill>
              <a:srgbClr val="6C6C6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bg1"/>
                </a:solidFill>
              </a:rPr>
              <a:t>CONTINUE</a:t>
            </a:r>
            <a:endParaRPr lang="en-AU" sz="1400" dirty="0">
              <a:solidFill>
                <a:schemeClr val="bg1"/>
              </a:solidFill>
            </a:endParaRPr>
          </a:p>
        </p:txBody>
      </p:sp>
      <p:sp>
        <p:nvSpPr>
          <p:cNvPr id="43" name="TextBox 42">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85" y="2500728"/>
            <a:ext cx="4140131" cy="315010"/>
          </a:xfrm>
          <a:prstGeom prst="rect">
            <a:avLst/>
          </a:prstGeom>
        </p:spPr>
      </p:pic>
      <p:sp>
        <p:nvSpPr>
          <p:cNvPr id="48" name="TextBox 47"/>
          <p:cNvSpPr txBox="1"/>
          <p:nvPr/>
        </p:nvSpPr>
        <p:spPr>
          <a:xfrm>
            <a:off x="5141736" y="1559964"/>
            <a:ext cx="3966693" cy="1354217"/>
          </a:xfrm>
          <a:prstGeom prst="rect">
            <a:avLst/>
          </a:prstGeom>
          <a:noFill/>
        </p:spPr>
        <p:txBody>
          <a:bodyPr wrap="square" rtlCol="0">
            <a:spAutoFit/>
          </a:bodyPr>
          <a:lstStyle/>
          <a:p>
            <a:pPr algn="ctr"/>
            <a:r>
              <a:rPr lang="en-AU" sz="2800" b="1" dirty="0" smtClean="0">
                <a:solidFill>
                  <a:srgbClr val="D15D22"/>
                </a:solidFill>
              </a:rPr>
              <a:t>Completed Orders</a:t>
            </a:r>
          </a:p>
          <a:p>
            <a:endParaRPr lang="en-AU" b="1" dirty="0">
              <a:solidFill>
                <a:srgbClr val="D15D22"/>
              </a:solidFill>
            </a:endParaRPr>
          </a:p>
          <a:p>
            <a:r>
              <a:rPr lang="en-AU" b="1" dirty="0" smtClean="0">
                <a:solidFill>
                  <a:srgbClr val="D15D22"/>
                </a:solidFill>
              </a:rPr>
              <a:t>:</a:t>
            </a:r>
          </a:p>
          <a:p>
            <a:endParaRPr lang="en-AU" b="1" dirty="0"/>
          </a:p>
        </p:txBody>
      </p:sp>
      <p:sp>
        <p:nvSpPr>
          <p:cNvPr id="21" name="Rectangle 20"/>
          <p:cNvSpPr/>
          <p:nvPr/>
        </p:nvSpPr>
        <p:spPr>
          <a:xfrm>
            <a:off x="5448014" y="4090086"/>
            <a:ext cx="3471733" cy="2612319"/>
          </a:xfrm>
          <a:prstGeom prst="rect">
            <a:avLst/>
          </a:prstGeom>
          <a:solidFill>
            <a:schemeClr val="bg1">
              <a:lumMod val="85000"/>
              <a:alpha val="50000"/>
            </a:schemeClr>
          </a:solidFill>
          <a:ln>
            <a:solidFill>
              <a:srgbClr val="D15D22"/>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AU" dirty="0">
              <a:solidFill>
                <a:schemeClr val="bg1"/>
              </a:solidFill>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7376" y="5070892"/>
            <a:ext cx="2208110" cy="1447113"/>
          </a:xfrm>
          <a:prstGeom prst="rect">
            <a:avLst/>
          </a:prstGeom>
        </p:spPr>
      </p:pic>
      <p:sp>
        <p:nvSpPr>
          <p:cNvPr id="23" name="Rectangle 22"/>
          <p:cNvSpPr/>
          <p:nvPr/>
        </p:nvSpPr>
        <p:spPr>
          <a:xfrm>
            <a:off x="613588" y="2957707"/>
            <a:ext cx="4279688" cy="192878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4" name="Rectangle 23"/>
          <p:cNvSpPr/>
          <p:nvPr/>
        </p:nvSpPr>
        <p:spPr>
          <a:xfrm>
            <a:off x="634013" y="5051544"/>
            <a:ext cx="1907113" cy="143411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5" name="TextBox 24"/>
          <p:cNvSpPr txBox="1"/>
          <p:nvPr/>
        </p:nvSpPr>
        <p:spPr>
          <a:xfrm>
            <a:off x="5213355" y="4131184"/>
            <a:ext cx="3966693" cy="1354217"/>
          </a:xfrm>
          <a:prstGeom prst="rect">
            <a:avLst/>
          </a:prstGeom>
          <a:noFill/>
        </p:spPr>
        <p:txBody>
          <a:bodyPr wrap="square" rtlCol="0">
            <a:spAutoFit/>
          </a:bodyPr>
          <a:lstStyle/>
          <a:p>
            <a:pPr algn="ctr"/>
            <a:r>
              <a:rPr lang="en-AU" sz="2800" b="1" dirty="0" smtClean="0">
                <a:solidFill>
                  <a:srgbClr val="D15D22"/>
                </a:solidFill>
              </a:rPr>
              <a:t>Driver Hub</a:t>
            </a:r>
          </a:p>
          <a:p>
            <a:endParaRPr lang="en-AU" b="1" dirty="0">
              <a:solidFill>
                <a:srgbClr val="D15D22"/>
              </a:solidFill>
            </a:endParaRPr>
          </a:p>
          <a:p>
            <a:r>
              <a:rPr lang="en-AU" b="1" dirty="0" smtClean="0">
                <a:solidFill>
                  <a:srgbClr val="D15D22"/>
                </a:solidFill>
              </a:rPr>
              <a:t>:</a:t>
            </a:r>
          </a:p>
          <a:p>
            <a:endParaRPr lang="en-AU" b="1" dirty="0"/>
          </a:p>
        </p:txBody>
      </p:sp>
      <p:sp>
        <p:nvSpPr>
          <p:cNvPr id="26" name="TextBox 25"/>
          <p:cNvSpPr txBox="1"/>
          <p:nvPr/>
        </p:nvSpPr>
        <p:spPr>
          <a:xfrm>
            <a:off x="5674046" y="4701826"/>
            <a:ext cx="2815046" cy="1200329"/>
          </a:xfrm>
          <a:prstGeom prst="rect">
            <a:avLst/>
          </a:prstGeom>
          <a:noFill/>
        </p:spPr>
        <p:txBody>
          <a:bodyPr wrap="square" rtlCol="0">
            <a:spAutoFit/>
          </a:bodyPr>
          <a:lstStyle/>
          <a:p>
            <a:pPr marL="285750" indent="-285750">
              <a:buFont typeface="Arial" charset="0"/>
              <a:buChar char="•"/>
            </a:pPr>
            <a:r>
              <a:rPr lang="en-AU" dirty="0" smtClean="0">
                <a:solidFill>
                  <a:schemeClr val="bg1"/>
                </a:solidFill>
              </a:rPr>
              <a:t>Roster Information</a:t>
            </a:r>
          </a:p>
          <a:p>
            <a:pPr marL="285750" indent="-285750">
              <a:buFont typeface="Arial" charset="0"/>
              <a:buChar char="•"/>
            </a:pPr>
            <a:r>
              <a:rPr lang="en-AU" dirty="0" smtClean="0">
                <a:solidFill>
                  <a:schemeClr val="bg1"/>
                </a:solidFill>
              </a:rPr>
              <a:t>Work Email</a:t>
            </a:r>
          </a:p>
          <a:p>
            <a:pPr marL="285750" indent="-285750">
              <a:buFont typeface="Arial" charset="0"/>
              <a:buChar char="•"/>
            </a:pPr>
            <a:r>
              <a:rPr lang="en-AU" dirty="0" smtClean="0">
                <a:solidFill>
                  <a:schemeClr val="bg1"/>
                </a:solidFill>
              </a:rPr>
              <a:t>Individual KPI Statistics</a:t>
            </a:r>
          </a:p>
          <a:p>
            <a:pPr marL="285750" indent="-285750">
              <a:buFont typeface="Arial" charset="0"/>
              <a:buChar char="•"/>
            </a:pPr>
            <a:endParaRPr lang="en-AU" dirty="0">
              <a:solidFill>
                <a:schemeClr val="bg1"/>
              </a:solidFill>
            </a:endParaRPr>
          </a:p>
        </p:txBody>
      </p:sp>
      <p:sp>
        <p:nvSpPr>
          <p:cNvPr id="10" name="TextBox 9"/>
          <p:cNvSpPr txBox="1"/>
          <p:nvPr/>
        </p:nvSpPr>
        <p:spPr>
          <a:xfrm>
            <a:off x="1037968" y="3108339"/>
            <a:ext cx="3348681" cy="646331"/>
          </a:xfrm>
          <a:prstGeom prst="rect">
            <a:avLst/>
          </a:prstGeom>
          <a:noFill/>
        </p:spPr>
        <p:txBody>
          <a:bodyPr wrap="square" rtlCol="0">
            <a:spAutoFit/>
          </a:bodyPr>
          <a:lstStyle/>
          <a:p>
            <a:pPr marL="285750" indent="-285750">
              <a:buFont typeface="Arial" charset="0"/>
              <a:buChar char="•"/>
            </a:pPr>
            <a:r>
              <a:rPr lang="en-AU" dirty="0" smtClean="0"/>
              <a:t>Order information</a:t>
            </a:r>
          </a:p>
          <a:p>
            <a:pPr marL="285750" indent="-285750">
              <a:buFont typeface="Arial" charset="0"/>
              <a:buChar char="•"/>
            </a:pPr>
            <a:r>
              <a:rPr lang="en-AU" dirty="0" smtClean="0"/>
              <a:t>Customer information</a:t>
            </a:r>
          </a:p>
        </p:txBody>
      </p:sp>
    </p:spTree>
    <p:extLst>
      <p:ext uri="{BB962C8B-B14F-4D97-AF65-F5344CB8AC3E}">
        <p14:creationId xmlns:p14="http://schemas.microsoft.com/office/powerpoint/2010/main" val="219427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 y="2280027"/>
            <a:ext cx="9144001" cy="240982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AU" sz="1400" dirty="0"/>
          </a:p>
        </p:txBody>
      </p:sp>
      <p:grpSp>
        <p:nvGrpSpPr>
          <p:cNvPr id="33" name="Group 32"/>
          <p:cNvGrpSpPr/>
          <p:nvPr/>
        </p:nvGrpSpPr>
        <p:grpSpPr>
          <a:xfrm>
            <a:off x="131233" y="75100"/>
            <a:ext cx="5644139" cy="1920244"/>
            <a:chOff x="131233" y="75100"/>
            <a:chExt cx="5644139" cy="1920244"/>
          </a:xfrm>
        </p:grpSpPr>
        <p:pic>
          <p:nvPicPr>
            <p:cNvPr id="24" name="Picture 23" descr="IREheader2.png"/>
            <p:cNvPicPr>
              <a:picLocks noChangeAspect="1"/>
            </p:cNvPicPr>
            <p:nvPr/>
          </p:nvPicPr>
          <p:blipFill rotWithShape="1">
            <a:blip r:embed="rId2">
              <a:extLst>
                <a:ext uri="{28A0092B-C50C-407E-A947-70E740481C1C}">
                  <a14:useLocalDpi xmlns:a14="http://schemas.microsoft.com/office/drawing/2010/main" val="0"/>
                </a:ext>
              </a:extLst>
            </a:blip>
            <a:srcRect l="7561" t="31602" r="30713" b="24423"/>
            <a:stretch/>
          </p:blipFill>
          <p:spPr>
            <a:xfrm>
              <a:off x="131233" y="612454"/>
              <a:ext cx="5644139" cy="1382890"/>
            </a:xfrm>
            <a:prstGeom prst="rect">
              <a:avLst/>
            </a:prstGeom>
          </p:spPr>
        </p:pic>
        <p:pic>
          <p:nvPicPr>
            <p:cNvPr id="25" name="Picture 24" descr="IREheader1.png"/>
            <p:cNvPicPr>
              <a:picLocks noChangeAspect="1"/>
            </p:cNvPicPr>
            <p:nvPr/>
          </p:nvPicPr>
          <p:blipFill rotWithShape="1">
            <a:blip r:embed="rId3">
              <a:extLst>
                <a:ext uri="{28A0092B-C50C-407E-A947-70E740481C1C}">
                  <a14:useLocalDpi xmlns:a14="http://schemas.microsoft.com/office/drawing/2010/main" val="0"/>
                </a:ext>
              </a:extLst>
            </a:blip>
            <a:srcRect l="9237" t="7152" r="55122" b="71424"/>
            <a:stretch/>
          </p:blipFill>
          <p:spPr>
            <a:xfrm>
              <a:off x="358423" y="75100"/>
              <a:ext cx="3073394" cy="820484"/>
            </a:xfrm>
            <a:prstGeom prst="rect">
              <a:avLst/>
            </a:prstGeom>
          </p:spPr>
        </p:pic>
        <p:sp>
          <p:nvSpPr>
            <p:cNvPr id="23" name="TextBox 22"/>
            <p:cNvSpPr txBox="1"/>
            <p:nvPr/>
          </p:nvSpPr>
          <p:spPr>
            <a:xfrm>
              <a:off x="358423" y="146788"/>
              <a:ext cx="2839154" cy="338554"/>
            </a:xfrm>
            <a:prstGeom prst="rect">
              <a:avLst/>
            </a:prstGeom>
            <a:solidFill>
              <a:schemeClr val="bg1"/>
            </a:solidFill>
          </p:spPr>
          <p:txBody>
            <a:bodyPr wrap="square" rtlCol="0">
              <a:spAutoFit/>
            </a:bodyPr>
            <a:lstStyle/>
            <a:p>
              <a:r>
                <a:rPr lang="en-AU" sz="1600" dirty="0" smtClean="0">
                  <a:solidFill>
                    <a:schemeClr val="bg1">
                      <a:lumMod val="50000"/>
                    </a:schemeClr>
                  </a:solidFill>
                </a:rPr>
                <a:t>PACKAGE HANDLED WITH CARE</a:t>
              </a:r>
              <a:endParaRPr lang="en-AU" sz="1600" dirty="0">
                <a:solidFill>
                  <a:schemeClr val="bg1">
                    <a:lumMod val="50000"/>
                  </a:schemeClr>
                </a:solidFill>
              </a:endParaRPr>
            </a:p>
          </p:txBody>
        </p:sp>
      </p:grpSp>
      <p:grpSp>
        <p:nvGrpSpPr>
          <p:cNvPr id="27" name="Group 26"/>
          <p:cNvGrpSpPr/>
          <p:nvPr/>
        </p:nvGrpSpPr>
        <p:grpSpPr>
          <a:xfrm>
            <a:off x="4430393" y="2485559"/>
            <a:ext cx="4086535" cy="1483288"/>
            <a:chOff x="4430393" y="5305505"/>
            <a:chExt cx="4086535" cy="1483288"/>
          </a:xfrm>
        </p:grpSpPr>
        <p:sp>
          <p:nvSpPr>
            <p:cNvPr id="28" name="TextBox 27"/>
            <p:cNvSpPr txBox="1"/>
            <p:nvPr/>
          </p:nvSpPr>
          <p:spPr>
            <a:xfrm>
              <a:off x="6524368" y="5305505"/>
              <a:ext cx="1992560" cy="338554"/>
            </a:xfrm>
            <a:prstGeom prst="rect">
              <a:avLst/>
            </a:prstGeom>
            <a:solidFill>
              <a:srgbClr val="D9D9D9"/>
            </a:solidFill>
          </p:spPr>
          <p:txBody>
            <a:bodyPr wrap="square" rtlCol="0">
              <a:spAutoFit/>
            </a:bodyPr>
            <a:lstStyle/>
            <a:p>
              <a:r>
                <a:rPr lang="en-AU" sz="1600" smtClean="0">
                  <a:solidFill>
                    <a:srgbClr val="EA5F25"/>
                  </a:solidFill>
                </a:rPr>
                <a:t>CUSTOMISE ORDERS</a:t>
              </a:r>
              <a:endParaRPr lang="en-AU" sz="1600" dirty="0">
                <a:solidFill>
                  <a:srgbClr val="EA5F25"/>
                </a:solidFill>
              </a:endParaRPr>
            </a:p>
          </p:txBody>
        </p:sp>
        <p:sp>
          <p:nvSpPr>
            <p:cNvPr id="29" name="Rectangle 28"/>
            <p:cNvSpPr/>
            <p:nvPr/>
          </p:nvSpPr>
          <p:spPr>
            <a:xfrm flipV="1">
              <a:off x="7717060" y="5759174"/>
              <a:ext cx="649984"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0" name="TextBox 29"/>
            <p:cNvSpPr txBox="1"/>
            <p:nvPr/>
          </p:nvSpPr>
          <p:spPr>
            <a:xfrm>
              <a:off x="4430393" y="5988574"/>
              <a:ext cx="4084039" cy="800219"/>
            </a:xfrm>
            <a:prstGeom prst="rect">
              <a:avLst/>
            </a:prstGeom>
            <a:noFill/>
          </p:spPr>
          <p:txBody>
            <a:bodyPr wrap="square" rtlCol="0">
              <a:spAutoFit/>
            </a:bodyPr>
            <a:lstStyle/>
            <a:p>
              <a:r>
                <a:rPr lang="en-AU" sz="1600" dirty="0" smtClean="0">
                  <a:solidFill>
                    <a:schemeClr val="bg1"/>
                  </a:solidFill>
                  <a:latin typeface="Zapf Dingbats"/>
                  <a:ea typeface="Zapf Dingbats"/>
                  <a:cs typeface="Zapf Dingbats"/>
                  <a:sym typeface="Zapf Dingbats"/>
                </a:rPr>
                <a:t>✔</a:t>
              </a:r>
              <a:r>
                <a:rPr lang="en-AU" sz="1600" dirty="0" smtClean="0">
                  <a:solidFill>
                    <a:schemeClr val="bg1"/>
                  </a:solidFill>
                  <a:ea typeface="Zapf Dingbats"/>
                  <a:cs typeface="Zapf Dingbats"/>
                  <a:sym typeface="Zapf Dingbats"/>
                </a:rPr>
                <a:t> </a:t>
              </a:r>
              <a:r>
                <a:rPr lang="en-AU" dirty="0" smtClean="0">
                  <a:solidFill>
                    <a:schemeClr val="bg1"/>
                  </a:solidFill>
                  <a:ea typeface="Zapf Dingbats"/>
                  <a:cs typeface="Zapf Dingbats"/>
                  <a:sym typeface="Zapf Dingbats"/>
                </a:rPr>
                <a:t>	</a:t>
              </a:r>
              <a:r>
                <a:rPr lang="en-AU" sz="1400" dirty="0" smtClean="0">
                  <a:solidFill>
                    <a:srgbClr val="E95625"/>
                  </a:solidFill>
                  <a:ea typeface="Zapf Dingbats"/>
                  <a:cs typeface="Zapf Dingbats"/>
                  <a:sym typeface="Zapf Dingbats"/>
                </a:rPr>
                <a:t>Make your order your way </a:t>
              </a:r>
            </a:p>
            <a:p>
              <a:r>
                <a:rPr lang="en-AU" sz="1400" dirty="0" smtClean="0">
                  <a:solidFill>
                    <a:schemeClr val="bg1"/>
                  </a:solidFill>
                  <a:latin typeface="Zapf Dingbats"/>
                  <a:ea typeface="Zapf Dingbats"/>
                  <a:cs typeface="Zapf Dingbats"/>
                  <a:sym typeface="Zapf Dingbats"/>
                </a:rPr>
                <a:t>✔	</a:t>
              </a:r>
              <a:r>
                <a:rPr lang="en-AU" sz="1400" dirty="0" smtClean="0">
                  <a:solidFill>
                    <a:srgbClr val="E95625"/>
                  </a:solidFill>
                  <a:ea typeface="Zapf Dingbats"/>
                  <a:cs typeface="Zapf Dingbats"/>
                  <a:sym typeface="Zapf Dingbats"/>
                </a:rPr>
                <a:t>Choose from a variety of handling methods and package sizing options</a:t>
              </a:r>
              <a:endParaRPr lang="en-AU" sz="1400" dirty="0">
                <a:solidFill>
                  <a:srgbClr val="E95625"/>
                </a:solidFill>
              </a:endParaRPr>
            </a:p>
          </p:txBody>
        </p:sp>
      </p:grpSp>
      <p:grpSp>
        <p:nvGrpSpPr>
          <p:cNvPr id="34" name="Group 33"/>
          <p:cNvGrpSpPr/>
          <p:nvPr/>
        </p:nvGrpSpPr>
        <p:grpSpPr>
          <a:xfrm>
            <a:off x="131233" y="4747567"/>
            <a:ext cx="5644139" cy="1920244"/>
            <a:chOff x="131233" y="75100"/>
            <a:chExt cx="5644139" cy="1920244"/>
          </a:xfrm>
        </p:grpSpPr>
        <p:pic>
          <p:nvPicPr>
            <p:cNvPr id="35" name="Picture 34" descr="IREheader2.png"/>
            <p:cNvPicPr>
              <a:picLocks noChangeAspect="1"/>
            </p:cNvPicPr>
            <p:nvPr/>
          </p:nvPicPr>
          <p:blipFill rotWithShape="1">
            <a:blip r:embed="rId2">
              <a:extLst>
                <a:ext uri="{28A0092B-C50C-407E-A947-70E740481C1C}">
                  <a14:useLocalDpi xmlns:a14="http://schemas.microsoft.com/office/drawing/2010/main" val="0"/>
                </a:ext>
              </a:extLst>
            </a:blip>
            <a:srcRect l="7561" t="31602" r="30713" b="24423"/>
            <a:stretch/>
          </p:blipFill>
          <p:spPr>
            <a:xfrm>
              <a:off x="131233" y="612454"/>
              <a:ext cx="5644139" cy="1382890"/>
            </a:xfrm>
            <a:prstGeom prst="rect">
              <a:avLst/>
            </a:prstGeom>
          </p:spPr>
        </p:pic>
        <p:pic>
          <p:nvPicPr>
            <p:cNvPr id="36" name="Picture 35" descr="IREheader1.png"/>
            <p:cNvPicPr>
              <a:picLocks noChangeAspect="1"/>
            </p:cNvPicPr>
            <p:nvPr/>
          </p:nvPicPr>
          <p:blipFill rotWithShape="1">
            <a:blip r:embed="rId3">
              <a:extLst>
                <a:ext uri="{28A0092B-C50C-407E-A947-70E740481C1C}">
                  <a14:useLocalDpi xmlns:a14="http://schemas.microsoft.com/office/drawing/2010/main" val="0"/>
                </a:ext>
              </a:extLst>
            </a:blip>
            <a:srcRect l="9237" t="7152" r="55122" b="71424"/>
            <a:stretch/>
          </p:blipFill>
          <p:spPr>
            <a:xfrm>
              <a:off x="358423" y="75100"/>
              <a:ext cx="3073394" cy="820484"/>
            </a:xfrm>
            <a:prstGeom prst="rect">
              <a:avLst/>
            </a:prstGeom>
          </p:spPr>
        </p:pic>
        <p:sp>
          <p:nvSpPr>
            <p:cNvPr id="37" name="TextBox 36"/>
            <p:cNvSpPr txBox="1"/>
            <p:nvPr/>
          </p:nvSpPr>
          <p:spPr>
            <a:xfrm>
              <a:off x="358423" y="146788"/>
              <a:ext cx="2839154" cy="338554"/>
            </a:xfrm>
            <a:prstGeom prst="rect">
              <a:avLst/>
            </a:prstGeom>
            <a:solidFill>
              <a:schemeClr val="bg1"/>
            </a:solidFill>
          </p:spPr>
          <p:txBody>
            <a:bodyPr wrap="square" rtlCol="0">
              <a:spAutoFit/>
            </a:bodyPr>
            <a:lstStyle/>
            <a:p>
              <a:r>
                <a:rPr lang="en-AU" sz="1600" dirty="0" smtClean="0">
                  <a:solidFill>
                    <a:schemeClr val="bg1">
                      <a:lumMod val="50000"/>
                    </a:schemeClr>
                  </a:solidFill>
                </a:rPr>
                <a:t>PRIORITY SHIPPING</a:t>
              </a:r>
              <a:endParaRPr lang="en-AU" sz="1600" dirty="0">
                <a:solidFill>
                  <a:schemeClr val="bg1">
                    <a:lumMod val="50000"/>
                  </a:schemeClr>
                </a:solidFill>
              </a:endParaRPr>
            </a:p>
          </p:txBody>
        </p:sp>
      </p:grpSp>
      <p:sp>
        <p:nvSpPr>
          <p:cNvPr id="39" name="TextBox 38"/>
          <p:cNvSpPr txBox="1"/>
          <p:nvPr/>
        </p:nvSpPr>
        <p:spPr>
          <a:xfrm>
            <a:off x="508600" y="784985"/>
            <a:ext cx="5224082" cy="523220"/>
          </a:xfrm>
          <a:prstGeom prst="rect">
            <a:avLst/>
          </a:prstGeom>
          <a:solidFill>
            <a:schemeClr val="bg1"/>
          </a:solidFill>
        </p:spPr>
        <p:txBody>
          <a:bodyPr wrap="square" rtlCol="0">
            <a:spAutoFit/>
          </a:bodyPr>
          <a:lstStyle/>
          <a:p>
            <a:r>
              <a:rPr lang="en-AU" sz="1400" dirty="0" smtClean="0">
                <a:solidFill>
                  <a:schemeClr val="bg1">
                    <a:lumMod val="50000"/>
                  </a:schemeClr>
                </a:solidFill>
              </a:rPr>
              <a:t>Always know that your package will be safe and secure in our hands</a:t>
            </a:r>
          </a:p>
          <a:p>
            <a:endParaRPr lang="en-AU" sz="1400" dirty="0">
              <a:solidFill>
                <a:schemeClr val="bg1">
                  <a:lumMod val="50000"/>
                </a:schemeClr>
              </a:solidFill>
            </a:endParaRPr>
          </a:p>
        </p:txBody>
      </p:sp>
      <p:sp>
        <p:nvSpPr>
          <p:cNvPr id="40" name="Rectangle 39"/>
          <p:cNvSpPr/>
          <p:nvPr/>
        </p:nvSpPr>
        <p:spPr>
          <a:xfrm>
            <a:off x="247083" y="1279345"/>
            <a:ext cx="5485599" cy="68713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1" name="Rectangle 40"/>
          <p:cNvSpPr/>
          <p:nvPr/>
        </p:nvSpPr>
        <p:spPr>
          <a:xfrm>
            <a:off x="169739" y="1184901"/>
            <a:ext cx="377367" cy="68713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2" name="TextBox 41"/>
          <p:cNvSpPr txBox="1"/>
          <p:nvPr/>
        </p:nvSpPr>
        <p:spPr>
          <a:xfrm>
            <a:off x="508600" y="5436311"/>
            <a:ext cx="5224082" cy="307777"/>
          </a:xfrm>
          <a:prstGeom prst="rect">
            <a:avLst/>
          </a:prstGeom>
          <a:solidFill>
            <a:schemeClr val="bg1"/>
          </a:solidFill>
        </p:spPr>
        <p:txBody>
          <a:bodyPr wrap="square" rtlCol="0">
            <a:spAutoFit/>
          </a:bodyPr>
          <a:lstStyle/>
          <a:p>
            <a:r>
              <a:rPr lang="en-AU" sz="1400" dirty="0" smtClean="0">
                <a:solidFill>
                  <a:schemeClr val="bg1">
                    <a:lumMod val="50000"/>
                  </a:schemeClr>
                </a:solidFill>
              </a:rPr>
              <a:t>In a rush? We can save the day with express handling</a:t>
            </a:r>
            <a:endParaRPr lang="en-AU" sz="1400" dirty="0">
              <a:solidFill>
                <a:schemeClr val="bg1">
                  <a:lumMod val="50000"/>
                </a:schemeClr>
              </a:solidFill>
            </a:endParaRPr>
          </a:p>
        </p:txBody>
      </p:sp>
      <p:sp>
        <p:nvSpPr>
          <p:cNvPr id="43" name="TextBox 42"/>
          <p:cNvSpPr txBox="1"/>
          <p:nvPr/>
        </p:nvSpPr>
        <p:spPr>
          <a:xfrm>
            <a:off x="508600" y="5781048"/>
            <a:ext cx="5224082" cy="307777"/>
          </a:xfrm>
          <a:prstGeom prst="rect">
            <a:avLst/>
          </a:prstGeom>
          <a:solidFill>
            <a:schemeClr val="bg1"/>
          </a:solidFill>
        </p:spPr>
        <p:txBody>
          <a:bodyPr wrap="square" rtlCol="0">
            <a:spAutoFit/>
          </a:bodyPr>
          <a:lstStyle/>
          <a:p>
            <a:r>
              <a:rPr lang="en-AU" sz="1400" dirty="0" smtClean="0">
                <a:solidFill>
                  <a:schemeClr val="bg1">
                    <a:lumMod val="50000"/>
                  </a:schemeClr>
                </a:solidFill>
              </a:rPr>
              <a:t>You can be confident that your order will be there just in time!</a:t>
            </a:r>
            <a:endParaRPr lang="en-AU" sz="1400" dirty="0">
              <a:solidFill>
                <a:schemeClr val="bg1">
                  <a:lumMod val="50000"/>
                </a:schemeClr>
              </a:solidFill>
            </a:endParaRPr>
          </a:p>
        </p:txBody>
      </p:sp>
      <p:sp>
        <p:nvSpPr>
          <p:cNvPr id="44" name="Rectangle 43"/>
          <p:cNvSpPr/>
          <p:nvPr/>
        </p:nvSpPr>
        <p:spPr>
          <a:xfrm>
            <a:off x="247083" y="6088825"/>
            <a:ext cx="5485599" cy="68713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644" y="4871614"/>
            <a:ext cx="2057400" cy="17145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4368" y="222827"/>
            <a:ext cx="1816100" cy="16129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8000" y="2503838"/>
            <a:ext cx="1320800" cy="1727200"/>
          </a:xfrm>
          <a:prstGeom prst="rect">
            <a:avLst/>
          </a:prstGeom>
        </p:spPr>
      </p:pic>
    </p:spTree>
    <p:extLst>
      <p:ext uri="{BB962C8B-B14F-4D97-AF65-F5344CB8AC3E}">
        <p14:creationId xmlns:p14="http://schemas.microsoft.com/office/powerpoint/2010/main" val="38384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825499"/>
            <a:ext cx="9144001" cy="2991557"/>
            <a:chOff x="0" y="-1"/>
            <a:chExt cx="9144001" cy="2991557"/>
          </a:xfrm>
        </p:grpSpPr>
        <p:sp>
          <p:nvSpPr>
            <p:cNvPr id="6" name="Rectangle 5"/>
            <p:cNvSpPr/>
            <p:nvPr/>
          </p:nvSpPr>
          <p:spPr>
            <a:xfrm>
              <a:off x="0" y="-1"/>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7" name="Group 6"/>
            <p:cNvGrpSpPr/>
            <p:nvPr/>
          </p:nvGrpSpPr>
          <p:grpSpPr>
            <a:xfrm>
              <a:off x="0" y="1495778"/>
              <a:ext cx="9144000" cy="1495778"/>
              <a:chOff x="0" y="1495778"/>
              <a:chExt cx="9144000" cy="1495778"/>
            </a:xfrm>
          </p:grpSpPr>
          <p:sp>
            <p:nvSpPr>
              <p:cNvPr id="10" name="Rectangle 9"/>
              <p:cNvSpPr/>
              <p:nvPr/>
            </p:nvSpPr>
            <p:spPr>
              <a:xfrm>
                <a:off x="0" y="1495778"/>
                <a:ext cx="9144000" cy="1495778"/>
              </a:xfrm>
              <a:prstGeom prst="rect">
                <a:avLst/>
              </a:prstGeom>
              <a:solidFill>
                <a:srgbClr val="DF632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Oval 10"/>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Oval 11"/>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3" name="Oval 12"/>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4" name="Oval 13"/>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5" name="Oval 14"/>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6" name="TextBox 15"/>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17" name="TextBox 16"/>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18" name="TextBox 17"/>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19" name="TextBox 18"/>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20" name="TextBox 19"/>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8" name="TextBox 7"/>
            <p:cNvSpPr txBox="1"/>
            <p:nvPr/>
          </p:nvSpPr>
          <p:spPr>
            <a:xfrm>
              <a:off x="3341510" y="268110"/>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sp>
          <p:nvSpPr>
            <p:cNvPr id="9" name="TextBox 8"/>
            <p:cNvSpPr txBox="1"/>
            <p:nvPr/>
          </p:nvSpPr>
          <p:spPr>
            <a:xfrm>
              <a:off x="1876777" y="903111"/>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grpSp>
      <p:pic>
        <p:nvPicPr>
          <p:cNvPr id="21" name="Picture 20"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sp>
        <p:nvSpPr>
          <p:cNvPr id="22" name="Isosceles Triangle 21"/>
          <p:cNvSpPr/>
          <p:nvPr/>
        </p:nvSpPr>
        <p:spPr>
          <a:xfrm rot="10800000">
            <a:off x="2593515" y="3697404"/>
            <a:ext cx="409433" cy="316397"/>
          </a:xfrm>
          <a:prstGeom prst="triangle">
            <a:avLst/>
          </a:prstGeom>
          <a:solidFill>
            <a:srgbClr val="DF63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4" name="TextBox 23"/>
          <p:cNvSpPr txBox="1"/>
          <p:nvPr/>
        </p:nvSpPr>
        <p:spPr>
          <a:xfrm>
            <a:off x="355600" y="4035425"/>
            <a:ext cx="4696927" cy="461665"/>
          </a:xfrm>
          <a:prstGeom prst="rect">
            <a:avLst/>
          </a:prstGeom>
          <a:noFill/>
        </p:spPr>
        <p:txBody>
          <a:bodyPr wrap="square" rtlCol="0" anchor="t">
            <a:spAutoFit/>
          </a:bodyPr>
          <a:lstStyle/>
          <a:p>
            <a:r>
              <a:rPr lang="en-AU" sz="2400" dirty="0" smtClean="0">
                <a:solidFill>
                  <a:schemeClr val="bg1">
                    <a:lumMod val="50000"/>
                  </a:schemeClr>
                </a:solidFill>
              </a:rPr>
              <a:t>Pricing</a:t>
            </a:r>
            <a:endParaRPr lang="en-AU" sz="2400" dirty="0">
              <a:solidFill>
                <a:schemeClr val="bg1">
                  <a:lumMod val="50000"/>
                </a:schemeClr>
              </a:solidFill>
            </a:endParaRPr>
          </a:p>
        </p:txBody>
      </p:sp>
      <p:sp>
        <p:nvSpPr>
          <p:cNvPr id="31" name="Rectangle 30"/>
          <p:cNvSpPr/>
          <p:nvPr/>
        </p:nvSpPr>
        <p:spPr>
          <a:xfrm>
            <a:off x="1944623" y="2343027"/>
            <a:ext cx="1636886" cy="1692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2" name="Oval 31"/>
          <p:cNvSpPr/>
          <p:nvPr/>
        </p:nvSpPr>
        <p:spPr>
          <a:xfrm>
            <a:off x="2311874" y="2459565"/>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28" name="Picture 2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398415" y="2760482"/>
            <a:ext cx="731429" cy="316509"/>
          </a:xfrm>
          <a:prstGeom prst="rect">
            <a:avLst/>
          </a:prstGeom>
        </p:spPr>
      </p:pic>
      <p:sp>
        <p:nvSpPr>
          <p:cNvPr id="33" name="TextBox 32"/>
          <p:cNvSpPr txBox="1"/>
          <p:nvPr/>
        </p:nvSpPr>
        <p:spPr>
          <a:xfrm>
            <a:off x="2311400" y="3396492"/>
            <a:ext cx="1185331" cy="369332"/>
          </a:xfrm>
          <a:prstGeom prst="rect">
            <a:avLst/>
          </a:prstGeom>
          <a:noFill/>
        </p:spPr>
        <p:txBody>
          <a:bodyPr wrap="square" rtlCol="0">
            <a:spAutoFit/>
          </a:bodyPr>
          <a:lstStyle/>
          <a:p>
            <a:r>
              <a:rPr lang="en-AU" dirty="0" smtClean="0">
                <a:solidFill>
                  <a:srgbClr val="DF6324"/>
                </a:solidFill>
              </a:rPr>
              <a:t>PRICING</a:t>
            </a:r>
            <a:endParaRPr lang="en-AU" dirty="0">
              <a:solidFill>
                <a:srgbClr val="DF6324"/>
              </a:solidFill>
            </a:endParaRPr>
          </a:p>
        </p:txBody>
      </p:sp>
      <p:sp>
        <p:nvSpPr>
          <p:cNvPr id="36" name="TextBox 35">
            <a:hlinkClick r:id="" action="ppaction://hlinkshowjump?jump=firstslide"/>
          </p:cNvPr>
          <p:cNvSpPr txBox="1"/>
          <p:nvPr/>
        </p:nvSpPr>
        <p:spPr>
          <a:xfrm>
            <a:off x="3386310" y="577313"/>
            <a:ext cx="788857" cy="369332"/>
          </a:xfrm>
          <a:prstGeom prst="rect">
            <a:avLst/>
          </a:prstGeom>
          <a:noFill/>
        </p:spPr>
        <p:txBody>
          <a:bodyPr wrap="square" rtlCol="0">
            <a:spAutoFit/>
          </a:bodyPr>
          <a:lstStyle/>
          <a:p>
            <a:endParaRPr lang="en-AU" dirty="0"/>
          </a:p>
        </p:txBody>
      </p:sp>
      <p:sp>
        <p:nvSpPr>
          <p:cNvPr id="38" name="5-Point Star 37">
            <a:hlinkClick r:id="rId4" action="ppaction://hlinksldjump"/>
          </p:cNvPr>
          <p:cNvSpPr/>
          <p:nvPr/>
        </p:nvSpPr>
        <p:spPr>
          <a:xfrm>
            <a:off x="859649" y="2619603"/>
            <a:ext cx="566702" cy="566702"/>
          </a:xfrm>
          <a:prstGeom prst="star5">
            <a:avLst/>
          </a:prstGeom>
          <a:solidFill>
            <a:srgbClr val="E95625"/>
          </a:solidFill>
          <a:ln/>
        </p:spPr>
        <p:style>
          <a:lnRef idx="1">
            <a:schemeClr val="accent1"/>
          </a:lnRef>
          <a:fillRef idx="3">
            <a:schemeClr val="accent1"/>
          </a:fillRef>
          <a:effectRef idx="2">
            <a:schemeClr val="accent1"/>
          </a:effectRef>
          <a:fontRef idx="minor">
            <a:schemeClr val="lt1"/>
          </a:fontRef>
        </p:style>
        <p:txBody>
          <a:bodyPr/>
          <a:lstStyle/>
          <a:p>
            <a:endParaRPr lang="en-AU">
              <a:solidFill>
                <a:srgbClr val="E95625"/>
              </a:solidFill>
            </a:endParaRPr>
          </a:p>
        </p:txBody>
      </p:sp>
      <p:pic>
        <p:nvPicPr>
          <p:cNvPr id="39" name="Picture 38" descr="online_support2.png">
            <a:hlinkClick r:id="rId5" action="ppaction://hlinksldjump"/>
          </p:cNvPr>
          <p:cNvPicPr>
            <a:picLocks noChangeAspect="1"/>
          </p:cNvPicPr>
          <p:nvPr/>
        </p:nvPicPr>
        <p:blipFill>
          <a:blip r:embed="rId6"/>
          <a:stretch>
            <a:fillRect/>
          </a:stretch>
        </p:blipFill>
        <p:spPr>
          <a:xfrm>
            <a:off x="4052883" y="2600359"/>
            <a:ext cx="637476" cy="625128"/>
          </a:xfrm>
          <a:prstGeom prst="rect">
            <a:avLst/>
          </a:prstGeom>
        </p:spPr>
      </p:pic>
      <p:pic>
        <p:nvPicPr>
          <p:cNvPr id="40" name="Picture 39" descr="testimonials.png">
            <a:hlinkClick r:id="rId7" action="ppaction://hlinksldjump"/>
          </p:cNvPr>
          <p:cNvPicPr>
            <a:picLocks noChangeAspect="1"/>
          </p:cNvPicPr>
          <p:nvPr/>
        </p:nvPicPr>
        <p:blipFill>
          <a:blip r:embed="rId8">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24140" y="2619603"/>
            <a:ext cx="787940" cy="614832"/>
          </a:xfrm>
          <a:prstGeom prst="rect">
            <a:avLst/>
          </a:prstGeom>
        </p:spPr>
      </p:pic>
      <p:pic>
        <p:nvPicPr>
          <p:cNvPr id="41" name="Picture 40">
            <a:hlinkClick r:id="" action="ppaction://noaction"/>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6109" y="2495676"/>
            <a:ext cx="844223" cy="844223"/>
          </a:xfrm>
          <a:prstGeom prst="rect">
            <a:avLst/>
          </a:prstGeom>
        </p:spPr>
      </p:pic>
      <p:sp>
        <p:nvSpPr>
          <p:cNvPr id="37" name="Rectangle 36"/>
          <p:cNvSpPr/>
          <p:nvPr/>
        </p:nvSpPr>
        <p:spPr>
          <a:xfrm>
            <a:off x="800445" y="4850815"/>
            <a:ext cx="2237914" cy="2007185"/>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2" name="Rectangle 41"/>
          <p:cNvSpPr/>
          <p:nvPr/>
        </p:nvSpPr>
        <p:spPr>
          <a:xfrm>
            <a:off x="3378771" y="4850814"/>
            <a:ext cx="2237914" cy="2007186"/>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3" name="Rectangle 42"/>
          <p:cNvSpPr/>
          <p:nvPr/>
        </p:nvSpPr>
        <p:spPr>
          <a:xfrm>
            <a:off x="5944740" y="4850814"/>
            <a:ext cx="2237914" cy="2007186"/>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4" name="Rectangle 33"/>
          <p:cNvSpPr/>
          <p:nvPr/>
        </p:nvSpPr>
        <p:spPr>
          <a:xfrm>
            <a:off x="800445" y="4850814"/>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SMALL PACKAGES</a:t>
            </a:r>
          </a:p>
          <a:p>
            <a:pPr algn="ctr"/>
            <a:r>
              <a:rPr lang="en-AU" sz="4400" dirty="0" smtClean="0"/>
              <a:t>$10-15</a:t>
            </a:r>
            <a:r>
              <a:rPr lang="en-AU" dirty="0" smtClean="0"/>
              <a:t>*</a:t>
            </a:r>
            <a:endParaRPr lang="en-AU" sz="4400" dirty="0"/>
          </a:p>
        </p:txBody>
      </p:sp>
      <p:sp>
        <p:nvSpPr>
          <p:cNvPr id="35" name="Rectangle 34"/>
          <p:cNvSpPr/>
          <p:nvPr/>
        </p:nvSpPr>
        <p:spPr>
          <a:xfrm>
            <a:off x="3386310" y="4856302"/>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MEDIUM PACKAGES</a:t>
            </a:r>
          </a:p>
          <a:p>
            <a:pPr algn="ctr"/>
            <a:r>
              <a:rPr lang="en-AU" sz="4400" dirty="0" smtClean="0"/>
              <a:t>$20-35</a:t>
            </a:r>
            <a:endParaRPr lang="en-AU" sz="4400" dirty="0"/>
          </a:p>
        </p:txBody>
      </p:sp>
      <p:sp>
        <p:nvSpPr>
          <p:cNvPr id="44" name="Rectangle 43"/>
          <p:cNvSpPr/>
          <p:nvPr/>
        </p:nvSpPr>
        <p:spPr>
          <a:xfrm>
            <a:off x="5944740" y="4850814"/>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LARGE PACKAGES</a:t>
            </a:r>
          </a:p>
          <a:p>
            <a:pPr algn="ctr"/>
            <a:r>
              <a:rPr lang="en-AU" sz="4000" dirty="0" smtClean="0"/>
              <a:t>$40+</a:t>
            </a:r>
          </a:p>
        </p:txBody>
      </p:sp>
    </p:spTree>
    <p:extLst>
      <p:ext uri="{BB962C8B-B14F-4D97-AF65-F5344CB8AC3E}">
        <p14:creationId xmlns:p14="http://schemas.microsoft.com/office/powerpoint/2010/main" val="3590150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KTbanner1.png"/>
          <p:cNvPicPr>
            <a:picLocks noChangeAspect="1"/>
          </p:cNvPicPr>
          <p:nvPr/>
        </p:nvPicPr>
        <p:blipFill rotWithShape="1">
          <a:blip r:embed="rId3">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cxnSp>
        <p:nvCxnSpPr>
          <p:cNvPr id="14" name="Straight Connector 13"/>
          <p:cNvCxnSpPr/>
          <p:nvPr/>
        </p:nvCxnSpPr>
        <p:spPr>
          <a:xfrm>
            <a:off x="9135291" y="828252"/>
            <a:ext cx="0" cy="60300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9552" y="1308527"/>
            <a:ext cx="5963356" cy="0"/>
          </a:xfrm>
          <a:prstGeom prst="line">
            <a:avLst/>
          </a:prstGeom>
        </p:spPr>
        <p:style>
          <a:lnRef idx="1">
            <a:schemeClr val="accent2"/>
          </a:lnRef>
          <a:fillRef idx="0">
            <a:schemeClr val="accent2"/>
          </a:fillRef>
          <a:effectRef idx="0">
            <a:schemeClr val="accent2"/>
          </a:effectRef>
          <a:fontRef idx="minor">
            <a:schemeClr val="tx1"/>
          </a:fontRef>
        </p:style>
      </p:cxnSp>
      <p:sp>
        <p:nvSpPr>
          <p:cNvPr id="24" name="TextBox 23">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
        <p:nvSpPr>
          <p:cNvPr id="25" name="Rectangle 24"/>
          <p:cNvSpPr/>
          <p:nvPr/>
        </p:nvSpPr>
        <p:spPr>
          <a:xfrm>
            <a:off x="800445" y="1603883"/>
            <a:ext cx="2237914" cy="5465736"/>
          </a:xfrm>
          <a:prstGeom prst="rect">
            <a:avLst/>
          </a:prstGeom>
          <a:solidFill>
            <a:schemeClr val="bg1">
              <a:lumMod val="85000"/>
              <a:alpha val="50000"/>
            </a:schemeClr>
          </a:solidFill>
          <a:ln>
            <a:solidFill>
              <a:srgbClr val="EA5F25"/>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charset="0"/>
              <a:buChar char="•"/>
            </a:pPr>
            <a:r>
              <a:rPr lang="en-AU" dirty="0" smtClean="0">
                <a:solidFill>
                  <a:srgbClr val="D15D22"/>
                </a:solidFill>
              </a:rPr>
              <a:t>Packages under 5kgs</a:t>
            </a:r>
          </a:p>
          <a:p>
            <a:pPr marL="285750" indent="-285750">
              <a:buFont typeface="Arial" charset="0"/>
              <a:buChar char="•"/>
            </a:pPr>
            <a:r>
              <a:rPr lang="en-AU" dirty="0" smtClean="0">
                <a:solidFill>
                  <a:srgbClr val="D15D22"/>
                </a:solidFill>
              </a:rPr>
              <a:t>Perfect for small items like phones, watches and other personal items! </a:t>
            </a:r>
          </a:p>
          <a:p>
            <a:pPr marL="285750" indent="-285750">
              <a:buFont typeface="Arial" charset="0"/>
              <a:buChar char="•"/>
            </a:pPr>
            <a:r>
              <a:rPr lang="en-AU" dirty="0" smtClean="0">
                <a:solidFill>
                  <a:srgbClr val="D15D22"/>
                </a:solidFill>
              </a:rPr>
              <a:t>*Depends on location</a:t>
            </a:r>
            <a:endParaRPr lang="en-AU" dirty="0">
              <a:solidFill>
                <a:srgbClr val="D15D22"/>
              </a:solidFill>
            </a:endParaRPr>
          </a:p>
        </p:txBody>
      </p:sp>
      <p:sp>
        <p:nvSpPr>
          <p:cNvPr id="26" name="Rectangle 25"/>
          <p:cNvSpPr/>
          <p:nvPr/>
        </p:nvSpPr>
        <p:spPr>
          <a:xfrm>
            <a:off x="3411189" y="1609371"/>
            <a:ext cx="2237914" cy="5248629"/>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charset="0"/>
              <a:buChar char="•"/>
            </a:pPr>
            <a:r>
              <a:rPr lang="en-AU" dirty="0" smtClean="0">
                <a:solidFill>
                  <a:srgbClr val="EA5F25"/>
                </a:solidFill>
              </a:rPr>
              <a:t>Packages from 5 - 15kgs</a:t>
            </a:r>
          </a:p>
          <a:p>
            <a:pPr marL="285750" indent="-285750">
              <a:buFont typeface="Arial" charset="0"/>
              <a:buChar char="•"/>
            </a:pPr>
            <a:r>
              <a:rPr lang="en-AU" dirty="0" smtClean="0">
                <a:solidFill>
                  <a:srgbClr val="EA5F25"/>
                </a:solidFill>
              </a:rPr>
              <a:t>No matter how big your package, we have to delivery system for you</a:t>
            </a:r>
          </a:p>
        </p:txBody>
      </p:sp>
      <p:sp>
        <p:nvSpPr>
          <p:cNvPr id="27" name="Rectangle 26"/>
          <p:cNvSpPr/>
          <p:nvPr/>
        </p:nvSpPr>
        <p:spPr>
          <a:xfrm>
            <a:off x="5944740" y="1603883"/>
            <a:ext cx="2237914" cy="5254117"/>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charset="0"/>
              <a:buChar char="•"/>
            </a:pPr>
            <a:r>
              <a:rPr lang="en-AU" dirty="0" smtClean="0">
                <a:solidFill>
                  <a:srgbClr val="E95625"/>
                </a:solidFill>
              </a:rPr>
              <a:t>Packages larger than 15 </a:t>
            </a:r>
            <a:r>
              <a:rPr lang="en-AU" dirty="0" err="1" smtClean="0">
                <a:solidFill>
                  <a:srgbClr val="E95625"/>
                </a:solidFill>
              </a:rPr>
              <a:t>kgs</a:t>
            </a:r>
            <a:r>
              <a:rPr lang="en-AU" dirty="0" smtClean="0">
                <a:solidFill>
                  <a:srgbClr val="E95625"/>
                </a:solidFill>
              </a:rPr>
              <a:t> subject to custom pricing </a:t>
            </a:r>
            <a:endParaRPr lang="en-AU" dirty="0">
              <a:solidFill>
                <a:srgbClr val="E95625"/>
              </a:solidFill>
            </a:endParaRPr>
          </a:p>
        </p:txBody>
      </p:sp>
      <p:sp>
        <p:nvSpPr>
          <p:cNvPr id="28" name="Rectangle 27"/>
          <p:cNvSpPr/>
          <p:nvPr/>
        </p:nvSpPr>
        <p:spPr>
          <a:xfrm>
            <a:off x="800445" y="1603883"/>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SMALL PACKAGES</a:t>
            </a:r>
          </a:p>
          <a:p>
            <a:pPr algn="ctr"/>
            <a:r>
              <a:rPr lang="en-AU" sz="4400" dirty="0" smtClean="0"/>
              <a:t>$10-15</a:t>
            </a:r>
            <a:r>
              <a:rPr lang="en-AU" dirty="0" smtClean="0"/>
              <a:t>*</a:t>
            </a:r>
            <a:endParaRPr lang="en-AU" sz="4400" dirty="0"/>
          </a:p>
        </p:txBody>
      </p:sp>
      <p:sp>
        <p:nvSpPr>
          <p:cNvPr id="29" name="Rectangle 28"/>
          <p:cNvSpPr/>
          <p:nvPr/>
        </p:nvSpPr>
        <p:spPr>
          <a:xfrm>
            <a:off x="3386310" y="1609371"/>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MEDIUM PACKAGES</a:t>
            </a:r>
          </a:p>
          <a:p>
            <a:pPr algn="ctr"/>
            <a:r>
              <a:rPr lang="en-AU" sz="4400" dirty="0" smtClean="0"/>
              <a:t>$20-35</a:t>
            </a:r>
            <a:endParaRPr lang="en-AU" sz="4400" dirty="0"/>
          </a:p>
        </p:txBody>
      </p:sp>
      <p:sp>
        <p:nvSpPr>
          <p:cNvPr id="30" name="Rectangle 29"/>
          <p:cNvSpPr/>
          <p:nvPr/>
        </p:nvSpPr>
        <p:spPr>
          <a:xfrm>
            <a:off x="5944740" y="1603883"/>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LARGE PACKAGES</a:t>
            </a:r>
          </a:p>
          <a:p>
            <a:pPr algn="ctr"/>
            <a:r>
              <a:rPr lang="en-AU" sz="4000" dirty="0" smtClean="0"/>
              <a:t>$40+</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1530" y="5791371"/>
            <a:ext cx="932938" cy="75691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7856" y="5413633"/>
            <a:ext cx="1422400" cy="13208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0759" y="5315405"/>
            <a:ext cx="1245876" cy="1373407"/>
          </a:xfrm>
          <a:prstGeom prst="rect">
            <a:avLst/>
          </a:prstGeom>
        </p:spPr>
      </p:pic>
    </p:spTree>
    <p:extLst>
      <p:ext uri="{BB962C8B-B14F-4D97-AF65-F5344CB8AC3E}">
        <p14:creationId xmlns:p14="http://schemas.microsoft.com/office/powerpoint/2010/main" val="1782337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20" b="31132"/>
          <a:stretch/>
        </p:blipFill>
        <p:spPr>
          <a:xfrm>
            <a:off x="-135341" y="3609456"/>
            <a:ext cx="9444834" cy="4363856"/>
          </a:xfrm>
          <a:prstGeom prst="rect">
            <a:avLst/>
          </a:prstGeom>
          <a:ln>
            <a:noFill/>
          </a:ln>
          <a:effectLst>
            <a:softEdge rad="112500"/>
          </a:effectLst>
        </p:spPr>
      </p:pic>
      <p:sp>
        <p:nvSpPr>
          <p:cNvPr id="6" name="Rectangle 5"/>
          <p:cNvSpPr/>
          <p:nvPr/>
        </p:nvSpPr>
        <p:spPr>
          <a:xfrm>
            <a:off x="0" y="705847"/>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TextBox 6"/>
          <p:cNvSpPr txBox="1"/>
          <p:nvPr/>
        </p:nvSpPr>
        <p:spPr>
          <a:xfrm>
            <a:off x="3341510" y="973958"/>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sp>
        <p:nvSpPr>
          <p:cNvPr id="8" name="TextBox 7"/>
          <p:cNvSpPr txBox="1"/>
          <p:nvPr/>
        </p:nvSpPr>
        <p:spPr>
          <a:xfrm>
            <a:off x="1876777" y="1608959"/>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grpSp>
        <p:nvGrpSpPr>
          <p:cNvPr id="35" name="Group 34"/>
          <p:cNvGrpSpPr/>
          <p:nvPr/>
        </p:nvGrpSpPr>
        <p:grpSpPr>
          <a:xfrm>
            <a:off x="0" y="2201626"/>
            <a:ext cx="9144000" cy="1495778"/>
            <a:chOff x="0" y="1495778"/>
            <a:chExt cx="9144000" cy="1495778"/>
          </a:xfrm>
        </p:grpSpPr>
        <p:sp>
          <p:nvSpPr>
            <p:cNvPr id="18" name="Rectangle 17"/>
            <p:cNvSpPr/>
            <p:nvPr/>
          </p:nvSpPr>
          <p:spPr>
            <a:xfrm>
              <a:off x="0" y="1495778"/>
              <a:ext cx="9144000" cy="1495778"/>
            </a:xfrm>
            <a:prstGeom prst="rect">
              <a:avLst/>
            </a:prstGeom>
            <a:solidFill>
              <a:srgbClr val="DF632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1" name="Oval 20"/>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6" name="Oval 25"/>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7" name="Oval 26"/>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8" name="Oval 27"/>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9" name="Oval 28"/>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0" name="TextBox 29"/>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31" name="TextBox 30"/>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32" name="TextBox 31"/>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33" name="TextBox 32"/>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34" name="TextBox 33"/>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3" name="TextBox 2"/>
          <p:cNvSpPr txBox="1"/>
          <p:nvPr/>
        </p:nvSpPr>
        <p:spPr>
          <a:xfrm>
            <a:off x="355600" y="4035425"/>
            <a:ext cx="4696927" cy="1292225"/>
          </a:xfrm>
          <a:prstGeom prst="rect">
            <a:avLst/>
          </a:prstGeom>
          <a:noFill/>
        </p:spPr>
        <p:txBody>
          <a:bodyPr wrap="square" rtlCol="0" anchor="t">
            <a:spAutoFit/>
          </a:bodyPr>
          <a:lstStyle/>
          <a:p>
            <a:r>
              <a:rPr lang="en-AU" sz="2400" dirty="0">
                <a:solidFill>
                  <a:schemeClr val="bg1">
                    <a:lumMod val="50000"/>
                  </a:schemeClr>
                </a:solidFill>
              </a:rPr>
              <a:t>Support</a:t>
            </a:r>
          </a:p>
          <a:p>
            <a:r>
              <a:rPr lang="en-AU" dirty="0"/>
              <a:t>Our support team is ready to help and easy to reach via e-mail or by filling a quick fom on the </a:t>
            </a:r>
            <a:r>
              <a:rPr lang="en-AU" u="sng" dirty="0">
                <a:solidFill>
                  <a:schemeClr val="tx2"/>
                </a:solidFill>
              </a:rPr>
              <a:t>support page</a:t>
            </a:r>
            <a:r>
              <a:rPr lang="en-AU" dirty="0"/>
              <a:t>!</a:t>
            </a:r>
          </a:p>
        </p:txBody>
      </p:sp>
      <p:pic>
        <p:nvPicPr>
          <p:cNvPr id="23" name="Picture 22" descr="KTbanner1.png"/>
          <p:cNvPicPr>
            <a:picLocks noChangeAspect="1"/>
          </p:cNvPicPr>
          <p:nvPr/>
        </p:nvPicPr>
        <p:blipFill rotWithShape="1">
          <a:blip r:embed="rId4">
            <a:extLst>
              <a:ext uri="{28A0092B-C50C-407E-A947-70E740481C1C}">
                <a14:useLocalDpi xmlns:a14="http://schemas.microsoft.com/office/drawing/2010/main" val="0"/>
              </a:ext>
            </a:extLst>
          </a:blip>
          <a:srcRect b="27824"/>
          <a:stretch/>
        </p:blipFill>
        <p:spPr>
          <a:xfrm>
            <a:off x="0" y="-11107"/>
            <a:ext cx="9144000" cy="1044222"/>
          </a:xfrm>
          <a:prstGeom prst="rect">
            <a:avLst/>
          </a:prstGeom>
          <a:ln>
            <a:noFill/>
          </a:ln>
          <a:effectLst>
            <a:outerShdw blurRad="292100" dist="139700" dir="2700000" algn="tl" rotWithShape="0">
              <a:srgbClr val="333333">
                <a:alpha val="65000"/>
              </a:srgbClr>
            </a:outerShdw>
          </a:effectLst>
        </p:spPr>
      </p:pic>
      <p:sp>
        <p:nvSpPr>
          <p:cNvPr id="38" name="Rectangle 37"/>
          <p:cNvSpPr/>
          <p:nvPr/>
        </p:nvSpPr>
        <p:spPr>
          <a:xfrm>
            <a:off x="3539064" y="2215737"/>
            <a:ext cx="1636886" cy="14816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9" name="Oval 38"/>
          <p:cNvSpPr/>
          <p:nvPr/>
        </p:nvSpPr>
        <p:spPr>
          <a:xfrm>
            <a:off x="3931355" y="2342736"/>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4" name="Picture 3" descr="online_support2.png"/>
          <p:cNvPicPr>
            <a:picLocks noChangeAspect="1"/>
          </p:cNvPicPr>
          <p:nvPr/>
        </p:nvPicPr>
        <p:blipFill>
          <a:blip r:embed="rId5">
            <a:biLevel thresh="25000"/>
          </a:blip>
          <a:stretch>
            <a:fillRect/>
          </a:stretch>
        </p:blipFill>
        <p:spPr>
          <a:xfrm>
            <a:off x="4050704" y="2470027"/>
            <a:ext cx="637476" cy="625128"/>
          </a:xfrm>
          <a:prstGeom prst="rect">
            <a:avLst/>
          </a:prstGeom>
        </p:spPr>
      </p:pic>
      <p:sp>
        <p:nvSpPr>
          <p:cNvPr id="40" name="TextBox 39"/>
          <p:cNvSpPr txBox="1"/>
          <p:nvPr/>
        </p:nvSpPr>
        <p:spPr>
          <a:xfrm>
            <a:off x="3860800" y="3271245"/>
            <a:ext cx="1185331" cy="369332"/>
          </a:xfrm>
          <a:prstGeom prst="rect">
            <a:avLst/>
          </a:prstGeom>
          <a:noFill/>
        </p:spPr>
        <p:txBody>
          <a:bodyPr wrap="square" rtlCol="0">
            <a:spAutoFit/>
          </a:bodyPr>
          <a:lstStyle/>
          <a:p>
            <a:r>
              <a:rPr lang="en-AU" dirty="0" smtClean="0">
                <a:solidFill>
                  <a:srgbClr val="EA5F25"/>
                </a:solidFill>
              </a:rPr>
              <a:t>SUPPORT</a:t>
            </a:r>
            <a:endParaRPr lang="en-AU" dirty="0">
              <a:solidFill>
                <a:srgbClr val="EA5F25"/>
              </a:solidFill>
            </a:endParaRPr>
          </a:p>
        </p:txBody>
      </p:sp>
      <p:sp>
        <p:nvSpPr>
          <p:cNvPr id="36" name="TextBox 35">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37" name="Picture 36">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17197" y="2642656"/>
            <a:ext cx="731429" cy="316509"/>
          </a:xfrm>
          <a:prstGeom prst="rect">
            <a:avLst/>
          </a:prstGeom>
        </p:spPr>
      </p:pic>
      <p:sp>
        <p:nvSpPr>
          <p:cNvPr id="52" name="5-Point Star 51">
            <a:hlinkClick r:id="rId8" action="ppaction://hlinksldjump"/>
          </p:cNvPr>
          <p:cNvSpPr/>
          <p:nvPr/>
        </p:nvSpPr>
        <p:spPr>
          <a:xfrm>
            <a:off x="859649" y="2484895"/>
            <a:ext cx="566702" cy="566702"/>
          </a:xfrm>
          <a:prstGeom prst="star5">
            <a:avLst/>
          </a:prstGeom>
          <a:solidFill>
            <a:srgbClr val="E95625"/>
          </a:solidFill>
          <a:ln/>
        </p:spPr>
        <p:style>
          <a:lnRef idx="1">
            <a:schemeClr val="accent1"/>
          </a:lnRef>
          <a:fillRef idx="3">
            <a:schemeClr val="accent1"/>
          </a:fillRef>
          <a:effectRef idx="2">
            <a:schemeClr val="accent1"/>
          </a:effectRef>
          <a:fontRef idx="minor">
            <a:schemeClr val="lt1"/>
          </a:fontRef>
        </p:style>
        <p:txBody>
          <a:bodyPr/>
          <a:lstStyle/>
          <a:p>
            <a:endParaRPr lang="en-AU">
              <a:solidFill>
                <a:srgbClr val="E95625"/>
              </a:solidFill>
            </a:endParaRPr>
          </a:p>
        </p:txBody>
      </p:sp>
      <p:pic>
        <p:nvPicPr>
          <p:cNvPr id="53" name="Picture 52" descr="testimonials.png">
            <a:hlinkClick r:id="rId9" action="ppaction://hlinksldjump"/>
          </p:cNvPr>
          <p:cNvPicPr>
            <a:picLocks noChangeAspect="1"/>
          </p:cNvPicPr>
          <p:nvPr/>
        </p:nvPicPr>
        <p:blipFill>
          <a:blip r:embed="rId10">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24140" y="2484895"/>
            <a:ext cx="787940" cy="614832"/>
          </a:xfrm>
          <a:prstGeom prst="rect">
            <a:avLst/>
          </a:prstGeom>
        </p:spPr>
      </p:pic>
      <p:pic>
        <p:nvPicPr>
          <p:cNvPr id="54" name="Picture 53">
            <a:hlinkClick r:id="" action="ppaction://noaction"/>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26109" y="2380212"/>
            <a:ext cx="844223" cy="844223"/>
          </a:xfrm>
          <a:prstGeom prst="rect">
            <a:avLst/>
          </a:prstGeom>
        </p:spPr>
      </p:pic>
    </p:spTree>
    <p:extLst>
      <p:ext uri="{BB962C8B-B14F-4D97-AF65-F5344CB8AC3E}">
        <p14:creationId xmlns:p14="http://schemas.microsoft.com/office/powerpoint/2010/main" val="3532013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80" y="726667"/>
            <a:ext cx="9394040" cy="6257160"/>
          </a:xfrm>
          <a:prstGeom prst="rect">
            <a:avLst/>
          </a:prstGeom>
          <a:ln>
            <a:noFill/>
          </a:ln>
          <a:effectLst>
            <a:softEdge rad="112500"/>
          </a:effectLst>
        </p:spPr>
      </p:pic>
      <p:sp>
        <p:nvSpPr>
          <p:cNvPr id="17" name="TextBox 16"/>
          <p:cNvSpPr txBox="1"/>
          <p:nvPr/>
        </p:nvSpPr>
        <p:spPr>
          <a:xfrm>
            <a:off x="365166" y="1335974"/>
            <a:ext cx="4702379" cy="1200150"/>
          </a:xfrm>
          <a:prstGeom prst="rect">
            <a:avLst/>
          </a:prstGeom>
        </p:spPr>
        <p:txBody>
          <a:bodyPr rtlCol="0">
            <a:spAutoFit/>
          </a:bodyPr>
          <a:lstStyle/>
          <a:p>
            <a:r>
              <a:rPr lang="en-AU" dirty="0">
                <a:solidFill>
                  <a:srgbClr val="7F7F7F"/>
                </a:solidFill>
                <a:latin typeface="Calibri" charset="0"/>
              </a:rPr>
              <a:t>Support</a:t>
            </a:r>
            <a:r>
              <a:rPr lang="en-US" dirty="0">
                <a:latin typeface="Calibri" charset="0"/>
              </a:rPr>
              <a:t> </a:t>
            </a:r>
          </a:p>
          <a:p>
            <a:r>
              <a:rPr lang="en-AU" dirty="0">
                <a:latin typeface="Calibri" charset="0"/>
              </a:rPr>
              <a:t>Our support team is ready to help and easy to reach via e-mail or by filling a quick form on the </a:t>
            </a:r>
            <a:r>
              <a:rPr lang="en-AU" u="sng" dirty="0">
                <a:solidFill>
                  <a:srgbClr val="1F497D"/>
                </a:solidFill>
                <a:latin typeface="Calibri" charset="0"/>
              </a:rPr>
              <a:t>support page</a:t>
            </a:r>
            <a:r>
              <a:rPr lang="en-AU" dirty="0">
                <a:latin typeface="Calibri" charset="0"/>
              </a:rPr>
              <a:t>!</a:t>
            </a:r>
          </a:p>
        </p:txBody>
      </p:sp>
      <p:sp>
        <p:nvSpPr>
          <p:cNvPr id="21" name="Rectangle 20"/>
          <p:cNvSpPr/>
          <p:nvPr/>
        </p:nvSpPr>
        <p:spPr>
          <a:xfrm>
            <a:off x="546857" y="3516530"/>
            <a:ext cx="1631929" cy="1359219"/>
          </a:xfrm>
          <a:prstGeom prst="rect">
            <a:avLst/>
          </a:prstGeom>
          <a:solidFill>
            <a:srgbClr val="BFBFBF"/>
          </a:solidFill>
          <a:ln>
            <a:solidFill>
              <a:srgbClr val="BFBFBF"/>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Rectangle 21"/>
          <p:cNvSpPr/>
          <p:nvPr/>
        </p:nvSpPr>
        <p:spPr>
          <a:xfrm>
            <a:off x="2376442" y="3516530"/>
            <a:ext cx="1631929" cy="1359219"/>
          </a:xfrm>
          <a:prstGeom prst="rect">
            <a:avLst/>
          </a:prstGeom>
          <a:solidFill>
            <a:srgbClr val="BFBFBF"/>
          </a:solidFill>
          <a:ln>
            <a:solidFill>
              <a:srgbClr val="EA5F25"/>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4" name="TextBox 23"/>
          <p:cNvSpPr txBox="1"/>
          <p:nvPr/>
        </p:nvSpPr>
        <p:spPr>
          <a:xfrm>
            <a:off x="589190" y="4433280"/>
            <a:ext cx="2743200" cy="369332"/>
          </a:xfrm>
          <a:prstGeom prst="rect">
            <a:avLst/>
          </a:prstGeom>
        </p:spPr>
        <p:txBody>
          <a:bodyPr rtlCol="0">
            <a:spAutoFit/>
          </a:bodyPr>
          <a:lstStyle/>
          <a:p>
            <a:r>
              <a:rPr lang="en-AU" dirty="0">
                <a:latin typeface="Calibri" charset="0"/>
                <a:cs typeface="Times New Roman" charset="0"/>
              </a:rPr>
              <a:t>E-mail Support</a:t>
            </a:r>
            <a:r>
              <a:rPr lang="en-US" dirty="0">
                <a:latin typeface="Calibri" charset="0"/>
                <a:cs typeface="Times New Roman" charset="0"/>
              </a:rPr>
              <a:t> </a:t>
            </a:r>
          </a:p>
        </p:txBody>
      </p:sp>
      <p:sp>
        <p:nvSpPr>
          <p:cNvPr id="25" name="TextBox 24"/>
          <p:cNvSpPr txBox="1"/>
          <p:nvPr/>
        </p:nvSpPr>
        <p:spPr>
          <a:xfrm>
            <a:off x="1843876" y="4423697"/>
            <a:ext cx="2743200" cy="369332"/>
          </a:xfrm>
          <a:prstGeom prst="rect">
            <a:avLst/>
          </a:prstGeom>
        </p:spPr>
        <p:txBody>
          <a:bodyPr rtlCol="0">
            <a:spAutoFit/>
          </a:bodyPr>
          <a:lstStyle/>
          <a:p>
            <a:pPr algn="ctr"/>
            <a:r>
              <a:rPr lang="en-AU" dirty="0">
                <a:solidFill>
                  <a:srgbClr val="000000"/>
                </a:solidFill>
                <a:latin typeface="Calibri" charset="0"/>
              </a:rPr>
              <a:t>Web Support</a:t>
            </a:r>
            <a:endParaRPr lang="en-US" dirty="0">
              <a:solidFill>
                <a:srgbClr val="000000"/>
              </a:solidFill>
            </a:endParaRPr>
          </a:p>
        </p:txBody>
      </p:sp>
      <p:pic>
        <p:nvPicPr>
          <p:cNvPr id="26" name="Picture 25" descr="web orange dawg.png"/>
          <p:cNvPicPr>
            <a:picLocks noChangeAspect="1"/>
          </p:cNvPicPr>
          <p:nvPr/>
        </p:nvPicPr>
        <p:blipFill>
          <a:blip r:embed="rId4"/>
          <a:stretch>
            <a:fillRect/>
          </a:stretch>
        </p:blipFill>
        <p:spPr>
          <a:xfrm>
            <a:off x="2553424" y="3620205"/>
            <a:ext cx="1263036" cy="946983"/>
          </a:xfrm>
          <a:prstGeom prst="rect">
            <a:avLst/>
          </a:prstGeom>
        </p:spPr>
      </p:pic>
      <p:sp>
        <p:nvSpPr>
          <p:cNvPr id="16" name="TextBox 15">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4" name="Picture 3" descr="KTbanner1.png"/>
          <p:cNvPicPr>
            <a:picLocks noChangeAspect="1"/>
          </p:cNvPicPr>
          <p:nvPr/>
        </p:nvPicPr>
        <p:blipFill rotWithShape="1">
          <a:blip r:embed="rId5">
            <a:extLst>
              <a:ext uri="{28A0092B-C50C-407E-A947-70E740481C1C}">
                <a14:useLocalDpi xmlns:a14="http://schemas.microsoft.com/office/drawing/2010/main" val="0"/>
              </a:ext>
            </a:extLst>
          </a:blip>
          <a:srcRect b="27824"/>
          <a:stretch/>
        </p:blipFill>
        <p:spPr>
          <a:xfrm>
            <a:off x="0" y="-3983"/>
            <a:ext cx="9144000" cy="1044222"/>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301" y="3704902"/>
            <a:ext cx="701040" cy="646176"/>
          </a:xfrm>
          <a:prstGeom prst="rect">
            <a:avLst/>
          </a:prstGeom>
        </p:spPr>
      </p:pic>
    </p:spTree>
    <p:extLst>
      <p:ext uri="{BB962C8B-B14F-4D97-AF65-F5344CB8AC3E}">
        <p14:creationId xmlns:p14="http://schemas.microsoft.com/office/powerpoint/2010/main" val="4088782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825499"/>
            <a:ext cx="9144001" cy="2991557"/>
            <a:chOff x="0" y="-1"/>
            <a:chExt cx="9144001" cy="2991557"/>
          </a:xfrm>
        </p:grpSpPr>
        <p:sp>
          <p:nvSpPr>
            <p:cNvPr id="3" name="Rectangle 2"/>
            <p:cNvSpPr/>
            <p:nvPr/>
          </p:nvSpPr>
          <p:spPr>
            <a:xfrm>
              <a:off x="0" y="-1"/>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4" name="Group 3"/>
            <p:cNvGrpSpPr/>
            <p:nvPr/>
          </p:nvGrpSpPr>
          <p:grpSpPr>
            <a:xfrm>
              <a:off x="0" y="1495778"/>
              <a:ext cx="9144000" cy="1495778"/>
              <a:chOff x="0" y="1495778"/>
              <a:chExt cx="9144000" cy="1495778"/>
            </a:xfrm>
          </p:grpSpPr>
          <p:sp>
            <p:nvSpPr>
              <p:cNvPr id="7" name="Rectangle 6"/>
              <p:cNvSpPr/>
              <p:nvPr/>
            </p:nvSpPr>
            <p:spPr>
              <a:xfrm>
                <a:off x="0" y="1495778"/>
                <a:ext cx="9144000" cy="1495778"/>
              </a:xfrm>
              <a:prstGeom prst="rect">
                <a:avLst/>
              </a:prstGeom>
              <a:solidFill>
                <a:srgbClr val="DF632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Oval 7"/>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9" name="Oval 8"/>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0" name="Oval 9"/>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1" name="Oval 10"/>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Oval 11"/>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3" name="TextBox 12"/>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14" name="TextBox 13"/>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15" name="TextBox 14"/>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16" name="TextBox 15"/>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17" name="TextBox 16"/>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5" name="TextBox 4"/>
            <p:cNvSpPr txBox="1"/>
            <p:nvPr/>
          </p:nvSpPr>
          <p:spPr>
            <a:xfrm>
              <a:off x="3341510" y="268110"/>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sp>
          <p:nvSpPr>
            <p:cNvPr id="6" name="TextBox 5"/>
            <p:cNvSpPr txBox="1"/>
            <p:nvPr/>
          </p:nvSpPr>
          <p:spPr>
            <a:xfrm>
              <a:off x="1876777" y="903111"/>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grpSp>
      <p:pic>
        <p:nvPicPr>
          <p:cNvPr id="18" name="Picture 17"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sp>
        <p:nvSpPr>
          <p:cNvPr id="31" name="Rectangle 30"/>
          <p:cNvSpPr/>
          <p:nvPr/>
        </p:nvSpPr>
        <p:spPr>
          <a:xfrm>
            <a:off x="5190051" y="2342735"/>
            <a:ext cx="1636886" cy="18350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344" y="2536352"/>
            <a:ext cx="832553" cy="786556"/>
          </a:xfrm>
          <a:prstGeom prst="rect">
            <a:avLst/>
          </a:prstGeom>
        </p:spPr>
      </p:pic>
      <p:sp>
        <p:nvSpPr>
          <p:cNvPr id="29" name="Oval 28"/>
          <p:cNvSpPr/>
          <p:nvPr/>
        </p:nvSpPr>
        <p:spPr>
          <a:xfrm>
            <a:off x="5568242" y="2459565"/>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28" name="Picture 27" descr="testimonials.png"/>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620455" y="2634525"/>
            <a:ext cx="787940" cy="614832"/>
          </a:xfrm>
          <a:prstGeom prst="rect">
            <a:avLst/>
          </a:prstGeom>
        </p:spPr>
      </p:pic>
      <p:sp>
        <p:nvSpPr>
          <p:cNvPr id="30" name="TextBox 29"/>
          <p:cNvSpPr txBox="1"/>
          <p:nvPr/>
        </p:nvSpPr>
        <p:spPr>
          <a:xfrm>
            <a:off x="5253573" y="3390471"/>
            <a:ext cx="1603022" cy="369332"/>
          </a:xfrm>
          <a:prstGeom prst="rect">
            <a:avLst/>
          </a:prstGeom>
          <a:noFill/>
        </p:spPr>
        <p:txBody>
          <a:bodyPr wrap="square" rtlCol="0">
            <a:spAutoFit/>
          </a:bodyPr>
          <a:lstStyle/>
          <a:p>
            <a:r>
              <a:rPr lang="en-AU" dirty="0" smtClean="0">
                <a:solidFill>
                  <a:srgbClr val="DF6324"/>
                </a:solidFill>
              </a:rPr>
              <a:t>TESTIMONIALS</a:t>
            </a:r>
            <a:endParaRPr lang="en-AU" dirty="0">
              <a:solidFill>
                <a:srgbClr val="DF6324"/>
              </a:solidFill>
            </a:endParaRPr>
          </a:p>
        </p:txBody>
      </p:sp>
      <p:pic>
        <p:nvPicPr>
          <p:cNvPr id="22" name="Picture 21"/>
          <p:cNvPicPr>
            <a:picLocks noChangeAspect="1"/>
          </p:cNvPicPr>
          <p:nvPr/>
        </p:nvPicPr>
        <p:blipFill rotWithShape="1">
          <a:blip r:embed="rId5"/>
          <a:srcRect l="33671" t="50225" r="53327" b="28587"/>
          <a:stretch/>
        </p:blipFill>
        <p:spPr>
          <a:xfrm>
            <a:off x="400755" y="4714141"/>
            <a:ext cx="2387601" cy="2131159"/>
          </a:xfrm>
          <a:prstGeom prst="rect">
            <a:avLst/>
          </a:prstGeom>
        </p:spPr>
      </p:pic>
      <p:sp>
        <p:nvSpPr>
          <p:cNvPr id="23" name="TextBox 22"/>
          <p:cNvSpPr txBox="1"/>
          <p:nvPr/>
        </p:nvSpPr>
        <p:spPr>
          <a:xfrm>
            <a:off x="426154" y="4105958"/>
            <a:ext cx="4696927" cy="461665"/>
          </a:xfrm>
          <a:prstGeom prst="rect">
            <a:avLst/>
          </a:prstGeom>
          <a:noFill/>
        </p:spPr>
        <p:txBody>
          <a:bodyPr wrap="square" rtlCol="0" anchor="t">
            <a:spAutoFit/>
          </a:bodyPr>
          <a:lstStyle/>
          <a:p>
            <a:r>
              <a:rPr lang="en-AU" sz="2400" dirty="0" smtClean="0">
                <a:solidFill>
                  <a:schemeClr val="bg1">
                    <a:lumMod val="50000"/>
                  </a:schemeClr>
                </a:solidFill>
              </a:rPr>
              <a:t>Testimonials</a:t>
            </a:r>
            <a:endParaRPr lang="en-AU" sz="2400" dirty="0">
              <a:solidFill>
                <a:schemeClr val="bg1">
                  <a:lumMod val="50000"/>
                </a:schemeClr>
              </a:solidFill>
            </a:endParaRPr>
          </a:p>
        </p:txBody>
      </p:sp>
      <p:sp>
        <p:nvSpPr>
          <p:cNvPr id="25" name="TextBox 24"/>
          <p:cNvSpPr txBox="1"/>
          <p:nvPr/>
        </p:nvSpPr>
        <p:spPr>
          <a:xfrm>
            <a:off x="3618898" y="5400982"/>
            <a:ext cx="5270500" cy="1200329"/>
          </a:xfrm>
          <a:prstGeom prst="rect">
            <a:avLst/>
          </a:prstGeom>
          <a:noFill/>
        </p:spPr>
        <p:txBody>
          <a:bodyPr wrap="square" rtlCol="0">
            <a:spAutoFit/>
          </a:bodyPr>
          <a:lstStyle/>
          <a:p>
            <a:r>
              <a:rPr lang="en-AU" dirty="0"/>
              <a:t>“The biggest technology-related improvement within the past 12 months in our office has very clearly stood out to be </a:t>
            </a:r>
            <a:r>
              <a:rPr lang="en-AU" dirty="0" err="1"/>
              <a:t>InspectRealEstate’s</a:t>
            </a:r>
            <a:r>
              <a:rPr lang="en-AU" dirty="0"/>
              <a:t> online booking system and its latest product key tracker</a:t>
            </a:r>
            <a:r>
              <a:rPr lang="en-AU" dirty="0" smtClean="0"/>
              <a:t>.”</a:t>
            </a:r>
            <a:endParaRPr lang="en-AU" dirty="0"/>
          </a:p>
        </p:txBody>
      </p:sp>
      <p:sp>
        <p:nvSpPr>
          <p:cNvPr id="32" name="TextBox 31">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34" name="Picture 33">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25709" y="2752404"/>
            <a:ext cx="731429" cy="316509"/>
          </a:xfrm>
          <a:prstGeom prst="rect">
            <a:avLst/>
          </a:prstGeom>
        </p:spPr>
      </p:pic>
      <p:sp>
        <p:nvSpPr>
          <p:cNvPr id="35" name="5-Point Star 34">
            <a:hlinkClick r:id="rId8" action="ppaction://hlinksldjump"/>
          </p:cNvPr>
          <p:cNvSpPr/>
          <p:nvPr/>
        </p:nvSpPr>
        <p:spPr>
          <a:xfrm>
            <a:off x="859649" y="2604118"/>
            <a:ext cx="566702" cy="566702"/>
          </a:xfrm>
          <a:prstGeom prst="star5">
            <a:avLst/>
          </a:prstGeom>
          <a:solidFill>
            <a:srgbClr val="E95625"/>
          </a:solidFill>
          <a:ln/>
        </p:spPr>
        <p:style>
          <a:lnRef idx="1">
            <a:schemeClr val="accent1"/>
          </a:lnRef>
          <a:fillRef idx="3">
            <a:schemeClr val="accent1"/>
          </a:fillRef>
          <a:effectRef idx="2">
            <a:schemeClr val="accent1"/>
          </a:effectRef>
          <a:fontRef idx="minor">
            <a:schemeClr val="lt1"/>
          </a:fontRef>
        </p:style>
        <p:txBody>
          <a:bodyPr/>
          <a:lstStyle/>
          <a:p>
            <a:endParaRPr lang="en-AU">
              <a:solidFill>
                <a:srgbClr val="E95625"/>
              </a:solidFill>
            </a:endParaRPr>
          </a:p>
        </p:txBody>
      </p:sp>
      <p:pic>
        <p:nvPicPr>
          <p:cNvPr id="36" name="Picture 35" descr="online_support2.png">
            <a:hlinkClick r:id="rId9" action="ppaction://hlinksldjump"/>
          </p:cNvPr>
          <p:cNvPicPr>
            <a:picLocks noChangeAspect="1"/>
          </p:cNvPicPr>
          <p:nvPr/>
        </p:nvPicPr>
        <p:blipFill>
          <a:blip r:embed="rId10"/>
          <a:stretch>
            <a:fillRect/>
          </a:stretch>
        </p:blipFill>
        <p:spPr>
          <a:xfrm>
            <a:off x="4052883" y="2619603"/>
            <a:ext cx="637476" cy="625128"/>
          </a:xfrm>
          <a:prstGeom prst="rect">
            <a:avLst/>
          </a:prstGeom>
        </p:spPr>
      </p:pic>
      <p:pic>
        <p:nvPicPr>
          <p:cNvPr id="37" name="Picture 36">
            <a:hlinkClick r:id="" action="ppaction://noaction"/>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26109" y="2495676"/>
            <a:ext cx="844223" cy="844223"/>
          </a:xfrm>
          <a:prstGeom prst="rect">
            <a:avLst/>
          </a:prstGeom>
        </p:spPr>
      </p:pic>
    </p:spTree>
    <p:extLst>
      <p:ext uri="{BB962C8B-B14F-4D97-AF65-F5344CB8AC3E}">
        <p14:creationId xmlns:p14="http://schemas.microsoft.com/office/powerpoint/2010/main" val="871719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5190249"/>
            <a:ext cx="9144001" cy="240982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AU" sz="1400" dirty="0"/>
          </a:p>
        </p:txBody>
      </p:sp>
      <p:pic>
        <p:nvPicPr>
          <p:cNvPr id="2" name="Picture 1"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515055" y="1352949"/>
            <a:ext cx="4696927" cy="461665"/>
          </a:xfrm>
          <a:prstGeom prst="rect">
            <a:avLst/>
          </a:prstGeom>
          <a:noFill/>
        </p:spPr>
        <p:txBody>
          <a:bodyPr wrap="square" rtlCol="0" anchor="t">
            <a:spAutoFit/>
          </a:bodyPr>
          <a:lstStyle/>
          <a:p>
            <a:r>
              <a:rPr lang="en-AU" sz="2400" dirty="0" smtClean="0">
                <a:solidFill>
                  <a:schemeClr val="bg1">
                    <a:lumMod val="50000"/>
                  </a:schemeClr>
                </a:solidFill>
              </a:rPr>
              <a:t>Testimonials</a:t>
            </a:r>
            <a:endParaRPr lang="en-AU" sz="2400" dirty="0">
              <a:solidFill>
                <a:schemeClr val="bg1">
                  <a:lumMod val="50000"/>
                </a:schemeClr>
              </a:solidFill>
            </a:endParaRPr>
          </a:p>
        </p:txBody>
      </p:sp>
      <p:pic>
        <p:nvPicPr>
          <p:cNvPr id="4" name="Picture 3"/>
          <p:cNvPicPr>
            <a:picLocks noChangeAspect="1"/>
          </p:cNvPicPr>
          <p:nvPr/>
        </p:nvPicPr>
        <p:blipFill rotWithShape="1">
          <a:blip r:embed="rId3"/>
          <a:srcRect l="33671" t="50225" r="53327" b="18612"/>
          <a:stretch/>
        </p:blipFill>
        <p:spPr>
          <a:xfrm>
            <a:off x="515055" y="1996341"/>
            <a:ext cx="2387601" cy="3134459"/>
          </a:xfrm>
          <a:prstGeom prst="rect">
            <a:avLst/>
          </a:prstGeom>
        </p:spPr>
      </p:pic>
      <p:sp>
        <p:nvSpPr>
          <p:cNvPr id="5" name="TextBox 4"/>
          <p:cNvSpPr txBox="1"/>
          <p:nvPr/>
        </p:nvSpPr>
        <p:spPr>
          <a:xfrm>
            <a:off x="3695700" y="2454582"/>
            <a:ext cx="5270500" cy="1200329"/>
          </a:xfrm>
          <a:prstGeom prst="rect">
            <a:avLst/>
          </a:prstGeom>
          <a:noFill/>
        </p:spPr>
        <p:txBody>
          <a:bodyPr wrap="square" rtlCol="0">
            <a:spAutoFit/>
          </a:bodyPr>
          <a:lstStyle/>
          <a:p>
            <a:r>
              <a:rPr lang="en-AU" dirty="0"/>
              <a:t>“The biggest technology-related improvement within the past 12 months in our office has very clearly stood out to be </a:t>
            </a:r>
            <a:r>
              <a:rPr lang="en-AU" dirty="0" err="1"/>
              <a:t>InspectRealEstate’s</a:t>
            </a:r>
            <a:r>
              <a:rPr lang="en-AU" dirty="0"/>
              <a:t> online booking system and its latest product key tracker</a:t>
            </a:r>
            <a:r>
              <a:rPr lang="en-AU" dirty="0" smtClean="0"/>
              <a:t>.”</a:t>
            </a:r>
            <a:endParaRPr lang="en-AU" dirty="0"/>
          </a:p>
        </p:txBody>
      </p:sp>
      <p:pic>
        <p:nvPicPr>
          <p:cNvPr id="6" name="Picture 5"/>
          <p:cNvPicPr>
            <a:picLocks noChangeAspect="1"/>
          </p:cNvPicPr>
          <p:nvPr/>
        </p:nvPicPr>
        <p:blipFill rotWithShape="1">
          <a:blip r:embed="rId3"/>
          <a:srcRect l="33671" t="82073" r="53327" b="10477"/>
          <a:stretch/>
        </p:blipFill>
        <p:spPr>
          <a:xfrm>
            <a:off x="4894482" y="3920229"/>
            <a:ext cx="2387601" cy="749300"/>
          </a:xfrm>
          <a:prstGeom prst="rect">
            <a:avLst/>
          </a:prstGeom>
        </p:spPr>
      </p:pic>
      <p:pic>
        <p:nvPicPr>
          <p:cNvPr id="7" name="Picture 6"/>
          <p:cNvPicPr>
            <a:picLocks noChangeAspect="1"/>
          </p:cNvPicPr>
          <p:nvPr/>
        </p:nvPicPr>
        <p:blipFill rotWithShape="1">
          <a:blip r:embed="rId4"/>
          <a:srcRect l="4583" t="51410" r="74722" b="32510"/>
          <a:stretch/>
        </p:blipFill>
        <p:spPr>
          <a:xfrm>
            <a:off x="7073900" y="5451312"/>
            <a:ext cx="1892300" cy="1592953"/>
          </a:xfrm>
          <a:prstGeom prst="rect">
            <a:avLst/>
          </a:prstGeom>
        </p:spPr>
      </p:pic>
      <p:sp>
        <p:nvSpPr>
          <p:cNvPr id="8" name="TextBox 7"/>
          <p:cNvSpPr txBox="1"/>
          <p:nvPr/>
        </p:nvSpPr>
        <p:spPr>
          <a:xfrm>
            <a:off x="1060450" y="5980837"/>
            <a:ext cx="5270500" cy="923330"/>
          </a:xfrm>
          <a:prstGeom prst="rect">
            <a:avLst/>
          </a:prstGeom>
          <a:noFill/>
        </p:spPr>
        <p:txBody>
          <a:bodyPr wrap="square" rtlCol="0">
            <a:spAutoFit/>
          </a:bodyPr>
          <a:lstStyle/>
          <a:p>
            <a:r>
              <a:rPr lang="en-AU" dirty="0"/>
              <a:t>“KeyTracker is great. Our receptionist loves it and our tradespeople are really impressed with it too. They like the confirmation messages they receive when </a:t>
            </a:r>
            <a:r>
              <a:rPr lang="en-AU" dirty="0" smtClean="0"/>
              <a:t>keys</a:t>
            </a:r>
            <a:endParaRPr lang="en-AU" dirty="0"/>
          </a:p>
        </p:txBody>
      </p:sp>
      <p:sp>
        <p:nvSpPr>
          <p:cNvPr id="10" name="TextBox 9">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Tree>
    <p:extLst>
      <p:ext uri="{BB962C8B-B14F-4D97-AF65-F5344CB8AC3E}">
        <p14:creationId xmlns:p14="http://schemas.microsoft.com/office/powerpoint/2010/main" val="3497560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3076705"/>
            <a:ext cx="9144001" cy="3033406"/>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AU" sz="1400" dirty="0"/>
          </a:p>
        </p:txBody>
      </p:sp>
      <p:pic>
        <p:nvPicPr>
          <p:cNvPr id="2" name="Picture 1"/>
          <p:cNvPicPr>
            <a:picLocks noChangeAspect="1"/>
          </p:cNvPicPr>
          <p:nvPr/>
        </p:nvPicPr>
        <p:blipFill rotWithShape="1">
          <a:blip r:embed="rId2"/>
          <a:srcRect l="33671" t="56562" r="53327" b="18612"/>
          <a:stretch/>
        </p:blipFill>
        <p:spPr>
          <a:xfrm>
            <a:off x="426155" y="114300"/>
            <a:ext cx="2387601" cy="2497151"/>
          </a:xfrm>
          <a:prstGeom prst="rect">
            <a:avLst/>
          </a:prstGeom>
        </p:spPr>
      </p:pic>
      <p:pic>
        <p:nvPicPr>
          <p:cNvPr id="3" name="Content Placeholder 3"/>
          <p:cNvPicPr>
            <a:picLocks noChangeAspect="1"/>
          </p:cNvPicPr>
          <p:nvPr/>
        </p:nvPicPr>
        <p:blipFill rotWithShape="1">
          <a:blip r:embed="rId3"/>
          <a:srcRect l="4583" t="51410" r="74722" b="20770"/>
          <a:stretch/>
        </p:blipFill>
        <p:spPr>
          <a:xfrm>
            <a:off x="6940524" y="3232966"/>
            <a:ext cx="1892351" cy="2755849"/>
          </a:xfrm>
          <a:prstGeom prst="rect">
            <a:avLst/>
          </a:prstGeom>
        </p:spPr>
      </p:pic>
      <p:pic>
        <p:nvPicPr>
          <p:cNvPr id="4" name="Picture 3" descr="KTbanner1.png"/>
          <p:cNvPicPr>
            <a:picLocks noChangeAspect="1"/>
          </p:cNvPicPr>
          <p:nvPr/>
        </p:nvPicPr>
        <p:blipFill rotWithShape="1">
          <a:blip r:embed="rId4">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22350" y="3352730"/>
            <a:ext cx="5270500" cy="1754326"/>
          </a:xfrm>
          <a:prstGeom prst="rect">
            <a:avLst/>
          </a:prstGeom>
          <a:noFill/>
        </p:spPr>
        <p:txBody>
          <a:bodyPr wrap="square" rtlCol="0">
            <a:spAutoFit/>
          </a:bodyPr>
          <a:lstStyle/>
          <a:p>
            <a:r>
              <a:rPr lang="en-AU" dirty="0"/>
              <a:t>“KeyTracker is great. Our receptionist loves it and our tradespeople are really impressed with it too. They like the confirmation messages they receive when keys are returned. It’s easy for us to track what keys are in and it saves time for everyone. We would recommend KeyTracker 100%.”</a:t>
            </a:r>
          </a:p>
        </p:txBody>
      </p:sp>
      <p:sp>
        <p:nvSpPr>
          <p:cNvPr id="7" name="TextBox 6"/>
          <p:cNvSpPr txBox="1"/>
          <p:nvPr/>
        </p:nvSpPr>
        <p:spPr>
          <a:xfrm>
            <a:off x="3416299" y="1131017"/>
            <a:ext cx="5270500" cy="369332"/>
          </a:xfrm>
          <a:prstGeom prst="rect">
            <a:avLst/>
          </a:prstGeom>
          <a:noFill/>
        </p:spPr>
        <p:txBody>
          <a:bodyPr wrap="square" rtlCol="0">
            <a:spAutoFit/>
          </a:bodyPr>
          <a:lstStyle/>
          <a:p>
            <a:r>
              <a:rPr lang="en-AU" dirty="0" smtClean="0"/>
              <a:t>and </a:t>
            </a:r>
            <a:r>
              <a:rPr lang="en-AU" dirty="0"/>
              <a:t>its latest product key tracker</a:t>
            </a:r>
            <a:r>
              <a:rPr lang="en-AU" dirty="0" smtClean="0"/>
              <a:t>.”</a:t>
            </a:r>
            <a:endParaRPr lang="en-AU" dirty="0"/>
          </a:p>
        </p:txBody>
      </p:sp>
      <p:pic>
        <p:nvPicPr>
          <p:cNvPr id="10" name="Picture 9" descr="readmo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7317" y="5320905"/>
            <a:ext cx="1493520" cy="505968"/>
          </a:xfrm>
          <a:prstGeom prst="rect">
            <a:avLst/>
          </a:prstGeom>
        </p:spPr>
      </p:pic>
      <p:pic>
        <p:nvPicPr>
          <p:cNvPr id="11" name="Picture 10" descr="readmo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6681" y="1762083"/>
            <a:ext cx="1493520" cy="505968"/>
          </a:xfrm>
          <a:prstGeom prst="rect">
            <a:avLst/>
          </a:prstGeom>
        </p:spPr>
      </p:pic>
      <p:sp>
        <p:nvSpPr>
          <p:cNvPr id="12" name="TextBox 11">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Tree>
    <p:extLst>
      <p:ext uri="{BB962C8B-B14F-4D97-AF65-F5344CB8AC3E}">
        <p14:creationId xmlns:p14="http://schemas.microsoft.com/office/powerpoint/2010/main" val="711796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21372</TotalTime>
  <Words>417</Words>
  <Application>Microsoft Macintosh PowerPoint</Application>
  <PresentationFormat>On-screen Show (4:3)</PresentationFormat>
  <Paragraphs>95</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Times New Roman</vt:lpstr>
      <vt:lpstr>Zapf Dingbats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Stevenson</dc:creator>
  <cp:lastModifiedBy>Daniel Stevenson</cp:lastModifiedBy>
  <cp:revision>80</cp:revision>
  <dcterms:created xsi:type="dcterms:W3CDTF">2015-07-05T05:42:31Z</dcterms:created>
  <dcterms:modified xsi:type="dcterms:W3CDTF">2016-10-26T09:02:11Z</dcterms:modified>
</cp:coreProperties>
</file>