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8" r:id="rId3"/>
    <p:sldId id="293" r:id="rId4"/>
    <p:sldId id="294" r:id="rId5"/>
    <p:sldId id="296" r:id="rId6"/>
    <p:sldId id="295" r:id="rId7"/>
    <p:sldId id="260" r:id="rId8"/>
    <p:sldId id="279" r:id="rId9"/>
    <p:sldId id="271" r:id="rId10"/>
    <p:sldId id="269" r:id="rId11"/>
    <p:sldId id="264" r:id="rId12"/>
    <p:sldId id="263" r:id="rId13"/>
    <p:sldId id="261" r:id="rId14"/>
    <p:sldId id="292" r:id="rId15"/>
    <p:sldId id="282" r:id="rId16"/>
    <p:sldId id="259" r:id="rId17"/>
    <p:sldId id="291" r:id="rId18"/>
    <p:sldId id="262" r:id="rId19"/>
    <p:sldId id="265" r:id="rId20"/>
    <p:sldId id="267" r:id="rId21"/>
    <p:sldId id="274" r:id="rId22"/>
    <p:sldId id="285" r:id="rId23"/>
    <p:sldId id="270" r:id="rId24"/>
    <p:sldId id="272" r:id="rId25"/>
    <p:sldId id="273" r:id="rId26"/>
    <p:sldId id="276" r:id="rId27"/>
    <p:sldId id="286" r:id="rId28"/>
    <p:sldId id="266" r:id="rId29"/>
    <p:sldId id="268" r:id="rId30"/>
    <p:sldId id="277" r:id="rId31"/>
    <p:sldId id="284" r:id="rId32"/>
    <p:sldId id="278" r:id="rId33"/>
    <p:sldId id="288" r:id="rId34"/>
    <p:sldId id="289" r:id="rId3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229" y="77"/>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24/08/2016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13000" r="-13000"/>
          </a:stretch>
        </a:blipFill>
        <a:effectLst/>
      </p:bgPr>
    </p:bg>
    <p:spTree>
      <p:nvGrpSpPr>
        <p:cNvPr id="1" name=""/>
        <p:cNvGrpSpPr/>
        <p:nvPr/>
      </p:nvGrpSpPr>
      <p:grpSpPr>
        <a:xfrm>
          <a:off x="0" y="0"/>
          <a:ext cx="0" cy="0"/>
          <a:chOff x="0" y="0"/>
          <a:chExt cx="0" cy="0"/>
        </a:xfrm>
      </p:grpSpPr>
      <p:sp>
        <p:nvSpPr>
          <p:cNvPr id="6" name="Rectangle 5"/>
          <p:cNvSpPr/>
          <p:nvPr/>
        </p:nvSpPr>
        <p:spPr>
          <a:xfrm>
            <a:off x="667512" y="1683156"/>
            <a:ext cx="8375904" cy="1938992"/>
          </a:xfrm>
          <a:prstGeom prst="rect">
            <a:avLst/>
          </a:prstGeom>
          <a:noFill/>
        </p:spPr>
        <p:txBody>
          <a:bodyPr wrap="square" lIns="91440" tIns="45720" rIns="91440" bIns="45720">
            <a:spAutoFit/>
          </a:bodyPr>
          <a:lstStyle/>
          <a:p>
            <a:pPr algn="ctr"/>
            <a:r>
              <a:rPr lang="en-US" sz="6000" b="1" cap="none" spc="0" dirty="0" smtClean="0">
                <a:ln w="0"/>
                <a:effectLst>
                  <a:reflection blurRad="6350" stA="53000" endA="300" endPos="35500" dir="5400000" sy="-90000" algn="bl" rotWithShape="0"/>
                </a:effectLst>
              </a:rPr>
              <a:t>Online </a:t>
            </a:r>
            <a:r>
              <a:rPr lang="en-US" sz="6000" b="1" dirty="0" smtClean="0">
                <a:ln w="0"/>
                <a:effectLst>
                  <a:reflection blurRad="6350" stA="53000" endA="300" endPos="35500" dir="5400000" sy="-90000" algn="bl" rotWithShape="0"/>
                </a:effectLst>
              </a:rPr>
              <a:t>Courier</a:t>
            </a:r>
            <a:r>
              <a:rPr lang="en-US" sz="6000" b="1" cap="none" spc="0" dirty="0" smtClean="0">
                <a:ln w="0"/>
                <a:effectLst>
                  <a:reflection blurRad="6350" stA="53000" endA="300" endPos="35500" dir="5400000" sy="-90000" algn="bl" rotWithShape="0"/>
                </a:effectLst>
              </a:rPr>
              <a:t/>
            </a:r>
            <a:br>
              <a:rPr lang="en-US" sz="6000" b="1" cap="none" spc="0" dirty="0" smtClean="0">
                <a:ln w="0"/>
                <a:effectLst>
                  <a:reflection blurRad="6350" stA="53000" endA="300" endPos="35500" dir="5400000" sy="-90000" algn="bl" rotWithShape="0"/>
                </a:effectLst>
              </a:rPr>
            </a:br>
            <a:r>
              <a:rPr lang="en-US" sz="6000" b="1" cap="none" spc="0" dirty="0" smtClean="0">
                <a:ln w="0"/>
                <a:effectLst>
                  <a:reflection blurRad="6350" stA="53000" endA="300" endPos="35500" dir="5400000" sy="-90000" algn="bl" rotWithShape="0"/>
                </a:effectLst>
              </a:rPr>
              <a:t>Service </a:t>
            </a:r>
            <a:endParaRPr lang="en-US" sz="6000" b="1"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901783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Staff Portal for Website</a:t>
            </a:r>
            <a:endParaRPr lang="en-AU" sz="2800" dirty="0"/>
          </a:p>
        </p:txBody>
      </p:sp>
      <p:sp>
        <p:nvSpPr>
          <p:cNvPr id="7" name="Rectangle 6"/>
          <p:cNvSpPr/>
          <p:nvPr/>
        </p:nvSpPr>
        <p:spPr>
          <a:xfrm>
            <a:off x="39153" y="822470"/>
            <a:ext cx="9828000" cy="111605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we wish to access our clients information from a private website in order to do business securely.</a:t>
            </a:r>
          </a:p>
        </p:txBody>
      </p:sp>
      <p:sp>
        <p:nvSpPr>
          <p:cNvPr id="8" name="Rectangle 7"/>
          <p:cNvSpPr/>
          <p:nvPr/>
        </p:nvSpPr>
        <p:spPr>
          <a:xfrm>
            <a:off x="39153" y="2111588"/>
            <a:ext cx="9828000" cy="294504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business facing secure webpage is developed so that the company can access their customer’s details and orders.</a:t>
            </a:r>
          </a:p>
          <a:p>
            <a:pPr marL="179388" indent="-179388">
              <a:buFont typeface="Arial" pitchFamily="34" charset="0"/>
              <a:buChar char="•"/>
            </a:pPr>
            <a:r>
              <a:rPr lang="en-AU" sz="2000" dirty="0" smtClean="0">
                <a:solidFill>
                  <a:schemeClr val="tx1"/>
                </a:solidFill>
              </a:rPr>
              <a:t>There should be accounts and logins for staff members </a:t>
            </a:r>
          </a:p>
          <a:p>
            <a:pPr marL="179388" indent="-179388">
              <a:buFont typeface="Arial" pitchFamily="34" charset="0"/>
              <a:buChar char="•"/>
            </a:pPr>
            <a:r>
              <a:rPr lang="en-AU" sz="2000" dirty="0" smtClean="0">
                <a:solidFill>
                  <a:schemeClr val="tx1"/>
                </a:solidFill>
              </a:rPr>
              <a:t>There should be input boxes in the </a:t>
            </a:r>
            <a:r>
              <a:rPr lang="en-AU" sz="2000" dirty="0" smtClean="0">
                <a:solidFill>
                  <a:schemeClr val="tx1"/>
                </a:solidFill>
              </a:rPr>
              <a:t>customer </a:t>
            </a:r>
            <a:r>
              <a:rPr lang="en-AU" sz="2000" dirty="0" smtClean="0">
                <a:solidFill>
                  <a:schemeClr val="tx1"/>
                </a:solidFill>
              </a:rPr>
              <a:t>facing webpage so that </a:t>
            </a:r>
            <a:r>
              <a:rPr lang="en-AU" sz="2000" dirty="0" smtClean="0">
                <a:solidFill>
                  <a:schemeClr val="tx1"/>
                </a:solidFill>
              </a:rPr>
              <a:t>customer</a:t>
            </a:r>
            <a:r>
              <a:rPr lang="en-AU" sz="2000" dirty="0" smtClean="0">
                <a:solidFill>
                  <a:schemeClr val="tx1"/>
                </a:solidFill>
              </a:rPr>
              <a:t>’s </a:t>
            </a:r>
            <a:r>
              <a:rPr lang="en-AU" sz="2000" dirty="0" smtClean="0">
                <a:solidFill>
                  <a:schemeClr val="tx1"/>
                </a:solidFill>
              </a:rPr>
              <a:t>can enter the required information.</a:t>
            </a:r>
          </a:p>
          <a:p>
            <a:pPr marL="179388" indent="-179388">
              <a:buFont typeface="Arial" pitchFamily="34" charset="0"/>
              <a:buChar char="•"/>
            </a:pPr>
            <a:r>
              <a:rPr lang="en-AU" sz="2000" dirty="0" smtClean="0">
                <a:solidFill>
                  <a:schemeClr val="tx1"/>
                </a:solidFill>
              </a:rPr>
              <a:t>Clients should not be able to place an order unless the provided all the information required</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The database must capture all the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9784"/>
            <a:ext cx="9828000" cy="16188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various options for making the secure website and control user access to the database.</a:t>
            </a:r>
          </a:p>
          <a:p>
            <a:r>
              <a:rPr lang="en-AU" sz="2000" dirty="0" smtClean="0">
                <a:solidFill>
                  <a:schemeClr val="tx1"/>
                </a:solidFill>
              </a:rPr>
              <a:t>R1,s2,d</a:t>
            </a:r>
            <a:endParaRPr lang="en-AU" sz="2000" dirty="0">
              <a:solidFill>
                <a:schemeClr val="tx1"/>
              </a:solidFill>
            </a:endParaRPr>
          </a:p>
        </p:txBody>
      </p:sp>
    </p:spTree>
    <p:extLst>
      <p:ext uri="{BB962C8B-B14F-4D97-AF65-F5344CB8AC3E}">
        <p14:creationId xmlns:p14="http://schemas.microsoft.com/office/powerpoint/2010/main" val="1725533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and Delivery Time Input</a:t>
            </a:r>
            <a:endParaRPr lang="en-AU" sz="2800" dirty="0"/>
          </a:p>
        </p:txBody>
      </p:sp>
      <p:sp>
        <p:nvSpPr>
          <p:cNvPr id="7" name="Rectangle 6"/>
          <p:cNvSpPr/>
          <p:nvPr/>
        </p:nvSpPr>
        <p:spPr>
          <a:xfrm>
            <a:off x="39153" y="822470"/>
            <a:ext cx="9828000" cy="160069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a time and date for the pickup and delivery so that I can place orders ahead of time and better manage my schedule.</a:t>
            </a:r>
          </a:p>
        </p:txBody>
      </p:sp>
      <p:sp>
        <p:nvSpPr>
          <p:cNvPr id="8" name="Rectangle 7"/>
          <p:cNvSpPr/>
          <p:nvPr/>
        </p:nvSpPr>
        <p:spPr>
          <a:xfrm>
            <a:off x="39153" y="2596220"/>
            <a:ext cx="9828000" cy="235931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a:t>
            </a:r>
            <a:r>
              <a:rPr lang="en-AU" sz="2000" dirty="0">
                <a:solidFill>
                  <a:schemeClr val="tx1"/>
                </a:solidFill>
              </a:rPr>
              <a:t>field on the “Order details” </a:t>
            </a:r>
            <a:r>
              <a:rPr lang="en-AU" sz="2000" dirty="0" smtClean="0">
                <a:solidFill>
                  <a:schemeClr val="tx1"/>
                </a:solidFill>
              </a:rPr>
              <a:t>page for the </a:t>
            </a:r>
            <a:r>
              <a:rPr lang="en-AU" sz="2000" b="1" i="1" dirty="0" smtClean="0">
                <a:solidFill>
                  <a:schemeClr val="tx1"/>
                </a:solidFill>
              </a:rPr>
              <a:t>ideal</a:t>
            </a:r>
            <a:r>
              <a:rPr lang="en-AU" sz="2000" dirty="0" smtClean="0">
                <a:solidFill>
                  <a:schemeClr val="tx1"/>
                </a:solidFill>
              </a:rPr>
              <a:t> time of pickup and the time of delivery</a:t>
            </a:r>
          </a:p>
          <a:p>
            <a:pPr marL="179388" indent="-179388">
              <a:buFont typeface="Arial" pitchFamily="34" charset="0"/>
              <a:buChar char="•"/>
            </a:pPr>
            <a:r>
              <a:rPr lang="en-AU" sz="2000" dirty="0" smtClean="0">
                <a:solidFill>
                  <a:schemeClr val="tx1"/>
                </a:solidFill>
              </a:rPr>
              <a:t>The Database should not accept unreasonable differences in time (e.g. 1 second)</a:t>
            </a:r>
          </a:p>
          <a:p>
            <a:pPr marL="179388" indent="-179388">
              <a:buFont typeface="Arial" pitchFamily="34" charset="0"/>
              <a:buChar char="•"/>
            </a:pPr>
            <a:r>
              <a:rPr lang="en-AU" sz="2000" dirty="0" smtClean="0">
                <a:solidFill>
                  <a:schemeClr val="tx1"/>
                </a:solidFill>
              </a:rPr>
              <a:t>Once the order is placed, an estimated time is given to the customer.</a:t>
            </a:r>
          </a:p>
          <a:p>
            <a:pPr marL="179388" indent="-179388">
              <a:buFont typeface="Arial" pitchFamily="34" charset="0"/>
              <a:buChar char="•"/>
            </a:pPr>
            <a:r>
              <a:rPr lang="en-AU" sz="2000" dirty="0" smtClean="0">
                <a:solidFill>
                  <a:schemeClr val="tx1"/>
                </a:solidFill>
              </a:rPr>
              <a:t>The delivery time can not be in the past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Time stamp data format should be used for saving the time in the database.</a:t>
            </a:r>
          </a:p>
          <a:p>
            <a:pPr marL="179388" indent="-179388">
              <a:buFont typeface="Arial" pitchFamily="34" charset="0"/>
              <a:buChar char="•"/>
            </a:pPr>
            <a:r>
              <a:rPr lang="en-AU" sz="2000" dirty="0" smtClean="0">
                <a:solidFill>
                  <a:schemeClr val="tx1"/>
                </a:solidFill>
              </a:rPr>
              <a:t>Investigate how to implement a calendar in the website  </a:t>
            </a:r>
            <a:endParaRPr lang="en-AU" sz="2000" dirty="0">
              <a:solidFill>
                <a:schemeClr val="tx1"/>
              </a:solidFill>
            </a:endParaRPr>
          </a:p>
        </p:txBody>
      </p:sp>
    </p:spTree>
    <p:extLst>
      <p:ext uri="{BB962C8B-B14F-4D97-AF65-F5344CB8AC3E}">
        <p14:creationId xmlns:p14="http://schemas.microsoft.com/office/powerpoint/2010/main" val="265688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Input of Number of Packages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the number of packages, to ensure that you collect the correct number.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field on the “Order details” webpage so that the customer can enter the number of packages.</a:t>
            </a:r>
          </a:p>
          <a:p>
            <a:pPr marL="179388" indent="-179388">
              <a:buFont typeface="Arial" pitchFamily="34" charset="0"/>
              <a:buChar char="•"/>
            </a:pPr>
            <a:r>
              <a:rPr lang="en-AU" sz="2000" dirty="0" smtClean="0">
                <a:solidFill>
                  <a:schemeClr val="tx1"/>
                </a:solidFill>
              </a:rPr>
              <a:t>Validation should be done so that the number entered is greater then zero and not too big </a:t>
            </a:r>
          </a:p>
          <a:p>
            <a:pPr marL="179388" indent="-179388">
              <a:buFont typeface="Arial" pitchFamily="34" charset="0"/>
              <a:buChar char="•"/>
            </a:pPr>
            <a:r>
              <a:rPr lang="en-AU" sz="2000" dirty="0" smtClean="0">
                <a:solidFill>
                  <a:schemeClr val="tx1"/>
                </a:solidFill>
              </a:rPr>
              <a:t>The database must contain the number of packages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15774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location and Destination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specify the details of the pickup location and destination so that I have more freedom.</a:t>
            </a:r>
          </a:p>
        </p:txBody>
      </p:sp>
      <p:sp>
        <p:nvSpPr>
          <p:cNvPr id="8" name="Rectangle 7"/>
          <p:cNvSpPr/>
          <p:nvPr/>
        </p:nvSpPr>
        <p:spPr>
          <a:xfrm>
            <a:off x="39153" y="3335530"/>
            <a:ext cx="9828000" cy="17119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input field in the </a:t>
            </a:r>
            <a:r>
              <a:rPr lang="en-AU" sz="2000" dirty="0">
                <a:solidFill>
                  <a:schemeClr val="tx1"/>
                </a:solidFill>
              </a:rPr>
              <a:t>“Order details” </a:t>
            </a:r>
            <a:r>
              <a:rPr lang="en-AU" sz="2000" dirty="0" smtClean="0">
                <a:solidFill>
                  <a:schemeClr val="tx1"/>
                </a:solidFill>
              </a:rPr>
              <a:t>webpage for entering the location of pickup and destination. </a:t>
            </a:r>
          </a:p>
          <a:p>
            <a:pPr marL="179388" indent="-179388">
              <a:buFont typeface="Arial" pitchFamily="34" charset="0"/>
              <a:buChar char="•"/>
            </a:pPr>
            <a:r>
              <a:rPr lang="en-AU" sz="2000" dirty="0" smtClean="0">
                <a:solidFill>
                  <a:schemeClr val="tx1"/>
                </a:solidFill>
              </a:rPr>
              <a:t>The database must contain pickup location and destination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312664"/>
            <a:ext cx="9828000" cy="14359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64857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Number of Packages Picked Up</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would like to specify the number of packages picked up from the customer, to ensure consistency with the number mentioned in the order.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field on the “delivery driver” facing webpage so that the driver can enter the number of packages picked up.</a:t>
            </a:r>
          </a:p>
          <a:p>
            <a:pPr marL="179388" indent="-179388">
              <a:buFont typeface="Arial" pitchFamily="34" charset="0"/>
              <a:buChar char="•"/>
            </a:pPr>
            <a:r>
              <a:rPr lang="en-AU" sz="2000" dirty="0" smtClean="0">
                <a:solidFill>
                  <a:schemeClr val="tx1"/>
                </a:solidFill>
              </a:rPr>
              <a:t>Validation should be done so that the number entered is greater then zero and not too big </a:t>
            </a:r>
          </a:p>
          <a:p>
            <a:pPr marL="179388" indent="-179388">
              <a:buFont typeface="Arial" pitchFamily="34" charset="0"/>
              <a:buChar char="•"/>
            </a:pPr>
            <a:r>
              <a:rPr lang="en-AU" sz="2000" dirty="0" smtClean="0">
                <a:solidFill>
                  <a:schemeClr val="tx1"/>
                </a:solidFill>
              </a:rPr>
              <a:t>The database must contain the number of packages </a:t>
            </a:r>
            <a:r>
              <a:rPr lang="en-AU" sz="2000" smtClean="0">
                <a:solidFill>
                  <a:schemeClr val="tx1"/>
                </a:solidFill>
              </a:rPr>
              <a:t>picked up</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991297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Priority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AU" sz="2400" dirty="0">
                <a:solidFill>
                  <a:schemeClr val="tx1"/>
                </a:solidFill>
              </a:rPr>
              <a:t>As a customer I would like to be able to specify a delivery priority so that the package will be given the needed attention</a:t>
            </a:r>
          </a:p>
          <a:p>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Have a dropdown menu on the order page to select priority</a:t>
            </a:r>
          </a:p>
          <a:p>
            <a:pPr marL="179388" indent="-179388">
              <a:buFont typeface="Arial" pitchFamily="34" charset="0"/>
              <a:buChar char="•"/>
            </a:pPr>
            <a:r>
              <a:rPr lang="en-AU" sz="2000" dirty="0" smtClean="0">
                <a:solidFill>
                  <a:schemeClr val="tx1"/>
                </a:solidFill>
              </a:rPr>
              <a:t>By default the order should be normal priority </a:t>
            </a:r>
          </a:p>
          <a:p>
            <a:pPr marL="179388" indent="-179388">
              <a:buFont typeface="Arial" pitchFamily="34" charset="0"/>
              <a:buChar char="•"/>
            </a:pPr>
            <a:r>
              <a:rPr lang="en-AU" sz="2000" dirty="0" smtClean="0">
                <a:solidFill>
                  <a:schemeClr val="tx1"/>
                </a:solidFill>
              </a:rPr>
              <a:t>The customer should be made aware about extra delivery cost for high priority  </a:t>
            </a:r>
          </a:p>
        </p:txBody>
      </p:sp>
      <p:sp>
        <p:nvSpPr>
          <p:cNvPr id="11" name="Rectangle 10"/>
          <p:cNvSpPr/>
          <p:nvPr/>
        </p:nvSpPr>
        <p:spPr>
          <a:xfrm>
            <a:off x="9138444"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The deliver cost should be calculated taking in account the priority </a:t>
            </a:r>
            <a:endParaRPr lang="en-AU" sz="2000" dirty="0">
              <a:solidFill>
                <a:schemeClr val="tx1"/>
              </a:solidFill>
            </a:endParaRPr>
          </a:p>
        </p:txBody>
      </p:sp>
    </p:spTree>
    <p:extLst>
      <p:ext uri="{BB962C8B-B14F-4D97-AF65-F5344CB8AC3E}">
        <p14:creationId xmlns:p14="http://schemas.microsoft.com/office/powerpoint/2010/main" val="303533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Creating User Accounts</a:t>
            </a:r>
            <a:endParaRPr lang="en-AU" sz="2800" dirty="0"/>
          </a:p>
        </p:txBody>
      </p:sp>
      <p:sp>
        <p:nvSpPr>
          <p:cNvPr id="7" name="Rectangle 6"/>
          <p:cNvSpPr/>
          <p:nvPr/>
        </p:nvSpPr>
        <p:spPr>
          <a:xfrm>
            <a:off x="39153" y="822470"/>
            <a:ext cx="9828000" cy="203960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specify my contact details for future reference so deliveries are streamlined.</a:t>
            </a:r>
          </a:p>
        </p:txBody>
      </p:sp>
      <p:sp>
        <p:nvSpPr>
          <p:cNvPr id="8" name="Rectangle 7"/>
          <p:cNvSpPr/>
          <p:nvPr/>
        </p:nvSpPr>
        <p:spPr>
          <a:xfrm>
            <a:off x="39153" y="2935224"/>
            <a:ext cx="9828000" cy="29077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Develop a Database that can store customer details and retrieve them with an</a:t>
            </a:r>
            <a:r>
              <a:rPr lang="en-AU" sz="2000" dirty="0">
                <a:solidFill>
                  <a:schemeClr val="tx1"/>
                </a:solidFill>
              </a:rPr>
              <a:t> </a:t>
            </a:r>
            <a:r>
              <a:rPr lang="en-AU" sz="2000" dirty="0" smtClean="0">
                <a:solidFill>
                  <a:schemeClr val="tx1"/>
                </a:solidFill>
              </a:rPr>
              <a:t>account system</a:t>
            </a:r>
          </a:p>
          <a:p>
            <a:pPr marL="179388" indent="-179388">
              <a:buFont typeface="Arial" pitchFamily="34" charset="0"/>
              <a:buChar char="•"/>
            </a:pPr>
            <a:r>
              <a:rPr lang="en-AU" sz="2000" dirty="0" smtClean="0">
                <a:solidFill>
                  <a:schemeClr val="tx1"/>
                </a:solidFill>
              </a:rPr>
              <a:t>Add an option on the order page to remember the details </a:t>
            </a:r>
          </a:p>
          <a:p>
            <a:pPr marL="179388" indent="-179388">
              <a:buFont typeface="Arial" pitchFamily="34" charset="0"/>
              <a:buChar char="•"/>
            </a:pPr>
            <a:r>
              <a:rPr lang="en-AU" sz="2000" dirty="0" smtClean="0">
                <a:solidFill>
                  <a:schemeClr val="tx1"/>
                </a:solidFill>
              </a:rPr>
              <a:t>Create a database to store the information and use hash values for security </a:t>
            </a:r>
          </a:p>
          <a:p>
            <a:pPr marL="179388" indent="-179388">
              <a:buFont typeface="Arial" pitchFamily="34" charset="0"/>
              <a:buChar char="•"/>
            </a:pPr>
            <a:r>
              <a:rPr lang="en-AU" sz="2000" dirty="0" smtClean="0">
                <a:solidFill>
                  <a:schemeClr val="tx1"/>
                </a:solidFill>
              </a:rPr>
              <a:t>Have option on the page to select whether the customer is a new user or an old user</a:t>
            </a:r>
          </a:p>
          <a:p>
            <a:pPr marL="179388" indent="-179388">
              <a:buFont typeface="Arial" pitchFamily="34" charset="0"/>
              <a:buChar char="•"/>
            </a:pPr>
            <a:r>
              <a:rPr lang="en-AU" sz="2000" dirty="0" smtClean="0">
                <a:solidFill>
                  <a:schemeClr val="tx1"/>
                </a:solidFill>
              </a:rPr>
              <a:t>Provide a unique ID to the customer for logging in  </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There should </a:t>
            </a:r>
            <a:r>
              <a:rPr lang="en-AU" sz="2000" dirty="0">
                <a:solidFill>
                  <a:schemeClr val="tx1"/>
                </a:solidFill>
              </a:rPr>
              <a:t>be input fields on the </a:t>
            </a:r>
            <a:r>
              <a:rPr lang="en-AU" sz="2000" dirty="0" smtClean="0">
                <a:solidFill>
                  <a:schemeClr val="tx1"/>
                </a:solidFill>
              </a:rPr>
              <a:t>“Customer </a:t>
            </a:r>
            <a:r>
              <a:rPr lang="en-AU" sz="2000" dirty="0">
                <a:solidFill>
                  <a:schemeClr val="tx1"/>
                </a:solidFill>
              </a:rPr>
              <a:t>details</a:t>
            </a:r>
            <a:r>
              <a:rPr lang="en-AU" sz="2000" dirty="0" smtClean="0">
                <a:solidFill>
                  <a:schemeClr val="tx1"/>
                </a:solidFill>
              </a:rPr>
              <a:t>” page so that the customer can enter the details required </a:t>
            </a:r>
          </a:p>
          <a:p>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907024"/>
            <a:ext cx="9828000" cy="84156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on different hash algorithm and security options </a:t>
            </a:r>
            <a:endParaRPr lang="en-AU" sz="2000" dirty="0">
              <a:solidFill>
                <a:schemeClr val="tx1"/>
              </a:solidFill>
            </a:endParaRPr>
          </a:p>
        </p:txBody>
      </p:sp>
    </p:spTree>
    <p:extLst>
      <p:ext uri="{BB962C8B-B14F-4D97-AF65-F5344CB8AC3E}">
        <p14:creationId xmlns:p14="http://schemas.microsoft.com/office/powerpoint/2010/main" val="365166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Type</a:t>
            </a:r>
            <a:endParaRPr lang="en-AU" sz="2800" dirty="0"/>
          </a:p>
        </p:txBody>
      </p:sp>
      <p:sp>
        <p:nvSpPr>
          <p:cNvPr id="7" name="Rectangle 6"/>
          <p:cNvSpPr/>
          <p:nvPr/>
        </p:nvSpPr>
        <p:spPr>
          <a:xfrm>
            <a:off x="39153" y="822470"/>
            <a:ext cx="9828000" cy="203960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owner I would like to know the customer type so that I can offer promotional offers for businesses or individuals </a:t>
            </a:r>
          </a:p>
        </p:txBody>
      </p:sp>
      <p:sp>
        <p:nvSpPr>
          <p:cNvPr id="8" name="Rectangle 7"/>
          <p:cNvSpPr/>
          <p:nvPr/>
        </p:nvSpPr>
        <p:spPr>
          <a:xfrm>
            <a:off x="39153" y="2935224"/>
            <a:ext cx="9828000" cy="29077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drop down list in the “Customer Details” page where the customer can choose whether they are an individual or business. </a:t>
            </a:r>
          </a:p>
          <a:p>
            <a:pPr marL="179388" indent="-179388">
              <a:buFont typeface="Arial" pitchFamily="34" charset="0"/>
              <a:buChar char="•"/>
            </a:pPr>
            <a:r>
              <a:rPr lang="en-AU" sz="2000" dirty="0" smtClean="0">
                <a:solidFill>
                  <a:schemeClr val="tx1"/>
                </a:solidFill>
              </a:rPr>
              <a:t>By default each customer will be an individual </a:t>
            </a:r>
          </a:p>
          <a:p>
            <a:pPr marL="179388" indent="-179388">
              <a:buFont typeface="Arial" pitchFamily="34" charset="0"/>
              <a:buChar char="•"/>
            </a:pPr>
            <a:r>
              <a:rPr lang="en-AU" sz="2000" dirty="0" smtClean="0">
                <a:solidFill>
                  <a:schemeClr val="tx1"/>
                </a:solidFill>
              </a:rPr>
              <a:t>The owner should be able to see the customer type in the customer details 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907024"/>
            <a:ext cx="9828000" cy="84156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09785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Size for Drivers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wish to be able to see the size of the order so that I can bring the right sized delivery vehicle.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order details that are given to the drivers should contain the size of the package/s which is calculated using the details provided by the customer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62336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 Signature Requirements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whether a signature is required, so that sensitive packages are cared for and goods of lesser importance can simply be dropped off at a location.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checkbox is added to the order page so that the user can specify whether or not a signature is required upon delivery.</a:t>
            </a:r>
          </a:p>
          <a:p>
            <a:pPr marL="179388" indent="-179388">
              <a:buFont typeface="Arial" pitchFamily="34" charset="0"/>
              <a:buChar char="•"/>
            </a:pPr>
            <a:r>
              <a:rPr lang="en-AU" sz="2000" dirty="0" smtClean="0">
                <a:solidFill>
                  <a:schemeClr val="tx1"/>
                </a:solidFill>
              </a:rPr>
              <a:t>The delivery person should be able to record whether or not a signature was received.</a:t>
            </a:r>
          </a:p>
          <a:p>
            <a:pPr marL="179388" indent="-179388">
              <a:buFont typeface="Arial" pitchFamily="34" charset="0"/>
              <a:buChar char="•"/>
            </a:pPr>
            <a:r>
              <a:rPr lang="en-AU" sz="2000" dirty="0" smtClean="0">
                <a:solidFill>
                  <a:schemeClr val="tx1"/>
                </a:solidFill>
              </a:rPr>
              <a:t>If not the order is cancelled and the customer should be contacted via email.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how to send emails to the customer from the website automatically </a:t>
            </a:r>
            <a:endParaRPr lang="en-AU" sz="2000" dirty="0">
              <a:solidFill>
                <a:schemeClr val="tx1"/>
              </a:solidFill>
            </a:endParaRPr>
          </a:p>
        </p:txBody>
      </p:sp>
    </p:spTree>
    <p:extLst>
      <p:ext uri="{BB962C8B-B14F-4D97-AF65-F5344CB8AC3E}">
        <p14:creationId xmlns:p14="http://schemas.microsoft.com/office/powerpoint/2010/main" val="30830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4000" dirty="0" smtClean="0">
                <a:ln w="0"/>
                <a:effectLst>
                  <a:reflection blurRad="6350" stA="53000" endA="300" endPos="35500" dir="5400000" sy="-90000" algn="bl" rotWithShape="0"/>
                </a:effectLst>
              </a:rPr>
              <a:t>Project Definition</a:t>
            </a:r>
          </a:p>
          <a:p>
            <a:pPr marL="0" indent="0">
              <a:spcBef>
                <a:spcPts val="900"/>
              </a:spcBef>
              <a:buNone/>
            </a:pPr>
            <a:endParaRPr lang="en-AU" sz="2000" dirty="0"/>
          </a:p>
          <a:p>
            <a:pPr marL="685800" lvl="1">
              <a:spcBef>
                <a:spcPts val="900"/>
              </a:spcBef>
              <a:buFont typeface="Wingdings" panose="05000000000000000000" pitchFamily="2" charset="2"/>
              <a:buChar char="Ø"/>
            </a:pPr>
            <a:r>
              <a:rPr lang="en-AU" sz="2000" dirty="0" smtClean="0"/>
              <a:t>Design and develop an online Courier </a:t>
            </a:r>
            <a:r>
              <a:rPr lang="en-AU" sz="2000" dirty="0"/>
              <a:t>S</a:t>
            </a:r>
            <a:r>
              <a:rPr lang="en-AU" sz="2000" dirty="0" smtClean="0"/>
              <a:t>ervice provider website which can take order from customers and accommodate addition service as desired</a:t>
            </a:r>
          </a:p>
          <a:p>
            <a:pPr marL="685800" lvl="1">
              <a:spcBef>
                <a:spcPts val="900"/>
              </a:spcBef>
              <a:buFont typeface="Wingdings" panose="05000000000000000000" pitchFamily="2" charset="2"/>
              <a:buChar char="Ø"/>
            </a:pPr>
            <a:r>
              <a:rPr lang="en-AU" sz="2000" dirty="0" smtClean="0"/>
              <a:t>The website should be able to calculate the cost of each delivery </a:t>
            </a:r>
          </a:p>
          <a:p>
            <a:pPr marL="685800" lvl="1">
              <a:spcBef>
                <a:spcPts val="900"/>
              </a:spcBef>
              <a:buFont typeface="Wingdings" panose="05000000000000000000" pitchFamily="2" charset="2"/>
              <a:buChar char="Ø"/>
            </a:pPr>
            <a:r>
              <a:rPr lang="en-AU" sz="2000" dirty="0" smtClean="0"/>
              <a:t> Packages can be tracked through the website</a:t>
            </a:r>
          </a:p>
          <a:p>
            <a:pPr marL="685800" lvl="1">
              <a:spcBef>
                <a:spcPts val="900"/>
              </a:spcBef>
              <a:buFont typeface="Wingdings" panose="05000000000000000000" pitchFamily="2" charset="2"/>
              <a:buChar char="Ø"/>
            </a:pPr>
            <a:r>
              <a:rPr lang="en-AU" sz="2000" dirty="0" smtClean="0"/>
              <a:t>The website should provide necessary functionalities as required by the Business Owner to better manage his/her operations</a:t>
            </a:r>
          </a:p>
          <a:p>
            <a:pPr marL="685800" lvl="1">
              <a:spcBef>
                <a:spcPts val="900"/>
              </a:spcBef>
              <a:buFont typeface="Wingdings" panose="05000000000000000000" pitchFamily="2" charset="2"/>
              <a:buChar char="Ø"/>
            </a:pPr>
            <a:r>
              <a:rPr lang="en-AU" sz="2000" dirty="0" smtClean="0"/>
              <a:t>All the relevant information should be stored in a secure Database System</a:t>
            </a:r>
          </a:p>
          <a:p>
            <a:pPr marL="400050" lvl="1" indent="0">
              <a:spcBef>
                <a:spcPts val="900"/>
              </a:spcBef>
              <a:buNone/>
            </a:pPr>
            <a:endParaRPr lang="en-AU" sz="2000" dirty="0" smtClean="0"/>
          </a:p>
          <a:p>
            <a:pPr marL="685800" lvl="1">
              <a:spcBef>
                <a:spcPts val="900"/>
              </a:spcBef>
              <a:buFont typeface="Wingdings" panose="05000000000000000000" pitchFamily="2" charset="2"/>
              <a:buChar char="Ø"/>
            </a:pPr>
            <a:endParaRPr lang="en-AU" sz="1600" dirty="0" smtClean="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Confirmation Emails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receive confirmation emails so that I know my order has been processed correctly.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Upon submission of an order, the system should check to see if it is valid before sending either a confirmation or rejection email to the user.</a:t>
            </a:r>
          </a:p>
          <a:p>
            <a:pPr marL="179388" indent="-179388">
              <a:buFont typeface="Arial" pitchFamily="34" charset="0"/>
              <a:buChar char="•"/>
            </a:pPr>
            <a:r>
              <a:rPr lang="en-AU" sz="2000" dirty="0" smtClean="0">
                <a:solidFill>
                  <a:schemeClr val="tx1"/>
                </a:solidFill>
              </a:rPr>
              <a:t>The customer should be provided with a  receipt number as well</a:t>
            </a:r>
          </a:p>
        </p:txBody>
      </p:sp>
      <p:sp>
        <p:nvSpPr>
          <p:cNvPr id="11" name="Rectangle 10"/>
          <p:cNvSpPr/>
          <p:nvPr/>
        </p:nvSpPr>
        <p:spPr>
          <a:xfrm>
            <a:off x="9110329"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a:solidFill>
                  <a:schemeClr val="tx1"/>
                </a:solidFill>
              </a:rPr>
              <a:t>Investigate how to send emails to the customer from the website automatically </a:t>
            </a:r>
          </a:p>
        </p:txBody>
      </p:sp>
    </p:spTree>
    <p:extLst>
      <p:ext uri="{BB962C8B-B14F-4D97-AF65-F5344CB8AC3E}">
        <p14:creationId xmlns:p14="http://schemas.microsoft.com/office/powerpoint/2010/main" val="428976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Driver Responsibility</a:t>
            </a:r>
            <a:endParaRPr lang="en-AU" sz="2800" dirty="0"/>
          </a:p>
        </p:txBody>
      </p:sp>
      <p:sp>
        <p:nvSpPr>
          <p:cNvPr id="7" name="Rectangle 6"/>
          <p:cNvSpPr/>
          <p:nvPr/>
        </p:nvSpPr>
        <p:spPr>
          <a:xfrm>
            <a:off x="39153" y="822470"/>
            <a:ext cx="9828000" cy="202131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which of my drivers is responsible for which package so that I am aware of their performance and coordinate pickups and deliveries easily. </a:t>
            </a:r>
          </a:p>
        </p:txBody>
      </p:sp>
      <p:sp>
        <p:nvSpPr>
          <p:cNvPr id="8" name="Rectangle 7"/>
          <p:cNvSpPr/>
          <p:nvPr/>
        </p:nvSpPr>
        <p:spPr>
          <a:xfrm>
            <a:off x="78000" y="3016844"/>
            <a:ext cx="9828000" cy="300371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 business website should allocate a driver to a delivery and record the information in a table in the database along with unique order number of the delivery and expected time of the delivery along with driver contact details. </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This information should be accessible via the staff portal</a:t>
            </a:r>
          </a:p>
          <a:p>
            <a:pPr marL="179388" indent="-179388">
              <a:buFont typeface="Arial" pitchFamily="34" charset="0"/>
              <a:buChar char="•"/>
            </a:pPr>
            <a:r>
              <a:rPr lang="en-AU" sz="2000" dirty="0" smtClean="0">
                <a:solidFill>
                  <a:schemeClr val="tx1"/>
                </a:solidFill>
              </a:rPr>
              <a:t>Each driver should be assigned an unique ID in the Database table</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The unique order number should be consistent across all the table in Database (Foreign Key constraint) </a:t>
            </a:r>
          </a:p>
          <a:p>
            <a:pPr marL="179388" indent="-179388">
              <a:buFont typeface="Arial" pitchFamily="34" charset="0"/>
              <a:buChar char="•"/>
            </a:pPr>
            <a:r>
              <a:rPr lang="en-AU" sz="2000" dirty="0">
                <a:solidFill>
                  <a:schemeClr val="tx1"/>
                </a:solidFill>
              </a:rPr>
              <a:t>The owner must be able to assign each employee some deliveries</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6193614"/>
            <a:ext cx="9828000" cy="55497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2088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Location for Drivers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want to be able to access an employee portal to see which deliveries I must make.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Implementation of a third web portal for employees of the business owner, from which they can see each delivery that they have been assigned</a:t>
            </a:r>
          </a:p>
          <a:p>
            <a:pPr marL="179388" indent="-179388">
              <a:buFont typeface="Arial" pitchFamily="34" charset="0"/>
              <a:buChar char="•"/>
            </a:pPr>
            <a:r>
              <a:rPr lang="en-AU" sz="2000" dirty="0" smtClean="0">
                <a:solidFill>
                  <a:schemeClr val="tx1"/>
                </a:solidFill>
              </a:rPr>
              <a:t>Each driver should have a unique ID to access their deliveries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765967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Viewing Upcoming Orders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upcoming orders to be placed at the top of a queue which displays all relevant information about each order so that I can manage my business properly.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staff page, which shows undelivered orders arranged by time or status of the order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66319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Times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what time the order was picked up so that I can ensure my customers satisfaction.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pickup button should be added to the business facing ‘current orders’ page, this button should record the time it was pressed and add it to the relevant field of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Time stamp data format should be used </a:t>
            </a:r>
            <a:endParaRPr lang="en-AU" sz="2000" dirty="0">
              <a:solidFill>
                <a:schemeClr val="tx1"/>
              </a:solidFill>
            </a:endParaRPr>
          </a:p>
        </p:txBody>
      </p:sp>
    </p:spTree>
    <p:extLst>
      <p:ext uri="{BB962C8B-B14F-4D97-AF65-F5344CB8AC3E}">
        <p14:creationId xmlns:p14="http://schemas.microsoft.com/office/powerpoint/2010/main" val="155865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Time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what time the package/s were delivered  so I can estimate travel times and organise properly.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sz="2000" dirty="0">
                <a:solidFill>
                  <a:schemeClr val="tx1"/>
                </a:solidFill>
              </a:rPr>
              <a:t> </a:t>
            </a:r>
            <a:r>
              <a:rPr lang="en-AU" sz="2000" dirty="0" smtClean="0">
                <a:solidFill>
                  <a:schemeClr val="tx1"/>
                </a:solidFill>
              </a:rPr>
              <a:t>A delivery </a:t>
            </a:r>
            <a:r>
              <a:rPr lang="en-AU" sz="2000" dirty="0">
                <a:solidFill>
                  <a:schemeClr val="tx1"/>
                </a:solidFill>
              </a:rPr>
              <a:t>button should be added to the business facing ‘current orders’ page, this button should record the time it was pressed and add it to the relevant field of the database.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40901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Signature Records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record the signature and name of the signee so that I can hold them accountable.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There should be a check box in the “delivery driver” facing webpage which could be ticked to indicated whether the recipient signed or not.</a:t>
            </a:r>
          </a:p>
          <a:p>
            <a:pPr marL="179388" indent="-179388">
              <a:buFont typeface="Arial" pitchFamily="34" charset="0"/>
              <a:buChar char="•"/>
            </a:pPr>
            <a:r>
              <a:rPr lang="en-AU" sz="2000" dirty="0" smtClean="0">
                <a:solidFill>
                  <a:schemeClr val="tx1"/>
                </a:solidFill>
              </a:rPr>
              <a:t>The information must be updated on the database. </a:t>
            </a:r>
          </a:p>
          <a:p>
            <a:pPr marL="179388" indent="-179388">
              <a:buFont typeface="Arial" pitchFamily="34" charset="0"/>
              <a:buChar char="•"/>
            </a:pPr>
            <a:r>
              <a:rPr lang="en-AU" sz="2000" dirty="0" smtClean="0">
                <a:solidFill>
                  <a:schemeClr val="tx1"/>
                </a:solidFill>
              </a:rPr>
              <a:t>The driver should be able to view whether a package requires signage or not.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91275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Prioritisation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want to be able to see the priority of the delivery so I know which packages I need to deliver first.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upcoming orders should be ordered first by date and then by priority, on the business website</a:t>
            </a:r>
          </a:p>
          <a:p>
            <a:pPr marL="179388" indent="-179388">
              <a:buFont typeface="Arial" pitchFamily="34" charset="0"/>
              <a:buChar char="•"/>
            </a:pPr>
            <a:r>
              <a:rPr lang="en-AU" sz="2000" dirty="0" smtClean="0">
                <a:solidFill>
                  <a:schemeClr val="tx1"/>
                </a:solidFill>
              </a:rPr>
              <a:t>The list should update as statuses of the delivery change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1467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Addition Information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be able to specify additional, miscellaneous instructions so that unusual and unexpected requirements may be met.</a:t>
            </a:r>
          </a:p>
        </p:txBody>
      </p:sp>
      <p:sp>
        <p:nvSpPr>
          <p:cNvPr id="8" name="Rectangle 7"/>
          <p:cNvSpPr/>
          <p:nvPr/>
        </p:nvSpPr>
        <p:spPr>
          <a:xfrm>
            <a:off x="39153" y="3335530"/>
            <a:ext cx="9828000" cy="181254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textbox should be added at the very end of the order for so that the customer can specify unusual instructions.</a:t>
            </a:r>
          </a:p>
          <a:p>
            <a:pPr marL="179388" indent="-179388">
              <a:buFont typeface="Arial" pitchFamily="34" charset="0"/>
              <a:buChar char="•"/>
            </a:pPr>
            <a:r>
              <a:rPr lang="en-AU" sz="2000" dirty="0" smtClean="0">
                <a:solidFill>
                  <a:schemeClr val="tx1"/>
                </a:solidFill>
              </a:rPr>
              <a:t>The order form should allow the owner to agree or disagree with the extra instructions after the order is placed and the customer should be notified.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321132"/>
            <a:ext cx="9828000" cy="14274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If the request can not be satisfied by the owner he/she can send a mail to the customer manually </a:t>
            </a:r>
            <a:endParaRPr lang="en-AU" sz="2000" dirty="0">
              <a:solidFill>
                <a:schemeClr val="tx1"/>
              </a:solidFill>
            </a:endParaRPr>
          </a:p>
        </p:txBody>
      </p:sp>
    </p:spTree>
    <p:extLst>
      <p:ext uri="{BB962C8B-B14F-4D97-AF65-F5344CB8AC3E}">
        <p14:creationId xmlns:p14="http://schemas.microsoft.com/office/powerpoint/2010/main" val="3044173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Check Order Status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be able to check the status of my order so that I can re-organise my schedule if there is a delay.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database has an additional ‘status’ field added, which allows the company to update the status of the order. This field should be accessible to the user via a webpage and their unique order number.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7438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4000" dirty="0" smtClean="0">
                <a:ln w="0"/>
                <a:effectLst>
                  <a:reflection blurRad="6350" stA="53000" endA="300" endPos="35500" dir="5400000" sy="-90000" algn="bl" rotWithShape="0"/>
                </a:effectLst>
              </a:rPr>
              <a:t>Project Scope </a:t>
            </a:r>
            <a:endParaRPr lang="en-AU" sz="2000" dirty="0"/>
          </a:p>
          <a:p>
            <a:pPr marL="685800" lvl="1">
              <a:spcBef>
                <a:spcPts val="900"/>
              </a:spcBef>
              <a:buFont typeface="Wingdings" panose="05000000000000000000" pitchFamily="2" charset="2"/>
              <a:buChar char="q"/>
            </a:pPr>
            <a:r>
              <a:rPr lang="en-AU" sz="2000" dirty="0" smtClean="0"/>
              <a:t>Design and Develop a cloud based Courier Service Provider Website</a:t>
            </a:r>
          </a:p>
          <a:p>
            <a:pPr lvl="2" indent="-285750">
              <a:spcBef>
                <a:spcPts val="900"/>
              </a:spcBef>
            </a:pPr>
            <a:r>
              <a:rPr lang="en-AU" sz="1600" dirty="0" smtClean="0"/>
              <a:t>Order Placement </a:t>
            </a:r>
          </a:p>
          <a:p>
            <a:pPr lvl="2" indent="-285750">
              <a:spcBef>
                <a:spcPts val="900"/>
              </a:spcBef>
            </a:pPr>
            <a:r>
              <a:rPr lang="en-AU" sz="1600" dirty="0" smtClean="0"/>
              <a:t>Order Tracking </a:t>
            </a:r>
          </a:p>
          <a:p>
            <a:pPr lvl="2" indent="-285750">
              <a:spcBef>
                <a:spcPts val="900"/>
              </a:spcBef>
            </a:pPr>
            <a:r>
              <a:rPr lang="en-AU" sz="1600" dirty="0" smtClean="0"/>
              <a:t>Customer Accounts </a:t>
            </a:r>
          </a:p>
          <a:p>
            <a:pPr lvl="2" indent="-285750">
              <a:spcBef>
                <a:spcPts val="900"/>
              </a:spcBef>
            </a:pPr>
            <a:r>
              <a:rPr lang="en-AU" sz="1600" dirty="0" smtClean="0"/>
              <a:t>Delivery Management </a:t>
            </a:r>
          </a:p>
          <a:p>
            <a:pPr lvl="2" indent="-285750">
              <a:spcBef>
                <a:spcPts val="900"/>
              </a:spcBef>
            </a:pPr>
            <a:r>
              <a:rPr lang="en-AU" sz="1600" dirty="0" smtClean="0"/>
              <a:t>Monthly Financial Report</a:t>
            </a:r>
          </a:p>
          <a:p>
            <a:pPr lvl="2" indent="-285750">
              <a:spcBef>
                <a:spcPts val="900"/>
              </a:spcBef>
            </a:pPr>
            <a:r>
              <a:rPr lang="en-AU" sz="1600" dirty="0" smtClean="0"/>
              <a:t>Order Scheduling and Service Management </a:t>
            </a:r>
          </a:p>
          <a:p>
            <a:pPr marL="685800" lvl="1">
              <a:spcBef>
                <a:spcPts val="900"/>
              </a:spcBef>
              <a:buFont typeface="Wingdings" panose="05000000000000000000" pitchFamily="2" charset="2"/>
              <a:buChar char="q"/>
            </a:pPr>
            <a:r>
              <a:rPr lang="en-AU" sz="2000" dirty="0" smtClean="0"/>
              <a:t>Design and Develop a secure Database System to store all the relevant information</a:t>
            </a:r>
          </a:p>
          <a:p>
            <a:pPr marL="685800" lvl="1">
              <a:spcBef>
                <a:spcPts val="900"/>
              </a:spcBef>
              <a:buFont typeface="Wingdings" panose="05000000000000000000" pitchFamily="2" charset="2"/>
              <a:buChar char="q"/>
            </a:pPr>
            <a:r>
              <a:rPr lang="en-AU" sz="2000" dirty="0" smtClean="0"/>
              <a:t>Uninterrupted online service  </a:t>
            </a:r>
          </a:p>
          <a:p>
            <a:pPr marL="685800" lvl="1">
              <a:spcBef>
                <a:spcPts val="900"/>
              </a:spcBef>
              <a:buFont typeface="Wingdings" panose="05000000000000000000" pitchFamily="2" charset="2"/>
              <a:buChar char="q"/>
            </a:pPr>
            <a:r>
              <a:rPr lang="en-AU" sz="2000" dirty="0" smtClean="0"/>
              <a:t>Multiple User Interfaces </a:t>
            </a:r>
          </a:p>
          <a:p>
            <a:pPr marL="1085850" lvl="2">
              <a:spcBef>
                <a:spcPts val="900"/>
              </a:spcBef>
            </a:pPr>
            <a:r>
              <a:rPr lang="en-AU" sz="2000" dirty="0" smtClean="0"/>
              <a:t>Separate access level for Customer, Business Owners and Delivery person</a:t>
            </a:r>
          </a:p>
          <a:p>
            <a:pPr marL="1085850" lvl="2">
              <a:spcBef>
                <a:spcPts val="900"/>
              </a:spcBef>
            </a:pPr>
            <a:endParaRPr lang="en-AU" sz="1200" dirty="0" smtClean="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3547929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Options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the kinds of payment the customer wishes to use so I can track important statistics and know whether or not to send cash with the driver.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dropdown menus which gives the customer an option to select a method for payment and that should be recorded in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5914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AACXIV-29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owner I would like to be able to see the status of all deliveries so that an overview of the progress can be captured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An additional webpage should be available on the business facing website that lists all current deliveries and their status</a:t>
            </a:r>
          </a:p>
          <a:p>
            <a:pPr marL="179388" indent="-179388">
              <a:buFont typeface="Arial" pitchFamily="34" charset="0"/>
              <a:buChar char="•"/>
            </a:pPr>
            <a:r>
              <a:rPr lang="en-AU" sz="2000" dirty="0" smtClean="0">
                <a:solidFill>
                  <a:schemeClr val="tx1"/>
                </a:solidFill>
              </a:rPr>
              <a:t>Delivery drivers should be able to update the status of the delivery by selecting the state of the delivery from a drop down list.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38309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AACXIV-30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Financial Statement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view and record how much I make each month so that I can plan my finances better.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business facing website should track earnings each month and display the result and a predicted trend in a graph.</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The gross income for each month should be calculated in the back end. </a:t>
            </a:r>
            <a:endParaRPr lang="en-AU" sz="2000" dirty="0">
              <a:solidFill>
                <a:schemeClr val="tx1"/>
              </a:solidFill>
            </a:endParaRPr>
          </a:p>
        </p:txBody>
      </p:sp>
    </p:spTree>
    <p:extLst>
      <p:ext uri="{BB962C8B-B14F-4D97-AF65-F5344CB8AC3E}">
        <p14:creationId xmlns:p14="http://schemas.microsoft.com/office/powerpoint/2010/main" val="1999353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AACXIV-31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Tracking</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track my orders in real time using GPS tracking so that I can know the location of my order.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webpage should be added to the website that uses Google Maps to determine the current location of the delivery vehicle and displays it using the Maps interface</a:t>
            </a:r>
          </a:p>
          <a:p>
            <a:pPr marL="179388" indent="-179388">
              <a:buFont typeface="Arial" pitchFamily="34" charset="0"/>
              <a:buChar char="•"/>
            </a:pPr>
            <a:r>
              <a:rPr lang="en-AU" sz="2000" dirty="0" smtClean="0">
                <a:solidFill>
                  <a:schemeClr val="tx1"/>
                </a:solidFill>
              </a:rPr>
              <a:t>The customer can use their unique order ID to choose which order to view</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SP32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4167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AACXIV-32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Validation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would like to validate the legitimacy of my customer’s information and order and have any discrepancies tracked by my database.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Validation should be done on each input fields using an existing database to make sure the addresses entered by the customer is valid. </a:t>
            </a:r>
          </a:p>
          <a:p>
            <a:pPr marL="179388" indent="-179388">
              <a:buFont typeface="Arial" pitchFamily="34" charset="0"/>
              <a:buChar char="•"/>
            </a:pPr>
            <a:r>
              <a:rPr lang="en-AU" sz="2000" dirty="0" smtClean="0">
                <a:solidFill>
                  <a:schemeClr val="tx1"/>
                </a:solidFill>
              </a:rPr>
              <a:t>A validation mail should be sent to the customer or a secret pin code should be sent to their phone to activate the customer account.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5321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Design and Develop Customer Website</a:t>
            </a:r>
            <a:endParaRPr lang="en-AU" sz="2800" dirty="0"/>
          </a:p>
        </p:txBody>
      </p:sp>
      <p:sp>
        <p:nvSpPr>
          <p:cNvPr id="7" name="Rectangle 6"/>
          <p:cNvSpPr/>
          <p:nvPr/>
        </p:nvSpPr>
        <p:spPr>
          <a:xfrm>
            <a:off x="39153" y="822470"/>
            <a:ext cx="9828000" cy="166469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order deliveries online so that I may avoid wait times on the phone and place orders outside of business hours.</a:t>
            </a:r>
          </a:p>
        </p:txBody>
      </p:sp>
      <p:sp>
        <p:nvSpPr>
          <p:cNvPr id="8" name="Rectangle 7"/>
          <p:cNvSpPr/>
          <p:nvPr/>
        </p:nvSpPr>
        <p:spPr>
          <a:xfrm>
            <a:off x="39153" y="2660228"/>
            <a:ext cx="9828000" cy="276216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 customer facing GUI, that is easy to use and understand</a:t>
            </a:r>
          </a:p>
          <a:p>
            <a:pPr marL="179388" indent="-179388">
              <a:buFont typeface="Arial" pitchFamily="34" charset="0"/>
              <a:buChar char="•"/>
            </a:pPr>
            <a:r>
              <a:rPr lang="en-AU" sz="2000" dirty="0">
                <a:solidFill>
                  <a:schemeClr val="tx1"/>
                </a:solidFill>
              </a:rPr>
              <a:t>Have a procedure form on the website to help first time customers if needed</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A database to store all the required information regarding an order</a:t>
            </a:r>
          </a:p>
          <a:p>
            <a:pPr marL="179388" indent="-179388">
              <a:buFont typeface="Arial" pitchFamily="34" charset="0"/>
              <a:buChar char="•"/>
            </a:pPr>
            <a:r>
              <a:rPr lang="en-AU" sz="2000" dirty="0" smtClean="0">
                <a:solidFill>
                  <a:schemeClr val="tx1"/>
                </a:solidFill>
              </a:rPr>
              <a:t>The system should be available outside business hours   </a:t>
            </a:r>
          </a:p>
          <a:p>
            <a:pPr marL="179388" indent="-179388">
              <a:buFont typeface="Arial" pitchFamily="34" charset="0"/>
              <a:buChar char="•"/>
            </a:pPr>
            <a:r>
              <a:rPr lang="en-AU" sz="2000" dirty="0" smtClean="0">
                <a:solidFill>
                  <a:schemeClr val="tx1"/>
                </a:solidFill>
              </a:rPr>
              <a:t>The system should confirm the order ( printing out an unique receipt number with order details in the webpage)  </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 </a:t>
            </a:r>
          </a:p>
          <a:p>
            <a:pPr algn="ctr"/>
            <a:r>
              <a:rPr lang="en-AU" sz="2000" dirty="0" smtClean="0">
                <a:solidFill>
                  <a:schemeClr val="tx1"/>
                </a:solidFill>
              </a:rPr>
              <a:t>must </a:t>
            </a:r>
            <a:endParaRPr lang="en-AU" sz="2000" dirty="0">
              <a:solidFill>
                <a:schemeClr val="tx1"/>
              </a:solidFill>
            </a:endParaRPr>
          </a:p>
        </p:txBody>
      </p:sp>
      <p:sp>
        <p:nvSpPr>
          <p:cNvPr id="13" name="Rectangle 12"/>
          <p:cNvSpPr/>
          <p:nvPr/>
        </p:nvSpPr>
        <p:spPr>
          <a:xfrm>
            <a:off x="78000" y="5650674"/>
            <a:ext cx="9828000" cy="12073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r1,s1,d</a:t>
            </a:r>
            <a:endParaRPr lang="en-AU" sz="2000" dirty="0">
              <a:solidFill>
                <a:schemeClr val="tx1"/>
              </a:solidFill>
            </a:endParaRPr>
          </a:p>
        </p:txBody>
      </p:sp>
    </p:spTree>
    <p:extLst>
      <p:ext uri="{BB962C8B-B14F-4D97-AF65-F5344CB8AC3E}">
        <p14:creationId xmlns:p14="http://schemas.microsoft.com/office/powerpoint/2010/main" val="3079028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smtClean="0">
                <a:solidFill>
                  <a:schemeClr val="tx1"/>
                </a:solidFill>
              </a:rPr>
              <a:t>AACXIV- 34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Web Server</a:t>
            </a:r>
            <a:endParaRPr lang="en-AU" sz="2800" dirty="0"/>
          </a:p>
        </p:txBody>
      </p:sp>
      <p:sp>
        <p:nvSpPr>
          <p:cNvPr id="7" name="Rectangle 6"/>
          <p:cNvSpPr/>
          <p:nvPr/>
        </p:nvSpPr>
        <p:spPr>
          <a:xfrm>
            <a:off x="39153" y="822470"/>
            <a:ext cx="9828000" cy="166469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create a webserver so that I can host my website online for customers to access.</a:t>
            </a:r>
          </a:p>
        </p:txBody>
      </p:sp>
      <p:sp>
        <p:nvSpPr>
          <p:cNvPr id="8" name="Rectangle 7"/>
          <p:cNvSpPr/>
          <p:nvPr/>
        </p:nvSpPr>
        <p:spPr>
          <a:xfrm>
            <a:off x="39153" y="2660228"/>
            <a:ext cx="9828000" cy="276216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342900" indent="-342900">
              <a:buFont typeface="Arial" panose="020B0604020202020204" pitchFamily="34" charset="0"/>
              <a:buChar char="•"/>
            </a:pPr>
            <a:r>
              <a:rPr lang="en-AU" sz="2000" dirty="0" smtClean="0">
                <a:solidFill>
                  <a:schemeClr val="tx1"/>
                </a:solidFill>
              </a:rPr>
              <a:t>Able to host the user webpage without interruption </a:t>
            </a:r>
            <a:endParaRPr lang="en-AU" sz="2000" dirty="0">
              <a:solidFill>
                <a:schemeClr val="tx1"/>
              </a:solidFill>
            </a:endParaRPr>
          </a:p>
          <a:p>
            <a:pPr marL="342900" indent="-342900">
              <a:buFont typeface="Arial" panose="020B0604020202020204" pitchFamily="34" charset="0"/>
              <a:buChar char="•"/>
            </a:pPr>
            <a:r>
              <a:rPr lang="en-AU" sz="2000" dirty="0" smtClean="0">
                <a:solidFill>
                  <a:schemeClr val="tx1"/>
                </a:solidFill>
              </a:rPr>
              <a:t>Able to support the MySQL </a:t>
            </a:r>
            <a:r>
              <a:rPr lang="en-AU" sz="2000" dirty="0" smtClean="0">
                <a:solidFill>
                  <a:schemeClr val="tx1"/>
                </a:solidFill>
              </a:rPr>
              <a:t>database</a:t>
            </a:r>
          </a:p>
          <a:p>
            <a:pPr marL="342900" indent="-342900">
              <a:buFont typeface="Arial" panose="020B0604020202020204" pitchFamily="34" charset="0"/>
              <a:buChar char="•"/>
            </a:pPr>
            <a:r>
              <a:rPr lang="en-AU" sz="2000" dirty="0" smtClean="0">
                <a:solidFill>
                  <a:schemeClr val="tx1"/>
                </a:solidFill>
              </a:rPr>
              <a:t>Able to support Linux/Windows OS </a:t>
            </a:r>
            <a:endParaRPr lang="en-AU" sz="2000" dirty="0" smtClean="0">
              <a:solidFill>
                <a:schemeClr val="tx1"/>
              </a:solidFill>
            </a:endParaRPr>
          </a:p>
          <a:p>
            <a:pPr marL="342900" indent="-342900">
              <a:buFont typeface="Arial" panose="020B0604020202020204" pitchFamily="34" charset="0"/>
              <a:buChar char="•"/>
            </a:pPr>
            <a:r>
              <a:rPr lang="en-AU" sz="2000" dirty="0" smtClean="0">
                <a:solidFill>
                  <a:schemeClr val="tx1"/>
                </a:solidFill>
              </a:rPr>
              <a:t>Able to support multiple users</a:t>
            </a:r>
          </a:p>
          <a:p>
            <a:pPr marL="342900" indent="-342900">
              <a:buFont typeface="Arial" panose="020B0604020202020204" pitchFamily="34" charset="0"/>
              <a:buChar char="•"/>
            </a:pPr>
            <a:r>
              <a:rPr lang="en-AU" sz="2000" dirty="0" smtClean="0">
                <a:solidFill>
                  <a:schemeClr val="tx1"/>
                </a:solidFill>
              </a:rPr>
              <a:t>Accessible from any browser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 </a:t>
            </a:r>
          </a:p>
          <a:p>
            <a:pPr algn="ctr"/>
            <a:r>
              <a:rPr lang="en-AU" sz="2000" dirty="0" smtClean="0">
                <a:solidFill>
                  <a:schemeClr val="tx1"/>
                </a:solidFill>
              </a:rPr>
              <a:t>must </a:t>
            </a:r>
            <a:endParaRPr lang="en-AU" sz="2000" dirty="0">
              <a:solidFill>
                <a:schemeClr val="tx1"/>
              </a:solidFill>
            </a:endParaRPr>
          </a:p>
        </p:txBody>
      </p:sp>
      <p:sp>
        <p:nvSpPr>
          <p:cNvPr id="13" name="Rectangle 12"/>
          <p:cNvSpPr/>
          <p:nvPr/>
        </p:nvSpPr>
        <p:spPr>
          <a:xfrm>
            <a:off x="78000" y="5650674"/>
            <a:ext cx="9828000" cy="12073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how to host a server</a:t>
            </a:r>
            <a:endParaRPr lang="en-AU" sz="2000" dirty="0">
              <a:solidFill>
                <a:schemeClr val="tx1"/>
              </a:solidFill>
            </a:endParaRPr>
          </a:p>
        </p:txBody>
      </p:sp>
    </p:spTree>
    <p:extLst>
      <p:ext uri="{BB962C8B-B14F-4D97-AF65-F5344CB8AC3E}">
        <p14:creationId xmlns:p14="http://schemas.microsoft.com/office/powerpoint/2010/main" val="160242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AACXIV-33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Ordering Database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be able to store relevant information about my customer’s online orders so that I can more easily track them.</a:t>
            </a:r>
          </a:p>
        </p:txBody>
      </p:sp>
      <p:sp>
        <p:nvSpPr>
          <p:cNvPr id="8" name="Rectangle 7"/>
          <p:cNvSpPr/>
          <p:nvPr/>
        </p:nvSpPr>
        <p:spPr>
          <a:xfrm>
            <a:off x="39153" y="3335530"/>
            <a:ext cx="9828000" cy="217830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customer’s inputted details and ordering information should be saved to a </a:t>
            </a:r>
            <a:r>
              <a:rPr lang="en-AU" sz="2000" dirty="0" smtClean="0">
                <a:solidFill>
                  <a:schemeClr val="tx1"/>
                </a:solidFill>
              </a:rPr>
              <a:t>database</a:t>
            </a:r>
          </a:p>
          <a:p>
            <a:pPr marL="179388" indent="-179388">
              <a:buFont typeface="Arial" pitchFamily="34" charset="0"/>
              <a:buChar char="•"/>
            </a:pPr>
            <a:r>
              <a:rPr lang="en-AU" sz="2000" dirty="0" smtClean="0">
                <a:solidFill>
                  <a:schemeClr val="tx1"/>
                </a:solidFill>
              </a:rPr>
              <a:t>The database should maintain Primary key and Foreign key constraints </a:t>
            </a:r>
          </a:p>
          <a:p>
            <a:pPr marL="179388" indent="-179388">
              <a:buFont typeface="Arial" pitchFamily="34" charset="0"/>
              <a:buChar char="•"/>
            </a:pPr>
            <a:r>
              <a:rPr lang="en-AU" sz="2000" dirty="0" smtClean="0">
                <a:solidFill>
                  <a:schemeClr val="tx1"/>
                </a:solidFill>
              </a:rPr>
              <a:t>The database should be able to responds to any relevant query made by the </a:t>
            </a:r>
            <a:r>
              <a:rPr lang="en-AU" sz="2000" dirty="0" err="1" smtClean="0">
                <a:solidFill>
                  <a:schemeClr val="tx1"/>
                </a:solidFill>
              </a:rPr>
              <a:t>weebsite</a:t>
            </a:r>
            <a:r>
              <a:rPr lang="en-AU" sz="2000" dirty="0" smtClean="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0" y="5686892"/>
            <a:ext cx="9828000" cy="99701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endParaRPr lang="en-AU" sz="2000" dirty="0">
              <a:solidFill>
                <a:schemeClr val="tx1"/>
              </a:solidFill>
            </a:endParaRPr>
          </a:p>
        </p:txBody>
      </p:sp>
    </p:spTree>
    <p:extLst>
      <p:ext uri="{BB962C8B-B14F-4D97-AF65-F5344CB8AC3E}">
        <p14:creationId xmlns:p14="http://schemas.microsoft.com/office/powerpoint/2010/main" val="417159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Recipient Contact Details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specify contact details of a recipient that is not me so that I may have packages shipped elsewhere</a:t>
            </a:r>
            <a:r>
              <a:rPr lang="en-AU" sz="2400" dirty="0">
                <a:solidFill>
                  <a:schemeClr val="tx1"/>
                </a:solidFill>
              </a:rPr>
              <a:t>.</a:t>
            </a:r>
            <a:endParaRPr lang="en-AU" sz="2400" dirty="0" smtClean="0">
              <a:solidFill>
                <a:schemeClr val="tx1"/>
              </a:solidFill>
            </a:endParaRPr>
          </a:p>
        </p:txBody>
      </p:sp>
      <p:sp>
        <p:nvSpPr>
          <p:cNvPr id="8" name="Rectangle 7"/>
          <p:cNvSpPr/>
          <p:nvPr/>
        </p:nvSpPr>
        <p:spPr>
          <a:xfrm>
            <a:off x="39153" y="3335530"/>
            <a:ext cx="9828000" cy="217830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algn="ctr"/>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input field to enter recipient contact details in the “Order </a:t>
            </a:r>
            <a:r>
              <a:rPr lang="en-AU" sz="2000" dirty="0">
                <a:solidFill>
                  <a:schemeClr val="tx1"/>
                </a:solidFill>
              </a:rPr>
              <a:t>details” webpage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The database must contain the recipient contact details such as name and address and contact number. </a:t>
            </a:r>
          </a:p>
          <a:p>
            <a:pPr marL="179388" indent="-179388">
              <a:buFont typeface="Arial" pitchFamily="34" charset="0"/>
              <a:buChar char="•"/>
            </a:pPr>
            <a:r>
              <a:rPr lang="en-AU" sz="2000" dirty="0" smtClean="0">
                <a:solidFill>
                  <a:schemeClr val="tx1"/>
                </a:solidFill>
              </a:rPr>
              <a:t>There should be a drop down list of the states the company delivers to in order to make sure customer don’t enter an invalid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0" y="5686892"/>
            <a:ext cx="9828000" cy="99701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r1,s1,d</a:t>
            </a:r>
            <a:endParaRPr lang="en-AU" sz="2000" dirty="0">
              <a:solidFill>
                <a:schemeClr val="tx1"/>
              </a:solidFill>
            </a:endParaRPr>
          </a:p>
        </p:txBody>
      </p:sp>
    </p:spTree>
    <p:extLst>
      <p:ext uri="{BB962C8B-B14F-4D97-AF65-F5344CB8AC3E}">
        <p14:creationId xmlns:p14="http://schemas.microsoft.com/office/powerpoint/2010/main" val="3625503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Cost Estimation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get estimates on costs based on size, weight and location so that I know exactly how much it will cost me to send the shipment. </a:t>
            </a:r>
          </a:p>
        </p:txBody>
      </p:sp>
      <p:sp>
        <p:nvSpPr>
          <p:cNvPr id="8" name="Rectangle 7"/>
          <p:cNvSpPr/>
          <p:nvPr/>
        </p:nvSpPr>
        <p:spPr>
          <a:xfrm>
            <a:off x="39153" y="3335530"/>
            <a:ext cx="9828000" cy="196799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an input field on the order webpage so that location, size and weight can be entered to produce an estimated cost</a:t>
            </a:r>
          </a:p>
          <a:p>
            <a:pPr marL="179388" indent="-179388">
              <a:buFont typeface="Arial" pitchFamily="34" charset="0"/>
              <a:buChar char="•"/>
            </a:pPr>
            <a:r>
              <a:rPr lang="en-AU" sz="2000" dirty="0" smtClean="0">
                <a:solidFill>
                  <a:schemeClr val="tx1"/>
                </a:solidFill>
              </a:rPr>
              <a:t>Validation should be done so that the size, weight and the number of packages are valid</a:t>
            </a:r>
          </a:p>
          <a:p>
            <a:pPr marL="179388" indent="-179388">
              <a:buFont typeface="Arial" pitchFamily="34" charset="0"/>
              <a:buChar char="•"/>
            </a:pPr>
            <a:r>
              <a:rPr lang="en-AU" sz="2000" dirty="0" smtClean="0">
                <a:solidFill>
                  <a:schemeClr val="tx1"/>
                </a:solidFill>
              </a:rPr>
              <a:t>Have the estimated cost displayed on the page when the customer press the calculate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394960"/>
            <a:ext cx="9828000" cy="13536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Have an algorithm to calculate the cost of the delivery in the back end</a:t>
            </a:r>
          </a:p>
          <a:p>
            <a:pPr marL="179388" indent="-179388">
              <a:buFont typeface="Arial" pitchFamily="34" charset="0"/>
              <a:buChar char="•"/>
            </a:pPr>
            <a:r>
              <a:rPr lang="en-AU" sz="2000" dirty="0" smtClean="0">
                <a:solidFill>
                  <a:schemeClr val="tx1"/>
                </a:solidFill>
              </a:rPr>
              <a:t>Costs are estimated in Australian Dollars </a:t>
            </a:r>
          </a:p>
          <a:p>
            <a:pPr marL="179388" indent="-179388">
              <a:buFont typeface="Arial" pitchFamily="34" charset="0"/>
              <a:buChar char="•"/>
            </a:pPr>
            <a:r>
              <a:rPr lang="en-AU" sz="2000" dirty="0" smtClean="0">
                <a:solidFill>
                  <a:schemeClr val="tx1"/>
                </a:solidFill>
              </a:rPr>
              <a:t>R1,d</a:t>
            </a:r>
            <a:endParaRPr lang="en-AU" sz="2000" dirty="0">
              <a:solidFill>
                <a:schemeClr val="tx1"/>
              </a:solidFill>
            </a:endParaRPr>
          </a:p>
        </p:txBody>
      </p:sp>
    </p:spTree>
    <p:extLst>
      <p:ext uri="{BB962C8B-B14F-4D97-AF65-F5344CB8AC3E}">
        <p14:creationId xmlns:p14="http://schemas.microsoft.com/office/powerpoint/2010/main" val="312234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AACXIV-7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Unique Order ID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associate all information about an order to a single  order number for easy tracking.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There must be an unique order number in the database for each order which is consistent across all the database tables. </a:t>
            </a:r>
          </a:p>
          <a:p>
            <a:pPr marL="179388" indent="-179388">
              <a:buFont typeface="Arial" pitchFamily="34" charset="0"/>
              <a:buChar char="•"/>
            </a:pPr>
            <a:r>
              <a:rPr lang="en-AU" sz="2000" dirty="0" smtClean="0">
                <a:solidFill>
                  <a:schemeClr val="tx1"/>
                </a:solidFill>
              </a:rPr>
              <a:t>The unique order number should be automatically created when an order is placed </a:t>
            </a:r>
          </a:p>
          <a:p>
            <a:pPr marL="179388" indent="-179388">
              <a:buFont typeface="Arial" pitchFamily="34" charset="0"/>
              <a:buChar char="•"/>
            </a:pPr>
            <a:r>
              <a:rPr lang="en-AU" sz="2000" dirty="0" smtClean="0">
                <a:solidFill>
                  <a:schemeClr val="tx1"/>
                </a:solidFill>
              </a:rPr>
              <a:t>In the staff view there should be a search box to search the order by order number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r1,d</a:t>
            </a:r>
            <a:endParaRPr lang="en-AU" sz="2000" dirty="0">
              <a:solidFill>
                <a:schemeClr val="tx1"/>
              </a:solidFill>
            </a:endParaRPr>
          </a:p>
        </p:txBody>
      </p:sp>
    </p:spTree>
    <p:extLst>
      <p:ext uri="{BB962C8B-B14F-4D97-AF65-F5344CB8AC3E}">
        <p14:creationId xmlns:p14="http://schemas.microsoft.com/office/powerpoint/2010/main" val="1249827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3671</TotalTime>
  <Words>2934</Words>
  <Application>Microsoft Office PowerPoint</Application>
  <PresentationFormat>A4 Paper (210x297 mm)</PresentationFormat>
  <Paragraphs>387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Ahmed Shoeb Talukder</cp:lastModifiedBy>
  <cp:revision>187</cp:revision>
  <dcterms:created xsi:type="dcterms:W3CDTF">2011-08-10T11:51:47Z</dcterms:created>
  <dcterms:modified xsi:type="dcterms:W3CDTF">2016-08-24T06:41:43Z</dcterms:modified>
</cp:coreProperties>
</file>