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0" r:id="rId2"/>
    <p:sldId id="258" r:id="rId3"/>
    <p:sldId id="293" r:id="rId4"/>
    <p:sldId id="274" r:id="rId5"/>
    <p:sldId id="271" r:id="rId6"/>
    <p:sldId id="269" r:id="rId7"/>
    <p:sldId id="285" r:id="rId8"/>
    <p:sldId id="264" r:id="rId9"/>
    <p:sldId id="263" r:id="rId10"/>
    <p:sldId id="292" r:id="rId11"/>
    <p:sldId id="261" r:id="rId12"/>
    <p:sldId id="260" r:id="rId13"/>
    <p:sldId id="256" r:id="rId14"/>
    <p:sldId id="279" r:id="rId15"/>
    <p:sldId id="282" r:id="rId16"/>
    <p:sldId id="259" r:id="rId17"/>
    <p:sldId id="291" r:id="rId18"/>
    <p:sldId id="262" r:id="rId19"/>
    <p:sldId id="265" r:id="rId20"/>
    <p:sldId id="267" r:id="rId21"/>
    <p:sldId id="270" r:id="rId22"/>
    <p:sldId id="272" r:id="rId23"/>
    <p:sldId id="273" r:id="rId24"/>
    <p:sldId id="276" r:id="rId25"/>
    <p:sldId id="281" r:id="rId26"/>
    <p:sldId id="284" r:id="rId27"/>
    <p:sldId id="286" r:id="rId28"/>
    <p:sldId id="266" r:id="rId29"/>
    <p:sldId id="268" r:id="rId30"/>
    <p:sldId id="277" r:id="rId31"/>
    <p:sldId id="278" r:id="rId32"/>
    <p:sldId id="288" r:id="rId33"/>
    <p:sldId id="289" r:id="rId34"/>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0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1229" y="77"/>
      </p:cViewPr>
      <p:guideLst>
        <p:guide orient="horz" pos="2160"/>
        <p:guide pos="312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6"/>
            <a:ext cx="84201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1585DAA5-6BE2-467A-90B2-00E985D86198}" type="datetimeFigureOut">
              <a:rPr lang="en-AU" smtClean="0"/>
              <a:pPr/>
              <a:t>22/08/2016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1585DAA5-6BE2-467A-90B2-00E985D86198}" type="datetimeFigureOut">
              <a:rPr lang="en-AU" smtClean="0"/>
              <a:pPr/>
              <a:t>22/08/2016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95300" y="274639"/>
            <a:ext cx="652145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1585DAA5-6BE2-467A-90B2-00E985D86198}" type="datetimeFigureOut">
              <a:rPr lang="en-AU" smtClean="0"/>
              <a:pPr/>
              <a:t>22/08/2016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1585DAA5-6BE2-467A-90B2-00E985D86198}" type="datetimeFigureOut">
              <a:rPr lang="en-AU" smtClean="0"/>
              <a:pPr/>
              <a:t>22/08/2016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585DAA5-6BE2-467A-90B2-00E985D86198}" type="datetimeFigureOut">
              <a:rPr lang="en-AU" smtClean="0"/>
              <a:pPr/>
              <a:t>22/08/2016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9530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503555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1585DAA5-6BE2-467A-90B2-00E985D86198}" type="datetimeFigureOut">
              <a:rPr lang="en-AU" smtClean="0"/>
              <a:pPr/>
              <a:t>22/08/2016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1585DAA5-6BE2-467A-90B2-00E985D86198}" type="datetimeFigureOut">
              <a:rPr lang="en-AU" smtClean="0"/>
              <a:pPr/>
              <a:t>22/08/2016</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1585DAA5-6BE2-467A-90B2-00E985D86198}" type="datetimeFigureOut">
              <a:rPr lang="en-AU" smtClean="0"/>
              <a:pPr/>
              <a:t>22/08/2016</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85DAA5-6BE2-467A-90B2-00E985D86198}" type="datetimeFigureOut">
              <a:rPr lang="en-AU" smtClean="0"/>
              <a:pPr/>
              <a:t>22/08/2016</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85DAA5-6BE2-467A-90B2-00E985D86198}" type="datetimeFigureOut">
              <a:rPr lang="en-AU" smtClean="0"/>
              <a:pPr/>
              <a:t>22/08/2016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85DAA5-6BE2-467A-90B2-00E985D86198}" type="datetimeFigureOut">
              <a:rPr lang="en-AU" smtClean="0"/>
              <a:pPr/>
              <a:t>22/08/2016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495300" y="6356351"/>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85DAA5-6BE2-467A-90B2-00E985D86198}" type="datetimeFigureOut">
              <a:rPr lang="en-AU" smtClean="0"/>
              <a:pPr/>
              <a:t>22/08/2016</a:t>
            </a:fld>
            <a:endParaRPr lang="en-AU"/>
          </a:p>
        </p:txBody>
      </p:sp>
      <p:sp>
        <p:nvSpPr>
          <p:cNvPr id="5" name="Footer Placeholder 4"/>
          <p:cNvSpPr>
            <a:spLocks noGrp="1"/>
          </p:cNvSpPr>
          <p:nvPr>
            <p:ph type="ftr" sz="quarter" idx="3"/>
          </p:nvPr>
        </p:nvSpPr>
        <p:spPr>
          <a:xfrm>
            <a:off x="3384550" y="6356351"/>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7099300" y="6356351"/>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D7F285-2D84-48C6-B42A-2EA5AB04CBF1}" type="slidenum">
              <a:rPr lang="en-AU" smtClean="0"/>
              <a:pPr/>
              <a:t>‹#›</a:t>
            </a:fld>
            <a:endParaRPr lang="en-A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5000"/>
            <a:lum/>
          </a:blip>
          <a:srcRect/>
          <a:stretch>
            <a:fillRect l="-13000" r="-13000"/>
          </a:stretch>
        </a:blipFill>
        <a:effectLst/>
      </p:bgPr>
    </p:bg>
    <p:spTree>
      <p:nvGrpSpPr>
        <p:cNvPr id="1" name=""/>
        <p:cNvGrpSpPr/>
        <p:nvPr/>
      </p:nvGrpSpPr>
      <p:grpSpPr>
        <a:xfrm>
          <a:off x="0" y="0"/>
          <a:ext cx="0" cy="0"/>
          <a:chOff x="0" y="0"/>
          <a:chExt cx="0" cy="0"/>
        </a:xfrm>
      </p:grpSpPr>
      <p:sp>
        <p:nvSpPr>
          <p:cNvPr id="6" name="Rectangle 5"/>
          <p:cNvSpPr/>
          <p:nvPr/>
        </p:nvSpPr>
        <p:spPr>
          <a:xfrm>
            <a:off x="667512" y="1683156"/>
            <a:ext cx="8375904" cy="1938992"/>
          </a:xfrm>
          <a:prstGeom prst="rect">
            <a:avLst/>
          </a:prstGeom>
          <a:noFill/>
        </p:spPr>
        <p:txBody>
          <a:bodyPr wrap="square" lIns="91440" tIns="45720" rIns="91440" bIns="45720">
            <a:spAutoFit/>
          </a:bodyPr>
          <a:lstStyle/>
          <a:p>
            <a:pPr algn="ctr"/>
            <a:r>
              <a:rPr lang="en-US" sz="6000" b="1" cap="none" spc="0" dirty="0" smtClean="0">
                <a:ln w="0"/>
                <a:effectLst>
                  <a:reflection blurRad="6350" stA="53000" endA="300" endPos="35500" dir="5400000" sy="-90000" algn="bl" rotWithShape="0"/>
                </a:effectLst>
              </a:rPr>
              <a:t>Online </a:t>
            </a:r>
            <a:r>
              <a:rPr lang="en-US" sz="6000" b="1" dirty="0" smtClean="0">
                <a:ln w="0"/>
                <a:effectLst>
                  <a:reflection blurRad="6350" stA="53000" endA="300" endPos="35500" dir="5400000" sy="-90000" algn="bl" rotWithShape="0"/>
                </a:effectLst>
              </a:rPr>
              <a:t>Courier</a:t>
            </a:r>
            <a:r>
              <a:rPr lang="en-US" sz="6000" b="1" cap="none" spc="0" dirty="0" smtClean="0">
                <a:ln w="0"/>
                <a:effectLst>
                  <a:reflection blurRad="6350" stA="53000" endA="300" endPos="35500" dir="5400000" sy="-90000" algn="bl" rotWithShape="0"/>
                </a:effectLst>
              </a:rPr>
              <a:t/>
            </a:r>
            <a:br>
              <a:rPr lang="en-US" sz="6000" b="1" cap="none" spc="0" dirty="0" smtClean="0">
                <a:ln w="0"/>
                <a:effectLst>
                  <a:reflection blurRad="6350" stA="53000" endA="300" endPos="35500" dir="5400000" sy="-90000" algn="bl" rotWithShape="0"/>
                </a:effectLst>
              </a:rPr>
            </a:br>
            <a:r>
              <a:rPr lang="en-US" sz="6000" b="1" cap="none" spc="0" dirty="0" smtClean="0">
                <a:ln w="0"/>
                <a:effectLst>
                  <a:reflection blurRad="6350" stA="53000" endA="300" endPos="35500" dir="5400000" sy="-90000" algn="bl" rotWithShape="0"/>
                </a:effectLst>
              </a:rPr>
              <a:t>Service </a:t>
            </a:r>
            <a:endParaRPr lang="en-US" sz="6000" b="1" cap="none" spc="0" dirty="0">
              <a:ln w="0"/>
              <a:effectLst>
                <a:reflection blurRad="6350" stA="53000" endA="300" endPos="35500" dir="5400000" sy="-90000" algn="bl" rotWithShape="0"/>
              </a:effectLst>
            </a:endParaRPr>
          </a:p>
        </p:txBody>
      </p:sp>
    </p:spTree>
    <p:extLst>
      <p:ext uri="{BB962C8B-B14F-4D97-AF65-F5344CB8AC3E}">
        <p14:creationId xmlns:p14="http://schemas.microsoft.com/office/powerpoint/2010/main" val="9017830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Story ID</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Number of Packages Picked Up</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a delivery driver, I would like to specify the number of packages picked up from the customer, to ensure consistency with the number mentioned in the order.</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 there should be an input field on the “delivery driver” facing webpage so that the driver can enter the number of packages picked up.</a:t>
            </a:r>
          </a:p>
          <a:p>
            <a:pPr marL="179388" indent="-179388">
              <a:buFont typeface="Arial" pitchFamily="34" charset="0"/>
              <a:buChar char="•"/>
            </a:pPr>
            <a:r>
              <a:rPr lang="en-AU" sz="2000" dirty="0" smtClean="0">
                <a:solidFill>
                  <a:schemeClr val="tx1"/>
                </a:solidFill>
              </a:rPr>
              <a:t>Validation should be done so that the number entered is greater then zero and not too big </a:t>
            </a:r>
          </a:p>
          <a:p>
            <a:pPr marL="179388" indent="-179388">
              <a:buFont typeface="Arial" pitchFamily="34" charset="0"/>
              <a:buChar char="•"/>
            </a:pPr>
            <a:r>
              <a:rPr lang="en-AU" sz="2000" dirty="0" smtClean="0">
                <a:solidFill>
                  <a:schemeClr val="tx1"/>
                </a:solidFill>
              </a:rPr>
              <a:t>The database must contain the number of packages </a:t>
            </a:r>
            <a:r>
              <a:rPr lang="en-AU" sz="2000" smtClean="0">
                <a:solidFill>
                  <a:schemeClr val="tx1"/>
                </a:solidFill>
              </a:rPr>
              <a:t>picked up</a:t>
            </a: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SP1</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Priority:</a:t>
            </a:r>
          </a:p>
          <a:p>
            <a:pPr algn="ctr"/>
            <a:r>
              <a:rPr lang="en-AU" sz="2000" dirty="0">
                <a:solidFill>
                  <a:schemeClr val="tx1"/>
                </a:solidFill>
              </a:rPr>
              <a:t>must</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19912973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Story ID</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Pickup location and Destination Input</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a Customer, I wish to specify the details of the pickup location and destination so that I have more freedom.</a:t>
            </a:r>
          </a:p>
        </p:txBody>
      </p:sp>
      <p:sp>
        <p:nvSpPr>
          <p:cNvPr id="8" name="Rectangle 7"/>
          <p:cNvSpPr/>
          <p:nvPr/>
        </p:nvSpPr>
        <p:spPr>
          <a:xfrm>
            <a:off x="39153" y="3335530"/>
            <a:ext cx="9828000" cy="1711958"/>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 There should be input field in the </a:t>
            </a:r>
            <a:r>
              <a:rPr lang="en-AU" sz="2000" dirty="0">
                <a:solidFill>
                  <a:schemeClr val="tx1"/>
                </a:solidFill>
              </a:rPr>
              <a:t>“Order details” </a:t>
            </a:r>
            <a:r>
              <a:rPr lang="en-AU" sz="2000" dirty="0" smtClean="0">
                <a:solidFill>
                  <a:schemeClr val="tx1"/>
                </a:solidFill>
              </a:rPr>
              <a:t>webpage for entering the location of pickup and destination. </a:t>
            </a:r>
          </a:p>
          <a:p>
            <a:pPr marL="179388" indent="-179388">
              <a:buFont typeface="Arial" pitchFamily="34" charset="0"/>
              <a:buChar char="•"/>
            </a:pPr>
            <a:r>
              <a:rPr lang="en-AU" sz="2000" dirty="0" smtClean="0">
                <a:solidFill>
                  <a:schemeClr val="tx1"/>
                </a:solidFill>
              </a:rPr>
              <a:t>The database must contain pickup location and destination </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SP 1</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Priority:</a:t>
            </a:r>
          </a:p>
          <a:p>
            <a:pPr algn="ctr"/>
            <a:r>
              <a:rPr lang="en-AU" sz="2000" dirty="0">
                <a:solidFill>
                  <a:schemeClr val="tx1"/>
                </a:solidFill>
              </a:rPr>
              <a:t>must</a:t>
            </a:r>
          </a:p>
        </p:txBody>
      </p:sp>
      <p:sp>
        <p:nvSpPr>
          <p:cNvPr id="13" name="Rectangle 12"/>
          <p:cNvSpPr/>
          <p:nvPr/>
        </p:nvSpPr>
        <p:spPr>
          <a:xfrm>
            <a:off x="39153" y="5312664"/>
            <a:ext cx="9828000" cy="1435926"/>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30648571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Story ID</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Recipient Contact Details Input</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a Customer, I want to be able to specify contact details of a recipient that is not me so that I may have packages shipped elsewhere</a:t>
            </a:r>
            <a:r>
              <a:rPr lang="en-AU" sz="2400" dirty="0">
                <a:solidFill>
                  <a:schemeClr val="tx1"/>
                </a:solidFill>
              </a:rPr>
              <a:t>.</a:t>
            </a:r>
            <a:endParaRPr lang="en-AU" sz="2400" dirty="0" smtClean="0">
              <a:solidFill>
                <a:schemeClr val="tx1"/>
              </a:solidFill>
            </a:endParaRPr>
          </a:p>
        </p:txBody>
      </p:sp>
      <p:sp>
        <p:nvSpPr>
          <p:cNvPr id="8" name="Rectangle 7"/>
          <p:cNvSpPr/>
          <p:nvPr/>
        </p:nvSpPr>
        <p:spPr>
          <a:xfrm>
            <a:off x="39153" y="3335530"/>
            <a:ext cx="9828000" cy="2178302"/>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 There should be input field to enter recipient contact details in the “Order </a:t>
            </a:r>
            <a:r>
              <a:rPr lang="en-AU" sz="2000" dirty="0">
                <a:solidFill>
                  <a:schemeClr val="tx1"/>
                </a:solidFill>
              </a:rPr>
              <a:t>details” webpage</a:t>
            </a:r>
            <a:endParaRPr lang="en-AU" sz="2000" dirty="0" smtClean="0">
              <a:solidFill>
                <a:schemeClr val="tx1"/>
              </a:solidFill>
            </a:endParaRPr>
          </a:p>
          <a:p>
            <a:pPr marL="179388" indent="-179388">
              <a:buFont typeface="Arial" pitchFamily="34" charset="0"/>
              <a:buChar char="•"/>
            </a:pPr>
            <a:r>
              <a:rPr lang="en-AU" sz="2000" dirty="0" smtClean="0">
                <a:solidFill>
                  <a:schemeClr val="tx1"/>
                </a:solidFill>
              </a:rPr>
              <a:t>The database must contain the recipient contact details such as name and address and contact number. </a:t>
            </a:r>
          </a:p>
          <a:p>
            <a:pPr marL="179388" indent="-179388">
              <a:buFont typeface="Arial" pitchFamily="34" charset="0"/>
              <a:buChar char="•"/>
            </a:pPr>
            <a:r>
              <a:rPr lang="en-AU" sz="2000" dirty="0" smtClean="0">
                <a:solidFill>
                  <a:schemeClr val="tx1"/>
                </a:solidFill>
              </a:rPr>
              <a:t>There should be a drop down list of the states the company delivers to in order to make sure customer don’t enter an invalid address. 	 </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SP 2</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Priority:</a:t>
            </a:r>
          </a:p>
          <a:p>
            <a:pPr algn="ctr"/>
            <a:r>
              <a:rPr lang="en-AU" sz="2000" dirty="0">
                <a:solidFill>
                  <a:schemeClr val="tx1"/>
                </a:solidFill>
              </a:rPr>
              <a:t>must</a:t>
            </a:r>
          </a:p>
        </p:txBody>
      </p:sp>
      <p:sp>
        <p:nvSpPr>
          <p:cNvPr id="13" name="Rectangle 12"/>
          <p:cNvSpPr/>
          <p:nvPr/>
        </p:nvSpPr>
        <p:spPr>
          <a:xfrm>
            <a:off x="0" y="5686892"/>
            <a:ext cx="9828000" cy="997014"/>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36255035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Story ID</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Design and Develop Online Delivery Service</a:t>
            </a:r>
            <a:endParaRPr lang="en-AU" sz="2800" dirty="0"/>
          </a:p>
        </p:txBody>
      </p:sp>
      <p:sp>
        <p:nvSpPr>
          <p:cNvPr id="7" name="Rectangle 6"/>
          <p:cNvSpPr/>
          <p:nvPr/>
        </p:nvSpPr>
        <p:spPr>
          <a:xfrm>
            <a:off x="39153" y="822470"/>
            <a:ext cx="9828000" cy="1664698"/>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a customer I want to be able to order deliveries online so that I may avoid wait times on the phone and place orders outside of business hours.</a:t>
            </a:r>
          </a:p>
        </p:txBody>
      </p:sp>
      <p:sp>
        <p:nvSpPr>
          <p:cNvPr id="8" name="Rectangle 7"/>
          <p:cNvSpPr/>
          <p:nvPr/>
        </p:nvSpPr>
        <p:spPr>
          <a:xfrm>
            <a:off x="39153" y="2660228"/>
            <a:ext cx="9828000" cy="2762164"/>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Have </a:t>
            </a:r>
            <a:r>
              <a:rPr lang="en-AU" sz="2000" dirty="0">
                <a:solidFill>
                  <a:schemeClr val="tx1"/>
                </a:solidFill>
              </a:rPr>
              <a:t>a customer facing GUI, that is easy to use and understand</a:t>
            </a:r>
          </a:p>
          <a:p>
            <a:pPr marL="179388" indent="-179388">
              <a:buFont typeface="Arial" pitchFamily="34" charset="0"/>
              <a:buChar char="•"/>
            </a:pPr>
            <a:r>
              <a:rPr lang="en-AU" sz="2000" dirty="0">
                <a:solidFill>
                  <a:schemeClr val="tx1"/>
                </a:solidFill>
              </a:rPr>
              <a:t>Have a procedure form on the website to help first time customers if needed</a:t>
            </a:r>
            <a:r>
              <a:rPr lang="en-AU" sz="2000" dirty="0" smtClean="0">
                <a:solidFill>
                  <a:schemeClr val="tx1"/>
                </a:solidFill>
              </a:rPr>
              <a:t>.</a:t>
            </a:r>
          </a:p>
          <a:p>
            <a:pPr marL="179388" indent="-179388">
              <a:buFont typeface="Arial" pitchFamily="34" charset="0"/>
              <a:buChar char="•"/>
            </a:pPr>
            <a:r>
              <a:rPr lang="en-AU" sz="2000" dirty="0" smtClean="0">
                <a:solidFill>
                  <a:schemeClr val="tx1"/>
                </a:solidFill>
              </a:rPr>
              <a:t>A database to store all the required information regarding an order</a:t>
            </a:r>
          </a:p>
          <a:p>
            <a:pPr marL="179388" indent="-179388">
              <a:buFont typeface="Arial" pitchFamily="34" charset="0"/>
              <a:buChar char="•"/>
            </a:pPr>
            <a:r>
              <a:rPr lang="en-AU" sz="2000" dirty="0" smtClean="0">
                <a:solidFill>
                  <a:schemeClr val="tx1"/>
                </a:solidFill>
              </a:rPr>
              <a:t>The system should be available outside business hours   </a:t>
            </a:r>
          </a:p>
          <a:p>
            <a:pPr marL="179388" indent="-179388">
              <a:buFont typeface="Arial" pitchFamily="34" charset="0"/>
              <a:buChar char="•"/>
            </a:pPr>
            <a:r>
              <a:rPr lang="en-AU" sz="2000" dirty="0" smtClean="0">
                <a:solidFill>
                  <a:schemeClr val="tx1"/>
                </a:solidFill>
              </a:rPr>
              <a:t>The system should confirm the order ( printing out an unique receipt number with order details in the webpage)  </a:t>
            </a:r>
            <a:endParaRPr lang="en-AU" sz="2000" dirty="0">
              <a:solidFill>
                <a:schemeClr val="tx1"/>
              </a:solidFill>
            </a:endParaRPr>
          </a:p>
          <a:p>
            <a:pPr marL="179388" indent="-179388">
              <a:buFont typeface="Arial" pitchFamily="34" charset="0"/>
              <a:buChar char="•"/>
            </a:pP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SP8</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Priority: </a:t>
            </a:r>
          </a:p>
          <a:p>
            <a:pPr algn="ctr"/>
            <a:r>
              <a:rPr lang="en-AU" sz="2000" dirty="0" smtClean="0">
                <a:solidFill>
                  <a:schemeClr val="tx1"/>
                </a:solidFill>
              </a:rPr>
              <a:t>must </a:t>
            </a:r>
            <a:endParaRPr lang="en-AU" sz="2000" dirty="0">
              <a:solidFill>
                <a:schemeClr val="tx1"/>
              </a:solidFill>
            </a:endParaRPr>
          </a:p>
        </p:txBody>
      </p:sp>
      <p:sp>
        <p:nvSpPr>
          <p:cNvPr id="13" name="Rectangle 12"/>
          <p:cNvSpPr/>
          <p:nvPr/>
        </p:nvSpPr>
        <p:spPr>
          <a:xfrm>
            <a:off x="39153" y="5541264"/>
            <a:ext cx="9828000" cy="1207326"/>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Story ID</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Cost Estimation</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a customer I want to be able to get estimates on costs based on size, weight and location so that I know exactly how much it will cost me to send the shipment. </a:t>
            </a:r>
          </a:p>
        </p:txBody>
      </p:sp>
      <p:sp>
        <p:nvSpPr>
          <p:cNvPr id="8" name="Rectangle 7"/>
          <p:cNvSpPr/>
          <p:nvPr/>
        </p:nvSpPr>
        <p:spPr>
          <a:xfrm>
            <a:off x="39153" y="3335530"/>
            <a:ext cx="9828000" cy="196799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a:solidFill>
                  <a:schemeClr val="tx1"/>
                </a:solidFill>
              </a:rPr>
              <a:t>H</a:t>
            </a:r>
            <a:r>
              <a:rPr lang="en-AU" sz="2000" dirty="0" smtClean="0">
                <a:solidFill>
                  <a:schemeClr val="tx1"/>
                </a:solidFill>
              </a:rPr>
              <a:t>ave an input field on the order webpage so that location, size and weight can be entered to produce an estimated cost</a:t>
            </a:r>
          </a:p>
          <a:p>
            <a:pPr marL="179388" indent="-179388">
              <a:buFont typeface="Arial" pitchFamily="34" charset="0"/>
              <a:buChar char="•"/>
            </a:pPr>
            <a:r>
              <a:rPr lang="en-AU" sz="2000" dirty="0" smtClean="0">
                <a:solidFill>
                  <a:schemeClr val="tx1"/>
                </a:solidFill>
              </a:rPr>
              <a:t>Validation should be done so that the size, weight and the number of packages are valid</a:t>
            </a:r>
          </a:p>
          <a:p>
            <a:pPr marL="179388" indent="-179388">
              <a:buFont typeface="Arial" pitchFamily="34" charset="0"/>
              <a:buChar char="•"/>
            </a:pPr>
            <a:r>
              <a:rPr lang="en-AU" sz="2000" dirty="0" smtClean="0">
                <a:solidFill>
                  <a:schemeClr val="tx1"/>
                </a:solidFill>
              </a:rPr>
              <a:t>Have the estimated cost displayed on the page when the customer press the calculate button</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SP 2</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Priority:</a:t>
            </a:r>
          </a:p>
          <a:p>
            <a:pPr algn="ctr"/>
            <a:r>
              <a:rPr lang="en-AU" sz="2000" dirty="0">
                <a:solidFill>
                  <a:schemeClr val="tx1"/>
                </a:solidFill>
              </a:rPr>
              <a:t>must</a:t>
            </a:r>
          </a:p>
        </p:txBody>
      </p:sp>
      <p:sp>
        <p:nvSpPr>
          <p:cNvPr id="13" name="Rectangle 12"/>
          <p:cNvSpPr/>
          <p:nvPr/>
        </p:nvSpPr>
        <p:spPr>
          <a:xfrm>
            <a:off x="39153" y="5394960"/>
            <a:ext cx="9828000" cy="135363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Have an algorithm to calculate the cost of the delivery in the back end</a:t>
            </a:r>
          </a:p>
          <a:p>
            <a:pPr marL="179388" indent="-179388">
              <a:buFont typeface="Arial" pitchFamily="34" charset="0"/>
              <a:buChar char="•"/>
            </a:pPr>
            <a:r>
              <a:rPr lang="en-AU" sz="2000" dirty="0" smtClean="0">
                <a:solidFill>
                  <a:schemeClr val="tx1"/>
                </a:solidFill>
              </a:rPr>
              <a:t>Costs are estimated in Australian Dollars </a:t>
            </a:r>
            <a:endParaRPr lang="en-AU" sz="2000" dirty="0">
              <a:solidFill>
                <a:schemeClr val="tx1"/>
              </a:solidFill>
            </a:endParaRPr>
          </a:p>
        </p:txBody>
      </p:sp>
    </p:spTree>
    <p:extLst>
      <p:ext uri="{BB962C8B-B14F-4D97-AF65-F5344CB8AC3E}">
        <p14:creationId xmlns:p14="http://schemas.microsoft.com/office/powerpoint/2010/main" val="31223430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Story ID</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Priority Input</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r>
              <a:rPr lang="en-AU" sz="2400" dirty="0">
                <a:solidFill>
                  <a:schemeClr val="tx1"/>
                </a:solidFill>
              </a:rPr>
              <a:t>As a customer I would like to be able to specify a delivery priority so that the package will be given the needed attention</a:t>
            </a:r>
          </a:p>
          <a:p>
            <a:endParaRPr lang="en-AU" sz="2400" dirty="0" smtClean="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 Have a dropdown menu on the order page to select priority</a:t>
            </a:r>
          </a:p>
          <a:p>
            <a:pPr marL="179388" indent="-179388">
              <a:buFont typeface="Arial" pitchFamily="34" charset="0"/>
              <a:buChar char="•"/>
            </a:pPr>
            <a:r>
              <a:rPr lang="en-AU" sz="2000" dirty="0" smtClean="0">
                <a:solidFill>
                  <a:schemeClr val="tx1"/>
                </a:solidFill>
              </a:rPr>
              <a:t>By default the order should be normal priority </a:t>
            </a:r>
          </a:p>
          <a:p>
            <a:pPr marL="179388" indent="-179388">
              <a:buFont typeface="Arial" pitchFamily="34" charset="0"/>
              <a:buChar char="•"/>
            </a:pPr>
            <a:r>
              <a:rPr lang="en-AU" sz="2000" dirty="0" smtClean="0">
                <a:solidFill>
                  <a:schemeClr val="tx1"/>
                </a:solidFill>
              </a:rPr>
              <a:t>The customer should be made aware about extra delivery cost for high priority  </a:t>
            </a:r>
          </a:p>
        </p:txBody>
      </p:sp>
      <p:sp>
        <p:nvSpPr>
          <p:cNvPr id="11" name="Rectangle 10"/>
          <p:cNvSpPr/>
          <p:nvPr/>
        </p:nvSpPr>
        <p:spPr>
          <a:xfrm>
            <a:off x="9138444"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SP1</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Priority:</a:t>
            </a:r>
          </a:p>
          <a:p>
            <a:pPr algn="ctr"/>
            <a:r>
              <a:rPr lang="en-AU" sz="2000" dirty="0" smtClean="0">
                <a:solidFill>
                  <a:schemeClr val="tx1"/>
                </a:solidFill>
              </a:rPr>
              <a:t>should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The deliver cost should be calculated taking in account the priority </a:t>
            </a:r>
            <a:endParaRPr lang="en-AU" sz="2000" dirty="0">
              <a:solidFill>
                <a:schemeClr val="tx1"/>
              </a:solidFill>
            </a:endParaRPr>
          </a:p>
        </p:txBody>
      </p:sp>
    </p:spTree>
    <p:extLst>
      <p:ext uri="{BB962C8B-B14F-4D97-AF65-F5344CB8AC3E}">
        <p14:creationId xmlns:p14="http://schemas.microsoft.com/office/powerpoint/2010/main" val="30353312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Story ID</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Creating User Account</a:t>
            </a:r>
            <a:endParaRPr lang="en-AU" sz="2800" dirty="0"/>
          </a:p>
        </p:txBody>
      </p:sp>
      <p:sp>
        <p:nvSpPr>
          <p:cNvPr id="7" name="Rectangle 6"/>
          <p:cNvSpPr/>
          <p:nvPr/>
        </p:nvSpPr>
        <p:spPr>
          <a:xfrm>
            <a:off x="39153" y="822470"/>
            <a:ext cx="9828000" cy="2039602"/>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a Customer I want to be able to specify my contact details for future reference so deliveries are streamlined.</a:t>
            </a:r>
          </a:p>
        </p:txBody>
      </p:sp>
      <p:sp>
        <p:nvSpPr>
          <p:cNvPr id="8" name="Rectangle 7"/>
          <p:cNvSpPr/>
          <p:nvPr/>
        </p:nvSpPr>
        <p:spPr>
          <a:xfrm>
            <a:off x="39153" y="2935224"/>
            <a:ext cx="9828000" cy="2907792"/>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 Develop a Database that can store customer details and retrieve them with an</a:t>
            </a:r>
            <a:r>
              <a:rPr lang="en-AU" sz="2000" dirty="0">
                <a:solidFill>
                  <a:schemeClr val="tx1"/>
                </a:solidFill>
              </a:rPr>
              <a:t> </a:t>
            </a:r>
            <a:r>
              <a:rPr lang="en-AU" sz="2000" dirty="0" smtClean="0">
                <a:solidFill>
                  <a:schemeClr val="tx1"/>
                </a:solidFill>
              </a:rPr>
              <a:t>account system</a:t>
            </a:r>
          </a:p>
          <a:p>
            <a:pPr marL="179388" indent="-179388">
              <a:buFont typeface="Arial" pitchFamily="34" charset="0"/>
              <a:buChar char="•"/>
            </a:pPr>
            <a:r>
              <a:rPr lang="en-AU" sz="2000" dirty="0" smtClean="0">
                <a:solidFill>
                  <a:schemeClr val="tx1"/>
                </a:solidFill>
              </a:rPr>
              <a:t>Add an option on the order page to remember the details </a:t>
            </a:r>
          </a:p>
          <a:p>
            <a:pPr marL="179388" indent="-179388">
              <a:buFont typeface="Arial" pitchFamily="34" charset="0"/>
              <a:buChar char="•"/>
            </a:pPr>
            <a:r>
              <a:rPr lang="en-AU" sz="2000" dirty="0" smtClean="0">
                <a:solidFill>
                  <a:schemeClr val="tx1"/>
                </a:solidFill>
              </a:rPr>
              <a:t>Create a database to store the information and use hash values for security </a:t>
            </a:r>
          </a:p>
          <a:p>
            <a:pPr marL="179388" indent="-179388">
              <a:buFont typeface="Arial" pitchFamily="34" charset="0"/>
              <a:buChar char="•"/>
            </a:pPr>
            <a:r>
              <a:rPr lang="en-AU" sz="2000" dirty="0" smtClean="0">
                <a:solidFill>
                  <a:schemeClr val="tx1"/>
                </a:solidFill>
              </a:rPr>
              <a:t>Have option on the page to select whether the customer is a new user or an old user</a:t>
            </a:r>
          </a:p>
          <a:p>
            <a:pPr marL="179388" indent="-179388">
              <a:buFont typeface="Arial" pitchFamily="34" charset="0"/>
              <a:buChar char="•"/>
            </a:pPr>
            <a:r>
              <a:rPr lang="en-AU" sz="2000" dirty="0" smtClean="0">
                <a:solidFill>
                  <a:schemeClr val="tx1"/>
                </a:solidFill>
              </a:rPr>
              <a:t>Provide a unique ID to the customer for logging in  </a:t>
            </a:r>
            <a:endParaRPr lang="en-AU" sz="2000" dirty="0">
              <a:solidFill>
                <a:schemeClr val="tx1"/>
              </a:solidFill>
            </a:endParaRPr>
          </a:p>
          <a:p>
            <a:pPr marL="179388" indent="-179388">
              <a:buFont typeface="Arial" pitchFamily="34" charset="0"/>
              <a:buChar char="•"/>
            </a:pPr>
            <a:r>
              <a:rPr lang="en-AU" sz="2000" dirty="0" smtClean="0">
                <a:solidFill>
                  <a:schemeClr val="tx1"/>
                </a:solidFill>
              </a:rPr>
              <a:t>There should </a:t>
            </a:r>
            <a:r>
              <a:rPr lang="en-AU" sz="2000" dirty="0">
                <a:solidFill>
                  <a:schemeClr val="tx1"/>
                </a:solidFill>
              </a:rPr>
              <a:t>be input fields on the </a:t>
            </a:r>
            <a:r>
              <a:rPr lang="en-AU" sz="2000" dirty="0" smtClean="0">
                <a:solidFill>
                  <a:schemeClr val="tx1"/>
                </a:solidFill>
              </a:rPr>
              <a:t>“Customer </a:t>
            </a:r>
            <a:r>
              <a:rPr lang="en-AU" sz="2000" dirty="0">
                <a:solidFill>
                  <a:schemeClr val="tx1"/>
                </a:solidFill>
              </a:rPr>
              <a:t>details</a:t>
            </a:r>
            <a:r>
              <a:rPr lang="en-AU" sz="2000" dirty="0" smtClean="0">
                <a:solidFill>
                  <a:schemeClr val="tx1"/>
                </a:solidFill>
              </a:rPr>
              <a:t>” page so that the customer can enter the details required </a:t>
            </a:r>
          </a:p>
          <a:p>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SP 4</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Priority:</a:t>
            </a:r>
          </a:p>
          <a:p>
            <a:pPr algn="ctr"/>
            <a:r>
              <a:rPr lang="en-AU" sz="2000" dirty="0" smtClean="0">
                <a:solidFill>
                  <a:schemeClr val="tx1"/>
                </a:solidFill>
              </a:rPr>
              <a:t>should</a:t>
            </a:r>
            <a:endParaRPr lang="en-AU" sz="2000" dirty="0">
              <a:solidFill>
                <a:schemeClr val="tx1"/>
              </a:solidFill>
            </a:endParaRPr>
          </a:p>
        </p:txBody>
      </p:sp>
      <p:sp>
        <p:nvSpPr>
          <p:cNvPr id="13" name="Rectangle 12"/>
          <p:cNvSpPr/>
          <p:nvPr/>
        </p:nvSpPr>
        <p:spPr>
          <a:xfrm>
            <a:off x="39153" y="5907024"/>
            <a:ext cx="9828000" cy="841566"/>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Investigate on different hash algorithm and security options </a:t>
            </a:r>
            <a:endParaRPr lang="en-AU" sz="2000" dirty="0">
              <a:solidFill>
                <a:schemeClr val="tx1"/>
              </a:solidFill>
            </a:endParaRPr>
          </a:p>
        </p:txBody>
      </p:sp>
    </p:spTree>
    <p:extLst>
      <p:ext uri="{BB962C8B-B14F-4D97-AF65-F5344CB8AC3E}">
        <p14:creationId xmlns:p14="http://schemas.microsoft.com/office/powerpoint/2010/main" val="36516606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Story ID</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Customer Type</a:t>
            </a:r>
            <a:endParaRPr lang="en-AU" sz="2800" dirty="0"/>
          </a:p>
        </p:txBody>
      </p:sp>
      <p:sp>
        <p:nvSpPr>
          <p:cNvPr id="7" name="Rectangle 6"/>
          <p:cNvSpPr/>
          <p:nvPr/>
        </p:nvSpPr>
        <p:spPr>
          <a:xfrm>
            <a:off x="39153" y="822470"/>
            <a:ext cx="9828000" cy="2039602"/>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a business owner I would like to know the customer type so that I can offer promotional offers for businesses or individuals </a:t>
            </a:r>
          </a:p>
        </p:txBody>
      </p:sp>
      <p:sp>
        <p:nvSpPr>
          <p:cNvPr id="8" name="Rectangle 7"/>
          <p:cNvSpPr/>
          <p:nvPr/>
        </p:nvSpPr>
        <p:spPr>
          <a:xfrm>
            <a:off x="39153" y="2935224"/>
            <a:ext cx="9828000" cy="2907792"/>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 There should be a drop down list in the “Customer Details” page where the customer can choose whether they are an individual or business. </a:t>
            </a:r>
          </a:p>
          <a:p>
            <a:pPr marL="179388" indent="-179388">
              <a:buFont typeface="Arial" pitchFamily="34" charset="0"/>
              <a:buChar char="•"/>
            </a:pPr>
            <a:r>
              <a:rPr lang="en-AU" sz="2000" dirty="0" smtClean="0">
                <a:solidFill>
                  <a:schemeClr val="tx1"/>
                </a:solidFill>
              </a:rPr>
              <a:t>By default each customer will be an individual </a:t>
            </a:r>
          </a:p>
          <a:p>
            <a:pPr marL="179388" indent="-179388">
              <a:buFont typeface="Arial" pitchFamily="34" charset="0"/>
              <a:buChar char="•"/>
            </a:pPr>
            <a:r>
              <a:rPr lang="en-AU" sz="2000" dirty="0" smtClean="0">
                <a:solidFill>
                  <a:schemeClr val="tx1"/>
                </a:solidFill>
              </a:rPr>
              <a:t>The owner should be able to see the customer type in the customer details page</a:t>
            </a:r>
          </a:p>
          <a:p>
            <a:pPr marL="179388" indent="-179388">
              <a:buFont typeface="Arial" pitchFamily="34" charset="0"/>
              <a:buChar char="•"/>
            </a:pP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SP 1</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Priority:</a:t>
            </a:r>
          </a:p>
          <a:p>
            <a:pPr algn="ctr"/>
            <a:r>
              <a:rPr lang="en-AU" sz="2000" dirty="0" smtClean="0">
                <a:solidFill>
                  <a:schemeClr val="tx1"/>
                </a:solidFill>
              </a:rPr>
              <a:t>should</a:t>
            </a:r>
            <a:endParaRPr lang="en-AU" sz="2000" dirty="0">
              <a:solidFill>
                <a:schemeClr val="tx1"/>
              </a:solidFill>
            </a:endParaRPr>
          </a:p>
        </p:txBody>
      </p:sp>
      <p:sp>
        <p:nvSpPr>
          <p:cNvPr id="13" name="Rectangle 12"/>
          <p:cNvSpPr/>
          <p:nvPr/>
        </p:nvSpPr>
        <p:spPr>
          <a:xfrm>
            <a:off x="39153" y="5907024"/>
            <a:ext cx="9828000" cy="841566"/>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40978583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Story ID</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Order Size for Drivers</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a delivery driver, I wish to be able to see the size of the order so that I can bring the right sized delivery vehicle.</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 The order details that are given to the drivers should contain the size of the package/s which is calculated using the details provided by the customer</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SP 1</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Priority:</a:t>
            </a:r>
          </a:p>
          <a:p>
            <a:pPr algn="ctr"/>
            <a:r>
              <a:rPr lang="en-AU" sz="2000" dirty="0" smtClean="0">
                <a:solidFill>
                  <a:schemeClr val="tx1"/>
                </a:solidFill>
              </a:rPr>
              <a:t>should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36233680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Story ID</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 Signature Requirements</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a Customer, I would like to specify whether a signature is required, so that sensitive packages are cared for and goods of lesser importance can simply be dropped off at a location.</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 A checkbox is added to the order page so that the user can specify whether or not a signature is required upon delivery.</a:t>
            </a:r>
          </a:p>
          <a:p>
            <a:pPr marL="179388" indent="-179388">
              <a:buFont typeface="Arial" pitchFamily="34" charset="0"/>
              <a:buChar char="•"/>
            </a:pPr>
            <a:r>
              <a:rPr lang="en-AU" sz="2000" dirty="0" smtClean="0">
                <a:solidFill>
                  <a:schemeClr val="tx1"/>
                </a:solidFill>
              </a:rPr>
              <a:t>The delivery person should be able to record whether or not a signature was received.</a:t>
            </a:r>
          </a:p>
          <a:p>
            <a:pPr marL="179388" indent="-179388">
              <a:buFont typeface="Arial" pitchFamily="34" charset="0"/>
              <a:buChar char="•"/>
            </a:pPr>
            <a:r>
              <a:rPr lang="en-AU" sz="2000" dirty="0" smtClean="0">
                <a:solidFill>
                  <a:schemeClr val="tx1"/>
                </a:solidFill>
              </a:rPr>
              <a:t>If not the order is cancelled and the customer should be contacted via email.</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SP1</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Priority:</a:t>
            </a:r>
          </a:p>
          <a:p>
            <a:pPr algn="ctr"/>
            <a:r>
              <a:rPr lang="en-AU" sz="2000" dirty="0" smtClean="0">
                <a:solidFill>
                  <a:schemeClr val="tx1"/>
                </a:solidFill>
              </a:rPr>
              <a:t>should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Investigate how to send emails to the customer from the website automatically </a:t>
            </a:r>
            <a:endParaRPr lang="en-AU" sz="2000" dirty="0">
              <a:solidFill>
                <a:schemeClr val="tx1"/>
              </a:solidFill>
            </a:endParaRPr>
          </a:p>
        </p:txBody>
      </p:sp>
    </p:spTree>
    <p:extLst>
      <p:ext uri="{BB962C8B-B14F-4D97-AF65-F5344CB8AC3E}">
        <p14:creationId xmlns:p14="http://schemas.microsoft.com/office/powerpoint/2010/main" val="308301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215" y="867509"/>
            <a:ext cx="9585570" cy="5258656"/>
          </a:xfrm>
        </p:spPr>
        <p:txBody>
          <a:bodyPr>
            <a:normAutofit/>
          </a:bodyPr>
          <a:lstStyle/>
          <a:p>
            <a:pPr marL="0" indent="0">
              <a:spcBef>
                <a:spcPts val="900"/>
              </a:spcBef>
              <a:buNone/>
            </a:pPr>
            <a:r>
              <a:rPr lang="en-AU" sz="4000" dirty="0" smtClean="0">
                <a:ln w="0"/>
                <a:effectLst>
                  <a:reflection blurRad="6350" stA="53000" endA="300" endPos="35500" dir="5400000" sy="-90000" algn="bl" rotWithShape="0"/>
                </a:effectLst>
              </a:rPr>
              <a:t>Project Definition</a:t>
            </a:r>
          </a:p>
          <a:p>
            <a:pPr marL="0" indent="0">
              <a:spcBef>
                <a:spcPts val="900"/>
              </a:spcBef>
              <a:buNone/>
            </a:pPr>
            <a:endParaRPr lang="en-AU" sz="2000" dirty="0"/>
          </a:p>
          <a:p>
            <a:pPr marL="685800" lvl="1">
              <a:spcBef>
                <a:spcPts val="900"/>
              </a:spcBef>
              <a:buFont typeface="Wingdings" panose="05000000000000000000" pitchFamily="2" charset="2"/>
              <a:buChar char="Ø"/>
            </a:pPr>
            <a:r>
              <a:rPr lang="en-AU" sz="2000" dirty="0" smtClean="0"/>
              <a:t>Design and develop an online Courier </a:t>
            </a:r>
            <a:r>
              <a:rPr lang="en-AU" sz="2000" dirty="0"/>
              <a:t>S</a:t>
            </a:r>
            <a:r>
              <a:rPr lang="en-AU" sz="2000" dirty="0" smtClean="0"/>
              <a:t>ervice provider website which can take order from customers and accommodate addition service as desired</a:t>
            </a:r>
          </a:p>
          <a:p>
            <a:pPr marL="685800" lvl="1">
              <a:spcBef>
                <a:spcPts val="900"/>
              </a:spcBef>
              <a:buFont typeface="Wingdings" panose="05000000000000000000" pitchFamily="2" charset="2"/>
              <a:buChar char="Ø"/>
            </a:pPr>
            <a:r>
              <a:rPr lang="en-AU" sz="2000" dirty="0" smtClean="0"/>
              <a:t>The website should be able to calculate the cost of each delivery </a:t>
            </a:r>
          </a:p>
          <a:p>
            <a:pPr marL="685800" lvl="1">
              <a:spcBef>
                <a:spcPts val="900"/>
              </a:spcBef>
              <a:buFont typeface="Wingdings" panose="05000000000000000000" pitchFamily="2" charset="2"/>
              <a:buChar char="Ø"/>
            </a:pPr>
            <a:r>
              <a:rPr lang="en-AU" sz="2000" dirty="0" smtClean="0"/>
              <a:t> Packages can be tracked through the website</a:t>
            </a:r>
          </a:p>
          <a:p>
            <a:pPr marL="685800" lvl="1">
              <a:spcBef>
                <a:spcPts val="900"/>
              </a:spcBef>
              <a:buFont typeface="Wingdings" panose="05000000000000000000" pitchFamily="2" charset="2"/>
              <a:buChar char="Ø"/>
            </a:pPr>
            <a:r>
              <a:rPr lang="en-AU" sz="2000" dirty="0" smtClean="0"/>
              <a:t>The website should provide necessary functionalities as required by the Business Owner to better manage his/her operations</a:t>
            </a:r>
          </a:p>
          <a:p>
            <a:pPr marL="685800" lvl="1">
              <a:spcBef>
                <a:spcPts val="900"/>
              </a:spcBef>
              <a:buFont typeface="Wingdings" panose="05000000000000000000" pitchFamily="2" charset="2"/>
              <a:buChar char="Ø"/>
            </a:pPr>
            <a:r>
              <a:rPr lang="en-AU" sz="2000" dirty="0" smtClean="0"/>
              <a:t>All the relevant information should be stored in a secure Database System</a:t>
            </a:r>
          </a:p>
          <a:p>
            <a:pPr marL="400050" lvl="1" indent="0">
              <a:spcBef>
                <a:spcPts val="900"/>
              </a:spcBef>
              <a:buNone/>
            </a:pPr>
            <a:endParaRPr lang="en-AU" sz="2000" dirty="0" smtClean="0"/>
          </a:p>
          <a:p>
            <a:pPr marL="685800" lvl="1">
              <a:spcBef>
                <a:spcPts val="900"/>
              </a:spcBef>
              <a:buFont typeface="Wingdings" panose="05000000000000000000" pitchFamily="2" charset="2"/>
              <a:buChar char="Ø"/>
            </a:pPr>
            <a:endParaRPr lang="en-AU" sz="1600" dirty="0" smtClean="0"/>
          </a:p>
        </p:txBody>
      </p:sp>
      <p:sp>
        <p:nvSpPr>
          <p:cNvPr id="4" name="Rectangle 3"/>
          <p:cNvSpPr/>
          <p:nvPr/>
        </p:nvSpPr>
        <p:spPr>
          <a:xfrm>
            <a:off x="101505" y="109410"/>
            <a:ext cx="9691171"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System Roles</a:t>
            </a:r>
            <a:endParaRPr lang="en-AU" sz="2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Story ID</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Confirmation Emails</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a Customer, I wish to receive confirmation emails so that I know my order has been processed correctly.</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 Upon submission of an order, the system should check to see if it is valid before sending either a confirmation or rejection email to the user.</a:t>
            </a:r>
          </a:p>
          <a:p>
            <a:pPr marL="179388" indent="-179388">
              <a:buFont typeface="Arial" pitchFamily="34" charset="0"/>
              <a:buChar char="•"/>
            </a:pPr>
            <a:r>
              <a:rPr lang="en-AU" sz="2000" dirty="0" smtClean="0">
                <a:solidFill>
                  <a:schemeClr val="tx1"/>
                </a:solidFill>
              </a:rPr>
              <a:t>The customer should be provided with a  receipt number as well</a:t>
            </a:r>
          </a:p>
        </p:txBody>
      </p:sp>
      <p:sp>
        <p:nvSpPr>
          <p:cNvPr id="11" name="Rectangle 10"/>
          <p:cNvSpPr/>
          <p:nvPr/>
        </p:nvSpPr>
        <p:spPr>
          <a:xfrm>
            <a:off x="9110329"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SP4</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Priority:</a:t>
            </a:r>
          </a:p>
          <a:p>
            <a:pPr algn="ctr"/>
            <a:r>
              <a:rPr lang="en-AU" sz="2000" dirty="0" smtClean="0">
                <a:solidFill>
                  <a:schemeClr val="tx1"/>
                </a:solidFill>
              </a:rPr>
              <a:t>should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a:solidFill>
                  <a:schemeClr val="tx1"/>
                </a:solidFill>
              </a:rPr>
              <a:t>Investigate how to send emails to the customer from the website automatically </a:t>
            </a:r>
          </a:p>
        </p:txBody>
      </p:sp>
    </p:spTree>
    <p:extLst>
      <p:ext uri="{BB962C8B-B14F-4D97-AF65-F5344CB8AC3E}">
        <p14:creationId xmlns:p14="http://schemas.microsoft.com/office/powerpoint/2010/main" val="42897612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Story ID</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Arranging Upcoming Orders </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a Business, I want upcoming orders to be placed at the top of a queue which displays all relevant information about each order so that I can manage my business properly.	 </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 There should be a staff page, which shows undelivered orders arranged by time or status of the order  </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SP2</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Priority</a:t>
            </a:r>
          </a:p>
          <a:p>
            <a:pPr algn="ctr"/>
            <a:r>
              <a:rPr lang="en-AU" sz="2000" dirty="0" smtClean="0">
                <a:solidFill>
                  <a:schemeClr val="tx1"/>
                </a:solidFill>
              </a:rPr>
              <a:t>should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16631968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Story ID</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Pickup Times</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a Business, I want to know what time the order was picked up so that I can ensure my customers satisfaction.</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 A pickup button should be added to the business facing ‘current orders’ page, this button should record the time it was pressed and add it to the relevant field of the database.</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SP2</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Priority</a:t>
            </a:r>
          </a:p>
          <a:p>
            <a:pPr algn="ctr"/>
            <a:r>
              <a:rPr lang="en-AU" sz="2000" dirty="0" smtClean="0">
                <a:solidFill>
                  <a:schemeClr val="tx1"/>
                </a:solidFill>
              </a:rPr>
              <a:t>should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Time stamp data format should be used </a:t>
            </a:r>
            <a:endParaRPr lang="en-AU" sz="2000" dirty="0">
              <a:solidFill>
                <a:schemeClr val="tx1"/>
              </a:solidFill>
            </a:endParaRPr>
          </a:p>
        </p:txBody>
      </p:sp>
    </p:spTree>
    <p:extLst>
      <p:ext uri="{BB962C8B-B14F-4D97-AF65-F5344CB8AC3E}">
        <p14:creationId xmlns:p14="http://schemas.microsoft.com/office/powerpoint/2010/main" val="15586572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Story ID</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Delivery Time</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a Business, I want to know what time the package/s were delivered  so I can estimate travel times and organise properly.</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 </a:t>
            </a:r>
            <a:r>
              <a:rPr lang="en-AU" sz="2000" dirty="0">
                <a:solidFill>
                  <a:schemeClr val="tx1"/>
                </a:solidFill>
              </a:rPr>
              <a:t> </a:t>
            </a:r>
            <a:r>
              <a:rPr lang="en-AU" sz="2000" dirty="0" smtClean="0">
                <a:solidFill>
                  <a:schemeClr val="tx1"/>
                </a:solidFill>
              </a:rPr>
              <a:t>A delivery </a:t>
            </a:r>
            <a:r>
              <a:rPr lang="en-AU" sz="2000" dirty="0">
                <a:solidFill>
                  <a:schemeClr val="tx1"/>
                </a:solidFill>
              </a:rPr>
              <a:t>button should be added to the business facing ‘current orders’ page, this button should record the time it was pressed and add it to the relevant field of the database.</a:t>
            </a:r>
          </a:p>
          <a:p>
            <a:pPr marL="179388" indent="-179388">
              <a:buFont typeface="Arial" pitchFamily="34" charset="0"/>
              <a:buChar char="•"/>
            </a:pP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SP1</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Priority</a:t>
            </a:r>
          </a:p>
          <a:p>
            <a:pPr algn="ctr"/>
            <a:r>
              <a:rPr lang="en-AU" sz="2000" dirty="0" smtClean="0">
                <a:solidFill>
                  <a:schemeClr val="tx1"/>
                </a:solidFill>
              </a:rPr>
              <a:t>should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33409016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Story ID</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Signature Records</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a Business, I want to record the signature and name of the signee so that I can hold them accountable. </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There should be a check box in the “delivery driver” facing webpage which could be ticked to indicated whether the recipient signed or not.</a:t>
            </a:r>
          </a:p>
          <a:p>
            <a:pPr marL="179388" indent="-179388">
              <a:buFont typeface="Arial" pitchFamily="34" charset="0"/>
              <a:buChar char="•"/>
            </a:pPr>
            <a:r>
              <a:rPr lang="en-AU" sz="2000" dirty="0" smtClean="0">
                <a:solidFill>
                  <a:schemeClr val="tx1"/>
                </a:solidFill>
              </a:rPr>
              <a:t>The information must be updated on the database. </a:t>
            </a:r>
          </a:p>
          <a:p>
            <a:pPr marL="179388" indent="-179388">
              <a:buFont typeface="Arial" pitchFamily="34" charset="0"/>
              <a:buChar char="•"/>
            </a:pPr>
            <a:r>
              <a:rPr lang="en-AU" sz="2000" dirty="0" smtClean="0">
                <a:solidFill>
                  <a:schemeClr val="tx1"/>
                </a:solidFill>
              </a:rPr>
              <a:t>The driver should be able to view whether a package requires signage or not.   </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SP1</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Priority</a:t>
            </a:r>
          </a:p>
          <a:p>
            <a:pPr algn="ctr"/>
            <a:r>
              <a:rPr lang="en-AU" sz="2000" dirty="0" smtClean="0">
                <a:solidFill>
                  <a:schemeClr val="tx1"/>
                </a:solidFill>
              </a:rPr>
              <a:t>should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3912755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Story ID</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Delivery Scheduling</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a employee I want to be able to check what deliveries I have to do on a certain day so that I can plan my route accordingly. </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a:solidFill>
                  <a:schemeClr val="tx1"/>
                </a:solidFill>
              </a:rPr>
              <a:t>H</a:t>
            </a:r>
            <a:r>
              <a:rPr lang="en-AU" sz="2000" dirty="0" smtClean="0">
                <a:solidFill>
                  <a:schemeClr val="tx1"/>
                </a:solidFill>
              </a:rPr>
              <a:t>ave an employee portal that allows drivers to check deliveries</a:t>
            </a:r>
          </a:p>
          <a:p>
            <a:pPr marL="179388" indent="-179388">
              <a:buFont typeface="Arial" pitchFamily="34" charset="0"/>
              <a:buChar char="•"/>
            </a:pPr>
            <a:r>
              <a:rPr lang="en-AU" sz="2000" dirty="0" smtClean="0">
                <a:solidFill>
                  <a:schemeClr val="tx1"/>
                </a:solidFill>
              </a:rPr>
              <a:t>Have these only available to drivers assigned to deliver those goods. </a:t>
            </a:r>
          </a:p>
          <a:p>
            <a:pPr marL="179388" indent="-179388">
              <a:buFont typeface="Arial" pitchFamily="34" charset="0"/>
              <a:buChar char="•"/>
            </a:pPr>
            <a:r>
              <a:rPr lang="en-AU" sz="2000" dirty="0" smtClean="0">
                <a:solidFill>
                  <a:schemeClr val="tx1"/>
                </a:solidFill>
              </a:rPr>
              <a:t>Each driver should have a unique login ID to view the information </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SP2</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Priority</a:t>
            </a:r>
          </a:p>
          <a:p>
            <a:pPr algn="ctr"/>
            <a:r>
              <a:rPr lang="en-AU" sz="2000" dirty="0" smtClean="0">
                <a:solidFill>
                  <a:schemeClr val="tx1"/>
                </a:solidFill>
              </a:rPr>
              <a:t>should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22015870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Story ID</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Delivery Status</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the owner I would like to be able to see the status of all deliveries so that an overview of the progress can be captured</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 An additional webpage should be available on the business facing website that lists all current deliveries and their status</a:t>
            </a:r>
          </a:p>
          <a:p>
            <a:pPr marL="179388" indent="-179388">
              <a:buFont typeface="Arial" pitchFamily="34" charset="0"/>
              <a:buChar char="•"/>
            </a:pPr>
            <a:r>
              <a:rPr lang="en-AU" sz="2000" dirty="0" smtClean="0">
                <a:solidFill>
                  <a:schemeClr val="tx1"/>
                </a:solidFill>
              </a:rPr>
              <a:t>Delivery drivers should be able to update the status of the delivery by selecting the state of the delivery from a drop down list.</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SP4</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Priority</a:t>
            </a:r>
          </a:p>
          <a:p>
            <a:pPr algn="ctr"/>
            <a:r>
              <a:rPr lang="en-AU" sz="2000" dirty="0" smtClean="0">
                <a:solidFill>
                  <a:schemeClr val="tx1"/>
                </a:solidFill>
              </a:rPr>
              <a:t>should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8383093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Story ID</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Delivery Prioritisation</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a delivery driver I want to be able to see the priority of the delivery so I know which packages I need to deliver first.</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 The upcoming orders should be ordered first by date and then by priority, on the business website</a:t>
            </a:r>
          </a:p>
          <a:p>
            <a:pPr marL="179388" indent="-179388">
              <a:buFont typeface="Arial" pitchFamily="34" charset="0"/>
              <a:buChar char="•"/>
            </a:pPr>
            <a:r>
              <a:rPr lang="en-AU" sz="2000" dirty="0" smtClean="0">
                <a:solidFill>
                  <a:schemeClr val="tx1"/>
                </a:solidFill>
              </a:rPr>
              <a:t>The list should update as statuses of the delivery change</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SP1</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Priority</a:t>
            </a:r>
          </a:p>
          <a:p>
            <a:pPr algn="ctr"/>
            <a:r>
              <a:rPr lang="en-AU" sz="2000" dirty="0" smtClean="0">
                <a:solidFill>
                  <a:schemeClr val="tx1"/>
                </a:solidFill>
              </a:rPr>
              <a:t>should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4146733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Story ID</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Addition Information</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a Customer, I would like to be able to specify additional, miscellaneous instructions so that unusual and unexpected requirements may be met.</a:t>
            </a:r>
          </a:p>
        </p:txBody>
      </p:sp>
      <p:sp>
        <p:nvSpPr>
          <p:cNvPr id="8" name="Rectangle 7"/>
          <p:cNvSpPr/>
          <p:nvPr/>
        </p:nvSpPr>
        <p:spPr>
          <a:xfrm>
            <a:off x="39153" y="3335530"/>
            <a:ext cx="9828000" cy="1812542"/>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 A textbox should be added at the very end of the order for so that the customer can specify unusual instructions.</a:t>
            </a:r>
          </a:p>
          <a:p>
            <a:pPr marL="179388" indent="-179388">
              <a:buFont typeface="Arial" pitchFamily="34" charset="0"/>
              <a:buChar char="•"/>
            </a:pPr>
            <a:r>
              <a:rPr lang="en-AU" sz="2000" dirty="0" smtClean="0">
                <a:solidFill>
                  <a:schemeClr val="tx1"/>
                </a:solidFill>
              </a:rPr>
              <a:t>The order form should allow the owner to agree or disagree with the extra instructions after the order is placed and the customer should be notified.</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SP 1</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Priority:</a:t>
            </a:r>
          </a:p>
          <a:p>
            <a:pPr algn="ctr"/>
            <a:r>
              <a:rPr lang="en-AU" sz="2000" dirty="0" smtClean="0">
                <a:solidFill>
                  <a:schemeClr val="tx1"/>
                </a:solidFill>
              </a:rPr>
              <a:t>could</a:t>
            </a:r>
            <a:endParaRPr lang="en-AU" sz="2000" dirty="0">
              <a:solidFill>
                <a:schemeClr val="tx1"/>
              </a:solidFill>
            </a:endParaRPr>
          </a:p>
        </p:txBody>
      </p:sp>
      <p:sp>
        <p:nvSpPr>
          <p:cNvPr id="13" name="Rectangle 12"/>
          <p:cNvSpPr/>
          <p:nvPr/>
        </p:nvSpPr>
        <p:spPr>
          <a:xfrm>
            <a:off x="39153" y="5321132"/>
            <a:ext cx="9828000" cy="1427458"/>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If the request can not be satisfied by the owner he/she can send a mail to the customer manually </a:t>
            </a:r>
            <a:endParaRPr lang="en-AU" sz="2000" dirty="0">
              <a:solidFill>
                <a:schemeClr val="tx1"/>
              </a:solidFill>
            </a:endParaRPr>
          </a:p>
        </p:txBody>
      </p:sp>
    </p:spTree>
    <p:extLst>
      <p:ext uri="{BB962C8B-B14F-4D97-AF65-F5344CB8AC3E}">
        <p14:creationId xmlns:p14="http://schemas.microsoft.com/office/powerpoint/2010/main" val="30441731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Story ID</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Check Order Status </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a Customer, I wish to be able to check the status of my order so that I can re-organise my schedule if there is a delay. </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 The database has an additional ‘status’ field added, which allows the company to update the status of the order. This field should be accessible to the user via a webpage and their unique order number.</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SP4</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Priority:</a:t>
            </a:r>
          </a:p>
          <a:p>
            <a:pPr algn="ctr"/>
            <a:r>
              <a:rPr lang="en-AU" sz="2000" dirty="0" smtClean="0">
                <a:solidFill>
                  <a:schemeClr val="tx1"/>
                </a:solidFill>
              </a:rPr>
              <a:t>could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3074384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215" y="867509"/>
            <a:ext cx="9585570" cy="5258656"/>
          </a:xfrm>
        </p:spPr>
        <p:txBody>
          <a:bodyPr>
            <a:normAutofit/>
          </a:bodyPr>
          <a:lstStyle/>
          <a:p>
            <a:pPr marL="0" indent="0">
              <a:spcBef>
                <a:spcPts val="900"/>
              </a:spcBef>
              <a:buNone/>
            </a:pPr>
            <a:r>
              <a:rPr lang="en-AU" sz="4000" dirty="0" smtClean="0">
                <a:ln w="0"/>
                <a:effectLst>
                  <a:reflection blurRad="6350" stA="53000" endA="300" endPos="35500" dir="5400000" sy="-90000" algn="bl" rotWithShape="0"/>
                </a:effectLst>
              </a:rPr>
              <a:t>Project Scope </a:t>
            </a:r>
            <a:endParaRPr lang="en-AU" sz="2000" dirty="0"/>
          </a:p>
          <a:p>
            <a:pPr marL="685800" lvl="1">
              <a:spcBef>
                <a:spcPts val="900"/>
              </a:spcBef>
              <a:buFont typeface="Wingdings" panose="05000000000000000000" pitchFamily="2" charset="2"/>
              <a:buChar char="q"/>
            </a:pPr>
            <a:r>
              <a:rPr lang="en-AU" sz="2000" dirty="0" smtClean="0"/>
              <a:t>Design and Develop a cloud based Courier Service Provider Website</a:t>
            </a:r>
          </a:p>
          <a:p>
            <a:pPr lvl="2" indent="-285750">
              <a:spcBef>
                <a:spcPts val="900"/>
              </a:spcBef>
            </a:pPr>
            <a:r>
              <a:rPr lang="en-AU" sz="1600" dirty="0" smtClean="0"/>
              <a:t>Order Placement </a:t>
            </a:r>
          </a:p>
          <a:p>
            <a:pPr lvl="2" indent="-285750">
              <a:spcBef>
                <a:spcPts val="900"/>
              </a:spcBef>
            </a:pPr>
            <a:r>
              <a:rPr lang="en-AU" sz="1600" dirty="0" smtClean="0"/>
              <a:t>Order Tracking </a:t>
            </a:r>
          </a:p>
          <a:p>
            <a:pPr lvl="2" indent="-285750">
              <a:spcBef>
                <a:spcPts val="900"/>
              </a:spcBef>
            </a:pPr>
            <a:r>
              <a:rPr lang="en-AU" sz="1600" dirty="0" smtClean="0"/>
              <a:t>Customer Accounts </a:t>
            </a:r>
          </a:p>
          <a:p>
            <a:pPr lvl="2" indent="-285750">
              <a:spcBef>
                <a:spcPts val="900"/>
              </a:spcBef>
            </a:pPr>
            <a:r>
              <a:rPr lang="en-AU" sz="1600" dirty="0" smtClean="0"/>
              <a:t>Delivery Management </a:t>
            </a:r>
          </a:p>
          <a:p>
            <a:pPr lvl="2" indent="-285750">
              <a:spcBef>
                <a:spcPts val="900"/>
              </a:spcBef>
            </a:pPr>
            <a:r>
              <a:rPr lang="en-AU" sz="1600" dirty="0" smtClean="0"/>
              <a:t>Monthly Financial Report</a:t>
            </a:r>
          </a:p>
          <a:p>
            <a:pPr lvl="2" indent="-285750">
              <a:spcBef>
                <a:spcPts val="900"/>
              </a:spcBef>
            </a:pPr>
            <a:r>
              <a:rPr lang="en-AU" sz="1600" dirty="0" smtClean="0"/>
              <a:t>Order Scheduling and Service Management </a:t>
            </a:r>
          </a:p>
          <a:p>
            <a:pPr marL="685800" lvl="1">
              <a:spcBef>
                <a:spcPts val="900"/>
              </a:spcBef>
              <a:buFont typeface="Wingdings" panose="05000000000000000000" pitchFamily="2" charset="2"/>
              <a:buChar char="q"/>
            </a:pPr>
            <a:r>
              <a:rPr lang="en-AU" sz="2000" dirty="0" smtClean="0"/>
              <a:t>Design and Develop a secure Database System to store all the relevant information</a:t>
            </a:r>
          </a:p>
          <a:p>
            <a:pPr marL="685800" lvl="1">
              <a:spcBef>
                <a:spcPts val="900"/>
              </a:spcBef>
              <a:buFont typeface="Wingdings" panose="05000000000000000000" pitchFamily="2" charset="2"/>
              <a:buChar char="q"/>
            </a:pPr>
            <a:r>
              <a:rPr lang="en-AU" sz="2000" dirty="0" smtClean="0"/>
              <a:t>Uninterrupted online service  </a:t>
            </a:r>
          </a:p>
          <a:p>
            <a:pPr marL="685800" lvl="1">
              <a:spcBef>
                <a:spcPts val="900"/>
              </a:spcBef>
              <a:buFont typeface="Wingdings" panose="05000000000000000000" pitchFamily="2" charset="2"/>
              <a:buChar char="q"/>
            </a:pPr>
            <a:r>
              <a:rPr lang="en-AU" sz="2000" dirty="0" smtClean="0"/>
              <a:t>Multiple User Interfaces </a:t>
            </a:r>
          </a:p>
          <a:p>
            <a:pPr marL="1085850" lvl="2">
              <a:spcBef>
                <a:spcPts val="900"/>
              </a:spcBef>
            </a:pPr>
            <a:r>
              <a:rPr lang="en-AU" sz="2000" dirty="0" smtClean="0"/>
              <a:t>Separate access level for Customer, Business Owners and Delivery person</a:t>
            </a:r>
          </a:p>
          <a:p>
            <a:pPr marL="1085850" lvl="2">
              <a:spcBef>
                <a:spcPts val="900"/>
              </a:spcBef>
            </a:pPr>
            <a:endParaRPr lang="en-AU" sz="1200" dirty="0" smtClean="0"/>
          </a:p>
        </p:txBody>
      </p:sp>
      <p:sp>
        <p:nvSpPr>
          <p:cNvPr id="4" name="Rectangle 3"/>
          <p:cNvSpPr/>
          <p:nvPr/>
        </p:nvSpPr>
        <p:spPr>
          <a:xfrm>
            <a:off x="101505" y="109410"/>
            <a:ext cx="9691171"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System Roles</a:t>
            </a:r>
            <a:endParaRPr lang="en-AU" sz="2800" dirty="0"/>
          </a:p>
        </p:txBody>
      </p:sp>
    </p:spTree>
    <p:extLst>
      <p:ext uri="{BB962C8B-B14F-4D97-AF65-F5344CB8AC3E}">
        <p14:creationId xmlns:p14="http://schemas.microsoft.com/office/powerpoint/2010/main" val="354792945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Story ID</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Payment Options </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a Business,  I want to know the kinds of payment the customer wishes to use so I can track important statistics and know whether or not to send cash with the driver.</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 There should be a dropdown menus which gives the customer an option to select a method for payment and that should be recorded in the database</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SP 2</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Priority</a:t>
            </a:r>
          </a:p>
          <a:p>
            <a:pPr algn="ctr"/>
            <a:r>
              <a:rPr lang="en-AU" sz="2000" dirty="0" smtClean="0">
                <a:solidFill>
                  <a:schemeClr val="tx1"/>
                </a:solidFill>
              </a:rPr>
              <a:t>could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1059145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Story ID</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Financial Statement </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a Business,  I want to view and record how much I make each month so that I can plan my finances better.</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 The business facing website should track earnings each month and display the result and a predicted trend in a graph.</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SP4</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Priority</a:t>
            </a:r>
          </a:p>
          <a:p>
            <a:pPr algn="ctr"/>
            <a:r>
              <a:rPr lang="en-AU" sz="2000" dirty="0" smtClean="0">
                <a:solidFill>
                  <a:schemeClr val="tx1"/>
                </a:solidFill>
              </a:rPr>
              <a:t>could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The gross income for each month should be calculated in the back end. </a:t>
            </a:r>
            <a:endParaRPr lang="en-AU" sz="2000" dirty="0">
              <a:solidFill>
                <a:schemeClr val="tx1"/>
              </a:solidFill>
            </a:endParaRPr>
          </a:p>
        </p:txBody>
      </p:sp>
    </p:spTree>
    <p:extLst>
      <p:ext uri="{BB962C8B-B14F-4D97-AF65-F5344CB8AC3E}">
        <p14:creationId xmlns:p14="http://schemas.microsoft.com/office/powerpoint/2010/main" val="19993534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Story ID</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Order Tracking</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a customer I want to be able to track my orders in real time using GPS tracking so that I can know the location of my order.</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 A webpage should be added to the website that uses Google Maps to determine the current location of the delivery vehicle and displays it using the Maps interface</a:t>
            </a:r>
          </a:p>
          <a:p>
            <a:pPr marL="179388" indent="-179388">
              <a:buFont typeface="Arial" pitchFamily="34" charset="0"/>
              <a:buChar char="•"/>
            </a:pPr>
            <a:r>
              <a:rPr lang="en-AU" sz="2000" dirty="0" smtClean="0">
                <a:solidFill>
                  <a:schemeClr val="tx1"/>
                </a:solidFill>
              </a:rPr>
              <a:t>The customer can use their unique order ID to choose which order to view</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SP32</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Priority</a:t>
            </a:r>
          </a:p>
          <a:p>
            <a:pPr algn="ctr"/>
            <a:r>
              <a:rPr lang="en-AU" sz="2000" dirty="0" smtClean="0">
                <a:solidFill>
                  <a:schemeClr val="tx1"/>
                </a:solidFill>
              </a:rPr>
              <a:t>Won’t</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841675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Story ID</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Customer Validation </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a business I would like to validate the legitimacy of my customer’s information and order and have any discrepancies tracked by my database.</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 Validation should be done on each input fields using an existing database to make sure the addresses entered by the customer is valid. </a:t>
            </a:r>
          </a:p>
          <a:p>
            <a:pPr marL="179388" indent="-179388">
              <a:buFont typeface="Arial" pitchFamily="34" charset="0"/>
              <a:buChar char="•"/>
            </a:pPr>
            <a:r>
              <a:rPr lang="en-AU" sz="2000" dirty="0" smtClean="0">
                <a:solidFill>
                  <a:schemeClr val="tx1"/>
                </a:solidFill>
              </a:rPr>
              <a:t>A validation mail should be sent to the customer or a secret pin code should be sent to their phone to activate the customer account. </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SP16</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Priority</a:t>
            </a:r>
          </a:p>
          <a:p>
            <a:pPr algn="ctr"/>
            <a:r>
              <a:rPr lang="en-AU" sz="2000" dirty="0" smtClean="0">
                <a:solidFill>
                  <a:schemeClr val="tx1"/>
                </a:solidFill>
              </a:rPr>
              <a:t>Won’t</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553210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Story ID</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Driver Responsibility</a:t>
            </a:r>
            <a:endParaRPr lang="en-AU" sz="2800" dirty="0"/>
          </a:p>
        </p:txBody>
      </p:sp>
      <p:sp>
        <p:nvSpPr>
          <p:cNvPr id="7" name="Rectangle 6"/>
          <p:cNvSpPr/>
          <p:nvPr/>
        </p:nvSpPr>
        <p:spPr>
          <a:xfrm>
            <a:off x="39153" y="822470"/>
            <a:ext cx="9828000" cy="2021314"/>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a Business, I want to know which of my drivers is responsible for which package so that I am aware of their performance and coordinate pickups and deliveries easily. </a:t>
            </a:r>
          </a:p>
        </p:txBody>
      </p:sp>
      <p:sp>
        <p:nvSpPr>
          <p:cNvPr id="8" name="Rectangle 7"/>
          <p:cNvSpPr/>
          <p:nvPr/>
        </p:nvSpPr>
        <p:spPr>
          <a:xfrm>
            <a:off x="78000" y="3016844"/>
            <a:ext cx="9828000" cy="2606716"/>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The business website should allocate a driver to a delivery and record the information in a table in the database </a:t>
            </a:r>
            <a:r>
              <a:rPr lang="en-AU" sz="2000" dirty="0" smtClean="0">
                <a:solidFill>
                  <a:schemeClr val="tx1"/>
                </a:solidFill>
              </a:rPr>
              <a:t>along with</a:t>
            </a:r>
            <a:r>
              <a:rPr lang="en-AU" sz="2000" dirty="0" smtClean="0">
                <a:solidFill>
                  <a:schemeClr val="tx1"/>
                </a:solidFill>
              </a:rPr>
              <a:t> </a:t>
            </a:r>
            <a:r>
              <a:rPr lang="en-AU" sz="2000" dirty="0" smtClean="0">
                <a:solidFill>
                  <a:schemeClr val="tx1"/>
                </a:solidFill>
              </a:rPr>
              <a:t>unique order number of the delivery and expected time of the delivery along with driver contact details. </a:t>
            </a:r>
            <a:endParaRPr lang="en-AU" sz="2000" dirty="0">
              <a:solidFill>
                <a:schemeClr val="tx1"/>
              </a:solidFill>
            </a:endParaRPr>
          </a:p>
          <a:p>
            <a:pPr marL="179388" indent="-179388">
              <a:buFont typeface="Arial" pitchFamily="34" charset="0"/>
              <a:buChar char="•"/>
            </a:pPr>
            <a:r>
              <a:rPr lang="en-AU" sz="2000" dirty="0" smtClean="0">
                <a:solidFill>
                  <a:schemeClr val="tx1"/>
                </a:solidFill>
              </a:rPr>
              <a:t>This information should be accessible via the staff portal</a:t>
            </a:r>
          </a:p>
          <a:p>
            <a:pPr marL="179388" indent="-179388">
              <a:buFont typeface="Arial" pitchFamily="34" charset="0"/>
              <a:buChar char="•"/>
            </a:pPr>
            <a:r>
              <a:rPr lang="en-AU" sz="2000" dirty="0" smtClean="0">
                <a:solidFill>
                  <a:schemeClr val="tx1"/>
                </a:solidFill>
              </a:rPr>
              <a:t>Each driver should be assigned an unique ID in the Database table</a:t>
            </a:r>
            <a:endParaRPr lang="en-AU" sz="2000" dirty="0">
              <a:solidFill>
                <a:schemeClr val="tx1"/>
              </a:solidFill>
            </a:endParaRPr>
          </a:p>
          <a:p>
            <a:pPr marL="179388" indent="-179388">
              <a:buFont typeface="Arial" pitchFamily="34" charset="0"/>
              <a:buChar char="•"/>
            </a:pPr>
            <a:r>
              <a:rPr lang="en-AU" sz="2000" dirty="0" smtClean="0">
                <a:solidFill>
                  <a:schemeClr val="tx1"/>
                </a:solidFill>
              </a:rPr>
              <a:t>The unique order number should be consistent across all the table in Database (Foreign Key constraint) </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SP1</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Priority</a:t>
            </a:r>
          </a:p>
          <a:p>
            <a:pPr algn="ctr"/>
            <a:r>
              <a:rPr lang="en-AU" sz="2000" dirty="0">
                <a:solidFill>
                  <a:schemeClr val="tx1"/>
                </a:solidFill>
              </a:rPr>
              <a:t>must</a:t>
            </a:r>
          </a:p>
        </p:txBody>
      </p:sp>
      <p:sp>
        <p:nvSpPr>
          <p:cNvPr id="13" name="Rectangle 12"/>
          <p:cNvSpPr/>
          <p:nvPr/>
        </p:nvSpPr>
        <p:spPr>
          <a:xfrm>
            <a:off x="39153" y="5788152"/>
            <a:ext cx="9828000" cy="960438"/>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1020880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Story ID</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Unique Order ID </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a Business, I want to associate all information about an order to a single  order number for easy tracking. </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There must be an unique order number in the database for each order which is consistent across all the database tables. </a:t>
            </a:r>
          </a:p>
          <a:p>
            <a:pPr marL="179388" indent="-179388">
              <a:buFont typeface="Arial" pitchFamily="34" charset="0"/>
              <a:buChar char="•"/>
            </a:pPr>
            <a:r>
              <a:rPr lang="en-AU" sz="2000" dirty="0" smtClean="0">
                <a:solidFill>
                  <a:schemeClr val="tx1"/>
                </a:solidFill>
              </a:rPr>
              <a:t>The unique order number should be automatically created when an order is placed </a:t>
            </a:r>
          </a:p>
          <a:p>
            <a:pPr marL="179388" indent="-179388">
              <a:buFont typeface="Arial" pitchFamily="34" charset="0"/>
              <a:buChar char="•"/>
            </a:pPr>
            <a:r>
              <a:rPr lang="en-AU" sz="2000" dirty="0" smtClean="0">
                <a:solidFill>
                  <a:schemeClr val="tx1"/>
                </a:solidFill>
              </a:rPr>
              <a:t>In the staff view there should be a search box to search the order by order number </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SP1</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Priority</a:t>
            </a:r>
          </a:p>
          <a:p>
            <a:pPr algn="ctr"/>
            <a:r>
              <a:rPr lang="en-AU" sz="2000" dirty="0">
                <a:solidFill>
                  <a:schemeClr val="tx1"/>
                </a:solidFill>
              </a:rPr>
              <a:t>must</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12498276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Story ID</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Viewing Client Information</a:t>
            </a:r>
            <a:endParaRPr lang="en-AU" sz="2800" dirty="0"/>
          </a:p>
        </p:txBody>
      </p:sp>
      <p:sp>
        <p:nvSpPr>
          <p:cNvPr id="7" name="Rectangle 6"/>
          <p:cNvSpPr/>
          <p:nvPr/>
        </p:nvSpPr>
        <p:spPr>
          <a:xfrm>
            <a:off x="39153" y="822470"/>
            <a:ext cx="9828000" cy="1116058"/>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a Business,  we wish to access our clients information from a private website in order to do business securely.</a:t>
            </a:r>
          </a:p>
        </p:txBody>
      </p:sp>
      <p:sp>
        <p:nvSpPr>
          <p:cNvPr id="8" name="Rectangle 7"/>
          <p:cNvSpPr/>
          <p:nvPr/>
        </p:nvSpPr>
        <p:spPr>
          <a:xfrm>
            <a:off x="39153" y="2111588"/>
            <a:ext cx="9828000" cy="2945044"/>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 A business </a:t>
            </a:r>
            <a:r>
              <a:rPr lang="en-AU" sz="2000" dirty="0" smtClean="0">
                <a:solidFill>
                  <a:schemeClr val="tx1"/>
                </a:solidFill>
              </a:rPr>
              <a:t>facing secure </a:t>
            </a:r>
            <a:r>
              <a:rPr lang="en-AU" sz="2000" dirty="0" smtClean="0">
                <a:solidFill>
                  <a:schemeClr val="tx1"/>
                </a:solidFill>
              </a:rPr>
              <a:t>webpage is developed so that the company can access their customer’s details and orders.</a:t>
            </a:r>
          </a:p>
          <a:p>
            <a:pPr marL="179388" indent="-179388">
              <a:buFont typeface="Arial" pitchFamily="34" charset="0"/>
              <a:buChar char="•"/>
            </a:pPr>
            <a:r>
              <a:rPr lang="en-AU" sz="2000" dirty="0" smtClean="0">
                <a:solidFill>
                  <a:schemeClr val="tx1"/>
                </a:solidFill>
              </a:rPr>
              <a:t>There should be accounts and logins for staff members </a:t>
            </a:r>
          </a:p>
          <a:p>
            <a:pPr marL="179388" indent="-179388">
              <a:buFont typeface="Arial" pitchFamily="34" charset="0"/>
              <a:buChar char="•"/>
            </a:pPr>
            <a:r>
              <a:rPr lang="en-AU" sz="2000" dirty="0" smtClean="0">
                <a:solidFill>
                  <a:schemeClr val="tx1"/>
                </a:solidFill>
              </a:rPr>
              <a:t>There should be input boxes in the client facing webpage so that client’s can enter the required information.</a:t>
            </a:r>
          </a:p>
          <a:p>
            <a:pPr marL="179388" indent="-179388">
              <a:buFont typeface="Arial" pitchFamily="34" charset="0"/>
              <a:buChar char="•"/>
            </a:pPr>
            <a:r>
              <a:rPr lang="en-AU" sz="2000" dirty="0" smtClean="0">
                <a:solidFill>
                  <a:schemeClr val="tx1"/>
                </a:solidFill>
              </a:rPr>
              <a:t>Clients should not be able to place an order unless the provided all the information required</a:t>
            </a:r>
            <a:endParaRPr lang="en-AU" sz="2000" dirty="0">
              <a:solidFill>
                <a:schemeClr val="tx1"/>
              </a:solidFill>
            </a:endParaRPr>
          </a:p>
          <a:p>
            <a:pPr marL="179388" indent="-179388">
              <a:buFont typeface="Arial" pitchFamily="34" charset="0"/>
              <a:buChar char="•"/>
            </a:pPr>
            <a:r>
              <a:rPr lang="en-AU" sz="2000" dirty="0" smtClean="0">
                <a:solidFill>
                  <a:schemeClr val="tx1"/>
                </a:solidFill>
              </a:rPr>
              <a:t>The database must capture all the information</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SP8</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Priority:</a:t>
            </a:r>
          </a:p>
          <a:p>
            <a:pPr algn="ctr"/>
            <a:r>
              <a:rPr lang="en-AU" sz="2000" dirty="0">
                <a:solidFill>
                  <a:schemeClr val="tx1"/>
                </a:solidFill>
              </a:rPr>
              <a:t>must</a:t>
            </a:r>
          </a:p>
        </p:txBody>
      </p:sp>
      <p:sp>
        <p:nvSpPr>
          <p:cNvPr id="13" name="Rectangle 12"/>
          <p:cNvSpPr/>
          <p:nvPr/>
        </p:nvSpPr>
        <p:spPr>
          <a:xfrm>
            <a:off x="39153" y="5129784"/>
            <a:ext cx="9828000" cy="1618806"/>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Investigate various options for making the secure website and control user access to the database.</a:t>
            </a:r>
          </a:p>
          <a:p>
            <a:endParaRPr lang="en-AU" sz="2000" dirty="0">
              <a:solidFill>
                <a:schemeClr val="tx1"/>
              </a:solidFill>
            </a:endParaRPr>
          </a:p>
        </p:txBody>
      </p:sp>
    </p:spTree>
    <p:extLst>
      <p:ext uri="{BB962C8B-B14F-4D97-AF65-F5344CB8AC3E}">
        <p14:creationId xmlns:p14="http://schemas.microsoft.com/office/powerpoint/2010/main" val="17255339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Story ID</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Delivery Location for Drivers</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a delivery driver I want to be able to see the delivery location so I know where to take </a:t>
            </a:r>
            <a:r>
              <a:rPr lang="en-AU" sz="2400" dirty="0">
                <a:solidFill>
                  <a:schemeClr val="tx1"/>
                </a:solidFill>
              </a:rPr>
              <a:t>the package. </a:t>
            </a:r>
            <a:endParaRPr lang="en-AU" sz="2400" dirty="0" smtClean="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 When a delivery driver accepts a job, they should be given a form with all the relevant information. This form should be sent by email or viewed online.</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SP2</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Priority</a:t>
            </a:r>
          </a:p>
          <a:p>
            <a:pPr algn="ctr"/>
            <a:r>
              <a:rPr lang="en-AU" sz="2000" dirty="0" smtClean="0">
                <a:solidFill>
                  <a:schemeClr val="tx1"/>
                </a:solidFill>
              </a:rPr>
              <a:t>must</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37659671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Story ID</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Pickup and Delivery Time Input</a:t>
            </a:r>
            <a:endParaRPr lang="en-AU" sz="2800" dirty="0"/>
          </a:p>
        </p:txBody>
      </p:sp>
      <p:sp>
        <p:nvSpPr>
          <p:cNvPr id="7" name="Rectangle 6"/>
          <p:cNvSpPr/>
          <p:nvPr/>
        </p:nvSpPr>
        <p:spPr>
          <a:xfrm>
            <a:off x="39153" y="822470"/>
            <a:ext cx="9828000" cy="160069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a Customer, I would like to specify a time and date for the pickup and delivery so that I can place orders ahead of time and better manage my schedule.</a:t>
            </a:r>
          </a:p>
        </p:txBody>
      </p:sp>
      <p:sp>
        <p:nvSpPr>
          <p:cNvPr id="8" name="Rectangle 7"/>
          <p:cNvSpPr/>
          <p:nvPr/>
        </p:nvSpPr>
        <p:spPr>
          <a:xfrm>
            <a:off x="39153" y="2596220"/>
            <a:ext cx="9828000" cy="235931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 There should be an input </a:t>
            </a:r>
            <a:r>
              <a:rPr lang="en-AU" sz="2000" dirty="0">
                <a:solidFill>
                  <a:schemeClr val="tx1"/>
                </a:solidFill>
              </a:rPr>
              <a:t>field on the “Order details” </a:t>
            </a:r>
            <a:r>
              <a:rPr lang="en-AU" sz="2000" dirty="0" smtClean="0">
                <a:solidFill>
                  <a:schemeClr val="tx1"/>
                </a:solidFill>
              </a:rPr>
              <a:t>page for the </a:t>
            </a:r>
            <a:r>
              <a:rPr lang="en-AU" sz="2000" b="1" i="1" dirty="0" smtClean="0">
                <a:solidFill>
                  <a:schemeClr val="tx1"/>
                </a:solidFill>
              </a:rPr>
              <a:t>ideal</a:t>
            </a:r>
            <a:r>
              <a:rPr lang="en-AU" sz="2000" dirty="0" smtClean="0">
                <a:solidFill>
                  <a:schemeClr val="tx1"/>
                </a:solidFill>
              </a:rPr>
              <a:t> time of pickup and the time of delivery</a:t>
            </a:r>
          </a:p>
          <a:p>
            <a:pPr marL="179388" indent="-179388">
              <a:buFont typeface="Arial" pitchFamily="34" charset="0"/>
              <a:buChar char="•"/>
            </a:pPr>
            <a:r>
              <a:rPr lang="en-AU" sz="2000" dirty="0" smtClean="0">
                <a:solidFill>
                  <a:schemeClr val="tx1"/>
                </a:solidFill>
              </a:rPr>
              <a:t>The Database should not accept unreasonable differences in time (e.g. 1 second)</a:t>
            </a:r>
          </a:p>
          <a:p>
            <a:pPr marL="179388" indent="-179388">
              <a:buFont typeface="Arial" pitchFamily="34" charset="0"/>
              <a:buChar char="•"/>
            </a:pPr>
            <a:r>
              <a:rPr lang="en-AU" sz="2000" dirty="0" smtClean="0">
                <a:solidFill>
                  <a:schemeClr val="tx1"/>
                </a:solidFill>
              </a:rPr>
              <a:t>Once the order is placed, an estimated time is given to the customer.</a:t>
            </a:r>
          </a:p>
          <a:p>
            <a:pPr marL="179388" indent="-179388">
              <a:buFont typeface="Arial" pitchFamily="34" charset="0"/>
              <a:buChar char="•"/>
            </a:pPr>
            <a:r>
              <a:rPr lang="en-AU" sz="2000" dirty="0" smtClean="0">
                <a:solidFill>
                  <a:schemeClr val="tx1"/>
                </a:solidFill>
              </a:rPr>
              <a:t>The delivery time can not be in the past</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SP2</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Priority:</a:t>
            </a:r>
          </a:p>
          <a:p>
            <a:pPr algn="ctr"/>
            <a:r>
              <a:rPr lang="en-AU" sz="2000" dirty="0">
                <a:solidFill>
                  <a:schemeClr val="tx1"/>
                </a:solidFill>
              </a:rPr>
              <a:t>must</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Time stamp data format should be used for saving the time in the database.</a:t>
            </a:r>
          </a:p>
          <a:p>
            <a:pPr marL="179388" indent="-179388">
              <a:buFont typeface="Arial" pitchFamily="34" charset="0"/>
              <a:buChar char="•"/>
            </a:pPr>
            <a:r>
              <a:rPr lang="en-AU" sz="2000" dirty="0" smtClean="0">
                <a:solidFill>
                  <a:schemeClr val="tx1"/>
                </a:solidFill>
              </a:rPr>
              <a:t>Investigate how to implement a calendar in the website  </a:t>
            </a:r>
            <a:endParaRPr lang="en-AU" sz="2000" dirty="0">
              <a:solidFill>
                <a:schemeClr val="tx1"/>
              </a:solidFill>
            </a:endParaRPr>
          </a:p>
        </p:txBody>
      </p:sp>
    </p:spTree>
    <p:extLst>
      <p:ext uri="{BB962C8B-B14F-4D97-AF65-F5344CB8AC3E}">
        <p14:creationId xmlns:p14="http://schemas.microsoft.com/office/powerpoint/2010/main" val="2656889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Story ID</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Input of Number of Packages</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a Customer, I would like to specify the number of packages, to ensure that you collect the correct number.</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 there should be an input field on the “Order details” webpage so that the customer can enter the number of packages.</a:t>
            </a:r>
          </a:p>
          <a:p>
            <a:pPr marL="179388" indent="-179388">
              <a:buFont typeface="Arial" pitchFamily="34" charset="0"/>
              <a:buChar char="•"/>
            </a:pPr>
            <a:r>
              <a:rPr lang="en-AU" sz="2000" dirty="0" smtClean="0">
                <a:solidFill>
                  <a:schemeClr val="tx1"/>
                </a:solidFill>
              </a:rPr>
              <a:t>Validation should be done so that the number entered is greater then zero and not too big </a:t>
            </a:r>
          </a:p>
          <a:p>
            <a:pPr marL="179388" indent="-179388">
              <a:buFont typeface="Arial" pitchFamily="34" charset="0"/>
              <a:buChar char="•"/>
            </a:pPr>
            <a:r>
              <a:rPr lang="en-AU" sz="2000" dirty="0" smtClean="0">
                <a:solidFill>
                  <a:schemeClr val="tx1"/>
                </a:solidFill>
              </a:rPr>
              <a:t>The database must contain the number of packages</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SP1</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Priority:</a:t>
            </a:r>
          </a:p>
          <a:p>
            <a:pPr algn="ctr"/>
            <a:r>
              <a:rPr lang="en-AU" sz="2000" dirty="0">
                <a:solidFill>
                  <a:schemeClr val="tx1"/>
                </a:solidFill>
              </a:rPr>
              <a:t>must</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91577409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3451</TotalTime>
  <Words>2872</Words>
  <Application>Microsoft Office PowerPoint</Application>
  <PresentationFormat>A4 Paper (210x297 mm)</PresentationFormat>
  <Paragraphs>370</Paragraphs>
  <Slides>33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Thomaco Consultancies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Richard Thomas</dc:creator>
  <cp:lastModifiedBy>Ahmed Shoeb Talukder</cp:lastModifiedBy>
  <cp:revision>120</cp:revision>
  <dcterms:created xsi:type="dcterms:W3CDTF">2011-08-10T11:51:47Z</dcterms:created>
  <dcterms:modified xsi:type="dcterms:W3CDTF">2016-08-21T23:20:07Z</dcterms:modified>
</cp:coreProperties>
</file>