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90" r:id="rId2"/>
    <p:sldMasterId id="2147483703" r:id="rId3"/>
  </p:sldMasterIdLst>
  <p:notesMasterIdLst>
    <p:notesMasterId r:id="rId6"/>
  </p:notesMasterIdLst>
  <p:handoutMasterIdLst>
    <p:handoutMasterId r:id="rId7"/>
  </p:handoutMasterIdLst>
  <p:sldIdLst>
    <p:sldId id="418" r:id="rId4"/>
    <p:sldId id="419" r:id="rId5"/>
  </p:sldIdLst>
  <p:sldSz cx="9144000" cy="6858000" type="screen4x3"/>
  <p:notesSz cx="7010400" cy="9296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rshanskym" initials="o" lastIdx="1" clrIdx="0"/>
  <p:cmAuthor id="1" name="NVIDIA" initials="N" lastIdx="1" clrIdx="1"/>
  <p:cmAuthor id="2" name="DENG, Zihao" initials="DZ" lastIdx="2" clrIdx="2">
    <p:extLst>
      <p:ext uri="{19B8F6BF-5375-455C-9EA6-DF929625EA0E}">
        <p15:presenceInfo xmlns:p15="http://schemas.microsoft.com/office/powerpoint/2012/main" userId="S::1155077093@link.cuhk.edu.hk::f2457ca4-47be-41fc-8010-b2d96b2372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FFC5"/>
    <a:srgbClr val="12299A"/>
    <a:srgbClr val="E46D0A"/>
    <a:srgbClr val="143D98"/>
    <a:srgbClr val="0F40CB"/>
    <a:srgbClr val="F57913"/>
    <a:srgbClr val="F68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69" autoAdjust="0"/>
    <p:restoredTop sz="96327" autoAdjust="0"/>
  </p:normalViewPr>
  <p:slideViewPr>
    <p:cSldViewPr snapToGrid="0">
      <p:cViewPr varScale="1">
        <p:scale>
          <a:sx n="128" d="100"/>
          <a:sy n="128" d="100"/>
        </p:scale>
        <p:origin x="12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259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83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FC2EAE13-CF47-4183-AD0B-576BDFE0141B}" type="datetimeFigureOut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44A7005F-DEFB-49DD-BED3-CAF5FE3564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880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3E5D1C35-DC0B-4C25-9CFA-498E85F2FE23}" type="datetimeFigureOut">
              <a:rPr lang="zh-CN" altLang="en-US" smtClean="0"/>
              <a:pPr/>
              <a:t>2021/11/22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BE0429B2-BD2B-4335-B480-A98BBEE6B7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6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153416" y="1587"/>
            <a:ext cx="836613" cy="455613"/>
          </a:xfrm>
        </p:spPr>
        <p:txBody>
          <a:bodyPr/>
          <a:lstStyle>
            <a:lvl1pPr>
              <a:defRPr sz="1600"/>
            </a:lvl1pPr>
          </a:lstStyle>
          <a:p>
            <a:fld id="{34C8720C-69F3-4CF0-84D4-215348AB64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7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BCECCD-FC30-44FE-83F0-559C601387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9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458787"/>
            <a:ext cx="2170113" cy="6399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8787"/>
            <a:ext cx="6362700" cy="6399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BCECCD-FC30-44FE-83F0-559C601387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8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CE.jpg"/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86521"/>
            <a:ext cx="2895600" cy="35719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altLang="zh-CN" dirty="0">
              <a:latin typeface="Arial" charset="0"/>
            </a:endParaRPr>
          </a:p>
          <a:p>
            <a:r>
              <a:rPr lang="en-US" altLang="zh-CN" dirty="0">
                <a:latin typeface="Arial" charset="0"/>
              </a:rPr>
              <a:t>© UT Austin, 2012</a:t>
            </a:r>
          </a:p>
          <a:p>
            <a:endParaRPr lang="zh-CN" altLang="en-US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000892" y="6286520"/>
          <a:ext cx="1643074" cy="42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3" name="Acrobat Document" r:id="rId4" imgW="2857398" imgH="733068" progId="AcroExch.Document.7">
                  <p:embed/>
                </p:oleObj>
              </mc:Choice>
              <mc:Fallback>
                <p:oleObj name="Acrobat Document" r:id="rId4" imgW="2857398" imgH="733068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92" y="6286520"/>
                        <a:ext cx="1643074" cy="421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1804" y="6572272"/>
            <a:ext cx="2133600" cy="285728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14380"/>
          </a:xfrm>
        </p:spPr>
        <p:txBody>
          <a:bodyPr/>
          <a:lstStyle>
            <a:lvl1pPr algn="l">
              <a:defRPr b="1">
                <a:solidFill>
                  <a:srgbClr val="E46D0A"/>
                </a:solidFill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29222"/>
          </a:xfrm>
        </p:spPr>
        <p:txBody>
          <a:bodyPr/>
          <a:lstStyle>
            <a:lvl1pPr>
              <a:defRPr sz="2800" b="0">
                <a:solidFill>
                  <a:schemeClr val="tx1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28596" y="1142984"/>
            <a:ext cx="7929618" cy="15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714480" y="6215082"/>
            <a:ext cx="7000924" cy="15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"/>
          <p:cNvSpPr txBox="1">
            <a:spLocks/>
          </p:cNvSpPr>
          <p:nvPr userDrawn="1"/>
        </p:nvSpPr>
        <p:spPr>
          <a:xfrm>
            <a:off x="6867104" y="64655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CECCD-FC30-44FE-83F0-559C601387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1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7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6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46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88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63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86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0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079" y="457200"/>
            <a:ext cx="8704522" cy="784371"/>
          </a:xfrm>
        </p:spPr>
        <p:txBody>
          <a:bodyPr/>
          <a:lstStyle>
            <a:lvl1pPr marL="0" indent="0" defTabSz="182880">
              <a:lnSpc>
                <a:spcPct val="90000"/>
              </a:lnSpc>
              <a:buClrTx/>
              <a:buFont typeface="Arial" pitchFamily="34" charset="0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BCECCD-FC30-44FE-83F0-559C601387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6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34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71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9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39921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39921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80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5613" cy="9001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534400" cy="5256213"/>
          </a:xfrm>
        </p:spPr>
        <p:txBody>
          <a:bodyPr/>
          <a:lstStyle/>
          <a:p>
            <a:r>
              <a:rPr lang="en-US" altLang="zh-CN" dirty="0"/>
              <a:t>Click icon to add table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8305800" y="6400800"/>
            <a:ext cx="836613" cy="455613"/>
          </a:xfrm>
        </p:spPr>
        <p:txBody>
          <a:bodyPr/>
          <a:lstStyle>
            <a:lvl1pPr>
              <a:defRPr/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21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0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87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0789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657600"/>
            <a:ext cx="3922713" cy="1557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3657600"/>
            <a:ext cx="3924300" cy="1557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4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9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marL="0" indent="0" algn="l">
              <a:buNone/>
              <a:defRPr sz="4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C8720C-69F3-4CF0-84D4-215348AB64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467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55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E15A8F-63B8-4D05-BCB8-F25374F5CD8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659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FA01F7-DAA0-4C1D-B85E-8CF581D51F1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371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7DF118E-A66C-4C99-8645-B91E95D72D8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216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656E40-8705-41BE-B038-2D865EE0D824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859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752600"/>
            <a:ext cx="1998663" cy="34623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752600"/>
            <a:ext cx="5848350" cy="34623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56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6A766E7-572C-455C-B34F-B4A3B409B3F4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6440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0813" cy="114141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8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4061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54061"/>
            <a:ext cx="41910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BCECCD-FC30-44FE-83F0-559C601387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8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366" y="1837117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66" y="2476879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0191" y="1837117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0191" y="24768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BCECCD-FC30-44FE-83F0-559C601387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6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BCECCD-FC30-44FE-83F0-559C601387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idx="3"/>
          </p:nvPr>
        </p:nvSpPr>
        <p:spPr>
          <a:xfrm>
            <a:off x="838200" y="0"/>
            <a:ext cx="5483224" cy="45561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8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BCECCD-FC30-44FE-83F0-559C601387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0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BCECCD-FC30-44FE-83F0-559C601387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3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BCECCD-FC30-44FE-83F0-559C601387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7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87079" y="457200"/>
            <a:ext cx="8704522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3513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167064" y="1587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rgbClr val="94476B"/>
                </a:solidFill>
              </a:defRPr>
            </a:lvl1pPr>
          </a:lstStyle>
          <a:p>
            <a:fld id="{D2BCECCD-FC30-44FE-83F0-559C601387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261" y="6362395"/>
            <a:ext cx="915987" cy="39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Return to the UT ECE Home Pag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3" y="27936"/>
            <a:ext cx="4723181" cy="31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14633" y="27936"/>
            <a:ext cx="4723181" cy="319223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entury Gothic" pitchFamily="34" charset="0"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rgbClr val="CC6633"/>
              </a:solidFill>
              <a:effectLst/>
              <a:latin typeface="Century Gothic" pitchFamily="34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77" r:id="rId12"/>
  </p:sldLayoutIdLst>
  <p:hf hdr="0" dt="0"/>
  <p:txStyles>
    <p:titleStyle>
      <a:lvl1pPr marL="0" indent="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Tx/>
        <a:buSzPct val="100000"/>
        <a:buFont typeface="Arial" pitchFamily="34" charset="0"/>
        <a:buNone/>
        <a:defRPr sz="2800" b="0">
          <a:solidFill>
            <a:schemeClr val="tx1"/>
          </a:solidFill>
          <a:latin typeface="+mj-lt"/>
          <a:ea typeface="+mj-ea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110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Century Gothic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800080"/>
        </a:buClr>
        <a:buSzPct val="100000"/>
        <a:buFont typeface="Century Gothic" pitchFamily="34" charset="0"/>
        <a:buChar char="–"/>
        <a:defRPr sz="1800">
          <a:solidFill>
            <a:srgbClr val="660066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lnSpc>
          <a:spcPct val="110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buChar char="•"/>
        <a:defRPr sz="1400">
          <a:solidFill>
            <a:srgbClr val="B80047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lnSpc>
          <a:spcPct val="110000"/>
        </a:lnSpc>
        <a:spcBef>
          <a:spcPts val="45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–"/>
        <a:defRPr sz="1400">
          <a:solidFill>
            <a:srgbClr val="94476B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110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 sz="600">
          <a:solidFill>
            <a:srgbClr val="8383AD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415" y="14287"/>
            <a:ext cx="8603185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5344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231187" y="1587"/>
            <a:ext cx="836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 b="0">
                <a:solidFill>
                  <a:srgbClr val="94476B"/>
                </a:solidFill>
              </a:defRPr>
            </a:lvl1pPr>
          </a:lstStyle>
          <a:p>
            <a:fld id="{DD5A2B41-F053-8642-A47E-FD1EA3DD9E0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19158" y="6128658"/>
            <a:ext cx="1279111" cy="747692"/>
            <a:chOff x="-90768" y="76200"/>
            <a:chExt cx="1279111" cy="747692"/>
          </a:xfrm>
        </p:grpSpPr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381000" y="76200"/>
              <a:ext cx="271610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4200" dirty="0">
                  <a:solidFill>
                    <a:srgbClr val="FF6E00"/>
                  </a:solidFill>
                  <a:latin typeface="Mistral" pitchFamily="66" charset="0"/>
                  <a:ea typeface="Arial Unicode MS" pitchFamily="34" charset="-128"/>
                  <a:cs typeface="Arial Unicode MS" pitchFamily="34" charset="-128"/>
                </a:rPr>
                <a:t>N</a:t>
              </a: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 rot="3597857">
              <a:off x="683176" y="148163"/>
              <a:ext cx="271669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4200" dirty="0">
                  <a:solidFill>
                    <a:srgbClr val="FFA000"/>
                  </a:solidFill>
                  <a:latin typeface="Mistral" pitchFamily="66" charset="0"/>
                  <a:ea typeface="Arial Unicode MS" pitchFamily="34" charset="-128"/>
                  <a:cs typeface="Arial Unicode MS" pitchFamily="34" charset="-128"/>
                </a:rPr>
                <a:t>N</a:t>
              </a: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 rot="18002143" flipH="1">
              <a:off x="143342" y="319339"/>
              <a:ext cx="270443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4200" dirty="0">
                  <a:solidFill>
                    <a:srgbClr val="CC5500"/>
                  </a:solidFill>
                  <a:latin typeface="Mistral" pitchFamily="66" charset="0"/>
                  <a:ea typeface="Arial Unicode MS" pitchFamily="34" charset="-128"/>
                  <a:cs typeface="Arial Unicode MS" pitchFamily="34" charset="-128"/>
                </a:rPr>
                <a:t>N</a:t>
              </a:r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idx="3"/>
          </p:nvPr>
        </p:nvSpPr>
        <p:spPr>
          <a:xfrm>
            <a:off x="1143000" y="6400800"/>
            <a:ext cx="6854825" cy="455613"/>
          </a:xfrm>
          <a:prstGeom prst="rect">
            <a:avLst/>
          </a:prstGeom>
        </p:spPr>
        <p:txBody>
          <a:bodyPr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335828"/>
            <a:ext cx="1196248" cy="522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 bwMode="auto">
          <a:xfrm>
            <a:off x="0" y="952500"/>
            <a:ext cx="9144000" cy="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l" defTabSz="457200" rtl="0" eaLnBrk="1" fontAlgn="base" hangingPunct="1">
        <a:lnSpc>
          <a:spcPct val="99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Century Gothic" pitchFamily="34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rgbClr val="800080"/>
        </a:buClr>
        <a:buSzPct val="100000"/>
        <a:buFont typeface="Century Gothic" pitchFamily="34" charset="0"/>
        <a:buChar char="–"/>
        <a:defRPr sz="2200">
          <a:solidFill>
            <a:srgbClr val="660066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buChar char="•"/>
        <a:defRPr>
          <a:solidFill>
            <a:srgbClr val="B80047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lnSpc>
          <a:spcPct val="99000"/>
        </a:lnSpc>
        <a:spcBef>
          <a:spcPts val="45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–"/>
        <a:defRPr>
          <a:solidFill>
            <a:srgbClr val="94476B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752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657600"/>
            <a:ext cx="799941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endParaRPr lang="en-GB" dirty="0"/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069733"/>
            <a:ext cx="1805848" cy="78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hf hdr="0" ftr="0" dt="0"/>
  <p:txStyles>
    <p:titleStyle>
      <a:lvl1pPr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defRPr sz="4400" b="0">
          <a:solidFill>
            <a:srgbClr val="CC6633"/>
          </a:solidFill>
          <a:latin typeface="+mj-lt"/>
          <a:ea typeface="+mj-ea"/>
          <a:cs typeface="+mj-cs"/>
        </a:defRPr>
      </a:lvl1pPr>
      <a:lvl2pPr marL="4318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2pPr>
      <a:lvl3pPr marL="647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3pPr>
      <a:lvl4pPr marL="8636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4pPr>
      <a:lvl5pPr marL="10795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5pPr>
      <a:lvl6pPr marL="15367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6pPr>
      <a:lvl7pPr marL="19939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7pPr>
      <a:lvl8pPr marL="24511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8pPr>
      <a:lvl9pPr marL="2908300" indent="-215900" algn="l" defTabSz="457200" rtl="0" eaLnBrk="1" fontAlgn="base" hangingPunct="1">
        <a:lnSpc>
          <a:spcPct val="9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800" b="1">
          <a:solidFill>
            <a:srgbClr val="CC6633"/>
          </a:solidFill>
          <a:latin typeface="Century Gothic" pitchFamily="34" charset="0"/>
          <a:cs typeface="Times New Roman" pitchFamily="18" charset="0"/>
        </a:defRPr>
      </a:lvl9pPr>
    </p:titleStyle>
    <p:bodyStyle>
      <a:lvl1pPr marL="341313" indent="-341313" algn="ctr" defTabSz="457200" rtl="0" eaLnBrk="1" fontAlgn="base" hangingPunct="1">
        <a:lnSpc>
          <a:spcPct val="99000"/>
        </a:lnSpc>
        <a:spcBef>
          <a:spcPts val="650"/>
        </a:spcBef>
        <a:spcAft>
          <a:spcPct val="0"/>
        </a:spcAft>
        <a:buClr>
          <a:srgbClr val="000000"/>
        </a:buClr>
        <a:buSzPct val="100000"/>
        <a:buFont typeface="Century Gothic" pitchFamily="34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ctr" defTabSz="457200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rgbClr val="800080"/>
        </a:buClr>
        <a:buSzPct val="100000"/>
        <a:buFont typeface="Century Gothic" pitchFamily="34" charset="0"/>
        <a:buChar char="–"/>
        <a:defRPr sz="2400">
          <a:solidFill>
            <a:srgbClr val="800080"/>
          </a:solidFill>
          <a:latin typeface="+mn-lt"/>
          <a:cs typeface="+mn-cs"/>
        </a:defRPr>
      </a:lvl2pPr>
      <a:lvl3pPr marL="1143000" indent="-228600" algn="ctr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Century Gothic" pitchFamily="34" charset="0"/>
        <a:buChar char="•"/>
        <a:defRPr sz="2000">
          <a:solidFill>
            <a:srgbClr val="333399"/>
          </a:solidFill>
          <a:latin typeface="+mn-lt"/>
          <a:cs typeface="+mn-cs"/>
        </a:defRPr>
      </a:lvl3pPr>
      <a:lvl4pPr marL="1600200" indent="-228600" algn="ctr" defTabSz="457200" rtl="0" eaLnBrk="1" fontAlgn="base" hangingPunct="1">
        <a:lnSpc>
          <a:spcPct val="99000"/>
        </a:lnSpc>
        <a:spcBef>
          <a:spcPts val="45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–"/>
        <a:defRPr>
          <a:solidFill>
            <a:srgbClr val="0000FF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 sz="2000">
          <a:solidFill>
            <a:srgbClr val="8383AD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 sz="2000">
          <a:solidFill>
            <a:srgbClr val="8383AD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 sz="2000">
          <a:solidFill>
            <a:srgbClr val="8383AD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 sz="2000">
          <a:solidFill>
            <a:srgbClr val="8383AD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99000"/>
        </a:lnSpc>
        <a:spcBef>
          <a:spcPts val="500"/>
        </a:spcBef>
        <a:spcAft>
          <a:spcPct val="0"/>
        </a:spcAft>
        <a:buClr>
          <a:srgbClr val="0000FF"/>
        </a:buClr>
        <a:buSzPct val="100000"/>
        <a:buFont typeface="Century Gothic" pitchFamily="34" charset="0"/>
        <a:buChar char="•"/>
        <a:defRPr sz="2000">
          <a:solidFill>
            <a:srgbClr val="8383AD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BCECCD-FC30-44FE-83F0-559C601387D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3F50ED-AEAA-EB4C-8F69-08791178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3513"/>
            <a:ext cx="8534400" cy="540861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1187BC3-3E64-CC4F-94DD-577309C0E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273"/>
              </p:ext>
            </p:extLst>
          </p:nvPr>
        </p:nvGraphicFramePr>
        <p:xfrm>
          <a:off x="152399" y="649110"/>
          <a:ext cx="457200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837249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22497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8747719"/>
                    </a:ext>
                  </a:extLst>
                </a:gridCol>
                <a:gridCol w="786138">
                  <a:extLst>
                    <a:ext uri="{9D8B030D-6E8A-4147-A177-3AD203B41FA5}">
                      <a16:colId xmlns:a16="http://schemas.microsoft.com/office/drawing/2014/main" val="154421158"/>
                    </a:ext>
                  </a:extLst>
                </a:gridCol>
                <a:gridCol w="1042663">
                  <a:extLst>
                    <a:ext uri="{9D8B030D-6E8A-4147-A177-3AD203B41FA5}">
                      <a16:colId xmlns:a16="http://schemas.microsoft.com/office/drawing/2014/main" val="836673275"/>
                    </a:ext>
                  </a:extLst>
                </a:gridCol>
              </a:tblGrid>
              <a:tr h="304596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GRU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33651"/>
                  </a:ext>
                </a:extLst>
              </a:tr>
              <a:tr h="304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L1(%)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268260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31.8 /36.86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36948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23.1 /31.20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16185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28.5 /32.98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66350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22.6 /32.30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84475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32.8 /36.81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18872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21.6 /29.12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2715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27.6 /31.96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079618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22.7 /31.64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45087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20.9 /26.39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16363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13.7 /29.57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91666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18.9 /24.16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68367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12.4 /26.80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128778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21.7 /26.82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09418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12.7 /28.61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81262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19.4 /24.56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52084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10.7 /22.93</a:t>
                      </a:r>
                      <a:endParaRPr lang="zh-CN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52942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11279856-DC55-A048-AEE9-45C5E2438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21348"/>
              </p:ext>
            </p:extLst>
          </p:nvPr>
        </p:nvGraphicFramePr>
        <p:xfrm>
          <a:off x="4724400" y="649110"/>
          <a:ext cx="4572000" cy="512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837249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22497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8747719"/>
                    </a:ext>
                  </a:extLst>
                </a:gridCol>
                <a:gridCol w="786137">
                  <a:extLst>
                    <a:ext uri="{9D8B030D-6E8A-4147-A177-3AD203B41FA5}">
                      <a16:colId xmlns:a16="http://schemas.microsoft.com/office/drawing/2014/main" val="154421158"/>
                    </a:ext>
                  </a:extLst>
                </a:gridCol>
                <a:gridCol w="1042663">
                  <a:extLst>
                    <a:ext uri="{9D8B030D-6E8A-4147-A177-3AD203B41FA5}">
                      <a16:colId xmlns:a16="http://schemas.microsoft.com/office/drawing/2014/main" val="836673275"/>
                    </a:ext>
                  </a:extLst>
                </a:gridCol>
              </a:tblGrid>
              <a:tr h="359257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LSTM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5077"/>
                  </a:ext>
                </a:extLst>
              </a:tr>
              <a:tr h="359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L1(%)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268260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36.6 /40.65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36948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22.7 /32.97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16185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30.1 /35.67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66350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21.8 /30.86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84475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34.5 /39.08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18872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22.4 /30.38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2715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29.0 /33.56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079618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22.4 /31.84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45087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21.9 /27.50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016363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13.5 /29.99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91666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20.4 /27.1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668367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12.9 /30.36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128778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22.2 /28.17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09418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13.7 /30.18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181262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20.6 /25.30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52084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13.9 /30.32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5294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175212E-DA57-D341-A4B8-445CCC71438A}"/>
              </a:ext>
            </a:extLst>
          </p:cNvPr>
          <p:cNvSpPr txBox="1"/>
          <p:nvPr/>
        </p:nvSpPr>
        <p:spPr>
          <a:xfrm>
            <a:off x="2970439" y="6118024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Deeper better, GRU &gt; LSTM</a:t>
            </a:r>
          </a:p>
        </p:txBody>
      </p:sp>
    </p:spTree>
    <p:extLst>
      <p:ext uri="{BB962C8B-B14F-4D97-AF65-F5344CB8AC3E}">
        <p14:creationId xmlns:p14="http://schemas.microsoft.com/office/powerpoint/2010/main" val="277053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BCECCD-FC30-44FE-83F0-559C601387D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03F50ED-AEAA-EB4C-8F69-08791178E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3513"/>
            <a:ext cx="8534400" cy="5408613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1187BC3-3E64-CC4F-94DD-577309C0E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76714"/>
              </p:ext>
            </p:extLst>
          </p:nvPr>
        </p:nvGraphicFramePr>
        <p:xfrm>
          <a:off x="152399" y="649110"/>
          <a:ext cx="45720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837249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22497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8747719"/>
                    </a:ext>
                  </a:extLst>
                </a:gridCol>
                <a:gridCol w="786138">
                  <a:extLst>
                    <a:ext uri="{9D8B030D-6E8A-4147-A177-3AD203B41FA5}">
                      <a16:colId xmlns:a16="http://schemas.microsoft.com/office/drawing/2014/main" val="154421158"/>
                    </a:ext>
                  </a:extLst>
                </a:gridCol>
                <a:gridCol w="1042663">
                  <a:extLst>
                    <a:ext uri="{9D8B030D-6E8A-4147-A177-3AD203B41FA5}">
                      <a16:colId xmlns:a16="http://schemas.microsoft.com/office/drawing/2014/main" val="836673275"/>
                    </a:ext>
                  </a:extLst>
                </a:gridCol>
              </a:tblGrid>
              <a:tr h="304596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GRU, No Feature Engineering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33651"/>
                  </a:ext>
                </a:extLst>
              </a:tr>
              <a:tr h="3045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L1(%)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268260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18.9 /24.16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36948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12.4 /26.80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116185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19.4 /24.56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66350"/>
                  </a:ext>
                </a:extLst>
              </a:tr>
              <a:tr h="22844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10.7 /22.93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84475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11279856-DC55-A048-AEE9-45C5E2438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61070"/>
              </p:ext>
            </p:extLst>
          </p:nvPr>
        </p:nvGraphicFramePr>
        <p:xfrm>
          <a:off x="4724400" y="649110"/>
          <a:ext cx="4572000" cy="2387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2837249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224975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48747719"/>
                    </a:ext>
                  </a:extLst>
                </a:gridCol>
                <a:gridCol w="786137">
                  <a:extLst>
                    <a:ext uri="{9D8B030D-6E8A-4147-A177-3AD203B41FA5}">
                      <a16:colId xmlns:a16="http://schemas.microsoft.com/office/drawing/2014/main" val="154421158"/>
                    </a:ext>
                  </a:extLst>
                </a:gridCol>
                <a:gridCol w="128263">
                  <a:extLst>
                    <a:ext uri="{9D8B030D-6E8A-4147-A177-3AD203B41FA5}">
                      <a16:colId xmlns:a16="http://schemas.microsoft.com/office/drawing/2014/main" val="8366732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60628649"/>
                    </a:ext>
                  </a:extLst>
                </a:gridCol>
              </a:tblGrid>
              <a:tr h="35925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GRU, Feature Engineering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5077"/>
                  </a:ext>
                </a:extLst>
              </a:tr>
              <a:tr h="3592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Elayer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Conv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L1(%)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268260"/>
                  </a:ext>
                </a:extLst>
              </a:tr>
              <a:tr h="27875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736948"/>
                  </a:ext>
                </a:extLst>
              </a:tr>
              <a:tr h="27875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01950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200" dirty="0"/>
                        <a:t>15.7 /21.28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66350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200" dirty="0"/>
                        <a:t> 9.7 /22.75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84475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</a:t>
                      </a:r>
                      <a:endParaRPr lang="zh-CN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200" dirty="0"/>
                        <a:t>12.2/18.04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18872"/>
                  </a:ext>
                </a:extLst>
              </a:tr>
              <a:tr h="2747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200" dirty="0"/>
                        <a:t> 6.2 /20.13</a:t>
                      </a:r>
                      <a:endParaRPr lang="zh-CN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271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6813084-2B5E-BA48-BCFB-F6E2392D0FE6}"/>
              </a:ext>
            </a:extLst>
          </p:cNvPr>
          <p:cNvSpPr txBox="1"/>
          <p:nvPr/>
        </p:nvSpPr>
        <p:spPr>
          <a:xfrm>
            <a:off x="2067339" y="3690521"/>
            <a:ext cx="548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Featuring Engineering &gt; no Feature Engineering</a:t>
            </a:r>
          </a:p>
          <a:p>
            <a:r>
              <a:rPr kumimoji="1" lang="en-US" altLang="zh-CN" dirty="0"/>
              <a:t>With Feature Engineering, no Conv &gt; use Conv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643872"/>
      </p:ext>
    </p:extLst>
  </p:cSld>
  <p:clrMapOvr>
    <a:masterClrMapping/>
  </p:clrMapOvr>
</p:sld>
</file>

<file path=ppt/theme/theme1.xml><?xml version="1.0" encoding="utf-8"?>
<a:theme xmlns:a="http://schemas.openxmlformats.org/drawingml/2006/main" name="LPH2013To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tx2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sz="2800" b="1" i="0" u="none" strike="noStrike" cap="none" normalizeH="0" baseline="0" dirty="0" smtClean="0">
            <a:ln>
              <a:noFill/>
            </a:ln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P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Century Gothic"/>
        <a:ea typeface=""/>
        <a:cs typeface="Times New Roman"/>
      </a:majorFont>
      <a:minorFont>
        <a:latin typeface="Century Gothic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99000"/>
          </a:lnSpc>
          <a:spcBef>
            <a:spcPct val="0"/>
          </a:spcBef>
          <a:spcAft>
            <a:spcPct val="0"/>
          </a:spcAft>
          <a:buClr>
            <a:srgbClr val="333399"/>
          </a:buClr>
          <a:buSzPct val="100000"/>
          <a:buFont typeface="Century Gothic" pitchFamily="34" charset="0"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rgbClr val="CC6633"/>
            </a:solidFill>
            <a:effectLst/>
            <a:latin typeface="Century Gothic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SamsungUTMeeting_121213_Jaeyoung (2)</Template>
  <TotalTime>45787</TotalTime>
  <Words>338</Words>
  <Application>Microsoft Macintosh PowerPoint</Application>
  <PresentationFormat>全屏显示(4:3)</PresentationFormat>
  <Paragraphs>249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Calibri</vt:lpstr>
      <vt:lpstr>Century Gothic</vt:lpstr>
      <vt:lpstr>Mistral</vt:lpstr>
      <vt:lpstr>Wingdings</vt:lpstr>
      <vt:lpstr>LPH2013Top</vt:lpstr>
      <vt:lpstr>LPH</vt:lpstr>
      <vt:lpstr>Default Design</vt:lpstr>
      <vt:lpstr>Acrobat Document</vt:lpstr>
      <vt:lpstr>PowerPoint 演示文稿</vt:lpstr>
      <vt:lpstr>PowerPoint 演示文稿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Strong PUF based on Nonlinearity of MOSFET Subthreshold Operation</dc:title>
  <dc:creator>NVIDIA</dc:creator>
  <cp:lastModifiedBy>Zihao Deng</cp:lastModifiedBy>
  <cp:revision>628</cp:revision>
  <cp:lastPrinted>2015-10-20T14:41:39Z</cp:lastPrinted>
  <dcterms:created xsi:type="dcterms:W3CDTF">2013-05-08T02:10:01Z</dcterms:created>
  <dcterms:modified xsi:type="dcterms:W3CDTF">2021-11-22T06:37:07Z</dcterms:modified>
</cp:coreProperties>
</file>