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8" Type="http://schemas.openxmlformats.org/officeDocument/2006/relationships/slideLayout" Target="../slideLayouts/slideLayout1.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7620" y="0"/>
            <a:ext cx="5486400" cy="8229600"/>
          </a:xfrm>
          <a:prstGeom prst="rect">
            <a:avLst/>
          </a:prstGeom>
        </p:spPr>
      </p:pic>
      <p:sp>
        <p:nvSpPr>
          <p:cNvPr id="5" name="Text 1"/>
          <p:cNvSpPr/>
          <p:nvPr/>
        </p:nvSpPr>
        <p:spPr>
          <a:xfrm>
            <a:off x="6319599" y="987862"/>
            <a:ext cx="7477601" cy="2083118"/>
          </a:xfrm>
          <a:prstGeom prst="rect">
            <a:avLst/>
          </a:prstGeom>
          <a:noFill/>
          <a:ln/>
        </p:spPr>
        <p:txBody>
          <a:bodyPr wrap="squar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Understanding ChatGPT: The Conversational AI Revolution</a:t>
            </a:r>
            <a:endParaRPr lang="en-US" sz="4374" dirty="0"/>
          </a:p>
        </p:txBody>
      </p:sp>
      <p:sp>
        <p:nvSpPr>
          <p:cNvPr id="6" name="Text 2"/>
          <p:cNvSpPr/>
          <p:nvPr/>
        </p:nvSpPr>
        <p:spPr>
          <a:xfrm>
            <a:off x="6319599" y="3404235"/>
            <a:ext cx="7477601" cy="3198614"/>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In the rapidly evolving landscape of artificial intelligence, ChatGPT stands out as a groundbreaking conversational AI model that has captured the attention of the world. This intelligent software agent, developed by OpenAI, has the remarkable ability to engage in natural, contextual dialogue, offering a glimpse into the future of human-machine interaction. From its historical development to its diverse applications and the challenges it faces, this comprehensive guide will explore the transformative power of ChatGPT and its role in shaping the future of AI technology.</a:t>
            </a:r>
            <a:endParaRPr lang="en-US" sz="1750" dirty="0"/>
          </a:p>
        </p:txBody>
      </p:sp>
      <p:sp>
        <p:nvSpPr>
          <p:cNvPr id="7" name="Shape 3"/>
          <p:cNvSpPr/>
          <p:nvPr/>
        </p:nvSpPr>
        <p:spPr>
          <a:xfrm>
            <a:off x="6319599" y="6869430"/>
            <a:ext cx="355402" cy="355402"/>
          </a:xfrm>
          <a:prstGeom prst="roundRect">
            <a:avLst>
              <a:gd name="adj" fmla="val 25726039"/>
            </a:avLst>
          </a:prstGeom>
          <a:noFill/>
          <a:ln w="7620">
            <a:solidFill>
              <a:srgbClr val="FFFFFF"/>
            </a:solidFill>
            <a:prstDash val="solid"/>
          </a:ln>
        </p:spPr>
      </p:sp>
      <p:pic>
        <p:nvPicPr>
          <p:cNvPr id="8" name="Image 2" descr="preencoded.png">    </p:cNvPr>
          <p:cNvPicPr>
            <a:picLocks noChangeAspect="1"/>
          </p:cNvPicPr>
          <p:nvPr/>
        </p:nvPicPr>
        <p:blipFill>
          <a:blip r:embed="rId3"/>
          <a:stretch>
            <a:fillRect/>
          </a:stretch>
        </p:blipFill>
        <p:spPr>
          <a:xfrm>
            <a:off x="6327219" y="6877050"/>
            <a:ext cx="340162" cy="340162"/>
          </a:xfrm>
          <a:prstGeom prst="rect">
            <a:avLst/>
          </a:prstGeom>
        </p:spPr>
      </p:pic>
      <p:sp>
        <p:nvSpPr>
          <p:cNvPr id="9" name="Text 4"/>
          <p:cNvSpPr/>
          <p:nvPr/>
        </p:nvSpPr>
        <p:spPr>
          <a:xfrm>
            <a:off x="6786086" y="6852761"/>
            <a:ext cx="2067401" cy="388858"/>
          </a:xfrm>
          <a:prstGeom prst="rect">
            <a:avLst/>
          </a:prstGeom>
          <a:noFill/>
          <a:ln/>
        </p:spPr>
        <p:txBody>
          <a:bodyPr wrap="none" rtlCol="0" anchor="t"/>
          <a:lstStyle/>
          <a:p>
            <a:pPr algn="l" indent="0" marL="0">
              <a:lnSpc>
                <a:spcPts val="3062"/>
              </a:lnSpc>
              <a:buNone/>
            </a:pPr>
            <a:r>
              <a:rPr lang="en-US" sz="2187" b="1" dirty="0">
                <a:solidFill>
                  <a:srgbClr val="5B5F71"/>
                </a:solidFill>
                <a:latin typeface="Instrument Sans" pitchFamily="34" charset="0"/>
                <a:ea typeface="Instrument Sans" pitchFamily="34" charset="-122"/>
                <a:cs typeface="Instrument Sans" pitchFamily="34" charset="-120"/>
              </a:rPr>
              <a:t>by James Tzeng</a:t>
            </a:r>
            <a:endParaRPr lang="en-US" sz="2187" dirty="0"/>
          </a:p>
        </p:txBody>
      </p:sp>
      <p:pic>
        <p:nvPicPr>
          <p:cNvPr id="10"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FFFFFF">
              <a:alpha val="75000"/>
            </a:srgbClr>
          </a:solidFill>
          <a:ln/>
        </p:spPr>
      </p:sp>
      <p:sp>
        <p:nvSpPr>
          <p:cNvPr id="4" name="Text 1"/>
          <p:cNvSpPr/>
          <p:nvPr/>
        </p:nvSpPr>
        <p:spPr>
          <a:xfrm>
            <a:off x="2608778" y="544830"/>
            <a:ext cx="8326517" cy="619244"/>
          </a:xfrm>
          <a:prstGeom prst="rect">
            <a:avLst/>
          </a:prstGeom>
          <a:noFill/>
          <a:ln/>
        </p:spPr>
        <p:txBody>
          <a:bodyPr wrap="none" rtlCol="0" anchor="t"/>
          <a:lstStyle/>
          <a:p>
            <a:pPr indent="0" marL="0">
              <a:lnSpc>
                <a:spcPts val="4876"/>
              </a:lnSpc>
              <a:buNone/>
            </a:pPr>
            <a:r>
              <a:rPr lang="en-US" sz="3901" b="1" dirty="0">
                <a:solidFill>
                  <a:srgbClr val="5B5F72"/>
                </a:solidFill>
                <a:latin typeface="Instrument Sans" pitchFamily="34" charset="0"/>
                <a:ea typeface="Instrument Sans" pitchFamily="34" charset="-122"/>
                <a:cs typeface="Instrument Sans" pitchFamily="34" charset="-120"/>
              </a:rPr>
              <a:t>The Fascinating History of Chatbots</a:t>
            </a:r>
            <a:endParaRPr lang="en-US" sz="3901" dirty="0"/>
          </a:p>
        </p:txBody>
      </p:sp>
      <p:sp>
        <p:nvSpPr>
          <p:cNvPr id="5" name="Shape 2"/>
          <p:cNvSpPr/>
          <p:nvPr/>
        </p:nvSpPr>
        <p:spPr>
          <a:xfrm>
            <a:off x="2608778" y="4782026"/>
            <a:ext cx="9412724" cy="39529"/>
          </a:xfrm>
          <a:prstGeom prst="roundRect">
            <a:avLst>
              <a:gd name="adj" fmla="val 225590"/>
            </a:avLst>
          </a:prstGeom>
          <a:solidFill>
            <a:srgbClr val="C9CACE"/>
          </a:solidFill>
          <a:ln/>
        </p:spPr>
      </p:sp>
      <p:sp>
        <p:nvSpPr>
          <p:cNvPr id="6" name="Shape 3"/>
          <p:cNvSpPr/>
          <p:nvPr/>
        </p:nvSpPr>
        <p:spPr>
          <a:xfrm>
            <a:off x="4892635" y="4088487"/>
            <a:ext cx="39529" cy="693539"/>
          </a:xfrm>
          <a:prstGeom prst="roundRect">
            <a:avLst>
              <a:gd name="adj" fmla="val 225590"/>
            </a:avLst>
          </a:prstGeom>
          <a:solidFill>
            <a:srgbClr val="C9CACE"/>
          </a:solidFill>
          <a:ln/>
        </p:spPr>
      </p:sp>
      <p:sp>
        <p:nvSpPr>
          <p:cNvPr id="7" name="Shape 4"/>
          <p:cNvSpPr/>
          <p:nvPr/>
        </p:nvSpPr>
        <p:spPr>
          <a:xfrm>
            <a:off x="4689515" y="4559141"/>
            <a:ext cx="445770" cy="445770"/>
          </a:xfrm>
          <a:prstGeom prst="roundRect">
            <a:avLst>
              <a:gd name="adj" fmla="val 20004"/>
            </a:avLst>
          </a:prstGeom>
          <a:solidFill>
            <a:srgbClr val="E3E4E8"/>
          </a:solidFill>
          <a:ln w="7620">
            <a:solidFill>
              <a:srgbClr val="C9CACE"/>
            </a:solidFill>
            <a:prstDash val="solid"/>
          </a:ln>
        </p:spPr>
      </p:sp>
      <p:sp>
        <p:nvSpPr>
          <p:cNvPr id="8" name="Text 5"/>
          <p:cNvSpPr/>
          <p:nvPr/>
        </p:nvSpPr>
        <p:spPr>
          <a:xfrm>
            <a:off x="4854893" y="4596170"/>
            <a:ext cx="115014" cy="371594"/>
          </a:xfrm>
          <a:prstGeom prst="rect">
            <a:avLst/>
          </a:prstGeom>
          <a:noFill/>
          <a:ln/>
        </p:spPr>
        <p:txBody>
          <a:bodyPr wrap="none" rtlCol="0" anchor="t"/>
          <a:lstStyle/>
          <a:p>
            <a:pPr algn="ctr" indent="0" marL="0">
              <a:lnSpc>
                <a:spcPts val="2926"/>
              </a:lnSpc>
              <a:buNone/>
            </a:pPr>
            <a:r>
              <a:rPr lang="en-US" sz="2341" b="1" dirty="0">
                <a:solidFill>
                  <a:srgbClr val="5B5F71"/>
                </a:solidFill>
                <a:latin typeface="Instrument Sans" pitchFamily="34" charset="0"/>
                <a:ea typeface="Instrument Sans" pitchFamily="34" charset="-122"/>
                <a:cs typeface="Instrument Sans" pitchFamily="34" charset="-120"/>
              </a:rPr>
              <a:t>1</a:t>
            </a:r>
            <a:endParaRPr lang="en-US" sz="2341" dirty="0"/>
          </a:p>
        </p:txBody>
      </p:sp>
      <p:sp>
        <p:nvSpPr>
          <p:cNvPr id="9" name="Text 6"/>
          <p:cNvSpPr/>
          <p:nvPr/>
        </p:nvSpPr>
        <p:spPr>
          <a:xfrm>
            <a:off x="3673912" y="1560314"/>
            <a:ext cx="2476976" cy="309563"/>
          </a:xfrm>
          <a:prstGeom prst="rect">
            <a:avLst/>
          </a:prstGeom>
          <a:noFill/>
          <a:ln/>
        </p:spPr>
        <p:txBody>
          <a:bodyPr wrap="none" rtlCol="0" anchor="t"/>
          <a:lstStyle/>
          <a:p>
            <a:pPr algn="ctr" indent="0" marL="0">
              <a:lnSpc>
                <a:spcPts val="2438"/>
              </a:lnSpc>
              <a:buNone/>
            </a:pPr>
            <a:r>
              <a:rPr lang="en-US" sz="1950" b="1" dirty="0">
                <a:solidFill>
                  <a:srgbClr val="5B5F71"/>
                </a:solidFill>
                <a:latin typeface="Instrument Sans" pitchFamily="34" charset="0"/>
                <a:ea typeface="Instrument Sans" pitchFamily="34" charset="-122"/>
                <a:cs typeface="Instrument Sans" pitchFamily="34" charset="-120"/>
              </a:rPr>
              <a:t>ELIZA (1964)</a:t>
            </a:r>
            <a:endParaRPr lang="en-US" sz="1950" dirty="0"/>
          </a:p>
        </p:txBody>
      </p:sp>
      <p:sp>
        <p:nvSpPr>
          <p:cNvPr id="10" name="Text 7"/>
          <p:cNvSpPr/>
          <p:nvPr/>
        </p:nvSpPr>
        <p:spPr>
          <a:xfrm>
            <a:off x="2806898" y="1988701"/>
            <a:ext cx="4211003" cy="1901666"/>
          </a:xfrm>
          <a:prstGeom prst="rect">
            <a:avLst/>
          </a:prstGeom>
          <a:noFill/>
          <a:ln/>
        </p:spPr>
        <p:txBody>
          <a:bodyPr wrap="square" rtlCol="0" anchor="t"/>
          <a:lstStyle/>
          <a:p>
            <a:pPr algn="ctr" indent="0" marL="0">
              <a:lnSpc>
                <a:spcPts val="2497"/>
              </a:lnSpc>
              <a:buNone/>
            </a:pPr>
            <a:r>
              <a:rPr lang="en-US" sz="1560" dirty="0">
                <a:solidFill>
                  <a:srgbClr val="5B5F71"/>
                </a:solidFill>
                <a:latin typeface="Instrument Sans" pitchFamily="34" charset="0"/>
                <a:ea typeface="Instrument Sans" pitchFamily="34" charset="-122"/>
                <a:cs typeface="Instrument Sans" pitchFamily="34" charset="-120"/>
              </a:rPr>
              <a:t>The pioneering chatbot, ELIZA, was developed by Joseph Weizenbaum, laying the foundation for natural language processing and conversational AI. ELIZA simulated a Rogerian psychotherapist, engaging users in text-based dialogues.</a:t>
            </a:r>
            <a:endParaRPr lang="en-US" sz="1560" dirty="0"/>
          </a:p>
        </p:txBody>
      </p:sp>
      <p:sp>
        <p:nvSpPr>
          <p:cNvPr id="11" name="Shape 8"/>
          <p:cNvSpPr/>
          <p:nvPr/>
        </p:nvSpPr>
        <p:spPr>
          <a:xfrm>
            <a:off x="7295317" y="4782026"/>
            <a:ext cx="39529" cy="693539"/>
          </a:xfrm>
          <a:prstGeom prst="roundRect">
            <a:avLst>
              <a:gd name="adj" fmla="val 225590"/>
            </a:avLst>
          </a:prstGeom>
          <a:solidFill>
            <a:srgbClr val="C9CACE"/>
          </a:solidFill>
          <a:ln/>
        </p:spPr>
      </p:sp>
      <p:sp>
        <p:nvSpPr>
          <p:cNvPr id="12" name="Shape 9"/>
          <p:cNvSpPr/>
          <p:nvPr/>
        </p:nvSpPr>
        <p:spPr>
          <a:xfrm>
            <a:off x="7092196" y="4559141"/>
            <a:ext cx="445770" cy="445770"/>
          </a:xfrm>
          <a:prstGeom prst="roundRect">
            <a:avLst>
              <a:gd name="adj" fmla="val 20004"/>
            </a:avLst>
          </a:prstGeom>
          <a:solidFill>
            <a:srgbClr val="E3E4E8"/>
          </a:solidFill>
          <a:ln w="7620">
            <a:solidFill>
              <a:srgbClr val="C9CACE"/>
            </a:solidFill>
            <a:prstDash val="solid"/>
          </a:ln>
        </p:spPr>
      </p:sp>
      <p:sp>
        <p:nvSpPr>
          <p:cNvPr id="13" name="Text 10"/>
          <p:cNvSpPr/>
          <p:nvPr/>
        </p:nvSpPr>
        <p:spPr>
          <a:xfrm>
            <a:off x="7232213" y="4596170"/>
            <a:ext cx="165616" cy="371594"/>
          </a:xfrm>
          <a:prstGeom prst="rect">
            <a:avLst/>
          </a:prstGeom>
          <a:noFill/>
          <a:ln/>
        </p:spPr>
        <p:txBody>
          <a:bodyPr wrap="none" rtlCol="0" anchor="t"/>
          <a:lstStyle/>
          <a:p>
            <a:pPr algn="ctr" indent="0" marL="0">
              <a:lnSpc>
                <a:spcPts val="2926"/>
              </a:lnSpc>
              <a:buNone/>
            </a:pPr>
            <a:r>
              <a:rPr lang="en-US" sz="2341" b="1" dirty="0">
                <a:solidFill>
                  <a:srgbClr val="5B5F71"/>
                </a:solidFill>
                <a:latin typeface="Instrument Sans" pitchFamily="34" charset="0"/>
                <a:ea typeface="Instrument Sans" pitchFamily="34" charset="-122"/>
                <a:cs typeface="Instrument Sans" pitchFamily="34" charset="-120"/>
              </a:rPr>
              <a:t>2</a:t>
            </a:r>
            <a:endParaRPr lang="en-US" sz="2341" dirty="0"/>
          </a:p>
        </p:txBody>
      </p:sp>
      <p:sp>
        <p:nvSpPr>
          <p:cNvPr id="14" name="Text 11"/>
          <p:cNvSpPr/>
          <p:nvPr/>
        </p:nvSpPr>
        <p:spPr>
          <a:xfrm>
            <a:off x="6076593" y="5673685"/>
            <a:ext cx="2476976" cy="309563"/>
          </a:xfrm>
          <a:prstGeom prst="rect">
            <a:avLst/>
          </a:prstGeom>
          <a:noFill/>
          <a:ln/>
        </p:spPr>
        <p:txBody>
          <a:bodyPr wrap="none" rtlCol="0" anchor="t"/>
          <a:lstStyle/>
          <a:p>
            <a:pPr algn="ctr" indent="0" marL="0">
              <a:lnSpc>
                <a:spcPts val="2438"/>
              </a:lnSpc>
              <a:buNone/>
            </a:pPr>
            <a:r>
              <a:rPr lang="en-US" sz="1950" b="1" dirty="0">
                <a:solidFill>
                  <a:srgbClr val="5B5F71"/>
                </a:solidFill>
                <a:latin typeface="Instrument Sans" pitchFamily="34" charset="0"/>
                <a:ea typeface="Instrument Sans" pitchFamily="34" charset="-122"/>
                <a:cs typeface="Instrument Sans" pitchFamily="34" charset="-120"/>
              </a:rPr>
              <a:t>ALICE (1995)</a:t>
            </a:r>
            <a:endParaRPr lang="en-US" sz="1950" dirty="0"/>
          </a:p>
        </p:txBody>
      </p:sp>
      <p:sp>
        <p:nvSpPr>
          <p:cNvPr id="15" name="Text 12"/>
          <p:cNvSpPr/>
          <p:nvPr/>
        </p:nvSpPr>
        <p:spPr>
          <a:xfrm>
            <a:off x="5209580" y="6102072"/>
            <a:ext cx="4211003" cy="1584722"/>
          </a:xfrm>
          <a:prstGeom prst="rect">
            <a:avLst/>
          </a:prstGeom>
          <a:noFill/>
          <a:ln/>
        </p:spPr>
        <p:txBody>
          <a:bodyPr wrap="square" rtlCol="0" anchor="t"/>
          <a:lstStyle/>
          <a:p>
            <a:pPr algn="ctr" indent="0" marL="0">
              <a:lnSpc>
                <a:spcPts val="2497"/>
              </a:lnSpc>
              <a:buNone/>
            </a:pPr>
            <a:r>
              <a:rPr lang="en-US" sz="1560" dirty="0">
                <a:solidFill>
                  <a:srgbClr val="5B5F71"/>
                </a:solidFill>
                <a:latin typeface="Instrument Sans" pitchFamily="34" charset="0"/>
                <a:ea typeface="Instrument Sans" pitchFamily="34" charset="-122"/>
                <a:cs typeface="Instrument Sans" pitchFamily="34" charset="-120"/>
              </a:rPr>
              <a:t>ALICE, created by Richard Wallace, was an early chatbot that used pattern matching and natural language processing to engage in more sophisticated conversations, further advancing the field of conversational AI.</a:t>
            </a:r>
            <a:endParaRPr lang="en-US" sz="1560" dirty="0"/>
          </a:p>
        </p:txBody>
      </p:sp>
      <p:sp>
        <p:nvSpPr>
          <p:cNvPr id="16" name="Shape 13"/>
          <p:cNvSpPr/>
          <p:nvPr/>
        </p:nvSpPr>
        <p:spPr>
          <a:xfrm>
            <a:off x="9697998" y="4088487"/>
            <a:ext cx="39529" cy="693539"/>
          </a:xfrm>
          <a:prstGeom prst="roundRect">
            <a:avLst>
              <a:gd name="adj" fmla="val 225590"/>
            </a:avLst>
          </a:prstGeom>
          <a:solidFill>
            <a:srgbClr val="C9CACE"/>
          </a:solidFill>
          <a:ln/>
        </p:spPr>
      </p:sp>
      <p:sp>
        <p:nvSpPr>
          <p:cNvPr id="17" name="Shape 14"/>
          <p:cNvSpPr/>
          <p:nvPr/>
        </p:nvSpPr>
        <p:spPr>
          <a:xfrm>
            <a:off x="9494877" y="4559141"/>
            <a:ext cx="445770" cy="445770"/>
          </a:xfrm>
          <a:prstGeom prst="roundRect">
            <a:avLst>
              <a:gd name="adj" fmla="val 20004"/>
            </a:avLst>
          </a:prstGeom>
          <a:solidFill>
            <a:srgbClr val="E3E4E8"/>
          </a:solidFill>
          <a:ln w="7620">
            <a:solidFill>
              <a:srgbClr val="C9CACE"/>
            </a:solidFill>
            <a:prstDash val="solid"/>
          </a:ln>
        </p:spPr>
      </p:sp>
      <p:sp>
        <p:nvSpPr>
          <p:cNvPr id="18" name="Text 15"/>
          <p:cNvSpPr/>
          <p:nvPr/>
        </p:nvSpPr>
        <p:spPr>
          <a:xfrm>
            <a:off x="9631680" y="4596170"/>
            <a:ext cx="172164" cy="371594"/>
          </a:xfrm>
          <a:prstGeom prst="rect">
            <a:avLst/>
          </a:prstGeom>
          <a:noFill/>
          <a:ln/>
        </p:spPr>
        <p:txBody>
          <a:bodyPr wrap="none" rtlCol="0" anchor="t"/>
          <a:lstStyle/>
          <a:p>
            <a:pPr algn="ctr" indent="0" marL="0">
              <a:lnSpc>
                <a:spcPts val="2926"/>
              </a:lnSpc>
              <a:buNone/>
            </a:pPr>
            <a:r>
              <a:rPr lang="en-US" sz="2341" b="1" dirty="0">
                <a:solidFill>
                  <a:srgbClr val="5B5F71"/>
                </a:solidFill>
                <a:latin typeface="Instrument Sans" pitchFamily="34" charset="0"/>
                <a:ea typeface="Instrument Sans" pitchFamily="34" charset="-122"/>
                <a:cs typeface="Instrument Sans" pitchFamily="34" charset="-120"/>
              </a:rPr>
              <a:t>3</a:t>
            </a:r>
            <a:endParaRPr lang="en-US" sz="2341" dirty="0"/>
          </a:p>
        </p:txBody>
      </p:sp>
      <p:sp>
        <p:nvSpPr>
          <p:cNvPr id="19" name="Text 16"/>
          <p:cNvSpPr/>
          <p:nvPr/>
        </p:nvSpPr>
        <p:spPr>
          <a:xfrm>
            <a:off x="8277463" y="1560314"/>
            <a:ext cx="2880717" cy="309563"/>
          </a:xfrm>
          <a:prstGeom prst="rect">
            <a:avLst/>
          </a:prstGeom>
          <a:noFill/>
          <a:ln/>
        </p:spPr>
        <p:txBody>
          <a:bodyPr wrap="none" rtlCol="0" anchor="t"/>
          <a:lstStyle/>
          <a:p>
            <a:pPr algn="ctr" indent="0" marL="0">
              <a:lnSpc>
                <a:spcPts val="2438"/>
              </a:lnSpc>
              <a:buNone/>
            </a:pPr>
            <a:r>
              <a:rPr lang="en-US" sz="1950" b="1" dirty="0">
                <a:solidFill>
                  <a:srgbClr val="5B5F71"/>
                </a:solidFill>
                <a:latin typeface="Instrument Sans" pitchFamily="34" charset="0"/>
                <a:ea typeface="Instrument Sans" pitchFamily="34" charset="-122"/>
                <a:cs typeface="Instrument Sans" pitchFamily="34" charset="-120"/>
              </a:rPr>
              <a:t>GPT Models (2018-2023)</a:t>
            </a:r>
            <a:endParaRPr lang="en-US" sz="1950" dirty="0"/>
          </a:p>
        </p:txBody>
      </p:sp>
      <p:sp>
        <p:nvSpPr>
          <p:cNvPr id="20" name="Text 17"/>
          <p:cNvSpPr/>
          <p:nvPr/>
        </p:nvSpPr>
        <p:spPr>
          <a:xfrm>
            <a:off x="7612261" y="1988701"/>
            <a:ext cx="4211122" cy="1901666"/>
          </a:xfrm>
          <a:prstGeom prst="rect">
            <a:avLst/>
          </a:prstGeom>
          <a:noFill/>
          <a:ln/>
        </p:spPr>
        <p:txBody>
          <a:bodyPr wrap="square" rtlCol="0" anchor="t"/>
          <a:lstStyle/>
          <a:p>
            <a:pPr algn="ctr" indent="0" marL="0">
              <a:lnSpc>
                <a:spcPts val="2497"/>
              </a:lnSpc>
              <a:buNone/>
            </a:pPr>
            <a:r>
              <a:rPr lang="en-US" sz="1560" dirty="0">
                <a:solidFill>
                  <a:srgbClr val="5B5F71"/>
                </a:solidFill>
                <a:latin typeface="Instrument Sans" pitchFamily="34" charset="0"/>
                <a:ea typeface="Instrument Sans" pitchFamily="34" charset="-122"/>
                <a:cs typeface="Instrument Sans" pitchFamily="34" charset="-120"/>
              </a:rPr>
              <a:t>The breakthrough in language models came with the development of the Generative Pre-trained Transformer (GPT) models, culminating in the highly advanced ChatGPT, which showcases remarkable language understanding and generation capabilities.</a:t>
            </a:r>
            <a:endParaRPr lang="en-US" sz="1560" dirty="0"/>
          </a:p>
        </p:txBody>
      </p:sp>
      <p:pic>
        <p:nvPicPr>
          <p:cNvPr id="2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332309"/>
            <a:ext cx="9893260"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Exploring the Capabilities of ChatGPT</a:t>
            </a:r>
            <a:endParaRPr lang="en-US" sz="4374" dirty="0"/>
          </a:p>
        </p:txBody>
      </p:sp>
      <p:sp>
        <p:nvSpPr>
          <p:cNvPr id="5" name="Text 2"/>
          <p:cNvSpPr/>
          <p:nvPr/>
        </p:nvSpPr>
        <p:spPr>
          <a:xfrm>
            <a:off x="2037993" y="2582108"/>
            <a:ext cx="3156347" cy="694373"/>
          </a:xfrm>
          <a:prstGeom prst="rect">
            <a:avLst/>
          </a:prstGeom>
          <a:noFill/>
          <a:ln/>
        </p:spPr>
        <p:txBody>
          <a:bodyPr wrap="squar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Natural Language Processing</a:t>
            </a:r>
            <a:endParaRPr lang="en-US" sz="2187" dirty="0"/>
          </a:p>
        </p:txBody>
      </p:sp>
      <p:sp>
        <p:nvSpPr>
          <p:cNvPr id="6" name="Text 3"/>
          <p:cNvSpPr/>
          <p:nvPr/>
        </p:nvSpPr>
        <p:spPr>
          <a:xfrm>
            <a:off x="2037993" y="3498652"/>
            <a:ext cx="3156347" cy="3198614"/>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ChatGPT excels at understanding and generating human-like text, allowing for seamless conversations and the ability to tackle a wide range of tasks, from answering questions to providing detailed explanations and even creative writing.</a:t>
            </a:r>
            <a:endParaRPr lang="en-US" sz="1750" dirty="0"/>
          </a:p>
        </p:txBody>
      </p:sp>
      <p:sp>
        <p:nvSpPr>
          <p:cNvPr id="7" name="Text 4"/>
          <p:cNvSpPr/>
          <p:nvPr/>
        </p:nvSpPr>
        <p:spPr>
          <a:xfrm>
            <a:off x="5743932" y="2582108"/>
            <a:ext cx="3156347" cy="694373"/>
          </a:xfrm>
          <a:prstGeom prst="rect">
            <a:avLst/>
          </a:prstGeom>
          <a:noFill/>
          <a:ln/>
        </p:spPr>
        <p:txBody>
          <a:bodyPr wrap="squar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Personalized Assistance</a:t>
            </a:r>
            <a:endParaRPr lang="en-US" sz="2187" dirty="0"/>
          </a:p>
        </p:txBody>
      </p:sp>
      <p:sp>
        <p:nvSpPr>
          <p:cNvPr id="8" name="Text 5"/>
          <p:cNvSpPr/>
          <p:nvPr/>
        </p:nvSpPr>
        <p:spPr>
          <a:xfrm>
            <a:off x="5743932" y="3498652"/>
            <a:ext cx="3156347" cy="3198614"/>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 model's ability to grasp context and tailor its responses to individual users makes it a versatile assistant, capable of providing customized support in various domains, such as education, customer service, and task planning.</a:t>
            </a:r>
            <a:endParaRPr lang="en-US" sz="1750" dirty="0"/>
          </a:p>
        </p:txBody>
      </p:sp>
      <p:sp>
        <p:nvSpPr>
          <p:cNvPr id="9" name="Text 6"/>
          <p:cNvSpPr/>
          <p:nvPr/>
        </p:nvSpPr>
        <p:spPr>
          <a:xfrm>
            <a:off x="9449872" y="2582108"/>
            <a:ext cx="2777490" cy="347186"/>
          </a:xfrm>
          <a:prstGeom prst="rect">
            <a:avLst/>
          </a:prstGeom>
          <a:noFill/>
          <a:ln/>
        </p:spPr>
        <p:txBody>
          <a:bodyPr wrap="none" rtlCol="0" anchor="t"/>
          <a:lstStyle/>
          <a:p>
            <a:pPr indent="0" marL="0">
              <a:lnSpc>
                <a:spcPts val="2734"/>
              </a:lnSpc>
              <a:buNone/>
            </a:pPr>
            <a:r>
              <a:rPr lang="en-US" sz="2187" b="1" dirty="0">
                <a:solidFill>
                  <a:srgbClr val="5B5F72"/>
                </a:solidFill>
                <a:latin typeface="Instrument Sans" pitchFamily="34" charset="0"/>
                <a:ea typeface="Instrument Sans" pitchFamily="34" charset="-122"/>
                <a:cs typeface="Instrument Sans" pitchFamily="34" charset="-120"/>
              </a:rPr>
              <a:t>Continuous Learning</a:t>
            </a:r>
            <a:endParaRPr lang="en-US" sz="2187" dirty="0"/>
          </a:p>
        </p:txBody>
      </p:sp>
      <p:sp>
        <p:nvSpPr>
          <p:cNvPr id="10" name="Text 7"/>
          <p:cNvSpPr/>
          <p:nvPr/>
        </p:nvSpPr>
        <p:spPr>
          <a:xfrm>
            <a:off x="9449872" y="3151465"/>
            <a:ext cx="3156347" cy="2843213"/>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ChatGPT's underlying architecture enables it to continuously learn and expand its knowledge, ensuring that it remains up-to-date and able to adapt to evolving information and language patterns.</a:t>
            </a:r>
            <a:endParaRPr lang="en-US" sz="1750"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749260"/>
            <a:ext cx="9558933"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Unleashing the Potential of ChatGPT</a:t>
            </a:r>
            <a:endParaRPr lang="en-US" sz="4374" dirty="0"/>
          </a:p>
        </p:txBody>
      </p:sp>
      <p:sp>
        <p:nvSpPr>
          <p:cNvPr id="5" name="Shape 2"/>
          <p:cNvSpPr/>
          <p:nvPr/>
        </p:nvSpPr>
        <p:spPr>
          <a:xfrm>
            <a:off x="2037993" y="2061567"/>
            <a:ext cx="499943" cy="499943"/>
          </a:xfrm>
          <a:prstGeom prst="roundRect">
            <a:avLst>
              <a:gd name="adj" fmla="val 20000"/>
            </a:avLst>
          </a:prstGeom>
          <a:solidFill>
            <a:srgbClr val="E3E4E8"/>
          </a:solidFill>
          <a:ln w="7620">
            <a:solidFill>
              <a:srgbClr val="C9CACE"/>
            </a:solidFill>
            <a:prstDash val="solid"/>
          </a:ln>
        </p:spPr>
      </p:sp>
      <p:sp>
        <p:nvSpPr>
          <p:cNvPr id="6" name="Text 3"/>
          <p:cNvSpPr/>
          <p:nvPr/>
        </p:nvSpPr>
        <p:spPr>
          <a:xfrm>
            <a:off x="2223373" y="2103239"/>
            <a:ext cx="129064"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7" name="Text 4"/>
          <p:cNvSpPr/>
          <p:nvPr/>
        </p:nvSpPr>
        <p:spPr>
          <a:xfrm>
            <a:off x="2760107" y="2137886"/>
            <a:ext cx="3248025"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Educational Applications</a:t>
            </a:r>
            <a:endParaRPr lang="en-US" sz="2187" dirty="0"/>
          </a:p>
        </p:txBody>
      </p:sp>
      <p:sp>
        <p:nvSpPr>
          <p:cNvPr id="8" name="Text 5"/>
          <p:cNvSpPr/>
          <p:nvPr/>
        </p:nvSpPr>
        <p:spPr>
          <a:xfrm>
            <a:off x="2760107" y="2618303"/>
            <a:ext cx="4444008"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ChatGPT can revolutionize the educational landscape by providing personalized tutoring, generating learning materials, and facilitating engaging discussions on a wide range of subjects.</a:t>
            </a:r>
            <a:endParaRPr lang="en-US" sz="1750" dirty="0"/>
          </a:p>
        </p:txBody>
      </p:sp>
      <p:sp>
        <p:nvSpPr>
          <p:cNvPr id="9" name="Shape 6"/>
          <p:cNvSpPr/>
          <p:nvPr/>
        </p:nvSpPr>
        <p:spPr>
          <a:xfrm>
            <a:off x="7426285" y="2061567"/>
            <a:ext cx="499943" cy="499943"/>
          </a:xfrm>
          <a:prstGeom prst="roundRect">
            <a:avLst>
              <a:gd name="adj" fmla="val 20000"/>
            </a:avLst>
          </a:prstGeom>
          <a:solidFill>
            <a:srgbClr val="E3E4E8"/>
          </a:solidFill>
          <a:ln w="7620">
            <a:solidFill>
              <a:srgbClr val="C9CACE"/>
            </a:solidFill>
            <a:prstDash val="solid"/>
          </a:ln>
        </p:spPr>
      </p:sp>
      <p:sp>
        <p:nvSpPr>
          <p:cNvPr id="10" name="Text 7"/>
          <p:cNvSpPr/>
          <p:nvPr/>
        </p:nvSpPr>
        <p:spPr>
          <a:xfrm>
            <a:off x="7583329" y="2103239"/>
            <a:ext cx="185738"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1" name="Text 8"/>
          <p:cNvSpPr/>
          <p:nvPr/>
        </p:nvSpPr>
        <p:spPr>
          <a:xfrm>
            <a:off x="8148399" y="2137886"/>
            <a:ext cx="2936558"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Creative Collaboration</a:t>
            </a:r>
            <a:endParaRPr lang="en-US" sz="2187" dirty="0"/>
          </a:p>
        </p:txBody>
      </p:sp>
      <p:sp>
        <p:nvSpPr>
          <p:cNvPr id="12" name="Text 9"/>
          <p:cNvSpPr/>
          <p:nvPr/>
        </p:nvSpPr>
        <p:spPr>
          <a:xfrm>
            <a:off x="8148399" y="2618303"/>
            <a:ext cx="4444008"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 model's ability to assist with ideation, writing, and problem-solving makes it a valuable partner in creative endeavors, from brainstorming new concepts to refining written works.</a:t>
            </a:r>
            <a:endParaRPr lang="en-US" sz="1750" dirty="0"/>
          </a:p>
        </p:txBody>
      </p:sp>
      <p:sp>
        <p:nvSpPr>
          <p:cNvPr id="13" name="Shape 10"/>
          <p:cNvSpPr/>
          <p:nvPr/>
        </p:nvSpPr>
        <p:spPr>
          <a:xfrm>
            <a:off x="2037993" y="4791075"/>
            <a:ext cx="499943" cy="499943"/>
          </a:xfrm>
          <a:prstGeom prst="roundRect">
            <a:avLst>
              <a:gd name="adj" fmla="val 20000"/>
            </a:avLst>
          </a:prstGeom>
          <a:solidFill>
            <a:srgbClr val="E3E4E8"/>
          </a:solidFill>
          <a:ln w="7620">
            <a:solidFill>
              <a:srgbClr val="C9CACE"/>
            </a:solidFill>
            <a:prstDash val="solid"/>
          </a:ln>
        </p:spPr>
      </p:sp>
      <p:sp>
        <p:nvSpPr>
          <p:cNvPr id="14" name="Text 11"/>
          <p:cNvSpPr/>
          <p:nvPr/>
        </p:nvSpPr>
        <p:spPr>
          <a:xfrm>
            <a:off x="2191464" y="4832747"/>
            <a:ext cx="193000"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3</a:t>
            </a:r>
            <a:endParaRPr lang="en-US" sz="2624" dirty="0"/>
          </a:p>
        </p:txBody>
      </p:sp>
      <p:sp>
        <p:nvSpPr>
          <p:cNvPr id="15" name="Text 12"/>
          <p:cNvSpPr/>
          <p:nvPr/>
        </p:nvSpPr>
        <p:spPr>
          <a:xfrm>
            <a:off x="2760107" y="4867394"/>
            <a:ext cx="2964061"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Automated Assistance</a:t>
            </a:r>
            <a:endParaRPr lang="en-US" sz="2187" dirty="0"/>
          </a:p>
        </p:txBody>
      </p:sp>
      <p:sp>
        <p:nvSpPr>
          <p:cNvPr id="16" name="Text 13"/>
          <p:cNvSpPr/>
          <p:nvPr/>
        </p:nvSpPr>
        <p:spPr>
          <a:xfrm>
            <a:off x="2760107" y="5347811"/>
            <a:ext cx="4444008" cy="1421606"/>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ChatGPT can streamline various administrative and customer service tasks, freeing up human resources to focus on more strategic and high-impact work.</a:t>
            </a:r>
            <a:endParaRPr lang="en-US" sz="1750" dirty="0"/>
          </a:p>
        </p:txBody>
      </p:sp>
      <p:sp>
        <p:nvSpPr>
          <p:cNvPr id="17" name="Shape 14"/>
          <p:cNvSpPr/>
          <p:nvPr/>
        </p:nvSpPr>
        <p:spPr>
          <a:xfrm>
            <a:off x="7426285" y="4791075"/>
            <a:ext cx="499943" cy="499943"/>
          </a:xfrm>
          <a:prstGeom prst="roundRect">
            <a:avLst>
              <a:gd name="adj" fmla="val 20000"/>
            </a:avLst>
          </a:prstGeom>
          <a:solidFill>
            <a:srgbClr val="E3E4E8"/>
          </a:solidFill>
          <a:ln w="7620">
            <a:solidFill>
              <a:srgbClr val="C9CACE"/>
            </a:solidFill>
            <a:prstDash val="solid"/>
          </a:ln>
        </p:spPr>
      </p:sp>
      <p:sp>
        <p:nvSpPr>
          <p:cNvPr id="18" name="Text 15"/>
          <p:cNvSpPr/>
          <p:nvPr/>
        </p:nvSpPr>
        <p:spPr>
          <a:xfrm>
            <a:off x="7573685" y="4832747"/>
            <a:ext cx="205026" cy="416481"/>
          </a:xfrm>
          <a:prstGeom prst="rect">
            <a:avLst/>
          </a:prstGeom>
          <a:noFill/>
          <a:ln/>
        </p:spPr>
        <p:txBody>
          <a:bodyPr wrap="none" rtlCol="0" anchor="t"/>
          <a:lstStyle/>
          <a:p>
            <a:pPr algn="ctr" indent="0" marL="0">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4</a:t>
            </a:r>
            <a:endParaRPr lang="en-US" sz="2624" dirty="0"/>
          </a:p>
        </p:txBody>
      </p:sp>
      <p:sp>
        <p:nvSpPr>
          <p:cNvPr id="19" name="Text 16"/>
          <p:cNvSpPr/>
          <p:nvPr/>
        </p:nvSpPr>
        <p:spPr>
          <a:xfrm>
            <a:off x="8148399" y="4867394"/>
            <a:ext cx="2777490"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Language Learning</a:t>
            </a:r>
            <a:endParaRPr lang="en-US" sz="2187" dirty="0"/>
          </a:p>
        </p:txBody>
      </p:sp>
      <p:sp>
        <p:nvSpPr>
          <p:cNvPr id="20" name="Text 17"/>
          <p:cNvSpPr/>
          <p:nvPr/>
        </p:nvSpPr>
        <p:spPr>
          <a:xfrm>
            <a:off x="8148399" y="5347811"/>
            <a:ext cx="4444008" cy="2132409"/>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 model's language understanding and generation capabilities can be leveraged to create interactive language learning experiences, providing users with personalized feedback and practice opportunities.</a:t>
            </a:r>
            <a:endParaRPr lang="en-US" sz="1750" dirty="0"/>
          </a:p>
        </p:txBody>
      </p:sp>
      <p:pic>
        <p:nvPicPr>
          <p:cNvPr id="2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717352"/>
            <a:ext cx="10068758"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Embracing the Challenges of ChatGPT</a:t>
            </a:r>
            <a:endParaRPr lang="en-US" sz="4374" dirty="0"/>
          </a:p>
        </p:txBody>
      </p:sp>
      <p:sp>
        <p:nvSpPr>
          <p:cNvPr id="5" name="Shape 2"/>
          <p:cNvSpPr/>
          <p:nvPr/>
        </p:nvSpPr>
        <p:spPr>
          <a:xfrm>
            <a:off x="2037993" y="1856065"/>
            <a:ext cx="5166122" cy="2717006"/>
          </a:xfrm>
          <a:prstGeom prst="roundRect">
            <a:avLst>
              <a:gd name="adj" fmla="val 3680"/>
            </a:avLst>
          </a:prstGeom>
          <a:solidFill>
            <a:srgbClr val="E3E4E8"/>
          </a:solidFill>
          <a:ln w="7620">
            <a:solidFill>
              <a:srgbClr val="C9CACE"/>
            </a:solidFill>
            <a:prstDash val="solid"/>
          </a:ln>
        </p:spPr>
      </p:sp>
      <p:sp>
        <p:nvSpPr>
          <p:cNvPr id="6" name="Text 3"/>
          <p:cNvSpPr/>
          <p:nvPr/>
        </p:nvSpPr>
        <p:spPr>
          <a:xfrm>
            <a:off x="2267783" y="2085856"/>
            <a:ext cx="2777490"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Bias and Fairness</a:t>
            </a:r>
            <a:endParaRPr lang="en-US" sz="2187" dirty="0"/>
          </a:p>
        </p:txBody>
      </p:sp>
      <p:sp>
        <p:nvSpPr>
          <p:cNvPr id="7" name="Text 4"/>
          <p:cNvSpPr/>
          <p:nvPr/>
        </p:nvSpPr>
        <p:spPr>
          <a:xfrm>
            <a:off x="2267783" y="2566273"/>
            <a:ext cx="4706541"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Ensuring that ChatGPT's outputs are free from harmful biases and that the model treats all users equitably is a crucial challenge, requiring robust data curation and ethical AI principles.</a:t>
            </a:r>
            <a:endParaRPr lang="en-US" sz="1750" dirty="0"/>
          </a:p>
        </p:txBody>
      </p:sp>
      <p:sp>
        <p:nvSpPr>
          <p:cNvPr id="8" name="Shape 5"/>
          <p:cNvSpPr/>
          <p:nvPr/>
        </p:nvSpPr>
        <p:spPr>
          <a:xfrm>
            <a:off x="7426285" y="1856065"/>
            <a:ext cx="5166122" cy="2717006"/>
          </a:xfrm>
          <a:prstGeom prst="roundRect">
            <a:avLst>
              <a:gd name="adj" fmla="val 3680"/>
            </a:avLst>
          </a:prstGeom>
          <a:solidFill>
            <a:srgbClr val="E3E4E8"/>
          </a:solidFill>
          <a:ln w="7620">
            <a:solidFill>
              <a:srgbClr val="C9CACE"/>
            </a:solidFill>
            <a:prstDash val="solid"/>
          </a:ln>
        </p:spPr>
      </p:sp>
      <p:sp>
        <p:nvSpPr>
          <p:cNvPr id="9" name="Text 6"/>
          <p:cNvSpPr/>
          <p:nvPr/>
        </p:nvSpPr>
        <p:spPr>
          <a:xfrm>
            <a:off x="7656076" y="2085856"/>
            <a:ext cx="2777490"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Privacy and Security</a:t>
            </a:r>
            <a:endParaRPr lang="en-US" sz="2187" dirty="0"/>
          </a:p>
        </p:txBody>
      </p:sp>
      <p:sp>
        <p:nvSpPr>
          <p:cNvPr id="10" name="Text 7"/>
          <p:cNvSpPr/>
          <p:nvPr/>
        </p:nvSpPr>
        <p:spPr>
          <a:xfrm>
            <a:off x="7656076" y="2566273"/>
            <a:ext cx="4706541"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Safeguarding user privacy and preventing the misuse of ChatGPT's capabilities, such as the generation of misinformation or malicious content, are ongoing concerns that require comprehensive security measures.</a:t>
            </a:r>
            <a:endParaRPr lang="en-US" sz="1750" dirty="0"/>
          </a:p>
        </p:txBody>
      </p:sp>
      <p:sp>
        <p:nvSpPr>
          <p:cNvPr id="11" name="Shape 8"/>
          <p:cNvSpPr/>
          <p:nvPr/>
        </p:nvSpPr>
        <p:spPr>
          <a:xfrm>
            <a:off x="2037993" y="4795242"/>
            <a:ext cx="5166122" cy="2717006"/>
          </a:xfrm>
          <a:prstGeom prst="roundRect">
            <a:avLst>
              <a:gd name="adj" fmla="val 3680"/>
            </a:avLst>
          </a:prstGeom>
          <a:solidFill>
            <a:srgbClr val="E3E4E8"/>
          </a:solidFill>
          <a:ln w="7620">
            <a:solidFill>
              <a:srgbClr val="C9CACE"/>
            </a:solidFill>
            <a:prstDash val="solid"/>
          </a:ln>
        </p:spPr>
      </p:sp>
      <p:sp>
        <p:nvSpPr>
          <p:cNvPr id="12" name="Text 9"/>
          <p:cNvSpPr/>
          <p:nvPr/>
        </p:nvSpPr>
        <p:spPr>
          <a:xfrm>
            <a:off x="2267783" y="5025033"/>
            <a:ext cx="4339709"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Transparency and Interpretability</a:t>
            </a:r>
            <a:endParaRPr lang="en-US" sz="2187" dirty="0"/>
          </a:p>
        </p:txBody>
      </p:sp>
      <p:sp>
        <p:nvSpPr>
          <p:cNvPr id="13" name="Text 10"/>
          <p:cNvSpPr/>
          <p:nvPr/>
        </p:nvSpPr>
        <p:spPr>
          <a:xfrm>
            <a:off x="2267783" y="5505450"/>
            <a:ext cx="4706541" cy="1777008"/>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Enhancing the transparency and interpretability of ChatGPT's inner workings can help users better understand the model's decision-making processes and build trust in the technology.</a:t>
            </a:r>
            <a:endParaRPr lang="en-US" sz="1750" dirty="0"/>
          </a:p>
        </p:txBody>
      </p:sp>
      <p:sp>
        <p:nvSpPr>
          <p:cNvPr id="14" name="Shape 11"/>
          <p:cNvSpPr/>
          <p:nvPr/>
        </p:nvSpPr>
        <p:spPr>
          <a:xfrm>
            <a:off x="7426285" y="4795242"/>
            <a:ext cx="5166122" cy="2717006"/>
          </a:xfrm>
          <a:prstGeom prst="roundRect">
            <a:avLst>
              <a:gd name="adj" fmla="val 3680"/>
            </a:avLst>
          </a:prstGeom>
          <a:solidFill>
            <a:srgbClr val="E3E4E8"/>
          </a:solidFill>
          <a:ln w="7620">
            <a:solidFill>
              <a:srgbClr val="C9CACE"/>
            </a:solidFill>
            <a:prstDash val="solid"/>
          </a:ln>
        </p:spPr>
      </p:sp>
      <p:sp>
        <p:nvSpPr>
          <p:cNvPr id="15" name="Text 12"/>
          <p:cNvSpPr/>
          <p:nvPr/>
        </p:nvSpPr>
        <p:spPr>
          <a:xfrm>
            <a:off x="7656076" y="5025033"/>
            <a:ext cx="3048119" cy="347186"/>
          </a:xfrm>
          <a:prstGeom prst="rect">
            <a:avLst/>
          </a:prstGeom>
          <a:noFill/>
          <a:ln/>
        </p:spPr>
        <p:txBody>
          <a:bodyPr wrap="none" rtlCol="0" anchor="t"/>
          <a:lstStyle/>
          <a:p>
            <a:pPr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Continuous Adaptation</a:t>
            </a:r>
            <a:endParaRPr lang="en-US" sz="2187" dirty="0"/>
          </a:p>
        </p:txBody>
      </p:sp>
      <p:sp>
        <p:nvSpPr>
          <p:cNvPr id="16" name="Text 13"/>
          <p:cNvSpPr/>
          <p:nvPr/>
        </p:nvSpPr>
        <p:spPr>
          <a:xfrm>
            <a:off x="7656076" y="5505450"/>
            <a:ext cx="4706541" cy="1421606"/>
          </a:xfrm>
          <a:prstGeom prst="rect">
            <a:avLst/>
          </a:prstGeom>
          <a:noFill/>
          <a:ln/>
        </p:spPr>
        <p:txBody>
          <a:bodyPr wrap="square" rtlCol="0" anchor="t"/>
          <a:lstStyle/>
          <a:p>
            <a:pPr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Adapting ChatGPT to keep pace with the ever-evolving language, knowledge, and user needs is a constant challenge, requiring ongoing research and development efforts.</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965835"/>
            <a:ext cx="8210907" cy="694373"/>
          </a:xfrm>
          <a:prstGeom prst="rect">
            <a:avLst/>
          </a:prstGeom>
          <a:noFill/>
          <a:ln/>
        </p:spPr>
        <p:txBody>
          <a:bodyPr wrap="none" rtlCol="0" anchor="t"/>
          <a:lstStyle/>
          <a:p>
            <a:pPr indent="0" marL="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The Future of Conversational AI</a:t>
            </a:r>
            <a:endParaRPr lang="en-US" sz="4374" dirty="0"/>
          </a:p>
        </p:txBody>
      </p:sp>
      <p:pic>
        <p:nvPicPr>
          <p:cNvPr id="5" name="Image 1" descr="preencoded.png">    </p:cNvPr>
          <p:cNvPicPr>
            <a:picLocks noChangeAspect="1"/>
          </p:cNvPicPr>
          <p:nvPr/>
        </p:nvPicPr>
        <p:blipFill>
          <a:blip r:embed="rId2"/>
          <a:stretch>
            <a:fillRect/>
          </a:stretch>
        </p:blipFill>
        <p:spPr>
          <a:xfrm>
            <a:off x="2037993" y="2104549"/>
            <a:ext cx="555427" cy="555427"/>
          </a:xfrm>
          <a:prstGeom prst="rect">
            <a:avLst/>
          </a:prstGeom>
        </p:spPr>
      </p:pic>
      <p:sp>
        <p:nvSpPr>
          <p:cNvPr id="6" name="Text 2"/>
          <p:cNvSpPr/>
          <p:nvPr/>
        </p:nvSpPr>
        <p:spPr>
          <a:xfrm>
            <a:off x="2037993" y="2882146"/>
            <a:ext cx="2388632" cy="694373"/>
          </a:xfrm>
          <a:prstGeom prst="rect">
            <a:avLst/>
          </a:prstGeom>
          <a:noFill/>
          <a:ln/>
        </p:spPr>
        <p:txBody>
          <a:bodyPr wrap="square" rtlCol="0" anchor="t"/>
          <a:lstStyle/>
          <a:p>
            <a:pPr algn="l"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Global Accessibility</a:t>
            </a:r>
            <a:endParaRPr lang="en-US" sz="2187" dirty="0"/>
          </a:p>
        </p:txBody>
      </p:sp>
      <p:sp>
        <p:nvSpPr>
          <p:cNvPr id="7" name="Text 3"/>
          <p:cNvSpPr/>
          <p:nvPr/>
        </p:nvSpPr>
        <p:spPr>
          <a:xfrm>
            <a:off x="2037993" y="3709749"/>
            <a:ext cx="2388632" cy="3554016"/>
          </a:xfrm>
          <a:prstGeom prst="rect">
            <a:avLst/>
          </a:prstGeom>
          <a:noFill/>
          <a:ln/>
        </p:spPr>
        <p:txBody>
          <a:bodyPr wrap="square" rtlCol="0" anchor="t"/>
          <a:lstStyle/>
          <a:p>
            <a:pPr algn="l"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As ChatGPT and similar AI models become more widely available, they have the potential to bridge language barriers and provide accessible information and services to people around the world.</a:t>
            </a:r>
            <a:endParaRPr lang="en-US" sz="1750" dirty="0"/>
          </a:p>
        </p:txBody>
      </p:sp>
      <p:pic>
        <p:nvPicPr>
          <p:cNvPr id="8" name="Image 2" descr="preencoded.png">    </p:cNvPr>
          <p:cNvPicPr>
            <a:picLocks noChangeAspect="1"/>
          </p:cNvPicPr>
          <p:nvPr/>
        </p:nvPicPr>
        <p:blipFill>
          <a:blip r:embed="rId3"/>
          <a:stretch>
            <a:fillRect/>
          </a:stretch>
        </p:blipFill>
        <p:spPr>
          <a:xfrm>
            <a:off x="4759881" y="2104549"/>
            <a:ext cx="555427" cy="555427"/>
          </a:xfrm>
          <a:prstGeom prst="rect">
            <a:avLst/>
          </a:prstGeom>
        </p:spPr>
      </p:pic>
      <p:sp>
        <p:nvSpPr>
          <p:cNvPr id="9" name="Text 4"/>
          <p:cNvSpPr/>
          <p:nvPr/>
        </p:nvSpPr>
        <p:spPr>
          <a:xfrm>
            <a:off x="4759881" y="2882146"/>
            <a:ext cx="2388632" cy="694373"/>
          </a:xfrm>
          <a:prstGeom prst="rect">
            <a:avLst/>
          </a:prstGeom>
          <a:noFill/>
          <a:ln/>
        </p:spPr>
        <p:txBody>
          <a:bodyPr wrap="square" rtlCol="0" anchor="t"/>
          <a:lstStyle/>
          <a:p>
            <a:pPr algn="l"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Healthcare Applications</a:t>
            </a:r>
            <a:endParaRPr lang="en-US" sz="2187" dirty="0"/>
          </a:p>
        </p:txBody>
      </p:sp>
      <p:sp>
        <p:nvSpPr>
          <p:cNvPr id="10" name="Text 5"/>
          <p:cNvSpPr/>
          <p:nvPr/>
        </p:nvSpPr>
        <p:spPr>
          <a:xfrm>
            <a:off x="4759881" y="3709749"/>
            <a:ext cx="2388632" cy="3198614"/>
          </a:xfrm>
          <a:prstGeom prst="rect">
            <a:avLst/>
          </a:prstGeom>
          <a:noFill/>
          <a:ln/>
        </p:spPr>
        <p:txBody>
          <a:bodyPr wrap="square" rtlCol="0" anchor="t"/>
          <a:lstStyle/>
          <a:p>
            <a:pPr algn="l"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Conversational AI can revolutionize healthcare by providing personalized medical advice, assisting with patient monitoring, and supporting mental health interventions.</a:t>
            </a:r>
            <a:endParaRPr lang="en-US" sz="1750" dirty="0"/>
          </a:p>
        </p:txBody>
      </p:sp>
      <p:pic>
        <p:nvPicPr>
          <p:cNvPr id="11" name="Image 3" descr="preencoded.png">    </p:cNvPr>
          <p:cNvPicPr>
            <a:picLocks noChangeAspect="1"/>
          </p:cNvPicPr>
          <p:nvPr/>
        </p:nvPicPr>
        <p:blipFill>
          <a:blip r:embed="rId4"/>
          <a:stretch>
            <a:fillRect/>
          </a:stretch>
        </p:blipFill>
        <p:spPr>
          <a:xfrm>
            <a:off x="7481768" y="2104549"/>
            <a:ext cx="555427" cy="555427"/>
          </a:xfrm>
          <a:prstGeom prst="rect">
            <a:avLst/>
          </a:prstGeom>
        </p:spPr>
      </p:pic>
      <p:sp>
        <p:nvSpPr>
          <p:cNvPr id="12" name="Text 6"/>
          <p:cNvSpPr/>
          <p:nvPr/>
        </p:nvSpPr>
        <p:spPr>
          <a:xfrm>
            <a:off x="7481768" y="2882146"/>
            <a:ext cx="2388632" cy="694373"/>
          </a:xfrm>
          <a:prstGeom prst="rect">
            <a:avLst/>
          </a:prstGeom>
          <a:noFill/>
          <a:ln/>
        </p:spPr>
        <p:txBody>
          <a:bodyPr wrap="square" rtlCol="0" anchor="t"/>
          <a:lstStyle/>
          <a:p>
            <a:pPr algn="l"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Transformative Education</a:t>
            </a:r>
            <a:endParaRPr lang="en-US" sz="2187" dirty="0"/>
          </a:p>
        </p:txBody>
      </p:sp>
      <p:sp>
        <p:nvSpPr>
          <p:cNvPr id="13" name="Text 7"/>
          <p:cNvSpPr/>
          <p:nvPr/>
        </p:nvSpPr>
        <p:spPr>
          <a:xfrm>
            <a:off x="7481768" y="3709749"/>
            <a:ext cx="2388632" cy="3554016"/>
          </a:xfrm>
          <a:prstGeom prst="rect">
            <a:avLst/>
          </a:prstGeom>
          <a:noFill/>
          <a:ln/>
        </p:spPr>
        <p:txBody>
          <a:bodyPr wrap="square" rtlCol="0" anchor="t"/>
          <a:lstStyle/>
          <a:p>
            <a:pPr algn="l"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The integration of ChatGPT and other AI-powered tools into the educational system can enhance learning experiences, foster creativity, and personalize the learning journey for students.</a:t>
            </a:r>
            <a:endParaRPr lang="en-US" sz="1750" dirty="0"/>
          </a:p>
        </p:txBody>
      </p:sp>
      <p:pic>
        <p:nvPicPr>
          <p:cNvPr id="14" name="Image 4" descr="preencoded.png">    </p:cNvPr>
          <p:cNvPicPr>
            <a:picLocks noChangeAspect="1"/>
          </p:cNvPicPr>
          <p:nvPr/>
        </p:nvPicPr>
        <p:blipFill>
          <a:blip r:embed="rId5"/>
          <a:stretch>
            <a:fillRect/>
          </a:stretch>
        </p:blipFill>
        <p:spPr>
          <a:xfrm>
            <a:off x="10203656" y="2104549"/>
            <a:ext cx="555427" cy="555427"/>
          </a:xfrm>
          <a:prstGeom prst="rect">
            <a:avLst/>
          </a:prstGeom>
        </p:spPr>
      </p:pic>
      <p:sp>
        <p:nvSpPr>
          <p:cNvPr id="15" name="Text 8"/>
          <p:cNvSpPr/>
          <p:nvPr/>
        </p:nvSpPr>
        <p:spPr>
          <a:xfrm>
            <a:off x="10203656" y="2882146"/>
            <a:ext cx="2388751" cy="694373"/>
          </a:xfrm>
          <a:prstGeom prst="rect">
            <a:avLst/>
          </a:prstGeom>
          <a:noFill/>
          <a:ln/>
        </p:spPr>
        <p:txBody>
          <a:bodyPr wrap="square" rtlCol="0" anchor="t"/>
          <a:lstStyle/>
          <a:p>
            <a:pPr algn="l" indent="0" marL="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Intelligent Automation</a:t>
            </a:r>
            <a:endParaRPr lang="en-US" sz="2187" dirty="0"/>
          </a:p>
        </p:txBody>
      </p:sp>
      <p:sp>
        <p:nvSpPr>
          <p:cNvPr id="16" name="Text 9"/>
          <p:cNvSpPr/>
          <p:nvPr/>
        </p:nvSpPr>
        <p:spPr>
          <a:xfrm>
            <a:off x="10203656" y="3709749"/>
            <a:ext cx="2388751" cy="2843213"/>
          </a:xfrm>
          <a:prstGeom prst="rect">
            <a:avLst/>
          </a:prstGeom>
          <a:noFill/>
          <a:ln/>
        </p:spPr>
        <p:txBody>
          <a:bodyPr wrap="square" rtlCol="0" anchor="t"/>
          <a:lstStyle/>
          <a:p>
            <a:pPr algn="l" indent="0" marL="0">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Conversational AI can streamline various organizational and administrative tasks, freeing up human resources to focus on more strategic and high-impact work.</a:t>
            </a:r>
            <a:endParaRPr lang="en-US" sz="1750" dirty="0"/>
          </a:p>
        </p:txBody>
      </p:sp>
      <p:pic>
        <p:nvPicPr>
          <p:cNvPr id="17"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r>
          <p:cNvPicPr>
            <a:picLocks noChangeAspect="1"/>
          </p:cNvPicPr>
          <p:nvPr/>
        </p:nvPicPr>
        <p:blipFill>
          <a:blip r:embed="rId2"/>
          <a:stretch>
            <a:fillRect/>
          </a:stretch>
        </p:blipFill>
        <p:spPr>
          <a:xfrm>
            <a:off x="10980420" y="0"/>
            <a:ext cx="3657600" cy="8229600"/>
          </a:xfrm>
          <a:prstGeom prst="rect">
            <a:avLst/>
          </a:prstGeom>
        </p:spPr>
      </p:pic>
      <p:sp>
        <p:nvSpPr>
          <p:cNvPr id="5" name="Text 1"/>
          <p:cNvSpPr/>
          <p:nvPr/>
        </p:nvSpPr>
        <p:spPr>
          <a:xfrm>
            <a:off x="769144" y="883682"/>
            <a:ext cx="9245798" cy="640913"/>
          </a:xfrm>
          <a:prstGeom prst="rect">
            <a:avLst/>
          </a:prstGeom>
          <a:noFill/>
          <a:ln/>
        </p:spPr>
        <p:txBody>
          <a:bodyPr wrap="none" rtlCol="0" anchor="t"/>
          <a:lstStyle/>
          <a:p>
            <a:pPr indent="0" marL="0">
              <a:lnSpc>
                <a:spcPts val="5047"/>
              </a:lnSpc>
              <a:buNone/>
            </a:pPr>
            <a:r>
              <a:rPr lang="en-US" sz="4038" b="1" dirty="0">
                <a:solidFill>
                  <a:srgbClr val="5B5F72"/>
                </a:solidFill>
                <a:latin typeface="Instrument Sans" pitchFamily="34" charset="0"/>
                <a:ea typeface="Instrument Sans" pitchFamily="34" charset="-122"/>
                <a:cs typeface="Instrument Sans" pitchFamily="34" charset="-120"/>
              </a:rPr>
              <a:t>Responsible Development of ChatGPT</a:t>
            </a:r>
            <a:endParaRPr lang="en-US" sz="4038" dirty="0"/>
          </a:p>
        </p:txBody>
      </p:sp>
      <p:pic>
        <p:nvPicPr>
          <p:cNvPr id="6" name="Image 2" descr="preencoded.png">    </p:cNvPr>
          <p:cNvPicPr>
            <a:picLocks noChangeAspect="1"/>
          </p:cNvPicPr>
          <p:nvPr/>
        </p:nvPicPr>
        <p:blipFill>
          <a:blip r:embed="rId3"/>
          <a:stretch>
            <a:fillRect/>
          </a:stretch>
        </p:blipFill>
        <p:spPr>
          <a:xfrm>
            <a:off x="769144" y="1832253"/>
            <a:ext cx="1025485" cy="1837849"/>
          </a:xfrm>
          <a:prstGeom prst="rect">
            <a:avLst/>
          </a:prstGeom>
        </p:spPr>
      </p:pic>
      <p:sp>
        <p:nvSpPr>
          <p:cNvPr id="7" name="Text 2"/>
          <p:cNvSpPr/>
          <p:nvPr/>
        </p:nvSpPr>
        <p:spPr>
          <a:xfrm>
            <a:off x="2102287" y="2037278"/>
            <a:ext cx="2712125" cy="320397"/>
          </a:xfrm>
          <a:prstGeom prst="rect">
            <a:avLst/>
          </a:prstGeom>
          <a:noFill/>
          <a:ln/>
        </p:spPr>
        <p:txBody>
          <a:bodyPr wrap="none" rtlCol="0" anchor="t"/>
          <a:lstStyle/>
          <a:p>
            <a:pPr algn="l" indent="0" marL="0">
              <a:lnSpc>
                <a:spcPts val="2523"/>
              </a:lnSpc>
              <a:buNone/>
            </a:pPr>
            <a:r>
              <a:rPr lang="en-US" sz="2019" b="1" dirty="0">
                <a:solidFill>
                  <a:srgbClr val="5B5F71"/>
                </a:solidFill>
                <a:latin typeface="Instrument Sans" pitchFamily="34" charset="0"/>
                <a:ea typeface="Instrument Sans" pitchFamily="34" charset="-122"/>
                <a:cs typeface="Instrument Sans" pitchFamily="34" charset="-120"/>
              </a:rPr>
              <a:t>Ethical Considerations</a:t>
            </a:r>
            <a:endParaRPr lang="en-US" sz="2019" dirty="0"/>
          </a:p>
        </p:txBody>
      </p:sp>
      <p:sp>
        <p:nvSpPr>
          <p:cNvPr id="8" name="Text 3"/>
          <p:cNvSpPr/>
          <p:nvPr/>
        </p:nvSpPr>
        <p:spPr>
          <a:xfrm>
            <a:off x="2102287" y="2480667"/>
            <a:ext cx="8101370" cy="984409"/>
          </a:xfrm>
          <a:prstGeom prst="rect">
            <a:avLst/>
          </a:prstGeom>
          <a:noFill/>
          <a:ln/>
        </p:spPr>
        <p:txBody>
          <a:bodyPr wrap="square" rtlCol="0" anchor="t"/>
          <a:lstStyle/>
          <a:p>
            <a:pPr algn="l" indent="0" marL="0">
              <a:lnSpc>
                <a:spcPts val="2584"/>
              </a:lnSpc>
              <a:buNone/>
            </a:pPr>
            <a:r>
              <a:rPr lang="en-US" sz="1615" dirty="0">
                <a:solidFill>
                  <a:srgbClr val="5B5F71"/>
                </a:solidFill>
                <a:latin typeface="Instrument Sans" pitchFamily="34" charset="0"/>
                <a:ea typeface="Instrument Sans" pitchFamily="34" charset="-122"/>
                <a:cs typeface="Instrument Sans" pitchFamily="34" charset="-120"/>
              </a:rPr>
              <a:t>Ensuring the responsible development and deployment of ChatGPT requires ongoing discussions and the establishment of clear ethical guidelines to mitigate potential harms and protect user privacy.</a:t>
            </a:r>
            <a:endParaRPr lang="en-US" sz="1615" dirty="0"/>
          </a:p>
        </p:txBody>
      </p:sp>
      <p:pic>
        <p:nvPicPr>
          <p:cNvPr id="9" name="Image 3" descr="preencoded.png">    </p:cNvPr>
          <p:cNvPicPr>
            <a:picLocks noChangeAspect="1"/>
          </p:cNvPicPr>
          <p:nvPr/>
        </p:nvPicPr>
        <p:blipFill>
          <a:blip r:embed="rId4"/>
          <a:stretch>
            <a:fillRect/>
          </a:stretch>
        </p:blipFill>
        <p:spPr>
          <a:xfrm>
            <a:off x="769144" y="3670102"/>
            <a:ext cx="1025485" cy="1837849"/>
          </a:xfrm>
          <a:prstGeom prst="rect">
            <a:avLst/>
          </a:prstGeom>
        </p:spPr>
      </p:pic>
      <p:sp>
        <p:nvSpPr>
          <p:cNvPr id="10" name="Text 4"/>
          <p:cNvSpPr/>
          <p:nvPr/>
        </p:nvSpPr>
        <p:spPr>
          <a:xfrm>
            <a:off x="2102287" y="3875127"/>
            <a:ext cx="3217902" cy="320397"/>
          </a:xfrm>
          <a:prstGeom prst="rect">
            <a:avLst/>
          </a:prstGeom>
          <a:noFill/>
          <a:ln/>
        </p:spPr>
        <p:txBody>
          <a:bodyPr wrap="none" rtlCol="0" anchor="t"/>
          <a:lstStyle/>
          <a:p>
            <a:pPr algn="l" indent="0" marL="0">
              <a:lnSpc>
                <a:spcPts val="2523"/>
              </a:lnSpc>
              <a:buNone/>
            </a:pPr>
            <a:r>
              <a:rPr lang="en-US" sz="2019" b="1" dirty="0">
                <a:solidFill>
                  <a:srgbClr val="5B5F71"/>
                </a:solidFill>
                <a:latin typeface="Instrument Sans" pitchFamily="34" charset="0"/>
                <a:ea typeface="Instrument Sans" pitchFamily="34" charset="-122"/>
                <a:cs typeface="Instrument Sans" pitchFamily="34" charset="-120"/>
              </a:rPr>
              <a:t>Collaboration with Experts</a:t>
            </a:r>
            <a:endParaRPr lang="en-US" sz="2019" dirty="0"/>
          </a:p>
        </p:txBody>
      </p:sp>
      <p:sp>
        <p:nvSpPr>
          <p:cNvPr id="11" name="Text 5"/>
          <p:cNvSpPr/>
          <p:nvPr/>
        </p:nvSpPr>
        <p:spPr>
          <a:xfrm>
            <a:off x="2102287" y="4318516"/>
            <a:ext cx="8101370" cy="984409"/>
          </a:xfrm>
          <a:prstGeom prst="rect">
            <a:avLst/>
          </a:prstGeom>
          <a:noFill/>
          <a:ln/>
        </p:spPr>
        <p:txBody>
          <a:bodyPr wrap="square" rtlCol="0" anchor="t"/>
          <a:lstStyle/>
          <a:p>
            <a:pPr algn="l" indent="0" marL="0">
              <a:lnSpc>
                <a:spcPts val="2584"/>
              </a:lnSpc>
              <a:buNone/>
            </a:pPr>
            <a:r>
              <a:rPr lang="en-US" sz="1615" dirty="0">
                <a:solidFill>
                  <a:srgbClr val="5B5F71"/>
                </a:solidFill>
                <a:latin typeface="Instrument Sans" pitchFamily="34" charset="0"/>
                <a:ea typeface="Instrument Sans" pitchFamily="34" charset="-122"/>
                <a:cs typeface="Instrument Sans" pitchFamily="34" charset="-120"/>
              </a:rPr>
              <a:t>Partnering with experts in fields such as linguistics, psychology, and social sciences can help enhance the capabilities of ChatGPT while addressing the complex challenges it faces.</a:t>
            </a:r>
            <a:endParaRPr lang="en-US" sz="1615" dirty="0"/>
          </a:p>
        </p:txBody>
      </p:sp>
      <p:pic>
        <p:nvPicPr>
          <p:cNvPr id="12" name="Image 4" descr="preencoded.png">    </p:cNvPr>
          <p:cNvPicPr>
            <a:picLocks noChangeAspect="1"/>
          </p:cNvPicPr>
          <p:nvPr/>
        </p:nvPicPr>
        <p:blipFill>
          <a:blip r:embed="rId5"/>
          <a:stretch>
            <a:fillRect/>
          </a:stretch>
        </p:blipFill>
        <p:spPr>
          <a:xfrm>
            <a:off x="769144" y="5507950"/>
            <a:ext cx="1025485" cy="1837849"/>
          </a:xfrm>
          <a:prstGeom prst="rect">
            <a:avLst/>
          </a:prstGeom>
        </p:spPr>
      </p:pic>
      <p:sp>
        <p:nvSpPr>
          <p:cNvPr id="13" name="Text 6"/>
          <p:cNvSpPr/>
          <p:nvPr/>
        </p:nvSpPr>
        <p:spPr>
          <a:xfrm>
            <a:off x="2102287" y="5712976"/>
            <a:ext cx="3092410" cy="320397"/>
          </a:xfrm>
          <a:prstGeom prst="rect">
            <a:avLst/>
          </a:prstGeom>
          <a:noFill/>
          <a:ln/>
        </p:spPr>
        <p:txBody>
          <a:bodyPr wrap="none" rtlCol="0" anchor="t"/>
          <a:lstStyle/>
          <a:p>
            <a:pPr algn="l" indent="0" marL="0">
              <a:lnSpc>
                <a:spcPts val="2523"/>
              </a:lnSpc>
              <a:buNone/>
            </a:pPr>
            <a:r>
              <a:rPr lang="en-US" sz="2019" b="1" dirty="0">
                <a:solidFill>
                  <a:srgbClr val="5B5F71"/>
                </a:solidFill>
                <a:latin typeface="Instrument Sans" pitchFamily="34" charset="0"/>
                <a:ea typeface="Instrument Sans" pitchFamily="34" charset="-122"/>
                <a:cs typeface="Instrument Sans" pitchFamily="34" charset="-120"/>
              </a:rPr>
              <a:t>Continuous Improvement</a:t>
            </a:r>
            <a:endParaRPr lang="en-US" sz="2019" dirty="0"/>
          </a:p>
        </p:txBody>
      </p:sp>
      <p:sp>
        <p:nvSpPr>
          <p:cNvPr id="14" name="Text 7"/>
          <p:cNvSpPr/>
          <p:nvPr/>
        </p:nvSpPr>
        <p:spPr>
          <a:xfrm>
            <a:off x="2102287" y="6156365"/>
            <a:ext cx="8101370" cy="984409"/>
          </a:xfrm>
          <a:prstGeom prst="rect">
            <a:avLst/>
          </a:prstGeom>
          <a:noFill/>
          <a:ln/>
        </p:spPr>
        <p:txBody>
          <a:bodyPr wrap="square" rtlCol="0" anchor="t"/>
          <a:lstStyle/>
          <a:p>
            <a:pPr algn="l" indent="0" marL="0">
              <a:lnSpc>
                <a:spcPts val="2584"/>
              </a:lnSpc>
              <a:buNone/>
            </a:pPr>
            <a:r>
              <a:rPr lang="en-US" sz="1615" dirty="0">
                <a:solidFill>
                  <a:srgbClr val="5B5F71"/>
                </a:solidFill>
                <a:latin typeface="Instrument Sans" pitchFamily="34" charset="0"/>
                <a:ea typeface="Instrument Sans" pitchFamily="34" charset="-122"/>
                <a:cs typeface="Instrument Sans" pitchFamily="34" charset="-120"/>
              </a:rPr>
              <a:t>Regularly updating and refining ChatGPT's underlying models, training data, and safety measures is crucial to maintain its effectiveness and trustworthiness as the technology rapidly evolves.</a:t>
            </a:r>
            <a:endParaRPr lang="en-US" sz="1615" dirty="0"/>
          </a:p>
        </p:txBody>
      </p:sp>
      <p:pic>
        <p:nvPicPr>
          <p:cNvPr id="15"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34482"/>
          </a:xfrm>
          <a:prstGeom prst="rect">
            <a:avLst/>
          </a:prstGeom>
          <a:solidFill>
            <a:srgbClr val="FFFFFF">
              <a:alpha val="75000"/>
            </a:srgbClr>
          </a:solidFill>
          <a:ln/>
        </p:spPr>
      </p:sp>
      <p:sp>
        <p:nvSpPr>
          <p:cNvPr id="4" name="Text 1"/>
          <p:cNvSpPr/>
          <p:nvPr/>
        </p:nvSpPr>
        <p:spPr>
          <a:xfrm>
            <a:off x="2439710" y="564475"/>
            <a:ext cx="8740259" cy="641390"/>
          </a:xfrm>
          <a:prstGeom prst="rect">
            <a:avLst/>
          </a:prstGeom>
          <a:noFill/>
          <a:ln/>
        </p:spPr>
        <p:txBody>
          <a:bodyPr wrap="none" rtlCol="0" anchor="t"/>
          <a:lstStyle/>
          <a:p>
            <a:pPr indent="0" marL="0">
              <a:lnSpc>
                <a:spcPts val="5051"/>
              </a:lnSpc>
              <a:buNone/>
            </a:pPr>
            <a:r>
              <a:rPr lang="en-US" sz="4041" b="1" dirty="0">
                <a:solidFill>
                  <a:srgbClr val="5B5F72"/>
                </a:solidFill>
                <a:latin typeface="Instrument Sans" pitchFamily="34" charset="0"/>
                <a:ea typeface="Instrument Sans" pitchFamily="34" charset="-122"/>
                <a:cs typeface="Instrument Sans" pitchFamily="34" charset="-120"/>
              </a:rPr>
              <a:t>Embracing the Future with ChatGPT</a:t>
            </a:r>
            <a:endParaRPr lang="en-US" sz="4041" dirty="0"/>
          </a:p>
        </p:txBody>
      </p:sp>
      <p:sp>
        <p:nvSpPr>
          <p:cNvPr id="5" name="Shape 2"/>
          <p:cNvSpPr/>
          <p:nvPr/>
        </p:nvSpPr>
        <p:spPr>
          <a:xfrm>
            <a:off x="2439710" y="1616393"/>
            <a:ext cx="9750862" cy="6053614"/>
          </a:xfrm>
          <a:prstGeom prst="roundRect">
            <a:avLst>
              <a:gd name="adj" fmla="val 1526"/>
            </a:avLst>
          </a:prstGeom>
          <a:noFill/>
          <a:ln w="7620">
            <a:solidFill>
              <a:srgbClr val="000000">
                <a:alpha val="8000"/>
              </a:srgbClr>
            </a:solidFill>
            <a:prstDash val="solid"/>
          </a:ln>
        </p:spPr>
      </p:sp>
      <p:sp>
        <p:nvSpPr>
          <p:cNvPr id="6" name="Shape 3"/>
          <p:cNvSpPr/>
          <p:nvPr/>
        </p:nvSpPr>
        <p:spPr>
          <a:xfrm>
            <a:off x="2447330" y="1624013"/>
            <a:ext cx="9735622" cy="1903333"/>
          </a:xfrm>
          <a:prstGeom prst="rect">
            <a:avLst/>
          </a:prstGeom>
          <a:solidFill>
            <a:srgbClr val="FFFFFF">
              <a:alpha val="4000"/>
            </a:srgbClr>
          </a:solidFill>
          <a:ln/>
        </p:spPr>
      </p:sp>
      <p:sp>
        <p:nvSpPr>
          <p:cNvPr id="7" name="Text 4"/>
          <p:cNvSpPr/>
          <p:nvPr/>
        </p:nvSpPr>
        <p:spPr>
          <a:xfrm>
            <a:off x="2652713" y="1754743"/>
            <a:ext cx="4453414" cy="328374"/>
          </a:xfrm>
          <a:prstGeom prst="rect">
            <a:avLst/>
          </a:prstGeom>
          <a:noFill/>
          <a:ln/>
        </p:spPr>
        <p:txBody>
          <a:bodyPr wrap="none" rtlCol="0" anchor="t"/>
          <a:lstStyle/>
          <a:p>
            <a:pPr indent="0" marL="0">
              <a:lnSpc>
                <a:spcPts val="2586"/>
              </a:lnSpc>
              <a:buNone/>
            </a:pPr>
            <a:r>
              <a:rPr lang="en-US" sz="1616" dirty="0">
                <a:solidFill>
                  <a:srgbClr val="5B5F71"/>
                </a:solidFill>
                <a:latin typeface="Instrument Sans" pitchFamily="34" charset="0"/>
                <a:ea typeface="Instrument Sans" pitchFamily="34" charset="-122"/>
                <a:cs typeface="Instrument Sans" pitchFamily="34" charset="-120"/>
              </a:rPr>
              <a:t>Empowerment</a:t>
            </a:r>
            <a:endParaRPr lang="en-US" sz="1616" dirty="0"/>
          </a:p>
        </p:txBody>
      </p:sp>
      <p:sp>
        <p:nvSpPr>
          <p:cNvPr id="8" name="Text 5"/>
          <p:cNvSpPr/>
          <p:nvPr/>
        </p:nvSpPr>
        <p:spPr>
          <a:xfrm>
            <a:off x="7524274" y="1754743"/>
            <a:ext cx="4453414" cy="1641872"/>
          </a:xfrm>
          <a:prstGeom prst="rect">
            <a:avLst/>
          </a:prstGeom>
          <a:noFill/>
          <a:ln/>
        </p:spPr>
        <p:txBody>
          <a:bodyPr wrap="square" rtlCol="0" anchor="t"/>
          <a:lstStyle/>
          <a:p>
            <a:pPr indent="0" marL="0">
              <a:lnSpc>
                <a:spcPts val="2586"/>
              </a:lnSpc>
              <a:buNone/>
            </a:pPr>
            <a:r>
              <a:rPr lang="en-US" sz="1616" dirty="0">
                <a:solidFill>
                  <a:srgbClr val="5B5F71"/>
                </a:solidFill>
                <a:latin typeface="Instrument Sans" pitchFamily="34" charset="0"/>
                <a:ea typeface="Instrument Sans" pitchFamily="34" charset="-122"/>
                <a:cs typeface="Instrument Sans" pitchFamily="34" charset="-120"/>
              </a:rPr>
              <a:t>ChatGPT has the potential to empower individuals by providing personalized assistance, expanding access to information and services, and fostering creativity and innovation.</a:t>
            </a:r>
            <a:endParaRPr lang="en-US" sz="1616" dirty="0"/>
          </a:p>
        </p:txBody>
      </p:sp>
      <p:sp>
        <p:nvSpPr>
          <p:cNvPr id="9" name="Shape 6"/>
          <p:cNvSpPr/>
          <p:nvPr/>
        </p:nvSpPr>
        <p:spPr>
          <a:xfrm>
            <a:off x="2447330" y="3527346"/>
            <a:ext cx="9735622" cy="1903333"/>
          </a:xfrm>
          <a:prstGeom prst="rect">
            <a:avLst/>
          </a:prstGeom>
          <a:solidFill>
            <a:srgbClr val="000000">
              <a:alpha val="4000"/>
            </a:srgbClr>
          </a:solidFill>
          <a:ln/>
        </p:spPr>
      </p:sp>
      <p:sp>
        <p:nvSpPr>
          <p:cNvPr id="10" name="Text 7"/>
          <p:cNvSpPr/>
          <p:nvPr/>
        </p:nvSpPr>
        <p:spPr>
          <a:xfrm>
            <a:off x="2652713" y="3658076"/>
            <a:ext cx="4453414" cy="328374"/>
          </a:xfrm>
          <a:prstGeom prst="rect">
            <a:avLst/>
          </a:prstGeom>
          <a:noFill/>
          <a:ln/>
        </p:spPr>
        <p:txBody>
          <a:bodyPr wrap="none" rtlCol="0" anchor="t"/>
          <a:lstStyle/>
          <a:p>
            <a:pPr indent="0" marL="0">
              <a:lnSpc>
                <a:spcPts val="2586"/>
              </a:lnSpc>
              <a:buNone/>
            </a:pPr>
            <a:r>
              <a:rPr lang="en-US" sz="1616" dirty="0">
                <a:solidFill>
                  <a:srgbClr val="5B5F71"/>
                </a:solidFill>
                <a:latin typeface="Instrument Sans" pitchFamily="34" charset="0"/>
                <a:ea typeface="Instrument Sans" pitchFamily="34" charset="-122"/>
                <a:cs typeface="Instrument Sans" pitchFamily="34" charset="-120"/>
              </a:rPr>
              <a:t>Efficiency</a:t>
            </a:r>
            <a:endParaRPr lang="en-US" sz="1616" dirty="0"/>
          </a:p>
        </p:txBody>
      </p:sp>
      <p:sp>
        <p:nvSpPr>
          <p:cNvPr id="11" name="Text 8"/>
          <p:cNvSpPr/>
          <p:nvPr/>
        </p:nvSpPr>
        <p:spPr>
          <a:xfrm>
            <a:off x="7524274" y="3658076"/>
            <a:ext cx="4453414" cy="1641872"/>
          </a:xfrm>
          <a:prstGeom prst="rect">
            <a:avLst/>
          </a:prstGeom>
          <a:noFill/>
          <a:ln/>
        </p:spPr>
        <p:txBody>
          <a:bodyPr wrap="square" rtlCol="0" anchor="t"/>
          <a:lstStyle/>
          <a:p>
            <a:pPr indent="0" marL="0">
              <a:lnSpc>
                <a:spcPts val="2586"/>
              </a:lnSpc>
              <a:buNone/>
            </a:pPr>
            <a:r>
              <a:rPr lang="en-US" sz="1616" dirty="0">
                <a:solidFill>
                  <a:srgbClr val="5B5F71"/>
                </a:solidFill>
                <a:latin typeface="Instrument Sans" pitchFamily="34" charset="0"/>
                <a:ea typeface="Instrument Sans" pitchFamily="34" charset="-122"/>
                <a:cs typeface="Instrument Sans" pitchFamily="34" charset="-120"/>
              </a:rPr>
              <a:t>Integrating ChatGPT into various industries and workflows can streamline processes, reduce manual effort, and optimize resource allocation, leading to increased productivity and cost savings.</a:t>
            </a:r>
            <a:endParaRPr lang="en-US" sz="1616" dirty="0"/>
          </a:p>
        </p:txBody>
      </p:sp>
      <p:sp>
        <p:nvSpPr>
          <p:cNvPr id="12" name="Shape 9"/>
          <p:cNvSpPr/>
          <p:nvPr/>
        </p:nvSpPr>
        <p:spPr>
          <a:xfrm>
            <a:off x="2447330" y="5430679"/>
            <a:ext cx="9735622" cy="2231708"/>
          </a:xfrm>
          <a:prstGeom prst="rect">
            <a:avLst/>
          </a:prstGeom>
          <a:solidFill>
            <a:srgbClr val="FFFFFF">
              <a:alpha val="4000"/>
            </a:srgbClr>
          </a:solidFill>
          <a:ln/>
        </p:spPr>
      </p:sp>
      <p:sp>
        <p:nvSpPr>
          <p:cNvPr id="13" name="Text 10"/>
          <p:cNvSpPr/>
          <p:nvPr/>
        </p:nvSpPr>
        <p:spPr>
          <a:xfrm>
            <a:off x="2652713" y="5561409"/>
            <a:ext cx="4453414" cy="328374"/>
          </a:xfrm>
          <a:prstGeom prst="rect">
            <a:avLst/>
          </a:prstGeom>
          <a:noFill/>
          <a:ln/>
        </p:spPr>
        <p:txBody>
          <a:bodyPr wrap="none" rtlCol="0" anchor="t"/>
          <a:lstStyle/>
          <a:p>
            <a:pPr indent="0" marL="0">
              <a:lnSpc>
                <a:spcPts val="2586"/>
              </a:lnSpc>
              <a:buNone/>
            </a:pPr>
            <a:r>
              <a:rPr lang="en-US" sz="1616" dirty="0">
                <a:solidFill>
                  <a:srgbClr val="5B5F71"/>
                </a:solidFill>
                <a:latin typeface="Instrument Sans" pitchFamily="34" charset="0"/>
                <a:ea typeface="Instrument Sans" pitchFamily="34" charset="-122"/>
                <a:cs typeface="Instrument Sans" pitchFamily="34" charset="-120"/>
              </a:rPr>
              <a:t>Societal Impact</a:t>
            </a:r>
            <a:endParaRPr lang="en-US" sz="1616" dirty="0"/>
          </a:p>
        </p:txBody>
      </p:sp>
      <p:sp>
        <p:nvSpPr>
          <p:cNvPr id="14" name="Text 11"/>
          <p:cNvSpPr/>
          <p:nvPr/>
        </p:nvSpPr>
        <p:spPr>
          <a:xfrm>
            <a:off x="7524274" y="5561409"/>
            <a:ext cx="4453414" cy="1970246"/>
          </a:xfrm>
          <a:prstGeom prst="rect">
            <a:avLst/>
          </a:prstGeom>
          <a:noFill/>
          <a:ln/>
        </p:spPr>
        <p:txBody>
          <a:bodyPr wrap="square" rtlCol="0" anchor="t"/>
          <a:lstStyle/>
          <a:p>
            <a:pPr indent="0" marL="0">
              <a:lnSpc>
                <a:spcPts val="2586"/>
              </a:lnSpc>
              <a:buNone/>
            </a:pPr>
            <a:r>
              <a:rPr lang="en-US" sz="1616" dirty="0">
                <a:solidFill>
                  <a:srgbClr val="5B5F71"/>
                </a:solidFill>
                <a:latin typeface="Instrument Sans" pitchFamily="34" charset="0"/>
                <a:ea typeface="Instrument Sans" pitchFamily="34" charset="-122"/>
                <a:cs typeface="Instrument Sans" pitchFamily="34" charset="-120"/>
              </a:rPr>
              <a:t>As ChatGPT and other conversational AI models become more widespread, they can have far-reaching societal implications, from transforming education and healthcare to enabling more inclusive and accessible communication.</a:t>
            </a:r>
            <a:endParaRPr lang="en-US" sz="1616"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2024-05-21T14:49:45Z</dcterms:created>
  <dcterms:modified xsi:type="dcterms:W3CDTF">2024-05-21T14:49:45Z</dcterms:modified>
</cp:coreProperties>
</file>