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2" r:id="rId13"/>
    <p:sldId id="271" r:id="rId14"/>
    <p:sldId id="270"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hyperlink" Target="https://learn.microsoft.com/en-us/cpp/security/secure-coding-guideline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James Galbreath</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nSpc>
                <a:spcPct val="70000"/>
              </a:lnSpc>
              <a:buSzPts val="1850"/>
            </a:pPr>
            <a:r>
              <a:rPr lang="en-US" i="1"/>
              <a:t>https://youtu.be/YrAi0emQJNQ</a:t>
            </a: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4307"/>
    </mc:Choice>
    <mc:Fallback xmlns="">
      <p:transition spd="slow" advTm="430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860E-E9D7-9E58-22A1-308F0741B865}"/>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8818EC0E-2BB5-A451-2DB3-5F4BD2A24134}"/>
              </a:ext>
            </a:extLst>
          </p:cNvPr>
          <p:cNvSpPr>
            <a:spLocks noGrp="1"/>
          </p:cNvSpPr>
          <p:nvPr>
            <p:ph type="body" idx="1"/>
          </p:nvPr>
        </p:nvSpPr>
        <p:spPr/>
        <p:txBody>
          <a:bodyPr/>
          <a:lstStyle/>
          <a:p>
            <a:pPr marL="114300" indent="0">
              <a:buNone/>
            </a:pPr>
            <a:r>
              <a:rPr lang="en-US" dirty="0"/>
              <a:t>Does an unsafe concatenated query allow SQL injection?</a:t>
            </a:r>
          </a:p>
          <a:p>
            <a:pPr marL="114300" indent="0">
              <a:buNone/>
            </a:pPr>
            <a:endParaRPr lang="en-US" dirty="0"/>
          </a:p>
          <a:p>
            <a:pPr marL="114300" indent="0">
              <a:buNone/>
            </a:pPr>
            <a:r>
              <a:rPr lang="en-US" dirty="0"/>
              <a:t>Test: </a:t>
            </a:r>
            <a:r>
              <a:rPr lang="en-US" dirty="0" err="1"/>
              <a:t>run_query</a:t>
            </a:r>
            <a:r>
              <a:rPr lang="en-US" dirty="0"/>
              <a:t>("SELECT * FROM users WHERE id = " + </a:t>
            </a:r>
            <a:r>
              <a:rPr lang="en-US" dirty="0" err="1"/>
              <a:t>userInput</a:t>
            </a:r>
            <a:r>
              <a:rPr lang="en-US" dirty="0"/>
              <a:t>)(</a:t>
            </a:r>
            <a:r>
              <a:rPr lang="en-US" dirty="0" err="1"/>
              <a:t>userInput</a:t>
            </a:r>
            <a:r>
              <a:rPr lang="en-US" dirty="0"/>
              <a:t> = "7 OR 1=1")</a:t>
            </a:r>
          </a:p>
          <a:p>
            <a:pPr marL="114300" indent="0">
              <a:buNone/>
            </a:pPr>
            <a:endParaRPr lang="en-US" dirty="0"/>
          </a:p>
          <a:p>
            <a:pPr marL="114300" indent="0">
              <a:buNone/>
            </a:pPr>
            <a:r>
              <a:rPr lang="en-US" dirty="0"/>
              <a:t>Expected Result: Returns all user records </a:t>
            </a:r>
          </a:p>
          <a:p>
            <a:pPr marL="114300" indent="0">
              <a:buNone/>
            </a:pPr>
            <a:endParaRPr lang="en-US" dirty="0"/>
          </a:p>
          <a:p>
            <a:pPr marL="114300" indent="0">
              <a:buNone/>
            </a:pPr>
            <a:r>
              <a:rPr lang="en-US" dirty="0"/>
              <a:t>Fail – The query is vulnerable; string concatenation allows the injection to succeed</a:t>
            </a:r>
          </a:p>
        </p:txBody>
      </p:sp>
    </p:spTree>
    <p:extLst>
      <p:ext uri="{BB962C8B-B14F-4D97-AF65-F5344CB8AC3E}">
        <p14:creationId xmlns:p14="http://schemas.microsoft.com/office/powerpoint/2010/main" val="1396940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C648F-070F-0965-2AFD-A10139AA278A}"/>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D9BD77C8-7C6D-DE82-0F7B-C87EA4A373DA}"/>
              </a:ext>
            </a:extLst>
          </p:cNvPr>
          <p:cNvSpPr>
            <a:spLocks noGrp="1"/>
          </p:cNvSpPr>
          <p:nvPr>
            <p:ph type="body" idx="1"/>
          </p:nvPr>
        </p:nvSpPr>
        <p:spPr/>
        <p:txBody>
          <a:bodyPr/>
          <a:lstStyle/>
          <a:p>
            <a:pPr marL="114300" indent="0">
              <a:buNone/>
            </a:pPr>
            <a:r>
              <a:rPr lang="en-US" dirty="0"/>
              <a:t>Does input sanitation alone stop a tautology attack in an unsafe query?</a:t>
            </a:r>
          </a:p>
          <a:p>
            <a:pPr marL="114300" indent="0">
              <a:buNone/>
            </a:pPr>
            <a:endParaRPr lang="en-US" dirty="0"/>
          </a:p>
          <a:p>
            <a:pPr marL="114300" indent="0">
              <a:buNone/>
            </a:pPr>
            <a:r>
              <a:rPr lang="en-US" dirty="0"/>
              <a:t>Test: Same concatenated query, but sanitize(</a:t>
            </a:r>
            <a:r>
              <a:rPr lang="en-US" dirty="0" err="1"/>
              <a:t>userInput</a:t>
            </a:r>
            <a:r>
              <a:rPr lang="en-US" dirty="0"/>
              <a:t>) strips non-digits; attacker supplies "7 OR 1=1".</a:t>
            </a:r>
          </a:p>
          <a:p>
            <a:pPr marL="114300" indent="0">
              <a:buNone/>
            </a:pPr>
            <a:endParaRPr lang="en-US" dirty="0"/>
          </a:p>
          <a:p>
            <a:pPr marL="114300" indent="0">
              <a:buNone/>
            </a:pPr>
            <a:r>
              <a:rPr lang="en-US" dirty="0"/>
              <a:t>Expected: Error or single row; attack blocked.</a:t>
            </a:r>
          </a:p>
          <a:p>
            <a:pPr marL="114300" indent="0">
              <a:buNone/>
            </a:pPr>
            <a:endParaRPr lang="en-US" dirty="0"/>
          </a:p>
          <a:p>
            <a:pPr marL="114300" indent="0">
              <a:buNone/>
            </a:pPr>
            <a:r>
              <a:rPr lang="en-US" dirty="0"/>
              <a:t>Fail – Weak sanitizer misses “OR 1=1” after whitespace tricks, showing that parameterization—not ad-hoc sanitation—is required.</a:t>
            </a:r>
          </a:p>
        </p:txBody>
      </p:sp>
    </p:spTree>
    <p:extLst>
      <p:ext uri="{BB962C8B-B14F-4D97-AF65-F5344CB8AC3E}">
        <p14:creationId xmlns:p14="http://schemas.microsoft.com/office/powerpoint/2010/main" val="845180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1" indent="0">
              <a:spcBef>
                <a:spcPts val="0"/>
              </a:spcBef>
              <a:buSzPts val="2000"/>
              <a:buNone/>
            </a:pPr>
            <a:r>
              <a:rPr lang="en-US" sz="1600" dirty="0"/>
              <a:t>The </a:t>
            </a:r>
            <a:r>
              <a:rPr lang="en-US" sz="1600" dirty="0" err="1"/>
              <a:t>DevSecOps</a:t>
            </a:r>
            <a:r>
              <a:rPr lang="en-US" sz="1600" dirty="0"/>
              <a:t> pipeline shown in the diagram incorporates automation tools across both </a:t>
            </a:r>
            <a:r>
              <a:rPr lang="en-US" sz="1600" b="1" dirty="0"/>
              <a:t>pre-production</a:t>
            </a:r>
            <a:r>
              <a:rPr lang="en-US" sz="1600" dirty="0"/>
              <a:t> and </a:t>
            </a:r>
            <a:r>
              <a:rPr lang="en-US" sz="1600" b="1" dirty="0"/>
              <a:t>production</a:t>
            </a:r>
            <a:r>
              <a:rPr lang="en-US" sz="1600" dirty="0"/>
              <a:t> stages. In </a:t>
            </a:r>
            <a:r>
              <a:rPr lang="en-US" sz="1600" b="1" dirty="0"/>
              <a:t>pre-production</a:t>
            </a:r>
            <a:r>
              <a:rPr lang="en-US" sz="1600" dirty="0"/>
              <a:t>, automated tools are used for threat analysis, secure builds, and security testing. These include tools for vulnerability scanning, code compliance, and functional testing. During the </a:t>
            </a:r>
            <a:r>
              <a:rPr lang="en-US" sz="1600" b="1" dirty="0"/>
              <a:t>transition and health check</a:t>
            </a:r>
            <a:r>
              <a:rPr lang="en-US" sz="1600" dirty="0"/>
              <a:t> phase, automation supports deployment validation and penetration testing. In </a:t>
            </a:r>
            <a:r>
              <a:rPr lang="en-US" sz="1600" b="1" dirty="0"/>
              <a:t>production</a:t>
            </a:r>
            <a:r>
              <a:rPr lang="en-US" sz="1600" dirty="0"/>
              <a:t>, monitoring and detection tools like SIEM, analytics, and intrusion detection systems provide real-time visibility. Automated responses can then block attacks, shut down services, or roll back changes as needed to restore stability.</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dirty="0"/>
              <a:t>Delaying the implementation of this security strategy increases the risk of exploitation through known vulnerabilities like SQL injection, integer overflow, or race conditions. Acting now ensures consistent application of secure coding standards, threat mitigation, and automated testing. The main benefit is a reduced attack surface and improved code reliability. However, gaps remain in areas like continuous training and tool integration across all teams. If not addressed, these could weaken the overall effectiveness of the strategy. Moving forward, the organization should standardize secure development practices, expand automation coverage, and regularly review policies against evolving threats.</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914400" lvl="2" indent="0">
              <a:spcBef>
                <a:spcPts val="0"/>
              </a:spcBef>
              <a:buNone/>
            </a:pPr>
            <a:r>
              <a:rPr lang="en-US" sz="1400" dirty="0"/>
              <a:t>While the current security policy establishes strong coding standards and principles, several gaps remain. There is limited guidance on secure coding practices for third-party libraries and APIs, which can introduce hidden risks. The policy also lacks a formal process for regular policy review and updates based on evolving threats. Additionally, there is no structured approach for continuous developer training in secure coding. </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indent="-88900">
              <a:buSzPts val="2200"/>
              <a:buNone/>
            </a:pPr>
            <a:r>
              <a:rPr lang="en-US" dirty="0"/>
              <a:t>To prevent future security issues, additional coding standards should be adopted that address areas beyond core C++ logic, such as secure handling of third-party libraries, cryptographic APIs, and user session management. Standards like </a:t>
            </a:r>
            <a:r>
              <a:rPr lang="en-US" b="1" dirty="0"/>
              <a:t>MSC50-CPP</a:t>
            </a:r>
            <a:r>
              <a:rPr lang="en-US" dirty="0"/>
              <a:t> (Do not use std::rand for generating random numbers), </a:t>
            </a:r>
            <a:r>
              <a:rPr lang="en-US" b="1" dirty="0"/>
              <a:t>CTR50-CPP</a:t>
            </a:r>
            <a:r>
              <a:rPr lang="en-US" dirty="0"/>
              <a:t> (Guarantee that container indices are within valid bounds), and </a:t>
            </a:r>
            <a:r>
              <a:rPr lang="en-US" b="1" dirty="0"/>
              <a:t>ENV33-C</a:t>
            </a:r>
            <a:r>
              <a:rPr lang="en-US" dirty="0"/>
              <a:t> (Do not rely on environment variable values) can further reduce risks. Incorporating these standards into the existing policy will help strengthen the program against emerging threats and reduce reliance on reactive security fixes.</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r>
              <a:rPr lang="en-US" dirty="0"/>
              <a:t>The CERT Division. (2016). </a:t>
            </a:r>
            <a:r>
              <a:rPr lang="en-US" i="1" dirty="0"/>
              <a:t>SEI CERT C++ Coding Standard: Rules for Developing Safe, Reliable, and Secure Systems</a:t>
            </a:r>
            <a:r>
              <a:rPr lang="en-US" dirty="0"/>
              <a:t>. Software Engineering Institute, Carnegie Mellon University. https://wiki.sei.cmu.edu/confluence/display/cplusplus</a:t>
            </a:r>
          </a:p>
          <a:p>
            <a:r>
              <a:rPr lang="en-US" dirty="0"/>
              <a:t>OWASP Foundation. (2023). </a:t>
            </a:r>
            <a:r>
              <a:rPr lang="en-US" i="1" dirty="0"/>
              <a:t>OWASP Top Ten</a:t>
            </a:r>
            <a:r>
              <a:rPr lang="en-US" dirty="0"/>
              <a:t>. https://owasp.org/www-project-top-ten/</a:t>
            </a:r>
          </a:p>
          <a:p>
            <a:r>
              <a:rPr lang="en-US" dirty="0"/>
              <a:t>National Institute of Standards and Technology (NIST). (2022). </a:t>
            </a:r>
            <a:r>
              <a:rPr lang="en-US" i="1" dirty="0"/>
              <a:t>Framework for Improving Critical Infrastructure Cybersecurity, Version 1.1</a:t>
            </a:r>
            <a:r>
              <a:rPr lang="en-US" dirty="0"/>
              <a:t>. https://doi.org/10.6028/NIST.CSWP.04162018</a:t>
            </a:r>
          </a:p>
          <a:p>
            <a:r>
              <a:rPr lang="en-US" dirty="0"/>
              <a:t>Microsoft. (n.d.). </a:t>
            </a:r>
            <a:r>
              <a:rPr lang="en-US" i="1" dirty="0"/>
              <a:t>Secure coding guidelines for C++</a:t>
            </a:r>
            <a:r>
              <a:rPr lang="en-US" dirty="0"/>
              <a:t>. </a:t>
            </a:r>
            <a:r>
              <a:rPr lang="en-US" dirty="0">
                <a:hlinkClick r:id="rId4"/>
              </a:rPr>
              <a:t>https://learn.microsoft.com/en-us/cpp/security/secure-coding-guidelines</a:t>
            </a:r>
            <a:endParaRPr lang="en-US" dirty="0"/>
          </a:p>
          <a:p>
            <a:r>
              <a:rPr lang="en-US" dirty="0"/>
              <a:t>U.S. Department of Homeland Security. (n.d.). </a:t>
            </a:r>
            <a:r>
              <a:rPr lang="en-US" i="1" dirty="0"/>
              <a:t>Software Assurance: </a:t>
            </a:r>
            <a:r>
              <a:rPr lang="en-US" i="1" dirty="0" err="1"/>
              <a:t>DevSecOps</a:t>
            </a:r>
            <a:r>
              <a:rPr lang="en-US" i="1" dirty="0"/>
              <a:t> Practices</a:t>
            </a:r>
            <a:r>
              <a:rPr lang="en-US" dirty="0"/>
              <a:t>. https://www.cisa.gov/sites/default/files/publications/devsecops_508.pdf</a:t>
            </a:r>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a:t>This security policy was created to ensure Green Pace software is developed with security in mind at every stage.</a:t>
            </a:r>
          </a:p>
          <a:p>
            <a:r>
              <a:rPr lang="en-US" dirty="0"/>
              <a:t>We follow a </a:t>
            </a:r>
            <a:r>
              <a:rPr lang="en-US" b="1" dirty="0"/>
              <a:t>Defense-in-Depth</a:t>
            </a:r>
            <a:r>
              <a:rPr lang="en-US" dirty="0"/>
              <a:t> approach, applying multiple layers of protection — from secure coding and input validation to encryption and access control.</a:t>
            </a:r>
          </a:p>
          <a:p>
            <a:r>
              <a:rPr lang="en-US" dirty="0"/>
              <a:t>This policy focuses on the </a:t>
            </a:r>
            <a:r>
              <a:rPr lang="en-US" b="1" dirty="0"/>
              <a:t>application and host layers</a:t>
            </a:r>
            <a:r>
              <a:rPr lang="en-US" dirty="0"/>
              <a:t>, where most coding vulnerabilities occur. It sets clear standards and principles to reduce risk and make secure development a consistent practice across all projects.</a:t>
            </a:r>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506353" y="5058335"/>
            <a:ext cx="5485248" cy="1618289"/>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188073" y="5519014"/>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fontScale="55000" lnSpcReduction="20000"/>
          </a:bodyPr>
          <a:lstStyle/>
          <a:p>
            <a:r>
              <a:rPr lang="en-US" dirty="0"/>
              <a:t>This matrix summarizes our top 10 security risks using likelihood and priority.</a:t>
            </a:r>
          </a:p>
          <a:p>
            <a:r>
              <a:rPr lang="en-US" dirty="0"/>
              <a:t>Threats like SQL injection, exception handling failures, and race conditions are considered both </a:t>
            </a:r>
            <a:r>
              <a:rPr lang="en-US" b="1" dirty="0"/>
              <a:t>likely</a:t>
            </a:r>
            <a:r>
              <a:rPr lang="en-US" dirty="0"/>
              <a:t> and </a:t>
            </a:r>
            <a:r>
              <a:rPr lang="en-US" b="1" dirty="0"/>
              <a:t>high priority</a:t>
            </a:r>
            <a:r>
              <a:rPr lang="en-US" dirty="0"/>
              <a:t>, which is why we’ve selected and emphasized secure coding standards to address them.</a:t>
            </a:r>
          </a:p>
          <a:p>
            <a:r>
              <a:rPr lang="en-US" dirty="0"/>
              <a:t>Other issues like outdated functions or verbose logging are less urgent, but still tracked. This matrix helps us focus resources where they matter most and guide automated detection and testing.”</a:t>
            </a:r>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2205923938"/>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1200" dirty="0"/>
                        <a:t>STD-002-CPP (SQL Injection)</a:t>
                      </a:r>
                      <a:br>
                        <a:rPr lang="en-US" sz="1200" dirty="0"/>
                      </a:br>
                      <a:r>
                        <a:rPr lang="en-US" sz="1200" dirty="0"/>
                        <a:t>STD-003-CPP (String Overflow)</a:t>
                      </a:r>
                      <a:br>
                        <a:rPr lang="en-US" sz="1200" dirty="0"/>
                      </a:br>
                      <a:r>
                        <a:rPr lang="en-US" sz="1200" dirty="0"/>
                        <a:t>STD-004-CPP (Uncaught Exceptions)</a:t>
                      </a:r>
                      <a:br>
                        <a:rPr lang="en-US" sz="1200" dirty="0"/>
                      </a:br>
                      <a:r>
                        <a:rPr lang="en-US" sz="1200" dirty="0"/>
                        <a:t>STD-005-CPP (Privilege Escalation via </a:t>
                      </a:r>
                      <a:r>
                        <a:rPr lang="en-US" sz="1200" dirty="0" err="1"/>
                        <a:t>Misconfig</a:t>
                      </a:r>
                      <a:r>
                        <a:rPr lang="en-US" sz="1200" dirty="0"/>
                        <a:t>)</a:t>
                      </a:r>
                      <a:endParaRPr sz="12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dirty="0"/>
                        <a:t>STD-005-CPP (Privilege Misuse – Critical)</a:t>
                      </a:r>
                      <a:br>
                        <a:rPr lang="en-US" dirty="0"/>
                      </a:br>
                      <a:r>
                        <a:rPr lang="en-US" dirty="0"/>
                        <a:t>STD-002-CPP (SQL Injection)</a:t>
                      </a:r>
                      <a:br>
                        <a:rPr lang="en-US" dirty="0"/>
                      </a:br>
                      <a:r>
                        <a:rPr lang="en-US" dirty="0"/>
                        <a:t>STD-008-CPP (Race Conditions)</a:t>
                      </a:r>
                      <a:br>
                        <a:rPr lang="en-US" dirty="0"/>
                      </a:br>
                      <a:r>
                        <a:rPr lang="en-US" dirty="0"/>
                        <a:t>STD-004-CPP (Exceptions)</a:t>
                      </a:r>
                      <a:endParaRPr lang="en-US"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dirty="0"/>
                        <a:t>STD-006-CPP (Error Logging)&lt;</a:t>
                      </a:r>
                      <a:r>
                        <a:rPr lang="en-US" dirty="0" err="1"/>
                        <a:t>br</a:t>
                      </a:r>
                      <a:r>
                        <a:rPr lang="en-US" dirty="0"/>
                        <a:t>&gt;</a:t>
                      </a:r>
                    </a:p>
                    <a:p>
                      <a:pPr marL="0" marR="0" lvl="0" indent="0" algn="ctr" rtl="0">
                        <a:lnSpc>
                          <a:spcPct val="100000"/>
                        </a:lnSpc>
                        <a:spcBef>
                          <a:spcPts val="0"/>
                        </a:spcBef>
                        <a:spcAft>
                          <a:spcPts val="0"/>
                        </a:spcAft>
                        <a:buClr>
                          <a:srgbClr val="000000"/>
                        </a:buClr>
                        <a:buSzPts val="3600"/>
                        <a:buFont typeface="Arial"/>
                        <a:buNone/>
                      </a:pPr>
                      <a:r>
                        <a:rPr lang="en-US" dirty="0"/>
                        <a:t>STD-007-CPP (Outdated Functions)</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dirty="0"/>
                        <a:t>STD-001-CPP (Integer Overflow)&lt;</a:t>
                      </a:r>
                      <a:r>
                        <a:rPr lang="en-US" dirty="0" err="1"/>
                        <a:t>br</a:t>
                      </a:r>
                      <a:r>
                        <a:rPr lang="en-US" dirty="0"/>
                        <a:t>&gt;</a:t>
                      </a:r>
                    </a:p>
                    <a:p>
                      <a:pPr marL="0" marR="0" lvl="0" indent="0" algn="ctr" rtl="0">
                        <a:lnSpc>
                          <a:spcPct val="100000"/>
                        </a:lnSpc>
                        <a:spcBef>
                          <a:spcPts val="0"/>
                        </a:spcBef>
                        <a:spcAft>
                          <a:spcPts val="0"/>
                        </a:spcAft>
                        <a:buClr>
                          <a:srgbClr val="000000"/>
                        </a:buClr>
                        <a:buSzPts val="3600"/>
                        <a:buFont typeface="Arial"/>
                        <a:buNone/>
                      </a:pPr>
                      <a:r>
                        <a:rPr lang="en-US" dirty="0"/>
                        <a:t>STD-006-CPP (Error Logging)</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2200"/>
              <a:buNone/>
            </a:pPr>
            <a:r>
              <a:rPr lang="en-US" sz="900" dirty="0"/>
              <a:t>1. Validate Input Data	</a:t>
            </a:r>
          </a:p>
          <a:p>
            <a:pPr marL="0" lvl="0" indent="0" algn="l" rtl="0">
              <a:lnSpc>
                <a:spcPct val="90000"/>
              </a:lnSpc>
              <a:spcBef>
                <a:spcPts val="0"/>
              </a:spcBef>
              <a:spcAft>
                <a:spcPts val="0"/>
              </a:spcAft>
              <a:buClr>
                <a:schemeClr val="lt1"/>
              </a:buClr>
              <a:buSzPts val="2200"/>
              <a:buNone/>
            </a:pPr>
            <a:r>
              <a:rPr lang="en-US" sz="900" dirty="0"/>
              <a:t>Allows for a program to ensure that it is receiving input within certain parameters. This can prevent many vulnerabilities such as SQL injection attacks.</a:t>
            </a:r>
          </a:p>
          <a:p>
            <a:pPr marL="0" lvl="0" indent="0" algn="l" rtl="0">
              <a:lnSpc>
                <a:spcPct val="90000"/>
              </a:lnSpc>
              <a:spcBef>
                <a:spcPts val="0"/>
              </a:spcBef>
              <a:spcAft>
                <a:spcPts val="0"/>
              </a:spcAft>
              <a:buClr>
                <a:schemeClr val="lt1"/>
              </a:buClr>
              <a:buSzPts val="2200"/>
              <a:buNone/>
            </a:pPr>
            <a:endParaRPr lang="en-US" sz="900" dirty="0"/>
          </a:p>
          <a:p>
            <a:pPr marL="0" lvl="0" indent="0" algn="l" rtl="0">
              <a:lnSpc>
                <a:spcPct val="90000"/>
              </a:lnSpc>
              <a:spcBef>
                <a:spcPts val="0"/>
              </a:spcBef>
              <a:spcAft>
                <a:spcPts val="0"/>
              </a:spcAft>
              <a:buClr>
                <a:schemeClr val="lt1"/>
              </a:buClr>
              <a:buSzPts val="2200"/>
              <a:buNone/>
            </a:pPr>
            <a:r>
              <a:rPr lang="en-US" sz="900" dirty="0"/>
              <a:t>2. Heed Compiler Warnings	</a:t>
            </a:r>
          </a:p>
          <a:p>
            <a:pPr marL="0" lvl="0" indent="0" algn="l" rtl="0">
              <a:lnSpc>
                <a:spcPct val="90000"/>
              </a:lnSpc>
              <a:spcBef>
                <a:spcPts val="0"/>
              </a:spcBef>
              <a:spcAft>
                <a:spcPts val="0"/>
              </a:spcAft>
              <a:buClr>
                <a:schemeClr val="lt1"/>
              </a:buClr>
              <a:buSzPts val="2200"/>
              <a:buNone/>
            </a:pPr>
            <a:r>
              <a:rPr lang="en-US" sz="900" dirty="0"/>
              <a:t>Treat warnings as errors so that vulnerabilities are less likely. This allows for issues to be addressed much faster in the development process. </a:t>
            </a:r>
          </a:p>
          <a:p>
            <a:pPr marL="0" lvl="0" indent="0" algn="l" rtl="0">
              <a:lnSpc>
                <a:spcPct val="90000"/>
              </a:lnSpc>
              <a:spcBef>
                <a:spcPts val="0"/>
              </a:spcBef>
              <a:spcAft>
                <a:spcPts val="0"/>
              </a:spcAft>
              <a:buClr>
                <a:schemeClr val="lt1"/>
              </a:buClr>
              <a:buSzPts val="2200"/>
              <a:buNone/>
            </a:pPr>
            <a:endParaRPr lang="en-US" sz="900" dirty="0"/>
          </a:p>
          <a:p>
            <a:pPr marL="0" lvl="0" indent="0" algn="l" rtl="0">
              <a:lnSpc>
                <a:spcPct val="90000"/>
              </a:lnSpc>
              <a:spcBef>
                <a:spcPts val="0"/>
              </a:spcBef>
              <a:spcAft>
                <a:spcPts val="0"/>
              </a:spcAft>
              <a:buClr>
                <a:schemeClr val="lt1"/>
              </a:buClr>
              <a:buSzPts val="2200"/>
              <a:buNone/>
            </a:pPr>
            <a:r>
              <a:rPr lang="en-US" sz="900" dirty="0"/>
              <a:t>3. Architect and Design for Security Policies	</a:t>
            </a:r>
          </a:p>
          <a:p>
            <a:pPr marL="0" lvl="0" indent="0" algn="l" rtl="0">
              <a:lnSpc>
                <a:spcPct val="90000"/>
              </a:lnSpc>
              <a:spcBef>
                <a:spcPts val="0"/>
              </a:spcBef>
              <a:spcAft>
                <a:spcPts val="0"/>
              </a:spcAft>
              <a:buClr>
                <a:schemeClr val="lt1"/>
              </a:buClr>
              <a:buSzPts val="2200"/>
              <a:buNone/>
            </a:pPr>
            <a:r>
              <a:rPr lang="en-US" sz="900" dirty="0"/>
              <a:t>A program should be designed around security. Security models and threat assessments should guide the structure and interaction of system components to minimize risk and exposure.</a:t>
            </a:r>
          </a:p>
          <a:p>
            <a:pPr marL="0" lvl="0" indent="0" algn="l" rtl="0">
              <a:lnSpc>
                <a:spcPct val="90000"/>
              </a:lnSpc>
              <a:spcBef>
                <a:spcPts val="0"/>
              </a:spcBef>
              <a:spcAft>
                <a:spcPts val="0"/>
              </a:spcAft>
              <a:buClr>
                <a:schemeClr val="lt1"/>
              </a:buClr>
              <a:buSzPts val="2200"/>
              <a:buNone/>
            </a:pPr>
            <a:endParaRPr lang="en-US" sz="900" dirty="0"/>
          </a:p>
          <a:p>
            <a:pPr marL="0" lvl="0" indent="0" algn="l" rtl="0">
              <a:lnSpc>
                <a:spcPct val="90000"/>
              </a:lnSpc>
              <a:spcBef>
                <a:spcPts val="0"/>
              </a:spcBef>
              <a:spcAft>
                <a:spcPts val="0"/>
              </a:spcAft>
              <a:buClr>
                <a:schemeClr val="lt1"/>
              </a:buClr>
              <a:buSzPts val="2200"/>
              <a:buNone/>
            </a:pPr>
            <a:r>
              <a:rPr lang="en-US" sz="900" dirty="0"/>
              <a:t>4. Keep It Simple	Simple </a:t>
            </a:r>
          </a:p>
          <a:p>
            <a:pPr marL="0" lvl="0" indent="0" algn="l" rtl="0">
              <a:lnSpc>
                <a:spcPct val="90000"/>
              </a:lnSpc>
              <a:spcBef>
                <a:spcPts val="0"/>
              </a:spcBef>
              <a:spcAft>
                <a:spcPts val="0"/>
              </a:spcAft>
              <a:buClr>
                <a:schemeClr val="lt1"/>
              </a:buClr>
              <a:buSzPts val="2200"/>
              <a:buNone/>
            </a:pPr>
            <a:r>
              <a:rPr lang="en-US" sz="900" dirty="0"/>
              <a:t>programs are easier to keep secure. Less opportunities for vulnerabilities. Simple, well understood designs are easier to maintain, audit, and secure over time.</a:t>
            </a:r>
          </a:p>
          <a:p>
            <a:pPr marL="0" lvl="0" indent="0" algn="l" rtl="0">
              <a:lnSpc>
                <a:spcPct val="90000"/>
              </a:lnSpc>
              <a:spcBef>
                <a:spcPts val="0"/>
              </a:spcBef>
              <a:spcAft>
                <a:spcPts val="0"/>
              </a:spcAft>
              <a:buClr>
                <a:schemeClr val="lt1"/>
              </a:buClr>
              <a:buSzPts val="2200"/>
              <a:buNone/>
            </a:pPr>
            <a:endParaRPr lang="en-US" sz="900" dirty="0"/>
          </a:p>
          <a:p>
            <a:pPr marL="0" lvl="0" indent="0" algn="l" rtl="0">
              <a:lnSpc>
                <a:spcPct val="90000"/>
              </a:lnSpc>
              <a:spcBef>
                <a:spcPts val="0"/>
              </a:spcBef>
              <a:spcAft>
                <a:spcPts val="0"/>
              </a:spcAft>
              <a:buClr>
                <a:schemeClr val="lt1"/>
              </a:buClr>
              <a:buSzPts val="2200"/>
              <a:buNone/>
            </a:pPr>
            <a:r>
              <a:rPr lang="en-US" sz="900" dirty="0"/>
              <a:t>5. Default Deny	</a:t>
            </a:r>
          </a:p>
          <a:p>
            <a:pPr marL="0" lvl="0" indent="0" algn="l" rtl="0">
              <a:lnSpc>
                <a:spcPct val="90000"/>
              </a:lnSpc>
              <a:spcBef>
                <a:spcPts val="0"/>
              </a:spcBef>
              <a:spcAft>
                <a:spcPts val="0"/>
              </a:spcAft>
              <a:buClr>
                <a:schemeClr val="lt1"/>
              </a:buClr>
              <a:buSzPts val="2200"/>
              <a:buNone/>
            </a:pPr>
            <a:r>
              <a:rPr lang="en-US" sz="900" dirty="0"/>
              <a:t>Access should be denied by default to prevent potentially giving away too much access. Further access can be given later if needed. </a:t>
            </a:r>
          </a:p>
          <a:p>
            <a:pPr marL="0" lvl="0" indent="0" algn="l" rtl="0">
              <a:lnSpc>
                <a:spcPct val="90000"/>
              </a:lnSpc>
              <a:spcBef>
                <a:spcPts val="0"/>
              </a:spcBef>
              <a:spcAft>
                <a:spcPts val="0"/>
              </a:spcAft>
              <a:buClr>
                <a:schemeClr val="lt1"/>
              </a:buClr>
              <a:buSzPts val="2200"/>
              <a:buNone/>
            </a:pPr>
            <a:endParaRPr lang="en-US" sz="900" dirty="0"/>
          </a:p>
          <a:p>
            <a:pPr marL="0" lvl="0" indent="0" algn="l" rtl="0">
              <a:lnSpc>
                <a:spcPct val="90000"/>
              </a:lnSpc>
              <a:spcBef>
                <a:spcPts val="0"/>
              </a:spcBef>
              <a:spcAft>
                <a:spcPts val="0"/>
              </a:spcAft>
              <a:buClr>
                <a:schemeClr val="lt1"/>
              </a:buClr>
              <a:buSzPts val="2200"/>
              <a:buNone/>
            </a:pPr>
            <a:r>
              <a:rPr lang="en-US" sz="900" dirty="0"/>
              <a:t>6. Adhere to the Principle of Least Privilege	</a:t>
            </a:r>
          </a:p>
          <a:p>
            <a:pPr marL="0" lvl="0" indent="0" algn="l" rtl="0">
              <a:lnSpc>
                <a:spcPct val="90000"/>
              </a:lnSpc>
              <a:spcBef>
                <a:spcPts val="0"/>
              </a:spcBef>
              <a:spcAft>
                <a:spcPts val="0"/>
              </a:spcAft>
              <a:buClr>
                <a:schemeClr val="lt1"/>
              </a:buClr>
              <a:buSzPts val="2200"/>
              <a:buNone/>
            </a:pPr>
            <a:r>
              <a:rPr lang="en-US" sz="900" dirty="0"/>
              <a:t>Each user or process should operate using the minimum privileges necessary to complete its task. This can help keep the damage isolated if a vulnerability was exploited.</a:t>
            </a:r>
          </a:p>
          <a:p>
            <a:pPr marL="0" lvl="0" indent="0" algn="l" rtl="0">
              <a:lnSpc>
                <a:spcPct val="90000"/>
              </a:lnSpc>
              <a:spcBef>
                <a:spcPts val="0"/>
              </a:spcBef>
              <a:spcAft>
                <a:spcPts val="0"/>
              </a:spcAft>
              <a:buClr>
                <a:schemeClr val="lt1"/>
              </a:buClr>
              <a:buSzPts val="2200"/>
              <a:buNone/>
            </a:pPr>
            <a:endParaRPr lang="en-US" sz="900" dirty="0"/>
          </a:p>
          <a:p>
            <a:pPr marL="0" lvl="0" indent="0" algn="l" rtl="0">
              <a:lnSpc>
                <a:spcPct val="90000"/>
              </a:lnSpc>
              <a:spcBef>
                <a:spcPts val="0"/>
              </a:spcBef>
              <a:spcAft>
                <a:spcPts val="0"/>
              </a:spcAft>
              <a:buClr>
                <a:schemeClr val="lt1"/>
              </a:buClr>
              <a:buSzPts val="2200"/>
              <a:buNone/>
            </a:pPr>
            <a:r>
              <a:rPr lang="en-US" sz="900" dirty="0"/>
              <a:t>7. Sanitize Data Sent to Other Systems	</a:t>
            </a:r>
          </a:p>
          <a:p>
            <a:pPr marL="0" lvl="0" indent="0" algn="l" rtl="0">
              <a:lnSpc>
                <a:spcPct val="90000"/>
              </a:lnSpc>
              <a:spcBef>
                <a:spcPts val="0"/>
              </a:spcBef>
              <a:spcAft>
                <a:spcPts val="0"/>
              </a:spcAft>
              <a:buClr>
                <a:schemeClr val="lt1"/>
              </a:buClr>
              <a:buSzPts val="2200"/>
              <a:buNone/>
            </a:pPr>
            <a:r>
              <a:rPr lang="en-US" sz="900" dirty="0"/>
              <a:t>Data exchanged between systems should be sanitized to prevent injection attacks and data leakage. If anything, important is intercepted during the exchange it could potentially be exploited.</a:t>
            </a:r>
          </a:p>
          <a:p>
            <a:pPr marL="0" lvl="0" indent="0" algn="l" rtl="0">
              <a:lnSpc>
                <a:spcPct val="90000"/>
              </a:lnSpc>
              <a:spcBef>
                <a:spcPts val="0"/>
              </a:spcBef>
              <a:spcAft>
                <a:spcPts val="0"/>
              </a:spcAft>
              <a:buClr>
                <a:schemeClr val="lt1"/>
              </a:buClr>
              <a:buSzPts val="2200"/>
              <a:buNone/>
            </a:pPr>
            <a:endParaRPr lang="en-US" sz="900" dirty="0"/>
          </a:p>
          <a:p>
            <a:pPr marL="0" lvl="0" indent="0" algn="l" rtl="0">
              <a:lnSpc>
                <a:spcPct val="90000"/>
              </a:lnSpc>
              <a:spcBef>
                <a:spcPts val="0"/>
              </a:spcBef>
              <a:spcAft>
                <a:spcPts val="0"/>
              </a:spcAft>
              <a:buClr>
                <a:schemeClr val="lt1"/>
              </a:buClr>
              <a:buSzPts val="2200"/>
              <a:buNone/>
            </a:pPr>
            <a:r>
              <a:rPr lang="en-US" sz="900" dirty="0"/>
              <a:t>8. Practice Defense in Depth 	</a:t>
            </a:r>
          </a:p>
          <a:p>
            <a:pPr marL="0" lvl="0" indent="0" algn="l" rtl="0">
              <a:lnSpc>
                <a:spcPct val="90000"/>
              </a:lnSpc>
              <a:spcBef>
                <a:spcPts val="0"/>
              </a:spcBef>
              <a:spcAft>
                <a:spcPts val="0"/>
              </a:spcAft>
              <a:buClr>
                <a:schemeClr val="lt1"/>
              </a:buClr>
              <a:buSzPts val="2200"/>
              <a:buNone/>
            </a:pPr>
            <a:r>
              <a:rPr lang="en-US" sz="900" dirty="0"/>
              <a:t>Involves using multiple layers of security controls throughout an information system. If one layer fails, others continue to provide protection. This strategy includes firewalls, intrusion detection systems, secure coding, encryption, and user training. </a:t>
            </a:r>
          </a:p>
          <a:p>
            <a:pPr marL="0" lvl="0" indent="0" algn="l" rtl="0">
              <a:lnSpc>
                <a:spcPct val="90000"/>
              </a:lnSpc>
              <a:spcBef>
                <a:spcPts val="0"/>
              </a:spcBef>
              <a:spcAft>
                <a:spcPts val="0"/>
              </a:spcAft>
              <a:buClr>
                <a:schemeClr val="lt1"/>
              </a:buClr>
              <a:buSzPts val="2200"/>
              <a:buNone/>
            </a:pPr>
            <a:endParaRPr lang="en-US" sz="900" dirty="0"/>
          </a:p>
          <a:p>
            <a:pPr marL="0" lvl="0" indent="0" algn="l" rtl="0">
              <a:lnSpc>
                <a:spcPct val="90000"/>
              </a:lnSpc>
              <a:spcBef>
                <a:spcPts val="0"/>
              </a:spcBef>
              <a:spcAft>
                <a:spcPts val="0"/>
              </a:spcAft>
              <a:buClr>
                <a:schemeClr val="lt1"/>
              </a:buClr>
              <a:buSzPts val="2200"/>
              <a:buNone/>
            </a:pPr>
            <a:r>
              <a:rPr lang="en-US" sz="900" dirty="0"/>
              <a:t>9. Use Effective Quality Assurance Techniques	</a:t>
            </a:r>
          </a:p>
          <a:p>
            <a:pPr marL="0" lvl="0" indent="0" algn="l" rtl="0">
              <a:lnSpc>
                <a:spcPct val="90000"/>
              </a:lnSpc>
              <a:spcBef>
                <a:spcPts val="0"/>
              </a:spcBef>
              <a:spcAft>
                <a:spcPts val="0"/>
              </a:spcAft>
              <a:buClr>
                <a:schemeClr val="lt1"/>
              </a:buClr>
              <a:buSzPts val="2200"/>
              <a:buNone/>
            </a:pPr>
            <a:r>
              <a:rPr lang="en-US" sz="900" dirty="0"/>
              <a:t>Robust quality assurance practices, such as code reviews, automated testing, and static analysis, help detect and eliminate vulnerabilities early. Continuous support will allow for further protection.</a:t>
            </a:r>
          </a:p>
          <a:p>
            <a:pPr marL="0" lvl="0" indent="0" algn="l" rtl="0">
              <a:lnSpc>
                <a:spcPct val="90000"/>
              </a:lnSpc>
              <a:spcBef>
                <a:spcPts val="0"/>
              </a:spcBef>
              <a:spcAft>
                <a:spcPts val="0"/>
              </a:spcAft>
              <a:buClr>
                <a:schemeClr val="lt1"/>
              </a:buClr>
              <a:buSzPts val="2200"/>
              <a:buNone/>
            </a:pPr>
            <a:endParaRPr lang="en-US" sz="900" dirty="0"/>
          </a:p>
          <a:p>
            <a:pPr marL="0" lvl="0" indent="0" algn="l" rtl="0">
              <a:lnSpc>
                <a:spcPct val="90000"/>
              </a:lnSpc>
              <a:spcBef>
                <a:spcPts val="0"/>
              </a:spcBef>
              <a:spcAft>
                <a:spcPts val="0"/>
              </a:spcAft>
              <a:buClr>
                <a:schemeClr val="lt1"/>
              </a:buClr>
              <a:buSzPts val="2200"/>
              <a:buNone/>
            </a:pPr>
            <a:r>
              <a:rPr lang="en-US" sz="900" dirty="0"/>
              <a:t>10. Adopt a Secure Coding Standard	</a:t>
            </a:r>
          </a:p>
          <a:p>
            <a:pPr marL="0" lvl="0" indent="0" algn="l" rtl="0">
              <a:lnSpc>
                <a:spcPct val="90000"/>
              </a:lnSpc>
              <a:spcBef>
                <a:spcPts val="0"/>
              </a:spcBef>
              <a:spcAft>
                <a:spcPts val="0"/>
              </a:spcAft>
              <a:buClr>
                <a:schemeClr val="lt1"/>
              </a:buClr>
              <a:buSzPts val="2200"/>
              <a:buNone/>
            </a:pPr>
            <a:r>
              <a:rPr lang="en-US" sz="900" dirty="0"/>
              <a:t>Pick a coding standard for the language your program will be written in.  This will act as a guidebook to eliminate common security issues and allow for a more robust program. S</a:t>
            </a:r>
          </a:p>
          <a:p>
            <a:pPr marL="0" lvl="0" indent="0" algn="l" rtl="0">
              <a:lnSpc>
                <a:spcPct val="90000"/>
              </a:lnSpc>
              <a:spcBef>
                <a:spcPts val="0"/>
              </a:spcBef>
              <a:spcAft>
                <a:spcPts val="0"/>
              </a:spcAft>
              <a:buClr>
                <a:schemeClr val="lt1"/>
              </a:buClr>
              <a:buSzPts val="2200"/>
              <a:buNone/>
            </a:pPr>
            <a:endParaRPr lang="en-US" sz="9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STD-001-CPP (Severity: High) – Prevent integer overflows and underflows</a:t>
            </a:r>
          </a:p>
          <a:p>
            <a:pPr marL="228600" lvl="0" indent="-228600" algn="l" rtl="0">
              <a:lnSpc>
                <a:spcPct val="90000"/>
              </a:lnSpc>
              <a:spcBef>
                <a:spcPts val="0"/>
              </a:spcBef>
              <a:spcAft>
                <a:spcPts val="0"/>
              </a:spcAft>
              <a:buClr>
                <a:schemeClr val="lt1"/>
              </a:buClr>
              <a:buSzPts val="2000"/>
              <a:buChar char="•"/>
            </a:pPr>
            <a:r>
              <a:rPr lang="en-US" sz="2000" dirty="0"/>
              <a:t>STD-002-CPP (Severity: High) – Use prepared statements to prevent SQL injection</a:t>
            </a:r>
          </a:p>
          <a:p>
            <a:pPr marL="228600" lvl="0" indent="-228600" algn="l" rtl="0">
              <a:lnSpc>
                <a:spcPct val="90000"/>
              </a:lnSpc>
              <a:spcBef>
                <a:spcPts val="0"/>
              </a:spcBef>
              <a:spcAft>
                <a:spcPts val="0"/>
              </a:spcAft>
              <a:buClr>
                <a:schemeClr val="lt1"/>
              </a:buClr>
              <a:buSzPts val="2000"/>
              <a:buChar char="•"/>
            </a:pPr>
            <a:r>
              <a:rPr lang="en-US" sz="2000" dirty="0"/>
              <a:t>STD-003-CPP (Severity: High) – Avoid out-of-bounds string operations</a:t>
            </a:r>
          </a:p>
          <a:p>
            <a:pPr marL="228600" lvl="0" indent="-228600" algn="l" rtl="0">
              <a:lnSpc>
                <a:spcPct val="90000"/>
              </a:lnSpc>
              <a:spcBef>
                <a:spcPts val="0"/>
              </a:spcBef>
              <a:spcAft>
                <a:spcPts val="0"/>
              </a:spcAft>
              <a:buClr>
                <a:schemeClr val="lt1"/>
              </a:buClr>
              <a:buSzPts val="2000"/>
              <a:buChar char="•"/>
            </a:pPr>
            <a:r>
              <a:rPr lang="en-US" sz="2000" dirty="0"/>
              <a:t>STD-004-CPP (Severity: High) – Handle exceptions properly</a:t>
            </a:r>
          </a:p>
          <a:p>
            <a:pPr marL="228600" lvl="0" indent="-228600" algn="l" rtl="0">
              <a:lnSpc>
                <a:spcPct val="90000"/>
              </a:lnSpc>
              <a:spcBef>
                <a:spcPts val="0"/>
              </a:spcBef>
              <a:spcAft>
                <a:spcPts val="0"/>
              </a:spcAft>
              <a:buClr>
                <a:schemeClr val="lt1"/>
              </a:buClr>
              <a:buSzPts val="2000"/>
              <a:buChar char="•"/>
            </a:pPr>
            <a:r>
              <a:rPr lang="en-US" sz="2000" dirty="0"/>
              <a:t>STD-005-CPP (Severity: High, Priority: Critical) – Sanitize file paths and validate file access</a:t>
            </a:r>
          </a:p>
          <a:p>
            <a:pPr marL="228600" lvl="0" indent="-228600" algn="l" rtl="0">
              <a:lnSpc>
                <a:spcPct val="90000"/>
              </a:lnSpc>
              <a:spcBef>
                <a:spcPts val="0"/>
              </a:spcBef>
              <a:spcAft>
                <a:spcPts val="0"/>
              </a:spcAft>
              <a:buClr>
                <a:schemeClr val="lt1"/>
              </a:buClr>
              <a:buSzPts val="2000"/>
              <a:buChar char="•"/>
            </a:pPr>
            <a:r>
              <a:rPr lang="en-US" sz="2000" dirty="0"/>
              <a:t>STD-006-CPP (Severity: Medium) – Detect and handle standard library errors</a:t>
            </a:r>
          </a:p>
          <a:p>
            <a:pPr marL="228600" lvl="0" indent="-228600" algn="l" rtl="0">
              <a:lnSpc>
                <a:spcPct val="90000"/>
              </a:lnSpc>
              <a:spcBef>
                <a:spcPts val="0"/>
              </a:spcBef>
              <a:spcAft>
                <a:spcPts val="0"/>
              </a:spcAft>
              <a:buClr>
                <a:schemeClr val="lt1"/>
              </a:buClr>
              <a:buSzPts val="2000"/>
              <a:buChar char="•"/>
            </a:pPr>
            <a:r>
              <a:rPr lang="en-US" sz="2000" dirty="0"/>
              <a:t>STD-007-CPP (Severity: Medium) – Avoid deprecated or unsafe functions</a:t>
            </a:r>
          </a:p>
          <a:p>
            <a:pPr marL="228600" lvl="0" indent="-228600" algn="l" rtl="0">
              <a:lnSpc>
                <a:spcPct val="90000"/>
              </a:lnSpc>
              <a:spcBef>
                <a:spcPts val="0"/>
              </a:spcBef>
              <a:spcAft>
                <a:spcPts val="0"/>
              </a:spcAft>
              <a:buClr>
                <a:schemeClr val="lt1"/>
              </a:buClr>
              <a:buSzPts val="2000"/>
              <a:buChar char="•"/>
            </a:pPr>
            <a:r>
              <a:rPr lang="en-US" sz="2000" dirty="0"/>
              <a:t>STD-008-CPP (Severity: High) – Prevent race conditions in multithreaded code</a:t>
            </a:r>
          </a:p>
          <a:p>
            <a:pPr marL="228600" lvl="0" indent="-228600" algn="l" rtl="0">
              <a:lnSpc>
                <a:spcPct val="90000"/>
              </a:lnSpc>
              <a:spcBef>
                <a:spcPts val="0"/>
              </a:spcBef>
              <a:spcAft>
                <a:spcPts val="0"/>
              </a:spcAft>
              <a:buClr>
                <a:schemeClr val="lt1"/>
              </a:buClr>
              <a:buSzPts val="2000"/>
              <a:buChar char="•"/>
            </a:pPr>
            <a:r>
              <a:rPr lang="en-US" sz="2000" dirty="0"/>
              <a:t>STD-009-CPP (Severity: Medium) – Do not access memory after it has been freed</a:t>
            </a:r>
          </a:p>
          <a:p>
            <a:pPr marL="228600" lvl="0" indent="-228600" algn="l" rtl="0">
              <a:lnSpc>
                <a:spcPct val="90000"/>
              </a:lnSpc>
              <a:spcBef>
                <a:spcPts val="0"/>
              </a:spcBef>
              <a:spcAft>
                <a:spcPts val="0"/>
              </a:spcAft>
              <a:buClr>
                <a:schemeClr val="lt1"/>
              </a:buClr>
              <a:buSzPts val="2000"/>
              <a:buChar char="•"/>
            </a:pPr>
            <a:r>
              <a:rPr lang="en-US" sz="2000" dirty="0"/>
              <a:t>STD-010-CPP (Severity: Medium) – Avoid using uninitialized variables</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r>
              <a:rPr lang="en-US" sz="1600" dirty="0"/>
              <a:t>Encryption at rest</a:t>
            </a:r>
          </a:p>
          <a:p>
            <a:pPr marL="0" lvl="0" indent="0" algn="l" rtl="0">
              <a:lnSpc>
                <a:spcPct val="90000"/>
              </a:lnSpc>
              <a:spcBef>
                <a:spcPts val="1000"/>
              </a:spcBef>
              <a:spcAft>
                <a:spcPts val="0"/>
              </a:spcAft>
              <a:buClr>
                <a:schemeClr val="lt1"/>
              </a:buClr>
              <a:buSzPts val="1600"/>
              <a:buNone/>
            </a:pPr>
            <a:r>
              <a:rPr lang="en-US" sz="1600" dirty="0"/>
              <a:t>Encryption at rest ensures that all sensitive data is encrypted using AES-256 or higher regardless if its physical or virtual media.</a:t>
            </a:r>
          </a:p>
          <a:p>
            <a:pPr marL="0" lvl="0" indent="0" algn="l" rtl="0">
              <a:lnSpc>
                <a:spcPct val="90000"/>
              </a:lnSpc>
              <a:spcBef>
                <a:spcPts val="1000"/>
              </a:spcBef>
              <a:spcAft>
                <a:spcPts val="0"/>
              </a:spcAft>
              <a:buClr>
                <a:schemeClr val="lt1"/>
              </a:buClr>
              <a:buSzPts val="1600"/>
              <a:buNone/>
            </a:pPr>
            <a:endParaRPr lang="en-US" sz="1600" dirty="0"/>
          </a:p>
          <a:p>
            <a:pPr marL="0" lvl="0" indent="0" algn="l" rtl="0">
              <a:lnSpc>
                <a:spcPct val="90000"/>
              </a:lnSpc>
              <a:spcBef>
                <a:spcPts val="1000"/>
              </a:spcBef>
              <a:spcAft>
                <a:spcPts val="0"/>
              </a:spcAft>
              <a:buClr>
                <a:schemeClr val="lt1"/>
              </a:buClr>
              <a:buSzPts val="1600"/>
              <a:buNone/>
            </a:pPr>
            <a:r>
              <a:rPr lang="en-US" sz="1600" dirty="0"/>
              <a:t>Encryption in flight	</a:t>
            </a:r>
          </a:p>
          <a:p>
            <a:pPr marL="0" lvl="0" indent="0" algn="l" rtl="0">
              <a:lnSpc>
                <a:spcPct val="90000"/>
              </a:lnSpc>
              <a:spcBef>
                <a:spcPts val="1000"/>
              </a:spcBef>
              <a:spcAft>
                <a:spcPts val="0"/>
              </a:spcAft>
              <a:buClr>
                <a:schemeClr val="lt1"/>
              </a:buClr>
              <a:buSzPts val="1600"/>
              <a:buNone/>
            </a:pPr>
            <a:r>
              <a:rPr lang="en-US" sz="1600" dirty="0"/>
              <a:t>Encryption in flight secures data during transmission over networks. This includes HTTPS (TLS 1.2 or above), SSH, or VPN tunnels. This Encryption renders any intercepted data virtually useless to attackers.</a:t>
            </a:r>
          </a:p>
          <a:p>
            <a:pPr marL="0" lvl="0" indent="0" algn="l" rtl="0">
              <a:lnSpc>
                <a:spcPct val="90000"/>
              </a:lnSpc>
              <a:spcBef>
                <a:spcPts val="1000"/>
              </a:spcBef>
              <a:spcAft>
                <a:spcPts val="0"/>
              </a:spcAft>
              <a:buClr>
                <a:schemeClr val="lt1"/>
              </a:buClr>
              <a:buSzPts val="1600"/>
              <a:buNone/>
            </a:pPr>
            <a:endParaRPr lang="en-US" sz="1600" dirty="0"/>
          </a:p>
          <a:p>
            <a:pPr marL="0" lvl="0" indent="0" algn="l" rtl="0">
              <a:lnSpc>
                <a:spcPct val="90000"/>
              </a:lnSpc>
              <a:spcBef>
                <a:spcPts val="1000"/>
              </a:spcBef>
              <a:spcAft>
                <a:spcPts val="0"/>
              </a:spcAft>
              <a:buClr>
                <a:schemeClr val="lt1"/>
              </a:buClr>
              <a:buSzPts val="1600"/>
              <a:buNone/>
            </a:pPr>
            <a:r>
              <a:rPr lang="en-US" sz="1600" dirty="0"/>
              <a:t>Encryption in use	</a:t>
            </a:r>
          </a:p>
          <a:p>
            <a:pPr marL="0" lvl="0" indent="0" algn="l" rtl="0">
              <a:lnSpc>
                <a:spcPct val="90000"/>
              </a:lnSpc>
              <a:spcBef>
                <a:spcPts val="1000"/>
              </a:spcBef>
              <a:spcAft>
                <a:spcPts val="0"/>
              </a:spcAft>
              <a:buClr>
                <a:schemeClr val="lt1"/>
              </a:buClr>
              <a:buSzPts val="1600"/>
              <a:buNone/>
            </a:pPr>
            <a:r>
              <a:rPr lang="en-US" sz="1600" dirty="0"/>
              <a:t>Encryption in use protects data currently being processed in memory. Techniques include hardware-based enclaves (e.g., Intel SGX), virtual machine isolation, or application-level encryption. This can protect data even if it is actively being accessed and used. </a:t>
            </a:r>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sz="1400" dirty="0"/>
              <a:t>Authentication</a:t>
            </a:r>
          </a:p>
          <a:p>
            <a:pPr marL="0" lvl="0" indent="0" algn="l" rtl="0">
              <a:lnSpc>
                <a:spcPct val="90000"/>
              </a:lnSpc>
              <a:spcBef>
                <a:spcPts val="0"/>
              </a:spcBef>
              <a:spcAft>
                <a:spcPts val="0"/>
              </a:spcAft>
              <a:buClr>
                <a:schemeClr val="lt1"/>
              </a:buClr>
              <a:buSzPts val="2400"/>
              <a:buNone/>
            </a:pPr>
            <a:r>
              <a:rPr lang="en-US" sz="1400" dirty="0"/>
              <a:t>	</a:t>
            </a:r>
          </a:p>
          <a:p>
            <a:pPr marL="0" lvl="0" indent="0" algn="l" rtl="0">
              <a:lnSpc>
                <a:spcPct val="90000"/>
              </a:lnSpc>
              <a:spcBef>
                <a:spcPts val="0"/>
              </a:spcBef>
              <a:spcAft>
                <a:spcPts val="0"/>
              </a:spcAft>
              <a:buClr>
                <a:schemeClr val="lt1"/>
              </a:buClr>
              <a:buSzPts val="2400"/>
              <a:buNone/>
            </a:pPr>
            <a:r>
              <a:rPr lang="en-US" sz="1400" dirty="0"/>
              <a:t>Authentication ensures only privileged users can access certain systems or data. This policy often requires MFA for all users at every level of access especially at higher levels. MFA for all users, integration with enterprise identity providers (using OAuth2.0 or SAML), and secure password storage (e.g., </a:t>
            </a:r>
            <a:r>
              <a:rPr lang="en-US" sz="1400" dirty="0" err="1"/>
              <a:t>bcrypt</a:t>
            </a:r>
            <a:r>
              <a:rPr lang="en-US" sz="1400" dirty="0"/>
              <a:t>).</a:t>
            </a:r>
          </a:p>
          <a:p>
            <a:pPr marL="0" lvl="0" indent="0" algn="l" rtl="0">
              <a:lnSpc>
                <a:spcPct val="90000"/>
              </a:lnSpc>
              <a:spcBef>
                <a:spcPts val="0"/>
              </a:spcBef>
              <a:spcAft>
                <a:spcPts val="0"/>
              </a:spcAft>
              <a:buClr>
                <a:schemeClr val="lt1"/>
              </a:buClr>
              <a:buSzPts val="2400"/>
              <a:buNone/>
            </a:pPr>
            <a:endParaRPr lang="en-US" sz="1400" dirty="0"/>
          </a:p>
          <a:p>
            <a:pPr marL="0" lvl="0" indent="0" algn="l" rtl="0">
              <a:lnSpc>
                <a:spcPct val="90000"/>
              </a:lnSpc>
              <a:spcBef>
                <a:spcPts val="0"/>
              </a:spcBef>
              <a:spcAft>
                <a:spcPts val="0"/>
              </a:spcAft>
              <a:buClr>
                <a:schemeClr val="lt1"/>
              </a:buClr>
              <a:buSzPts val="2400"/>
              <a:buNone/>
            </a:pPr>
            <a:r>
              <a:rPr lang="en-US" sz="1400" dirty="0"/>
              <a:t>Authorization</a:t>
            </a:r>
          </a:p>
          <a:p>
            <a:pPr marL="0" lvl="0" indent="0" algn="l" rtl="0">
              <a:lnSpc>
                <a:spcPct val="90000"/>
              </a:lnSpc>
              <a:spcBef>
                <a:spcPts val="0"/>
              </a:spcBef>
              <a:spcAft>
                <a:spcPts val="0"/>
              </a:spcAft>
              <a:buClr>
                <a:schemeClr val="lt1"/>
              </a:buClr>
              <a:buSzPts val="2400"/>
              <a:buNone/>
            </a:pPr>
            <a:r>
              <a:rPr lang="en-US" sz="1400" dirty="0"/>
              <a:t>	</a:t>
            </a:r>
          </a:p>
          <a:p>
            <a:pPr marL="0" lvl="0" indent="0" algn="l" rtl="0">
              <a:lnSpc>
                <a:spcPct val="90000"/>
              </a:lnSpc>
              <a:spcBef>
                <a:spcPts val="0"/>
              </a:spcBef>
              <a:spcAft>
                <a:spcPts val="0"/>
              </a:spcAft>
              <a:buClr>
                <a:schemeClr val="lt1"/>
              </a:buClr>
              <a:buSzPts val="2400"/>
              <a:buNone/>
            </a:pPr>
            <a:r>
              <a:rPr lang="en-US" sz="1400" dirty="0"/>
              <a:t>Authorization determines what authenticated users can access. Role-based access control (RBAC) is enforced, where each user is granted minimum required privileges (least privilege). This includes restricting file access, user account changes, and database modifications based on assigned roles.</a:t>
            </a:r>
          </a:p>
          <a:p>
            <a:pPr marL="0" lvl="0" indent="0" algn="l" rtl="0">
              <a:lnSpc>
                <a:spcPct val="90000"/>
              </a:lnSpc>
              <a:spcBef>
                <a:spcPts val="0"/>
              </a:spcBef>
              <a:spcAft>
                <a:spcPts val="0"/>
              </a:spcAft>
              <a:buClr>
                <a:schemeClr val="lt1"/>
              </a:buClr>
              <a:buSzPts val="2400"/>
              <a:buNone/>
            </a:pPr>
            <a:endParaRPr lang="en-US" sz="1400" dirty="0"/>
          </a:p>
          <a:p>
            <a:pPr marL="0" lvl="0" indent="0" algn="l" rtl="0">
              <a:lnSpc>
                <a:spcPct val="90000"/>
              </a:lnSpc>
              <a:spcBef>
                <a:spcPts val="0"/>
              </a:spcBef>
              <a:spcAft>
                <a:spcPts val="0"/>
              </a:spcAft>
              <a:buClr>
                <a:schemeClr val="lt1"/>
              </a:buClr>
              <a:buSzPts val="2400"/>
              <a:buNone/>
            </a:pPr>
            <a:r>
              <a:rPr lang="en-US" sz="1400" dirty="0"/>
              <a:t>Accounting	</a:t>
            </a:r>
          </a:p>
          <a:p>
            <a:pPr marL="0" lvl="0" indent="0" algn="l" rtl="0">
              <a:lnSpc>
                <a:spcPct val="90000"/>
              </a:lnSpc>
              <a:spcBef>
                <a:spcPts val="0"/>
              </a:spcBef>
              <a:spcAft>
                <a:spcPts val="0"/>
              </a:spcAft>
              <a:buClr>
                <a:schemeClr val="lt1"/>
              </a:buClr>
              <a:buSzPts val="2400"/>
              <a:buNone/>
            </a:pPr>
            <a:endParaRPr lang="en-US" sz="1400" dirty="0"/>
          </a:p>
          <a:p>
            <a:pPr marL="0" lvl="0" indent="0" algn="l" rtl="0">
              <a:lnSpc>
                <a:spcPct val="90000"/>
              </a:lnSpc>
              <a:spcBef>
                <a:spcPts val="0"/>
              </a:spcBef>
              <a:spcAft>
                <a:spcPts val="0"/>
              </a:spcAft>
              <a:buClr>
                <a:schemeClr val="lt1"/>
              </a:buClr>
              <a:buSzPts val="2400"/>
              <a:buNone/>
            </a:pPr>
            <a:r>
              <a:rPr lang="en-US" sz="1400" dirty="0"/>
              <a:t>Accounting can be a great tool in retrospective to see if any users have been showing signs of suspicious behavior. Logging all user actions is vital to ensuring the integrity of important systems. Logs must be stored securely and reviewed regularly. This ensures auditability and helps identify malicious activity or policy violations.</a:t>
            </a:r>
          </a:p>
          <a:p>
            <a:pPr marL="0" lvl="0" indent="0" algn="l" rtl="0">
              <a:lnSpc>
                <a:spcPct val="90000"/>
              </a:lnSpc>
              <a:spcBef>
                <a:spcPts val="0"/>
              </a:spcBef>
              <a:spcAft>
                <a:spcPts val="0"/>
              </a:spcAft>
              <a:buClr>
                <a:schemeClr val="lt1"/>
              </a:buClr>
              <a:buSzPts val="2400"/>
              <a:buNone/>
            </a:pPr>
            <a:endParaRPr sz="14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buNone/>
            </a:pPr>
            <a:r>
              <a:rPr lang="en-US" b="1" dirty="0"/>
              <a:t>Unit Test Plan: SQL Injection (STD-002-CPP)</a:t>
            </a:r>
          </a:p>
          <a:p>
            <a:pPr marL="0" lvl="0" indent="0">
              <a:buNone/>
            </a:pPr>
            <a:r>
              <a:rPr lang="en-US" dirty="0"/>
              <a:t>Does a safe parameterized query return the correct result?</a:t>
            </a:r>
          </a:p>
          <a:p>
            <a:pPr marL="0" lvl="0" indent="0">
              <a:buNone/>
            </a:pPr>
            <a:endParaRPr lang="en-US" dirty="0"/>
          </a:p>
          <a:p>
            <a:pPr marL="0" lvl="0" indent="0">
              <a:buNone/>
            </a:pPr>
            <a:r>
              <a:rPr lang="en-US" dirty="0"/>
              <a:t>Test: </a:t>
            </a:r>
            <a:r>
              <a:rPr lang="en-US" dirty="0" err="1"/>
              <a:t>run_query</a:t>
            </a:r>
            <a:r>
              <a:rPr lang="en-US" dirty="0"/>
              <a:t>("SELECT name FROM users WHERE id = ?", 7)</a:t>
            </a:r>
          </a:p>
          <a:p>
            <a:pPr marL="0" lvl="0" indent="0">
              <a:buNone/>
            </a:pPr>
            <a:endParaRPr lang="en-US" dirty="0"/>
          </a:p>
          <a:p>
            <a:pPr marL="0" lvl="0" indent="0">
              <a:buNone/>
            </a:pPr>
            <a:r>
              <a:rPr lang="en-US" dirty="0"/>
              <a:t>Expected: Returns the single row for user 7. </a:t>
            </a:r>
          </a:p>
          <a:p>
            <a:pPr marL="0" lvl="0" indent="0">
              <a:buNone/>
            </a:pPr>
            <a:endParaRPr lang="en-US" dirty="0"/>
          </a:p>
          <a:p>
            <a:pPr marL="0" lvl="0" indent="0">
              <a:buNone/>
            </a:pPr>
            <a:r>
              <a:rPr lang="en-US" dirty="0"/>
              <a:t>Pass – Parameter binding keeps input in-range; no injection possible</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CCDDD-53E9-3B13-A949-4E9DAC4FC66A}"/>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FCD4C642-8469-9E23-EAC8-50C3CBE63432}"/>
              </a:ext>
            </a:extLst>
          </p:cNvPr>
          <p:cNvSpPr>
            <a:spLocks noGrp="1"/>
          </p:cNvSpPr>
          <p:nvPr>
            <p:ph type="body" idx="1"/>
          </p:nvPr>
        </p:nvSpPr>
        <p:spPr/>
        <p:txBody>
          <a:bodyPr/>
          <a:lstStyle/>
          <a:p>
            <a:pPr marL="114300" indent="0">
              <a:buNone/>
            </a:pPr>
            <a:r>
              <a:rPr lang="en-US" dirty="0"/>
              <a:t>Does a parameterized query block a classic injection attempt?</a:t>
            </a:r>
          </a:p>
          <a:p>
            <a:pPr marL="114300" indent="0">
              <a:buNone/>
            </a:pPr>
            <a:endParaRPr lang="en-US" dirty="0"/>
          </a:p>
          <a:p>
            <a:pPr marL="114300" indent="0">
              <a:buNone/>
            </a:pPr>
            <a:r>
              <a:rPr lang="en-US" dirty="0"/>
              <a:t>Test: </a:t>
            </a:r>
            <a:r>
              <a:rPr lang="en-US" dirty="0" err="1"/>
              <a:t>run_query</a:t>
            </a:r>
            <a:r>
              <a:rPr lang="en-US" dirty="0"/>
              <a:t>("SELECT name FROM users WHERE id = ?", "7 OR 1=1")</a:t>
            </a:r>
          </a:p>
          <a:p>
            <a:pPr marL="114300" indent="0">
              <a:buNone/>
            </a:pPr>
            <a:endParaRPr lang="en-US" dirty="0"/>
          </a:p>
          <a:p>
            <a:pPr marL="114300" indent="0">
              <a:buNone/>
            </a:pPr>
            <a:r>
              <a:rPr lang="en-US" dirty="0"/>
              <a:t>Expected: Zero rows or input-validation error.</a:t>
            </a:r>
          </a:p>
          <a:p>
            <a:pPr marL="114300" indent="0">
              <a:buNone/>
            </a:pPr>
            <a:endParaRPr lang="en-US" dirty="0"/>
          </a:p>
          <a:p>
            <a:pPr marL="114300" indent="0">
              <a:buNone/>
            </a:pPr>
            <a:r>
              <a:rPr lang="en-US" dirty="0"/>
              <a:t>Pass – Prepared statement treats "7 OR 1=1" as a literal string, so the attack fails.</a:t>
            </a:r>
          </a:p>
        </p:txBody>
      </p:sp>
    </p:spTree>
    <p:extLst>
      <p:ext uri="{BB962C8B-B14F-4D97-AF65-F5344CB8AC3E}">
        <p14:creationId xmlns:p14="http://schemas.microsoft.com/office/powerpoint/2010/main" val="19245975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174</TotalTime>
  <Words>1855</Words>
  <Application>Microsoft Office PowerPoint</Application>
  <PresentationFormat>Widescreen</PresentationFormat>
  <Paragraphs>129</Paragraphs>
  <Slides>17</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Galbreath, James</cp:lastModifiedBy>
  <cp:revision>6</cp:revision>
  <dcterms:created xsi:type="dcterms:W3CDTF">2020-08-19T17:59:24Z</dcterms:created>
  <dcterms:modified xsi:type="dcterms:W3CDTF">2025-06-29T19:13:55Z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