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7"/>
  </p:notesMasterIdLst>
  <p:sldIdLst>
    <p:sldId id="256" r:id="rId2"/>
    <p:sldId id="272" r:id="rId3"/>
    <p:sldId id="277" r:id="rId4"/>
    <p:sldId id="266" r:id="rId5"/>
    <p:sldId id="271" r:id="rId6"/>
    <p:sldId id="270" r:id="rId7"/>
    <p:sldId id="312" r:id="rId8"/>
    <p:sldId id="258" r:id="rId9"/>
    <p:sldId id="278" r:id="rId10"/>
    <p:sldId id="279" r:id="rId11"/>
    <p:sldId id="280" r:id="rId12"/>
    <p:sldId id="281" r:id="rId13"/>
    <p:sldId id="283" r:id="rId14"/>
    <p:sldId id="284" r:id="rId15"/>
    <p:sldId id="306" r:id="rId16"/>
    <p:sldId id="285" r:id="rId17"/>
    <p:sldId id="286" r:id="rId18"/>
    <p:sldId id="295" r:id="rId19"/>
    <p:sldId id="294" r:id="rId20"/>
    <p:sldId id="293" r:id="rId21"/>
    <p:sldId id="292" r:id="rId22"/>
    <p:sldId id="290" r:id="rId23"/>
    <p:sldId id="262" r:id="rId24"/>
    <p:sldId id="291" r:id="rId25"/>
    <p:sldId id="259" r:id="rId26"/>
    <p:sldId id="307" r:id="rId27"/>
    <p:sldId id="308" r:id="rId28"/>
    <p:sldId id="309" r:id="rId29"/>
    <p:sldId id="310" r:id="rId30"/>
    <p:sldId id="311" r:id="rId31"/>
    <p:sldId id="276" r:id="rId32"/>
    <p:sldId id="273" r:id="rId33"/>
    <p:sldId id="296" r:id="rId34"/>
    <p:sldId id="297" r:id="rId35"/>
    <p:sldId id="298" r:id="rId36"/>
    <p:sldId id="299" r:id="rId37"/>
    <p:sldId id="300" r:id="rId38"/>
    <p:sldId id="264" r:id="rId39"/>
    <p:sldId id="301" r:id="rId40"/>
    <p:sldId id="302" r:id="rId41"/>
    <p:sldId id="303" r:id="rId42"/>
    <p:sldId id="304" r:id="rId43"/>
    <p:sldId id="305" r:id="rId44"/>
    <p:sldId id="275" r:id="rId45"/>
    <p:sldId id="267" r:id="rId46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A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5E0BFC4-8313-4166-9F8C-AEF6252D3F15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1C59C74-BF37-4597-A1DC-66C3D232B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1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54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392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9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52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9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7E48F7-EB74-4477-B245-F8CECF7C0C0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5849B6A-FC8F-4D77-91BD-0457CAE364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9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add-packages-to-anaconda-environment/" TargetMode="External"/><Relationship Id="rId2" Type="http://schemas.openxmlformats.org/officeDocument/2006/relationships/hyperlink" Target="https://rstudio.github.io/reticulat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28798781/differences-between-data-attributes-and-method-attribut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048B0-6AE1-4034-BBB4-4CC40D62C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18" y="1025847"/>
            <a:ext cx="7239700" cy="4268965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7 Tips for Success:</a:t>
            </a:r>
            <a:br>
              <a:rPr lang="en-US" sz="15300" dirty="0"/>
            </a:br>
            <a:br>
              <a:rPr lang="en-US" sz="2700" dirty="0"/>
            </a:br>
            <a:r>
              <a:rPr lang="en-US" sz="6000" dirty="0"/>
              <a:t>Introduction to Data Analysis w/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6112-A366-418F-A415-A1D80A03B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6575536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James Wilson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908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EE11EDD-7EA5-48E1-BC1B-4428AA9E289F}"/>
              </a:ext>
            </a:extLst>
          </p:cNvPr>
          <p:cNvSpPr/>
          <p:nvPr/>
        </p:nvSpPr>
        <p:spPr>
          <a:xfrm>
            <a:off x="7222922" y="2768603"/>
            <a:ext cx="2499919" cy="1156532"/>
          </a:xfrm>
          <a:prstGeom prst="wedgeRectCallout">
            <a:avLst>
              <a:gd name="adj1" fmla="val -79557"/>
              <a:gd name="adj2" fmla="val 116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summary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19443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44E0740-5ABF-4B05-86DD-9D330E3BFCE2}"/>
              </a:ext>
            </a:extLst>
          </p:cNvPr>
          <p:cNvSpPr/>
          <p:nvPr/>
        </p:nvSpPr>
        <p:spPr>
          <a:xfrm>
            <a:off x="7789043" y="3250161"/>
            <a:ext cx="2499919" cy="1156532"/>
          </a:xfrm>
          <a:prstGeom prst="wedgeRectCallout">
            <a:avLst>
              <a:gd name="adj1" fmla="val -88282"/>
              <a:gd name="adj2" fmla="val 110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data type (</a:t>
            </a:r>
            <a:r>
              <a:rPr lang="en-US" dirty="0" err="1"/>
              <a:t>dtype</a:t>
            </a:r>
            <a:r>
              <a:rPr lang="en-US" dirty="0"/>
              <a:t>) of each column in the given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4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26BCDF9-74B8-461C-8765-7D34D5B5090D}"/>
              </a:ext>
            </a:extLst>
          </p:cNvPr>
          <p:cNvSpPr/>
          <p:nvPr/>
        </p:nvSpPr>
        <p:spPr>
          <a:xfrm>
            <a:off x="8305800" y="3728334"/>
            <a:ext cx="2499919" cy="1156532"/>
          </a:xfrm>
          <a:prstGeom prst="wedgeRectCallout">
            <a:avLst>
              <a:gd name="adj1" fmla="val -109758"/>
              <a:gd name="adj2" fmla="val 109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column names contains in the data frame</a:t>
            </a:r>
          </a:p>
        </p:txBody>
      </p:sp>
    </p:spTree>
    <p:extLst>
      <p:ext uri="{BB962C8B-B14F-4D97-AF65-F5344CB8AC3E}">
        <p14:creationId xmlns:p14="http://schemas.microsoft.com/office/powerpoint/2010/main" val="47529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5B1F8-E9B2-480E-990B-10357D74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911" y="3024558"/>
            <a:ext cx="3322299" cy="24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D1E3602-2811-4295-A328-DC85E6A77D92}"/>
              </a:ext>
            </a:extLst>
          </p:cNvPr>
          <p:cNvSpPr/>
          <p:nvPr/>
        </p:nvSpPr>
        <p:spPr>
          <a:xfrm>
            <a:off x="8187655" y="2293865"/>
            <a:ext cx="2114026" cy="1135135"/>
          </a:xfrm>
          <a:prstGeom prst="wedgeRectCallout">
            <a:avLst>
              <a:gd name="adj1" fmla="val -75992"/>
              <a:gd name="adj2" fmla="val 987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Null values in the DF</a:t>
            </a:r>
          </a:p>
        </p:txBody>
      </p:sp>
    </p:spTree>
    <p:extLst>
      <p:ext uri="{BB962C8B-B14F-4D97-AF65-F5344CB8AC3E}">
        <p14:creationId xmlns:p14="http://schemas.microsoft.com/office/powerpoint/2010/main" val="77836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EF64F90-47E1-4D35-B8DF-E01D090A7E59}"/>
              </a:ext>
            </a:extLst>
          </p:cNvPr>
          <p:cNvSpPr/>
          <p:nvPr/>
        </p:nvSpPr>
        <p:spPr>
          <a:xfrm>
            <a:off x="8170877" y="2861432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Missing Values in Date Frame</a:t>
            </a:r>
          </a:p>
        </p:txBody>
      </p:sp>
    </p:spTree>
    <p:extLst>
      <p:ext uri="{BB962C8B-B14F-4D97-AF65-F5344CB8AC3E}">
        <p14:creationId xmlns:p14="http://schemas.microsoft.com/office/powerpoint/2010/main" val="355294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B5F6E76-B6D0-447C-B4EC-EBEB7BE23254}"/>
              </a:ext>
            </a:extLst>
          </p:cNvPr>
          <p:cNvSpPr/>
          <p:nvPr/>
        </p:nvSpPr>
        <p:spPr>
          <a:xfrm>
            <a:off x="8858774" y="3301406"/>
            <a:ext cx="2114026" cy="1135135"/>
          </a:xfrm>
          <a:prstGeom prst="wedgeRectCallout">
            <a:avLst>
              <a:gd name="adj1" fmla="val -122817"/>
              <a:gd name="adj2" fmla="val 8984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91210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Detect NA’s &amp; Duplicates;</a:t>
            </a:r>
            <a:br>
              <a:rPr lang="en-US" dirty="0"/>
            </a:br>
            <a:r>
              <a:rPr lang="en-US" dirty="0"/>
              <a:t>why are they there?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301406"/>
            <a:ext cx="6248400" cy="2482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Code: </a:t>
            </a:r>
          </a:p>
          <a:p>
            <a:r>
              <a:rPr lang="en-US" dirty="0" err="1"/>
              <a:t>df.isnull</a:t>
            </a:r>
            <a:r>
              <a:rPr lang="en-US" dirty="0"/>
              <a:t>() / </a:t>
            </a:r>
            <a:r>
              <a:rPr lang="en-US" dirty="0" err="1"/>
              <a:t>df.isna</a:t>
            </a:r>
            <a:r>
              <a:rPr lang="en-US" dirty="0"/>
              <a:t>()</a:t>
            </a:r>
          </a:p>
          <a:p>
            <a:r>
              <a:rPr lang="en-US" dirty="0" err="1"/>
              <a:t>df.fillna</a:t>
            </a:r>
            <a:r>
              <a:rPr lang="en-US" dirty="0"/>
              <a:t>()</a:t>
            </a:r>
          </a:p>
          <a:p>
            <a:r>
              <a:rPr lang="en-US" dirty="0" err="1"/>
              <a:t>df.duplicated</a:t>
            </a:r>
            <a:r>
              <a:rPr lang="en-US" dirty="0"/>
              <a:t>()</a:t>
            </a:r>
          </a:p>
          <a:p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0DB1815-7D8B-4519-88D9-95B8D18B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717507"/>
            <a:ext cx="6248400" cy="2487612"/>
          </a:xfrm>
        </p:spPr>
        <p:txBody>
          <a:bodyPr>
            <a:normAutofit/>
          </a:bodyPr>
          <a:lstStyle/>
          <a:p>
            <a:r>
              <a:rPr lang="en-US" dirty="0"/>
              <a:t>Need to understand what data is present</a:t>
            </a:r>
          </a:p>
          <a:p>
            <a:r>
              <a:rPr lang="en-US" dirty="0"/>
              <a:t>Are you missing important information ?</a:t>
            </a:r>
          </a:p>
          <a:p>
            <a:r>
              <a:rPr lang="en-US" dirty="0"/>
              <a:t>What will you be able to work with?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BCDFA96-7CE5-409C-9742-0E3801AF8980}"/>
              </a:ext>
            </a:extLst>
          </p:cNvPr>
          <p:cNvSpPr/>
          <p:nvPr/>
        </p:nvSpPr>
        <p:spPr>
          <a:xfrm>
            <a:off x="8741329" y="3301406"/>
            <a:ext cx="2114026" cy="1135135"/>
          </a:xfrm>
          <a:prstGeom prst="wedgeRectCallout">
            <a:avLst>
              <a:gd name="adj1" fmla="val -96626"/>
              <a:gd name="adj2" fmla="val 132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duplicated rows</a:t>
            </a:r>
          </a:p>
        </p:txBody>
      </p:sp>
    </p:spTree>
    <p:extLst>
      <p:ext uri="{BB962C8B-B14F-4D97-AF65-F5344CB8AC3E}">
        <p14:creationId xmlns:p14="http://schemas.microsoft.com/office/powerpoint/2010/main" val="148461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5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B48803-BB31-476B-9C5B-E3A3A2237BC6}"/>
              </a:ext>
            </a:extLst>
          </p:cNvPr>
          <p:cNvSpPr/>
          <p:nvPr/>
        </p:nvSpPr>
        <p:spPr>
          <a:xfrm>
            <a:off x="8414158" y="2512503"/>
            <a:ext cx="2281805" cy="1367406"/>
          </a:xfrm>
          <a:prstGeom prst="wedgeRectCallout">
            <a:avLst>
              <a:gd name="adj1" fmla="val -84803"/>
              <a:gd name="adj2" fmla="val 6740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specified characters in string</a:t>
            </a:r>
          </a:p>
        </p:txBody>
      </p:sp>
    </p:spTree>
    <p:extLst>
      <p:ext uri="{BB962C8B-B14F-4D97-AF65-F5344CB8AC3E}">
        <p14:creationId xmlns:p14="http://schemas.microsoft.com/office/powerpoint/2010/main" val="40682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4605FB-06DC-47EE-AFAD-7D4E7B3A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26897-C518-485B-8975-620D8BF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05" y="3287352"/>
            <a:ext cx="6371009" cy="1236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1"/>
                </a:solidFill>
              </a:rPr>
              <a:t>Download Anaconda</a:t>
            </a: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E102F430-3B62-4864-BFF5-F26AED2B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540" y="180589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2DFD178-7166-4827-B2C8-30DBB12A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F763277-E9CA-4693-94AC-A88682976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795" y="3343450"/>
            <a:ext cx="0" cy="351455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0722DB5-22C3-4B70-8F87-CE202223908A}"/>
              </a:ext>
            </a:extLst>
          </p:cNvPr>
          <p:cNvSpPr txBox="1">
            <a:spLocks/>
          </p:cNvSpPr>
          <p:nvPr/>
        </p:nvSpPr>
        <p:spPr>
          <a:xfrm>
            <a:off x="1011505" y="4614476"/>
            <a:ext cx="6248398" cy="16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Download version 3.7 from </a:t>
            </a:r>
            <a:r>
              <a:rPr lang="en-US" sz="1800" dirty="0">
                <a:hlinkClick r:id="rId2"/>
              </a:rPr>
              <a:t>https://www.anaconda.com/distribution/</a:t>
            </a:r>
            <a:endParaRPr lang="en-US" sz="1800" dirty="0"/>
          </a:p>
          <a:p>
            <a:r>
              <a:rPr lang="en-US" sz="1800" dirty="0"/>
              <a:t>Once downloaded, please open </a:t>
            </a:r>
            <a:r>
              <a:rPr lang="en-US" sz="1800" dirty="0" err="1"/>
              <a:t>Jupyter</a:t>
            </a:r>
            <a:r>
              <a:rPr lang="en-US" sz="1800" dirty="0"/>
              <a:t> Notebooks 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D54AEEB-AEBB-4260-8AE8-5FC314CF4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E50A2BA-2252-4613-8E3E-DFA61EC68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Image result for anaconda python">
            <a:extLst>
              <a:ext uri="{FF2B5EF4-FFF2-40B4-BE49-F238E27FC236}">
                <a16:creationId xmlns:a16="http://schemas.microsoft.com/office/drawing/2014/main" id="{554EEF07-0D0F-41AD-9DFD-0EBE5D085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8126" y="588827"/>
            <a:ext cx="2731750" cy="13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07DC4AC-72BC-4903-97A6-A4A9E20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907" y="1584503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Image result for jupyter notebook">
            <a:extLst>
              <a:ext uri="{FF2B5EF4-FFF2-40B4-BE49-F238E27FC236}">
                <a16:creationId xmlns:a16="http://schemas.microsoft.com/office/drawing/2014/main" id="{017B4DCC-6152-4EC9-8097-18BE9748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4327" y="2935802"/>
            <a:ext cx="2895712" cy="33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65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5A29976-C6EA-4062-8D66-C4ADFE0452C3}"/>
              </a:ext>
            </a:extLst>
          </p:cNvPr>
          <p:cNvSpPr/>
          <p:nvPr/>
        </p:nvSpPr>
        <p:spPr>
          <a:xfrm>
            <a:off x="8489659" y="3029574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the data type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85636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B17022-AF0F-4A24-AC63-A56EED1EC916}"/>
              </a:ext>
            </a:extLst>
          </p:cNvPr>
          <p:cNvSpPr/>
          <p:nvPr/>
        </p:nvSpPr>
        <p:spPr>
          <a:xfrm>
            <a:off x="8305800" y="3442630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a variable at a specified </a:t>
            </a:r>
            <a:r>
              <a:rPr lang="en-US" dirty="0" err="1"/>
              <a:t>delimeter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1012-8B3F-4B65-94EE-3585198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#3: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String cleaning &amp; 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6C44-57B8-41DA-B931-9621880BE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variables early is essential for later success</a:t>
            </a:r>
          </a:p>
          <a:p>
            <a:r>
              <a:rPr lang="en-US" dirty="0"/>
              <a:t>Allows you to quality control the data as you go </a:t>
            </a:r>
          </a:p>
          <a:p>
            <a:r>
              <a:rPr lang="en-US" dirty="0"/>
              <a:t>Creating features and more granular variables will make for more detailed analytics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6D594-43CC-41FB-A264-D6567849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df.[‘x’].</a:t>
            </a:r>
            <a:r>
              <a:rPr lang="en-US" dirty="0" err="1"/>
              <a:t>str.replace</a:t>
            </a:r>
            <a:r>
              <a:rPr lang="en-US" dirty="0"/>
              <a:t>()</a:t>
            </a:r>
          </a:p>
          <a:p>
            <a:r>
              <a:rPr lang="en-US" dirty="0"/>
              <a:t>df.[‘x’].</a:t>
            </a:r>
            <a:r>
              <a:rPr lang="en-US" dirty="0" err="1"/>
              <a:t>astype</a:t>
            </a:r>
            <a:r>
              <a:rPr lang="en-US" dirty="0"/>
              <a:t>()</a:t>
            </a:r>
          </a:p>
          <a:p>
            <a:r>
              <a:rPr lang="en-US" dirty="0"/>
              <a:t>df.[‘x’].split()</a:t>
            </a:r>
          </a:p>
          <a:p>
            <a:r>
              <a:rPr lang="en-US" dirty="0"/>
              <a:t>df.[‘x’].strip()</a:t>
            </a:r>
          </a:p>
          <a:p>
            <a:r>
              <a:rPr lang="en-US" dirty="0"/>
              <a:t>And more! 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20BDF-F226-4EEC-B109-D0B35E7BE987}"/>
              </a:ext>
            </a:extLst>
          </p:cNvPr>
          <p:cNvSpPr/>
          <p:nvPr/>
        </p:nvSpPr>
        <p:spPr>
          <a:xfrm>
            <a:off x="8305800" y="3962747"/>
            <a:ext cx="2281805" cy="1367406"/>
          </a:xfrm>
          <a:prstGeom prst="wedgeRectCallout">
            <a:avLst>
              <a:gd name="adj1" fmla="val -105391"/>
              <a:gd name="adj2" fmla="val 6372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a variable of white space</a:t>
            </a:r>
          </a:p>
        </p:txBody>
      </p:sp>
    </p:spTree>
    <p:extLst>
      <p:ext uri="{BB962C8B-B14F-4D97-AF65-F5344CB8AC3E}">
        <p14:creationId xmlns:p14="http://schemas.microsoft.com/office/powerpoint/2010/main" val="35879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4F81-1BF6-401F-AA2B-4FBCE787C5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Combine datasets to have a full picture of the data </a:t>
            </a:r>
          </a:p>
          <a:p>
            <a:r>
              <a:rPr lang="en-US" dirty="0"/>
              <a:t>Make sure not to lose any data in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r>
              <a:rPr lang="en-US" dirty="0" err="1"/>
              <a:t>pd.merge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join or merge in python pandas 1">
            <a:extLst>
              <a:ext uri="{FF2B5EF4-FFF2-40B4-BE49-F238E27FC236}">
                <a16:creationId xmlns:a16="http://schemas.microsoft.com/office/drawing/2014/main" id="{29CECE13-278C-4658-BA0E-BB2849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005" y="1617588"/>
            <a:ext cx="5637590" cy="15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84DC164-0F6F-4E74-85D7-783232E6D084}"/>
              </a:ext>
            </a:extLst>
          </p:cNvPr>
          <p:cNvSpPr/>
          <p:nvPr/>
        </p:nvSpPr>
        <p:spPr>
          <a:xfrm>
            <a:off x="7581550" y="4563611"/>
            <a:ext cx="3380764" cy="1141506"/>
          </a:xfrm>
          <a:prstGeom prst="wedgeRectCallout">
            <a:avLst>
              <a:gd name="adj1" fmla="val -72446"/>
              <a:gd name="adj2" fmla="val -6463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data sets </a:t>
            </a:r>
          </a:p>
          <a:p>
            <a:pPr algn="ctr"/>
            <a:r>
              <a:rPr lang="en-US" dirty="0"/>
              <a:t>on specified keys</a:t>
            </a:r>
          </a:p>
        </p:txBody>
      </p:sp>
    </p:spTree>
    <p:extLst>
      <p:ext uri="{BB962C8B-B14F-4D97-AF65-F5344CB8AC3E}">
        <p14:creationId xmlns:p14="http://schemas.microsoft.com/office/powerpoint/2010/main" val="324003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36FB-C0F3-4FDC-83D3-0F34172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9" y="559678"/>
            <a:ext cx="3833906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#4: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Join and reshape data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4AB0-AEDD-4BDE-883E-3107D38535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pd.melt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D0D3F47-89D4-4324-B16C-91F55824E149}"/>
              </a:ext>
            </a:extLst>
          </p:cNvPr>
          <p:cNvSpPr/>
          <p:nvPr/>
        </p:nvSpPr>
        <p:spPr>
          <a:xfrm>
            <a:off x="7724162" y="4122011"/>
            <a:ext cx="3705837" cy="1795847"/>
          </a:xfrm>
          <a:prstGeom prst="wedgeRectCallout">
            <a:avLst>
              <a:gd name="adj1" fmla="val -80269"/>
              <a:gd name="adj2" fmla="val -33870"/>
            </a:avLst>
          </a:prstGeom>
          <a:solidFill>
            <a:srgbClr val="6CAC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Massage </a:t>
            </a:r>
            <a:r>
              <a:rPr lang="en-US" dirty="0" err="1"/>
              <a:t>dataframe</a:t>
            </a:r>
            <a:r>
              <a:rPr lang="en-US" dirty="0"/>
              <a:t> into a format where one or more columns are identifiers, where all other columns are considered unpivoted, measured variables</a:t>
            </a:r>
          </a:p>
        </p:txBody>
      </p:sp>
      <p:pic>
        <p:nvPicPr>
          <p:cNvPr id="1028" name="Picture 4" descr="Image result for pandas melt function">
            <a:extLst>
              <a:ext uri="{FF2B5EF4-FFF2-40B4-BE49-F238E27FC236}">
                <a16:creationId xmlns:a16="http://schemas.microsoft.com/office/drawing/2014/main" id="{2F887195-E397-4B48-83C1-1F025236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786" y="663305"/>
            <a:ext cx="7381212" cy="276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01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4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2A1584-D346-4080-9F55-9AA6116D5B47}"/>
              </a:ext>
            </a:extLst>
          </p:cNvPr>
          <p:cNvSpPr/>
          <p:nvPr/>
        </p:nvSpPr>
        <p:spPr>
          <a:xfrm>
            <a:off x="7508147" y="2253592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data frame on conditional</a:t>
            </a:r>
          </a:p>
        </p:txBody>
      </p:sp>
    </p:spTree>
    <p:extLst>
      <p:ext uri="{BB962C8B-B14F-4D97-AF65-F5344CB8AC3E}">
        <p14:creationId xmlns:p14="http://schemas.microsoft.com/office/powerpoint/2010/main" val="194307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07A10BF-1E11-4BF2-9B3D-A039B64EDFDB}"/>
              </a:ext>
            </a:extLst>
          </p:cNvPr>
          <p:cNvSpPr/>
          <p:nvPr/>
        </p:nvSpPr>
        <p:spPr>
          <a:xfrm>
            <a:off x="7793373" y="2711741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summary stats on specified variable (e.g. sum)</a:t>
            </a:r>
          </a:p>
        </p:txBody>
      </p:sp>
    </p:spTree>
    <p:extLst>
      <p:ext uri="{BB962C8B-B14F-4D97-AF65-F5344CB8AC3E}">
        <p14:creationId xmlns:p14="http://schemas.microsoft.com/office/powerpoint/2010/main" val="1969874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623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37FE46C-04E8-4CE6-AD40-F3BA09337965}"/>
              </a:ext>
            </a:extLst>
          </p:cNvPr>
          <p:cNvSpPr/>
          <p:nvPr/>
        </p:nvSpPr>
        <p:spPr>
          <a:xfrm>
            <a:off x="8212823" y="3035924"/>
            <a:ext cx="2155970" cy="1434518"/>
          </a:xfrm>
          <a:prstGeom prst="wedgeRectCallout">
            <a:avLst>
              <a:gd name="adj1" fmla="val -92039"/>
              <a:gd name="adj2" fmla="val 7302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ALL summary statistics for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40162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B7E0D59-DF0A-4601-B38E-A6162B2AAB74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62856"/>
              <a:gd name="adj2" fmla="val 111622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new variable based on transformation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6781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471-BBBC-4239-88EA-B0FE2D2A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8172-0ED5-4CD9-8CB5-71D258045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77455"/>
            <a:ext cx="6248398" cy="5655156"/>
          </a:xfrm>
        </p:spPr>
        <p:txBody>
          <a:bodyPr>
            <a:normAutofit/>
          </a:bodyPr>
          <a:lstStyle/>
          <a:p>
            <a:r>
              <a:rPr lang="en-US" b="1" dirty="0"/>
              <a:t>Pandas</a:t>
            </a:r>
          </a:p>
          <a:p>
            <a:pPr lvl="1"/>
            <a:r>
              <a:rPr lang="en-US" dirty="0"/>
              <a:t>A fast, powerful, flexible and easy to use open source data analysis and manipulation tool.</a:t>
            </a:r>
          </a:p>
          <a:p>
            <a:pPr marL="402336" lvl="1" indent="0">
              <a:buNone/>
            </a:pPr>
            <a:endParaRPr lang="en-US" dirty="0"/>
          </a:p>
          <a:p>
            <a:r>
              <a:rPr lang="en-US" b="1" dirty="0" err="1"/>
              <a:t>Numpy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Tool to support working with large, multi-dimensional arrays and matrices, along with a large collection of high-level mathematical functions to operate on these arrays</a:t>
            </a:r>
          </a:p>
          <a:p>
            <a:pPr lvl="1"/>
            <a:endParaRPr lang="en-US" dirty="0"/>
          </a:p>
          <a:p>
            <a:r>
              <a:rPr lang="en-US" b="1" dirty="0" err="1"/>
              <a:t>Plotly</a:t>
            </a:r>
            <a:endParaRPr lang="en-US" b="1" dirty="0"/>
          </a:p>
          <a:p>
            <a:pPr lvl="1"/>
            <a:r>
              <a:rPr lang="en-US" dirty="0"/>
              <a:t>Provides online graphing, analytics, and statistics tools for individuals and collaboration</a:t>
            </a:r>
          </a:p>
        </p:txBody>
      </p:sp>
      <p:pic>
        <p:nvPicPr>
          <p:cNvPr id="1026" name="Picture 2" descr="Image result for pandas">
            <a:extLst>
              <a:ext uri="{FF2B5EF4-FFF2-40B4-BE49-F238E27FC236}">
                <a16:creationId xmlns:a16="http://schemas.microsoft.com/office/drawing/2014/main" id="{4ACE0AD5-35AE-4C8C-A6B4-762539E5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24" y="1345830"/>
            <a:ext cx="2340988" cy="2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umpy">
            <a:extLst>
              <a:ext uri="{FF2B5EF4-FFF2-40B4-BE49-F238E27FC236}">
                <a16:creationId xmlns:a16="http://schemas.microsoft.com/office/drawing/2014/main" id="{3D22F9CA-A93E-40EE-981B-B4ECC389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17" y="3786027"/>
            <a:ext cx="3388472" cy="134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lotly">
            <a:extLst>
              <a:ext uri="{FF2B5EF4-FFF2-40B4-BE49-F238E27FC236}">
                <a16:creationId xmlns:a16="http://schemas.microsoft.com/office/drawing/2014/main" id="{DB6FA7CB-D006-4CFF-B348-F00C01CA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59" y="1534927"/>
            <a:ext cx="1928594" cy="186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510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8287-A823-4C0A-A946-CA0C310A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#5: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Numeric summaries and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311-9E0C-4131-96F4-CF2A82051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Evaluate the spread and shape of the numerical fields </a:t>
            </a:r>
          </a:p>
          <a:p>
            <a:r>
              <a:rPr lang="en-US" dirty="0"/>
              <a:t>Search for outliers that may indicate problems with data collection – will be an issue for model building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04-54B3-48B3-BF5A-8F92801C1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4822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 &gt; y</a:t>
            </a:r>
          </a:p>
          <a:p>
            <a:r>
              <a:rPr lang="en-US" dirty="0"/>
              <a:t>df[‘x’].sum()</a:t>
            </a:r>
          </a:p>
          <a:p>
            <a:r>
              <a:rPr lang="en-US" dirty="0"/>
              <a:t>df[‘x’].describe()</a:t>
            </a:r>
          </a:p>
          <a:p>
            <a:r>
              <a:rPr lang="en-US" dirty="0"/>
              <a:t>df[‘x’].transform(‘function’)</a:t>
            </a:r>
          </a:p>
          <a:p>
            <a:r>
              <a:rPr lang="en-US" dirty="0" err="1"/>
              <a:t>np.where</a:t>
            </a:r>
            <a:r>
              <a:rPr lang="en-US" dirty="0"/>
              <a:t>(x, a, b)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6FEA275-01A2-4A4D-8C07-B959B864EE55}"/>
              </a:ext>
            </a:extLst>
          </p:cNvPr>
          <p:cNvSpPr/>
          <p:nvPr/>
        </p:nvSpPr>
        <p:spPr>
          <a:xfrm>
            <a:off x="8661634" y="2884922"/>
            <a:ext cx="2155970" cy="1434518"/>
          </a:xfrm>
          <a:prstGeom prst="wedgeRectCallout">
            <a:avLst>
              <a:gd name="adj1" fmla="val -112661"/>
              <a:gd name="adj2" fmla="val 143786"/>
            </a:avLst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Subset an array on a specific condition</a:t>
            </a:r>
          </a:p>
        </p:txBody>
      </p:sp>
    </p:spTree>
    <p:extLst>
      <p:ext uri="{BB962C8B-B14F-4D97-AF65-F5344CB8AC3E}">
        <p14:creationId xmlns:p14="http://schemas.microsoft.com/office/powerpoint/2010/main" val="351183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D900-C77E-4286-B3C6-34BF8836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James</a:t>
            </a:r>
            <a:br>
              <a:rPr lang="en-US" dirty="0"/>
            </a:br>
            <a:r>
              <a:rPr lang="en-US" dirty="0" err="1"/>
              <a:t>Holzhauer</a:t>
            </a:r>
            <a:r>
              <a:rPr lang="en-US" dirty="0"/>
              <a:t> </a:t>
            </a:r>
          </a:p>
        </p:txBody>
      </p:sp>
      <p:pic>
        <p:nvPicPr>
          <p:cNvPr id="2050" name="Picture 2" descr="https://i0.wp.com/flowingdata.com/wp-content/uploads/2019/05/Holzhauer-win-streak.png?resize=750%2C1093&amp;ssl=1">
            <a:extLst>
              <a:ext uri="{FF2B5EF4-FFF2-40B4-BE49-F238E27FC236}">
                <a16:creationId xmlns:a16="http://schemas.microsoft.com/office/drawing/2014/main" id="{5C29B613-E4B3-42AD-978B-AE53E479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437" y="380107"/>
            <a:ext cx="4103178" cy="59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959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754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E011DCD-AAAD-499D-95D2-EAD0781A35AF}"/>
              </a:ext>
            </a:extLst>
          </p:cNvPr>
          <p:cNvSpPr/>
          <p:nvPr/>
        </p:nvSpPr>
        <p:spPr>
          <a:xfrm>
            <a:off x="7942839" y="2477799"/>
            <a:ext cx="2155971" cy="1350628"/>
          </a:xfrm>
          <a:prstGeom prst="wedgeRectCallout">
            <a:avLst>
              <a:gd name="adj1" fmla="val -77253"/>
              <a:gd name="adj2" fmla="val 7119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number of  unique groups in a variable</a:t>
            </a:r>
          </a:p>
        </p:txBody>
      </p:sp>
    </p:spTree>
    <p:extLst>
      <p:ext uri="{BB962C8B-B14F-4D97-AF65-F5344CB8AC3E}">
        <p14:creationId xmlns:p14="http://schemas.microsoft.com/office/powerpoint/2010/main" val="2127803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145B030-762E-4DD8-A0D7-B0855FEF981F}"/>
              </a:ext>
            </a:extLst>
          </p:cNvPr>
          <p:cNvSpPr/>
          <p:nvPr/>
        </p:nvSpPr>
        <p:spPr>
          <a:xfrm>
            <a:off x="8723015" y="2880471"/>
            <a:ext cx="2155971" cy="1350628"/>
          </a:xfrm>
          <a:prstGeom prst="wedgeRectCallout">
            <a:avLst>
              <a:gd name="adj1" fmla="val -86202"/>
              <a:gd name="adj2" fmla="val 7368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a function to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2571037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7A9AC9D-FFA7-4AA0-B933-133DFC19D5D5}"/>
              </a:ext>
            </a:extLst>
          </p:cNvPr>
          <p:cNvSpPr/>
          <p:nvPr/>
        </p:nvSpPr>
        <p:spPr>
          <a:xfrm>
            <a:off x="8890794" y="3035924"/>
            <a:ext cx="2155971" cy="1350628"/>
          </a:xfrm>
          <a:prstGeom prst="wedgeRectCallout">
            <a:avLst>
              <a:gd name="adj1" fmla="val -120443"/>
              <a:gd name="adj2" fmla="val 9790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by a specified variable</a:t>
            </a:r>
          </a:p>
        </p:txBody>
      </p:sp>
    </p:spTree>
    <p:extLst>
      <p:ext uri="{BB962C8B-B14F-4D97-AF65-F5344CB8AC3E}">
        <p14:creationId xmlns:p14="http://schemas.microsoft.com/office/powerpoint/2010/main" val="3259052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C3F127F-BA3F-49BF-97AD-E099C394DB9D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5268"/>
              <a:gd name="adj2" fmla="val 13206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summary table breakout</a:t>
            </a:r>
          </a:p>
        </p:txBody>
      </p:sp>
    </p:spTree>
    <p:extLst>
      <p:ext uri="{BB962C8B-B14F-4D97-AF65-F5344CB8AC3E}">
        <p14:creationId xmlns:p14="http://schemas.microsoft.com/office/powerpoint/2010/main" val="3313852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C5-20EE-407F-A5B1-5C1DB0D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93" y="559678"/>
            <a:ext cx="4285513" cy="49524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Tip 6:</a:t>
            </a:r>
            <a:br>
              <a:rPr lang="en-US" dirty="0"/>
            </a:br>
            <a:br>
              <a:rPr lang="en-US" sz="2800" dirty="0"/>
            </a:br>
            <a:r>
              <a:rPr lang="en-US" dirty="0"/>
              <a:t>Evaluating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E333-00C6-44BD-8940-4FEF51A7D7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Determine the scope of variables at your disposal </a:t>
            </a:r>
          </a:p>
          <a:p>
            <a:r>
              <a:rPr lang="en-US" dirty="0"/>
              <a:t>What unique groupings are there?</a:t>
            </a:r>
          </a:p>
          <a:p>
            <a:r>
              <a:rPr lang="en-US" dirty="0"/>
              <a:t>Any relevant frequency counts?</a:t>
            </a:r>
          </a:p>
          <a:p>
            <a:r>
              <a:rPr lang="en-US" dirty="0"/>
              <a:t>What story can be told ?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218D-87AA-419A-AF0A-B6FAC0448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8999"/>
            <a:ext cx="6248400" cy="27620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/>
              <a:t>df[‘x’].</a:t>
            </a:r>
            <a:r>
              <a:rPr lang="en-US" dirty="0" err="1"/>
              <a:t>nunique</a:t>
            </a:r>
            <a:r>
              <a:rPr lang="en-US" dirty="0"/>
              <a:t>()</a:t>
            </a:r>
          </a:p>
          <a:p>
            <a:r>
              <a:rPr lang="en-US" dirty="0"/>
              <a:t>df[‘x’].apply(function)</a:t>
            </a:r>
          </a:p>
          <a:p>
            <a:r>
              <a:rPr lang="en-US" dirty="0"/>
              <a:t>df[‘x’].</a:t>
            </a:r>
            <a:r>
              <a:rPr lang="en-US" dirty="0" err="1"/>
              <a:t>groupby</a:t>
            </a:r>
            <a:r>
              <a:rPr lang="en-US" dirty="0"/>
              <a:t>() </a:t>
            </a:r>
          </a:p>
          <a:p>
            <a:r>
              <a:rPr lang="en-US" dirty="0"/>
              <a:t>df[‘x’].</a:t>
            </a:r>
            <a:r>
              <a:rPr lang="en-US" dirty="0" err="1"/>
              <a:t>agg</a:t>
            </a:r>
            <a:r>
              <a:rPr lang="en-US" dirty="0"/>
              <a:t>([‘count’])</a:t>
            </a:r>
          </a:p>
          <a:p>
            <a:r>
              <a:rPr lang="en-US" dirty="0"/>
              <a:t>df[‘x’].</a:t>
            </a:r>
            <a:r>
              <a:rPr lang="en-US" dirty="0" err="1"/>
              <a:t>sort_values</a:t>
            </a:r>
            <a:r>
              <a:rPr lang="en-US" dirty="0"/>
              <a:t>()</a:t>
            </a:r>
            <a:endParaRPr lang="en-US" b="1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2BB98FF-D677-4B37-9A15-53610E6B9C99}"/>
              </a:ext>
            </a:extLst>
          </p:cNvPr>
          <p:cNvSpPr/>
          <p:nvPr/>
        </p:nvSpPr>
        <p:spPr>
          <a:xfrm>
            <a:off x="8924350" y="3035924"/>
            <a:ext cx="2155971" cy="1350628"/>
          </a:xfrm>
          <a:prstGeom prst="wedgeRectCallout">
            <a:avLst>
              <a:gd name="adj1" fmla="val -107992"/>
              <a:gd name="adj2" fmla="val 1625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 a table</a:t>
            </a:r>
          </a:p>
        </p:txBody>
      </p:sp>
    </p:spTree>
    <p:extLst>
      <p:ext uri="{BB962C8B-B14F-4D97-AF65-F5344CB8AC3E}">
        <p14:creationId xmlns:p14="http://schemas.microsoft.com/office/powerpoint/2010/main" val="142706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62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FE48FD39-AB8A-40E6-8F97-D19C788F3C15}"/>
              </a:ext>
            </a:extLst>
          </p:cNvPr>
          <p:cNvSpPr/>
          <p:nvPr/>
        </p:nvSpPr>
        <p:spPr>
          <a:xfrm>
            <a:off x="7938782" y="23039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</a:t>
            </a:r>
            <a:r>
              <a:rPr lang="en-US" dirty="0" err="1"/>
              <a:t>barplot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9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231D-5943-4E51-A359-773A3410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08" y="553328"/>
            <a:ext cx="4367890" cy="4952492"/>
          </a:xfrm>
        </p:spPr>
        <p:txBody>
          <a:bodyPr/>
          <a:lstStyle/>
          <a:p>
            <a:pPr algn="ctr"/>
            <a:r>
              <a:rPr lang="en-US" dirty="0"/>
              <a:t>The Data:</a:t>
            </a:r>
            <a:br>
              <a:rPr lang="en-US" dirty="0"/>
            </a:br>
            <a:r>
              <a:rPr lang="en-US" dirty="0"/>
              <a:t>Jeopardy Player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643C-558B-4338-8DCE-8BB9E4B0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9104" y="334736"/>
            <a:ext cx="6248400" cy="24889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Jeopardy Archive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3D683-FAED-498A-BD7D-810B9E3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9104" y="3663160"/>
            <a:ext cx="6248400" cy="248222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@</a:t>
            </a:r>
            <a:r>
              <a:rPr lang="en-US" b="1" dirty="0" err="1"/>
              <a:t>CoolJeopardyStories</a:t>
            </a:r>
            <a:r>
              <a:rPr lang="en-US" b="1" dirty="0"/>
              <a:t> Twitter Account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16020-1C51-45F5-B704-85619A514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89" y="765165"/>
            <a:ext cx="3573827" cy="248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65543-D5C2-4D68-8F9D-5C63D020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998" y="4093590"/>
            <a:ext cx="2992610" cy="2338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38850-4B92-4129-8CD5-40B43BA40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4" y="3192865"/>
            <a:ext cx="4634882" cy="268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7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809A17BA-BF3B-4026-9CBC-D900AE4BF9FE}"/>
              </a:ext>
            </a:extLst>
          </p:cNvPr>
          <p:cNvSpPr/>
          <p:nvPr/>
        </p:nvSpPr>
        <p:spPr>
          <a:xfrm>
            <a:off x="7955560" y="2703352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line plot</a:t>
            </a:r>
          </a:p>
        </p:txBody>
      </p:sp>
    </p:spTree>
    <p:extLst>
      <p:ext uri="{BB962C8B-B14F-4D97-AF65-F5344CB8AC3E}">
        <p14:creationId xmlns:p14="http://schemas.microsoft.com/office/powerpoint/2010/main" val="2517600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18619E5-B494-4FCB-A571-1AB858AC57B4}"/>
              </a:ext>
            </a:extLst>
          </p:cNvPr>
          <p:cNvSpPr/>
          <p:nvPr/>
        </p:nvSpPr>
        <p:spPr>
          <a:xfrm>
            <a:off x="8056227" y="321832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boxplot</a:t>
            </a:r>
          </a:p>
        </p:txBody>
      </p:sp>
    </p:spTree>
    <p:extLst>
      <p:ext uri="{BB962C8B-B14F-4D97-AF65-F5344CB8AC3E}">
        <p14:creationId xmlns:p14="http://schemas.microsoft.com/office/powerpoint/2010/main" val="112766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A000FC7-2936-476D-A785-EF8D02453D3B}"/>
              </a:ext>
            </a:extLst>
          </p:cNvPr>
          <p:cNvSpPr/>
          <p:nvPr/>
        </p:nvSpPr>
        <p:spPr>
          <a:xfrm>
            <a:off x="8375009" y="3637776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scatter plot</a:t>
            </a:r>
          </a:p>
        </p:txBody>
      </p:sp>
    </p:spTree>
    <p:extLst>
      <p:ext uri="{BB962C8B-B14F-4D97-AF65-F5344CB8AC3E}">
        <p14:creationId xmlns:p14="http://schemas.microsoft.com/office/powerpoint/2010/main" val="581922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96EA-50D0-4D28-A4AB-1207CFBD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3328"/>
            <a:ext cx="3833906" cy="4952492"/>
          </a:xfrm>
        </p:spPr>
        <p:txBody>
          <a:bodyPr/>
          <a:lstStyle/>
          <a:p>
            <a:pPr algn="ctr"/>
            <a:r>
              <a:rPr lang="en-US" dirty="0"/>
              <a:t>Tip #7: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Build graphics to explore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9723-9FA1-4E26-9354-D47E3A94D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Visualize and communicate your results </a:t>
            </a:r>
          </a:p>
          <a:p>
            <a:r>
              <a:rPr lang="en-US" dirty="0"/>
              <a:t>Simple and to the point</a:t>
            </a:r>
          </a:p>
          <a:p>
            <a:r>
              <a:rPr lang="en-US" dirty="0"/>
              <a:t>Clearly label you axes and titles!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29807-5150-48CF-ABDA-0B6162895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429000"/>
            <a:ext cx="6248400" cy="2765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Code</a:t>
            </a:r>
            <a:r>
              <a:rPr lang="en-US" dirty="0"/>
              <a:t>:</a:t>
            </a:r>
          </a:p>
          <a:p>
            <a:r>
              <a:rPr lang="en-US" dirty="0" err="1"/>
              <a:t>px.bar</a:t>
            </a:r>
            <a:r>
              <a:rPr lang="en-US" dirty="0"/>
              <a:t>()</a:t>
            </a:r>
          </a:p>
          <a:p>
            <a:r>
              <a:rPr lang="en-US" dirty="0" err="1"/>
              <a:t>px.line</a:t>
            </a:r>
            <a:r>
              <a:rPr lang="en-US" dirty="0"/>
              <a:t>()</a:t>
            </a:r>
          </a:p>
          <a:p>
            <a:r>
              <a:rPr lang="en-US" dirty="0" err="1"/>
              <a:t>plt.box</a:t>
            </a:r>
            <a:r>
              <a:rPr lang="en-US" dirty="0"/>
              <a:t>()</a:t>
            </a:r>
          </a:p>
          <a:p>
            <a:r>
              <a:rPr lang="en-US" dirty="0" err="1"/>
              <a:t>plt.scatter</a:t>
            </a:r>
            <a:r>
              <a:rPr lang="en-US" dirty="0"/>
              <a:t>()</a:t>
            </a:r>
          </a:p>
          <a:p>
            <a:r>
              <a:rPr lang="en-US" dirty="0" err="1"/>
              <a:t>chloropleth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7D02903-9AF6-42DE-9501-FDECB7EEA95E}"/>
              </a:ext>
            </a:extLst>
          </p:cNvPr>
          <p:cNvSpPr/>
          <p:nvPr/>
        </p:nvSpPr>
        <p:spPr>
          <a:xfrm>
            <a:off x="8475677" y="4086199"/>
            <a:ext cx="2374084" cy="1451296"/>
          </a:xfrm>
          <a:prstGeom prst="wedgeRectCallout">
            <a:avLst>
              <a:gd name="adj1" fmla="val -110586"/>
              <a:gd name="adj2" fmla="val 74639"/>
            </a:avLst>
          </a:prstGeom>
          <a:solidFill>
            <a:srgbClr val="C0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map</a:t>
            </a:r>
          </a:p>
        </p:txBody>
      </p:sp>
    </p:spTree>
    <p:extLst>
      <p:ext uri="{BB962C8B-B14F-4D97-AF65-F5344CB8AC3E}">
        <p14:creationId xmlns:p14="http://schemas.microsoft.com/office/powerpoint/2010/main" val="3776917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332-C60E-4CE4-997F-0504CA3A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6877-7E81-4BEB-84D4-8F616309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Reticulate Package (use Python in R!)</a:t>
            </a:r>
          </a:p>
          <a:p>
            <a:pPr lvl="1"/>
            <a:r>
              <a:rPr lang="en-US" dirty="0">
                <a:hlinkClick r:id="rId2"/>
              </a:rPr>
              <a:t>https://rstudio.github.io/reticulate/index.html</a:t>
            </a:r>
            <a:endParaRPr lang="en-US" dirty="0"/>
          </a:p>
          <a:p>
            <a:r>
              <a:rPr lang="en-US" dirty="0"/>
              <a:t>Install Packages in Anaconda</a:t>
            </a:r>
          </a:p>
          <a:p>
            <a:pPr lvl="1"/>
            <a:r>
              <a:rPr lang="en-US" dirty="0">
                <a:hlinkClick r:id="rId3"/>
              </a:rPr>
              <a:t>https://www.geeksforgeeks.org/python-add-packages-to-anaconda-environment/</a:t>
            </a:r>
            <a:endParaRPr lang="en-US" dirty="0"/>
          </a:p>
          <a:p>
            <a:pPr lvl="1"/>
            <a:r>
              <a:rPr lang="en-US" dirty="0"/>
              <a:t>When in doubt, try using </a:t>
            </a:r>
            <a:r>
              <a:rPr lang="en-US" i="1" dirty="0" err="1"/>
              <a:t>conda</a:t>
            </a:r>
            <a:r>
              <a:rPr lang="en-US" i="1" dirty="0"/>
              <a:t> forge </a:t>
            </a:r>
            <a:r>
              <a:rPr lang="en-US" dirty="0"/>
              <a:t>command	</a:t>
            </a:r>
          </a:p>
          <a:p>
            <a:r>
              <a:rPr lang="en-US" dirty="0"/>
              <a:t>Attributes vs methods in Python</a:t>
            </a:r>
          </a:p>
          <a:p>
            <a:pPr lvl="1"/>
            <a:r>
              <a:rPr lang="en-US" dirty="0">
                <a:hlinkClick r:id="rId4"/>
              </a:rPr>
              <a:t>https://stackoverflow.com/questions/28798781/differences-between-data-attributes-and-method-attributes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66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3A932-386F-4A84-9DAF-AD286372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025" y="1143293"/>
            <a:ext cx="5422969" cy="4268965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Accept">
            <a:extLst>
              <a:ext uri="{FF2B5EF4-FFF2-40B4-BE49-F238E27FC236}">
                <a16:creationId xmlns:a16="http://schemas.microsoft.com/office/drawing/2014/main" id="{1F2BDC17-E2FE-4BB8-9D3E-2A505B849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4377" y="1793908"/>
            <a:ext cx="3491811" cy="34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8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5CB3-A0E1-4C70-92BE-5614C566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Archive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8D37C4-5D4D-4749-85C2-4878A2DDEE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6" y="1046467"/>
            <a:ext cx="5308873" cy="14605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C093-5CE8-47DA-BB73-D249660E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109845"/>
            <a:ext cx="6248400" cy="2482228"/>
          </a:xfrm>
        </p:spPr>
        <p:txBody>
          <a:bodyPr/>
          <a:lstStyle/>
          <a:p>
            <a:r>
              <a:rPr lang="en-US" dirty="0"/>
              <a:t>Can extract the show date, player names, occupations, hometowns, final scores, and other details.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1B3E-9DEC-4B11-889F-74EDBF49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02" y="4337697"/>
            <a:ext cx="5289267" cy="13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A3E0-3E53-444D-8994-CDC79E42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Creating the Data:</a:t>
            </a:r>
            <a:br>
              <a:rPr lang="en-US" dirty="0"/>
            </a:br>
            <a:br>
              <a:rPr lang="en-US" sz="2400" dirty="0"/>
            </a:br>
            <a:r>
              <a:rPr lang="en-US" dirty="0"/>
              <a:t>Twitter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E3EABE-89E9-4B3C-A098-0BC0ADF4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21" y="559678"/>
            <a:ext cx="4986557" cy="403381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92A9C7A-C814-46CE-9CDC-B7A356FB5E9F}"/>
              </a:ext>
            </a:extLst>
          </p:cNvPr>
          <p:cNvSpPr txBox="1">
            <a:spLocks/>
          </p:cNvSpPr>
          <p:nvPr/>
        </p:nvSpPr>
        <p:spPr>
          <a:xfrm>
            <a:off x="5181600" y="4756557"/>
            <a:ext cx="6248400" cy="14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extract fun facts and the show date the players shared them. </a:t>
            </a:r>
          </a:p>
          <a:p>
            <a:r>
              <a:rPr lang="en-US" dirty="0"/>
              <a:t>We can also deduce who said which fact! </a:t>
            </a:r>
          </a:p>
        </p:txBody>
      </p:sp>
    </p:spTree>
    <p:extLst>
      <p:ext uri="{BB962C8B-B14F-4D97-AF65-F5344CB8AC3E}">
        <p14:creationId xmlns:p14="http://schemas.microsoft.com/office/powerpoint/2010/main" val="158312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67955F-7CDB-4B80-9976-8DF1AF60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Tips!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1AE30-98DD-49AB-87C2-20DCC0DA1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19" y="2942252"/>
            <a:ext cx="10266681" cy="3172409"/>
          </a:xfrm>
        </p:spPr>
        <p:txBody>
          <a:bodyPr>
            <a:normAutofit/>
          </a:bodyPr>
          <a:lstStyle/>
          <a:p>
            <a:r>
              <a:rPr lang="en-US" dirty="0"/>
              <a:t>Tip #1 – Evaluate column names and types</a:t>
            </a:r>
          </a:p>
          <a:p>
            <a:r>
              <a:rPr lang="en-US" dirty="0"/>
              <a:t>Tip #2 – Detect NA's &amp; duplicates; why are they there?</a:t>
            </a:r>
          </a:p>
          <a:p>
            <a:r>
              <a:rPr lang="en-US" dirty="0"/>
              <a:t>Tip #3 - String cleaning &amp; variable creation</a:t>
            </a:r>
          </a:p>
          <a:p>
            <a:r>
              <a:rPr lang="en-US" dirty="0"/>
              <a:t>Tip #4 - Join and reshape data</a:t>
            </a:r>
          </a:p>
          <a:p>
            <a:r>
              <a:rPr lang="en-US" dirty="0"/>
              <a:t>Tip #5 - Numeric summaries and outlier detection</a:t>
            </a:r>
          </a:p>
          <a:p>
            <a:r>
              <a:rPr lang="en-US" dirty="0"/>
              <a:t>Tip #6 - Evaluating categorical variables with frequency tables</a:t>
            </a:r>
          </a:p>
          <a:p>
            <a:r>
              <a:rPr lang="en-US" dirty="0"/>
              <a:t>Tip #7 - Build graphics to explore ideas</a:t>
            </a:r>
          </a:p>
        </p:txBody>
      </p:sp>
    </p:spTree>
    <p:extLst>
      <p:ext uri="{BB962C8B-B14F-4D97-AF65-F5344CB8AC3E}">
        <p14:creationId xmlns:p14="http://schemas.microsoft.com/office/powerpoint/2010/main" val="162410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AA121-F7E4-4AC3-B95C-A489E0AB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</a:t>
            </a:r>
            <a:br>
              <a:rPr lang="en-US" dirty="0"/>
            </a:br>
            <a:br>
              <a:rPr lang="en-US" sz="3200" dirty="0"/>
            </a:br>
            <a:r>
              <a:rPr lang="en-US" dirty="0"/>
              <a:t>Evaluate column names and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1B4B73-09DA-4A04-9226-AA0707B86F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names are easier to read</a:t>
            </a:r>
          </a:p>
          <a:p>
            <a:r>
              <a:rPr lang="en-US" dirty="0"/>
              <a:t>Lower case is the best case </a:t>
            </a:r>
          </a:p>
          <a:p>
            <a:r>
              <a:rPr lang="en-US" dirty="0"/>
              <a:t>Remove special characters and spaces </a:t>
            </a:r>
          </a:p>
          <a:p>
            <a:r>
              <a:rPr lang="en-US" dirty="0"/>
              <a:t>Make your life simpler!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F1543-E86D-4549-878C-71227D39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3511131"/>
            <a:ext cx="6248400" cy="2482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Code:</a:t>
            </a:r>
          </a:p>
          <a:p>
            <a:pPr algn="just"/>
            <a:r>
              <a:rPr lang="en-US" dirty="0" err="1"/>
              <a:t>df.shape</a:t>
            </a:r>
            <a:endParaRPr lang="en-US" dirty="0"/>
          </a:p>
          <a:p>
            <a:pPr algn="just"/>
            <a:r>
              <a:rPr lang="en-US" dirty="0"/>
              <a:t>df.info()</a:t>
            </a:r>
          </a:p>
          <a:p>
            <a:pPr algn="just"/>
            <a:r>
              <a:rPr lang="en-US" dirty="0" err="1"/>
              <a:t>df.dtypes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df.columns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1C32122-46D5-4EFB-AE61-D0D3A4357F0E}"/>
              </a:ext>
            </a:extLst>
          </p:cNvPr>
          <p:cNvSpPr/>
          <p:nvPr/>
        </p:nvSpPr>
        <p:spPr>
          <a:xfrm>
            <a:off x="6837028" y="2671895"/>
            <a:ext cx="2499919" cy="1156532"/>
          </a:xfrm>
          <a:prstGeom prst="wedgeRectCallout">
            <a:avLst>
              <a:gd name="adj1" fmla="val -61772"/>
              <a:gd name="adj2" fmla="val 84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dimensions of the </a:t>
            </a:r>
            <a:r>
              <a:rPr lang="en-US" dirty="0" err="1"/>
              <a:t>DataFrame</a:t>
            </a:r>
            <a:r>
              <a:rPr lang="en-US" dirty="0"/>
              <a:t> (df) </a:t>
            </a:r>
          </a:p>
        </p:txBody>
      </p:sp>
    </p:spTree>
    <p:extLst>
      <p:ext uri="{BB962C8B-B14F-4D97-AF65-F5344CB8AC3E}">
        <p14:creationId xmlns:p14="http://schemas.microsoft.com/office/powerpoint/2010/main" val="6937721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2347</Words>
  <Application>Microsoft Office PowerPoint</Application>
  <PresentationFormat>Widescreen</PresentationFormat>
  <Paragraphs>414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Century Schoolbook</vt:lpstr>
      <vt:lpstr>Corbel</vt:lpstr>
      <vt:lpstr>Headlines</vt:lpstr>
      <vt:lpstr>7 Tips for Success:  Introduction to Data Analysis w/ Python</vt:lpstr>
      <vt:lpstr>Download Anaconda</vt:lpstr>
      <vt:lpstr>Libraries</vt:lpstr>
      <vt:lpstr>The Data: Jeopardy Player Details</vt:lpstr>
      <vt:lpstr>  Creating the Data:  Archive</vt:lpstr>
      <vt:lpstr>  Creating the Data:  Twitter</vt:lpstr>
      <vt:lpstr>Python Tips!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#1:  Evaluate column names and types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#2:  Detect NA’s &amp; Duplicates; why are they there?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#3:  String cleaning &amp; variable creation</vt:lpstr>
      <vt:lpstr>Tip #4:  Join and reshape data  Merge</vt:lpstr>
      <vt:lpstr>Tip #4:  Join and reshape data  Melt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Tip #5:  Numeric summaries and outlier detection</vt:lpstr>
      <vt:lpstr>Outlier!  James Holzhauer 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6:  Evaluating categorical variables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Tip #7:  Build graphics to explore ideas</vt:lpstr>
      <vt:lpstr>Additional Resources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Tips for Success:  Introduction to Data Analysis w/ Python</dc:title>
  <dc:creator>James Wilson</dc:creator>
  <cp:lastModifiedBy>James Wilson</cp:lastModifiedBy>
  <cp:revision>5</cp:revision>
  <cp:lastPrinted>2020-02-12T22:47:42Z</cp:lastPrinted>
  <dcterms:created xsi:type="dcterms:W3CDTF">2020-02-12T22:32:40Z</dcterms:created>
  <dcterms:modified xsi:type="dcterms:W3CDTF">2020-02-18T19:32:03Z</dcterms:modified>
</cp:coreProperties>
</file>