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415" r:id="rId3"/>
    <p:sldId id="418" r:id="rId4"/>
    <p:sldId id="419" r:id="rId5"/>
    <p:sldId id="420" r:id="rId6"/>
    <p:sldId id="428" r:id="rId7"/>
    <p:sldId id="416" r:id="rId8"/>
    <p:sldId id="421" r:id="rId9"/>
    <p:sldId id="423" r:id="rId10"/>
    <p:sldId id="424" r:id="rId11"/>
    <p:sldId id="425" r:id="rId12"/>
    <p:sldId id="426" r:id="rId13"/>
    <p:sldId id="427" r:id="rId14"/>
    <p:sldId id="429" r:id="rId15"/>
    <p:sldId id="417" r:id="rId16"/>
    <p:sldId id="430" r:id="rId17"/>
    <p:sldId id="431" r:id="rId18"/>
    <p:sldId id="432" r:id="rId19"/>
    <p:sldId id="433" r:id="rId20"/>
    <p:sldId id="43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mi Apriliani" initials="IA" lastIdx="1" clrIdx="0">
    <p:extLst>
      <p:ext uri="{19B8F6BF-5375-455C-9EA6-DF929625EA0E}">
        <p15:presenceInfo xmlns:p15="http://schemas.microsoft.com/office/powerpoint/2012/main" userId="S-1-5-21-3479464897-3634306179-3367739605-1125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095" autoAdjust="0"/>
  </p:normalViewPr>
  <p:slideViewPr>
    <p:cSldViewPr snapToGrid="0">
      <p:cViewPr varScale="1">
        <p:scale>
          <a:sx n="63" d="100"/>
          <a:sy n="63" d="100"/>
        </p:scale>
        <p:origin x="86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14T18:01:57.080" idx="1">
    <p:pos x="7221" y="2652"/>
    <p:text>Untuk didiskusikan</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8-14T18:01:57.080" idx="1">
    <p:pos x="7221" y="2652"/>
    <p:text>Untuk didiskusikan</p:text>
    <p:extLst>
      <p:ext uri="{C676402C-5697-4E1C-873F-D02D1690AC5C}">
        <p15:threadingInfo xmlns:p15="http://schemas.microsoft.com/office/powerpoint/2012/main" timeZoneBias="-4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96468-98FD-4472-BAEC-A00AE0426637}" type="datetimeFigureOut">
              <a:rPr lang="en-US" smtClean="0"/>
              <a:t>8/28/2023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1BA11-65BE-475D-96B3-38317DAEB4C1}" type="slidenum">
              <a:rPr lang="en-US" smtClean="0"/>
              <a:t>‹#›</a:t>
            </a:fld>
            <a:endParaRPr lang="en-US"/>
          </a:p>
        </p:txBody>
      </p:sp>
    </p:spTree>
    <p:extLst>
      <p:ext uri="{BB962C8B-B14F-4D97-AF65-F5344CB8AC3E}">
        <p14:creationId xmlns:p14="http://schemas.microsoft.com/office/powerpoint/2010/main" val="25153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1BA11-65BE-475D-96B3-38317DAEB4C1}" type="slidenum">
              <a:rPr lang="en-US" smtClean="0"/>
              <a:t>2</a:t>
            </a:fld>
            <a:endParaRPr lang="en-US"/>
          </a:p>
        </p:txBody>
      </p:sp>
    </p:spTree>
    <p:extLst>
      <p:ext uri="{BB962C8B-B14F-4D97-AF65-F5344CB8AC3E}">
        <p14:creationId xmlns:p14="http://schemas.microsoft.com/office/powerpoint/2010/main" val="2797742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1BA11-65BE-475D-96B3-38317DAEB4C1}" type="slidenum">
              <a:rPr lang="en-US" smtClean="0"/>
              <a:t>7</a:t>
            </a:fld>
            <a:endParaRPr lang="en-US"/>
          </a:p>
        </p:txBody>
      </p:sp>
    </p:spTree>
    <p:extLst>
      <p:ext uri="{BB962C8B-B14F-4D97-AF65-F5344CB8AC3E}">
        <p14:creationId xmlns:p14="http://schemas.microsoft.com/office/powerpoint/2010/main" val="240274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F1BA11-65BE-475D-96B3-38317DAEB4C1}" type="slidenum">
              <a:rPr lang="en-US" smtClean="0"/>
              <a:t>15</a:t>
            </a:fld>
            <a:endParaRPr lang="en-US"/>
          </a:p>
        </p:txBody>
      </p:sp>
    </p:spTree>
    <p:extLst>
      <p:ext uri="{BB962C8B-B14F-4D97-AF65-F5344CB8AC3E}">
        <p14:creationId xmlns:p14="http://schemas.microsoft.com/office/powerpoint/2010/main" val="13100470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Main 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 xmlns:a16="http://schemas.microsoft.com/office/drawing/2014/main" id="{5288B3EB-F9F7-C740-BB9A-F0CE75052D7B}"/>
              </a:ext>
            </a:extLst>
          </p:cNvPr>
          <p:cNvSpPr>
            <a:spLocks noGrp="1"/>
          </p:cNvSpPr>
          <p:nvPr>
            <p:ph type="body" sz="quarter" idx="13" hasCustomPrompt="1"/>
          </p:nvPr>
        </p:nvSpPr>
        <p:spPr>
          <a:xfrm>
            <a:off x="585788" y="2559050"/>
            <a:ext cx="10082212" cy="652463"/>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Insert Date / Document Version</a:t>
            </a:r>
          </a:p>
        </p:txBody>
      </p:sp>
      <p:sp>
        <p:nvSpPr>
          <p:cNvPr id="2" name="Title 1">
            <a:extLst>
              <a:ext uri="{FF2B5EF4-FFF2-40B4-BE49-F238E27FC236}">
                <a16:creationId xmlns="" xmlns:a16="http://schemas.microsoft.com/office/drawing/2014/main" id="{6D697E39-371E-3E4F-9B2B-838C37523B1B}"/>
              </a:ext>
            </a:extLst>
          </p:cNvPr>
          <p:cNvSpPr>
            <a:spLocks noGrp="1"/>
          </p:cNvSpPr>
          <p:nvPr>
            <p:ph type="ctrTitle"/>
          </p:nvPr>
        </p:nvSpPr>
        <p:spPr>
          <a:xfrm>
            <a:off x="585833" y="1198895"/>
            <a:ext cx="10082167" cy="719707"/>
          </a:xfrm>
        </p:spPr>
        <p:txBody>
          <a:bodyPr anchor="b">
            <a:normAutofit/>
          </a:bodyPr>
          <a:lstStyle>
            <a:lvl1pPr algn="l">
              <a:defRPr sz="36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66E6BC8A-8225-4646-9D45-3F467B2F0056}"/>
              </a:ext>
            </a:extLst>
          </p:cNvPr>
          <p:cNvSpPr>
            <a:spLocks noGrp="1"/>
          </p:cNvSpPr>
          <p:nvPr>
            <p:ph type="subTitle" idx="1"/>
          </p:nvPr>
        </p:nvSpPr>
        <p:spPr>
          <a:xfrm>
            <a:off x="585833" y="1949419"/>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10" name="Group 9">
            <a:extLst>
              <a:ext uri="{FF2B5EF4-FFF2-40B4-BE49-F238E27FC236}">
                <a16:creationId xmlns=""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rebuchet MS" panose="020B0603020202020204"/>
                  <a:ea typeface="+mn-ea"/>
                  <a:cs typeface="+mn-cs"/>
                </a:rPr>
                <a:t>Humanising Financial Services</a:t>
              </a:r>
            </a:p>
          </p:txBody>
        </p:sp>
      </p:grpSp>
      <p:sp>
        <p:nvSpPr>
          <p:cNvPr id="4" name="Footer Placeholder 3">
            <a:extLst>
              <a:ext uri="{FF2B5EF4-FFF2-40B4-BE49-F238E27FC236}">
                <a16:creationId xmlns="" xmlns:a16="http://schemas.microsoft.com/office/drawing/2014/main" id="{F08099C8-7697-9C4D-8D32-53526BB3ED8B}"/>
              </a:ext>
            </a:extLst>
          </p:cNvPr>
          <p:cNvSpPr>
            <a:spLocks noGrp="1"/>
          </p:cNvSpPr>
          <p:nvPr>
            <p:ph type="ftr" sz="quarter" idx="14"/>
          </p:nvPr>
        </p:nvSpPr>
        <p:spPr>
          <a:xfrm>
            <a:off x="6986556" y="117070"/>
            <a:ext cx="4966748" cy="360000"/>
          </a:xfrm>
        </p:spPr>
        <p:txBody>
          <a:bodyPr anchor="b" anchorCtr="0"/>
          <a:lstStyle>
            <a:lvl1pPr>
              <a:defRPr sz="1200">
                <a:solidFill>
                  <a:schemeClr val="tx1">
                    <a:lumMod val="95000"/>
                    <a:lumOff val="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000000">
                    <a:lumMod val="95000"/>
                    <a:lumOff val="5000"/>
                  </a:srgbClr>
                </a:solidFill>
                <a:effectLst/>
                <a:uLnTx/>
                <a:uFillTx/>
                <a:latin typeface="Trebuchet MS" panose="020B0603020202020204"/>
                <a:ea typeface="+mn-ea"/>
                <a:cs typeface="+mn-cs"/>
              </a:rPr>
              <a:t>M25 SP7 Digital Lending</a:t>
            </a:r>
            <a:endParaRPr kumimoji="0" lang="en-US" sz="1200" b="0" i="0" u="none" strike="noStrike" kern="1200" cap="none" spc="0" normalizeH="0" baseline="0" noProof="0">
              <a:ln>
                <a:noFill/>
              </a:ln>
              <a:solidFill>
                <a:srgbClr val="000000">
                  <a:lumMod val="95000"/>
                  <a:lumOff val="5000"/>
                </a:srgbClr>
              </a:solidFill>
              <a:effectLst/>
              <a:uLnTx/>
              <a:uFillTx/>
              <a:latin typeface="Trebuchet MS" panose="020B0603020202020204"/>
              <a:ea typeface="+mn-ea"/>
              <a:cs typeface="+mn-cs"/>
            </a:endParaRPr>
          </a:p>
        </p:txBody>
      </p:sp>
      <p:sp>
        <p:nvSpPr>
          <p:cNvPr id="5" name="Slide Number Placeholder 4">
            <a:extLst>
              <a:ext uri="{FF2B5EF4-FFF2-40B4-BE49-F238E27FC236}">
                <a16:creationId xmlns="" xmlns:a16="http://schemas.microsoft.com/office/drawing/2014/main" id="{761F157F-E773-9E40-95D1-79F17798E5A0}"/>
              </a:ext>
            </a:extLst>
          </p:cNvPr>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13" name="Rectangle 12"/>
          <p:cNvSpPr/>
          <p:nvPr userDrawn="1"/>
        </p:nvSpPr>
        <p:spPr>
          <a:xfrm>
            <a:off x="6986556" y="507887"/>
            <a:ext cx="5021766" cy="52322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MY" sz="700" b="0" i="1" u="none" strike="noStrike" kern="1200" cap="none" spc="0" normalizeH="0" baseline="0" noProof="0" smtClean="0">
                <a:ln>
                  <a:noFill/>
                </a:ln>
                <a:solidFill>
                  <a:srgbClr val="000000"/>
                </a:solidFill>
                <a:effectLst/>
                <a:uLnTx/>
                <a:uFillTx/>
                <a:latin typeface="Trebuchet MS" panose="020B0603020202020204"/>
                <a:ea typeface="+mn-ea"/>
                <a:cs typeface="+mn-cs"/>
              </a:rPr>
              <a:t>Disclaimer: The </a:t>
            </a:r>
            <a:r>
              <a:rPr kumimoji="0" lang="en-MY" sz="700" b="0" i="1" u="none" strike="noStrike" kern="1200" cap="none" spc="0" normalizeH="0" baseline="0" noProof="0">
                <a:ln>
                  <a:noFill/>
                </a:ln>
                <a:solidFill>
                  <a:srgbClr val="000000"/>
                </a:solidFill>
                <a:effectLst/>
                <a:uLnTx/>
                <a:uFillTx/>
                <a:latin typeface="Trebuchet MS" panose="020B0603020202020204"/>
                <a:ea typeface="+mn-ea"/>
                <a:cs typeface="+mn-cs"/>
              </a:rPr>
              <a:t>contents of this document/information remain the intellectual property of Maybank and no part of this is to be reproduced or transmitted in any form or by any means, including electronically, photocopying, recording or in any information storage and retrieval system without the permission in writing from Maybank. The contents of this document/information are confidential and its circulation and use are restricted.</a:t>
            </a:r>
          </a:p>
        </p:txBody>
      </p:sp>
    </p:spTree>
    <p:extLst>
      <p:ext uri="{BB962C8B-B14F-4D97-AF65-F5344CB8AC3E}">
        <p14:creationId xmlns:p14="http://schemas.microsoft.com/office/powerpoint/2010/main" val="4209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layout with copy">
    <p:spTree>
      <p:nvGrpSpPr>
        <p:cNvPr id="1" name=""/>
        <p:cNvGrpSpPr/>
        <p:nvPr/>
      </p:nvGrpSpPr>
      <p:grpSpPr>
        <a:xfrm>
          <a:off x="0" y="0"/>
          <a:ext cx="0" cy="0"/>
          <a:chOff x="0" y="0"/>
          <a:chExt cx="0" cy="0"/>
        </a:xfrm>
      </p:grpSpPr>
      <p:sp>
        <p:nvSpPr>
          <p:cNvPr id="8" name="Footer Placeholder 7">
            <a:extLst>
              <a:ext uri="{FF2B5EF4-FFF2-40B4-BE49-F238E27FC236}">
                <a16:creationId xmlns="" xmlns:a16="http://schemas.microsoft.com/office/drawing/2014/main" id="{9E9578D3-73F5-4B45-880E-D728A04E551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Table layout with copy</a:t>
            </a:r>
            <a:endParaRPr lang="en-US" dirty="0"/>
          </a:p>
        </p:txBody>
      </p:sp>
      <p:sp>
        <p:nvSpPr>
          <p:cNvPr id="3" name="Text Placeholder 2">
            <a:extLst>
              <a:ext uri="{FF2B5EF4-FFF2-40B4-BE49-F238E27FC236}">
                <a16:creationId xmlns="" xmlns:a16="http://schemas.microsoft.com/office/drawing/2014/main" id="{EC316D93-A762-F242-A2EA-25CE18AA65CA}"/>
              </a:ext>
            </a:extLst>
          </p:cNvPr>
          <p:cNvSpPr>
            <a:spLocks noGrp="1"/>
          </p:cNvSpPr>
          <p:nvPr>
            <p:ph type="body" idx="1" hasCustomPrompt="1"/>
          </p:nvPr>
        </p:nvSpPr>
        <p:spPr>
          <a:xfrm>
            <a:off x="1422545" y="-640493"/>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 xmlns:a16="http://schemas.microsoft.com/office/drawing/2014/main" id="{EAF8B3DA-4F87-9E44-9E87-E64D2C891546}"/>
              </a:ext>
            </a:extLst>
          </p:cNvPr>
          <p:cNvSpPr>
            <a:spLocks noGrp="1"/>
          </p:cNvSpPr>
          <p:nvPr>
            <p:ph sz="half" idx="2"/>
          </p:nvPr>
        </p:nvSpPr>
        <p:spPr>
          <a:xfrm>
            <a:off x="465942" y="1653951"/>
            <a:ext cx="3346403" cy="2831544"/>
          </a:xfrm>
        </p:spPr>
        <p:txBody>
          <a:bodyPr>
            <a:normAutofit/>
          </a:bodyPr>
          <a:lstStyle>
            <a:lvl1pPr marL="0" indent="0">
              <a:buNone/>
              <a:defRPr sz="1800">
                <a:solidFill>
                  <a:schemeClr val="tx1">
                    <a:lumMod val="85000"/>
                    <a:lumOff val="15000"/>
                  </a:schemeClr>
                </a:solidFill>
              </a:defRPr>
            </a:lvl1pPr>
            <a:lvl2pPr marL="180975" indent="-168275">
              <a:buFont typeface="Arial" panose="020B0604020202020204" pitchFamily="34" charset="0"/>
              <a:buChar char="•"/>
              <a:tabLst/>
              <a:defRPr sz="1600">
                <a:solidFill>
                  <a:schemeClr val="tx1">
                    <a:lumMod val="85000"/>
                    <a:lumOff val="15000"/>
                  </a:schemeClr>
                </a:solidFill>
              </a:defRPr>
            </a:lvl2pPr>
            <a:lvl3pPr marL="361950" indent="-139700">
              <a:buFont typeface="Arial" panose="020B0604020202020204" pitchFamily="34" charset="0"/>
              <a:buChar char="•"/>
              <a:tabLst/>
              <a:defRPr sz="1400">
                <a:solidFill>
                  <a:schemeClr val="tx1">
                    <a:lumMod val="85000"/>
                    <a:lumOff val="15000"/>
                  </a:schemeClr>
                </a:solidFill>
              </a:defRPr>
            </a:lvl3pPr>
            <a:lvl4pPr marL="501650" indent="-139700">
              <a:buFont typeface="Arial" panose="020B0604020202020204" pitchFamily="34" charset="0"/>
              <a:buChar char="•"/>
              <a:tabLst/>
              <a:defRPr sz="1200">
                <a:solidFill>
                  <a:schemeClr val="tx1">
                    <a:lumMod val="85000"/>
                    <a:lumOff val="15000"/>
                  </a:schemeClr>
                </a:solidFill>
              </a:defRPr>
            </a:lvl4pPr>
            <a:lvl5pPr marL="668338" indent="-166688">
              <a:buFont typeface="Arial" panose="020B0604020202020204" pitchFamily="34" charset="0"/>
              <a:buChar char="•"/>
              <a:tabLst/>
              <a:defRPr sz="1000">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a:extLst>
              <a:ext uri="{FF2B5EF4-FFF2-40B4-BE49-F238E27FC236}">
                <a16:creationId xmlns="" xmlns:a16="http://schemas.microsoft.com/office/drawing/2014/main" id="{3486B81E-3E88-4647-9E8D-B2561FD3D7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6" name="Table Placeholder 5">
            <a:extLst>
              <a:ext uri="{FF2B5EF4-FFF2-40B4-BE49-F238E27FC236}">
                <a16:creationId xmlns="" xmlns:a16="http://schemas.microsoft.com/office/drawing/2014/main" id="{804F53D6-FE15-014B-8637-4816D8C8D57E}"/>
              </a:ext>
            </a:extLst>
          </p:cNvPr>
          <p:cNvSpPr>
            <a:spLocks noGrp="1"/>
          </p:cNvSpPr>
          <p:nvPr>
            <p:ph type="tbl" sz="quarter" idx="13"/>
          </p:nvPr>
        </p:nvSpPr>
        <p:spPr>
          <a:xfrm>
            <a:off x="3955805" y="1605397"/>
            <a:ext cx="7705970" cy="4387416"/>
          </a:xfrm>
        </p:spPr>
        <p:txBody>
          <a:bodyPr/>
          <a:lstStyle/>
          <a:p>
            <a:r>
              <a:rPr lang="en-US" smtClean="0"/>
              <a:t>Click icon to add table</a:t>
            </a:r>
            <a:endParaRPr lang="en-US"/>
          </a:p>
        </p:txBody>
      </p:sp>
      <p:sp>
        <p:nvSpPr>
          <p:cNvPr id="7" name="Text Placeholder 6"/>
          <p:cNvSpPr>
            <a:spLocks noGrp="1"/>
          </p:cNvSpPr>
          <p:nvPr>
            <p:ph type="body" sz="quarter" idx="14" hasCustomPrompt="1"/>
          </p:nvPr>
        </p:nvSpPr>
        <p:spPr>
          <a:xfrm>
            <a:off x="466725" y="6356350"/>
            <a:ext cx="42195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1942236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Footer Placeholder 5">
            <a:extLst>
              <a:ext uri="{FF2B5EF4-FFF2-40B4-BE49-F238E27FC236}">
                <a16:creationId xmlns="" xmlns:a16="http://schemas.microsoft.com/office/drawing/2014/main" id="{12BBE763-1218-9947-9A47-DF757A78262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1CBDDC26-D28A-CC47-A903-3215875BC210}"/>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6F43767F-0C30-D14E-9986-F765BD52A6C1}"/>
              </a:ext>
            </a:extLst>
          </p:cNvPr>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8DC8370A-2DCE-2041-9E0C-D89ED7709C8A}"/>
              </a:ext>
            </a:extLst>
          </p:cNvPr>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a:extLst>
              <a:ext uri="{FF2B5EF4-FFF2-40B4-BE49-F238E27FC236}">
                <a16:creationId xmlns="" xmlns:a16="http://schemas.microsoft.com/office/drawing/2014/main" id="{3F94BA0A-67FA-4247-9601-DC5CB851E8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pic>
        <p:nvPicPr>
          <p:cNvPr id="8" name="Picture 7">
            <a:extLst>
              <a:ext uri="{FF2B5EF4-FFF2-40B4-BE49-F238E27FC236}">
                <a16:creationId xmlns=""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10" name="Text Placeholder 9"/>
          <p:cNvSpPr>
            <a:spLocks noGrp="1"/>
          </p:cNvSpPr>
          <p:nvPr>
            <p:ph type="body" sz="quarter" idx="13" hasCustomPrompt="1"/>
          </p:nvPr>
        </p:nvSpPr>
        <p:spPr>
          <a:xfrm>
            <a:off x="504825" y="6356350"/>
            <a:ext cx="41560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976469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 xmlns:a16="http://schemas.microsoft.com/office/drawing/2014/main" id="{C01ACCC9-0B01-4140-AB97-B2D5AAF74A13}"/>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B814FBDE-2BA1-4740-A145-BE005D1192D5}"/>
              </a:ext>
            </a:extLst>
          </p:cNvPr>
          <p:cNvSpPr>
            <a:spLocks noGrp="1"/>
          </p:cNvSpPr>
          <p:nvPr>
            <p:ph type="title"/>
          </p:nvPr>
        </p:nvSpPr>
        <p:spPr/>
        <p:txBody>
          <a:bodyPr/>
          <a:lstStyle/>
          <a:p>
            <a:r>
              <a:rPr lang="en-US" smtClean="0"/>
              <a:t>Click to edit Master title style</a:t>
            </a:r>
            <a:endParaRPr lang="en-US"/>
          </a:p>
        </p:txBody>
      </p:sp>
      <p:sp>
        <p:nvSpPr>
          <p:cNvPr id="5" name="Slide Number Placeholder 4">
            <a:extLst>
              <a:ext uri="{FF2B5EF4-FFF2-40B4-BE49-F238E27FC236}">
                <a16:creationId xmlns="" xmlns:a16="http://schemas.microsoft.com/office/drawing/2014/main" id="{BA6741B0-2215-8A46-88BF-F2E66B8FCFB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7" name="Text Placeholder 6"/>
          <p:cNvSpPr>
            <a:spLocks noGrp="1"/>
          </p:cNvSpPr>
          <p:nvPr>
            <p:ph type="body" sz="quarter" idx="13" hasCustomPrompt="1"/>
          </p:nvPr>
        </p:nvSpPr>
        <p:spPr>
          <a:xfrm>
            <a:off x="504825" y="6356350"/>
            <a:ext cx="3800475" cy="501650"/>
          </a:xfrm>
        </p:spPr>
        <p:txBody>
          <a:bodyPr>
            <a:norm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6762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with Header">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2706CD25-76BA-6942-B5C5-155658AC0A7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4" name="Slide Number Placeholder 3">
            <a:extLst>
              <a:ext uri="{FF2B5EF4-FFF2-40B4-BE49-F238E27FC236}">
                <a16:creationId xmlns="" xmlns:a16="http://schemas.microsoft.com/office/drawing/2014/main" id="{26FA513B-64C1-0A42-B808-118141557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6" name="Text Placeholder 5"/>
          <p:cNvSpPr>
            <a:spLocks noGrp="1"/>
          </p:cNvSpPr>
          <p:nvPr>
            <p:ph type="body" sz="quarter" idx="13" hasCustomPrompt="1"/>
          </p:nvPr>
        </p:nvSpPr>
        <p:spPr>
          <a:xfrm>
            <a:off x="419100" y="6356350"/>
            <a:ext cx="3429000" cy="501650"/>
          </a:xfrm>
        </p:spPr>
        <p:txBody>
          <a:bodyPr>
            <a:norm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599747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2706CD25-76BA-6942-B5C5-155658AC0A7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4" name="Slide Number Placeholder 3">
            <a:extLst>
              <a:ext uri="{FF2B5EF4-FFF2-40B4-BE49-F238E27FC236}">
                <a16:creationId xmlns="" xmlns:a16="http://schemas.microsoft.com/office/drawing/2014/main" id="{26FA513B-64C1-0A42-B808-118141557C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Rectangle 4">
            <a:extLst>
              <a:ext uri="{FF2B5EF4-FFF2-40B4-BE49-F238E27FC236}">
                <a16:creationId xmlns="" xmlns:a16="http://schemas.microsoft.com/office/drawing/2014/main" id="{A0855FEC-46CE-FF40-85A6-F0A85A0F9B3F}"/>
              </a:ext>
            </a:extLst>
          </p:cNvPr>
          <p:cNvSpPr/>
          <p:nvPr userDrawn="1"/>
        </p:nvSpPr>
        <p:spPr>
          <a:xfrm>
            <a:off x="0" y="321764"/>
            <a:ext cx="504824" cy="365125"/>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sp>
        <p:nvSpPr>
          <p:cNvPr id="7" name="Text Placeholder 6"/>
          <p:cNvSpPr>
            <a:spLocks noGrp="1"/>
          </p:cNvSpPr>
          <p:nvPr>
            <p:ph type="body" sz="quarter" idx="13" hasCustomPrompt="1"/>
          </p:nvPr>
        </p:nvSpPr>
        <p:spPr>
          <a:xfrm>
            <a:off x="406400" y="6356350"/>
            <a:ext cx="4051300" cy="501650"/>
          </a:xfrm>
        </p:spPr>
        <p:txBody>
          <a:bodyPr>
            <a:norm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3917136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 xmlns:a16="http://schemas.microsoft.com/office/drawing/2014/main" id="{797AE889-C293-674E-B5E9-01862CB4F1BA}"/>
              </a:ext>
            </a:extLst>
          </p:cNvPr>
          <p:cNvSpPr>
            <a:spLocks noGrp="1"/>
          </p:cNvSpPr>
          <p:nvPr>
            <p:ph type="pic" idx="1"/>
          </p:nvPr>
        </p:nvSpPr>
        <p:spPr>
          <a:xfrm>
            <a:off x="0" y="0"/>
            <a:ext cx="60579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Footer Placeholder 5">
            <a:extLst>
              <a:ext uri="{FF2B5EF4-FFF2-40B4-BE49-F238E27FC236}">
                <a16:creationId xmlns="" xmlns:a16="http://schemas.microsoft.com/office/drawing/2014/main" id="{F3565BFD-3AF0-F64F-BA5A-7FAD6F793F06}"/>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BC330D6F-16E3-BB4D-AAD6-AF24CD8A2838}"/>
              </a:ext>
            </a:extLst>
          </p:cNvPr>
          <p:cNvSpPr>
            <a:spLocks noGrp="1"/>
          </p:cNvSpPr>
          <p:nvPr>
            <p:ph type="title" hasCustomPrompt="1"/>
          </p:nvPr>
        </p:nvSpPr>
        <p:spPr>
          <a:xfrm>
            <a:off x="6669088" y="2256296"/>
            <a:ext cx="4397190" cy="523220"/>
          </a:xfrm>
        </p:spPr>
        <p:txBody>
          <a:bodyPr anchor="b">
            <a:normAutofit/>
          </a:bodyPr>
          <a:lstStyle>
            <a:lvl1pPr>
              <a:defRPr sz="2800"/>
            </a:lvl1pPr>
          </a:lstStyle>
          <a:p>
            <a:r>
              <a:rPr lang="en-US" dirty="0"/>
              <a:t>CLICK TO EDIT MASTER TITLE STYLE</a:t>
            </a:r>
          </a:p>
        </p:txBody>
      </p:sp>
      <p:sp>
        <p:nvSpPr>
          <p:cNvPr id="4" name="Text Placeholder 3">
            <a:extLst>
              <a:ext uri="{FF2B5EF4-FFF2-40B4-BE49-F238E27FC236}">
                <a16:creationId xmlns="" xmlns:a16="http://schemas.microsoft.com/office/drawing/2014/main" id="{8EA95580-89D1-2F44-B156-FC0FE81704F9}"/>
              </a:ext>
            </a:extLst>
          </p:cNvPr>
          <p:cNvSpPr>
            <a:spLocks noGrp="1"/>
          </p:cNvSpPr>
          <p:nvPr>
            <p:ph type="body" sz="half" idx="2"/>
          </p:nvPr>
        </p:nvSpPr>
        <p:spPr>
          <a:xfrm>
            <a:off x="6669088" y="3284782"/>
            <a:ext cx="4397190" cy="2584206"/>
          </a:xfrm>
        </p:spPr>
        <p:txBody>
          <a:bodyPr>
            <a:normAutofit/>
          </a:bodyPr>
          <a:lstStyle>
            <a:lvl1pPr marL="0" indent="0">
              <a:buNone/>
              <a:defRPr sz="2000">
                <a:solidFill>
                  <a:srgbClr val="7F7F7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7" name="Slide Number Placeholder 6">
            <a:extLst>
              <a:ext uri="{FF2B5EF4-FFF2-40B4-BE49-F238E27FC236}">
                <a16:creationId xmlns="" xmlns:a16="http://schemas.microsoft.com/office/drawing/2014/main" id="{698C8ABB-4A3F-E348-ADA0-77696158B13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043374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ortrait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A2A302-C59B-3647-878D-A10C98FE147F}"/>
              </a:ext>
            </a:extLst>
          </p:cNvPr>
          <p:cNvSpPr>
            <a:spLocks noGrp="1"/>
          </p:cNvSpPr>
          <p:nvPr>
            <p:ph type="title"/>
          </p:nvPr>
        </p:nvSpPr>
        <p:spPr>
          <a:xfrm rot="5400000">
            <a:off x="9144168" y="2757709"/>
            <a:ext cx="5090064" cy="584297"/>
          </a:xfrm>
        </p:spPr>
        <p:txBody>
          <a:bodyPr/>
          <a:lstStyle/>
          <a:p>
            <a:r>
              <a:rPr lang="en-US" smtClean="0"/>
              <a:t>Click to edit Master title style</a:t>
            </a:r>
            <a:endParaRPr lang="en-US"/>
          </a:p>
        </p:txBody>
      </p:sp>
      <p:sp>
        <p:nvSpPr>
          <p:cNvPr id="3" name="Footer Placeholder 2">
            <a:extLst>
              <a:ext uri="{FF2B5EF4-FFF2-40B4-BE49-F238E27FC236}">
                <a16:creationId xmlns="" xmlns:a16="http://schemas.microsoft.com/office/drawing/2014/main" id="{81F90F18-E2C8-5B46-B688-3E93E92B3508}"/>
              </a:ext>
            </a:extLst>
          </p:cNvPr>
          <p:cNvSpPr>
            <a:spLocks noGrp="1"/>
          </p:cNvSpPr>
          <p:nvPr>
            <p:ph type="ftr" sz="quarter" idx="10"/>
          </p:nvPr>
        </p:nvSpPr>
        <p:spPr>
          <a:xfrm rot="5400000">
            <a:off x="-791188" y="5082180"/>
            <a:ext cx="2187184" cy="360000"/>
          </a:xfrm>
        </p:spPr>
        <p:txBody>
          <a:bodyPr/>
          <a:lstStyle>
            <a:lvl1pPr>
              <a:defRPr sz="1000"/>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4" name="Slide Number Placeholder 3">
            <a:extLst>
              <a:ext uri="{FF2B5EF4-FFF2-40B4-BE49-F238E27FC236}">
                <a16:creationId xmlns="" xmlns:a16="http://schemas.microsoft.com/office/drawing/2014/main" id="{EB56C224-AC05-4244-A6F8-5ED0BE3AB17F}"/>
              </a:ext>
            </a:extLst>
          </p:cNvPr>
          <p:cNvSpPr>
            <a:spLocks noGrp="1"/>
          </p:cNvSpPr>
          <p:nvPr>
            <p:ph type="sldNum" sz="quarter" idx="11"/>
          </p:nvPr>
        </p:nvSpPr>
        <p:spPr>
          <a:xfrm rot="5400000">
            <a:off x="167404" y="6311831"/>
            <a:ext cx="270000"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pic>
        <p:nvPicPr>
          <p:cNvPr id="5" name="Picture 4">
            <a:extLst>
              <a:ext uri="{FF2B5EF4-FFF2-40B4-BE49-F238E27FC236}">
                <a16:creationId xmlns="" xmlns:a16="http://schemas.microsoft.com/office/drawing/2014/main" id="{490B4B59-E99B-444C-9921-3BE45FB6939A}"/>
              </a:ext>
            </a:extLst>
          </p:cNvPr>
          <p:cNvPicPr>
            <a:picLocks noChangeAspect="1"/>
          </p:cNvPicPr>
          <p:nvPr userDrawn="1"/>
        </p:nvPicPr>
        <p:blipFill>
          <a:blip r:embed="rId2">
            <a:lum/>
          </a:blip>
          <a:stretch>
            <a:fillRect/>
          </a:stretch>
        </p:blipFill>
        <p:spPr>
          <a:xfrm rot="5400000">
            <a:off x="11366056" y="5746750"/>
            <a:ext cx="603250" cy="603250"/>
          </a:xfrm>
          <a:prstGeom prst="rect">
            <a:avLst/>
          </a:prstGeom>
        </p:spPr>
      </p:pic>
      <p:sp>
        <p:nvSpPr>
          <p:cNvPr id="6" name="Rectangle 5">
            <a:extLst>
              <a:ext uri="{FF2B5EF4-FFF2-40B4-BE49-F238E27FC236}">
                <a16:creationId xmlns="" xmlns:a16="http://schemas.microsoft.com/office/drawing/2014/main" id="{00F03B43-7FC6-344A-B7D0-E069F533C54A}"/>
              </a:ext>
            </a:extLst>
          </p:cNvPr>
          <p:cNvSpPr/>
          <p:nvPr userDrawn="1"/>
        </p:nvSpPr>
        <p:spPr>
          <a:xfrm rot="5400000">
            <a:off x="11422244" y="69850"/>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cxnSp>
        <p:nvCxnSpPr>
          <p:cNvPr id="9" name="Straight Connector 8">
            <a:extLst>
              <a:ext uri="{FF2B5EF4-FFF2-40B4-BE49-F238E27FC236}">
                <a16:creationId xmlns="" xmlns:a16="http://schemas.microsoft.com/office/drawing/2014/main" id="{988704DF-B258-C14E-AA5D-37328F3C8398}"/>
              </a:ext>
            </a:extLst>
          </p:cNvPr>
          <p:cNvCxnSpPr>
            <a:cxnSpLocks/>
          </p:cNvCxnSpPr>
          <p:nvPr userDrawn="1"/>
        </p:nvCxnSpPr>
        <p:spPr>
          <a:xfrm flipH="1">
            <a:off x="503743" y="284458"/>
            <a:ext cx="18519" cy="6342373"/>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Vertical Text Placeholder 15">
            <a:extLst>
              <a:ext uri="{FF2B5EF4-FFF2-40B4-BE49-F238E27FC236}">
                <a16:creationId xmlns="" xmlns:a16="http://schemas.microsoft.com/office/drawing/2014/main" id="{E9DA24B5-4D59-7244-982A-1A1578A4D2D2}"/>
              </a:ext>
            </a:extLst>
          </p:cNvPr>
          <p:cNvSpPr>
            <a:spLocks noGrp="1"/>
          </p:cNvSpPr>
          <p:nvPr>
            <p:ph type="body" orient="vert" sz="quarter" idx="12"/>
          </p:nvPr>
        </p:nvSpPr>
        <p:spPr>
          <a:xfrm>
            <a:off x="2033752" y="504825"/>
            <a:ext cx="8953620" cy="562796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010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856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697E39-371E-3E4F-9B2B-838C37523B1B}"/>
              </a:ext>
            </a:extLst>
          </p:cNvPr>
          <p:cNvSpPr>
            <a:spLocks noGrp="1"/>
          </p:cNvSpPr>
          <p:nvPr>
            <p:ph type="ctrTitle"/>
          </p:nvPr>
        </p:nvSpPr>
        <p:spPr>
          <a:xfrm>
            <a:off x="585833" y="2157326"/>
            <a:ext cx="10082167" cy="719707"/>
          </a:xfrm>
        </p:spPr>
        <p:txBody>
          <a:bodyPr anchor="b">
            <a:normAutofit/>
          </a:bodyPr>
          <a:lstStyle>
            <a:lvl1pPr algn="l">
              <a:defRPr sz="3600"/>
            </a:lvl1pPr>
          </a:lstStyle>
          <a:p>
            <a:r>
              <a:rPr lang="en-US" smtClean="0"/>
              <a:t>Click to edit Master title style</a:t>
            </a:r>
            <a:endParaRPr lang="en-US" dirty="0"/>
          </a:p>
        </p:txBody>
      </p:sp>
      <p:sp>
        <p:nvSpPr>
          <p:cNvPr id="3" name="Subtitle 2">
            <a:extLst>
              <a:ext uri="{FF2B5EF4-FFF2-40B4-BE49-F238E27FC236}">
                <a16:creationId xmlns="" xmlns:a16="http://schemas.microsoft.com/office/drawing/2014/main" id="{66E6BC8A-8225-4646-9D45-3F467B2F0056}"/>
              </a:ext>
            </a:extLst>
          </p:cNvPr>
          <p:cNvSpPr>
            <a:spLocks noGrp="1"/>
          </p:cNvSpPr>
          <p:nvPr>
            <p:ph type="subTitle" idx="1"/>
          </p:nvPr>
        </p:nvSpPr>
        <p:spPr>
          <a:xfrm>
            <a:off x="585833" y="2877504"/>
            <a:ext cx="10082167" cy="57827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grpSp>
        <p:nvGrpSpPr>
          <p:cNvPr id="10" name="Group 9">
            <a:extLst>
              <a:ext uri="{FF2B5EF4-FFF2-40B4-BE49-F238E27FC236}">
                <a16:creationId xmlns="" xmlns:a16="http://schemas.microsoft.com/office/drawing/2014/main" id="{A98975D2-EAD6-7C4A-BB27-8110683CB786}"/>
              </a:ext>
            </a:extLst>
          </p:cNvPr>
          <p:cNvGrpSpPr/>
          <p:nvPr userDrawn="1"/>
        </p:nvGrpSpPr>
        <p:grpSpPr>
          <a:xfrm>
            <a:off x="450360" y="3744893"/>
            <a:ext cx="2060103" cy="753352"/>
            <a:chOff x="450360" y="3744893"/>
            <a:chExt cx="2060103" cy="753352"/>
          </a:xfrm>
        </p:grpSpPr>
        <p:pic>
          <p:nvPicPr>
            <p:cNvPr id="11" name="Picture 10">
              <a:extLst>
                <a:ext uri="{FF2B5EF4-FFF2-40B4-BE49-F238E27FC236}">
                  <a16:creationId xmlns="" xmlns:a16="http://schemas.microsoft.com/office/drawing/2014/main" id="{F72CFCFB-D349-F245-99FE-E8ED5C4E2D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352" y="3744893"/>
              <a:ext cx="1837959" cy="498965"/>
            </a:xfrm>
            <a:prstGeom prst="rect">
              <a:avLst/>
            </a:prstGeom>
          </p:spPr>
        </p:pic>
        <p:sp>
          <p:nvSpPr>
            <p:cNvPr id="12" name="TextBox 11">
              <a:extLst>
                <a:ext uri="{FF2B5EF4-FFF2-40B4-BE49-F238E27FC236}">
                  <a16:creationId xmlns="" xmlns:a16="http://schemas.microsoft.com/office/drawing/2014/main" id="{935158BB-F8D5-B54D-B2ED-0168792F8B28}"/>
                </a:ext>
              </a:extLst>
            </p:cNvPr>
            <p:cNvSpPr txBox="1"/>
            <p:nvPr/>
          </p:nvSpPr>
          <p:spPr>
            <a:xfrm>
              <a:off x="450360" y="4244329"/>
              <a:ext cx="2060103" cy="25391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Trebuchet MS" panose="020B0603020202020204"/>
                  <a:ea typeface="+mn-ea"/>
                  <a:cs typeface="+mn-cs"/>
                </a:rPr>
                <a:t>Humanising Financial Services</a:t>
              </a:r>
            </a:p>
          </p:txBody>
        </p:sp>
      </p:grpSp>
    </p:spTree>
    <p:extLst>
      <p:ext uri="{BB962C8B-B14F-4D97-AF65-F5344CB8AC3E}">
        <p14:creationId xmlns:p14="http://schemas.microsoft.com/office/powerpoint/2010/main" val="2123875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F139850A-F6DE-1D46-9625-12E77732FE01}"/>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E5A68836-95DD-6444-8A3B-102219EAF7D3}"/>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a:extLst>
              <a:ext uri="{FF2B5EF4-FFF2-40B4-BE49-F238E27FC236}">
                <a16:creationId xmlns=""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8" name="Text Placeholder 7"/>
          <p:cNvSpPr>
            <a:spLocks noGrp="1"/>
          </p:cNvSpPr>
          <p:nvPr>
            <p:ph type="body" sz="quarter" idx="13" hasCustomPrompt="1"/>
          </p:nvPr>
        </p:nvSpPr>
        <p:spPr>
          <a:xfrm>
            <a:off x="504825" y="6411593"/>
            <a:ext cx="2974975" cy="25241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364594940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o pictur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C19CAAEA-73C2-F242-89DF-673AAD3BE9B6}"/>
              </a:ext>
            </a:extLst>
          </p:cNvPr>
          <p:cNvSpPr>
            <a:spLocks noGrp="1"/>
          </p:cNvSpPr>
          <p:nvPr>
            <p:ph type="body" sz="quarter" idx="13"/>
          </p:nvPr>
        </p:nvSpPr>
        <p:spPr>
          <a:xfrm>
            <a:off x="4781550" y="2378075"/>
            <a:ext cx="6135688" cy="1389063"/>
          </a:xfrm>
        </p:spPr>
        <p:txBody>
          <a:bodyPr/>
          <a:lstStyle>
            <a:lvl1pPr marL="0" indent="0">
              <a:buNone/>
              <a:defRPr>
                <a:solidFill>
                  <a:srgbClr val="C0C0C8"/>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smtClean="0"/>
              <a:t>Click to edit Master text styles</a:t>
            </a:r>
          </a:p>
        </p:txBody>
      </p:sp>
      <p:sp>
        <p:nvSpPr>
          <p:cNvPr id="5" name="Footer Placeholder 4">
            <a:extLst>
              <a:ext uri="{FF2B5EF4-FFF2-40B4-BE49-F238E27FC236}">
                <a16:creationId xmlns=""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w/o picture</a:t>
            </a:r>
          </a:p>
        </p:txBody>
      </p:sp>
      <p:sp>
        <p:nvSpPr>
          <p:cNvPr id="6" name="Slide Number Placeholder 5">
            <a:extLst>
              <a:ext uri="{FF2B5EF4-FFF2-40B4-BE49-F238E27FC236}">
                <a16:creationId xmlns=""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grpSp>
        <p:nvGrpSpPr>
          <p:cNvPr id="7" name="Group 6">
            <a:extLst>
              <a:ext uri="{FF2B5EF4-FFF2-40B4-BE49-F238E27FC236}">
                <a16:creationId xmlns="" xmlns:a16="http://schemas.microsoft.com/office/drawing/2014/main" id="{ECDFFBDC-318D-3F4B-8882-A65DFD277D6F}"/>
              </a:ext>
            </a:extLst>
          </p:cNvPr>
          <p:cNvGrpSpPr/>
          <p:nvPr userDrawn="1"/>
        </p:nvGrpSpPr>
        <p:grpSpPr>
          <a:xfrm>
            <a:off x="1335505" y="1987277"/>
            <a:ext cx="2959768" cy="2825955"/>
            <a:chOff x="2743200" y="3200400"/>
            <a:chExt cx="3886200" cy="3886200"/>
          </a:xfrm>
        </p:grpSpPr>
        <p:sp>
          <p:nvSpPr>
            <p:cNvPr id="8" name="Oval 7">
              <a:extLst>
                <a:ext uri="{FF2B5EF4-FFF2-40B4-BE49-F238E27FC236}">
                  <a16:creationId xmlns="" xmlns:a16="http://schemas.microsoft.com/office/drawing/2014/main" id="{DA268088-0802-7149-8E40-18E4EE20A607}"/>
                </a:ext>
              </a:extLst>
            </p:cNvPr>
            <p:cNvSpPr/>
            <p:nvPr/>
          </p:nvSpPr>
          <p:spPr>
            <a:xfrm>
              <a:off x="2743200" y="3200400"/>
              <a:ext cx="3886200" cy="3886200"/>
            </a:xfrm>
            <a:prstGeom prst="ellipse">
              <a:avLst/>
            </a:prstGeom>
            <a:solidFill>
              <a:srgbClr val="FFC800"/>
            </a:solidFill>
            <a:ln w="254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1371600" rtl="0" eaLnBrk="1" fontAlgn="auto" latinLnBrk="0" hangingPunct="1">
                <a:lnSpc>
                  <a:spcPct val="100000"/>
                </a:lnSpc>
                <a:spcBef>
                  <a:spcPts val="0"/>
                </a:spcBef>
                <a:spcAft>
                  <a:spcPts val="0"/>
                </a:spcAft>
                <a:buClrTx/>
                <a:buSzTx/>
                <a:buFontTx/>
                <a:buNone/>
                <a:tabLst/>
                <a:defRPr/>
              </a:pPr>
              <a:endParaRPr kumimoji="0" lang="uk-UA" sz="1800" b="0" i="0" u="none" strike="noStrike" kern="0" cap="none" spc="0" normalizeH="0" baseline="0" noProof="0">
                <a:ln>
                  <a:noFill/>
                </a:ln>
                <a:solidFill>
                  <a:srgbClr val="0A091B"/>
                </a:solidFill>
                <a:effectLst/>
                <a:uLnTx/>
                <a:uFillTx/>
                <a:latin typeface="Trebuchet MS" panose="020B0603020202020204"/>
                <a:ea typeface="+mn-ea"/>
                <a:cs typeface="Arial" panose="020B0604020202020204" pitchFamily="34" charset="0"/>
              </a:endParaRPr>
            </a:p>
          </p:txBody>
        </p:sp>
        <p:sp>
          <p:nvSpPr>
            <p:cNvPr id="9" name="Freeform 8">
              <a:extLst>
                <a:ext uri="{FF2B5EF4-FFF2-40B4-BE49-F238E27FC236}">
                  <a16:creationId xmlns="" xmlns:a16="http://schemas.microsoft.com/office/drawing/2014/main" id="{54C67207-558A-2748-8761-EBE162DE7E71}"/>
                </a:ext>
              </a:extLst>
            </p:cNvPr>
            <p:cNvSpPr>
              <a:spLocks noEditPoints="1"/>
            </p:cNvSpPr>
            <p:nvPr/>
          </p:nvSpPr>
          <p:spPr bwMode="auto">
            <a:xfrm>
              <a:off x="4008516" y="4381500"/>
              <a:ext cx="1355568" cy="1266824"/>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solidFill>
              <a:srgbClr val="F2F2F5"/>
            </a:solidFill>
            <a:ln>
              <a:noFill/>
            </a:ln>
          </p:spPr>
          <p:txBody>
            <a:bodyPr vert="horz" wrap="square" lIns="91440" tIns="45720" rIns="91440" bIns="45720" numCol="1" anchor="t" anchorCtr="0" compatLnSpc="1">
              <a:prstTxWarp prst="textNoShape">
                <a:avLst/>
              </a:prstTxWarp>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kumimoji="0" lang="uk-UA" sz="1800" b="0" i="0" u="none" strike="noStrike" kern="0" cap="none" spc="0" normalizeH="0" baseline="0" noProof="0">
                <a:ln>
                  <a:noFill/>
                </a:ln>
                <a:solidFill>
                  <a:srgbClr val="0A091B"/>
                </a:solidFill>
                <a:effectLst/>
                <a:uLnTx/>
                <a:uFillTx/>
                <a:latin typeface="Trebuchet MS" panose="020B0603020202020204"/>
                <a:ea typeface="+mn-ea"/>
                <a:cs typeface="Arial" panose="020B0604020202020204" pitchFamily="34" charset="0"/>
              </a:endParaRPr>
            </a:p>
          </p:txBody>
        </p:sp>
      </p:grpSp>
      <p:sp>
        <p:nvSpPr>
          <p:cNvPr id="4" name="Text Placeholder 3"/>
          <p:cNvSpPr>
            <a:spLocks noGrp="1"/>
          </p:cNvSpPr>
          <p:nvPr>
            <p:ph type="body" sz="quarter" idx="14" hasCustomPrompt="1"/>
          </p:nvPr>
        </p:nvSpPr>
        <p:spPr>
          <a:xfrm>
            <a:off x="504825" y="6356350"/>
            <a:ext cx="30257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19756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750" fill="hold"/>
                                        <p:tgtEl>
                                          <p:spTgt spid="7"/>
                                        </p:tgtEl>
                                        <p:attrNameLst>
                                          <p:attrName>ppt_w</p:attrName>
                                        </p:attrNameLst>
                                      </p:cBhvr>
                                      <p:tavLst>
                                        <p:tav tm="0">
                                          <p:val>
                                            <p:fltVal val="0"/>
                                          </p:val>
                                        </p:tav>
                                        <p:tav tm="100000">
                                          <p:val>
                                            <p:strVal val="#ppt_w"/>
                                          </p:val>
                                        </p:tav>
                                      </p:tavLst>
                                    </p:anim>
                                    <p:anim calcmode="lin" valueType="num">
                                      <p:cBhvr>
                                        <p:cTn id="8" dur="750" fill="hold"/>
                                        <p:tgtEl>
                                          <p:spTgt spid="7"/>
                                        </p:tgtEl>
                                        <p:attrNameLst>
                                          <p:attrName>ppt_h</p:attrName>
                                        </p:attrNameLst>
                                      </p:cBhvr>
                                      <p:tavLst>
                                        <p:tav tm="0">
                                          <p:val>
                                            <p:fltVal val="0"/>
                                          </p:val>
                                        </p:tav>
                                        <p:tav tm="100000">
                                          <p:val>
                                            <p:strVal val="#ppt_h"/>
                                          </p:val>
                                        </p:tav>
                                      </p:tavLst>
                                    </p:anim>
                                    <p:anim calcmode="lin" valueType="num">
                                      <p:cBhvr>
                                        <p:cTn id="9" dur="750" fill="hold"/>
                                        <p:tgtEl>
                                          <p:spTgt spid="7"/>
                                        </p:tgtEl>
                                        <p:attrNameLst>
                                          <p:attrName>style.rotation</p:attrName>
                                        </p:attrNameLst>
                                      </p:cBhvr>
                                      <p:tavLst>
                                        <p:tav tm="0">
                                          <p:val>
                                            <p:fltVal val="360"/>
                                          </p:val>
                                        </p:tav>
                                        <p:tav tm="100000">
                                          <p:val>
                                            <p:fltVal val="0"/>
                                          </p:val>
                                        </p:tav>
                                      </p:tavLst>
                                    </p:anim>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ith pictur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15B390E-C77E-7C41-B22A-A0D2E61CCCE4}"/>
              </a:ext>
            </a:extLst>
          </p:cNvPr>
          <p:cNvPicPr>
            <a:picLocks noChangeAspect="1"/>
          </p:cNvPicPr>
          <p:nvPr userDrawn="1"/>
        </p:nvPicPr>
        <p:blipFill rotWithShape="1">
          <a:blip r:embed="rId2"/>
          <a:srcRect l="4223" r="2574"/>
          <a:stretch/>
        </p:blipFill>
        <p:spPr>
          <a:xfrm>
            <a:off x="84405" y="1532515"/>
            <a:ext cx="7315201" cy="4480309"/>
          </a:xfrm>
          <a:prstGeom prst="rect">
            <a:avLst/>
          </a:prstGeom>
          <a:effectLst>
            <a:outerShdw blurRad="190500" dist="76200" dir="5400000" algn="t" rotWithShape="0">
              <a:prstClr val="black">
                <a:alpha val="14000"/>
              </a:prstClr>
            </a:outerShdw>
          </a:effectLst>
        </p:spPr>
      </p:pic>
      <p:sp>
        <p:nvSpPr>
          <p:cNvPr id="11" name="Text Placeholder 10">
            <a:extLst>
              <a:ext uri="{FF2B5EF4-FFF2-40B4-BE49-F238E27FC236}">
                <a16:creationId xmlns="" xmlns:a16="http://schemas.microsoft.com/office/drawing/2014/main" id="{C19CAAEA-73C2-F242-89DF-673AAD3BE9B6}"/>
              </a:ext>
            </a:extLst>
          </p:cNvPr>
          <p:cNvSpPr>
            <a:spLocks noGrp="1"/>
          </p:cNvSpPr>
          <p:nvPr>
            <p:ph type="body" sz="quarter" idx="13" hasCustomPrompt="1"/>
          </p:nvPr>
        </p:nvSpPr>
        <p:spPr>
          <a:xfrm>
            <a:off x="6961792" y="2485939"/>
            <a:ext cx="4727700" cy="813316"/>
          </a:xfrm>
        </p:spPr>
        <p:txBody>
          <a:bodyPr anchor="b"/>
          <a:lstStyle>
            <a:lvl1pPr marL="0" indent="0">
              <a:buNone/>
              <a:defRPr>
                <a:solidFill>
                  <a:schemeClr val="tx1">
                    <a:lumMod val="95000"/>
                    <a:lumOff val="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5" name="Footer Placeholder 4">
            <a:extLst>
              <a:ext uri="{FF2B5EF4-FFF2-40B4-BE49-F238E27FC236}">
                <a16:creationId xmlns="" xmlns:a16="http://schemas.microsoft.com/office/drawing/2014/main" id="{9A3A49C1-9F07-0546-8795-7B7F6C43B296}"/>
              </a:ext>
            </a:extLst>
          </p:cNvPr>
          <p:cNvSpPr>
            <a:spLocks noGrp="1"/>
          </p:cNvSpPr>
          <p:nvPr>
            <p:ph type="ftr" sz="quarter" idx="11"/>
          </p:nvPr>
        </p:nvSpPr>
        <p:spPr>
          <a:xfrm>
            <a:off x="9278470" y="6356350"/>
            <a:ext cx="2196423"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F139850A-F6DE-1D46-9625-12E77732FE01}"/>
              </a:ext>
            </a:extLst>
          </p:cNvPr>
          <p:cNvSpPr>
            <a:spLocks noGrp="1"/>
          </p:cNvSpPr>
          <p:nvPr>
            <p:ph type="title" hasCustomPrompt="1"/>
          </p:nvPr>
        </p:nvSpPr>
        <p:spPr/>
        <p:txBody>
          <a:bodyPr/>
          <a:lstStyle>
            <a:lvl1pPr>
              <a:defRPr/>
            </a:lvl1pPr>
          </a:lstStyle>
          <a:p>
            <a:r>
              <a:rPr lang="en-US" dirty="0"/>
              <a:t>Divider with picture</a:t>
            </a:r>
          </a:p>
        </p:txBody>
      </p:sp>
      <p:sp>
        <p:nvSpPr>
          <p:cNvPr id="6" name="Slide Number Placeholder 5">
            <a:extLst>
              <a:ext uri="{FF2B5EF4-FFF2-40B4-BE49-F238E27FC236}">
                <a16:creationId xmlns="" xmlns:a16="http://schemas.microsoft.com/office/drawing/2014/main" id="{BC83759C-430A-DD4E-9729-2D88B7CF07AC}"/>
              </a:ext>
            </a:extLst>
          </p:cNvPr>
          <p:cNvSpPr>
            <a:spLocks noGrp="1"/>
          </p:cNvSpPr>
          <p:nvPr>
            <p:ph type="sldNum" sz="quarter" idx="12"/>
          </p:nvPr>
        </p:nvSpPr>
        <p:spPr>
          <a:xfrm>
            <a:off x="11508806" y="6356350"/>
            <a:ext cx="270000" cy="36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14" name="Picture Placeholder 13">
            <a:extLst>
              <a:ext uri="{FF2B5EF4-FFF2-40B4-BE49-F238E27FC236}">
                <a16:creationId xmlns="" xmlns:a16="http://schemas.microsoft.com/office/drawing/2014/main" id="{9E64B062-21B0-4D42-BAF2-3D88EA4ABB73}"/>
              </a:ext>
            </a:extLst>
          </p:cNvPr>
          <p:cNvSpPr>
            <a:spLocks noGrp="1"/>
          </p:cNvSpPr>
          <p:nvPr>
            <p:ph type="pic" sz="quarter" idx="14" hasCustomPrompt="1"/>
          </p:nvPr>
        </p:nvSpPr>
        <p:spPr>
          <a:xfrm>
            <a:off x="1012825" y="1964724"/>
            <a:ext cx="5437188" cy="3435951"/>
          </a:xfrm>
        </p:spPr>
        <p:txBody>
          <a:bodyPr anchor="ctr"/>
          <a:lstStyle>
            <a:lvl1pPr marL="0" indent="0" algn="ctr">
              <a:buNone/>
              <a:defRPr/>
            </a:lvl1pPr>
          </a:lstStyle>
          <a:p>
            <a:r>
              <a:rPr lang="en-US"/>
              <a:t>Insert Picture</a:t>
            </a:r>
          </a:p>
        </p:txBody>
      </p:sp>
      <p:sp>
        <p:nvSpPr>
          <p:cNvPr id="17" name="Text Placeholder 16">
            <a:extLst>
              <a:ext uri="{FF2B5EF4-FFF2-40B4-BE49-F238E27FC236}">
                <a16:creationId xmlns="" xmlns:a16="http://schemas.microsoft.com/office/drawing/2014/main" id="{263B176F-1D20-3E47-8649-209AA2AF26B0}"/>
              </a:ext>
            </a:extLst>
          </p:cNvPr>
          <p:cNvSpPr>
            <a:spLocks noGrp="1"/>
          </p:cNvSpPr>
          <p:nvPr>
            <p:ph type="body" sz="quarter" idx="15"/>
          </p:nvPr>
        </p:nvSpPr>
        <p:spPr>
          <a:xfrm>
            <a:off x="6961792" y="3435350"/>
            <a:ext cx="4725383" cy="1001713"/>
          </a:xfrm>
        </p:spPr>
        <p:txBody>
          <a:bodyPr>
            <a:noAutofit/>
          </a:bodyPr>
          <a:lstStyle>
            <a:lvl1pPr marL="0" indent="0">
              <a:buNone/>
              <a:defRPr sz="2000">
                <a:solidFill>
                  <a:srgbClr val="7F7F7F"/>
                </a:solidFill>
              </a:defRPr>
            </a:lvl1pPr>
            <a:lvl2pPr marL="457200" indent="0">
              <a:buNone/>
              <a:defRPr sz="2000">
                <a:solidFill>
                  <a:srgbClr val="7F7F7F"/>
                </a:solidFill>
              </a:defRPr>
            </a:lvl2pPr>
            <a:lvl3pPr marL="914400" indent="0">
              <a:buNone/>
              <a:defRPr sz="2000">
                <a:solidFill>
                  <a:srgbClr val="7F7F7F"/>
                </a:solidFill>
              </a:defRPr>
            </a:lvl3pPr>
            <a:lvl4pPr marL="1371600" indent="0">
              <a:buNone/>
              <a:defRPr sz="2000">
                <a:solidFill>
                  <a:srgbClr val="7F7F7F"/>
                </a:solidFill>
              </a:defRPr>
            </a:lvl4pPr>
            <a:lvl5pPr marL="1828800" indent="0">
              <a:buNone/>
              <a:defRPr sz="2000">
                <a:solidFill>
                  <a:srgbClr val="7F7F7F"/>
                </a:solidFill>
              </a:defRPr>
            </a:lvl5pPr>
          </a:lstStyle>
          <a:p>
            <a:pPr lvl="0"/>
            <a:r>
              <a:rPr lang="en-US" smtClean="0"/>
              <a:t>Click to edit Master text styles</a:t>
            </a:r>
          </a:p>
        </p:txBody>
      </p:sp>
      <p:sp>
        <p:nvSpPr>
          <p:cNvPr id="7" name="Text Placeholder 6"/>
          <p:cNvSpPr>
            <a:spLocks noGrp="1"/>
          </p:cNvSpPr>
          <p:nvPr>
            <p:ph type="body" sz="quarter" idx="16" hasCustomPrompt="1"/>
          </p:nvPr>
        </p:nvSpPr>
        <p:spPr>
          <a:xfrm>
            <a:off x="504825" y="6451600"/>
            <a:ext cx="3419475" cy="406400"/>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273554181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x Text + 1x Pic">
    <p:spTree>
      <p:nvGrpSpPr>
        <p:cNvPr id="1" name=""/>
        <p:cNvGrpSpPr/>
        <p:nvPr/>
      </p:nvGrpSpPr>
      <p:grpSpPr>
        <a:xfrm>
          <a:off x="0" y="0"/>
          <a:ext cx="0" cy="0"/>
          <a:chOff x="0" y="0"/>
          <a:chExt cx="0" cy="0"/>
        </a:xfrm>
      </p:grpSpPr>
      <p:sp>
        <p:nvSpPr>
          <p:cNvPr id="15" name="Picture Placeholder 14">
            <a:extLst>
              <a:ext uri="{FF2B5EF4-FFF2-40B4-BE49-F238E27FC236}">
                <a16:creationId xmlns="" xmlns:a16="http://schemas.microsoft.com/office/drawing/2014/main" id="{EC31572B-B7C6-C044-91A0-A25424F1D6EC}"/>
              </a:ext>
            </a:extLst>
          </p:cNvPr>
          <p:cNvSpPr>
            <a:spLocks noGrp="1"/>
          </p:cNvSpPr>
          <p:nvPr>
            <p:ph type="pic" sz="quarter" idx="13"/>
          </p:nvPr>
        </p:nvSpPr>
        <p:spPr>
          <a:xfrm>
            <a:off x="7204075" y="1062038"/>
            <a:ext cx="4484688" cy="5178425"/>
          </a:xfrm>
        </p:spPr>
        <p:txBody>
          <a:bodyPr anchor="ctr"/>
          <a:lstStyle>
            <a:lvl1pPr marL="0" indent="0" algn="ctr">
              <a:buNone/>
              <a:defRPr/>
            </a:lvl1pPr>
          </a:lstStyle>
          <a:p>
            <a:r>
              <a:rPr lang="en-US" smtClean="0"/>
              <a:t>Click icon to add picture</a:t>
            </a:r>
            <a:endParaRPr lang="en-US"/>
          </a:p>
        </p:txBody>
      </p:sp>
      <p:sp>
        <p:nvSpPr>
          <p:cNvPr id="8" name="Footer Placeholder 7">
            <a:extLst>
              <a:ext uri="{FF2B5EF4-FFF2-40B4-BE49-F238E27FC236}">
                <a16:creationId xmlns="" xmlns:a16="http://schemas.microsoft.com/office/drawing/2014/main" id="{9E9578D3-73F5-4B45-880E-D728A04E551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E8EB04BC-3E8E-2741-8C53-EE2B482A6F48}"/>
              </a:ext>
            </a:extLst>
          </p:cNvPr>
          <p:cNvSpPr>
            <a:spLocks noGrp="1"/>
          </p:cNvSpPr>
          <p:nvPr>
            <p:ph type="title"/>
          </p:nvPr>
        </p:nvSpPr>
        <p:spPr>
          <a:xfrm>
            <a:off x="504825" y="250215"/>
            <a:ext cx="10412557" cy="584297"/>
          </a:xfrm>
        </p:spPr>
        <p:txBody>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EC316D93-A762-F242-A2EA-25CE18AA65CA}"/>
              </a:ext>
            </a:extLst>
          </p:cNvPr>
          <p:cNvSpPr>
            <a:spLocks noGrp="1"/>
          </p:cNvSpPr>
          <p:nvPr>
            <p:ph type="body" idx="1" hasCustomPrompt="1"/>
          </p:nvPr>
        </p:nvSpPr>
        <p:spPr>
          <a:xfrm>
            <a:off x="465942" y="1302701"/>
            <a:ext cx="5891996" cy="303677"/>
          </a:xfrm>
        </p:spPr>
        <p:txBody>
          <a:bodyPr anchor="b">
            <a:normAutofit/>
          </a:bodyPr>
          <a:lstStyle>
            <a:lvl1pPr marL="0" indent="0">
              <a:buNone/>
              <a:defRPr sz="1400" b="1">
                <a:solidFill>
                  <a:srgbClr val="59595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 xmlns:a16="http://schemas.microsoft.com/office/drawing/2014/main" id="{EAF8B3DA-4F87-9E44-9E87-E64D2C891546}"/>
              </a:ext>
            </a:extLst>
          </p:cNvPr>
          <p:cNvSpPr>
            <a:spLocks noGrp="1"/>
          </p:cNvSpPr>
          <p:nvPr>
            <p:ph sz="half" idx="2"/>
          </p:nvPr>
        </p:nvSpPr>
        <p:spPr>
          <a:xfrm>
            <a:off x="465942" y="1841157"/>
            <a:ext cx="5891996" cy="4348506"/>
          </a:xfrm>
        </p:spPr>
        <p:txBody>
          <a:bodyPr>
            <a:normAutofit/>
          </a:bodyPr>
          <a:lstStyle>
            <a:lvl1pPr marL="0" indent="0">
              <a:buNone/>
              <a:defRPr sz="1200">
                <a:solidFill>
                  <a:srgbClr val="595959"/>
                </a:solidFill>
              </a:defRPr>
            </a:lvl1pPr>
            <a:lvl2pPr marL="457200" indent="0">
              <a:buNone/>
              <a:defRPr sz="1200">
                <a:solidFill>
                  <a:srgbClr val="595959"/>
                </a:solidFill>
              </a:defRPr>
            </a:lvl2pPr>
            <a:lvl3pPr marL="914400" indent="0">
              <a:buNone/>
              <a:defRPr sz="1200">
                <a:solidFill>
                  <a:srgbClr val="595959"/>
                </a:solidFill>
              </a:defRPr>
            </a:lvl3pPr>
            <a:lvl4pPr marL="1371600" indent="0">
              <a:buNone/>
              <a:defRPr sz="1200">
                <a:solidFill>
                  <a:srgbClr val="595959"/>
                </a:solidFill>
              </a:defRPr>
            </a:lvl4pPr>
            <a:lvl5pPr marL="1828800" indent="0">
              <a:buNone/>
              <a:defRPr sz="1200">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a:extLst>
              <a:ext uri="{FF2B5EF4-FFF2-40B4-BE49-F238E27FC236}">
                <a16:creationId xmlns="" xmlns:a16="http://schemas.microsoft.com/office/drawing/2014/main" id="{3486B81E-3E88-4647-9E8D-B2561FD3D7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6" name="Text Placeholder 5"/>
          <p:cNvSpPr>
            <a:spLocks noGrp="1"/>
          </p:cNvSpPr>
          <p:nvPr>
            <p:ph type="body" sz="quarter" idx="14" hasCustomPrompt="1"/>
          </p:nvPr>
        </p:nvSpPr>
        <p:spPr>
          <a:xfrm>
            <a:off x="466725" y="6356350"/>
            <a:ext cx="34448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2167210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project showcase">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8A2BBBA6-8747-8149-897F-5F4120F24E1E}"/>
              </a:ext>
            </a:extLst>
          </p:cNvPr>
          <p:cNvSpPr>
            <a:spLocks noGrp="1"/>
          </p:cNvSpPr>
          <p:nvPr>
            <p:ph type="body" sz="quarter" idx="16" hasCustomPrompt="1"/>
          </p:nvPr>
        </p:nvSpPr>
        <p:spPr>
          <a:xfrm>
            <a:off x="85588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15" name="Picture Placeholder 14">
            <a:extLst>
              <a:ext uri="{FF2B5EF4-FFF2-40B4-BE49-F238E27FC236}">
                <a16:creationId xmlns="" xmlns:a16="http://schemas.microsoft.com/office/drawing/2014/main" id="{EC31572B-B7C6-C044-91A0-A25424F1D6EC}"/>
              </a:ext>
            </a:extLst>
          </p:cNvPr>
          <p:cNvSpPr>
            <a:spLocks noGrp="1"/>
          </p:cNvSpPr>
          <p:nvPr>
            <p:ph type="pic" sz="quarter" idx="13"/>
          </p:nvPr>
        </p:nvSpPr>
        <p:spPr>
          <a:xfrm>
            <a:off x="4476000" y="1198518"/>
            <a:ext cx="3240000" cy="2520000"/>
          </a:xfrm>
        </p:spPr>
        <p:txBody>
          <a:bodyPr anchor="ctr"/>
          <a:lstStyle>
            <a:lvl1pPr marL="0" indent="0" algn="ctr">
              <a:buNone/>
              <a:defRPr/>
            </a:lvl1pPr>
          </a:lstStyle>
          <a:p>
            <a:r>
              <a:rPr lang="en-US" smtClean="0"/>
              <a:t>Click icon to add picture</a:t>
            </a:r>
            <a:endParaRPr lang="en-US"/>
          </a:p>
        </p:txBody>
      </p:sp>
      <p:sp>
        <p:nvSpPr>
          <p:cNvPr id="8" name="Footer Placeholder 7">
            <a:extLst>
              <a:ext uri="{FF2B5EF4-FFF2-40B4-BE49-F238E27FC236}">
                <a16:creationId xmlns="" xmlns:a16="http://schemas.microsoft.com/office/drawing/2014/main" id="{9E9578D3-73F5-4B45-880E-D728A04E5519}"/>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E8EB04BC-3E8E-2741-8C53-EE2B482A6F48}"/>
              </a:ext>
            </a:extLst>
          </p:cNvPr>
          <p:cNvSpPr>
            <a:spLocks noGrp="1"/>
          </p:cNvSpPr>
          <p:nvPr>
            <p:ph type="title" hasCustomPrompt="1"/>
          </p:nvPr>
        </p:nvSpPr>
        <p:spPr>
          <a:xfrm>
            <a:off x="504825" y="250215"/>
            <a:ext cx="10412557" cy="584297"/>
          </a:xfrm>
        </p:spPr>
        <p:txBody>
          <a:bodyPr/>
          <a:lstStyle>
            <a:lvl1pPr>
              <a:defRPr/>
            </a:lvl1pPr>
          </a:lstStyle>
          <a:p>
            <a:r>
              <a:rPr lang="en-US" dirty="0"/>
              <a:t>3-column project showcase</a:t>
            </a:r>
          </a:p>
        </p:txBody>
      </p:sp>
      <p:sp>
        <p:nvSpPr>
          <p:cNvPr id="3" name="Text Placeholder 2">
            <a:extLst>
              <a:ext uri="{FF2B5EF4-FFF2-40B4-BE49-F238E27FC236}">
                <a16:creationId xmlns="" xmlns:a16="http://schemas.microsoft.com/office/drawing/2014/main" id="{EC316D93-A762-F242-A2EA-25CE18AA65CA}"/>
              </a:ext>
            </a:extLst>
          </p:cNvPr>
          <p:cNvSpPr>
            <a:spLocks noGrp="1"/>
          </p:cNvSpPr>
          <p:nvPr>
            <p:ph type="body" idx="1" hasCustomPrompt="1"/>
          </p:nvPr>
        </p:nvSpPr>
        <p:spPr>
          <a:xfrm>
            <a:off x="85588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9" name="Slide Number Placeholder 8">
            <a:extLst>
              <a:ext uri="{FF2B5EF4-FFF2-40B4-BE49-F238E27FC236}">
                <a16:creationId xmlns="" xmlns:a16="http://schemas.microsoft.com/office/drawing/2014/main" id="{3486B81E-3E88-4647-9E8D-B2561FD3D76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20" name="Picture Placeholder 14">
            <a:extLst>
              <a:ext uri="{FF2B5EF4-FFF2-40B4-BE49-F238E27FC236}">
                <a16:creationId xmlns="" xmlns:a16="http://schemas.microsoft.com/office/drawing/2014/main" id="{FC9E2B90-5A98-D947-A29D-1372DADDA8DA}"/>
              </a:ext>
            </a:extLst>
          </p:cNvPr>
          <p:cNvSpPr>
            <a:spLocks noGrp="1"/>
          </p:cNvSpPr>
          <p:nvPr>
            <p:ph type="pic" sz="quarter" idx="14"/>
          </p:nvPr>
        </p:nvSpPr>
        <p:spPr>
          <a:xfrm>
            <a:off x="855881" y="1198518"/>
            <a:ext cx="3240000" cy="2520000"/>
          </a:xfrm>
        </p:spPr>
        <p:txBody>
          <a:bodyPr anchor="ctr"/>
          <a:lstStyle>
            <a:lvl1pPr marL="0" indent="0" algn="ctr">
              <a:buNone/>
              <a:defRPr/>
            </a:lvl1pPr>
          </a:lstStyle>
          <a:p>
            <a:r>
              <a:rPr lang="en-US" smtClean="0"/>
              <a:t>Click icon to add picture</a:t>
            </a:r>
            <a:endParaRPr lang="en-US"/>
          </a:p>
        </p:txBody>
      </p:sp>
      <p:sp>
        <p:nvSpPr>
          <p:cNvPr id="21" name="Picture Placeholder 14">
            <a:extLst>
              <a:ext uri="{FF2B5EF4-FFF2-40B4-BE49-F238E27FC236}">
                <a16:creationId xmlns="" xmlns:a16="http://schemas.microsoft.com/office/drawing/2014/main" id="{C087033D-C8DB-864A-92FE-5CDCB4253B35}"/>
              </a:ext>
            </a:extLst>
          </p:cNvPr>
          <p:cNvSpPr>
            <a:spLocks noGrp="1"/>
          </p:cNvSpPr>
          <p:nvPr>
            <p:ph type="pic" sz="quarter" idx="15"/>
          </p:nvPr>
        </p:nvSpPr>
        <p:spPr>
          <a:xfrm>
            <a:off x="7992511" y="1198518"/>
            <a:ext cx="3240000" cy="2520000"/>
          </a:xfrm>
        </p:spPr>
        <p:txBody>
          <a:bodyPr anchor="ctr"/>
          <a:lstStyle>
            <a:lvl1pPr marL="0" indent="0" algn="ctr">
              <a:buNone/>
              <a:defRPr/>
            </a:lvl1pPr>
          </a:lstStyle>
          <a:p>
            <a:r>
              <a:rPr lang="en-US" smtClean="0"/>
              <a:t>Click icon to add picture</a:t>
            </a:r>
            <a:endParaRPr lang="en-US"/>
          </a:p>
        </p:txBody>
      </p:sp>
      <p:sp>
        <p:nvSpPr>
          <p:cNvPr id="22" name="Text Placeholder 5">
            <a:extLst>
              <a:ext uri="{FF2B5EF4-FFF2-40B4-BE49-F238E27FC236}">
                <a16:creationId xmlns="" xmlns:a16="http://schemas.microsoft.com/office/drawing/2014/main" id="{57BA9409-A7B4-5147-B2B4-81AD8C98D8FE}"/>
              </a:ext>
            </a:extLst>
          </p:cNvPr>
          <p:cNvSpPr>
            <a:spLocks noGrp="1"/>
          </p:cNvSpPr>
          <p:nvPr>
            <p:ph type="body" sz="quarter" idx="17" hasCustomPrompt="1"/>
          </p:nvPr>
        </p:nvSpPr>
        <p:spPr>
          <a:xfrm>
            <a:off x="4476000"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3" name="Text Placeholder 2">
            <a:extLst>
              <a:ext uri="{FF2B5EF4-FFF2-40B4-BE49-F238E27FC236}">
                <a16:creationId xmlns="" xmlns:a16="http://schemas.microsoft.com/office/drawing/2014/main" id="{D142D9D1-526E-CC4D-8FE6-90CB7593C04F}"/>
              </a:ext>
            </a:extLst>
          </p:cNvPr>
          <p:cNvSpPr>
            <a:spLocks noGrp="1"/>
          </p:cNvSpPr>
          <p:nvPr>
            <p:ph type="body" idx="18" hasCustomPrompt="1"/>
          </p:nvPr>
        </p:nvSpPr>
        <p:spPr>
          <a:xfrm>
            <a:off x="4476000"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24" name="Text Placeholder 5">
            <a:extLst>
              <a:ext uri="{FF2B5EF4-FFF2-40B4-BE49-F238E27FC236}">
                <a16:creationId xmlns="" xmlns:a16="http://schemas.microsoft.com/office/drawing/2014/main" id="{0D9B4493-7B31-C644-B62E-32A90C658F44}"/>
              </a:ext>
            </a:extLst>
          </p:cNvPr>
          <p:cNvSpPr>
            <a:spLocks noGrp="1"/>
          </p:cNvSpPr>
          <p:nvPr>
            <p:ph type="body" sz="quarter" idx="19" hasCustomPrompt="1"/>
          </p:nvPr>
        </p:nvSpPr>
        <p:spPr>
          <a:xfrm>
            <a:off x="7992511" y="4184650"/>
            <a:ext cx="3240000" cy="1371600"/>
          </a:xfrm>
        </p:spPr>
        <p:txBody>
          <a:bodyPr lIns="0" tIns="0" rIns="0" bIns="0">
            <a:normAutofit/>
          </a:bodyPr>
          <a:lstStyle>
            <a:lvl1pPr marL="0" indent="0">
              <a:buNone/>
              <a:defRPr sz="1200">
                <a:solidFill>
                  <a:srgbClr val="6C6C6C"/>
                </a:solidFill>
              </a:defRPr>
            </a:lvl1pPr>
            <a:lvl2pPr marL="457200" indent="0">
              <a:buNone/>
              <a:defRPr sz="1200">
                <a:solidFill>
                  <a:srgbClr val="6C6C6C"/>
                </a:solidFill>
              </a:defRPr>
            </a:lvl2pPr>
            <a:lvl3pPr marL="914400" indent="0">
              <a:buNone/>
              <a:defRPr sz="1200">
                <a:solidFill>
                  <a:srgbClr val="6C6C6C"/>
                </a:solidFill>
              </a:defRPr>
            </a:lvl3pPr>
            <a:lvl4pPr marL="1371600" indent="0">
              <a:buNone/>
              <a:defRPr sz="1200">
                <a:solidFill>
                  <a:srgbClr val="6C6C6C"/>
                </a:solidFill>
              </a:defRPr>
            </a:lvl4pPr>
            <a:lvl5pPr marL="1828800" indent="0">
              <a:buNone/>
              <a:defRPr sz="1200">
                <a:solidFill>
                  <a:srgbClr val="6C6C6C"/>
                </a:solidFill>
              </a:defRPr>
            </a:lvl5pPr>
          </a:lstStyle>
          <a:p>
            <a:pPr lvl="0"/>
            <a:r>
              <a:rPr lang="en-US" dirty="0"/>
              <a:t>Edit Text</a:t>
            </a:r>
          </a:p>
        </p:txBody>
      </p:sp>
      <p:sp>
        <p:nvSpPr>
          <p:cNvPr id="25" name="Text Placeholder 2">
            <a:extLst>
              <a:ext uri="{FF2B5EF4-FFF2-40B4-BE49-F238E27FC236}">
                <a16:creationId xmlns="" xmlns:a16="http://schemas.microsoft.com/office/drawing/2014/main" id="{207568BA-2550-D849-9CC9-D47F24A15E41}"/>
              </a:ext>
            </a:extLst>
          </p:cNvPr>
          <p:cNvSpPr>
            <a:spLocks noGrp="1"/>
          </p:cNvSpPr>
          <p:nvPr>
            <p:ph type="body" idx="20" hasCustomPrompt="1"/>
          </p:nvPr>
        </p:nvSpPr>
        <p:spPr>
          <a:xfrm>
            <a:off x="7992511" y="3870396"/>
            <a:ext cx="3240000" cy="303677"/>
          </a:xfrm>
        </p:spPr>
        <p:txBody>
          <a:bodyPr lIns="0" tIns="0" rIns="0" bIns="0" anchor="b">
            <a:normAutofit/>
          </a:bodyPr>
          <a:lstStyle>
            <a:lvl1pPr marL="0" indent="0">
              <a:buNone/>
              <a:defRPr sz="2400" b="0">
                <a:solidFill>
                  <a:schemeClr val="tx1">
                    <a:lumMod val="95000"/>
                    <a:lumOff val="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header</a:t>
            </a:r>
          </a:p>
        </p:txBody>
      </p:sp>
      <p:sp>
        <p:nvSpPr>
          <p:cNvPr id="5" name="Text Placeholder 4"/>
          <p:cNvSpPr>
            <a:spLocks noGrp="1"/>
          </p:cNvSpPr>
          <p:nvPr>
            <p:ph type="body" sz="quarter" idx="21" hasCustomPrompt="1"/>
          </p:nvPr>
        </p:nvSpPr>
        <p:spPr>
          <a:xfrm>
            <a:off x="504825" y="6356350"/>
            <a:ext cx="33686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714515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Opt 01)">
    <p:spTree>
      <p:nvGrpSpPr>
        <p:cNvPr id="1" name=""/>
        <p:cNvGrpSpPr/>
        <p:nvPr/>
      </p:nvGrpSpPr>
      <p:grpSpPr>
        <a:xfrm>
          <a:off x="0" y="0"/>
          <a:ext cx="0" cy="0"/>
          <a:chOff x="0" y="0"/>
          <a:chExt cx="0" cy="0"/>
        </a:xfrm>
      </p:grpSpPr>
      <p:sp>
        <p:nvSpPr>
          <p:cNvPr id="22" name="Text Placeholder 21">
            <a:extLst>
              <a:ext uri="{FF2B5EF4-FFF2-40B4-BE49-F238E27FC236}">
                <a16:creationId xmlns="" xmlns:a16="http://schemas.microsoft.com/office/drawing/2014/main" id="{4BD3B939-3B16-F441-83B2-1414FC3CE098}"/>
              </a:ext>
            </a:extLst>
          </p:cNvPr>
          <p:cNvSpPr>
            <a:spLocks noGrp="1"/>
          </p:cNvSpPr>
          <p:nvPr>
            <p:ph type="body" sz="quarter" idx="13" hasCustomPrompt="1"/>
          </p:nvPr>
        </p:nvSpPr>
        <p:spPr>
          <a:xfrm>
            <a:off x="834887"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6" name="Footer Placeholder 5">
            <a:extLst>
              <a:ext uri="{FF2B5EF4-FFF2-40B4-BE49-F238E27FC236}">
                <a16:creationId xmlns="" xmlns:a16="http://schemas.microsoft.com/office/drawing/2014/main" id="{12BBE763-1218-9947-9A47-DF757A78262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1CBDDC26-D28A-CC47-A903-3215875BC210}"/>
              </a:ext>
            </a:extLst>
          </p:cNvPr>
          <p:cNvSpPr>
            <a:spLocks noGrp="1"/>
          </p:cNvSpPr>
          <p:nvPr>
            <p:ph type="title" hasCustomPrompt="1"/>
          </p:nvPr>
        </p:nvSpPr>
        <p:spPr/>
        <p:txBody>
          <a:bodyPr/>
          <a:lstStyle>
            <a:lvl1pPr>
              <a:defRPr/>
            </a:lvl1pPr>
          </a:lstStyle>
          <a:p>
            <a:r>
              <a:rPr lang="en-US" sz="2800" dirty="0">
                <a:latin typeface="Trebuchet MS" panose="020B0603020202020204" pitchFamily="34" charset="0"/>
              </a:rPr>
              <a:t>Comparisons (opt 01)</a:t>
            </a:r>
            <a:endParaRPr lang="en-US" dirty="0"/>
          </a:p>
        </p:txBody>
      </p:sp>
      <p:sp>
        <p:nvSpPr>
          <p:cNvPr id="7" name="Slide Number Placeholder 6">
            <a:extLst>
              <a:ext uri="{FF2B5EF4-FFF2-40B4-BE49-F238E27FC236}">
                <a16:creationId xmlns="" xmlns:a16="http://schemas.microsoft.com/office/drawing/2014/main" id="{3F94BA0A-67FA-4247-9601-DC5CB851E8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pic>
        <p:nvPicPr>
          <p:cNvPr id="8" name="Picture 7">
            <a:extLst>
              <a:ext uri="{FF2B5EF4-FFF2-40B4-BE49-F238E27FC236}">
                <a16:creationId xmlns=""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4" name="Text Placeholder 23">
            <a:extLst>
              <a:ext uri="{FF2B5EF4-FFF2-40B4-BE49-F238E27FC236}">
                <a16:creationId xmlns="" xmlns:a16="http://schemas.microsoft.com/office/drawing/2014/main" id="{F03422E6-CE47-5B4C-8C92-FA13F1EA2762}"/>
              </a:ext>
            </a:extLst>
          </p:cNvPr>
          <p:cNvSpPr>
            <a:spLocks noGrp="1"/>
          </p:cNvSpPr>
          <p:nvPr>
            <p:ph type="body" sz="quarter" idx="14" hasCustomPrompt="1"/>
          </p:nvPr>
        </p:nvSpPr>
        <p:spPr>
          <a:xfrm>
            <a:off x="581891"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26" name="Text Placeholder 25">
            <a:extLst>
              <a:ext uri="{FF2B5EF4-FFF2-40B4-BE49-F238E27FC236}">
                <a16:creationId xmlns="" xmlns:a16="http://schemas.microsoft.com/office/drawing/2014/main" id="{278BC178-06E1-BF4D-98E6-06661E7FB494}"/>
              </a:ext>
            </a:extLst>
          </p:cNvPr>
          <p:cNvSpPr>
            <a:spLocks noGrp="1"/>
          </p:cNvSpPr>
          <p:nvPr>
            <p:ph type="body" sz="quarter" idx="15"/>
          </p:nvPr>
        </p:nvSpPr>
        <p:spPr>
          <a:xfrm>
            <a:off x="834886"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7" name="Text Placeholder 21">
            <a:extLst>
              <a:ext uri="{FF2B5EF4-FFF2-40B4-BE49-F238E27FC236}">
                <a16:creationId xmlns="" xmlns:a16="http://schemas.microsoft.com/office/drawing/2014/main" id="{FF0BFB3C-8987-A449-857D-BE505C75ABED}"/>
              </a:ext>
            </a:extLst>
          </p:cNvPr>
          <p:cNvSpPr>
            <a:spLocks noGrp="1"/>
          </p:cNvSpPr>
          <p:nvPr>
            <p:ph type="body" sz="quarter" idx="16" hasCustomPrompt="1"/>
          </p:nvPr>
        </p:nvSpPr>
        <p:spPr>
          <a:xfrm>
            <a:off x="4742858" y="1302547"/>
            <a:ext cx="3060000" cy="612000"/>
          </a:xfrm>
          <a:prstGeom prst="roundRect">
            <a:avLst/>
          </a:prstGeom>
          <a:ln w="12700">
            <a:solidFill>
              <a:srgbClr val="FFBB13"/>
            </a:solidFill>
          </a:ln>
        </p:spPr>
        <p:txBody>
          <a:bodyPr anchor="ctr">
            <a:normAutofit/>
          </a:bodyPr>
          <a:lstStyle>
            <a:lvl1pPr marL="357188" indent="0">
              <a:buNone/>
              <a:tabLst/>
              <a:defRPr sz="1800" b="1">
                <a:solidFill>
                  <a:schemeClr val="tx1">
                    <a:lumMod val="95000"/>
                    <a:lumOff val="5000"/>
                  </a:schemeClr>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29" name="Text Placeholder 23">
            <a:extLst>
              <a:ext uri="{FF2B5EF4-FFF2-40B4-BE49-F238E27FC236}">
                <a16:creationId xmlns="" xmlns:a16="http://schemas.microsoft.com/office/drawing/2014/main" id="{6C59BA92-114B-CA46-8F65-30948BB2E36E}"/>
              </a:ext>
            </a:extLst>
          </p:cNvPr>
          <p:cNvSpPr>
            <a:spLocks noGrp="1"/>
          </p:cNvSpPr>
          <p:nvPr>
            <p:ph type="body" sz="quarter" idx="17" hasCustomPrompt="1"/>
          </p:nvPr>
        </p:nvSpPr>
        <p:spPr>
          <a:xfrm>
            <a:off x="4489862" y="1302547"/>
            <a:ext cx="612000" cy="612000"/>
          </a:xfrm>
          <a:prstGeom prst="ellipse">
            <a:avLst/>
          </a:prstGeom>
          <a:solidFill>
            <a:srgbClr val="FEBC11"/>
          </a:solidFill>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0" name="Text Placeholder 25">
            <a:extLst>
              <a:ext uri="{FF2B5EF4-FFF2-40B4-BE49-F238E27FC236}">
                <a16:creationId xmlns="" xmlns:a16="http://schemas.microsoft.com/office/drawing/2014/main" id="{B16A439E-D494-B345-A2DC-0ED9729C73AF}"/>
              </a:ext>
            </a:extLst>
          </p:cNvPr>
          <p:cNvSpPr>
            <a:spLocks noGrp="1"/>
          </p:cNvSpPr>
          <p:nvPr>
            <p:ph type="body" sz="quarter" idx="18"/>
          </p:nvPr>
        </p:nvSpPr>
        <p:spPr>
          <a:xfrm>
            <a:off x="4742857"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5" name="Text Placeholder 21">
            <a:extLst>
              <a:ext uri="{FF2B5EF4-FFF2-40B4-BE49-F238E27FC236}">
                <a16:creationId xmlns="" xmlns:a16="http://schemas.microsoft.com/office/drawing/2014/main" id="{AC3AA84A-179B-C44A-A390-FBE7CF18792C}"/>
              </a:ext>
            </a:extLst>
          </p:cNvPr>
          <p:cNvSpPr>
            <a:spLocks noGrp="1"/>
          </p:cNvSpPr>
          <p:nvPr>
            <p:ph type="body" sz="quarter" idx="19" hasCustomPrompt="1"/>
          </p:nvPr>
        </p:nvSpPr>
        <p:spPr>
          <a:xfrm>
            <a:off x="8740609" y="1302547"/>
            <a:ext cx="3060000" cy="612000"/>
          </a:xfrm>
          <a:prstGeom prst="roundRect">
            <a:avLst/>
          </a:prstGeom>
          <a:solidFill>
            <a:srgbClr val="FEBC11"/>
          </a:solidFill>
          <a:ln w="12700">
            <a:solidFill>
              <a:srgbClr val="FFBB13"/>
            </a:solidFill>
          </a:ln>
        </p:spPr>
        <p:txBody>
          <a:bodyPr anchor="ctr">
            <a:normAutofit/>
          </a:bodyPr>
          <a:lstStyle>
            <a:lvl1pPr marL="357188" indent="0">
              <a:buNone/>
              <a:tabLst/>
              <a:defRPr sz="1800" b="1">
                <a:solidFill>
                  <a:schemeClr val="bg1"/>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dirty="0"/>
              <a:t>Header</a:t>
            </a:r>
          </a:p>
        </p:txBody>
      </p:sp>
      <p:sp>
        <p:nvSpPr>
          <p:cNvPr id="37" name="Text Placeholder 23">
            <a:extLst>
              <a:ext uri="{FF2B5EF4-FFF2-40B4-BE49-F238E27FC236}">
                <a16:creationId xmlns="" xmlns:a16="http://schemas.microsoft.com/office/drawing/2014/main" id="{DB0369DC-C42C-BC44-B24A-FD8EE3F70AB4}"/>
              </a:ext>
            </a:extLst>
          </p:cNvPr>
          <p:cNvSpPr>
            <a:spLocks noGrp="1"/>
          </p:cNvSpPr>
          <p:nvPr>
            <p:ph type="body" sz="quarter" idx="20" hasCustomPrompt="1"/>
          </p:nvPr>
        </p:nvSpPr>
        <p:spPr>
          <a:xfrm>
            <a:off x="8487613" y="1302547"/>
            <a:ext cx="612000" cy="612000"/>
          </a:xfrm>
          <a:prstGeom prst="ellipse">
            <a:avLst/>
          </a:prstGeom>
          <a:solidFill>
            <a:srgbClr val="FEBC11"/>
          </a:solidFill>
          <a:ln w="25400">
            <a:solidFill>
              <a:schemeClr val="bg1"/>
            </a:solidFill>
          </a:ln>
        </p:spPr>
        <p:txBody>
          <a:bodyPr lIns="0" tIns="0" rIns="0" bIns="0" anchor="ctr">
            <a:normAutofit/>
          </a:bodyPr>
          <a:lstStyle>
            <a:lvl1pPr marL="0" indent="0" algn="ctr">
              <a:buNone/>
              <a:defRPr sz="1600" b="1">
                <a:solidFill>
                  <a:schemeClr val="bg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t>
            </a:r>
          </a:p>
        </p:txBody>
      </p:sp>
      <p:sp>
        <p:nvSpPr>
          <p:cNvPr id="38" name="Text Placeholder 25">
            <a:extLst>
              <a:ext uri="{FF2B5EF4-FFF2-40B4-BE49-F238E27FC236}">
                <a16:creationId xmlns="" xmlns:a16="http://schemas.microsoft.com/office/drawing/2014/main" id="{E4A1293A-D1F4-1941-A787-F87122B6427B}"/>
              </a:ext>
            </a:extLst>
          </p:cNvPr>
          <p:cNvSpPr>
            <a:spLocks noGrp="1"/>
          </p:cNvSpPr>
          <p:nvPr>
            <p:ph type="body" sz="quarter" idx="21"/>
          </p:nvPr>
        </p:nvSpPr>
        <p:spPr>
          <a:xfrm>
            <a:off x="8740608" y="2100030"/>
            <a:ext cx="2975113" cy="404767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quarter" idx="22" hasCustomPrompt="1"/>
          </p:nvPr>
        </p:nvSpPr>
        <p:spPr>
          <a:xfrm>
            <a:off x="406400" y="6356350"/>
            <a:ext cx="3403600"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395232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s - with image / chart / icon (opt 02)">
    <p:spTree>
      <p:nvGrpSpPr>
        <p:cNvPr id="1" name=""/>
        <p:cNvGrpSpPr/>
        <p:nvPr/>
      </p:nvGrpSpPr>
      <p:grpSpPr>
        <a:xfrm>
          <a:off x="0" y="0"/>
          <a:ext cx="0" cy="0"/>
          <a:chOff x="0" y="0"/>
          <a:chExt cx="0" cy="0"/>
        </a:xfrm>
      </p:grpSpPr>
      <p:sp>
        <p:nvSpPr>
          <p:cNvPr id="22" name="Text Placeholder 21">
            <a:extLst>
              <a:ext uri="{FF2B5EF4-FFF2-40B4-BE49-F238E27FC236}">
                <a16:creationId xmlns="" xmlns:a16="http://schemas.microsoft.com/office/drawing/2014/main" id="{4BD3B939-3B16-F441-83B2-1414FC3CE098}"/>
              </a:ext>
            </a:extLst>
          </p:cNvPr>
          <p:cNvSpPr>
            <a:spLocks noGrp="1"/>
          </p:cNvSpPr>
          <p:nvPr>
            <p:ph type="body" sz="quarter" idx="13" hasCustomPrompt="1"/>
          </p:nvPr>
        </p:nvSpPr>
        <p:spPr>
          <a:xfrm>
            <a:off x="504825"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6" name="Footer Placeholder 5">
            <a:extLst>
              <a:ext uri="{FF2B5EF4-FFF2-40B4-BE49-F238E27FC236}">
                <a16:creationId xmlns="" xmlns:a16="http://schemas.microsoft.com/office/drawing/2014/main" id="{12BBE763-1218-9947-9A47-DF757A782627}"/>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2" name="Title 1">
            <a:extLst>
              <a:ext uri="{FF2B5EF4-FFF2-40B4-BE49-F238E27FC236}">
                <a16:creationId xmlns="" xmlns:a16="http://schemas.microsoft.com/office/drawing/2014/main" id="{1CBDDC26-D28A-CC47-A903-3215875BC210}"/>
              </a:ext>
            </a:extLst>
          </p:cNvPr>
          <p:cNvSpPr>
            <a:spLocks noGrp="1"/>
          </p:cNvSpPr>
          <p:nvPr>
            <p:ph type="title" hasCustomPrompt="1"/>
          </p:nvPr>
        </p:nvSpPr>
        <p:spPr>
          <a:xfrm>
            <a:off x="504825" y="250215"/>
            <a:ext cx="10412557" cy="584297"/>
          </a:xfrm>
        </p:spPr>
        <p:txBody>
          <a:bodyPr/>
          <a:lstStyle>
            <a:lvl1pPr>
              <a:defRPr/>
            </a:lvl1pPr>
          </a:lstStyle>
          <a:p>
            <a:r>
              <a:rPr lang="en-US" sz="2800" dirty="0">
                <a:latin typeface="Trebuchet MS" panose="020B0603020202020204" pitchFamily="34" charset="0"/>
              </a:rPr>
              <a:t>Comparisons - with image / chart / icon (opt 02)</a:t>
            </a:r>
            <a:endParaRPr lang="en-US" dirty="0"/>
          </a:p>
        </p:txBody>
      </p:sp>
      <p:sp>
        <p:nvSpPr>
          <p:cNvPr id="7" name="Slide Number Placeholder 6">
            <a:extLst>
              <a:ext uri="{FF2B5EF4-FFF2-40B4-BE49-F238E27FC236}">
                <a16:creationId xmlns="" xmlns:a16="http://schemas.microsoft.com/office/drawing/2014/main" id="{3F94BA0A-67FA-4247-9601-DC5CB851E8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pic>
        <p:nvPicPr>
          <p:cNvPr id="8" name="Picture 7">
            <a:extLst>
              <a:ext uri="{FF2B5EF4-FFF2-40B4-BE49-F238E27FC236}">
                <a16:creationId xmlns="" xmlns:a16="http://schemas.microsoft.com/office/drawing/2014/main" id="{2A57548A-77DE-7545-8751-65974170075C}"/>
              </a:ext>
            </a:extLst>
          </p:cNvPr>
          <p:cNvPicPr>
            <a:picLocks noChangeAspect="1"/>
          </p:cNvPicPr>
          <p:nvPr userDrawn="1"/>
        </p:nvPicPr>
        <p:blipFill>
          <a:blip r:embed="rId2"/>
          <a:stretch>
            <a:fillRect/>
          </a:stretch>
        </p:blipFill>
        <p:spPr>
          <a:xfrm>
            <a:off x="11066277" y="213615"/>
            <a:ext cx="620897" cy="620897"/>
          </a:xfrm>
          <a:prstGeom prst="rect">
            <a:avLst/>
          </a:prstGeom>
        </p:spPr>
      </p:pic>
      <p:sp>
        <p:nvSpPr>
          <p:cNvPr id="26" name="Text Placeholder 25">
            <a:extLst>
              <a:ext uri="{FF2B5EF4-FFF2-40B4-BE49-F238E27FC236}">
                <a16:creationId xmlns="" xmlns:a16="http://schemas.microsoft.com/office/drawing/2014/main" id="{278BC178-06E1-BF4D-98E6-06661E7FB494}"/>
              </a:ext>
            </a:extLst>
          </p:cNvPr>
          <p:cNvSpPr>
            <a:spLocks noGrp="1"/>
          </p:cNvSpPr>
          <p:nvPr>
            <p:ph type="body" sz="quarter" idx="15"/>
          </p:nvPr>
        </p:nvSpPr>
        <p:spPr>
          <a:xfrm>
            <a:off x="504825"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 xmlns:a16="http://schemas.microsoft.com/office/drawing/2014/main" id="{A4DF6BE7-BA67-1B46-8163-B7A3DFBB32E9}"/>
              </a:ext>
            </a:extLst>
          </p:cNvPr>
          <p:cNvSpPr>
            <a:spLocks noGrp="1"/>
          </p:cNvSpPr>
          <p:nvPr>
            <p:ph sz="quarter" idx="21" hasCustomPrompt="1"/>
          </p:nvPr>
        </p:nvSpPr>
        <p:spPr>
          <a:xfrm>
            <a:off x="504825"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19" name="Text Placeholder 21">
            <a:extLst>
              <a:ext uri="{FF2B5EF4-FFF2-40B4-BE49-F238E27FC236}">
                <a16:creationId xmlns="" xmlns:a16="http://schemas.microsoft.com/office/drawing/2014/main" id="{072E3C89-2DC2-D745-AC1A-40F655B2CE22}"/>
              </a:ext>
            </a:extLst>
          </p:cNvPr>
          <p:cNvSpPr>
            <a:spLocks noGrp="1"/>
          </p:cNvSpPr>
          <p:nvPr>
            <p:ph type="body" sz="quarter" idx="22" hasCustomPrompt="1"/>
          </p:nvPr>
        </p:nvSpPr>
        <p:spPr>
          <a:xfrm>
            <a:off x="4331237"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0" name="Text Placeholder 25">
            <a:extLst>
              <a:ext uri="{FF2B5EF4-FFF2-40B4-BE49-F238E27FC236}">
                <a16:creationId xmlns="" xmlns:a16="http://schemas.microsoft.com/office/drawing/2014/main" id="{5565FFAC-83E0-5641-B638-1A58E427F71E}"/>
              </a:ext>
            </a:extLst>
          </p:cNvPr>
          <p:cNvSpPr>
            <a:spLocks noGrp="1"/>
          </p:cNvSpPr>
          <p:nvPr>
            <p:ph type="body" sz="quarter" idx="23"/>
          </p:nvPr>
        </p:nvSpPr>
        <p:spPr>
          <a:xfrm>
            <a:off x="4331237"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3">
            <a:extLst>
              <a:ext uri="{FF2B5EF4-FFF2-40B4-BE49-F238E27FC236}">
                <a16:creationId xmlns="" xmlns:a16="http://schemas.microsoft.com/office/drawing/2014/main" id="{793719C8-1987-8A4C-A63E-B740FD53052B}"/>
              </a:ext>
            </a:extLst>
          </p:cNvPr>
          <p:cNvSpPr>
            <a:spLocks noGrp="1"/>
          </p:cNvSpPr>
          <p:nvPr>
            <p:ph sz="quarter" idx="24" hasCustomPrompt="1"/>
          </p:nvPr>
        </p:nvSpPr>
        <p:spPr>
          <a:xfrm>
            <a:off x="4331237"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23" name="Text Placeholder 21">
            <a:extLst>
              <a:ext uri="{FF2B5EF4-FFF2-40B4-BE49-F238E27FC236}">
                <a16:creationId xmlns="" xmlns:a16="http://schemas.microsoft.com/office/drawing/2014/main" id="{3EBF9622-0B52-5D4E-BF04-71D838A7A6A4}"/>
              </a:ext>
            </a:extLst>
          </p:cNvPr>
          <p:cNvSpPr>
            <a:spLocks noGrp="1"/>
          </p:cNvSpPr>
          <p:nvPr>
            <p:ph type="body" sz="quarter" idx="25" hasCustomPrompt="1"/>
          </p:nvPr>
        </p:nvSpPr>
        <p:spPr>
          <a:xfrm>
            <a:off x="8157650" y="1012874"/>
            <a:ext cx="3600000" cy="468000"/>
          </a:xfrm>
          <a:prstGeom prst="rect">
            <a:avLst/>
          </a:prstGeom>
          <a:solidFill>
            <a:srgbClr val="EEECED"/>
          </a:solidFill>
          <a:ln w="12700">
            <a:noFill/>
          </a:ln>
        </p:spPr>
        <p:txBody>
          <a:bodyPr anchor="ctr">
            <a:normAutofit/>
          </a:bodyPr>
          <a:lstStyle>
            <a:lvl1pPr marL="12700" indent="0" algn="ctr">
              <a:buNone/>
              <a:tabLst/>
              <a:defRPr sz="1600" b="1">
                <a:solidFill>
                  <a:srgbClr val="595959"/>
                </a:solidFill>
              </a:defRPr>
            </a:lvl1pPr>
            <a:lvl2pPr marL="457200" indent="0">
              <a:buNone/>
              <a:defRPr sz="1800">
                <a:solidFill>
                  <a:schemeClr val="tx1">
                    <a:lumMod val="95000"/>
                    <a:lumOff val="5000"/>
                  </a:schemeClr>
                </a:solidFill>
              </a:defRPr>
            </a:lvl2pPr>
            <a:lvl3pPr marL="914400" indent="0">
              <a:buNone/>
              <a:defRPr sz="1800">
                <a:solidFill>
                  <a:schemeClr val="tx1">
                    <a:lumMod val="95000"/>
                    <a:lumOff val="5000"/>
                  </a:schemeClr>
                </a:solidFill>
              </a:defRPr>
            </a:lvl3pPr>
            <a:lvl4pPr marL="1371600" indent="0">
              <a:buNone/>
              <a:defRPr sz="1800">
                <a:solidFill>
                  <a:schemeClr val="tx1">
                    <a:lumMod val="95000"/>
                    <a:lumOff val="5000"/>
                  </a:schemeClr>
                </a:solidFill>
              </a:defRPr>
            </a:lvl4pPr>
            <a:lvl5pPr marL="1828800" indent="0">
              <a:buNone/>
              <a:defRPr sz="1800">
                <a:solidFill>
                  <a:schemeClr val="tx1">
                    <a:lumMod val="95000"/>
                    <a:lumOff val="5000"/>
                  </a:schemeClr>
                </a:solidFill>
              </a:defRPr>
            </a:lvl5pPr>
          </a:lstStyle>
          <a:p>
            <a:pPr lvl="0"/>
            <a:r>
              <a:rPr lang="en-US"/>
              <a:t>Header</a:t>
            </a:r>
            <a:endParaRPr lang="en-US" dirty="0"/>
          </a:p>
        </p:txBody>
      </p:sp>
      <p:sp>
        <p:nvSpPr>
          <p:cNvPr id="25" name="Text Placeholder 25">
            <a:extLst>
              <a:ext uri="{FF2B5EF4-FFF2-40B4-BE49-F238E27FC236}">
                <a16:creationId xmlns="" xmlns:a16="http://schemas.microsoft.com/office/drawing/2014/main" id="{DAA0B8D7-4C30-1648-86CE-0F510E7EB760}"/>
              </a:ext>
            </a:extLst>
          </p:cNvPr>
          <p:cNvSpPr>
            <a:spLocks noGrp="1"/>
          </p:cNvSpPr>
          <p:nvPr>
            <p:ph type="body" sz="quarter" idx="26"/>
          </p:nvPr>
        </p:nvSpPr>
        <p:spPr>
          <a:xfrm>
            <a:off x="8157650" y="2869808"/>
            <a:ext cx="3600000" cy="3420000"/>
          </a:xfrm>
          <a:solidFill>
            <a:srgbClr val="FCFDE9"/>
          </a:solidFill>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
            <a:extLst>
              <a:ext uri="{FF2B5EF4-FFF2-40B4-BE49-F238E27FC236}">
                <a16:creationId xmlns="" xmlns:a16="http://schemas.microsoft.com/office/drawing/2014/main" id="{6C08569C-0B31-6C47-AAB3-3B9388505ED4}"/>
              </a:ext>
            </a:extLst>
          </p:cNvPr>
          <p:cNvSpPr>
            <a:spLocks noGrp="1"/>
          </p:cNvSpPr>
          <p:nvPr>
            <p:ph sz="quarter" idx="27" hasCustomPrompt="1"/>
          </p:nvPr>
        </p:nvSpPr>
        <p:spPr>
          <a:xfrm>
            <a:off x="8157650" y="1631950"/>
            <a:ext cx="3600000" cy="1080000"/>
          </a:xfrm>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Insert Picture</a:t>
            </a:r>
          </a:p>
        </p:txBody>
      </p:sp>
      <p:sp>
        <p:nvSpPr>
          <p:cNvPr id="5" name="Text Placeholder 4"/>
          <p:cNvSpPr>
            <a:spLocks noGrp="1"/>
          </p:cNvSpPr>
          <p:nvPr>
            <p:ph type="body" sz="quarter" idx="28" hasCustomPrompt="1"/>
          </p:nvPr>
        </p:nvSpPr>
        <p:spPr>
          <a:xfrm>
            <a:off x="504825" y="6356350"/>
            <a:ext cx="3952875" cy="360363"/>
          </a:xfrm>
        </p:spPr>
        <p:txBody>
          <a:bodyPr>
            <a:noAutofit/>
          </a:bodyPr>
          <a:lstStyle>
            <a:lvl1pPr marL="0" indent="0">
              <a:buNone/>
              <a:defRPr sz="1000" baseline="0"/>
            </a:lvl1pPr>
          </a:lstStyle>
          <a:p>
            <a:pPr lvl="0"/>
            <a:r>
              <a:rPr lang="en-US" dirty="0" smtClean="0"/>
              <a:t>[Add Footnote Here]</a:t>
            </a:r>
            <a:endParaRPr lang="en-MY" dirty="0"/>
          </a:p>
        </p:txBody>
      </p:sp>
    </p:spTree>
    <p:extLst>
      <p:ext uri="{BB962C8B-B14F-4D97-AF65-F5344CB8AC3E}">
        <p14:creationId xmlns:p14="http://schemas.microsoft.com/office/powerpoint/2010/main" val="23223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0"/>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9" name="think-cell Slide" r:id="rId21" imgW="270" imgH="270" progId="TCLayout.ActiveDocument.1">
                  <p:embed/>
                </p:oleObj>
              </mc:Choice>
              <mc:Fallback>
                <p:oleObj name="think-cell Slide" r:id="rId21" imgW="270" imgH="270" progId="TCLayout.ActiveDocument.1">
                  <p:embed/>
                  <p:pic>
                    <p:nvPicPr>
                      <p:cNvPr id="9" name="Object 8" hidden="1"/>
                      <p:cNvPicPr/>
                      <p:nvPr/>
                    </p:nvPicPr>
                    <p:blipFill>
                      <a:blip r:embed="rId22"/>
                      <a:stretch>
                        <a:fillRect/>
                      </a:stretch>
                    </p:blipFill>
                    <p:spPr>
                      <a:xfrm>
                        <a:off x="1588" y="1588"/>
                        <a:ext cx="1588" cy="1588"/>
                      </a:xfrm>
                      <a:prstGeom prst="rect">
                        <a:avLst/>
                      </a:prstGeom>
                    </p:spPr>
                  </p:pic>
                </p:oleObj>
              </mc:Fallback>
            </mc:AlternateContent>
          </a:graphicData>
        </a:graphic>
      </p:graphicFrame>
      <p:pic>
        <p:nvPicPr>
          <p:cNvPr id="18" name="Picture 17">
            <a:extLst>
              <a:ext uri="{FF2B5EF4-FFF2-40B4-BE49-F238E27FC236}">
                <a16:creationId xmlns="" xmlns:a16="http://schemas.microsoft.com/office/drawing/2014/main" id="{D332AD5B-E72D-A94F-98AE-656377385D6B}"/>
              </a:ext>
            </a:extLst>
          </p:cNvPr>
          <p:cNvPicPr>
            <a:picLocks noChangeAspect="1"/>
          </p:cNvPicPr>
          <p:nvPr userDrawn="1"/>
        </p:nvPicPr>
        <p:blipFill>
          <a:blip r:embed="rId23">
            <a:lum/>
          </a:blip>
          <a:stretch>
            <a:fillRect/>
          </a:stretch>
        </p:blipFill>
        <p:spPr>
          <a:xfrm>
            <a:off x="11081394" y="223339"/>
            <a:ext cx="603250" cy="603250"/>
          </a:xfrm>
          <a:prstGeom prst="rect">
            <a:avLst/>
          </a:prstGeom>
        </p:spPr>
      </p:pic>
      <p:sp>
        <p:nvSpPr>
          <p:cNvPr id="17" name="Rectangle 16">
            <a:extLst>
              <a:ext uri="{FF2B5EF4-FFF2-40B4-BE49-F238E27FC236}">
                <a16:creationId xmlns="" xmlns:a16="http://schemas.microsoft.com/office/drawing/2014/main" id="{4B1F3A1E-7DB8-E942-A26E-AA47434BAB2A}"/>
              </a:ext>
            </a:extLst>
          </p:cNvPr>
          <p:cNvSpPr/>
          <p:nvPr userDrawn="1"/>
        </p:nvSpPr>
        <p:spPr>
          <a:xfrm>
            <a:off x="0" y="321764"/>
            <a:ext cx="504824" cy="365125"/>
          </a:xfrm>
          <a:prstGeom prst="rect">
            <a:avLst/>
          </a:prstGeom>
          <a:solidFill>
            <a:srgbClr val="A6A6A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sp>
        <p:nvSpPr>
          <p:cNvPr id="5" name="Footer Placeholder 4">
            <a:extLst>
              <a:ext uri="{FF2B5EF4-FFF2-40B4-BE49-F238E27FC236}">
                <a16:creationId xmlns="" xmlns:a16="http://schemas.microsoft.com/office/drawing/2014/main" id="{9D2D0EB2-9874-914F-813F-217E2062148A}"/>
              </a:ext>
            </a:extLst>
          </p:cNvPr>
          <p:cNvSpPr>
            <a:spLocks noGrp="1"/>
          </p:cNvSpPr>
          <p:nvPr>
            <p:ph type="ftr" sz="quarter" idx="3"/>
          </p:nvPr>
        </p:nvSpPr>
        <p:spPr>
          <a:xfrm>
            <a:off x="9278470" y="6356350"/>
            <a:ext cx="2197675" cy="360000"/>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cxnSp>
        <p:nvCxnSpPr>
          <p:cNvPr id="7" name="Straight Connector 6">
            <a:extLst>
              <a:ext uri="{FF2B5EF4-FFF2-40B4-BE49-F238E27FC236}">
                <a16:creationId xmlns="" xmlns:a16="http://schemas.microsoft.com/office/drawing/2014/main" id="{1F060E8E-1590-EC47-B852-A8EDA70D52E9}"/>
              </a:ext>
            </a:extLst>
          </p:cNvPr>
          <p:cNvCxnSpPr/>
          <p:nvPr userDrawn="1"/>
        </p:nvCxnSpPr>
        <p:spPr>
          <a:xfrm>
            <a:off x="504825" y="6333935"/>
            <a:ext cx="11273981" cy="0"/>
          </a:xfrm>
          <a:prstGeom prst="line">
            <a:avLst/>
          </a:prstGeom>
          <a:ln w="22225">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 xmlns:a16="http://schemas.microsoft.com/office/drawing/2014/main" id="{1AF1BBB8-66EF-AE41-A86C-2B947B05AAFE}"/>
              </a:ext>
            </a:extLst>
          </p:cNvPr>
          <p:cNvSpPr>
            <a:spLocks noGrp="1"/>
          </p:cNvSpPr>
          <p:nvPr>
            <p:ph type="title"/>
          </p:nvPr>
        </p:nvSpPr>
        <p:spPr>
          <a:xfrm>
            <a:off x="504825" y="250215"/>
            <a:ext cx="10412557" cy="58429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75B460CC-4201-9F45-950F-D8B26925AAAC}"/>
              </a:ext>
            </a:extLst>
          </p:cNvPr>
          <p:cNvSpPr>
            <a:spLocks noGrp="1"/>
          </p:cNvSpPr>
          <p:nvPr>
            <p:ph type="body" idx="1"/>
          </p:nvPr>
        </p:nvSpPr>
        <p:spPr>
          <a:xfrm>
            <a:off x="666596" y="1321555"/>
            <a:ext cx="10515600" cy="48554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 xmlns:a16="http://schemas.microsoft.com/office/drawing/2014/main" id="{6704F3C0-4E01-514C-A6AC-261444DB95E2}"/>
              </a:ext>
            </a:extLst>
          </p:cNvPr>
          <p:cNvSpPr>
            <a:spLocks noGrp="1"/>
          </p:cNvSpPr>
          <p:nvPr>
            <p:ph type="sldNum" sz="quarter" idx="4"/>
          </p:nvPr>
        </p:nvSpPr>
        <p:spPr>
          <a:xfrm>
            <a:off x="11508806" y="6356350"/>
            <a:ext cx="270000" cy="360000"/>
          </a:xfrm>
          <a:prstGeom prst="rect">
            <a:avLst/>
          </a:prstGeom>
        </p:spPr>
        <p:txBody>
          <a:bodyPr vert="horz" lIns="0" tIns="0" rIns="0" bIns="0" rtlCol="0" anchor="ctr"/>
          <a:lstStyle>
            <a:lvl1pPr algn="r">
              <a:defRPr sz="1000" b="1">
                <a:solidFill>
                  <a:srgbClr val="898989"/>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MY" sz="1200" b="0" i="0" u="none" strike="noStrike" kern="1200" cap="none" spc="0" normalizeH="0" baseline="0" noProof="0">
              <a:ln>
                <a:noFill/>
              </a:ln>
              <a:solidFill>
                <a:srgbClr val="000000">
                  <a:tint val="75000"/>
                </a:srgb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4979912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hyperlink" Target="mailto:RCPC@Maybank.co.id"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7.png"/><Relationship Id="rId18"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12.png"/><Relationship Id="rId12" Type="http://schemas.openxmlformats.org/officeDocument/2006/relationships/image" Target="../media/image28.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3.png"/><Relationship Id="rId15" Type="http://schemas.openxmlformats.org/officeDocument/2006/relationships/image" Target="../media/image19.png"/><Relationship Id="rId10" Type="http://schemas.openxmlformats.org/officeDocument/2006/relationships/image" Target="../media/image22.png"/><Relationship Id="rId19"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11.pn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hyperlink" Target="mailto:RCPC@Maybank.co.id"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mailto:RCPC@Maybank.co.id"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3"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ctrTitle"/>
          </p:nvPr>
        </p:nvSpPr>
        <p:spPr>
          <a:xfrm>
            <a:off x="585878" y="1512927"/>
            <a:ext cx="10082167" cy="719707"/>
          </a:xfrm>
        </p:spPr>
        <p:txBody>
          <a:bodyPr vert="horz" anchor="ctr">
            <a:normAutofit/>
          </a:bodyPr>
          <a:lstStyle/>
          <a:p>
            <a:r>
              <a:rPr lang="en-MY" sz="2800" b="1" smtClean="0"/>
              <a:t>High Level Business Process</a:t>
            </a:r>
            <a:endParaRPr lang="en-MY" sz="2800" b="1"/>
          </a:p>
        </p:txBody>
      </p:sp>
      <p:sp>
        <p:nvSpPr>
          <p:cNvPr id="5" name="Footer Placeholder 4"/>
          <p:cNvSpPr>
            <a:spLocks noGrp="1"/>
          </p:cNvSpPr>
          <p:nvPr>
            <p:ph type="ftr" sz="quarter" idx="14"/>
          </p:nvPr>
        </p:nvSpPr>
        <p:spPr/>
        <p:txBody>
          <a:bodyPr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smtClean="0">
                <a:ln>
                  <a:noFill/>
                </a:ln>
                <a:solidFill>
                  <a:srgbClr val="000000">
                    <a:lumMod val="95000"/>
                    <a:lumOff val="5000"/>
                  </a:srgbClr>
                </a:solidFill>
                <a:effectLst/>
                <a:uLnTx/>
                <a:uFillTx/>
                <a:latin typeface="Trebuchet MS" panose="020B0603020202020204"/>
                <a:ea typeface="+mn-ea"/>
                <a:cs typeface="+mn-cs"/>
              </a:rPr>
              <a:t>M25 SP7 Digital Lending</a:t>
            </a:r>
          </a:p>
        </p:txBody>
      </p:sp>
      <p:sp>
        <p:nvSpPr>
          <p:cNvPr id="6" name="Slide Number Placeholder 5"/>
          <p:cNvSpPr>
            <a:spLocks noGrp="1"/>
          </p:cNvSpPr>
          <p:nvPr>
            <p:ph type="sldNum" sz="quarter"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8" name="Subtitle 3"/>
          <p:cNvSpPr txBox="1">
            <a:spLocks/>
          </p:cNvSpPr>
          <p:nvPr/>
        </p:nvSpPr>
        <p:spPr>
          <a:xfrm>
            <a:off x="585878" y="3363726"/>
            <a:ext cx="10082167" cy="34524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smtClean="0"/>
              <a:t>May 2023</a:t>
            </a:r>
            <a:endParaRPr lang="en-MY" i="1" smtClean="0"/>
          </a:p>
        </p:txBody>
      </p:sp>
      <p:sp>
        <p:nvSpPr>
          <p:cNvPr id="9" name="Subtitle 3"/>
          <p:cNvSpPr txBox="1">
            <a:spLocks/>
          </p:cNvSpPr>
          <p:nvPr/>
        </p:nvSpPr>
        <p:spPr>
          <a:xfrm>
            <a:off x="585878" y="2205868"/>
            <a:ext cx="10308264" cy="80722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smtClean="0"/>
              <a:t>Digital Lending SME</a:t>
            </a:r>
            <a:endParaRPr lang="en-US" i="1"/>
          </a:p>
        </p:txBody>
      </p:sp>
    </p:spTree>
    <p:extLst>
      <p:ext uri="{BB962C8B-B14F-4D97-AF65-F5344CB8AC3E}">
        <p14:creationId xmlns:p14="http://schemas.microsoft.com/office/powerpoint/2010/main" val="2461016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(3/6)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89888771"/>
              </p:ext>
            </p:extLst>
          </p:nvPr>
        </p:nvGraphicFramePr>
        <p:xfrm>
          <a:off x="348807" y="864191"/>
          <a:ext cx="11429999" cy="446532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1000" b="0" dirty="0" smtClean="0">
                          <a:latin typeface="+mn-lt"/>
                        </a:rPr>
                        <a:t>10</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Unit</a:t>
                      </a:r>
                      <a:r>
                        <a:rPr lang="en-US" sz="1000" baseline="0" dirty="0" smtClean="0">
                          <a:latin typeface="+mn-lt"/>
                        </a:rPr>
                        <a:t> </a:t>
                      </a:r>
                      <a:r>
                        <a:rPr lang="en-US" sz="1000" baseline="0" dirty="0" err="1" smtClean="0">
                          <a:latin typeface="+mn-lt"/>
                        </a:rPr>
                        <a:t>kerja</a:t>
                      </a:r>
                      <a:r>
                        <a:rPr lang="en-US" sz="1000" baseline="0" dirty="0" smtClean="0">
                          <a:latin typeface="+mn-lt"/>
                        </a:rPr>
                        <a:t> RCPC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kriteria</a:t>
                      </a:r>
                      <a:r>
                        <a:rPr lang="en-US" sz="1000" baseline="0" dirty="0" smtClean="0">
                          <a:latin typeface="+mn-lt"/>
                        </a:rPr>
                        <a:t> </a:t>
                      </a:r>
                      <a:r>
                        <a:rPr lang="en-US" sz="1000" baseline="0" dirty="0" err="1" smtClean="0">
                          <a:latin typeface="+mn-lt"/>
                        </a:rPr>
                        <a:t>nasabah</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smtClean="0">
                          <a:latin typeface="+mn-lt"/>
                        </a:rPr>
                        <a:t>RCPC</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smtClean="0">
                          <a:latin typeface="+mn-lt"/>
                        </a:rPr>
                        <a:t>RCPC officer </a:t>
                      </a:r>
                      <a:r>
                        <a:rPr lang="en-US" sz="1000" baseline="0" dirty="0" err="1" smtClean="0">
                          <a:latin typeface="+mn-lt"/>
                        </a:rPr>
                        <a:t>mengakses</a:t>
                      </a:r>
                      <a:r>
                        <a:rPr lang="en-US" sz="1000" baseline="0" dirty="0" smtClean="0">
                          <a:latin typeface="+mn-lt"/>
                        </a:rPr>
                        <a:t> </a:t>
                      </a:r>
                      <a:r>
                        <a:rPr lang="en-US" sz="1000" baseline="0" dirty="0" err="1" smtClean="0">
                          <a:latin typeface="+mn-lt"/>
                        </a:rPr>
                        <a:t>aplikasi</a:t>
                      </a:r>
                      <a:r>
                        <a:rPr lang="en-US" sz="1000" baseline="0" dirty="0" smtClean="0">
                          <a:latin typeface="+mn-lt"/>
                        </a:rPr>
                        <a:t> LOS CUBE </a:t>
                      </a:r>
                      <a:r>
                        <a:rPr lang="en-US" sz="1000" baseline="0" dirty="0" err="1" smtClean="0">
                          <a:latin typeface="+mn-lt"/>
                        </a:rPr>
                        <a:t>setiap</a:t>
                      </a:r>
                      <a:r>
                        <a:rPr lang="en-US" sz="1000" baseline="0" dirty="0" smtClean="0">
                          <a:latin typeface="+mn-lt"/>
                        </a:rPr>
                        <a:t> </a:t>
                      </a:r>
                      <a:r>
                        <a:rPr lang="en-US" sz="1000" baseline="0" dirty="0" err="1" smtClean="0">
                          <a:latin typeface="+mn-lt"/>
                        </a:rPr>
                        <a:t>hari</a:t>
                      </a:r>
                      <a:r>
                        <a:rPr lang="en-US" sz="1000" baseline="0" dirty="0" smtClean="0">
                          <a:latin typeface="+mn-lt"/>
                        </a:rPr>
                        <a:t> </a:t>
                      </a:r>
                      <a:r>
                        <a:rPr lang="en-US" sz="1000" baseline="0" dirty="0" err="1" smtClean="0">
                          <a:latin typeface="+mn-lt"/>
                        </a:rPr>
                        <a:t>secara</a:t>
                      </a:r>
                      <a:r>
                        <a:rPr lang="en-US" sz="1000" baseline="0" dirty="0" smtClean="0">
                          <a:latin typeface="+mn-lt"/>
                        </a:rPr>
                        <a:t> regular </a:t>
                      </a:r>
                      <a:r>
                        <a:rPr lang="en-US" sz="1000" baseline="0" dirty="0" err="1" smtClean="0">
                          <a:latin typeface="+mn-lt"/>
                        </a:rPr>
                        <a:t>untuk</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aplikasi</a:t>
                      </a:r>
                      <a:r>
                        <a:rPr lang="en-US" sz="1000" baseline="0" dirty="0" smtClean="0">
                          <a:latin typeface="+mn-lt"/>
                        </a:rPr>
                        <a:t> digital lending yang </a:t>
                      </a:r>
                      <a:r>
                        <a:rPr lang="en-US" sz="1000" baseline="0" dirty="0" err="1" smtClean="0">
                          <a:latin typeface="+mn-lt"/>
                        </a:rPr>
                        <a:t>masuk</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Jika</a:t>
                      </a:r>
                      <a:r>
                        <a:rPr lang="en-US" sz="1000" baseline="0" dirty="0" smtClean="0">
                          <a:latin typeface="+mn-lt"/>
                        </a:rPr>
                        <a:t> </a:t>
                      </a:r>
                      <a:r>
                        <a:rPr lang="en-US" sz="1000" baseline="0" dirty="0" err="1" smtClean="0">
                          <a:latin typeface="+mn-lt"/>
                        </a:rPr>
                        <a:t>terdapat</a:t>
                      </a:r>
                      <a:r>
                        <a:rPr lang="en-US" sz="1000" baseline="0" dirty="0" smtClean="0">
                          <a:latin typeface="+mn-lt"/>
                        </a:rPr>
                        <a:t> </a:t>
                      </a:r>
                      <a:r>
                        <a:rPr lang="en-US" sz="1000" baseline="0" dirty="0" err="1" smtClean="0">
                          <a:latin typeface="+mn-lt"/>
                        </a:rPr>
                        <a:t>aplikasi</a:t>
                      </a:r>
                      <a:r>
                        <a:rPr lang="en-US" sz="1000" baseline="0" dirty="0" smtClean="0">
                          <a:latin typeface="+mn-lt"/>
                        </a:rPr>
                        <a:t> digital lending yang </a:t>
                      </a:r>
                      <a:r>
                        <a:rPr lang="en-US" sz="1000" baseline="0" dirty="0" err="1" smtClean="0">
                          <a:latin typeface="+mn-lt"/>
                        </a:rPr>
                        <a:t>baru</a:t>
                      </a:r>
                      <a:r>
                        <a:rPr lang="en-US" sz="1000" baseline="0" dirty="0" smtClean="0">
                          <a:latin typeface="+mn-lt"/>
                        </a:rPr>
                        <a:t>, </a:t>
                      </a:r>
                      <a:r>
                        <a:rPr lang="en-US" sz="1000" baseline="0" dirty="0" err="1" smtClean="0">
                          <a:latin typeface="+mn-lt"/>
                        </a:rPr>
                        <a:t>maka</a:t>
                      </a:r>
                      <a:r>
                        <a:rPr lang="en-US" sz="1000" baseline="0" dirty="0" smtClean="0">
                          <a:latin typeface="+mn-lt"/>
                        </a:rPr>
                        <a:t> RCPC officer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bahwa</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produk</a:t>
                      </a:r>
                      <a:r>
                        <a:rPr lang="en-US" sz="1000" baseline="0" dirty="0" smtClean="0">
                          <a:latin typeface="+mn-lt"/>
                        </a:rPr>
                        <a:t> yang </a:t>
                      </a:r>
                      <a:r>
                        <a:rPr lang="en-US" sz="1000" baseline="0" dirty="0" err="1" smtClean="0">
                          <a:latin typeface="+mn-lt"/>
                        </a:rPr>
                        <a:t>tercantum</a:t>
                      </a:r>
                      <a:r>
                        <a:rPr lang="en-US" sz="1000" baseline="0" dirty="0" smtClean="0">
                          <a:latin typeface="+mn-lt"/>
                        </a:rPr>
                        <a:t> </a:t>
                      </a:r>
                      <a:r>
                        <a:rPr lang="en-US" sz="1000" baseline="0" dirty="0" err="1" smtClean="0">
                          <a:latin typeface="+mn-lt"/>
                        </a:rPr>
                        <a:t>pada</a:t>
                      </a:r>
                      <a:r>
                        <a:rPr lang="en-US" sz="1000" baseline="0" dirty="0" smtClean="0">
                          <a:latin typeface="+mn-lt"/>
                        </a:rPr>
                        <a:t> LOS CUBE </a:t>
                      </a:r>
                      <a:r>
                        <a:rPr lang="en-US" sz="1000" baseline="0" dirty="0" err="1" smtClean="0">
                          <a:latin typeface="+mn-lt"/>
                        </a:rPr>
                        <a:t>adalah</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produk</a:t>
                      </a:r>
                      <a:r>
                        <a:rPr lang="en-US" sz="1000" baseline="0" dirty="0" smtClean="0">
                          <a:latin typeface="+mn-lt"/>
                        </a:rPr>
                        <a:t> Digital Lending SME </a:t>
                      </a:r>
                      <a:r>
                        <a:rPr lang="en-US" sz="1000" baseline="0" dirty="0" err="1" smtClean="0">
                          <a:latin typeface="+mn-lt"/>
                        </a:rPr>
                        <a:t>yaitu</a:t>
                      </a:r>
                      <a:r>
                        <a:rPr lang="en-US" sz="1000" baseline="0" dirty="0" smtClean="0">
                          <a:latin typeface="+mn-lt"/>
                        </a:rPr>
                        <a:t> : </a:t>
                      </a:r>
                      <a:r>
                        <a:rPr lang="en-US" sz="1000" baseline="0" dirty="0" err="1" smtClean="0">
                          <a:latin typeface="+mn-lt"/>
                        </a:rPr>
                        <a:t>xx.yy</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Pengecekan</a:t>
                      </a:r>
                      <a:r>
                        <a:rPr lang="en-US" sz="1000" baseline="0" dirty="0" smtClean="0">
                          <a:latin typeface="+mn-lt"/>
                        </a:rPr>
                        <a:t> yang </a:t>
                      </a:r>
                      <a:r>
                        <a:rPr lang="en-US" sz="1000" baseline="0" dirty="0" err="1" smtClean="0">
                          <a:latin typeface="+mn-lt"/>
                        </a:rPr>
                        <a:t>dilakukan</a:t>
                      </a:r>
                      <a:r>
                        <a:rPr lang="en-US" sz="1000" baseline="0" dirty="0" smtClean="0">
                          <a:latin typeface="+mn-lt"/>
                        </a:rPr>
                        <a:t> </a:t>
                      </a:r>
                      <a:r>
                        <a:rPr lang="en-US" sz="1000" baseline="0" dirty="0" err="1" smtClean="0">
                          <a:latin typeface="+mn-lt"/>
                        </a:rPr>
                        <a:t>berdasarkan</a:t>
                      </a:r>
                      <a:r>
                        <a:rPr lang="en-US" sz="1000" baseline="0" dirty="0" smtClean="0">
                          <a:latin typeface="+mn-lt"/>
                        </a:rPr>
                        <a:t> </a:t>
                      </a:r>
                      <a:r>
                        <a:rPr lang="en-US" sz="1000" baseline="0" dirty="0" err="1" smtClean="0">
                          <a:latin typeface="+mn-lt"/>
                        </a:rPr>
                        <a:t>ketentuan</a:t>
                      </a:r>
                      <a:r>
                        <a:rPr lang="en-US" sz="1000" baseline="0" dirty="0" smtClean="0">
                          <a:latin typeface="+mn-lt"/>
                        </a:rPr>
                        <a:t> PDA Digital Lending SME </a:t>
                      </a:r>
                      <a:r>
                        <a:rPr lang="en-US" sz="1000" baseline="0" dirty="0" err="1" smtClean="0">
                          <a:latin typeface="+mn-lt"/>
                        </a:rPr>
                        <a:t>diantaranya</a:t>
                      </a:r>
                      <a:r>
                        <a:rPr lang="en-US" sz="1000" baseline="0" dirty="0" smtClean="0">
                          <a:latin typeface="+mn-lt"/>
                        </a:rPr>
                        <a:t> </a:t>
                      </a:r>
                      <a:r>
                        <a:rPr lang="en-US" sz="1000" baseline="0" dirty="0" err="1" smtClean="0">
                          <a:latin typeface="+mn-lt"/>
                        </a:rPr>
                        <a:t>adalah</a:t>
                      </a:r>
                      <a:r>
                        <a:rPr lang="en-US" sz="1000" baseline="0" dirty="0" smtClean="0">
                          <a:latin typeface="+mn-lt"/>
                        </a:rPr>
                        <a:t> :</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DUKCAPIL</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lama </a:t>
                      </a:r>
                      <a:r>
                        <a:rPr lang="en-US" sz="1000" baseline="0" dirty="0" err="1" smtClean="0">
                          <a:latin typeface="+mn-lt"/>
                        </a:rPr>
                        <a:t>usaha</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umur</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Individu</a:t>
                      </a:r>
                      <a:r>
                        <a:rPr lang="en-US" sz="1000" baseline="0" dirty="0" smtClean="0">
                          <a:latin typeface="+mn-lt"/>
                        </a:rPr>
                        <a:t>)/ key person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korporasi</a:t>
                      </a:r>
                      <a:r>
                        <a:rPr lang="en-US" sz="1000" baseline="0" dirty="0" smtClean="0">
                          <a:latin typeface="+mn-lt"/>
                        </a:rPr>
                        <a: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Knock out industry</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Outflow industry (</a:t>
                      </a:r>
                      <a:r>
                        <a:rPr lang="en-US" sz="1000" baseline="0" dirty="0" err="1" smtClean="0">
                          <a:latin typeface="+mn-lt"/>
                        </a:rPr>
                        <a:t>sesuai</a:t>
                      </a:r>
                      <a:r>
                        <a:rPr lang="en-US" sz="1000" baseline="0" dirty="0" smtClean="0">
                          <a:latin typeface="+mn-lt"/>
                        </a:rPr>
                        <a:t> </a:t>
                      </a:r>
                      <a:r>
                        <a:rPr lang="en-US" sz="1000" baseline="0" dirty="0" err="1" smtClean="0">
                          <a:latin typeface="+mn-lt"/>
                        </a:rPr>
                        <a:t>dengan</a:t>
                      </a:r>
                      <a:r>
                        <a:rPr lang="en-US" sz="1000" baseline="0" dirty="0" smtClean="0">
                          <a:latin typeface="+mn-lt"/>
                        </a:rPr>
                        <a:t> </a:t>
                      </a:r>
                      <a:r>
                        <a:rPr lang="en-US" sz="1000" baseline="0" dirty="0" err="1" smtClean="0">
                          <a:latin typeface="+mn-lt"/>
                        </a:rPr>
                        <a:t>ketentuan</a:t>
                      </a:r>
                      <a:r>
                        <a:rPr lang="en-US" sz="1000" baseline="0" dirty="0" smtClean="0">
                          <a:latin typeface="+mn-lt"/>
                        </a:rPr>
                        <a:t> outflow industry </a:t>
                      </a:r>
                      <a:r>
                        <a:rPr lang="en-US" sz="1000" baseline="0" dirty="0" err="1" smtClean="0">
                          <a:latin typeface="+mn-lt"/>
                        </a:rPr>
                        <a:t>yaitu</a:t>
                      </a:r>
                      <a:r>
                        <a:rPr lang="en-US" sz="1000" baseline="0" dirty="0" smtClean="0">
                          <a:latin typeface="+mn-lt"/>
                        </a:rPr>
                        <a:t> </a:t>
                      </a:r>
                      <a:r>
                        <a:rPr lang="en-US" sz="1000" baseline="0" dirty="0" err="1" smtClean="0">
                          <a:latin typeface="+mn-lt"/>
                        </a:rPr>
                        <a:t>jenis</a:t>
                      </a:r>
                      <a:r>
                        <a:rPr lang="en-US" sz="1000" baseline="0" dirty="0" smtClean="0">
                          <a:latin typeface="+mn-lt"/>
                        </a:rPr>
                        <a:t> industry yang </a:t>
                      </a:r>
                      <a:r>
                        <a:rPr lang="en-US" sz="1000" baseline="0" dirty="0" err="1" smtClean="0">
                          <a:latin typeface="+mn-lt"/>
                        </a:rPr>
                        <a:t>tidak</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diproses</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produk</a:t>
                      </a:r>
                      <a:r>
                        <a:rPr lang="en-US" sz="1000" baseline="0" dirty="0" smtClean="0">
                          <a:latin typeface="+mn-lt"/>
                        </a:rPr>
                        <a:t> clean loan </a:t>
                      </a:r>
                      <a:r>
                        <a:rPr lang="en-US" sz="1000" baseline="0" dirty="0" err="1" smtClean="0">
                          <a:latin typeface="+mn-lt"/>
                        </a:rPr>
                        <a:t>namun</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menggunakan</a:t>
                      </a:r>
                      <a:r>
                        <a:rPr lang="en-US" sz="1000" baseline="0" dirty="0" smtClean="0">
                          <a:latin typeface="+mn-lt"/>
                        </a:rPr>
                        <a:t> proses </a:t>
                      </a:r>
                      <a:r>
                        <a:rPr lang="en-US" sz="1000" baseline="0" dirty="0" err="1" smtClean="0">
                          <a:latin typeface="+mn-lt"/>
                        </a:rPr>
                        <a:t>produk</a:t>
                      </a:r>
                      <a:r>
                        <a:rPr lang="en-US" sz="1000" baseline="0" dirty="0" smtClean="0">
                          <a:latin typeface="+mn-lt"/>
                        </a:rPr>
                        <a:t> existing RSME, </a:t>
                      </a:r>
                      <a:r>
                        <a:rPr lang="en-US" sz="1000" baseline="0" dirty="0" err="1" smtClean="0">
                          <a:latin typeface="+mn-lt"/>
                        </a:rPr>
                        <a:t>sehingga</a:t>
                      </a:r>
                      <a:r>
                        <a:rPr lang="en-US" sz="1000" baseline="0" dirty="0" smtClean="0">
                          <a:latin typeface="+mn-lt"/>
                        </a:rPr>
                        <a:t> </a:t>
                      </a:r>
                      <a:r>
                        <a:rPr lang="en-US" sz="1000" baseline="0" dirty="0" err="1" smtClean="0">
                          <a:latin typeface="+mn-lt"/>
                        </a:rPr>
                        <a:t>ketentuan</a:t>
                      </a:r>
                      <a:r>
                        <a:rPr lang="en-US" sz="1000" baseline="0" dirty="0" smtClean="0">
                          <a:latin typeface="+mn-lt"/>
                        </a:rPr>
                        <a:t> </a:t>
                      </a:r>
                      <a:r>
                        <a:rPr lang="en-US" sz="1000" baseline="0" dirty="0" err="1" smtClean="0">
                          <a:latin typeface="+mn-lt"/>
                        </a:rPr>
                        <a:t>produk</a:t>
                      </a:r>
                      <a:r>
                        <a:rPr lang="en-US" sz="1000" baseline="0" dirty="0" smtClean="0">
                          <a:latin typeface="+mn-lt"/>
                        </a:rPr>
                        <a:t>, </a:t>
                      </a:r>
                      <a:r>
                        <a:rPr lang="en-US" sz="1000" baseline="0" dirty="0" err="1" smtClean="0">
                          <a:latin typeface="+mn-lt"/>
                        </a:rPr>
                        <a:t>kriteria</a:t>
                      </a:r>
                      <a:r>
                        <a:rPr lang="en-US" sz="1000" baseline="0" dirty="0" smtClean="0">
                          <a:latin typeface="+mn-lt"/>
                        </a:rPr>
                        <a:t>, </a:t>
                      </a:r>
                      <a:r>
                        <a:rPr lang="en-US" sz="1000" baseline="0" dirty="0" err="1" smtClean="0">
                          <a:latin typeface="+mn-lt"/>
                        </a:rPr>
                        <a:t>dan</a:t>
                      </a:r>
                      <a:r>
                        <a:rPr lang="en-US" sz="1000" baseline="0" dirty="0" smtClean="0">
                          <a:latin typeface="+mn-lt"/>
                        </a:rPr>
                        <a:t> proses yang </a:t>
                      </a:r>
                      <a:r>
                        <a:rPr lang="en-US" sz="1000" baseline="0" dirty="0" err="1" smtClean="0">
                          <a:latin typeface="+mn-lt"/>
                        </a:rPr>
                        <a:t>berlaku</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mengikuti</a:t>
                      </a:r>
                      <a:r>
                        <a:rPr lang="en-US" sz="1000" baseline="0" dirty="0" smtClean="0">
                          <a:latin typeface="+mn-lt"/>
                        </a:rPr>
                        <a:t> </a:t>
                      </a:r>
                      <a:r>
                        <a:rPr lang="en-US" sz="1000" baseline="0" dirty="0" err="1" smtClean="0">
                          <a:latin typeface="+mn-lt"/>
                        </a:rPr>
                        <a:t>produk</a:t>
                      </a:r>
                      <a:r>
                        <a:rPr lang="en-US" sz="1000" baseline="0" dirty="0" smtClean="0">
                          <a:latin typeface="+mn-lt"/>
                        </a:rPr>
                        <a:t> existing RSME.</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Black list : </a:t>
                      </a:r>
                      <a:r>
                        <a:rPr lang="en-US" sz="1000" baseline="0" dirty="0" err="1" smtClean="0">
                          <a:latin typeface="+mn-lt"/>
                        </a:rPr>
                        <a:t>dengan</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black list </a:t>
                      </a:r>
                      <a:r>
                        <a:rPr lang="en-US" sz="1000" baseline="0" dirty="0" err="1" smtClean="0">
                          <a:latin typeface="+mn-lt"/>
                        </a:rPr>
                        <a:t>pada</a:t>
                      </a:r>
                      <a:r>
                        <a:rPr lang="en-US" sz="1000" baseline="0" dirty="0" smtClean="0">
                          <a:latin typeface="+mn-lt"/>
                        </a:rPr>
                        <a:t> LOS CUBE (existing proses)</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Rejected database : </a:t>
                      </a:r>
                      <a:r>
                        <a:rPr lang="en-US" sz="1000" baseline="0" dirty="0" err="1" smtClean="0">
                          <a:latin typeface="+mn-lt"/>
                        </a:rPr>
                        <a:t>Pengecekan</a:t>
                      </a:r>
                      <a:r>
                        <a:rPr lang="en-US" sz="1000" baseline="0" dirty="0" smtClean="0">
                          <a:latin typeface="+mn-lt"/>
                        </a:rPr>
                        <a:t> rejected database </a:t>
                      </a:r>
                      <a:r>
                        <a:rPr lang="en-US" sz="1000" baseline="0" dirty="0" err="1" smtClean="0">
                          <a:latin typeface="+mn-lt"/>
                        </a:rPr>
                        <a:t>pada</a:t>
                      </a:r>
                      <a:r>
                        <a:rPr lang="en-US" sz="1000" baseline="0" dirty="0" smtClean="0">
                          <a:latin typeface="+mn-lt"/>
                        </a:rPr>
                        <a:t> </a:t>
                      </a:r>
                      <a:r>
                        <a:rPr lang="en-US" sz="1000" baseline="0" dirty="0" err="1" smtClean="0">
                          <a:latin typeface="+mn-lt"/>
                        </a:rPr>
                        <a:t>aplikasi</a:t>
                      </a:r>
                      <a:r>
                        <a:rPr lang="en-US" sz="1000" baseline="0" dirty="0" smtClean="0">
                          <a:latin typeface="+mn-lt"/>
                        </a:rPr>
                        <a:t> MTREX (existing proses)</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Dedup</a:t>
                      </a:r>
                      <a:r>
                        <a:rPr lang="en-US" sz="1000" baseline="0" dirty="0" smtClean="0">
                          <a:latin typeface="+mn-lt"/>
                        </a:rPr>
                        <a:t> checking : </a:t>
                      </a:r>
                      <a:r>
                        <a:rPr lang="en-US" sz="1000" baseline="0" dirty="0" err="1" smtClean="0">
                          <a:latin typeface="+mn-lt"/>
                        </a:rPr>
                        <a:t>pengecekan</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bahwa</a:t>
                      </a:r>
                      <a:r>
                        <a:rPr lang="en-US" sz="1000" baseline="0" dirty="0" smtClean="0">
                          <a:latin typeface="+mn-lt"/>
                        </a:rPr>
                        <a:t> </a:t>
                      </a:r>
                      <a:r>
                        <a:rPr lang="en-US" sz="1000" baseline="0" dirty="0" err="1" smtClean="0">
                          <a:latin typeface="+mn-lt"/>
                        </a:rPr>
                        <a:t>tidak</a:t>
                      </a:r>
                      <a:r>
                        <a:rPr lang="en-US" sz="1000" baseline="0" dirty="0" smtClean="0">
                          <a:latin typeface="+mn-lt"/>
                        </a:rPr>
                        <a:t> </a:t>
                      </a:r>
                      <a:r>
                        <a:rPr lang="en-US" sz="1000" baseline="0" dirty="0" err="1" smtClean="0">
                          <a:latin typeface="+mn-lt"/>
                        </a:rPr>
                        <a:t>terdapat</a:t>
                      </a:r>
                      <a:r>
                        <a:rPr lang="en-US" sz="1000" baseline="0" dirty="0" smtClean="0">
                          <a:latin typeface="+mn-lt"/>
                        </a:rPr>
                        <a:t> </a:t>
                      </a:r>
                      <a:r>
                        <a:rPr lang="en-US" sz="1000" baseline="0" dirty="0" err="1" smtClean="0">
                          <a:latin typeface="+mn-lt"/>
                        </a:rPr>
                        <a:t>duplikasi</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pengajuan</a:t>
                      </a:r>
                      <a:r>
                        <a:rPr lang="en-US" sz="1000" baseline="0" dirty="0" smtClean="0">
                          <a:latin typeface="+mn-lt"/>
                        </a:rPr>
                        <a:t> </a:t>
                      </a:r>
                      <a:r>
                        <a:rPr lang="en-US" sz="1000" baseline="0" dirty="0" err="1" smtClean="0">
                          <a:latin typeface="+mn-lt"/>
                        </a:rPr>
                        <a:t>aplikasi</a:t>
                      </a:r>
                      <a:r>
                        <a:rPr lang="en-US" sz="1000" baseline="0" dirty="0" smtClean="0">
                          <a:latin typeface="+mn-lt"/>
                        </a:rPr>
                        <a:t> </a:t>
                      </a:r>
                      <a:r>
                        <a:rPr lang="en-US" sz="1000" baseline="0" dirty="0" err="1" smtClean="0">
                          <a:latin typeface="+mn-lt"/>
                        </a:rPr>
                        <a:t>pada</a:t>
                      </a:r>
                      <a:r>
                        <a:rPr lang="en-US" sz="1000" baseline="0" dirty="0" smtClean="0">
                          <a:latin typeface="+mn-lt"/>
                        </a:rPr>
                        <a:t> LOS CUBE</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SLIK : </a:t>
                      </a:r>
                      <a:r>
                        <a:rPr lang="en-US" sz="1000" baseline="0" dirty="0" err="1" smtClean="0">
                          <a:latin typeface="+mn-lt"/>
                        </a:rPr>
                        <a:t>pengecekan</a:t>
                      </a:r>
                      <a:r>
                        <a:rPr lang="en-US" sz="1000" baseline="0" dirty="0" smtClean="0">
                          <a:latin typeface="+mn-lt"/>
                        </a:rPr>
                        <a:t> </a:t>
                      </a:r>
                      <a:r>
                        <a:rPr lang="en-US" sz="1000" baseline="0" dirty="0" err="1" smtClean="0">
                          <a:latin typeface="+mn-lt"/>
                        </a:rPr>
                        <a:t>histori</a:t>
                      </a:r>
                      <a:r>
                        <a:rPr lang="en-US" sz="1000" baseline="0" dirty="0" smtClean="0">
                          <a:latin typeface="+mn-lt"/>
                        </a:rPr>
                        <a:t> SLIK </a:t>
                      </a:r>
                      <a:r>
                        <a:rPr lang="en-US" sz="1000" baseline="0" dirty="0" err="1" smtClean="0">
                          <a:latin typeface="+mn-lt"/>
                        </a:rPr>
                        <a:t>nasabah</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kriteria</a:t>
                      </a:r>
                      <a:r>
                        <a:rPr lang="en-US" sz="1000" baseline="0" dirty="0" smtClean="0">
                          <a:latin typeface="+mn-lt"/>
                        </a:rPr>
                        <a:t> SLIK </a:t>
                      </a:r>
                      <a:r>
                        <a:rPr lang="en-US" sz="1000" baseline="0" dirty="0" err="1" smtClean="0">
                          <a:latin typeface="+mn-lt"/>
                        </a:rPr>
                        <a:t>nasabah</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potensi</a:t>
                      </a:r>
                      <a:r>
                        <a:rPr lang="en-US" sz="1000" baseline="0" dirty="0" smtClean="0">
                          <a:latin typeface="+mn-lt"/>
                        </a:rPr>
                        <a:t> fraud </a:t>
                      </a:r>
                      <a:r>
                        <a:rPr lang="en-US" sz="1000" baseline="0" dirty="0" err="1" smtClean="0">
                          <a:latin typeface="+mn-lt"/>
                        </a:rPr>
                        <a:t>menggunakan</a:t>
                      </a:r>
                      <a:r>
                        <a:rPr lang="en-US" sz="1000" baseline="0" dirty="0" smtClean="0">
                          <a:latin typeface="+mn-lt"/>
                        </a:rPr>
                        <a:t> </a:t>
                      </a:r>
                      <a:r>
                        <a:rPr lang="en-US" sz="1000" baseline="0" dirty="0" err="1" smtClean="0">
                          <a:latin typeface="+mn-lt"/>
                        </a:rPr>
                        <a:t>aplikasi</a:t>
                      </a:r>
                      <a:r>
                        <a:rPr lang="en-US" sz="1000" baseline="0" dirty="0" smtClean="0">
                          <a:latin typeface="+mn-lt"/>
                        </a:rPr>
                        <a:t> INSTINCT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exceptional credit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Verifikasi</a:t>
                      </a:r>
                      <a:r>
                        <a:rPr lang="en-US" sz="1000" baseline="0" dirty="0" smtClean="0">
                          <a:latin typeface="+mn-lt"/>
                        </a:rPr>
                        <a:t> </a:t>
                      </a:r>
                      <a:r>
                        <a:rPr lang="en-US" sz="1000" baseline="0" dirty="0" err="1" smtClean="0">
                          <a:latin typeface="+mn-lt"/>
                        </a:rPr>
                        <a:t>dokumen</a:t>
                      </a:r>
                      <a:r>
                        <a:rPr lang="en-US" sz="1000" baseline="0" dirty="0" smtClean="0">
                          <a:latin typeface="+mn-lt"/>
                        </a:rPr>
                        <a:t> : </a:t>
                      </a:r>
                      <a:r>
                        <a:rPr lang="en-US" sz="1000" baseline="0" dirty="0" err="1" smtClean="0">
                          <a:latin typeface="+mn-lt"/>
                        </a:rPr>
                        <a:t>sektor</a:t>
                      </a:r>
                      <a:r>
                        <a:rPr lang="en-US" sz="1000" baseline="0" dirty="0" smtClean="0">
                          <a:latin typeface="+mn-lt"/>
                        </a:rPr>
                        <a:t> </a:t>
                      </a:r>
                      <a:r>
                        <a:rPr lang="en-US" sz="1000" baseline="0" dirty="0" err="1" smtClean="0">
                          <a:latin typeface="+mn-lt"/>
                        </a:rPr>
                        <a:t>industri</a:t>
                      </a:r>
                      <a:r>
                        <a:rPr lang="en-US" sz="1000" baseline="0" dirty="0" smtClean="0">
                          <a:latin typeface="+mn-lt"/>
                        </a:rPr>
                        <a:t>, </a:t>
                      </a:r>
                      <a:r>
                        <a:rPr lang="en-US" sz="1000" baseline="0" dirty="0" err="1" smtClean="0">
                          <a:latin typeface="+mn-lt"/>
                        </a:rPr>
                        <a:t>tahun</a:t>
                      </a:r>
                      <a:r>
                        <a:rPr lang="en-US" sz="1000" baseline="0" dirty="0" smtClean="0">
                          <a:latin typeface="+mn-lt"/>
                        </a:rPr>
                        <a:t> </a:t>
                      </a:r>
                      <a:r>
                        <a:rPr lang="en-US" sz="1000" baseline="0" dirty="0" err="1" smtClean="0">
                          <a:latin typeface="+mn-lt"/>
                        </a:rPr>
                        <a:t>pendirian</a:t>
                      </a:r>
                      <a:r>
                        <a:rPr lang="en-US" sz="1000" baseline="0" dirty="0" smtClean="0">
                          <a:latin typeface="+mn-lt"/>
                        </a:rPr>
                        <a:t> </a:t>
                      </a:r>
                      <a:r>
                        <a:rPr lang="en-US" sz="1000" baseline="0" dirty="0" err="1" smtClean="0">
                          <a:latin typeface="+mn-lt"/>
                        </a:rPr>
                        <a:t>perusahaan</a:t>
                      </a:r>
                      <a:r>
                        <a:rPr lang="en-US" sz="1000" baseline="0" dirty="0" smtClean="0">
                          <a:latin typeface="+mn-lt"/>
                        </a:rPr>
                        <a:t>, </a:t>
                      </a:r>
                      <a:r>
                        <a:rPr lang="en-US" sz="1000" baseline="0" dirty="0" err="1" smtClean="0">
                          <a:latin typeface="+mn-lt"/>
                        </a:rPr>
                        <a:t>daftar</a:t>
                      </a:r>
                      <a:r>
                        <a:rPr lang="en-US" sz="1000" baseline="0" dirty="0" smtClean="0">
                          <a:latin typeface="+mn-lt"/>
                        </a:rPr>
                        <a:t> </a:t>
                      </a:r>
                      <a:r>
                        <a:rPr lang="en-US" sz="1000" baseline="0" dirty="0" err="1" smtClean="0">
                          <a:latin typeface="+mn-lt"/>
                        </a:rPr>
                        <a:t>pengurus</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keberadaan</a:t>
                      </a:r>
                      <a:r>
                        <a:rPr lang="en-US" sz="1000" baseline="0" dirty="0" smtClean="0">
                          <a:latin typeface="+mn-lt"/>
                        </a:rPr>
                        <a:t> </a:t>
                      </a:r>
                      <a:r>
                        <a:rPr lang="en-US" sz="1000" baseline="0" dirty="0" err="1" smtClean="0">
                          <a:latin typeface="+mn-lt"/>
                        </a:rPr>
                        <a:t>bisnis</a:t>
                      </a:r>
                      <a:r>
                        <a:rPr lang="en-US" sz="1000" baseline="0" dirty="0" smtClean="0">
                          <a:latin typeface="+mn-lt"/>
                        </a:rPr>
                        <a:t>, </a:t>
                      </a:r>
                      <a:r>
                        <a:rPr lang="en-US" sz="1000" baseline="0" dirty="0" err="1" smtClean="0">
                          <a:latin typeface="+mn-lt"/>
                        </a:rPr>
                        <a:t>lokasi</a:t>
                      </a:r>
                      <a:r>
                        <a:rPr lang="en-US" sz="1000" baseline="0" dirty="0" smtClean="0">
                          <a:latin typeface="+mn-lt"/>
                        </a:rPr>
                        <a:t> </a:t>
                      </a:r>
                      <a:r>
                        <a:rPr lang="en-US" sz="1000" baseline="0" dirty="0" err="1" smtClean="0">
                          <a:latin typeface="+mn-lt"/>
                        </a:rPr>
                        <a:t>bisnis</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pihak</a:t>
                      </a:r>
                      <a:r>
                        <a:rPr lang="en-US" sz="1000" baseline="0" dirty="0" smtClean="0">
                          <a:latin typeface="+mn-lt"/>
                        </a:rPr>
                        <a:t> </a:t>
                      </a:r>
                      <a:r>
                        <a:rPr lang="en-US" sz="1000" baseline="0" dirty="0" err="1" smtClean="0">
                          <a:latin typeface="+mn-lt"/>
                        </a:rPr>
                        <a:t>terkait</a:t>
                      </a:r>
                      <a:r>
                        <a:rPr lang="en-US" sz="1000" baseline="0" dirty="0" smtClean="0">
                          <a:latin typeface="+mn-lt"/>
                        </a:rPr>
                        <a:t> </a:t>
                      </a:r>
                      <a:r>
                        <a:rPr lang="en-US" sz="1000" baseline="0" dirty="0" err="1" smtClean="0">
                          <a:latin typeface="+mn-lt"/>
                        </a:rPr>
                        <a:t>menggunakan</a:t>
                      </a:r>
                      <a:r>
                        <a:rPr lang="en-US" sz="1000" baseline="0" dirty="0" smtClean="0">
                          <a:latin typeface="+mn-lt"/>
                        </a:rPr>
                        <a:t> </a:t>
                      </a:r>
                      <a:r>
                        <a:rPr lang="en-US" sz="1000" baseline="0" dirty="0" err="1" smtClean="0">
                          <a:latin typeface="+mn-lt"/>
                        </a:rPr>
                        <a:t>aplikasi</a:t>
                      </a:r>
                      <a:r>
                        <a:rPr lang="en-US" sz="1000" baseline="0" dirty="0" smtClean="0">
                          <a:latin typeface="+mn-lt"/>
                        </a:rPr>
                        <a:t> HRFAST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adanya</a:t>
                      </a:r>
                      <a:r>
                        <a:rPr lang="en-US" sz="1000" baseline="0" dirty="0" smtClean="0">
                          <a:latin typeface="+mn-lt"/>
                        </a:rPr>
                        <a:t> </a:t>
                      </a:r>
                      <a:r>
                        <a:rPr lang="en-US" sz="1000" baseline="0" dirty="0" err="1" smtClean="0">
                          <a:latin typeface="+mn-lt"/>
                        </a:rPr>
                        <a:t>pencairan</a:t>
                      </a:r>
                      <a:r>
                        <a:rPr lang="en-US" sz="1000" baseline="0" dirty="0" smtClean="0">
                          <a:latin typeface="+mn-lt"/>
                        </a:rPr>
                        <a:t> KTA </a:t>
                      </a:r>
                      <a:r>
                        <a:rPr lang="en-US" sz="1000" baseline="0" dirty="0" err="1" smtClean="0">
                          <a:latin typeface="+mn-lt"/>
                        </a:rPr>
                        <a:t>pada</a:t>
                      </a:r>
                      <a:r>
                        <a:rPr lang="en-US" sz="1000" baseline="0" dirty="0" smtClean="0">
                          <a:latin typeface="+mn-lt"/>
                        </a:rPr>
                        <a:t> 6 </a:t>
                      </a:r>
                      <a:r>
                        <a:rPr lang="en-US" sz="1000" baseline="0" dirty="0" err="1" smtClean="0">
                          <a:latin typeface="+mn-lt"/>
                        </a:rPr>
                        <a:t>bulan</a:t>
                      </a:r>
                      <a:r>
                        <a:rPr lang="en-US" sz="1000" baseline="0" dirty="0" smtClean="0">
                          <a:latin typeface="+mn-lt"/>
                        </a:rPr>
                        <a:t> </a:t>
                      </a:r>
                      <a:r>
                        <a:rPr lang="en-US" sz="1000" baseline="0" dirty="0" err="1" smtClean="0">
                          <a:latin typeface="+mn-lt"/>
                        </a:rPr>
                        <a:t>terakhir</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STO : </a:t>
                      </a:r>
                      <a:r>
                        <a:rPr lang="en-US" sz="1000" baseline="0" dirty="0" err="1" smtClean="0">
                          <a:latin typeface="+mn-lt"/>
                        </a:rPr>
                        <a:t>Nasabah</a:t>
                      </a:r>
                      <a:r>
                        <a:rPr lang="en-US" sz="1000" baseline="0" dirty="0" smtClean="0">
                          <a:latin typeface="+mn-lt"/>
                        </a:rPr>
                        <a:t> ETB </a:t>
                      </a:r>
                      <a:r>
                        <a:rPr lang="en-US" sz="1000" baseline="0" dirty="0" err="1" smtClean="0">
                          <a:latin typeface="+mn-lt"/>
                        </a:rPr>
                        <a:t>berdasarkan</a:t>
                      </a:r>
                      <a:r>
                        <a:rPr lang="en-US" sz="1000" baseline="0" dirty="0" smtClean="0">
                          <a:latin typeface="+mn-lt"/>
                        </a:rPr>
                        <a:t> bank statement Maybank Indonesia 3 </a:t>
                      </a:r>
                      <a:r>
                        <a:rPr lang="en-US" sz="1000" baseline="0" dirty="0" err="1" smtClean="0">
                          <a:latin typeface="+mn-lt"/>
                        </a:rPr>
                        <a:t>bulan</a:t>
                      </a:r>
                      <a:r>
                        <a:rPr lang="en-US" sz="1000" baseline="0" dirty="0" smtClean="0">
                          <a:latin typeface="+mn-lt"/>
                        </a:rPr>
                        <a:t> </a:t>
                      </a:r>
                      <a:r>
                        <a:rPr lang="en-US" sz="1000" baseline="0" dirty="0" err="1" smtClean="0">
                          <a:latin typeface="+mn-lt"/>
                        </a:rPr>
                        <a:t>terakhir</a:t>
                      </a:r>
                      <a:r>
                        <a:rPr lang="en-US" sz="1000" baseline="0" dirty="0" smtClean="0">
                          <a:latin typeface="+mn-lt"/>
                        </a:rPr>
                        <a:t>, </a:t>
                      </a:r>
                      <a:r>
                        <a:rPr lang="en-US" sz="1000" baseline="0" dirty="0" err="1" smtClean="0">
                          <a:latin typeface="+mn-lt"/>
                        </a:rPr>
                        <a:t>sedangkan</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NTB </a:t>
                      </a:r>
                      <a:r>
                        <a:rPr lang="en-US" sz="1000" baseline="0" dirty="0" err="1" smtClean="0">
                          <a:latin typeface="+mn-lt"/>
                        </a:rPr>
                        <a:t>berdasarkan</a:t>
                      </a:r>
                      <a:r>
                        <a:rPr lang="en-US" sz="1000" baseline="0" dirty="0" smtClean="0">
                          <a:latin typeface="+mn-lt"/>
                        </a:rPr>
                        <a:t> bank statement yang </a:t>
                      </a:r>
                      <a:r>
                        <a:rPr lang="en-US" sz="1000" baseline="0" dirty="0" err="1" smtClean="0">
                          <a:latin typeface="+mn-lt"/>
                        </a:rPr>
                        <a:t>diserahkan</a:t>
                      </a:r>
                      <a:r>
                        <a:rPr lang="en-US" sz="1000" baseline="0" dirty="0" smtClean="0">
                          <a:latin typeface="+mn-lt"/>
                        </a:rPr>
                        <a:t> </a:t>
                      </a:r>
                      <a:r>
                        <a:rPr lang="en-US" sz="1000" baseline="0" dirty="0" err="1" smtClean="0">
                          <a:latin typeface="+mn-lt"/>
                        </a:rPr>
                        <a:t>oleh</a:t>
                      </a:r>
                      <a:r>
                        <a:rPr lang="en-US" sz="1000" baseline="0" dirty="0" smtClean="0">
                          <a:latin typeface="+mn-lt"/>
                        </a:rPr>
                        <a:t> </a:t>
                      </a:r>
                      <a:r>
                        <a:rPr lang="en-US" sz="1000" baseline="0" dirty="0" err="1" smtClean="0">
                          <a:latin typeface="+mn-lt"/>
                        </a:rPr>
                        <a:t>nasabah</a:t>
                      </a:r>
                      <a:r>
                        <a:rPr lang="en-US" sz="1000" baseline="0" dirty="0" smtClean="0">
                          <a:latin typeface="+mn-lt"/>
                        </a:rPr>
                        <a: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total exposure pad level </a:t>
                      </a:r>
                      <a:r>
                        <a:rPr lang="en-US" sz="1000" baseline="0" dirty="0" err="1" smtClean="0">
                          <a:latin typeface="+mn-lt"/>
                        </a:rPr>
                        <a:t>grup</a:t>
                      </a:r>
                      <a:r>
                        <a:rPr lang="en-US" sz="1000" baseline="0" dirty="0" smtClean="0">
                          <a:latin typeface="+mn-lt"/>
                        </a:rPr>
                        <a:t> </a:t>
                      </a:r>
                      <a:r>
                        <a:rPr lang="en-US" sz="1000" baseline="0" dirty="0" err="1" smtClean="0">
                          <a:latin typeface="+mn-lt"/>
                        </a:rPr>
                        <a:t>nasabah</a:t>
                      </a:r>
                      <a:endParaRPr lang="en-US" sz="10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13141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(4/6)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08046438"/>
              </p:ext>
            </p:extLst>
          </p:nvPr>
        </p:nvGraphicFramePr>
        <p:xfrm>
          <a:off x="348807" y="864191"/>
          <a:ext cx="11429999" cy="542544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900" b="0" dirty="0" smtClean="0">
                          <a:latin typeface="+mn-lt"/>
                        </a:rPr>
                        <a:t>11</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smtClean="0">
                          <a:latin typeface="+mn-lt"/>
                        </a:rPr>
                        <a:t>Credit</a:t>
                      </a:r>
                      <a:r>
                        <a:rPr lang="en-US" sz="900" baseline="0" dirty="0" smtClean="0">
                          <a:latin typeface="+mn-lt"/>
                        </a:rPr>
                        <a:t> Scoring</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p>
                    <a:p>
                      <a:pPr marL="228600" indent="-228600">
                        <a:buFont typeface="+mj-lt"/>
                        <a:buAutoNum type="alphaLcPeriod"/>
                      </a:pPr>
                      <a:r>
                        <a:rPr lang="en-US" sz="900" dirty="0" err="1" smtClean="0">
                          <a:latin typeface="+mn-lt"/>
                        </a:rPr>
                        <a:t>Sistem</a:t>
                      </a:r>
                      <a:r>
                        <a:rPr lang="en-US" sz="900" baseline="0" dirty="0" smtClean="0">
                          <a:latin typeface="+mn-lt"/>
                        </a:rPr>
                        <a:t> Internal</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Credit scoring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dilakukan</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aplikasi</a:t>
                      </a:r>
                      <a:r>
                        <a:rPr lang="en-US" sz="900" baseline="0" dirty="0" smtClean="0">
                          <a:latin typeface="+mn-lt"/>
                        </a:rPr>
                        <a:t> MTREX.</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dengan</a:t>
                      </a:r>
                      <a:r>
                        <a:rPr lang="en-US" sz="900" baseline="0" dirty="0" smtClean="0">
                          <a:latin typeface="+mn-lt"/>
                        </a:rPr>
                        <a:t> </a:t>
                      </a:r>
                      <a:r>
                        <a:rPr lang="en-US" sz="900" baseline="0" dirty="0" err="1" smtClean="0">
                          <a:latin typeface="+mn-lt"/>
                        </a:rPr>
                        <a:t>histori</a:t>
                      </a:r>
                      <a:r>
                        <a:rPr lang="en-US" sz="900" baseline="0" dirty="0" smtClean="0">
                          <a:latin typeface="+mn-lt"/>
                        </a:rPr>
                        <a:t> </a:t>
                      </a:r>
                      <a:r>
                        <a:rPr lang="en-US" sz="900" baseline="0" dirty="0" err="1" smtClean="0">
                          <a:latin typeface="+mn-lt"/>
                        </a:rPr>
                        <a:t>umur</a:t>
                      </a:r>
                      <a:r>
                        <a:rPr lang="en-US" sz="900" baseline="0" dirty="0" smtClean="0">
                          <a:latin typeface="+mn-lt"/>
                        </a:rPr>
                        <a:t> </a:t>
                      </a:r>
                      <a:r>
                        <a:rPr lang="en-US" sz="900" baseline="0" dirty="0" err="1" smtClean="0">
                          <a:latin typeface="+mn-lt"/>
                        </a:rPr>
                        <a:t>fasilitas</a:t>
                      </a:r>
                      <a:r>
                        <a:rPr lang="en-US" sz="900" baseline="0" dirty="0" smtClean="0">
                          <a:latin typeface="+mn-lt"/>
                        </a:rPr>
                        <a:t> ≥ 6 </a:t>
                      </a:r>
                      <a:r>
                        <a:rPr lang="en-US" sz="900" baseline="0" dirty="0" err="1" smtClean="0">
                          <a:latin typeface="+mn-lt"/>
                        </a:rPr>
                        <a:t>bulan</a:t>
                      </a:r>
                      <a:r>
                        <a:rPr lang="en-US" sz="900" baseline="0" dirty="0" smtClean="0">
                          <a:latin typeface="+mn-lt"/>
                        </a:rPr>
                        <a:t> credit scoring </a:t>
                      </a:r>
                      <a:r>
                        <a:rPr lang="en-US" sz="900" baseline="0" dirty="0" err="1" smtClean="0">
                          <a:latin typeface="+mn-lt"/>
                        </a:rPr>
                        <a:t>menggunakan</a:t>
                      </a:r>
                      <a:r>
                        <a:rPr lang="en-US" sz="900" baseline="0" dirty="0" smtClean="0">
                          <a:latin typeface="+mn-lt"/>
                        </a:rPr>
                        <a:t> B-Score.</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dengan</a:t>
                      </a:r>
                      <a:r>
                        <a:rPr lang="en-US" sz="900" baseline="0" dirty="0" smtClean="0">
                          <a:latin typeface="+mn-lt"/>
                        </a:rPr>
                        <a:t> </a:t>
                      </a:r>
                      <a:r>
                        <a:rPr lang="en-US" sz="900" baseline="0" dirty="0" err="1" smtClean="0">
                          <a:latin typeface="+mn-lt"/>
                        </a:rPr>
                        <a:t>histori</a:t>
                      </a:r>
                      <a:r>
                        <a:rPr lang="en-US" sz="900" baseline="0" dirty="0" smtClean="0">
                          <a:latin typeface="+mn-lt"/>
                        </a:rPr>
                        <a:t> </a:t>
                      </a:r>
                      <a:r>
                        <a:rPr lang="en-US" sz="900" baseline="0" dirty="0" err="1" smtClean="0">
                          <a:latin typeface="+mn-lt"/>
                        </a:rPr>
                        <a:t>umur</a:t>
                      </a:r>
                      <a:r>
                        <a:rPr lang="en-US" sz="900" baseline="0" dirty="0" smtClean="0">
                          <a:latin typeface="+mn-lt"/>
                        </a:rPr>
                        <a:t> </a:t>
                      </a:r>
                      <a:r>
                        <a:rPr lang="en-US" sz="900" baseline="0" dirty="0" err="1" smtClean="0">
                          <a:latin typeface="+mn-lt"/>
                        </a:rPr>
                        <a:t>fasilitas</a:t>
                      </a:r>
                      <a:r>
                        <a:rPr lang="en-US" sz="900" baseline="0" dirty="0" smtClean="0">
                          <a:latin typeface="+mn-lt"/>
                        </a:rPr>
                        <a:t> &lt; 6 </a:t>
                      </a:r>
                      <a:r>
                        <a:rPr lang="en-US" sz="900" baseline="0" dirty="0" err="1" smtClean="0">
                          <a:latin typeface="+mn-lt"/>
                        </a:rPr>
                        <a:t>bulan</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NTB, scoring credit </a:t>
                      </a:r>
                      <a:r>
                        <a:rPr lang="en-US" sz="900" baseline="0" dirty="0" err="1" smtClean="0">
                          <a:latin typeface="+mn-lt"/>
                        </a:rPr>
                        <a:t>menggunakan</a:t>
                      </a:r>
                      <a:r>
                        <a:rPr lang="en-US" sz="900" baseline="0" dirty="0" smtClean="0">
                          <a:latin typeface="+mn-lt"/>
                        </a:rPr>
                        <a:t> A-Score.</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Apabila</a:t>
                      </a:r>
                      <a:r>
                        <a:rPr lang="en-US" sz="900" baseline="0" dirty="0" smtClean="0">
                          <a:latin typeface="+mn-lt"/>
                        </a:rPr>
                        <a:t> </a:t>
                      </a:r>
                      <a:r>
                        <a:rPr lang="en-US" sz="900" baseline="0" dirty="0" err="1" smtClean="0">
                          <a:latin typeface="+mn-lt"/>
                        </a:rPr>
                        <a:t>hasil</a:t>
                      </a:r>
                      <a:r>
                        <a:rPr lang="en-US" sz="900" baseline="0" dirty="0" smtClean="0">
                          <a:latin typeface="+mn-lt"/>
                        </a:rPr>
                        <a:t> scoring credit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red </a:t>
                      </a:r>
                      <a:r>
                        <a:rPr lang="en-US" sz="900" baseline="0" dirty="0" err="1" smtClean="0">
                          <a:latin typeface="+mn-lt"/>
                        </a:rPr>
                        <a:t>atau</a:t>
                      </a:r>
                      <a:r>
                        <a:rPr lang="en-US" sz="900" baseline="0" dirty="0" smtClean="0">
                          <a:latin typeface="+mn-lt"/>
                        </a:rPr>
                        <a:t> high risk, </a:t>
                      </a:r>
                      <a:r>
                        <a:rPr lang="en-US" sz="900" baseline="0" dirty="0" err="1" smtClean="0">
                          <a:latin typeface="+mn-lt"/>
                        </a:rPr>
                        <a:t>maka</a:t>
                      </a:r>
                      <a:r>
                        <a:rPr lang="en-US" sz="900" baseline="0" dirty="0" smtClean="0">
                          <a:latin typeface="+mn-lt"/>
                        </a:rPr>
                        <a:t> proses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fasilitas</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diteruskan</a:t>
                      </a:r>
                      <a:r>
                        <a:rPr lang="en-US" sz="9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Apabila</a:t>
                      </a:r>
                      <a:r>
                        <a:rPr lang="en-US" sz="900" baseline="0" dirty="0" smtClean="0">
                          <a:latin typeface="+mn-lt"/>
                        </a:rPr>
                        <a:t> </a:t>
                      </a:r>
                      <a:r>
                        <a:rPr lang="en-US" sz="900" baseline="0" dirty="0" err="1" smtClean="0">
                          <a:latin typeface="+mn-lt"/>
                        </a:rPr>
                        <a:t>hasil</a:t>
                      </a:r>
                      <a:r>
                        <a:rPr lang="en-US" sz="900" baseline="0" dirty="0" smtClean="0">
                          <a:latin typeface="+mn-lt"/>
                        </a:rPr>
                        <a:t> scoring credit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green </a:t>
                      </a:r>
                      <a:r>
                        <a:rPr lang="en-US" sz="900" baseline="0" dirty="0" err="1" smtClean="0">
                          <a:latin typeface="+mn-lt"/>
                        </a:rPr>
                        <a:t>atau</a:t>
                      </a:r>
                      <a:r>
                        <a:rPr lang="en-US" sz="900" baseline="0" dirty="0" smtClean="0">
                          <a:latin typeface="+mn-lt"/>
                        </a:rPr>
                        <a:t> amber </a:t>
                      </a:r>
                      <a:r>
                        <a:rPr lang="en-US" sz="900" baseline="0" dirty="0" err="1" smtClean="0">
                          <a:latin typeface="+mn-lt"/>
                        </a:rPr>
                        <a:t>atau</a:t>
                      </a:r>
                      <a:r>
                        <a:rPr lang="en-US" sz="900" baseline="0" dirty="0" smtClean="0">
                          <a:latin typeface="+mn-lt"/>
                        </a:rPr>
                        <a:t> </a:t>
                      </a:r>
                      <a:r>
                        <a:rPr lang="en-US" sz="900" baseline="0" dirty="0" err="1" smtClean="0">
                          <a:latin typeface="+mn-lt"/>
                        </a:rPr>
                        <a:t>profil</a:t>
                      </a:r>
                      <a:r>
                        <a:rPr lang="en-US" sz="900" baseline="0" dirty="0" smtClean="0">
                          <a:latin typeface="+mn-lt"/>
                        </a:rPr>
                        <a:t> </a:t>
                      </a:r>
                      <a:r>
                        <a:rPr lang="en-US" sz="900" baseline="0" dirty="0" err="1" smtClean="0">
                          <a:latin typeface="+mn-lt"/>
                        </a:rPr>
                        <a:t>risiko</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low </a:t>
                      </a:r>
                      <a:r>
                        <a:rPr lang="en-US" sz="900" baseline="0" dirty="0" err="1" smtClean="0">
                          <a:latin typeface="+mn-lt"/>
                        </a:rPr>
                        <a:t>atau</a:t>
                      </a:r>
                      <a:r>
                        <a:rPr lang="en-US" sz="900" baseline="0" dirty="0" smtClean="0">
                          <a:latin typeface="+mn-lt"/>
                        </a:rPr>
                        <a:t> moderate, </a:t>
                      </a:r>
                      <a:r>
                        <a:rPr lang="en-US" sz="900" baseline="0" dirty="0" err="1" smtClean="0">
                          <a:latin typeface="+mn-lt"/>
                        </a:rPr>
                        <a:t>maka</a:t>
                      </a:r>
                      <a:r>
                        <a:rPr lang="en-US" sz="900" baseline="0" dirty="0" smtClean="0">
                          <a:latin typeface="+mn-lt"/>
                        </a:rPr>
                        <a:t> proses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fasilitas</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diteruskan</a:t>
                      </a:r>
                      <a:r>
                        <a:rPr lang="en-US" sz="9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12</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Pengiriman</a:t>
                      </a:r>
                      <a:r>
                        <a:rPr lang="en-US" sz="900" baseline="0" dirty="0" smtClean="0">
                          <a:latin typeface="+mn-lt"/>
                        </a:rPr>
                        <a:t> </a:t>
                      </a:r>
                      <a:r>
                        <a:rPr lang="en-US" sz="900" baseline="0" dirty="0" err="1" smtClean="0">
                          <a:latin typeface="+mn-lt"/>
                        </a:rPr>
                        <a:t>notifikasi</a:t>
                      </a:r>
                      <a:r>
                        <a:rPr lang="en-US" sz="900" baseline="0" dirty="0" smtClean="0">
                          <a:latin typeface="+mn-lt"/>
                        </a:rPr>
                        <a:t> </a:t>
                      </a:r>
                      <a:r>
                        <a:rPr lang="en-US" sz="900" baseline="0" dirty="0" err="1" smtClean="0">
                          <a:latin typeface="+mn-lt"/>
                        </a:rPr>
                        <a:t>bahwa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aplikasi</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disetujui</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hasil</a:t>
                      </a:r>
                      <a:r>
                        <a:rPr lang="en-US" sz="900" baseline="0" dirty="0" smtClean="0">
                          <a:latin typeface="+mn-lt"/>
                        </a:rPr>
                        <a:t> scoring </a:t>
                      </a:r>
                      <a:r>
                        <a:rPr lang="en-US" sz="900" baseline="0" dirty="0" err="1" smtClean="0">
                          <a:latin typeface="+mn-lt"/>
                        </a:rPr>
                        <a:t>kredit</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high risk, </a:t>
                      </a:r>
                      <a:r>
                        <a:rPr lang="en-US" sz="900" baseline="0" dirty="0" err="1" smtClean="0">
                          <a:latin typeface="+mn-lt"/>
                        </a:rPr>
                        <a:t>maka</a:t>
                      </a:r>
                      <a:r>
                        <a:rPr lang="en-US" sz="900" baseline="0" dirty="0" smtClean="0">
                          <a:latin typeface="+mn-lt"/>
                        </a:rPr>
                        <a:t> RCPC </a:t>
                      </a:r>
                      <a:r>
                        <a:rPr lang="en-US" sz="900" baseline="0" dirty="0" err="1" smtClean="0">
                          <a:latin typeface="+mn-lt"/>
                        </a:rPr>
                        <a:t>akan</a:t>
                      </a:r>
                      <a:r>
                        <a:rPr lang="en-US" sz="900" baseline="0" dirty="0" smtClean="0">
                          <a:latin typeface="+mn-lt"/>
                        </a:rPr>
                        <a:t> </a:t>
                      </a:r>
                      <a:r>
                        <a:rPr lang="en-US" sz="900" baseline="0" dirty="0" err="1" smtClean="0">
                          <a:latin typeface="+mn-lt"/>
                        </a:rPr>
                        <a:t>mengirimkan</a:t>
                      </a:r>
                      <a:r>
                        <a:rPr lang="en-US" sz="900" baseline="0" dirty="0" smtClean="0">
                          <a:latin typeface="+mn-lt"/>
                        </a:rPr>
                        <a:t> </a:t>
                      </a:r>
                      <a:r>
                        <a:rPr lang="en-US" sz="900" baseline="0" dirty="0" err="1" smtClean="0">
                          <a:latin typeface="+mn-lt"/>
                        </a:rPr>
                        <a:t>surat</a:t>
                      </a:r>
                      <a:r>
                        <a:rPr lang="en-US" sz="900" baseline="0" dirty="0" smtClean="0">
                          <a:latin typeface="+mn-lt"/>
                        </a:rPr>
                        <a:t> </a:t>
                      </a:r>
                      <a:r>
                        <a:rPr lang="en-US" sz="900" baseline="0" dirty="0" err="1" smtClean="0">
                          <a:latin typeface="+mn-lt"/>
                        </a:rPr>
                        <a:t>notifikasi</a:t>
                      </a:r>
                      <a:r>
                        <a:rPr lang="en-US" sz="900" baseline="0" dirty="0" smtClean="0">
                          <a:latin typeface="+mn-lt"/>
                        </a:rPr>
                        <a:t> </a:t>
                      </a:r>
                      <a:r>
                        <a:rPr lang="en-US" sz="900" baseline="0" dirty="0" err="1" smtClean="0">
                          <a:latin typeface="+mn-lt"/>
                        </a:rPr>
                        <a:t>atas</a:t>
                      </a:r>
                      <a:r>
                        <a:rPr lang="en-US" sz="900" baseline="0" dirty="0" smtClean="0">
                          <a:latin typeface="+mn-lt"/>
                        </a:rPr>
                        <a:t> </a:t>
                      </a:r>
                      <a:r>
                        <a:rPr lang="en-US" sz="900" baseline="0" dirty="0" err="1" smtClean="0">
                          <a:latin typeface="+mn-lt"/>
                        </a:rPr>
                        <a:t>ditolaknya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aplikasi</a:t>
                      </a:r>
                      <a:r>
                        <a:rPr lang="en-US" sz="900" baseline="0" dirty="0" smtClean="0">
                          <a:latin typeface="+mn-lt"/>
                        </a:rPr>
                        <a:t> digital lending </a:t>
                      </a:r>
                      <a:r>
                        <a:rPr lang="en-US" sz="900" baseline="0" dirty="0" err="1" smtClean="0">
                          <a:latin typeface="+mn-lt"/>
                        </a:rPr>
                        <a:t>nasabah</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penawaran</a:t>
                      </a:r>
                      <a:r>
                        <a:rPr lang="en-US" sz="900" baseline="0" dirty="0" smtClean="0">
                          <a:latin typeface="+mn-lt"/>
                        </a:rPr>
                        <a:t> </a:t>
                      </a:r>
                      <a:r>
                        <a:rPr lang="en-US" sz="900" baseline="0" dirty="0" err="1" smtClean="0">
                          <a:latin typeface="+mn-lt"/>
                        </a:rPr>
                        <a:t>produk</a:t>
                      </a:r>
                      <a:r>
                        <a:rPr lang="en-US" sz="900" baseline="0" dirty="0" smtClean="0">
                          <a:latin typeface="+mn-lt"/>
                        </a:rPr>
                        <a:t> existing RSME </a:t>
                      </a:r>
                      <a:r>
                        <a:rPr lang="en-US" sz="900" baseline="0" dirty="0" err="1" smtClean="0">
                          <a:latin typeface="+mn-lt"/>
                        </a:rPr>
                        <a:t>apabila</a:t>
                      </a:r>
                      <a:r>
                        <a:rPr lang="en-US" sz="900" baseline="0" dirty="0" smtClean="0">
                          <a:latin typeface="+mn-lt"/>
                        </a:rPr>
                        <a:t> </a:t>
                      </a:r>
                      <a:r>
                        <a:rPr lang="en-US" sz="900" baseline="0" dirty="0" err="1" smtClean="0">
                          <a:latin typeface="+mn-lt"/>
                        </a:rPr>
                        <a:t>memungkinkan</a:t>
                      </a:r>
                      <a:r>
                        <a:rPr lang="en-US" sz="900" baseline="0" dirty="0" smtClean="0">
                          <a:latin typeface="+mn-lt"/>
                        </a:rPr>
                        <a:t> </a:t>
                      </a:r>
                      <a:r>
                        <a:rPr lang="en-US" sz="900" baseline="0" dirty="0" err="1" smtClean="0">
                          <a:latin typeface="+mn-lt"/>
                        </a:rPr>
                        <a:t>bagi</a:t>
                      </a:r>
                      <a:r>
                        <a:rPr lang="en-US" sz="900" baseline="0" dirty="0" smtClean="0">
                          <a:latin typeface="+mn-lt"/>
                        </a:rPr>
                        <a:t> </a:t>
                      </a:r>
                      <a:r>
                        <a:rPr lang="en-US" sz="900" baseline="0" dirty="0" err="1" smtClean="0">
                          <a:latin typeface="+mn-lt"/>
                        </a:rPr>
                        <a:t>nasabah</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13</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Penginputan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untuk</a:t>
                      </a:r>
                      <a:r>
                        <a:rPr lang="en-US" sz="900" baseline="0" dirty="0" smtClean="0">
                          <a:latin typeface="+mn-lt"/>
                        </a:rPr>
                        <a:t> </a:t>
                      </a:r>
                      <a:r>
                        <a:rPr lang="en-US" sz="900" baseline="0" dirty="0" err="1" smtClean="0">
                          <a:latin typeface="+mn-lt"/>
                        </a:rPr>
                        <a:t>pembuatan</a:t>
                      </a:r>
                      <a:r>
                        <a:rPr lang="en-US" sz="900" baseline="0" dirty="0" smtClean="0">
                          <a:latin typeface="+mn-lt"/>
                        </a:rPr>
                        <a:t> LFK</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penginputan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panduan</a:t>
                      </a:r>
                      <a:r>
                        <a:rPr lang="en-US" sz="900" baseline="0" dirty="0" smtClean="0">
                          <a:latin typeface="+mn-lt"/>
                        </a:rPr>
                        <a:t> </a:t>
                      </a:r>
                      <a:r>
                        <a:rPr lang="en-US" sz="900" baseline="0" dirty="0" err="1" smtClean="0">
                          <a:latin typeface="+mn-lt"/>
                        </a:rPr>
                        <a:t>pengisian</a:t>
                      </a:r>
                      <a:r>
                        <a:rPr lang="en-US" sz="900" baseline="0" dirty="0" smtClean="0">
                          <a:latin typeface="+mn-lt"/>
                        </a:rPr>
                        <a:t> LOS CUBE </a:t>
                      </a:r>
                      <a:r>
                        <a:rPr lang="en-US" sz="900" baseline="0" dirty="0" err="1" smtClean="0">
                          <a:latin typeface="+mn-lt"/>
                        </a:rPr>
                        <a:t>untuk</a:t>
                      </a:r>
                      <a:r>
                        <a:rPr lang="en-US" sz="900" baseline="0" dirty="0" smtClean="0">
                          <a:latin typeface="+mn-lt"/>
                        </a:rPr>
                        <a:t> </a:t>
                      </a:r>
                      <a:r>
                        <a:rPr lang="en-US" sz="900" baseline="0" dirty="0" err="1" smtClean="0">
                          <a:latin typeface="+mn-lt"/>
                        </a:rPr>
                        <a:t>produk</a:t>
                      </a:r>
                      <a:r>
                        <a:rPr lang="en-US" sz="900" baseline="0" dirty="0" smtClean="0">
                          <a:latin typeface="+mn-lt"/>
                        </a:rPr>
                        <a:t> Digital Lending SME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XX.YY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14</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latin typeface="+mn-lt"/>
                        </a:rPr>
                        <a:t>Perhitungan</a:t>
                      </a:r>
                      <a:r>
                        <a:rPr lang="en-US" sz="900" baseline="0" dirty="0" smtClean="0">
                          <a:latin typeface="+mn-lt"/>
                        </a:rPr>
                        <a:t> limit </a:t>
                      </a:r>
                      <a:r>
                        <a:rPr lang="en-US" sz="900" baseline="0" dirty="0" err="1" smtClean="0">
                          <a:latin typeface="+mn-lt"/>
                        </a:rPr>
                        <a:t>kalkulasi</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bisnis</a:t>
                      </a:r>
                      <a:endParaRPr lang="en-US" sz="7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perhitungan</a:t>
                      </a:r>
                      <a:r>
                        <a:rPr lang="en-US" sz="900" baseline="0" dirty="0" smtClean="0">
                          <a:latin typeface="+mn-lt"/>
                        </a:rPr>
                        <a:t> </a:t>
                      </a:r>
                      <a:r>
                        <a:rPr lang="en-US" sz="900" baseline="0" dirty="0" err="1" smtClean="0">
                          <a:latin typeface="+mn-lt"/>
                        </a:rPr>
                        <a:t>kalkulasi</a:t>
                      </a:r>
                      <a:r>
                        <a:rPr lang="en-US" sz="900" baseline="0" dirty="0" smtClean="0">
                          <a:latin typeface="+mn-lt"/>
                        </a:rPr>
                        <a:t> limit yang </a:t>
                      </a:r>
                      <a:r>
                        <a:rPr lang="en-US" sz="900" baseline="0" dirty="0" err="1" smtClean="0">
                          <a:latin typeface="+mn-lt"/>
                        </a:rPr>
                        <a:t>dapat</a:t>
                      </a:r>
                      <a:r>
                        <a:rPr lang="en-US" sz="900" baseline="0" dirty="0" smtClean="0">
                          <a:latin typeface="+mn-lt"/>
                        </a:rPr>
                        <a:t> </a:t>
                      </a:r>
                      <a:r>
                        <a:rPr lang="en-US" sz="900" baseline="0" dirty="0" err="1" smtClean="0">
                          <a:latin typeface="+mn-lt"/>
                        </a:rPr>
                        <a:t>diperoleh</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PDA digital lending SME. </a:t>
                      </a:r>
                      <a:r>
                        <a:rPr lang="en-US" sz="900" baseline="0" dirty="0" err="1" smtClean="0">
                          <a:latin typeface="+mn-lt"/>
                        </a:rPr>
                        <a:t>Perhitungan</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yan</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15</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t>Pengecekan</a:t>
                      </a:r>
                      <a:r>
                        <a:rPr lang="en-US" sz="900" baseline="0" dirty="0" smtClean="0"/>
                        <a:t> </a:t>
                      </a:r>
                      <a:r>
                        <a:rPr lang="en-US" sz="900" baseline="0" dirty="0" err="1" smtClean="0"/>
                        <a:t>kelengkapan</a:t>
                      </a:r>
                      <a:r>
                        <a:rPr lang="en-US" sz="900" baseline="0" dirty="0" smtClean="0"/>
                        <a:t> </a:t>
                      </a:r>
                      <a:r>
                        <a:rPr lang="en-US" sz="900" baseline="0" dirty="0" err="1" smtClean="0"/>
                        <a:t>dokumen</a:t>
                      </a:r>
                      <a:r>
                        <a:rPr lang="en-US" sz="900" baseline="0" dirty="0" smtClean="0"/>
                        <a:t> </a:t>
                      </a:r>
                      <a:r>
                        <a:rPr lang="en-US" sz="900" baseline="0" dirty="0" err="1" smtClean="0"/>
                        <a:t>dan</a:t>
                      </a:r>
                      <a:r>
                        <a:rPr lang="en-US" sz="900" baseline="0" dirty="0" smtClean="0"/>
                        <a:t> data</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kelengkapan</a:t>
                      </a:r>
                      <a:r>
                        <a:rPr lang="en-US" sz="900" baseline="0" dirty="0" smtClean="0">
                          <a:latin typeface="+mn-lt"/>
                        </a:rPr>
                        <a:t> </a:t>
                      </a:r>
                      <a:r>
                        <a:rPr lang="en-US" sz="900" baseline="0" dirty="0" err="1" smtClean="0">
                          <a:latin typeface="+mn-lt"/>
                        </a:rPr>
                        <a:t>dokumen</a:t>
                      </a:r>
                      <a:r>
                        <a:rPr lang="en-US" sz="900" baseline="0" dirty="0" smtClean="0">
                          <a:latin typeface="+mn-lt"/>
                        </a:rPr>
                        <a:t> </a:t>
                      </a:r>
                      <a:r>
                        <a:rPr lang="en-US" sz="900" baseline="0" dirty="0" err="1" smtClean="0">
                          <a:latin typeface="+mn-lt"/>
                        </a:rPr>
                        <a:t>nasabah</a:t>
                      </a:r>
                      <a:r>
                        <a:rPr lang="en-US" sz="900" baseline="0" dirty="0" smtClean="0">
                          <a:latin typeface="+mn-lt"/>
                        </a:rPr>
                        <a:t> yang </a:t>
                      </a:r>
                      <a:r>
                        <a:rPr lang="en-US" sz="900" baseline="0" dirty="0" err="1" smtClean="0">
                          <a:latin typeface="+mn-lt"/>
                        </a:rPr>
                        <a:t>dibutuhkan</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PDA Digital lending SME</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mengecek</a:t>
                      </a:r>
                      <a:r>
                        <a:rPr lang="en-US" sz="900" baseline="0" dirty="0" smtClean="0">
                          <a:latin typeface="+mn-lt"/>
                        </a:rPr>
                        <a:t> </a:t>
                      </a:r>
                      <a:r>
                        <a:rPr lang="en-US" sz="900" baseline="0" dirty="0" err="1" smtClean="0">
                          <a:latin typeface="+mn-lt"/>
                        </a:rPr>
                        <a:t>kelengkapan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dan</a:t>
                      </a:r>
                      <a:r>
                        <a:rPr lang="en-US" sz="900" baseline="0" dirty="0" smtClean="0">
                          <a:latin typeface="+mn-lt"/>
                        </a:rPr>
                        <a:t> </a:t>
                      </a:r>
                      <a:r>
                        <a:rPr lang="en-US" sz="900" baseline="0" dirty="0" err="1" smtClean="0">
                          <a:latin typeface="+mn-lt"/>
                        </a:rPr>
                        <a:t>memastikan</a:t>
                      </a:r>
                      <a:r>
                        <a:rPr lang="en-US" sz="900" baseline="0" dirty="0" smtClean="0">
                          <a:latin typeface="+mn-lt"/>
                        </a:rPr>
                        <a:t> </a:t>
                      </a:r>
                      <a:r>
                        <a:rPr lang="en-US" sz="900" baseline="0" dirty="0" err="1" smtClean="0">
                          <a:latin typeface="+mn-lt"/>
                        </a:rPr>
                        <a:t>bahwa</a:t>
                      </a:r>
                      <a:r>
                        <a:rPr lang="en-US" sz="900" baseline="0" dirty="0" smtClean="0">
                          <a:latin typeface="+mn-lt"/>
                        </a:rPr>
                        <a:t> </a:t>
                      </a:r>
                      <a:r>
                        <a:rPr lang="en-US" sz="900" baseline="0" dirty="0" err="1" smtClean="0">
                          <a:latin typeface="+mn-lt"/>
                        </a:rPr>
                        <a:t>semua</a:t>
                      </a:r>
                      <a:r>
                        <a:rPr lang="en-US" sz="900" baseline="0" dirty="0" smtClean="0">
                          <a:latin typeface="+mn-lt"/>
                        </a:rPr>
                        <a:t> data yang </a:t>
                      </a:r>
                      <a:r>
                        <a:rPr lang="en-US" sz="900" baseline="0" dirty="0" err="1" smtClean="0">
                          <a:latin typeface="+mn-lt"/>
                        </a:rPr>
                        <a:t>dibutuhkan</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kredit</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terpenuhi</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16</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t>Pemberian</a:t>
                      </a:r>
                      <a:r>
                        <a:rPr lang="en-US" sz="900" baseline="0" dirty="0" smtClean="0"/>
                        <a:t> </a:t>
                      </a:r>
                      <a:r>
                        <a:rPr lang="en-US" sz="900" baseline="0" dirty="0" err="1" smtClean="0"/>
                        <a:t>persetujuan</a:t>
                      </a:r>
                      <a:r>
                        <a:rPr lang="en-US" sz="900" baseline="0" dirty="0" smtClean="0"/>
                        <a:t> </a:t>
                      </a:r>
                      <a:r>
                        <a:rPr lang="en-US" sz="900" baseline="0" dirty="0" err="1" smtClean="0"/>
                        <a:t>pengajuan</a:t>
                      </a:r>
                      <a:r>
                        <a:rPr lang="en-US" sz="900" baseline="0" dirty="0" smtClean="0"/>
                        <a:t> </a:t>
                      </a:r>
                      <a:r>
                        <a:rPr lang="en-US" sz="900" baseline="0" dirty="0" err="1" smtClean="0"/>
                        <a:t>pinjaman</a:t>
                      </a:r>
                      <a:r>
                        <a:rPr lang="en-US" sz="900" baseline="0" dirty="0" smtClean="0"/>
                        <a:t>/</a:t>
                      </a:r>
                      <a:r>
                        <a:rPr lang="en-US" sz="900" baseline="0" dirty="0" err="1" smtClean="0"/>
                        <a:t>pembiayaan</a:t>
                      </a:r>
                      <a:r>
                        <a:rPr lang="en-US" sz="900" baseline="0" dirty="0" smtClean="0"/>
                        <a:t> </a:t>
                      </a:r>
                      <a:r>
                        <a:rPr lang="en-US" sz="900" baseline="0" dirty="0" err="1" smtClean="0"/>
                        <a:t>dengan</a:t>
                      </a:r>
                      <a:r>
                        <a:rPr lang="en-US" sz="900" baseline="0" dirty="0" smtClean="0"/>
                        <a:t> </a:t>
                      </a:r>
                      <a:r>
                        <a:rPr lang="en-US" sz="900" baseline="0" dirty="0" err="1" smtClean="0"/>
                        <a:t>berdasarkan</a:t>
                      </a:r>
                      <a:r>
                        <a:rPr lang="en-US" sz="900" baseline="0" dirty="0" smtClean="0"/>
                        <a:t> </a:t>
                      </a:r>
                      <a:r>
                        <a:rPr lang="en-US" sz="900" baseline="0" dirty="0" err="1" smtClean="0"/>
                        <a:t>kriteria</a:t>
                      </a:r>
                      <a:r>
                        <a:rPr lang="en-US" sz="900" baseline="0" dirty="0" smtClean="0"/>
                        <a:t> yang </a:t>
                      </a:r>
                      <a:r>
                        <a:rPr lang="en-US" sz="900" baseline="0" dirty="0" err="1" smtClean="0"/>
                        <a:t>berlaku</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manager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data </a:t>
                      </a:r>
                      <a:r>
                        <a:rPr lang="en-US" sz="900" baseline="0" dirty="0" err="1" smtClean="0">
                          <a:latin typeface="+mn-lt"/>
                        </a:rPr>
                        <a:t>dan</a:t>
                      </a:r>
                      <a:r>
                        <a:rPr lang="en-US" sz="900" baseline="0" dirty="0" smtClean="0">
                          <a:latin typeface="+mn-lt"/>
                        </a:rPr>
                        <a:t> </a:t>
                      </a:r>
                      <a:r>
                        <a:rPr lang="en-US" sz="900" baseline="0" dirty="0" err="1" smtClean="0">
                          <a:latin typeface="+mn-lt"/>
                        </a:rPr>
                        <a:t>dokumen</a:t>
                      </a:r>
                      <a:r>
                        <a:rPr lang="en-US" sz="900" baseline="0" dirty="0" smtClean="0">
                          <a:latin typeface="+mn-lt"/>
                        </a:rPr>
                        <a:t>, </a:t>
                      </a:r>
                      <a:r>
                        <a:rPr lang="en-US" sz="900" baseline="0" dirty="0" err="1" smtClean="0">
                          <a:latin typeface="+mn-lt"/>
                        </a:rPr>
                        <a:t>serta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kritera</a:t>
                      </a:r>
                      <a:r>
                        <a:rPr lang="en-US" sz="900" baseline="0" dirty="0" smtClean="0">
                          <a:latin typeface="+mn-lt"/>
                        </a:rPr>
                        <a:t> yang </a:t>
                      </a:r>
                      <a:r>
                        <a:rPr lang="en-US" sz="900" baseline="0" dirty="0" err="1" smtClean="0">
                          <a:latin typeface="+mn-lt"/>
                        </a:rPr>
                        <a:t>sudah</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pada</a:t>
                      </a:r>
                      <a:r>
                        <a:rPr lang="en-US" sz="900" baseline="0" dirty="0" smtClean="0">
                          <a:latin typeface="+mn-lt"/>
                        </a:rPr>
                        <a:t> </a:t>
                      </a:r>
                      <a:r>
                        <a:rPr lang="en-US" sz="900" baseline="0" dirty="0" err="1" smtClean="0">
                          <a:latin typeface="+mn-lt"/>
                        </a:rPr>
                        <a:t>poin</a:t>
                      </a:r>
                      <a:r>
                        <a:rPr lang="en-US" sz="900" baseline="0" dirty="0" smtClean="0">
                          <a:latin typeface="+mn-lt"/>
                        </a:rPr>
                        <a:t> 10</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Berdasarkan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persetujuan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pada</a:t>
                      </a:r>
                      <a:r>
                        <a:rPr lang="en-US" sz="900" baseline="0" dirty="0" smtClean="0">
                          <a:latin typeface="+mn-lt"/>
                        </a:rPr>
                        <a:t> PDA Digital Lending SME, RCPC manager </a:t>
                      </a:r>
                      <a:r>
                        <a:rPr lang="en-US" sz="900" baseline="0" dirty="0" err="1" smtClean="0">
                          <a:latin typeface="+mn-lt"/>
                        </a:rPr>
                        <a:t>menentukan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ditolak</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17</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900" dirty="0" err="1" smtClean="0"/>
                        <a:t>Kunjungan</a:t>
                      </a:r>
                      <a:r>
                        <a:rPr lang="en-US" sz="900" baseline="0" dirty="0" smtClean="0"/>
                        <a:t> </a:t>
                      </a:r>
                      <a:r>
                        <a:rPr lang="en-US" sz="900" baseline="0" dirty="0" err="1" smtClean="0"/>
                        <a:t>usaha</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p>
                    <a:p>
                      <a:pPr marL="228600" indent="-228600">
                        <a:buFont typeface="+mj-lt"/>
                        <a:buAutoNum type="alphaLcPeriod"/>
                      </a:pPr>
                      <a:r>
                        <a:rPr lang="en-US" sz="900" dirty="0" smtClean="0">
                          <a:latin typeface="+mn-lt"/>
                        </a:rPr>
                        <a:t>Surveyor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merupakan</a:t>
                      </a:r>
                      <a:r>
                        <a:rPr lang="en-US" sz="900" baseline="0" dirty="0" smtClean="0">
                          <a:latin typeface="+mn-lt"/>
                        </a:rPr>
                        <a:t> NTB, </a:t>
                      </a:r>
                      <a:r>
                        <a:rPr lang="en-US" sz="900" baseline="0" dirty="0" err="1" smtClean="0">
                          <a:latin typeface="+mn-lt"/>
                        </a:rPr>
                        <a:t>maka</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a:t>
                      </a:r>
                      <a:r>
                        <a:rPr lang="en-US" sz="900" baseline="0" dirty="0" err="1" smtClean="0">
                          <a:latin typeface="+mn-lt"/>
                        </a:rPr>
                        <a:t>pihak</a:t>
                      </a:r>
                      <a:r>
                        <a:rPr lang="en-US" sz="900" baseline="0" dirty="0" smtClean="0">
                          <a:latin typeface="+mn-lt"/>
                        </a:rPr>
                        <a:t> ke-3 yang </a:t>
                      </a:r>
                      <a:r>
                        <a:rPr lang="en-US" sz="900" baseline="0" dirty="0" err="1" smtClean="0">
                          <a:latin typeface="+mn-lt"/>
                        </a:rPr>
                        <a:t>ditunjuk</a:t>
                      </a:r>
                      <a:r>
                        <a:rPr lang="en-US" sz="900" baseline="0" dirty="0" smtClean="0">
                          <a:latin typeface="+mn-lt"/>
                        </a:rPr>
                        <a:t> </a:t>
                      </a:r>
                      <a:r>
                        <a:rPr lang="en-US" sz="900" baseline="0" dirty="0" err="1" smtClean="0">
                          <a:latin typeface="+mn-lt"/>
                        </a:rPr>
                        <a:t>oleh</a:t>
                      </a:r>
                      <a:r>
                        <a:rPr lang="en-US" sz="900" baseline="0" dirty="0" smtClean="0">
                          <a:latin typeface="+mn-lt"/>
                        </a:rPr>
                        <a:t> bank</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mengirimkan</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kerja</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melakukan</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pihak</a:t>
                      </a:r>
                      <a:r>
                        <a:rPr lang="en-US" sz="900" baseline="0" dirty="0" smtClean="0">
                          <a:latin typeface="+mn-lt"/>
                        </a:rPr>
                        <a:t> ke-3.</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yang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ceklis</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yaitu</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Pihak</a:t>
                      </a:r>
                      <a:r>
                        <a:rPr lang="en-US" sz="900" baseline="0" dirty="0" smtClean="0">
                          <a:latin typeface="+mn-lt"/>
                        </a:rPr>
                        <a:t> ke-3 </a:t>
                      </a:r>
                      <a:r>
                        <a:rPr lang="en-US" sz="900" baseline="0" dirty="0" err="1" smtClean="0">
                          <a:latin typeface="+mn-lt"/>
                        </a:rPr>
                        <a:t>menerima</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kerja</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diterima</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palinga</a:t>
                      </a:r>
                      <a:r>
                        <a:rPr lang="en-US" sz="900" baseline="0" dirty="0" smtClean="0">
                          <a:latin typeface="+mn-lt"/>
                        </a:rPr>
                        <a:t> </a:t>
                      </a:r>
                      <a:r>
                        <a:rPr lang="en-US" sz="900" baseline="0" dirty="0" err="1" smtClean="0">
                          <a:latin typeface="+mn-lt"/>
                        </a:rPr>
                        <a:t>lambat</a:t>
                      </a:r>
                      <a:r>
                        <a:rPr lang="en-US" sz="900" baseline="0" dirty="0" smtClean="0">
                          <a:latin typeface="+mn-lt"/>
                        </a:rPr>
                        <a:t> </a:t>
                      </a:r>
                      <a:r>
                        <a:rPr lang="en-US" sz="900" baseline="0" dirty="0" err="1" smtClean="0">
                          <a:latin typeface="+mn-lt"/>
                        </a:rPr>
                        <a:t>dalam</a:t>
                      </a:r>
                      <a:r>
                        <a:rPr lang="en-US" sz="900" baseline="0" dirty="0" smtClean="0">
                          <a:latin typeface="+mn-lt"/>
                        </a:rPr>
                        <a:t> </a:t>
                      </a:r>
                      <a:r>
                        <a:rPr lang="en-US" sz="900" baseline="0" dirty="0" err="1" smtClean="0">
                          <a:latin typeface="+mn-lt"/>
                        </a:rPr>
                        <a:t>kurun</a:t>
                      </a:r>
                      <a:r>
                        <a:rPr lang="en-US" sz="900" baseline="0" dirty="0" smtClean="0">
                          <a:latin typeface="+mn-lt"/>
                        </a:rPr>
                        <a:t> </a:t>
                      </a:r>
                      <a:r>
                        <a:rPr lang="en-US" sz="900" baseline="0" dirty="0" err="1" smtClean="0">
                          <a:latin typeface="+mn-lt"/>
                        </a:rPr>
                        <a:t>waktu</a:t>
                      </a:r>
                      <a:r>
                        <a:rPr lang="en-US" sz="900" baseline="0" dirty="0" smtClean="0">
                          <a:latin typeface="+mn-lt"/>
                        </a:rPr>
                        <a:t> </a:t>
                      </a:r>
                      <a:r>
                        <a:rPr lang="en-US" sz="900" baseline="0" dirty="0" err="1" smtClean="0">
                          <a:latin typeface="+mn-lt"/>
                        </a:rPr>
                        <a:t>maksimal</a:t>
                      </a:r>
                      <a:r>
                        <a:rPr lang="en-US" sz="900" baseline="0" dirty="0" smtClean="0">
                          <a:latin typeface="+mn-lt"/>
                        </a:rPr>
                        <a:t> 3 </a:t>
                      </a:r>
                      <a:r>
                        <a:rPr lang="en-US" sz="900" baseline="0" dirty="0" err="1" smtClean="0">
                          <a:latin typeface="+mn-lt"/>
                        </a:rPr>
                        <a:t>hari</a:t>
                      </a:r>
                      <a:r>
                        <a:rPr lang="en-US" sz="900" baseline="0" dirty="0" smtClean="0">
                          <a:latin typeface="+mn-lt"/>
                        </a:rPr>
                        <a:t> </a:t>
                      </a:r>
                      <a:r>
                        <a:rPr lang="en-US" sz="900" baseline="0" dirty="0" err="1" smtClean="0">
                          <a:latin typeface="+mn-lt"/>
                        </a:rPr>
                        <a:t>kerja</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mengecek</a:t>
                      </a:r>
                      <a:r>
                        <a:rPr lang="en-US" sz="900" baseline="0" dirty="0" smtClean="0">
                          <a:latin typeface="+mn-lt"/>
                        </a:rPr>
                        <a:t> </a:t>
                      </a:r>
                      <a:r>
                        <a:rPr lang="en-US" sz="900" baseline="0" dirty="0" err="1" smtClean="0">
                          <a:latin typeface="+mn-lt"/>
                        </a:rPr>
                        <a:t>kelengkapan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jika</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lengkap</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maka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diteruskan</a:t>
                      </a:r>
                      <a:r>
                        <a:rPr lang="en-US" sz="900" baseline="0" dirty="0" smtClean="0">
                          <a:latin typeface="+mn-lt"/>
                        </a:rPr>
                        <a:t> </a:t>
                      </a:r>
                      <a:r>
                        <a:rPr lang="en-US" sz="900" baseline="0" dirty="0" err="1" smtClean="0">
                          <a:latin typeface="+mn-lt"/>
                        </a:rPr>
                        <a:t>kepada</a:t>
                      </a:r>
                      <a:r>
                        <a:rPr lang="en-US" sz="900" baseline="0" dirty="0" smtClean="0">
                          <a:latin typeface="+mn-lt"/>
                        </a:rPr>
                        <a:t> RCPC manager. </a:t>
                      </a:r>
                      <a:r>
                        <a:rPr lang="en-US" sz="900" baseline="0" dirty="0" err="1" smtClean="0">
                          <a:latin typeface="+mn-lt"/>
                        </a:rPr>
                        <a:t>Jika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belum</a:t>
                      </a:r>
                      <a:r>
                        <a:rPr lang="en-US" sz="900" baseline="0" dirty="0" smtClean="0">
                          <a:latin typeface="+mn-lt"/>
                        </a:rPr>
                        <a:t> </a:t>
                      </a:r>
                      <a:r>
                        <a:rPr lang="en-US" sz="900" baseline="0" dirty="0" err="1" smtClean="0">
                          <a:latin typeface="+mn-lt"/>
                        </a:rPr>
                        <a:t>lengkap</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maka</a:t>
                      </a:r>
                      <a:r>
                        <a:rPr lang="en-US" sz="900" baseline="0" dirty="0" smtClean="0">
                          <a:latin typeface="+mn-lt"/>
                        </a:rPr>
                        <a:t> RCPC Officer </a:t>
                      </a:r>
                      <a:r>
                        <a:rPr lang="en-US" sz="900" baseline="0" dirty="0" err="1" smtClean="0">
                          <a:latin typeface="+mn-lt"/>
                        </a:rPr>
                        <a:t>kembali</a:t>
                      </a:r>
                      <a:r>
                        <a:rPr lang="en-US" sz="900" baseline="0" dirty="0" smtClean="0">
                          <a:latin typeface="+mn-lt"/>
                        </a:rPr>
                        <a:t> </a:t>
                      </a:r>
                      <a:r>
                        <a:rPr lang="en-US" sz="900" baseline="0" dirty="0" err="1" smtClean="0">
                          <a:latin typeface="+mn-lt"/>
                        </a:rPr>
                        <a:t>memberikan</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pihak</a:t>
                      </a:r>
                      <a:r>
                        <a:rPr lang="en-US" sz="900" baseline="0" dirty="0" smtClean="0">
                          <a:latin typeface="+mn-lt"/>
                        </a:rPr>
                        <a:t> ke-3 </a:t>
                      </a:r>
                      <a:r>
                        <a:rPr lang="en-US" sz="900" baseline="0" dirty="0" err="1" smtClean="0">
                          <a:latin typeface="+mn-lt"/>
                        </a:rPr>
                        <a:t>untuk</a:t>
                      </a:r>
                      <a:r>
                        <a:rPr lang="en-US" sz="900" baseline="0" dirty="0" smtClean="0">
                          <a:latin typeface="+mn-lt"/>
                        </a:rPr>
                        <a:t> </a:t>
                      </a:r>
                      <a:r>
                        <a:rPr lang="en-US" sz="900" baseline="0" dirty="0" err="1" smtClean="0">
                          <a:latin typeface="+mn-lt"/>
                        </a:rPr>
                        <a:t>melengkapi</a:t>
                      </a:r>
                      <a:r>
                        <a:rPr lang="en-US" sz="900" baseline="0" dirty="0" smtClean="0">
                          <a:latin typeface="+mn-lt"/>
                        </a:rPr>
                        <a:t> </a:t>
                      </a:r>
                      <a:r>
                        <a:rPr lang="en-US" sz="900" baseline="0" dirty="0" err="1" smtClean="0">
                          <a:latin typeface="+mn-lt"/>
                        </a:rPr>
                        <a:t>kekurangan</a:t>
                      </a:r>
                      <a:r>
                        <a:rPr lang="en-US" sz="900" baseline="0" dirty="0" smtClean="0">
                          <a:latin typeface="+mn-lt"/>
                        </a:rPr>
                        <a:t> data yang </a:t>
                      </a:r>
                      <a:r>
                        <a:rPr lang="en-US" sz="900" baseline="0" dirty="0" err="1" smtClean="0">
                          <a:latin typeface="+mn-lt"/>
                        </a:rPr>
                        <a:t>dibutuhkan</a:t>
                      </a:r>
                      <a:r>
                        <a:rPr lang="en-US" sz="9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216532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(5/6)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56952318"/>
              </p:ext>
            </p:extLst>
          </p:nvPr>
        </p:nvGraphicFramePr>
        <p:xfrm>
          <a:off x="348807" y="864191"/>
          <a:ext cx="11429999" cy="4197567"/>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900" b="0" dirty="0" smtClean="0">
                          <a:latin typeface="+mn-lt"/>
                        </a:rPr>
                        <a:t>18</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Persetujuan</a:t>
                      </a:r>
                      <a:r>
                        <a:rPr lang="en-US" sz="900" dirty="0" smtClean="0">
                          <a:latin typeface="+mn-lt"/>
                        </a:rPr>
                        <a:t> </a:t>
                      </a:r>
                      <a:r>
                        <a:rPr lang="en-US" sz="900" dirty="0" err="1" smtClean="0">
                          <a:latin typeface="+mn-lt"/>
                        </a:rPr>
                        <a:t>kredit</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 Officer</a:t>
                      </a:r>
                    </a:p>
                    <a:p>
                      <a:pPr marL="228600" indent="-228600">
                        <a:buFont typeface="+mj-lt"/>
                        <a:buAutoNum type="alphaLcPeriod"/>
                      </a:pPr>
                      <a:r>
                        <a:rPr lang="en-US" sz="900" dirty="0" smtClean="0">
                          <a:latin typeface="+mn-lt"/>
                        </a:rPr>
                        <a:t>RCPC Manager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Bank. </a:t>
                      </a:r>
                      <a:r>
                        <a:rPr lang="en-US" sz="900" baseline="0" dirty="0" err="1" smtClean="0">
                          <a:latin typeface="+mn-lt"/>
                        </a:rPr>
                        <a:t>Maka</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seluruh</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dilakukan</a:t>
                      </a:r>
                      <a:r>
                        <a:rPr lang="en-US" sz="900" baseline="0" dirty="0" smtClean="0">
                          <a:latin typeface="+mn-lt"/>
                        </a:rPr>
                        <a:t>, RCPC Manager </a:t>
                      </a:r>
                      <a:r>
                        <a:rPr lang="en-US" sz="900" baseline="0" dirty="0" err="1" smtClean="0">
                          <a:latin typeface="+mn-lt"/>
                        </a:rPr>
                        <a:t>dapat</a:t>
                      </a:r>
                      <a:r>
                        <a:rPr lang="en-US" sz="900" baseline="0" dirty="0" smtClean="0">
                          <a:latin typeface="+mn-lt"/>
                        </a:rPr>
                        <a:t> </a:t>
                      </a:r>
                      <a:r>
                        <a:rPr lang="en-US" sz="900" baseline="0" dirty="0" err="1" smtClean="0">
                          <a:latin typeface="+mn-lt"/>
                        </a:rPr>
                        <a:t>menentukan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berdasarkan</a:t>
                      </a:r>
                      <a:r>
                        <a:rPr lang="en-US" sz="900" baseline="0" dirty="0" smtClean="0">
                          <a:latin typeface="+mn-lt"/>
                        </a:rPr>
                        <a:t> </a:t>
                      </a:r>
                      <a:r>
                        <a:rPr lang="en-US" sz="900" baseline="0" dirty="0" err="1" smtClean="0">
                          <a:latin typeface="+mn-lt"/>
                        </a:rPr>
                        <a:t>kriteria</a:t>
                      </a:r>
                      <a:r>
                        <a:rPr lang="en-US" sz="900" baseline="0" dirty="0" smtClean="0">
                          <a:latin typeface="+mn-lt"/>
                        </a:rPr>
                        <a:t>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PDA Digital Lending SME </a:t>
                      </a:r>
                      <a:r>
                        <a:rPr lang="en-US" sz="900" baseline="0" dirty="0" err="1" smtClean="0">
                          <a:latin typeface="+mn-lt"/>
                        </a:rPr>
                        <a:t>yaitu</a:t>
                      </a:r>
                      <a:r>
                        <a:rPr lang="en-US" sz="900" baseline="0" dirty="0" smtClean="0">
                          <a:latin typeface="+mn-lt"/>
                        </a:rPr>
                        <a:t> </a:t>
                      </a:r>
                      <a:r>
                        <a:rPr lang="en-US" sz="900" baseline="0" dirty="0" err="1" smtClean="0">
                          <a:latin typeface="+mn-lt"/>
                        </a:rPr>
                        <a:t>pemberian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ditolak</a:t>
                      </a:r>
                      <a:endParaRPr lang="en-US" sz="9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Analisis</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analisis</a:t>
                      </a:r>
                      <a:r>
                        <a:rPr lang="en-US" sz="900" baseline="0" dirty="0" smtClean="0">
                          <a:latin typeface="+mn-lt"/>
                        </a:rPr>
                        <a:t> digital lending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 </a:t>
                      </a:r>
                      <a:r>
                        <a:rPr lang="en-US" sz="900" baseline="0" dirty="0" err="1" smtClean="0">
                          <a:latin typeface="+mn-lt"/>
                        </a:rPr>
                        <a:t>Arsip</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tersebut</a:t>
                      </a:r>
                      <a:r>
                        <a:rPr lang="en-US" sz="900" baseline="0" dirty="0" smtClean="0">
                          <a:latin typeface="+mn-lt"/>
                        </a:rPr>
                        <a:t>, </a:t>
                      </a:r>
                      <a:r>
                        <a:rPr lang="en-US" sz="900" baseline="0" dirty="0" err="1" smtClean="0">
                          <a:latin typeface="+mn-lt"/>
                        </a:rPr>
                        <a:t>juga</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disimpan</a:t>
                      </a:r>
                      <a:r>
                        <a:rPr lang="en-US" sz="900" baseline="0" dirty="0" smtClean="0">
                          <a:latin typeface="+mn-lt"/>
                        </a:rPr>
                        <a:t> </a:t>
                      </a:r>
                      <a:r>
                        <a:rPr lang="en-US" sz="900" baseline="0" dirty="0" err="1" smtClean="0">
                          <a:latin typeface="+mn-lt"/>
                        </a:rPr>
                        <a:t>sebagai</a:t>
                      </a:r>
                      <a:r>
                        <a:rPr lang="en-US" sz="900" baseline="0" dirty="0" smtClean="0">
                          <a:latin typeface="+mn-lt"/>
                        </a:rPr>
                        <a:t> </a:t>
                      </a:r>
                      <a:r>
                        <a:rPr lang="en-US" sz="900" baseline="0" dirty="0" err="1" smtClean="0">
                          <a:latin typeface="+mn-lt"/>
                        </a:rPr>
                        <a:t>salah</a:t>
                      </a:r>
                      <a:r>
                        <a:rPr lang="en-US" sz="900" baseline="0" dirty="0" smtClean="0">
                          <a:latin typeface="+mn-lt"/>
                        </a:rPr>
                        <a:t> </a:t>
                      </a:r>
                      <a:r>
                        <a:rPr lang="en-US" sz="900" baseline="0" dirty="0" err="1" smtClean="0">
                          <a:latin typeface="+mn-lt"/>
                        </a:rPr>
                        <a:t>satu</a:t>
                      </a:r>
                      <a:r>
                        <a:rPr lang="en-US" sz="900" baseline="0" dirty="0" smtClean="0">
                          <a:latin typeface="+mn-lt"/>
                        </a:rPr>
                        <a:t> </a:t>
                      </a:r>
                      <a:r>
                        <a:rPr lang="en-US" sz="900" baseline="0" dirty="0" err="1" smtClean="0">
                          <a:latin typeface="+mn-lt"/>
                        </a:rPr>
                        <a:t>bentuk</a:t>
                      </a:r>
                      <a:r>
                        <a:rPr lang="en-US" sz="900" baseline="0" dirty="0" smtClean="0">
                          <a:latin typeface="+mn-lt"/>
                        </a:rPr>
                        <a:t> </a:t>
                      </a:r>
                      <a:r>
                        <a:rPr lang="en-US" sz="900" baseline="0" dirty="0" err="1" smtClean="0">
                          <a:latin typeface="+mn-lt"/>
                        </a:rPr>
                        <a:t>dokumentasi</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bersama</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dokumen-dokumen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lainnya</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prosedut</a:t>
                      </a:r>
                      <a:r>
                        <a:rPr lang="en-US" sz="900" baseline="0" dirty="0" smtClean="0">
                          <a:latin typeface="+mn-lt"/>
                        </a:rPr>
                        <a:t> yang </a:t>
                      </a:r>
                      <a:r>
                        <a:rPr lang="en-US" sz="900" baseline="0" dirty="0" err="1" smtClean="0">
                          <a:latin typeface="+mn-lt"/>
                        </a:rPr>
                        <a:t>berlaku</a:t>
                      </a:r>
                      <a:r>
                        <a:rPr lang="en-US" sz="9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Keputusan</a:t>
                      </a:r>
                      <a:r>
                        <a:rPr lang="en-US" sz="900" baseline="0" dirty="0" smtClean="0">
                          <a:latin typeface="+mn-lt"/>
                        </a:rPr>
                        <a:t> </a:t>
                      </a:r>
                      <a:r>
                        <a:rPr lang="en-US" sz="900" baseline="0" dirty="0" err="1" smtClean="0">
                          <a:latin typeface="+mn-lt"/>
                        </a:rPr>
                        <a:t>atas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dituangkan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digital lending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ditandangani</a:t>
                      </a:r>
                      <a:r>
                        <a:rPr lang="en-US" sz="900" baseline="0" dirty="0" smtClean="0">
                          <a:latin typeface="+mn-lt"/>
                        </a:rPr>
                        <a:t> </a:t>
                      </a:r>
                      <a:r>
                        <a:rPr lang="en-US" sz="900" baseline="0" dirty="0" err="1" smtClean="0">
                          <a:latin typeface="+mn-lt"/>
                        </a:rPr>
                        <a:t>oleh</a:t>
                      </a:r>
                      <a:r>
                        <a:rPr lang="en-US" sz="900" baseline="0" dirty="0" smtClean="0">
                          <a:latin typeface="+mn-lt"/>
                        </a:rPr>
                        <a:t> RCPC Manager.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115316">
                <a:tc>
                  <a:txBody>
                    <a:bodyPr/>
                    <a:lstStyle/>
                    <a:p>
                      <a:pPr algn="ctr"/>
                      <a:r>
                        <a:rPr lang="en-US" sz="900" b="0" dirty="0" smtClean="0">
                          <a:latin typeface="+mn-lt"/>
                        </a:rPr>
                        <a:t>19</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Pengiriman</a:t>
                      </a:r>
                      <a:r>
                        <a:rPr lang="en-US" sz="900" dirty="0" smtClean="0">
                          <a:latin typeface="+mn-lt"/>
                        </a:rPr>
                        <a:t> </a:t>
                      </a:r>
                      <a:r>
                        <a:rPr lang="en-US" sz="900" dirty="0" err="1" smtClean="0">
                          <a:latin typeface="+mn-lt"/>
                        </a:rPr>
                        <a:t>notifikasi</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analisa</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melalui</a:t>
                      </a:r>
                      <a:r>
                        <a:rPr lang="en-US" sz="900" baseline="0" dirty="0" smtClean="0">
                          <a:latin typeface="+mn-lt"/>
                        </a:rPr>
                        <a:t> email</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r>
                        <a:rPr lang="en-US" sz="900" baseline="0" dirty="0" smtClean="0">
                          <a:latin typeface="+mn-lt"/>
                        </a:rPr>
                        <a:t> Manager</a:t>
                      </a:r>
                      <a:endParaRPr lang="en-US" sz="900" dirty="0" smtClean="0">
                        <a:latin typeface="+mn-lt"/>
                      </a:endParaRPr>
                    </a:p>
                    <a:p>
                      <a:pPr marL="228600" indent="-228600">
                        <a:buFont typeface="+mj-lt"/>
                        <a:buAutoNum type="alphaLcPeriod"/>
                      </a:pPr>
                      <a:r>
                        <a:rPr lang="en-US" sz="900" dirty="0" smtClean="0">
                          <a:latin typeface="+mn-lt"/>
                        </a:rPr>
                        <a:t>RCPC</a:t>
                      </a:r>
                      <a:r>
                        <a:rPr lang="en-US" sz="900" baseline="0" dirty="0" smtClean="0">
                          <a:latin typeface="+mn-lt"/>
                        </a:rPr>
                        <a:t> Officer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Manager </a:t>
                      </a:r>
                      <a:r>
                        <a:rPr lang="en-US" sz="900" baseline="0" dirty="0" err="1" smtClean="0">
                          <a:latin typeface="+mn-lt"/>
                        </a:rPr>
                        <a:t>mengirimkan</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digital lending </a:t>
                      </a:r>
                      <a:r>
                        <a:rPr lang="en-US" sz="900" baseline="0" dirty="0" err="1" smtClean="0">
                          <a:latin typeface="+mn-lt"/>
                        </a:rPr>
                        <a:t>kepada</a:t>
                      </a:r>
                      <a:r>
                        <a:rPr lang="en-US" sz="900" baseline="0" dirty="0" smtClean="0">
                          <a:latin typeface="+mn-lt"/>
                        </a:rPr>
                        <a:t> RCPC Officer</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membuat</a:t>
                      </a:r>
                      <a:r>
                        <a:rPr lang="en-US" sz="900" baseline="0" dirty="0" smtClean="0">
                          <a:latin typeface="+mn-lt"/>
                        </a:rPr>
                        <a:t> draft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yang </a:t>
                      </a:r>
                      <a:r>
                        <a:rPr lang="en-US" sz="900" baseline="0" dirty="0" err="1" smtClean="0">
                          <a:latin typeface="+mn-lt"/>
                        </a:rPr>
                        <a:t>ditujukan</a:t>
                      </a:r>
                      <a:r>
                        <a:rPr lang="en-US" sz="900" baseline="0" dirty="0" smtClean="0">
                          <a:latin typeface="+mn-lt"/>
                        </a:rPr>
                        <a:t> </a:t>
                      </a:r>
                      <a:r>
                        <a:rPr lang="en-US" sz="900" baseline="0" dirty="0" err="1" smtClean="0">
                          <a:latin typeface="+mn-lt"/>
                        </a:rPr>
                        <a:t>kepada</a:t>
                      </a:r>
                      <a:r>
                        <a:rPr lang="en-US" sz="900" baseline="0" dirty="0" smtClean="0">
                          <a:latin typeface="+mn-lt"/>
                        </a:rPr>
                        <a:t> email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data yang </a:t>
                      </a:r>
                      <a:r>
                        <a:rPr lang="en-US" sz="900" baseline="0" dirty="0" err="1" smtClean="0">
                          <a:latin typeface="+mn-lt"/>
                        </a:rPr>
                        <a:t>diberikan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aplikasi</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Template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Template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ditolak</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643851">
                <a:tc>
                  <a:txBody>
                    <a:bodyPr/>
                    <a:lstStyle/>
                    <a:p>
                      <a:pPr algn="ctr"/>
                      <a:r>
                        <a:rPr lang="en-US" sz="900" b="0" dirty="0" smtClean="0">
                          <a:latin typeface="+mn-lt"/>
                        </a:rPr>
                        <a:t>20</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Menghubungi</a:t>
                      </a:r>
                      <a:r>
                        <a:rPr lang="en-US" sz="1100" baseline="0" dirty="0" smtClean="0">
                          <a:latin typeface="+mn-lt"/>
                        </a:rPr>
                        <a:t> PIC vendor Asuransi </a:t>
                      </a:r>
                      <a:r>
                        <a:rPr lang="en-US" sz="1100" baseline="0" dirty="0" err="1" smtClean="0">
                          <a:latin typeface="+mn-lt"/>
                        </a:rPr>
                        <a:t>terkait</a:t>
                      </a:r>
                      <a:r>
                        <a:rPr lang="en-US" sz="1100" baseline="0" dirty="0" smtClean="0">
                          <a:latin typeface="+mn-lt"/>
                        </a:rPr>
                        <a:t> </a:t>
                      </a:r>
                      <a:r>
                        <a:rPr lang="en-US" sz="1100" baseline="0" dirty="0" err="1" smtClean="0">
                          <a:latin typeface="+mn-lt"/>
                        </a:rPr>
                        <a:t>dengan</a:t>
                      </a:r>
                      <a:r>
                        <a:rPr lang="en-US" sz="1100" baseline="0" dirty="0" smtClean="0">
                          <a:latin typeface="+mn-lt"/>
                        </a:rPr>
                        <a:t> </a:t>
                      </a:r>
                      <a:r>
                        <a:rPr lang="en-US" sz="1100" baseline="0" dirty="0" err="1" smtClean="0">
                          <a:latin typeface="+mn-lt"/>
                        </a:rPr>
                        <a:t>adanya</a:t>
                      </a:r>
                      <a:r>
                        <a:rPr lang="en-US" sz="1100" baseline="0" dirty="0" smtClean="0">
                          <a:latin typeface="+mn-lt"/>
                        </a:rPr>
                        <a:t> leads </a:t>
                      </a:r>
                      <a:r>
                        <a:rPr lang="en-US" sz="1100" baseline="0" dirty="0" err="1" smtClean="0">
                          <a:latin typeface="+mn-lt"/>
                        </a:rPr>
                        <a:t>nasabah</a:t>
                      </a:r>
                      <a:r>
                        <a:rPr lang="en-US" sz="1100" baseline="0" dirty="0" smtClean="0">
                          <a:latin typeface="+mn-lt"/>
                        </a:rPr>
                        <a:t> </a:t>
                      </a:r>
                      <a:r>
                        <a:rPr lang="en-US" sz="1100" baseline="0" dirty="0" err="1" smtClean="0">
                          <a:latin typeface="+mn-lt"/>
                        </a:rPr>
                        <a:t>untuk</a:t>
                      </a:r>
                      <a:r>
                        <a:rPr lang="en-US" sz="1100" baseline="0" dirty="0" smtClean="0">
                          <a:latin typeface="+mn-lt"/>
                        </a:rPr>
                        <a:t> </a:t>
                      </a:r>
                      <a:r>
                        <a:rPr lang="en-US" sz="1100" baseline="0" dirty="0" err="1" smtClean="0">
                          <a:latin typeface="+mn-lt"/>
                        </a:rPr>
                        <a:t>ditawarkan</a:t>
                      </a:r>
                      <a:r>
                        <a:rPr lang="en-US" sz="1100" baseline="0" dirty="0" smtClean="0">
                          <a:latin typeface="+mn-lt"/>
                        </a:rPr>
                        <a:t> </a:t>
                      </a:r>
                      <a:r>
                        <a:rPr lang="en-US" sz="1100" baseline="0" dirty="0" err="1" smtClean="0">
                          <a:latin typeface="+mn-lt"/>
                        </a:rPr>
                        <a:t>produk</a:t>
                      </a:r>
                      <a:r>
                        <a:rPr lang="en-US" sz="1100" baseline="0" dirty="0" smtClean="0">
                          <a:latin typeface="+mn-lt"/>
                        </a:rPr>
                        <a:t> Asuransi </a:t>
                      </a:r>
                      <a:r>
                        <a:rPr lang="en-US" sz="1100" baseline="0" dirty="0" err="1" smtClean="0">
                          <a:latin typeface="+mn-lt"/>
                        </a:rPr>
                        <a:t>Jiwa</a:t>
                      </a:r>
                      <a:endParaRPr lang="en-US" sz="11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n-lt"/>
                        </a:rPr>
                        <a:t>RCPC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dirty="0" smtClean="0">
                          <a:latin typeface="+mj-lt"/>
                        </a:rPr>
                        <a:t>RCPC </a:t>
                      </a:r>
                      <a:r>
                        <a:rPr lang="en-US" sz="1100" b="0" dirty="0" err="1" smtClean="0">
                          <a:latin typeface="+mj-lt"/>
                        </a:rPr>
                        <a:t>mengirimkan</a:t>
                      </a:r>
                      <a:r>
                        <a:rPr lang="en-US" sz="1100" b="0" dirty="0" smtClean="0">
                          <a:latin typeface="+mj-lt"/>
                        </a:rPr>
                        <a:t> data</a:t>
                      </a:r>
                      <a:r>
                        <a:rPr lang="en-US" sz="1100" b="0" baseline="0" dirty="0" smtClean="0">
                          <a:latin typeface="+mj-lt"/>
                        </a:rPr>
                        <a:t> yang </a:t>
                      </a:r>
                      <a:r>
                        <a:rPr lang="en-US" sz="1100" b="0" baseline="0" dirty="0" err="1" smtClean="0">
                          <a:latin typeface="+mj-lt"/>
                        </a:rPr>
                        <a:t>dibutuhkan</a:t>
                      </a:r>
                      <a:r>
                        <a:rPr lang="en-US" sz="1100" b="0" baseline="0" dirty="0" smtClean="0">
                          <a:latin typeface="+mj-lt"/>
                        </a:rPr>
                        <a:t> </a:t>
                      </a:r>
                      <a:r>
                        <a:rPr lang="en-US" sz="1100" b="0" baseline="0" dirty="0" err="1" smtClean="0">
                          <a:latin typeface="+mj-lt"/>
                        </a:rPr>
                        <a:t>oleh</a:t>
                      </a:r>
                      <a:r>
                        <a:rPr lang="en-US" sz="1100" b="0" baseline="0" dirty="0" smtClean="0">
                          <a:latin typeface="+mj-lt"/>
                        </a:rPr>
                        <a:t> </a:t>
                      </a:r>
                      <a:r>
                        <a:rPr lang="en-US" sz="1100" b="0" baseline="0" dirty="0" err="1" smtClean="0">
                          <a:latin typeface="+mj-lt"/>
                        </a:rPr>
                        <a:t>pihak</a:t>
                      </a:r>
                      <a:r>
                        <a:rPr lang="en-US" sz="1100" b="0" baseline="0" dirty="0" smtClean="0">
                          <a:latin typeface="+mj-lt"/>
                        </a:rPr>
                        <a:t> Asuransi </a:t>
                      </a:r>
                      <a:r>
                        <a:rPr lang="en-US" sz="1100" b="0" baseline="0" dirty="0" err="1" smtClean="0">
                          <a:latin typeface="+mj-lt"/>
                        </a:rPr>
                        <a:t>untuk</a:t>
                      </a:r>
                      <a:r>
                        <a:rPr lang="en-US" sz="1100" b="0" baseline="0" dirty="0" smtClean="0">
                          <a:latin typeface="+mj-lt"/>
                        </a:rPr>
                        <a:t> </a:t>
                      </a:r>
                      <a:r>
                        <a:rPr lang="en-US" sz="1100" b="0" baseline="0" dirty="0" err="1" smtClean="0">
                          <a:latin typeface="+mj-lt"/>
                        </a:rPr>
                        <a:t>melakukan</a:t>
                      </a:r>
                      <a:r>
                        <a:rPr lang="en-US" sz="1100" b="0" baseline="0" dirty="0" smtClean="0">
                          <a:latin typeface="+mj-lt"/>
                        </a:rPr>
                        <a:t> </a:t>
                      </a:r>
                      <a:r>
                        <a:rPr lang="en-US" sz="1100" b="0" baseline="0" dirty="0" err="1" smtClean="0">
                          <a:latin typeface="+mj-lt"/>
                        </a:rPr>
                        <a:t>perhitungan</a:t>
                      </a:r>
                      <a:r>
                        <a:rPr lang="en-US" sz="1100" b="0" baseline="0" dirty="0" smtClean="0">
                          <a:latin typeface="+mj-lt"/>
                        </a:rPr>
                        <a:t> </a:t>
                      </a:r>
                      <a:r>
                        <a:rPr lang="en-US" sz="1100" b="0" baseline="0" dirty="0" err="1" smtClean="0">
                          <a:latin typeface="+mj-lt"/>
                        </a:rPr>
                        <a:t>premi</a:t>
                      </a:r>
                      <a:r>
                        <a:rPr lang="en-US" sz="1100" b="0" baseline="0" dirty="0" smtClean="0">
                          <a:latin typeface="+mj-lt"/>
                        </a:rPr>
                        <a:t> </a:t>
                      </a:r>
                      <a:r>
                        <a:rPr lang="en-US" sz="1100" b="0" baseline="0" dirty="0" err="1" smtClean="0">
                          <a:latin typeface="+mj-lt"/>
                        </a:rPr>
                        <a:t>ke</a:t>
                      </a:r>
                      <a:r>
                        <a:rPr lang="en-US" sz="1100" b="0" baseline="0" dirty="0" smtClean="0">
                          <a:latin typeface="+mj-lt"/>
                        </a:rPr>
                        <a:t> </a:t>
                      </a:r>
                      <a:r>
                        <a:rPr lang="en-US" sz="1100" b="0" baseline="0" dirty="0" err="1" smtClean="0">
                          <a:latin typeface="+mj-lt"/>
                        </a:rPr>
                        <a:t>masing-masing</a:t>
                      </a:r>
                      <a:r>
                        <a:rPr lang="en-US" sz="1100" b="0" baseline="0" dirty="0" smtClean="0">
                          <a:latin typeface="+mj-lt"/>
                        </a:rPr>
                        <a:t> PIC </a:t>
                      </a:r>
                      <a:r>
                        <a:rPr lang="en-US" sz="1100" b="0" baseline="0" dirty="0" err="1" smtClean="0">
                          <a:latin typeface="+mj-lt"/>
                        </a:rPr>
                        <a:t>dari</a:t>
                      </a:r>
                      <a:r>
                        <a:rPr lang="en-US" sz="1100" b="0" baseline="0" dirty="0" smtClean="0">
                          <a:latin typeface="+mj-lt"/>
                        </a:rPr>
                        <a:t> 3 vendor Asuransi yang </a:t>
                      </a:r>
                      <a:r>
                        <a:rPr lang="en-US" sz="1100" b="0" baseline="0" dirty="0" err="1" smtClean="0">
                          <a:latin typeface="+mj-lt"/>
                        </a:rPr>
                        <a:t>tersedia</a:t>
                      </a:r>
                      <a:r>
                        <a:rPr lang="en-US" sz="1100" b="0" baseline="0" dirty="0" smtClean="0">
                          <a:latin typeface="+mj-lt"/>
                        </a:rPr>
                        <a:t>.</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21</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t>Perhitungan</a:t>
                      </a:r>
                      <a:r>
                        <a:rPr lang="en-US" sz="1100" baseline="0" dirty="0" smtClean="0"/>
                        <a:t> </a:t>
                      </a:r>
                      <a:r>
                        <a:rPr lang="en-US" sz="1100" baseline="0" dirty="0" err="1" smtClean="0"/>
                        <a:t>premi</a:t>
                      </a:r>
                      <a:r>
                        <a:rPr lang="en-US" sz="1100" baseline="0" dirty="0" smtClean="0"/>
                        <a:t> Asuransi </a:t>
                      </a:r>
                      <a:r>
                        <a:rPr lang="en-US" sz="1100" baseline="0" dirty="0" err="1" smtClean="0"/>
                        <a:t>Jiwa</a:t>
                      </a:r>
                      <a:r>
                        <a:rPr lang="en-US" sz="1100" baseline="0" dirty="0" smtClean="0"/>
                        <a:t> </a:t>
                      </a:r>
                      <a:endParaRPr lang="en-US" sz="11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 Asuransi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menerima</a:t>
                      </a:r>
                      <a:r>
                        <a:rPr lang="en-US" sz="1100" b="0" baseline="0" dirty="0" smtClean="0">
                          <a:latin typeface="+mj-lt"/>
                        </a:rPr>
                        <a:t> data yang </a:t>
                      </a:r>
                      <a:r>
                        <a:rPr lang="en-US" sz="1100" b="0" baseline="0" dirty="0" err="1" smtClean="0">
                          <a:latin typeface="+mj-lt"/>
                        </a:rPr>
                        <a:t>dikirimkan</a:t>
                      </a:r>
                      <a:r>
                        <a:rPr lang="en-US" sz="1100" b="0" baseline="0" dirty="0" smtClean="0">
                          <a:latin typeface="+mj-lt"/>
                        </a:rPr>
                        <a:t> </a:t>
                      </a:r>
                      <a:r>
                        <a:rPr lang="en-US" sz="1100" b="0" baseline="0" dirty="0" err="1" smtClean="0">
                          <a:latin typeface="+mj-lt"/>
                        </a:rPr>
                        <a:t>oleh</a:t>
                      </a:r>
                      <a:r>
                        <a:rPr lang="en-US" sz="1100" b="0" baseline="0" dirty="0" smtClean="0">
                          <a:latin typeface="+mj-lt"/>
                        </a:rPr>
                        <a:t> RCPC</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menghitung</a:t>
                      </a:r>
                      <a:r>
                        <a:rPr lang="en-US" sz="1100" b="0" baseline="0" dirty="0" smtClean="0">
                          <a:latin typeface="+mj-lt"/>
                        </a:rPr>
                        <a:t> </a:t>
                      </a:r>
                      <a:r>
                        <a:rPr lang="en-US" sz="1100" b="0" baseline="0" dirty="0" err="1" smtClean="0">
                          <a:latin typeface="+mj-lt"/>
                        </a:rPr>
                        <a:t>premi</a:t>
                      </a:r>
                      <a:r>
                        <a:rPr lang="en-US" sz="1100" b="0" baseline="0" dirty="0" smtClean="0">
                          <a:latin typeface="+mj-lt"/>
                        </a:rPr>
                        <a:t> Asuransi yang </a:t>
                      </a:r>
                      <a:r>
                        <a:rPr lang="en-US" sz="1100" b="0" baseline="0" dirty="0" err="1" smtClean="0">
                          <a:latin typeface="+mj-lt"/>
                        </a:rPr>
                        <a:t>harus</a:t>
                      </a:r>
                      <a:r>
                        <a:rPr lang="en-US" sz="1100" b="0" baseline="0" dirty="0" smtClean="0">
                          <a:latin typeface="+mj-lt"/>
                        </a:rPr>
                        <a:t> </a:t>
                      </a:r>
                      <a:r>
                        <a:rPr lang="en-US" sz="1100" b="0" baseline="0" dirty="0" err="1" smtClean="0">
                          <a:latin typeface="+mj-lt"/>
                        </a:rPr>
                        <a:t>dibayarkan</a:t>
                      </a:r>
                      <a:r>
                        <a:rPr lang="en-US" sz="1100" b="0" baseline="0" dirty="0" smtClean="0">
                          <a:latin typeface="+mj-lt"/>
                        </a:rPr>
                        <a:t> </a:t>
                      </a:r>
                      <a:r>
                        <a:rPr lang="en-US" sz="1100" b="0" baseline="0" dirty="0" err="1" smtClean="0">
                          <a:latin typeface="+mj-lt"/>
                        </a:rPr>
                        <a:t>nasabah</a:t>
                      </a:r>
                      <a:endParaRPr lang="en-US" sz="1100" b="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22</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err="1" smtClean="0">
                          <a:latin typeface="+mj-lt"/>
                        </a:rPr>
                        <a:t>Menginformasika</a:t>
                      </a:r>
                      <a:r>
                        <a:rPr lang="en-US" sz="1100" baseline="0" dirty="0" err="1" smtClean="0">
                          <a:latin typeface="+mj-lt"/>
                        </a:rPr>
                        <a:t>n</a:t>
                      </a:r>
                      <a:r>
                        <a:rPr lang="en-US" sz="1100" baseline="0" dirty="0" smtClean="0">
                          <a:latin typeface="+mj-lt"/>
                        </a:rPr>
                        <a:t> </a:t>
                      </a:r>
                      <a:r>
                        <a:rPr lang="en-US" sz="1100" baseline="0" dirty="0" err="1" smtClean="0">
                          <a:latin typeface="+mj-lt"/>
                        </a:rPr>
                        <a:t>hasil</a:t>
                      </a:r>
                      <a:r>
                        <a:rPr lang="en-US" sz="1100" baseline="0" dirty="0" smtClean="0">
                          <a:latin typeface="+mj-lt"/>
                        </a:rPr>
                        <a:t> </a:t>
                      </a:r>
                      <a:r>
                        <a:rPr lang="en-US" sz="1100" baseline="0" dirty="0" err="1" smtClean="0">
                          <a:latin typeface="+mj-lt"/>
                        </a:rPr>
                        <a:t>perhitungan</a:t>
                      </a:r>
                      <a:r>
                        <a:rPr lang="en-US" sz="1100" baseline="0" dirty="0" smtClean="0">
                          <a:latin typeface="+mj-lt"/>
                        </a:rPr>
                        <a:t> </a:t>
                      </a:r>
                      <a:r>
                        <a:rPr lang="en-US" sz="1100" baseline="0" dirty="0" err="1" smtClean="0">
                          <a:latin typeface="+mj-lt"/>
                        </a:rPr>
                        <a:t>premi</a:t>
                      </a:r>
                      <a:r>
                        <a:rPr lang="en-US" sz="1100" baseline="0" dirty="0" smtClean="0">
                          <a:latin typeface="+mj-lt"/>
                        </a:rPr>
                        <a:t> </a:t>
                      </a:r>
                      <a:r>
                        <a:rPr lang="en-US" sz="1100" baseline="0" dirty="0" err="1" smtClean="0">
                          <a:latin typeface="+mj-lt"/>
                        </a:rPr>
                        <a:t>ke</a:t>
                      </a:r>
                      <a:r>
                        <a:rPr lang="en-US" sz="1100" baseline="0" dirty="0" smtClean="0">
                          <a:latin typeface="+mj-lt"/>
                        </a:rPr>
                        <a:t> RCPC</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a:t>
                      </a:r>
                      <a:r>
                        <a:rPr lang="en-US" sz="1100" baseline="0" dirty="0" smtClean="0">
                          <a:solidFill>
                            <a:schemeClr val="tx1"/>
                          </a:solidFill>
                          <a:latin typeface="+mj-lt"/>
                        </a:rPr>
                        <a:t> Asuransi</a:t>
                      </a:r>
                      <a:endParaRPr lang="en-US" sz="11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kern="1200" baseline="0" dirty="0" smtClean="0">
                          <a:solidFill>
                            <a:schemeClr val="dk1"/>
                          </a:solidFill>
                          <a:latin typeface="+mn-lt"/>
                          <a:ea typeface="+mn-ea"/>
                          <a:cs typeface="+mn-cs"/>
                        </a:rPr>
                        <a:t>3 PIC Asuransi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hasil</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premi</a:t>
                      </a:r>
                      <a:r>
                        <a:rPr lang="en-US" sz="1100" b="0" kern="1200" baseline="0" dirty="0" smtClean="0">
                          <a:solidFill>
                            <a:schemeClr val="dk1"/>
                          </a:solidFill>
                          <a:latin typeface="+mn-lt"/>
                          <a:ea typeface="+mn-ea"/>
                          <a:cs typeface="+mn-cs"/>
                        </a:rPr>
                        <a:t> Asuransi </a:t>
                      </a:r>
                      <a:r>
                        <a:rPr lang="en-US" sz="1100" b="0" kern="1200" baseline="0" dirty="0" err="1" smtClean="0">
                          <a:solidFill>
                            <a:schemeClr val="dk1"/>
                          </a:solidFill>
                          <a:latin typeface="+mn-lt"/>
                          <a:ea typeface="+mn-ea"/>
                          <a:cs typeface="+mn-cs"/>
                        </a:rPr>
                        <a:t>jiwa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a:t>
                      </a:r>
                      <a:r>
                        <a:rPr lang="en-US" sz="1100" b="0" kern="1200" baseline="0" dirty="0" smtClean="0">
                          <a:solidFill>
                            <a:schemeClr val="dk1"/>
                          </a:solidFill>
                          <a:latin typeface="+mn-lt"/>
                          <a:ea typeface="+mn-ea"/>
                          <a:cs typeface="+mn-cs"/>
                        </a:rPr>
                        <a:t> RCPC </a:t>
                      </a:r>
                      <a:r>
                        <a:rPr lang="en-US" sz="1100" b="0" kern="1200" baseline="0" dirty="0" err="1" smtClean="0">
                          <a:solidFill>
                            <a:schemeClr val="dk1"/>
                          </a:solidFill>
                          <a:latin typeface="+mn-lt"/>
                          <a:ea typeface="+mn-ea"/>
                          <a:cs typeface="+mn-cs"/>
                        </a:rPr>
                        <a:t>pada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hari</a:t>
                      </a:r>
                      <a:r>
                        <a:rPr lang="en-US" sz="1100" b="0" kern="1200" baseline="0" dirty="0" smtClean="0">
                          <a:solidFill>
                            <a:schemeClr val="dk1"/>
                          </a:solidFill>
                          <a:latin typeface="+mn-lt"/>
                          <a:ea typeface="+mn-ea"/>
                          <a:cs typeface="+mn-cs"/>
                        </a:rPr>
                        <a:t> yang </a:t>
                      </a:r>
                      <a:r>
                        <a:rPr lang="en-US" sz="1100" b="0" kern="1200" baseline="0" dirty="0" err="1" smtClean="0">
                          <a:solidFill>
                            <a:schemeClr val="dk1"/>
                          </a:solidFill>
                          <a:latin typeface="+mn-lt"/>
                          <a:ea typeface="+mn-ea"/>
                          <a:cs typeface="+mn-cs"/>
                        </a:rPr>
                        <a:t>sama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ketika</a:t>
                      </a:r>
                      <a:r>
                        <a:rPr lang="en-US" sz="1100" b="0" kern="1200" baseline="0" dirty="0" smtClean="0">
                          <a:solidFill>
                            <a:schemeClr val="dk1"/>
                          </a:solidFill>
                          <a:latin typeface="+mn-lt"/>
                          <a:ea typeface="+mn-ea"/>
                          <a:cs typeface="+mn-cs"/>
                        </a:rPr>
                        <a:t> RCPC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data yang </a:t>
                      </a:r>
                      <a:r>
                        <a:rPr lang="en-US" sz="1100" b="0" kern="1200" baseline="0" dirty="0" err="1" smtClean="0">
                          <a:solidFill>
                            <a:schemeClr val="dk1"/>
                          </a:solidFill>
                          <a:latin typeface="+mn-lt"/>
                          <a:ea typeface="+mn-ea"/>
                          <a:cs typeface="+mn-cs"/>
                        </a:rPr>
                        <a:t>dibutuhkan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untuk</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endParaRPr lang="en-US" sz="1100" b="0" kern="1200" baseline="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827377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(6/6)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465904078"/>
              </p:ext>
            </p:extLst>
          </p:nvPr>
        </p:nvGraphicFramePr>
        <p:xfrm>
          <a:off x="348807" y="864191"/>
          <a:ext cx="11429999" cy="414528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900" dirty="0" smtClean="0">
                          <a:solidFill>
                            <a:schemeClr val="tx1"/>
                          </a:solidFill>
                          <a:latin typeface="+mj-lt"/>
                        </a:rPr>
                        <a:t>No.</a:t>
                      </a:r>
                      <a:endParaRPr lang="en-US" sz="9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Activities</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Actor</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Interaction Description</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358057">
                <a:tc>
                  <a:txBody>
                    <a:bodyPr/>
                    <a:lstStyle/>
                    <a:p>
                      <a:pPr algn="ctr"/>
                      <a:r>
                        <a:rPr lang="en-US" sz="900" b="0" dirty="0" smtClean="0">
                          <a:latin typeface="+mn-lt"/>
                        </a:rPr>
                        <a:t>23</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latin typeface="+mn-lt"/>
                        </a:rPr>
                        <a:t>RCPC officer</a:t>
                      </a:r>
                      <a:r>
                        <a:rPr lang="en-US" sz="900" baseline="0" dirty="0" smtClean="0">
                          <a:latin typeface="+mn-lt"/>
                        </a:rPr>
                        <a:t> </a:t>
                      </a:r>
                      <a:r>
                        <a:rPr lang="en-US" sz="900" baseline="0" dirty="0" err="1" smtClean="0">
                          <a:latin typeface="+mn-lt"/>
                        </a:rPr>
                        <a:t>menghubungi</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melalui</a:t>
                      </a:r>
                      <a:r>
                        <a:rPr lang="en-US" sz="900" baseline="0" dirty="0" smtClean="0">
                          <a:latin typeface="+mn-lt"/>
                        </a:rPr>
                        <a:t> </a:t>
                      </a:r>
                      <a:r>
                        <a:rPr lang="en-US" sz="900" baseline="0" dirty="0" err="1" smtClean="0">
                          <a:latin typeface="+mn-lt"/>
                        </a:rPr>
                        <a:t>telepon</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 Officer</a:t>
                      </a:r>
                    </a:p>
                    <a:p>
                      <a:pPr marL="228600" indent="-228600">
                        <a:buFont typeface="+mj-lt"/>
                        <a:buAutoNum type="alphaLcPeriod"/>
                      </a:pPr>
                      <a:r>
                        <a:rPr lang="en-US" sz="900" dirty="0" err="1" smtClean="0">
                          <a:latin typeface="+mn-lt"/>
                        </a:rPr>
                        <a:t>Nasabah</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menghubungi</a:t>
                      </a:r>
                      <a:r>
                        <a:rPr lang="en-US" sz="900" baseline="0" dirty="0" smtClean="0">
                          <a:latin typeface="+mn-lt"/>
                        </a:rPr>
                        <a:t> </a:t>
                      </a:r>
                      <a:r>
                        <a:rPr lang="en-US" sz="900" baseline="0" dirty="0" err="1" smtClean="0">
                          <a:latin typeface="+mn-lt"/>
                        </a:rPr>
                        <a:t>nasabah</a:t>
                      </a:r>
                      <a:r>
                        <a:rPr lang="en-US" sz="900" baseline="0" dirty="0" smtClean="0">
                          <a:latin typeface="+mn-lt"/>
                        </a:rPr>
                        <a:t> yang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pembiayaannya</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melalui</a:t>
                      </a:r>
                      <a:r>
                        <a:rPr lang="en-US" sz="900" baseline="0" dirty="0" smtClean="0">
                          <a:latin typeface="+mn-lt"/>
                        </a:rPr>
                        <a:t> </a:t>
                      </a:r>
                      <a:r>
                        <a:rPr lang="en-US" sz="900" baseline="0" dirty="0" err="1" smtClean="0">
                          <a:latin typeface="+mn-lt"/>
                        </a:rPr>
                        <a:t>telepon</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memastikan</a:t>
                      </a:r>
                      <a:r>
                        <a:rPr lang="en-US" sz="900" baseline="0" dirty="0" smtClean="0">
                          <a:latin typeface="+mn-lt"/>
                        </a:rPr>
                        <a:t> </a:t>
                      </a:r>
                      <a:r>
                        <a:rPr lang="en-US" sz="900" baseline="0" dirty="0" err="1" smtClean="0">
                          <a:latin typeface="+mn-lt"/>
                        </a:rPr>
                        <a:t>bahwa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telah</a:t>
                      </a:r>
                      <a:r>
                        <a:rPr lang="en-US" sz="900" baseline="0" dirty="0" smtClean="0">
                          <a:latin typeface="+mn-lt"/>
                        </a:rPr>
                        <a:t> </a:t>
                      </a:r>
                      <a:r>
                        <a:rPr lang="en-US" sz="900" baseline="0" dirty="0" err="1" smtClean="0">
                          <a:latin typeface="+mn-lt"/>
                        </a:rPr>
                        <a:t>menerima</a:t>
                      </a:r>
                      <a:r>
                        <a:rPr lang="en-US" sz="900" baseline="0" dirty="0" smtClean="0">
                          <a:latin typeface="+mn-lt"/>
                        </a:rPr>
                        <a:t>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tersebut</a:t>
                      </a:r>
                      <a:r>
                        <a:rPr lang="en-US" sz="900" baseline="0" dirty="0" smtClean="0">
                          <a:latin typeface="+mn-lt"/>
                        </a:rPr>
                        <a:t>, </a:t>
                      </a:r>
                      <a:r>
                        <a:rPr lang="en-US" sz="900" baseline="0" dirty="0" err="1" smtClean="0">
                          <a:latin typeface="+mn-lt"/>
                        </a:rPr>
                        <a:t>menjelaskan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keputusan</a:t>
                      </a:r>
                      <a:r>
                        <a:rPr lang="en-US" sz="900" baseline="0" dirty="0" smtClean="0">
                          <a:latin typeface="+mn-lt"/>
                        </a:rPr>
                        <a:t> bank </a:t>
                      </a:r>
                      <a:r>
                        <a:rPr lang="en-US" sz="900" baseline="0" dirty="0" err="1" smtClean="0">
                          <a:latin typeface="+mn-lt"/>
                        </a:rPr>
                        <a:t>dan</a:t>
                      </a:r>
                      <a:r>
                        <a:rPr lang="en-US" sz="900" baseline="0" dirty="0" smtClean="0">
                          <a:latin typeface="+mn-lt"/>
                        </a:rPr>
                        <a:t> </a:t>
                      </a:r>
                      <a:r>
                        <a:rPr lang="en-US" sz="900" baseline="0" dirty="0" err="1" smtClean="0">
                          <a:latin typeface="+mn-lt"/>
                        </a:rPr>
                        <a:t>menginformasikan</a:t>
                      </a:r>
                      <a:r>
                        <a:rPr lang="en-US" sz="900" baseline="0" dirty="0" smtClean="0">
                          <a:latin typeface="+mn-lt"/>
                        </a:rPr>
                        <a:t> </a:t>
                      </a:r>
                      <a:r>
                        <a:rPr lang="en-US" sz="900" baseline="0" dirty="0" err="1" smtClean="0">
                          <a:latin typeface="+mn-lt"/>
                        </a:rPr>
                        <a:t>tahapan</a:t>
                      </a:r>
                      <a:r>
                        <a:rPr lang="en-US" sz="900" baseline="0" dirty="0" smtClean="0">
                          <a:latin typeface="+mn-lt"/>
                        </a:rPr>
                        <a:t> </a:t>
                      </a:r>
                      <a:r>
                        <a:rPr lang="en-US" sz="900" baseline="0" dirty="0" err="1" smtClean="0">
                          <a:latin typeface="+mn-lt"/>
                        </a:rPr>
                        <a:t>selanjutnya</a:t>
                      </a:r>
                      <a:r>
                        <a:rPr lang="en-US" sz="900" baseline="0" dirty="0" smtClean="0">
                          <a:latin typeface="+mn-lt"/>
                        </a:rPr>
                        <a:t> (script </a:t>
                      </a:r>
                      <a:r>
                        <a:rPr lang="en-US" sz="900" baseline="0" dirty="0" err="1" smtClean="0">
                          <a:latin typeface="+mn-lt"/>
                        </a:rPr>
                        <a:t>telepon</a:t>
                      </a:r>
                      <a:r>
                        <a:rPr lang="en-US" sz="900" baseline="0" dirty="0" smtClean="0">
                          <a:latin typeface="+mn-lt"/>
                        </a:rPr>
                        <a:t> </a:t>
                      </a:r>
                      <a:r>
                        <a:rPr lang="en-US" sz="900" baseline="0" dirty="0" err="1" smtClean="0">
                          <a:latin typeface="+mn-lt"/>
                        </a:rPr>
                        <a:t>terlampir</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a:t>
                      </a:r>
                      <a:r>
                        <a:rPr lang="en-US" sz="900" baseline="0" dirty="0" err="1" smtClean="0">
                          <a:latin typeface="+mn-lt"/>
                        </a:rPr>
                        <a:t>menghubungi</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melalui</a:t>
                      </a:r>
                      <a:r>
                        <a:rPr lang="en-US" sz="900" baseline="0" dirty="0" smtClean="0">
                          <a:latin typeface="+mn-lt"/>
                        </a:rPr>
                        <a:t> </a:t>
                      </a:r>
                      <a:r>
                        <a:rPr lang="en-US" sz="900" baseline="0" dirty="0" err="1" smtClean="0">
                          <a:latin typeface="+mn-lt"/>
                        </a:rPr>
                        <a:t>telepon</a:t>
                      </a:r>
                      <a:r>
                        <a:rPr lang="en-US" sz="900" baseline="0" dirty="0" smtClean="0">
                          <a:latin typeface="+mn-lt"/>
                        </a:rPr>
                        <a:t> minimal </a:t>
                      </a:r>
                      <a:r>
                        <a:rPr lang="en-US" sz="900" baseline="0" dirty="0" err="1" smtClean="0">
                          <a:latin typeface="+mn-lt"/>
                        </a:rPr>
                        <a:t>sebanyak</a:t>
                      </a:r>
                      <a:r>
                        <a:rPr lang="en-US" sz="900" baseline="0" dirty="0" smtClean="0">
                          <a:latin typeface="+mn-lt"/>
                        </a:rPr>
                        <a:t> 2x. </a:t>
                      </a:r>
                      <a:r>
                        <a:rPr lang="en-US" sz="900" baseline="0" dirty="0" err="1" smtClean="0">
                          <a:latin typeface="+mn-lt"/>
                        </a:rPr>
                        <a:t>Yaitu</a:t>
                      </a:r>
                      <a:r>
                        <a:rPr lang="en-US" sz="900" baseline="0" dirty="0" smtClean="0">
                          <a:latin typeface="+mn-lt"/>
                        </a:rPr>
                        <a:t> :</a:t>
                      </a:r>
                    </a:p>
                    <a:p>
                      <a:pPr marL="411163" marR="0" lvl="1" indent="-182563" algn="l" defTabSz="457200" rtl="0" eaLnBrk="1" fontAlgn="auto" latinLnBrk="0" hangingPunct="1">
                        <a:lnSpc>
                          <a:spcPct val="100000"/>
                        </a:lnSpc>
                        <a:spcBef>
                          <a:spcPts val="0"/>
                        </a:spcBef>
                        <a:spcAft>
                          <a:spcPts val="0"/>
                        </a:spcAft>
                        <a:buClrTx/>
                        <a:buSzTx/>
                        <a:buFont typeface="+mj-lt"/>
                        <a:buAutoNum type="arabicPeriod"/>
                        <a:tabLst/>
                        <a:defRPr/>
                      </a:pPr>
                      <a:r>
                        <a:rPr lang="en-US" sz="900" baseline="0" dirty="0" err="1" smtClean="0">
                          <a:latin typeface="+mn-lt"/>
                        </a:rPr>
                        <a:t>Setelah</a:t>
                      </a:r>
                      <a:r>
                        <a:rPr lang="en-US" sz="900" baseline="0" dirty="0" smtClean="0">
                          <a:latin typeface="+mn-lt"/>
                        </a:rPr>
                        <a:t> </a:t>
                      </a:r>
                      <a:r>
                        <a:rPr lang="en-US" sz="900" baseline="0" dirty="0" err="1" smtClean="0">
                          <a:latin typeface="+mn-lt"/>
                        </a:rPr>
                        <a:t>pengiriman</a:t>
                      </a:r>
                      <a:r>
                        <a:rPr lang="en-US" sz="900" baseline="0" dirty="0" smtClean="0">
                          <a:latin typeface="+mn-lt"/>
                        </a:rPr>
                        <a:t>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melalui</a:t>
                      </a:r>
                      <a:r>
                        <a:rPr lang="en-US" sz="900" baseline="0" dirty="0" smtClean="0">
                          <a:latin typeface="+mn-lt"/>
                        </a:rPr>
                        <a:t> email,</a:t>
                      </a:r>
                    </a:p>
                    <a:p>
                      <a:pPr marL="411163" marR="0" lvl="1" indent="-182563" algn="l" defTabSz="457200" rtl="0" eaLnBrk="1" fontAlgn="auto" latinLnBrk="0" hangingPunct="1">
                        <a:lnSpc>
                          <a:spcPct val="100000"/>
                        </a:lnSpc>
                        <a:spcBef>
                          <a:spcPts val="0"/>
                        </a:spcBef>
                        <a:spcAft>
                          <a:spcPts val="0"/>
                        </a:spcAft>
                        <a:buClrTx/>
                        <a:buSzTx/>
                        <a:buFont typeface="+mj-lt"/>
                        <a:buAutoNum type="arabicPeriod"/>
                        <a:tabLst/>
                        <a:defRPr/>
                      </a:pPr>
                      <a:r>
                        <a:rPr lang="en-US" sz="900" baseline="0" dirty="0" smtClean="0">
                          <a:latin typeface="+mn-lt"/>
                        </a:rPr>
                        <a:t>5 </a:t>
                      </a:r>
                      <a:r>
                        <a:rPr lang="en-US" sz="900" baseline="0" dirty="0" err="1" smtClean="0">
                          <a:latin typeface="+mn-lt"/>
                        </a:rPr>
                        <a:t>hari</a:t>
                      </a:r>
                      <a:r>
                        <a:rPr lang="en-US" sz="900" baseline="0" dirty="0" smtClean="0">
                          <a:latin typeface="+mn-lt"/>
                        </a:rPr>
                        <a:t> </a:t>
                      </a:r>
                      <a:r>
                        <a:rPr lang="en-US" sz="900" baseline="0" dirty="0" err="1" smtClean="0">
                          <a:latin typeface="+mn-lt"/>
                        </a:rPr>
                        <a:t>kerja</a:t>
                      </a:r>
                      <a:r>
                        <a:rPr lang="en-US" sz="900" baseline="0" dirty="0" smtClean="0">
                          <a:latin typeface="+mn-lt"/>
                        </a:rPr>
                        <a:t> </a:t>
                      </a:r>
                      <a:r>
                        <a:rPr lang="en-US" sz="900" baseline="0" dirty="0" err="1" smtClean="0">
                          <a:latin typeface="+mn-lt"/>
                        </a:rPr>
                        <a:t>setelah</a:t>
                      </a:r>
                      <a:r>
                        <a:rPr lang="en-US" sz="900" baseline="0" dirty="0" smtClean="0">
                          <a:latin typeface="+mn-lt"/>
                        </a:rPr>
                        <a:t> </a:t>
                      </a:r>
                      <a:r>
                        <a:rPr lang="en-US" sz="900" baseline="0" dirty="0" err="1" smtClean="0">
                          <a:latin typeface="+mn-lt"/>
                        </a:rPr>
                        <a:t>telepon</a:t>
                      </a:r>
                      <a:r>
                        <a:rPr lang="en-US" sz="900" baseline="0" dirty="0" smtClean="0">
                          <a:latin typeface="+mn-lt"/>
                        </a:rPr>
                        <a:t> </a:t>
                      </a:r>
                      <a:r>
                        <a:rPr lang="en-US" sz="900" baseline="0" dirty="0" err="1" smtClean="0">
                          <a:latin typeface="+mn-lt"/>
                        </a:rPr>
                        <a:t>pertama</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Aktivitas</a:t>
                      </a:r>
                      <a:r>
                        <a:rPr lang="en-US" sz="900" baseline="0" dirty="0" smtClean="0">
                          <a:latin typeface="+mn-lt"/>
                        </a:rPr>
                        <a:t> </a:t>
                      </a:r>
                      <a:r>
                        <a:rPr lang="en-US" sz="900" baseline="0" dirty="0" err="1" smtClean="0">
                          <a:latin typeface="+mn-lt"/>
                        </a:rPr>
                        <a:t>telepon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harus</a:t>
                      </a:r>
                      <a:r>
                        <a:rPr lang="en-US" sz="900" baseline="0" dirty="0" smtClean="0">
                          <a:latin typeface="+mn-lt"/>
                        </a:rPr>
                        <a:t> </a:t>
                      </a:r>
                      <a:r>
                        <a:rPr lang="en-US" sz="900" baseline="0" dirty="0" err="1" smtClean="0">
                          <a:latin typeface="+mn-lt"/>
                        </a:rPr>
                        <a:t>diupdate</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smtClean="0">
                          <a:solidFill>
                            <a:srgbClr val="FF0000"/>
                          </a:solidFill>
                          <a:latin typeface="+mn-lt"/>
                        </a:rPr>
                        <a:t>log book yang </a:t>
                      </a:r>
                      <a:r>
                        <a:rPr lang="en-US" sz="900" baseline="0" dirty="0" err="1" smtClean="0">
                          <a:solidFill>
                            <a:srgbClr val="FF0000"/>
                          </a:solidFill>
                          <a:latin typeface="+mn-lt"/>
                        </a:rPr>
                        <a:t>terdapat</a:t>
                      </a:r>
                      <a:r>
                        <a:rPr lang="en-US" sz="900" baseline="0" dirty="0" smtClean="0">
                          <a:solidFill>
                            <a:srgbClr val="FF0000"/>
                          </a:solidFill>
                          <a:latin typeface="+mn-lt"/>
                        </a:rPr>
                        <a:t> </a:t>
                      </a:r>
                      <a:r>
                        <a:rPr lang="en-US" sz="900" baseline="0" dirty="0" err="1" smtClean="0">
                          <a:solidFill>
                            <a:srgbClr val="FF0000"/>
                          </a:solidFill>
                          <a:latin typeface="+mn-lt"/>
                        </a:rPr>
                        <a:t>pada</a:t>
                      </a:r>
                      <a:r>
                        <a:rPr lang="en-US" sz="900" baseline="0" dirty="0" smtClean="0">
                          <a:solidFill>
                            <a:srgbClr val="FF0000"/>
                          </a:solidFill>
                          <a:latin typeface="+mn-lt"/>
                        </a:rPr>
                        <a:t> </a:t>
                      </a:r>
                      <a:r>
                        <a:rPr lang="en-US" sz="900" baseline="0" dirty="0" err="1" smtClean="0">
                          <a:solidFill>
                            <a:srgbClr val="FF0000"/>
                          </a:solidFill>
                          <a:latin typeface="+mn-lt"/>
                        </a:rPr>
                        <a:t>lampiran</a:t>
                      </a:r>
                      <a:r>
                        <a:rPr lang="en-US" sz="900" baseline="0" dirty="0" smtClean="0">
                          <a:solidFill>
                            <a:srgbClr val="FF0000"/>
                          </a:solidFill>
                          <a:latin typeface="+mn-lt"/>
                        </a:rPr>
                        <a:t> </a:t>
                      </a:r>
                      <a:r>
                        <a:rPr lang="en-US" sz="900" baseline="0" dirty="0" err="1" smtClean="0">
                          <a:solidFill>
                            <a:srgbClr val="FF0000"/>
                          </a:solidFill>
                          <a:latin typeface="+mn-lt"/>
                        </a:rPr>
                        <a:t>xx.yy</a:t>
                      </a:r>
                      <a:r>
                        <a:rPr lang="en-US" sz="900" baseline="0" dirty="0" smtClean="0">
                          <a:solidFill>
                            <a:srgbClr val="FF0000"/>
                          </a:solidFill>
                          <a:latin typeface="+mn-lt"/>
                        </a:rPr>
                        <a:t> (</a:t>
                      </a:r>
                      <a:r>
                        <a:rPr lang="en-US" sz="900" baseline="0" dirty="0" err="1" smtClean="0">
                          <a:solidFill>
                            <a:srgbClr val="FF0000"/>
                          </a:solidFill>
                          <a:latin typeface="+mn-lt"/>
                        </a:rPr>
                        <a:t>atau</a:t>
                      </a:r>
                      <a:r>
                        <a:rPr lang="en-US" sz="900" baseline="0" dirty="0" smtClean="0">
                          <a:solidFill>
                            <a:srgbClr val="FF0000"/>
                          </a:solidFill>
                          <a:latin typeface="+mn-lt"/>
                        </a:rPr>
                        <a:t> </a:t>
                      </a:r>
                      <a:r>
                        <a:rPr lang="en-US" sz="900" baseline="0" dirty="0" err="1" smtClean="0">
                          <a:solidFill>
                            <a:srgbClr val="FF0000"/>
                          </a:solidFill>
                          <a:latin typeface="+mn-lt"/>
                        </a:rPr>
                        <a:t>pada</a:t>
                      </a:r>
                      <a:r>
                        <a:rPr lang="en-US" sz="900" baseline="0" dirty="0" smtClean="0">
                          <a:solidFill>
                            <a:srgbClr val="FF0000"/>
                          </a:solidFill>
                          <a:latin typeface="+mn-lt"/>
                        </a:rPr>
                        <a:t> DSAR </a:t>
                      </a:r>
                      <a:r>
                        <a:rPr lang="en-US" sz="900" baseline="0" dirty="0" err="1" smtClean="0">
                          <a:solidFill>
                            <a:srgbClr val="FF0000"/>
                          </a:solidFill>
                          <a:latin typeface="+mn-lt"/>
                        </a:rPr>
                        <a:t>jika</a:t>
                      </a:r>
                      <a:r>
                        <a:rPr lang="en-US" sz="900" baseline="0" dirty="0" smtClean="0">
                          <a:solidFill>
                            <a:srgbClr val="FF0000"/>
                          </a:solidFill>
                          <a:latin typeface="+mn-lt"/>
                        </a:rPr>
                        <a:t> </a:t>
                      </a:r>
                      <a:r>
                        <a:rPr lang="en-US" sz="900" baseline="0" dirty="0" err="1" smtClean="0">
                          <a:solidFill>
                            <a:srgbClr val="FF0000"/>
                          </a:solidFill>
                          <a:latin typeface="+mn-lt"/>
                        </a:rPr>
                        <a:t>bisa</a:t>
                      </a:r>
                      <a:r>
                        <a:rPr lang="en-US" sz="900" baseline="0" dirty="0" smtClean="0">
                          <a:solidFill>
                            <a:srgbClr val="FF0000"/>
                          </a:solidFill>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219200">
                <a:tc>
                  <a:txBody>
                    <a:bodyPr/>
                    <a:lstStyle/>
                    <a:p>
                      <a:pPr algn="ctr"/>
                      <a:r>
                        <a:rPr lang="en-US" sz="900" b="0" dirty="0" smtClean="0">
                          <a:latin typeface="+mn-lt"/>
                        </a:rPr>
                        <a:t>24 A</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t>Konfirmasi</a:t>
                      </a:r>
                      <a:r>
                        <a:rPr lang="en-US" sz="900" baseline="0" dirty="0" smtClean="0"/>
                        <a:t> </a:t>
                      </a:r>
                      <a:r>
                        <a:rPr lang="en-US" sz="900" baseline="0" dirty="0" err="1" smtClean="0"/>
                        <a:t>nasabah</a:t>
                      </a:r>
                      <a:r>
                        <a:rPr lang="en-US" sz="900" baseline="0" dirty="0" smtClean="0"/>
                        <a:t> </a:t>
                      </a:r>
                      <a:r>
                        <a:rPr lang="en-US" sz="900" baseline="0" dirty="0" err="1" smtClean="0"/>
                        <a:t>atas</a:t>
                      </a:r>
                      <a:r>
                        <a:rPr lang="en-US" sz="900" baseline="0" dirty="0" smtClean="0"/>
                        <a:t> </a:t>
                      </a:r>
                      <a:r>
                        <a:rPr lang="en-US" sz="900" baseline="0" dirty="0" err="1" smtClean="0"/>
                        <a:t>hasil</a:t>
                      </a:r>
                      <a:r>
                        <a:rPr lang="en-US" sz="900" baseline="0" dirty="0" smtClean="0"/>
                        <a:t> </a:t>
                      </a:r>
                      <a:r>
                        <a:rPr lang="en-US" sz="900" baseline="0" dirty="0" err="1" smtClean="0"/>
                        <a:t>keputusan</a:t>
                      </a:r>
                      <a:r>
                        <a:rPr lang="en-US" sz="900" baseline="0" dirty="0" smtClean="0"/>
                        <a:t> bank </a:t>
                      </a:r>
                      <a:r>
                        <a:rPr lang="en-US" sz="900" baseline="0" dirty="0" err="1" smtClean="0"/>
                        <a:t>atas</a:t>
                      </a:r>
                      <a:r>
                        <a:rPr lang="en-US" sz="900" baseline="0" dirty="0" smtClean="0"/>
                        <a:t> </a:t>
                      </a:r>
                      <a:r>
                        <a:rPr lang="en-US" sz="900" baseline="0" dirty="0" err="1" smtClean="0"/>
                        <a:t>pengajuan</a:t>
                      </a:r>
                      <a:r>
                        <a:rPr lang="en-US" sz="900" baseline="0" dirty="0" smtClean="0"/>
                        <a:t> </a:t>
                      </a:r>
                      <a:r>
                        <a:rPr lang="en-US" sz="900" baseline="0" dirty="0" err="1" smtClean="0"/>
                        <a:t>pinjaman</a:t>
                      </a:r>
                      <a:r>
                        <a:rPr lang="en-US" sz="900" baseline="0" dirty="0" smtClean="0"/>
                        <a:t>/</a:t>
                      </a:r>
                      <a:r>
                        <a:rPr lang="en-US" sz="900" baseline="0" dirty="0" err="1" smtClean="0"/>
                        <a:t>pembiayaan</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 Officer</a:t>
                      </a:r>
                    </a:p>
                    <a:p>
                      <a:pPr marL="228600" indent="-228600">
                        <a:buFont typeface="+mj-lt"/>
                        <a:buAutoNum type="alphaLcPeriod"/>
                      </a:pPr>
                      <a:r>
                        <a:rPr lang="en-US" sz="900" dirty="0" err="1" smtClean="0">
                          <a:latin typeface="+mn-lt"/>
                        </a:rPr>
                        <a:t>Nasabah</a:t>
                      </a:r>
                      <a:endParaRPr lang="en-US" sz="9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Nasabah</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memberikan</a:t>
                      </a:r>
                      <a:r>
                        <a:rPr lang="en-US" sz="900" baseline="0" dirty="0" smtClean="0">
                          <a:latin typeface="+mn-lt"/>
                        </a:rPr>
                        <a:t> </a:t>
                      </a:r>
                      <a:r>
                        <a:rPr lang="en-US" sz="900" baseline="0" dirty="0" err="1" smtClean="0">
                          <a:latin typeface="+mn-lt"/>
                        </a:rPr>
                        <a:t>konfirmasi</a:t>
                      </a:r>
                      <a:r>
                        <a:rPr lang="en-US" sz="900" baseline="0" dirty="0" smtClean="0">
                          <a:latin typeface="+mn-lt"/>
                        </a:rPr>
                        <a:t> </a:t>
                      </a:r>
                      <a:r>
                        <a:rPr lang="en-US" sz="900" baseline="0" dirty="0" err="1" smtClean="0">
                          <a:latin typeface="+mn-lt"/>
                        </a:rPr>
                        <a:t>atas</a:t>
                      </a:r>
                      <a:r>
                        <a:rPr lang="en-US" sz="900" baseline="0" dirty="0" smtClean="0">
                          <a:latin typeface="+mn-lt"/>
                        </a:rPr>
                        <a:t> </a:t>
                      </a:r>
                      <a:r>
                        <a:rPr lang="en-US" sz="900" baseline="0" dirty="0" err="1" smtClean="0">
                          <a:latin typeface="+mn-lt"/>
                        </a:rPr>
                        <a:t>penerimaan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melalui</a:t>
                      </a:r>
                      <a:r>
                        <a:rPr lang="en-US" sz="900" baseline="0" dirty="0" smtClean="0">
                          <a:latin typeface="+mn-lt"/>
                        </a:rPr>
                        <a:t> email </a:t>
                      </a:r>
                      <a:r>
                        <a:rPr lang="en-US" sz="900" baseline="0" dirty="0" err="1" smtClean="0">
                          <a:latin typeface="+mn-lt"/>
                        </a:rPr>
                        <a:t>ke</a:t>
                      </a:r>
                      <a:r>
                        <a:rPr lang="en-US" sz="900" baseline="0" dirty="0" smtClean="0">
                          <a:latin typeface="+mn-lt"/>
                        </a:rPr>
                        <a:t> </a:t>
                      </a:r>
                      <a:r>
                        <a:rPr lang="en-US" sz="900" baseline="0" dirty="0" smtClean="0">
                          <a:latin typeface="+mn-lt"/>
                          <a:hlinkClick r:id="rId2"/>
                        </a:rPr>
                        <a:t>RCPC@Maybank.co.id</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memberikan</a:t>
                      </a:r>
                      <a:r>
                        <a:rPr lang="en-US" sz="900" baseline="0" dirty="0" smtClean="0">
                          <a:latin typeface="+mn-lt"/>
                        </a:rPr>
                        <a:t> </a:t>
                      </a:r>
                      <a:r>
                        <a:rPr lang="en-US" sz="900" baseline="0" dirty="0" err="1" smtClean="0">
                          <a:latin typeface="+mn-lt"/>
                        </a:rPr>
                        <a:t>konfirmasi</a:t>
                      </a:r>
                      <a:r>
                        <a:rPr lang="en-US" sz="900" baseline="0" dirty="0" smtClean="0">
                          <a:latin typeface="+mn-lt"/>
                        </a:rPr>
                        <a:t> </a:t>
                      </a:r>
                      <a:r>
                        <a:rPr lang="en-US" sz="900" baseline="0" dirty="0" err="1" smtClean="0">
                          <a:latin typeface="+mn-lt"/>
                        </a:rPr>
                        <a:t>melalu</a:t>
                      </a:r>
                      <a:r>
                        <a:rPr lang="en-US" sz="900" baseline="0" dirty="0" smtClean="0">
                          <a:latin typeface="+mn-lt"/>
                        </a:rPr>
                        <a:t> </a:t>
                      </a:r>
                      <a:r>
                        <a:rPr lang="en-US" sz="900" baseline="0" dirty="0" err="1" smtClean="0">
                          <a:latin typeface="+mn-lt"/>
                        </a:rPr>
                        <a:t>telepon</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menyetujui</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maka</a:t>
                      </a:r>
                      <a:r>
                        <a:rPr lang="en-US" sz="900" baseline="0" dirty="0" smtClean="0">
                          <a:latin typeface="+mn-lt"/>
                        </a:rPr>
                        <a:t> RCPC officer </a:t>
                      </a:r>
                      <a:r>
                        <a:rPr lang="en-US" sz="900" baseline="0" dirty="0" err="1" smtClean="0">
                          <a:latin typeface="+mn-lt"/>
                        </a:rPr>
                        <a:t>mengirimkan</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kepada</a:t>
                      </a:r>
                      <a:r>
                        <a:rPr lang="en-US" sz="900" baseline="0" dirty="0" smtClean="0">
                          <a:latin typeface="+mn-lt"/>
                        </a:rPr>
                        <a:t> unit </a:t>
                      </a:r>
                      <a:r>
                        <a:rPr lang="en-US" sz="900" baseline="0" dirty="0" err="1" smtClean="0">
                          <a:latin typeface="+mn-lt"/>
                        </a:rPr>
                        <a:t>kerja</a:t>
                      </a:r>
                      <a:r>
                        <a:rPr lang="en-US" sz="900" baseline="0" dirty="0" smtClean="0">
                          <a:latin typeface="+mn-lt"/>
                        </a:rPr>
                        <a:t> CDU.</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penginputan</a:t>
                      </a:r>
                      <a:r>
                        <a:rPr lang="en-US" sz="900" baseline="0" dirty="0" smtClean="0">
                          <a:latin typeface="+mn-lt"/>
                        </a:rPr>
                        <a:t> data </a:t>
                      </a:r>
                      <a:r>
                        <a:rPr lang="en-US" sz="900" baseline="0" dirty="0" err="1" smtClean="0">
                          <a:latin typeface="+mn-lt"/>
                        </a:rPr>
                        <a:t>pada</a:t>
                      </a:r>
                      <a:r>
                        <a:rPr lang="en-US" sz="900" baseline="0" dirty="0" smtClean="0">
                          <a:latin typeface="+mn-lt"/>
                        </a:rPr>
                        <a:t> </a:t>
                      </a:r>
                      <a:r>
                        <a:rPr lang="en-US" sz="900" baseline="0" dirty="0" err="1" smtClean="0">
                          <a:latin typeface="+mn-lt"/>
                        </a:rPr>
                        <a:t>aplikasi</a:t>
                      </a:r>
                      <a:r>
                        <a:rPr lang="en-US" sz="900" baseline="0" dirty="0" smtClean="0">
                          <a:latin typeface="+mn-lt"/>
                        </a:rPr>
                        <a:t> SLASLI </a:t>
                      </a:r>
                      <a:r>
                        <a:rPr lang="en-US" sz="900" baseline="0" dirty="0" err="1" smtClean="0">
                          <a:latin typeface="+mn-lt"/>
                        </a:rPr>
                        <a:t>untuk</a:t>
                      </a:r>
                      <a:r>
                        <a:rPr lang="en-US" sz="900" baseline="0" dirty="0" smtClean="0">
                          <a:latin typeface="+mn-lt"/>
                        </a:rPr>
                        <a:t> </a:t>
                      </a:r>
                      <a:r>
                        <a:rPr lang="en-US" sz="900" baseline="0" dirty="0" err="1" smtClean="0">
                          <a:latin typeface="+mn-lt"/>
                        </a:rPr>
                        <a:t>persiapan</a:t>
                      </a:r>
                      <a:r>
                        <a:rPr lang="en-US" sz="900" baseline="0" dirty="0" smtClean="0">
                          <a:latin typeface="+mn-lt"/>
                        </a:rPr>
                        <a:t> </a:t>
                      </a:r>
                      <a:r>
                        <a:rPr lang="en-US" sz="900" baseline="0" dirty="0" err="1" smtClean="0">
                          <a:latin typeface="+mn-lt"/>
                        </a:rPr>
                        <a:t>pembuatan</a:t>
                      </a:r>
                      <a:r>
                        <a:rPr lang="en-US" sz="900" baseline="0" dirty="0" smtClean="0">
                          <a:latin typeface="+mn-lt"/>
                        </a:rPr>
                        <a:t> </a:t>
                      </a:r>
                      <a:r>
                        <a:rPr lang="en-US" sz="900" baseline="0" dirty="0" err="1" smtClean="0">
                          <a:latin typeface="+mn-lt"/>
                        </a:rPr>
                        <a:t>Perjanjian</a:t>
                      </a:r>
                      <a:r>
                        <a:rPr lang="en-US" sz="900" baseline="0" dirty="0" smtClean="0">
                          <a:latin typeface="+mn-lt"/>
                        </a:rPr>
                        <a:t> </a:t>
                      </a:r>
                      <a:r>
                        <a:rPr lang="en-US" sz="900" baseline="0" dirty="0" err="1" smtClean="0">
                          <a:latin typeface="+mn-lt"/>
                        </a:rPr>
                        <a:t>Kredit</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menolak</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maka</a:t>
                      </a:r>
                      <a:r>
                        <a:rPr lang="en-US" sz="900" baseline="0" dirty="0" smtClean="0">
                          <a:latin typeface="+mn-lt"/>
                        </a:rPr>
                        <a:t> RCPC Officer </a:t>
                      </a:r>
                      <a:r>
                        <a:rPr lang="en-US" sz="900" baseline="0" dirty="0" err="1" smtClean="0">
                          <a:latin typeface="+mn-lt"/>
                        </a:rPr>
                        <a:t>melakukan</a:t>
                      </a:r>
                      <a:r>
                        <a:rPr lang="en-US" sz="900" baseline="0" dirty="0" smtClean="0">
                          <a:latin typeface="+mn-lt"/>
                        </a:rPr>
                        <a:t> update </a:t>
                      </a:r>
                      <a:r>
                        <a:rPr lang="en-US" sz="900" baseline="0" dirty="0" err="1" smtClean="0">
                          <a:solidFill>
                            <a:srgbClr val="FF0000"/>
                          </a:solidFill>
                          <a:latin typeface="+mn-lt"/>
                        </a:rPr>
                        <a:t>pada</a:t>
                      </a:r>
                      <a:r>
                        <a:rPr lang="en-US" sz="900" baseline="0" dirty="0" smtClean="0">
                          <a:solidFill>
                            <a:srgbClr val="FF0000"/>
                          </a:solidFill>
                          <a:latin typeface="+mn-lt"/>
                        </a:rPr>
                        <a:t> log book yang </a:t>
                      </a:r>
                      <a:r>
                        <a:rPr lang="en-US" sz="900" baseline="0" dirty="0" err="1" smtClean="0">
                          <a:solidFill>
                            <a:srgbClr val="FF0000"/>
                          </a:solidFill>
                          <a:latin typeface="+mn-lt"/>
                        </a:rPr>
                        <a:t>tersedia</a:t>
                      </a:r>
                      <a:r>
                        <a:rPr lang="en-US" sz="900" baseline="0" dirty="0" smtClean="0">
                          <a:solidFill>
                            <a:srgbClr val="FF0000"/>
                          </a:solidFill>
                          <a:latin typeface="+mn-lt"/>
                        </a:rPr>
                        <a:t> / </a:t>
                      </a:r>
                      <a:r>
                        <a:rPr lang="en-US" sz="900" baseline="0" dirty="0" err="1" smtClean="0">
                          <a:solidFill>
                            <a:srgbClr val="FF0000"/>
                          </a:solidFill>
                          <a:latin typeface="+mn-lt"/>
                        </a:rPr>
                        <a:t>pada</a:t>
                      </a:r>
                      <a:r>
                        <a:rPr lang="en-US" sz="900" baseline="0" dirty="0" smtClean="0">
                          <a:solidFill>
                            <a:srgbClr val="FF0000"/>
                          </a:solidFill>
                          <a:latin typeface="+mn-lt"/>
                        </a:rPr>
                        <a:t> LOS CUBE </a:t>
                      </a:r>
                      <a:r>
                        <a:rPr lang="en-US" sz="900" baseline="0" dirty="0" err="1" smtClean="0">
                          <a:solidFill>
                            <a:srgbClr val="FF0000"/>
                          </a:solidFill>
                          <a:latin typeface="+mn-lt"/>
                        </a:rPr>
                        <a:t>alasan</a:t>
                      </a:r>
                      <a:r>
                        <a:rPr lang="en-US" sz="900" baseline="0" dirty="0" smtClean="0">
                          <a:solidFill>
                            <a:srgbClr val="FF0000"/>
                          </a:solidFill>
                          <a:latin typeface="+mn-lt"/>
                        </a:rPr>
                        <a:t> </a:t>
                      </a:r>
                      <a:r>
                        <a:rPr lang="en-US" sz="900" baseline="0" dirty="0" err="1" smtClean="0">
                          <a:solidFill>
                            <a:srgbClr val="FF0000"/>
                          </a:solidFill>
                          <a:latin typeface="+mn-lt"/>
                        </a:rPr>
                        <a:t>penolakan</a:t>
                      </a:r>
                      <a:r>
                        <a:rPr lang="en-US" sz="900" baseline="0" dirty="0" smtClean="0">
                          <a:solidFill>
                            <a:srgbClr val="FF0000"/>
                          </a:solidFill>
                          <a:latin typeface="+mn-lt"/>
                        </a:rPr>
                        <a:t> </a:t>
                      </a:r>
                      <a:r>
                        <a:rPr lang="en-US" sz="900" baseline="0" dirty="0" err="1" smtClean="0">
                          <a:solidFill>
                            <a:srgbClr val="FF0000"/>
                          </a:solidFill>
                          <a:latin typeface="+mn-lt"/>
                        </a:rPr>
                        <a:t>nasabah</a:t>
                      </a:r>
                      <a:r>
                        <a:rPr lang="en-US" sz="900" baseline="0" dirty="0" smtClean="0">
                          <a:solidFill>
                            <a:srgbClr val="FF0000"/>
                          </a:solidFill>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24</a:t>
                      </a:r>
                      <a:r>
                        <a:rPr lang="en-US" sz="900" b="0" baseline="0" dirty="0" smtClean="0">
                          <a:latin typeface="+mn-lt"/>
                        </a:rPr>
                        <a:t> B</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CDU check SLASLI &amp; prepare credit contract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smtClean="0"/>
                        <a:t>CDU </a:t>
                      </a:r>
                      <a:r>
                        <a:rPr lang="en-US" sz="800" dirty="0" err="1" smtClean="0"/>
                        <a:t>mempersiapkan</a:t>
                      </a:r>
                      <a:r>
                        <a:rPr lang="en-US" sz="800" baseline="0" dirty="0" smtClean="0"/>
                        <a:t> </a:t>
                      </a:r>
                      <a:r>
                        <a:rPr lang="en-US" sz="800" baseline="0" dirty="0" err="1" smtClean="0"/>
                        <a:t>Perjanjian</a:t>
                      </a:r>
                      <a:r>
                        <a:rPr lang="en-US" sz="800" baseline="0" dirty="0" smtClean="0"/>
                        <a:t> </a:t>
                      </a:r>
                      <a:r>
                        <a:rPr lang="en-US" sz="800" baseline="0" dirty="0" err="1" smtClean="0"/>
                        <a:t>Kredit</a:t>
                      </a:r>
                      <a:r>
                        <a:rPr lang="en-US" sz="800" baseline="0" dirty="0" smtClean="0"/>
                        <a:t> &amp; </a:t>
                      </a:r>
                      <a:endParaRPr lang="en-US" sz="8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CDU</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CDU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data yang </a:t>
                      </a:r>
                      <a:r>
                        <a:rPr lang="en-US" sz="900" baseline="0" dirty="0" err="1" smtClean="0">
                          <a:latin typeface="+mn-lt"/>
                        </a:rPr>
                        <a:t>telah</a:t>
                      </a:r>
                      <a:r>
                        <a:rPr lang="en-US" sz="900" baseline="0" dirty="0" smtClean="0">
                          <a:latin typeface="+mn-lt"/>
                        </a:rPr>
                        <a:t> </a:t>
                      </a:r>
                      <a:r>
                        <a:rPr lang="en-US" sz="900" baseline="0" dirty="0" err="1" smtClean="0">
                          <a:latin typeface="+mn-lt"/>
                        </a:rPr>
                        <a:t>diinput</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pada</a:t>
                      </a:r>
                      <a:r>
                        <a:rPr lang="en-US" sz="900" baseline="0" dirty="0" smtClean="0">
                          <a:latin typeface="+mn-lt"/>
                        </a:rPr>
                        <a:t> </a:t>
                      </a:r>
                      <a:r>
                        <a:rPr lang="en-US" sz="900" baseline="0" dirty="0" err="1" smtClean="0">
                          <a:latin typeface="+mn-lt"/>
                        </a:rPr>
                        <a:t>aplikasi</a:t>
                      </a:r>
                      <a:r>
                        <a:rPr lang="en-US" sz="900" baseline="0" dirty="0" smtClean="0">
                          <a:latin typeface="+mn-lt"/>
                        </a:rPr>
                        <a:t> SLASLI </a:t>
                      </a:r>
                      <a:r>
                        <a:rPr lang="en-US" sz="900" baseline="0" dirty="0" err="1" smtClean="0">
                          <a:latin typeface="+mn-lt"/>
                        </a:rPr>
                        <a:t>dengan</a:t>
                      </a:r>
                      <a:r>
                        <a:rPr lang="en-US" sz="900" baseline="0" dirty="0" smtClean="0">
                          <a:latin typeface="+mn-lt"/>
                        </a:rPr>
                        <a:t> </a:t>
                      </a:r>
                      <a:r>
                        <a:rPr lang="en-US" sz="900" baseline="0" dirty="0" err="1" smtClean="0">
                          <a:latin typeface="+mn-lt"/>
                        </a:rPr>
                        <a:t>membandingkan</a:t>
                      </a:r>
                      <a:r>
                        <a:rPr lang="en-US" sz="900" baseline="0" dirty="0" smtClean="0">
                          <a:latin typeface="+mn-lt"/>
                        </a:rPr>
                        <a:t> data </a:t>
                      </a:r>
                      <a:r>
                        <a:rPr lang="en-US" sz="900" baseline="0" dirty="0" err="1" smtClean="0">
                          <a:latin typeface="+mn-lt"/>
                        </a:rPr>
                        <a:t>pada</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CDU </a:t>
                      </a:r>
                      <a:r>
                        <a:rPr lang="en-US" sz="900" baseline="0" dirty="0" err="1" smtClean="0">
                          <a:latin typeface="+mn-lt"/>
                        </a:rPr>
                        <a:t>membuat</a:t>
                      </a:r>
                      <a:r>
                        <a:rPr lang="en-US" sz="900" baseline="0" dirty="0" smtClean="0">
                          <a:latin typeface="+mn-lt"/>
                        </a:rPr>
                        <a:t> </a:t>
                      </a:r>
                      <a:r>
                        <a:rPr lang="en-US" sz="900" baseline="0" dirty="0" err="1" smtClean="0">
                          <a:latin typeface="+mn-lt"/>
                        </a:rPr>
                        <a:t>Perjanjian</a:t>
                      </a:r>
                      <a:r>
                        <a:rPr lang="en-US" sz="900" baseline="0" dirty="0" smtClean="0">
                          <a:latin typeface="+mn-lt"/>
                        </a:rPr>
                        <a:t> </a:t>
                      </a:r>
                      <a:r>
                        <a:rPr lang="en-US" sz="900" baseline="0" dirty="0" err="1" smtClean="0">
                          <a:latin typeface="+mn-lt"/>
                        </a:rPr>
                        <a:t>Kredit</a:t>
                      </a:r>
                      <a:r>
                        <a:rPr lang="en-US" sz="900" baseline="0" dirty="0" smtClean="0">
                          <a:latin typeface="+mn-lt"/>
                        </a:rPr>
                        <a:t> </a:t>
                      </a:r>
                      <a:r>
                        <a:rPr lang="en-US" sz="900" baseline="0" dirty="0" err="1" smtClean="0">
                          <a:latin typeface="+mn-lt"/>
                        </a:rPr>
                        <a:t>sesuai</a:t>
                      </a:r>
                      <a:r>
                        <a:rPr lang="en-US" sz="900" baseline="0" dirty="0" smtClean="0">
                          <a:latin typeface="+mn-lt"/>
                        </a:rPr>
                        <a:t> template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data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j-lt"/>
                        </a:rPr>
                        <a:t>25</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smtClean="0">
                          <a:latin typeface="+mj-lt"/>
                        </a:rPr>
                        <a:t>CAC </a:t>
                      </a:r>
                      <a:r>
                        <a:rPr lang="en-US" sz="900" dirty="0" err="1" smtClean="0">
                          <a:latin typeface="+mj-lt"/>
                        </a:rPr>
                        <a:t>memberikan</a:t>
                      </a:r>
                      <a:r>
                        <a:rPr lang="en-US" sz="900" dirty="0" smtClean="0">
                          <a:latin typeface="+mj-lt"/>
                        </a:rPr>
                        <a:t> Green Light</a:t>
                      </a:r>
                      <a:endParaRPr lang="en-US" sz="9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j-lt"/>
                        </a:rPr>
                        <a:t>CAC</a:t>
                      </a:r>
                      <a:endParaRPr lang="en-US" sz="9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smtClean="0">
                          <a:latin typeface="+mj-lt"/>
                        </a:rPr>
                        <a:t>Jika seluruh data yang dibutuhkan untuk pengikatan kredit telah terpenuhi maka Unit Kerja CAC memberikan green light pada aplikasi SLASLI sebagai tanda bahwa pengikatan kredit dengan nasabah sudah dapat dilakukan.</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smtClean="0">
                          <a:latin typeface="+mj-lt"/>
                        </a:rPr>
                        <a:t>CAC memberikan notifikasi kepada RCPC Officer bahwa pengikatan kredit atas nasabah sudah dapat dilakukan.</a:t>
                      </a:r>
                      <a:endParaRPr lang="en-US" sz="90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j-lt"/>
                        </a:rPr>
                        <a:t>26</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smtClean="0">
                          <a:latin typeface="+mj-lt"/>
                        </a:rPr>
                        <a:t>RCPC menghubungi</a:t>
                      </a:r>
                      <a:r>
                        <a:rPr lang="en-US" sz="900" baseline="0" smtClean="0">
                          <a:latin typeface="+mj-lt"/>
                        </a:rPr>
                        <a:t> nasabah untuk mengatur waktu pengikatan kredit</a:t>
                      </a:r>
                      <a:endParaRPr lang="en-US" sz="9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smtClean="0">
                          <a:latin typeface="+mj-lt"/>
                        </a:rPr>
                        <a:t>RCPC Officer</a:t>
                      </a:r>
                    </a:p>
                    <a:p>
                      <a:pPr marL="228600" indent="-228600">
                        <a:buFont typeface="+mj-lt"/>
                        <a:buAutoNum type="alphaLcPeriod"/>
                      </a:pPr>
                      <a:r>
                        <a:rPr lang="en-US" sz="900" smtClean="0">
                          <a:latin typeface="+mj-lt"/>
                        </a:rPr>
                        <a:t>Nasabah</a:t>
                      </a:r>
                      <a:endParaRPr lang="en-US" sz="9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j-lt"/>
                        </a:rPr>
                        <a:t>RCPC </a:t>
                      </a:r>
                      <a:r>
                        <a:rPr lang="en-US" sz="900" baseline="0" dirty="0" err="1" smtClean="0">
                          <a:latin typeface="+mj-lt"/>
                        </a:rPr>
                        <a:t>menerima</a:t>
                      </a:r>
                      <a:r>
                        <a:rPr lang="en-US" sz="900" baseline="0" dirty="0" smtClean="0">
                          <a:latin typeface="+mj-lt"/>
                        </a:rPr>
                        <a:t> </a:t>
                      </a:r>
                      <a:r>
                        <a:rPr lang="en-US" sz="900" baseline="0" dirty="0" err="1" smtClean="0">
                          <a:latin typeface="+mj-lt"/>
                        </a:rPr>
                        <a:t>pemberitahuan</a:t>
                      </a:r>
                      <a:r>
                        <a:rPr lang="en-US" sz="900" baseline="0" dirty="0" smtClean="0">
                          <a:latin typeface="+mj-lt"/>
                        </a:rPr>
                        <a:t> </a:t>
                      </a:r>
                      <a:r>
                        <a:rPr lang="en-US" sz="900" baseline="0" dirty="0" err="1" smtClean="0">
                          <a:latin typeface="+mj-lt"/>
                        </a:rPr>
                        <a:t>dari</a:t>
                      </a:r>
                      <a:r>
                        <a:rPr lang="en-US" sz="900" baseline="0" dirty="0" smtClean="0">
                          <a:latin typeface="+mj-lt"/>
                        </a:rPr>
                        <a:t> CAC </a:t>
                      </a:r>
                      <a:r>
                        <a:rPr lang="en-US" sz="900" baseline="0" dirty="0" err="1" smtClean="0">
                          <a:latin typeface="+mj-lt"/>
                        </a:rPr>
                        <a:t>bahwa</a:t>
                      </a:r>
                      <a:r>
                        <a:rPr lang="en-US" sz="900" baseline="0" dirty="0" smtClean="0">
                          <a:latin typeface="+mj-lt"/>
                        </a:rPr>
                        <a:t> status </a:t>
                      </a:r>
                      <a:r>
                        <a:rPr lang="en-US" sz="900" baseline="0" dirty="0" err="1" smtClean="0">
                          <a:latin typeface="+mj-lt"/>
                        </a:rPr>
                        <a:t>nasabah</a:t>
                      </a:r>
                      <a:r>
                        <a:rPr lang="en-US" sz="900" baseline="0" dirty="0" smtClean="0">
                          <a:latin typeface="+mj-lt"/>
                        </a:rPr>
                        <a:t> </a:t>
                      </a:r>
                      <a:r>
                        <a:rPr lang="en-US" sz="900" baseline="0" dirty="0" err="1" smtClean="0">
                          <a:latin typeface="+mj-lt"/>
                        </a:rPr>
                        <a:t>sudah</a:t>
                      </a:r>
                      <a:r>
                        <a:rPr lang="en-US" sz="900" baseline="0" dirty="0" smtClean="0">
                          <a:latin typeface="+mj-lt"/>
                        </a:rPr>
                        <a:t> green light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j-lt"/>
                        </a:rPr>
                        <a:t>RCPC </a:t>
                      </a:r>
                      <a:r>
                        <a:rPr lang="en-US" sz="900" baseline="0" dirty="0" err="1" smtClean="0">
                          <a:latin typeface="+mj-lt"/>
                        </a:rPr>
                        <a:t>menghubungi</a:t>
                      </a:r>
                      <a:r>
                        <a:rPr lang="en-US" sz="900" baseline="0" dirty="0" smtClean="0">
                          <a:latin typeface="+mj-lt"/>
                        </a:rPr>
                        <a:t> </a:t>
                      </a:r>
                      <a:r>
                        <a:rPr lang="en-US" sz="900" baseline="0" dirty="0" err="1" smtClean="0">
                          <a:latin typeface="+mj-lt"/>
                        </a:rPr>
                        <a:t>nasabah</a:t>
                      </a:r>
                      <a:r>
                        <a:rPr lang="en-US" sz="900" baseline="0" dirty="0" smtClean="0">
                          <a:latin typeface="+mj-lt"/>
                        </a:rPr>
                        <a:t> </a:t>
                      </a:r>
                      <a:r>
                        <a:rPr lang="en-US" sz="900" baseline="0" dirty="0" err="1" smtClean="0">
                          <a:latin typeface="+mj-lt"/>
                        </a:rPr>
                        <a:t>untuk</a:t>
                      </a:r>
                      <a:r>
                        <a:rPr lang="en-US" sz="900" baseline="0" dirty="0" smtClean="0">
                          <a:latin typeface="+mj-lt"/>
                        </a:rPr>
                        <a:t> </a:t>
                      </a:r>
                      <a:r>
                        <a:rPr lang="en-US" sz="900" baseline="0" dirty="0" err="1" smtClean="0">
                          <a:latin typeface="+mj-lt"/>
                        </a:rPr>
                        <a:t>mengatur</a:t>
                      </a:r>
                      <a:r>
                        <a:rPr lang="en-US" sz="900" baseline="0" dirty="0" smtClean="0">
                          <a:latin typeface="+mj-lt"/>
                        </a:rPr>
                        <a:t> </a:t>
                      </a:r>
                      <a:r>
                        <a:rPr lang="en-US" sz="900" baseline="0" dirty="0" err="1" smtClean="0">
                          <a:latin typeface="+mj-lt"/>
                        </a:rPr>
                        <a:t>jadwal</a:t>
                      </a:r>
                      <a:r>
                        <a:rPr lang="en-US" sz="900" baseline="0" dirty="0" smtClean="0">
                          <a:latin typeface="+mj-lt"/>
                        </a:rPr>
                        <a:t> </a:t>
                      </a:r>
                      <a:r>
                        <a:rPr lang="en-US" sz="900" baseline="0" dirty="0" err="1" smtClean="0">
                          <a:latin typeface="+mj-lt"/>
                        </a:rPr>
                        <a:t>pengikatan</a:t>
                      </a:r>
                      <a:r>
                        <a:rPr lang="en-US" sz="900" baseline="0" dirty="0" smtClean="0">
                          <a:latin typeface="+mj-lt"/>
                        </a:rPr>
                        <a:t> </a:t>
                      </a:r>
                      <a:r>
                        <a:rPr lang="en-US" sz="900" baseline="0" dirty="0" err="1" smtClean="0">
                          <a:latin typeface="+mj-lt"/>
                        </a:rPr>
                        <a:t>kredit</a:t>
                      </a:r>
                      <a:endParaRPr lang="en-US" sz="90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872225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(6/6)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89214635"/>
              </p:ext>
            </p:extLst>
          </p:nvPr>
        </p:nvGraphicFramePr>
        <p:xfrm>
          <a:off x="348807" y="864191"/>
          <a:ext cx="11429999" cy="469392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900" dirty="0" smtClean="0">
                          <a:solidFill>
                            <a:schemeClr val="tx1"/>
                          </a:solidFill>
                          <a:latin typeface="+mj-lt"/>
                        </a:rPr>
                        <a:t>No.</a:t>
                      </a:r>
                      <a:endParaRPr lang="en-US" sz="9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Activities</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Actor</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900" smtClean="0">
                          <a:solidFill>
                            <a:schemeClr val="tx1"/>
                          </a:solidFill>
                          <a:latin typeface="+mj-lt"/>
                        </a:rPr>
                        <a:t>Interaction Description</a:t>
                      </a:r>
                      <a:endParaRPr lang="en-US" sz="9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900" b="0" dirty="0" smtClean="0">
                          <a:latin typeface="+mj-lt"/>
                        </a:rPr>
                        <a:t>27</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smtClean="0">
                          <a:latin typeface="+mj-lt"/>
                        </a:rPr>
                        <a:t>Penandatangan</a:t>
                      </a:r>
                      <a:r>
                        <a:rPr lang="en-US" sz="900" baseline="0" smtClean="0">
                          <a:latin typeface="+mj-lt"/>
                        </a:rPr>
                        <a:t> PK di cabang atau lokasi nasabah</a:t>
                      </a:r>
                      <a:endParaRPr lang="en-US" sz="9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RO</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BM</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Nasabah</a:t>
                      </a:r>
                      <a:endParaRPr lang="en-US" sz="9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smtClean="0">
                          <a:latin typeface="+mj-lt"/>
                        </a:rPr>
                        <a:t>Penandatangan Perjanjian</a:t>
                      </a:r>
                      <a:r>
                        <a:rPr lang="en-US" sz="900" b="0" baseline="0" smtClean="0">
                          <a:latin typeface="+mj-lt"/>
                        </a:rPr>
                        <a:t> Kredit dihadiri oleh nasabah beserta pasangan (jika ada) dan minimal 2 orang pejabat bank yang berwenang (RO/RM, Branch Manager)</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Penandatangan PK dapat dilakukan di lokasi cabang atau di lokasi nasabah.</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PK ditandatangani oleh nasabah dan pasangannya (jika ada) dan </a:t>
                      </a:r>
                      <a:r>
                        <a:rPr lang="en-US" sz="900" b="0" baseline="0" smtClean="0">
                          <a:solidFill>
                            <a:schemeClr val="tx1"/>
                          </a:solidFill>
                          <a:latin typeface="+mj-lt"/>
                        </a:rPr>
                        <a:t>pejabat Bank yang berwenang sesuai ketentuan yang berlaku</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Penandatangan juga dilakukan untuk dokumen-dokumen lainnya yang dibutuhkan untuk pencairan seperti Standing Instruction, jadwal pembayaran cicilan, dan dokumen/deklarasi lainnya yang dibutuhkan.</a:t>
                      </a:r>
                      <a:endParaRPr lang="en-US" sz="9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358057">
                <a:tc>
                  <a:txBody>
                    <a:bodyPr/>
                    <a:lstStyle/>
                    <a:p>
                      <a:pPr algn="ctr"/>
                      <a:r>
                        <a:rPr lang="en-US" sz="900" b="0" dirty="0" smtClean="0">
                          <a:latin typeface="+mj-lt"/>
                        </a:rPr>
                        <a:t>28</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smtClean="0">
                          <a:latin typeface="+mj-lt"/>
                        </a:rPr>
                        <a:t>Unit kerja CAC menerima dokumen PK</a:t>
                      </a:r>
                      <a:endParaRPr lang="en-US" sz="900" baseline="0" smtClean="0">
                        <a:latin typeface="+mj-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smtClean="0">
                          <a:latin typeface="+mj-lt"/>
                        </a:rPr>
                        <a:t>Unit kerja CAC melakukan pengecekan terhadap rekening giro nasabah sebelum pencairan pinjaman/pembiayaan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aseline="0" smtClean="0">
                          <a:latin typeface="+mj-lt"/>
                        </a:rPr>
                        <a:t>Unit kerja Loan Operational input data untuk proses pencairan pinjaman/pembiayaan pada aplikasi SLASLI</a:t>
                      </a:r>
                      <a:endParaRPr lang="en-US" sz="9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RO</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CAC</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smtClean="0">
                          <a:solidFill>
                            <a:schemeClr val="tx1"/>
                          </a:solidFill>
                          <a:latin typeface="+mj-lt"/>
                        </a:rPr>
                        <a:t>Loan Operational</a:t>
                      </a:r>
                      <a:endParaRPr lang="en-US" sz="9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RO mengirimkan scan copy PK yang sudah ditanda tangani nasabah dan pejabat Bank yang berwenang kepada CAC melalui email, beserta dengan dokumen-dokumen lainnya yang dibutuhkan (jika ada)</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Unit kerja CAC menerima scan copy PK melalui email dan melakukan pengecekan terhadap dokumen tersebut.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0" baseline="0" smtClean="0">
                          <a:latin typeface="+mj-lt"/>
                        </a:rPr>
                        <a:t>Unit kerja CAC melakukan pengecekan terhadap rekening giro nasabah yang terdapat pada PK untuk memastikan bahwa rekening giro tersebut :</a:t>
                      </a:r>
                    </a:p>
                    <a:p>
                      <a:pPr marL="396875" marR="0" lvl="1" indent="-1666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smtClean="0">
                          <a:latin typeface="+mj-lt"/>
                        </a:rPr>
                        <a:t>Tidak dalam kondisi dormant</a:t>
                      </a:r>
                    </a:p>
                    <a:p>
                      <a:pPr marL="396875" marR="0" lvl="1" indent="-1666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b="0" baseline="0" smtClean="0">
                          <a:latin typeface="+mj-lt"/>
                        </a:rPr>
                        <a:t>Memiliki saldo yang cukup untuk pembayaran biaya-biaya pinjaman/pembiayaan dan biaya asuransi (jika nasabah menggunakan asuransi jiwa) dan biaya-biaya lainnya yang dikenakan kepada nasabah sesuai dengan Perjanjian Kredit.</a:t>
                      </a:r>
                      <a:endParaRPr lang="en-US" sz="900" b="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219200">
                <a:tc>
                  <a:txBody>
                    <a:bodyPr/>
                    <a:lstStyle/>
                    <a:p>
                      <a:pPr algn="ctr"/>
                      <a:r>
                        <a:rPr lang="en-US" sz="900" b="0" dirty="0" smtClean="0">
                          <a:latin typeface="+mj-lt"/>
                        </a:rPr>
                        <a:t>29</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900" smtClean="0">
                          <a:latin typeface="+mj-lt"/>
                        </a:rPr>
                        <a:t>Pencairan Pinjaman/Pembiayaan</a:t>
                      </a:r>
                      <a:endParaRPr lang="en-US" sz="9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900" smtClean="0">
                          <a:solidFill>
                            <a:schemeClr val="tx1"/>
                          </a:solidFill>
                          <a:latin typeface="+mj-lt"/>
                        </a:rPr>
                        <a:t>Loan operational</a:t>
                      </a:r>
                      <a:endParaRPr lang="en-US" sz="9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smtClean="0">
                          <a:latin typeface="+mj-lt"/>
                        </a:rPr>
                        <a:t>Unit Kerja Loan Operational melakukan pendebetan rekening giro nasabah sesuai dengan jumlah biaya-biaya yang dikenakan atas pemberian pinjaman/pembiayaan kepada nasabah</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smtClean="0">
                          <a:latin typeface="+mj-lt"/>
                        </a:rPr>
                        <a:t>Unit Kerja Loan Operational melakukan pengkreditan pinjaman/pembiayaan sejumlah nilai yang disetujui ke rekening nasabah</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smtClean="0">
                          <a:latin typeface="+mj-lt"/>
                        </a:rPr>
                        <a:t>Unit Kerja Loan Operational memberikan notifikasi kepada RO bahwa pencairan pinjaman/pembiayan ke rekening giro nasabah sudah dilakukan</a:t>
                      </a:r>
                      <a:endParaRPr lang="en-US" sz="90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j-lt"/>
                        </a:rPr>
                        <a:t>30</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smtClean="0">
                          <a:latin typeface="+mj-lt"/>
                        </a:rPr>
                        <a:t>RCPC menginformasikan</a:t>
                      </a:r>
                      <a:r>
                        <a:rPr lang="en-US" sz="900" baseline="0" smtClean="0">
                          <a:latin typeface="+mj-lt"/>
                        </a:rPr>
                        <a:t> kepada nasabah bahwa pencairan sudah dilakukan</a:t>
                      </a:r>
                      <a:endParaRPr lang="en-US" sz="9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900" smtClean="0">
                          <a:solidFill>
                            <a:schemeClr val="tx1"/>
                          </a:solidFill>
                          <a:latin typeface="+mj-lt"/>
                        </a:rPr>
                        <a:t>RCPC</a:t>
                      </a:r>
                      <a:r>
                        <a:rPr lang="en-US" sz="900" baseline="0" smtClean="0">
                          <a:solidFill>
                            <a:schemeClr val="tx1"/>
                          </a:solidFill>
                          <a:latin typeface="+mj-lt"/>
                        </a:rPr>
                        <a:t> Officer</a:t>
                      </a:r>
                      <a:endParaRPr lang="en-US" sz="9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kern="1200" smtClean="0">
                          <a:solidFill>
                            <a:schemeClr val="dk1"/>
                          </a:solidFill>
                          <a:latin typeface="+mj-lt"/>
                          <a:ea typeface="+mn-ea"/>
                          <a:cs typeface="+mn-cs"/>
                        </a:rPr>
                        <a:t>RCPC</a:t>
                      </a:r>
                      <a:r>
                        <a:rPr lang="en-US" sz="900" kern="1200" baseline="0" smtClean="0">
                          <a:solidFill>
                            <a:schemeClr val="dk1"/>
                          </a:solidFill>
                          <a:latin typeface="+mj-lt"/>
                          <a:ea typeface="+mn-ea"/>
                          <a:cs typeface="+mn-cs"/>
                        </a:rPr>
                        <a:t> Officer</a:t>
                      </a:r>
                      <a:r>
                        <a:rPr lang="en-US" sz="900" kern="1200" smtClean="0">
                          <a:solidFill>
                            <a:schemeClr val="dk1"/>
                          </a:solidFill>
                          <a:latin typeface="+mj-lt"/>
                          <a:ea typeface="+mn-ea"/>
                          <a:cs typeface="+mn-cs"/>
                        </a:rPr>
                        <a:t> menginformasikan</a:t>
                      </a:r>
                      <a:r>
                        <a:rPr lang="en-US" sz="900" kern="1200" baseline="0" smtClean="0">
                          <a:solidFill>
                            <a:schemeClr val="dk1"/>
                          </a:solidFill>
                          <a:latin typeface="+mj-lt"/>
                          <a:ea typeface="+mn-ea"/>
                          <a:cs typeface="+mn-cs"/>
                        </a:rPr>
                        <a:t> kepada nasabah bahwa pencairan pinjaman/pembiayaan ke rekening giro nasabah sudah selesai dilakukan melalui email</a:t>
                      </a:r>
                      <a:endParaRPr lang="en-US" sz="900" kern="1200" baseline="0" dirty="0" smtClean="0">
                        <a:solidFill>
                          <a:schemeClr val="dk1"/>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j-lt"/>
                        </a:rPr>
                        <a:t>31</a:t>
                      </a:r>
                      <a:endParaRPr lang="en-US" sz="9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smtClean="0">
                          <a:latin typeface="+mj-lt"/>
                        </a:rPr>
                        <a:t>Nasabah</a:t>
                      </a:r>
                      <a:r>
                        <a:rPr lang="en-US" sz="900" baseline="0" smtClean="0">
                          <a:latin typeface="+mj-lt"/>
                        </a:rPr>
                        <a:t> menerima pencairan pinjaman/pembiayaan</a:t>
                      </a:r>
                      <a:endParaRPr lang="en-US" sz="9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900" kern="1200" smtClean="0">
                          <a:solidFill>
                            <a:schemeClr val="tx1"/>
                          </a:solidFill>
                          <a:latin typeface="+mj-lt"/>
                          <a:ea typeface="+mn-ea"/>
                          <a:cs typeface="+mn-cs"/>
                        </a:rPr>
                        <a:t>Nasabah</a:t>
                      </a:r>
                      <a:endParaRPr lang="en-US" sz="900" kern="1200" dirty="0" smtClean="0">
                        <a:solidFill>
                          <a:schemeClr val="tx1"/>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kern="1200" baseline="0" dirty="0" err="1" smtClean="0">
                          <a:solidFill>
                            <a:schemeClr val="dk1"/>
                          </a:solidFill>
                          <a:latin typeface="+mj-lt"/>
                          <a:ea typeface="+mn-ea"/>
                          <a:cs typeface="+mn-cs"/>
                        </a:rPr>
                        <a:t>Nasabah</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melakukan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pengecekan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pada</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rekening</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giro</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atas</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pencairan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pinjaman</a:t>
                      </a:r>
                      <a:r>
                        <a:rPr lang="en-US" sz="900" kern="1200" baseline="0" dirty="0" smtClean="0">
                          <a:solidFill>
                            <a:schemeClr val="dk1"/>
                          </a:solidFill>
                          <a:latin typeface="+mj-lt"/>
                          <a:ea typeface="+mn-ea"/>
                          <a:cs typeface="+mn-cs"/>
                        </a:rPr>
                        <a:t>/</a:t>
                      </a:r>
                      <a:r>
                        <a:rPr lang="en-US" sz="900" kern="1200" baseline="0" dirty="0" err="1" smtClean="0">
                          <a:solidFill>
                            <a:schemeClr val="dk1"/>
                          </a:solidFill>
                          <a:latin typeface="+mj-lt"/>
                          <a:ea typeface="+mn-ea"/>
                          <a:cs typeface="+mn-cs"/>
                        </a:rPr>
                        <a:t>pembiayaan</a:t>
                      </a:r>
                      <a:endParaRPr lang="en-US" sz="900" kern="1200" baseline="0" dirty="0" smtClean="0">
                        <a:solidFill>
                          <a:schemeClr val="dk1"/>
                        </a:solidFill>
                        <a:latin typeface="+mj-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900" kern="1200" baseline="0" dirty="0" err="1" smtClean="0">
                          <a:solidFill>
                            <a:schemeClr val="dk1"/>
                          </a:solidFill>
                          <a:latin typeface="+mj-lt"/>
                          <a:ea typeface="+mn-ea"/>
                          <a:cs typeface="+mn-cs"/>
                        </a:rPr>
                        <a:t>Nasabah</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melakukan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pembayaran</a:t>
                      </a:r>
                      <a:r>
                        <a:rPr lang="en-US" sz="900" kern="1200" baseline="0" dirty="0" smtClean="0">
                          <a:solidFill>
                            <a:schemeClr val="dk1"/>
                          </a:solidFill>
                          <a:latin typeface="+mj-lt"/>
                          <a:ea typeface="+mn-ea"/>
                          <a:cs typeface="+mn-cs"/>
                        </a:rPr>
                        <a:t> paling </a:t>
                      </a:r>
                      <a:r>
                        <a:rPr lang="en-US" sz="900" kern="1200" baseline="0" dirty="0" err="1" smtClean="0">
                          <a:solidFill>
                            <a:schemeClr val="dk1"/>
                          </a:solidFill>
                          <a:latin typeface="+mj-lt"/>
                          <a:ea typeface="+mn-ea"/>
                          <a:cs typeface="+mn-cs"/>
                        </a:rPr>
                        <a:t>lambat</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setiap</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tanggal</a:t>
                      </a:r>
                      <a:r>
                        <a:rPr lang="en-US" sz="900" kern="1200" baseline="0" dirty="0" smtClean="0">
                          <a:solidFill>
                            <a:schemeClr val="dk1"/>
                          </a:solidFill>
                          <a:latin typeface="+mj-lt"/>
                          <a:ea typeface="+mn-ea"/>
                          <a:cs typeface="+mn-cs"/>
                        </a:rPr>
                        <a:t> 1 </a:t>
                      </a:r>
                      <a:r>
                        <a:rPr lang="en-US" sz="900" kern="1200" baseline="0" dirty="0" err="1" smtClean="0">
                          <a:solidFill>
                            <a:schemeClr val="dk1"/>
                          </a:solidFill>
                          <a:latin typeface="+mj-lt"/>
                          <a:ea typeface="+mn-ea"/>
                          <a:cs typeface="+mn-cs"/>
                        </a:rPr>
                        <a:t>pada</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bulan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selanjutnya</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sesuai</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dengan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jadwal</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cicilan</a:t>
                      </a:r>
                      <a:r>
                        <a:rPr lang="en-US" sz="900" kern="1200" baseline="0" dirty="0" smtClean="0">
                          <a:solidFill>
                            <a:schemeClr val="dk1"/>
                          </a:solidFill>
                          <a:latin typeface="+mj-lt"/>
                          <a:ea typeface="+mn-ea"/>
                          <a:cs typeface="+mn-cs"/>
                        </a:rPr>
                        <a:t>) yang </a:t>
                      </a:r>
                      <a:r>
                        <a:rPr lang="en-US" sz="900" kern="1200" baseline="0" dirty="0" err="1" smtClean="0">
                          <a:solidFill>
                            <a:schemeClr val="dk1"/>
                          </a:solidFill>
                          <a:latin typeface="+mj-lt"/>
                          <a:ea typeface="+mn-ea"/>
                          <a:cs typeface="+mn-cs"/>
                        </a:rPr>
                        <a:t>telah</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disampaikan</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sebelum</a:t>
                      </a:r>
                      <a:r>
                        <a:rPr lang="en-US" sz="900" kern="1200" baseline="0" dirty="0" smtClean="0">
                          <a:solidFill>
                            <a:schemeClr val="dk1"/>
                          </a:solidFill>
                          <a:latin typeface="+mj-lt"/>
                          <a:ea typeface="+mn-ea"/>
                          <a:cs typeface="+mn-cs"/>
                        </a:rPr>
                        <a:t> </a:t>
                      </a:r>
                      <a:r>
                        <a:rPr lang="en-US" sz="900" kern="1200" baseline="0" dirty="0" err="1" smtClean="0">
                          <a:solidFill>
                            <a:schemeClr val="dk1"/>
                          </a:solidFill>
                          <a:latin typeface="+mj-lt"/>
                          <a:ea typeface="+mn-ea"/>
                          <a:cs typeface="+mn-cs"/>
                        </a:rPr>
                        <a:t>penandatanganan</a:t>
                      </a:r>
                      <a:r>
                        <a:rPr lang="en-US" sz="900" kern="1200" baseline="0" dirty="0" smtClean="0">
                          <a:solidFill>
                            <a:schemeClr val="dk1"/>
                          </a:solidFill>
                          <a:latin typeface="+mj-lt"/>
                          <a:ea typeface="+mn-ea"/>
                          <a:cs typeface="+mn-cs"/>
                        </a:rPr>
                        <a:t> PK.</a:t>
                      </a:r>
                      <a:endParaRPr lang="en-US" sz="900" kern="1200" dirty="0" smtClean="0">
                        <a:solidFill>
                          <a:schemeClr val="dk1"/>
                        </a:solidFill>
                        <a:latin typeface="+mj-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89597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7" name="Title 6"/>
          <p:cNvSpPr>
            <a:spLocks noGrp="1"/>
          </p:cNvSpPr>
          <p:nvPr>
            <p:ph type="title"/>
          </p:nvPr>
        </p:nvSpPr>
        <p:spPr>
          <a:xfrm>
            <a:off x="504825" y="250215"/>
            <a:ext cx="10623428" cy="584297"/>
          </a:xfrm>
        </p:spPr>
        <p:txBody>
          <a:bodyPr>
            <a:normAutofit/>
          </a:bodyPr>
          <a:lstStyle/>
          <a:p>
            <a:r>
              <a:rPr lang="en-US" sz="2000" b="1" dirty="0"/>
              <a:t>Proposed High Level MVP 2.1 (ETB &amp; NTB : Online Application, Digital Acceptance)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8" name="Text Placeholder 7"/>
          <p:cNvSpPr>
            <a:spLocks noGrp="1"/>
          </p:cNvSpPr>
          <p:nvPr>
            <p:ph type="body" sz="quarter" idx="13"/>
          </p:nvPr>
        </p:nvSpPr>
        <p:spPr>
          <a:xfrm>
            <a:off x="785796" y="6394384"/>
            <a:ext cx="2617661" cy="372231"/>
          </a:xfrm>
        </p:spPr>
        <p:txBody>
          <a:bodyPr>
            <a:normAutofit/>
          </a:bodyPr>
          <a:lstStyle/>
          <a:p>
            <a:r>
              <a:rPr lang="en-US" smtClean="0"/>
              <a:t>Process for customer that aims for other products will have different flow</a:t>
            </a:r>
            <a:endParaRPr lang="en-US"/>
          </a:p>
        </p:txBody>
      </p:sp>
      <p:sp>
        <p:nvSpPr>
          <p:cNvPr id="115" name="AutoShape 2" descr="Enhance Icon Images – Browse 12,993 Stock Photos, Vectors, and Video |  Adobe Stoc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AutoShape 4" descr="Visit Svg Png Icon Free Download (#301293) - OnlineWebFonts.COM"/>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lowchart: Connector 208"/>
          <p:cNvSpPr/>
          <p:nvPr/>
        </p:nvSpPr>
        <p:spPr>
          <a:xfrm>
            <a:off x="602916" y="6447649"/>
            <a:ext cx="182880" cy="1828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solidFill>
                  <a:schemeClr val="tx1"/>
                </a:solidFill>
              </a:rPr>
              <a:t>1</a:t>
            </a:r>
            <a:endParaRPr lang="en-US" sz="1000" b="1">
              <a:solidFill>
                <a:schemeClr val="tx1"/>
              </a:solidFill>
            </a:endParaRPr>
          </a:p>
        </p:txBody>
      </p:sp>
      <p:grpSp>
        <p:nvGrpSpPr>
          <p:cNvPr id="53" name="Group 52"/>
          <p:cNvGrpSpPr/>
          <p:nvPr/>
        </p:nvGrpSpPr>
        <p:grpSpPr>
          <a:xfrm>
            <a:off x="234574" y="926524"/>
            <a:ext cx="11925620" cy="5421821"/>
            <a:chOff x="234574" y="926524"/>
            <a:chExt cx="11925620" cy="5421821"/>
          </a:xfrm>
        </p:grpSpPr>
        <p:sp>
          <p:nvSpPr>
            <p:cNvPr id="228" name="TextBox 227"/>
            <p:cNvSpPr txBox="1"/>
            <p:nvPr/>
          </p:nvSpPr>
          <p:spPr>
            <a:xfrm>
              <a:off x="10332647" y="3924319"/>
              <a:ext cx="731520" cy="338554"/>
            </a:xfrm>
            <a:prstGeom prst="rect">
              <a:avLst/>
            </a:prstGeom>
            <a:solidFill>
              <a:schemeClr val="bg1"/>
            </a:solidFill>
          </p:spPr>
          <p:txBody>
            <a:bodyPr wrap="square" rtlCol="0">
              <a:spAutoFit/>
            </a:bodyPr>
            <a:lstStyle/>
            <a:p>
              <a:r>
                <a:rPr lang="en-US" sz="800" dirty="0" smtClean="0"/>
                <a:t>OTP by email</a:t>
              </a:r>
              <a:endParaRPr lang="en-US" sz="800" dirty="0"/>
            </a:p>
          </p:txBody>
        </p:sp>
        <p:sp>
          <p:nvSpPr>
            <p:cNvPr id="13" name="Rectangle 12"/>
            <p:cNvSpPr/>
            <p:nvPr/>
          </p:nvSpPr>
          <p:spPr>
            <a:xfrm rot="16200000">
              <a:off x="-2014060" y="3669567"/>
              <a:ext cx="4754880" cy="2279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8" name="TextBox 497"/>
            <p:cNvSpPr txBox="1"/>
            <p:nvPr/>
          </p:nvSpPr>
          <p:spPr>
            <a:xfrm rot="16200000">
              <a:off x="-584155" y="3570334"/>
              <a:ext cx="1883679" cy="246221"/>
            </a:xfrm>
            <a:prstGeom prst="rect">
              <a:avLst/>
            </a:prstGeom>
            <a:noFill/>
          </p:spPr>
          <p:txBody>
            <a:bodyPr wrap="square" rtlCol="0">
              <a:spAutoFit/>
            </a:bodyPr>
            <a:lstStyle/>
            <a:p>
              <a:pPr algn="ctr"/>
              <a:r>
                <a:rPr lang="en-US" sz="1000" b="1" smtClean="0">
                  <a:solidFill>
                    <a:schemeClr val="bg1"/>
                  </a:solidFill>
                </a:rPr>
                <a:t>ONLINE APPLICATION</a:t>
              </a:r>
              <a:endParaRPr lang="en-US" sz="1000" b="1">
                <a:solidFill>
                  <a:schemeClr val="bg1"/>
                </a:solidFill>
              </a:endParaRPr>
            </a:p>
          </p:txBody>
        </p:sp>
        <p:sp>
          <p:nvSpPr>
            <p:cNvPr id="184" name="Rectangle 183"/>
            <p:cNvSpPr/>
            <p:nvPr/>
          </p:nvSpPr>
          <p:spPr>
            <a:xfrm>
              <a:off x="246044" y="926525"/>
              <a:ext cx="11847896"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TextBox 188"/>
            <p:cNvSpPr txBox="1"/>
            <p:nvPr/>
          </p:nvSpPr>
          <p:spPr>
            <a:xfrm>
              <a:off x="3019421" y="1028372"/>
              <a:ext cx="1188720" cy="246221"/>
            </a:xfrm>
            <a:prstGeom prst="rect">
              <a:avLst/>
            </a:prstGeom>
            <a:noFill/>
          </p:spPr>
          <p:txBody>
            <a:bodyPr wrap="square" rtlCol="0">
              <a:spAutoFit/>
            </a:bodyPr>
            <a:lstStyle/>
            <a:p>
              <a:pPr algn="ctr"/>
              <a:r>
                <a:rPr lang="en-US" sz="1000" b="1" smtClean="0"/>
                <a:t>Internal System</a:t>
              </a:r>
            </a:p>
          </p:txBody>
        </p:sp>
        <p:sp>
          <p:nvSpPr>
            <p:cNvPr id="196" name="TextBox 195"/>
            <p:cNvSpPr txBox="1"/>
            <p:nvPr/>
          </p:nvSpPr>
          <p:spPr>
            <a:xfrm>
              <a:off x="6610358" y="1040185"/>
              <a:ext cx="1188720" cy="246221"/>
            </a:xfrm>
            <a:prstGeom prst="rect">
              <a:avLst/>
            </a:prstGeom>
            <a:noFill/>
          </p:spPr>
          <p:txBody>
            <a:bodyPr wrap="square" rtlCol="0">
              <a:spAutoFit/>
            </a:bodyPr>
            <a:lstStyle/>
            <a:p>
              <a:pPr algn="ctr"/>
              <a:r>
                <a:rPr lang="en-US" sz="1000" b="1" dirty="0" smtClean="0"/>
                <a:t>RCPC</a:t>
              </a:r>
            </a:p>
          </p:txBody>
        </p:sp>
        <p:sp>
          <p:nvSpPr>
            <p:cNvPr id="199" name="TextBox 198"/>
            <p:cNvSpPr txBox="1"/>
            <p:nvPr/>
          </p:nvSpPr>
          <p:spPr>
            <a:xfrm>
              <a:off x="412399" y="1028372"/>
              <a:ext cx="1188720" cy="246221"/>
            </a:xfrm>
            <a:prstGeom prst="rect">
              <a:avLst/>
            </a:prstGeom>
            <a:noFill/>
          </p:spPr>
          <p:txBody>
            <a:bodyPr wrap="square" rtlCol="0">
              <a:spAutoFit/>
            </a:bodyPr>
            <a:lstStyle/>
            <a:p>
              <a:pPr algn="ctr"/>
              <a:r>
                <a:rPr lang="en-US" sz="1000" b="1" smtClean="0"/>
                <a:t>Customer</a:t>
              </a:r>
            </a:p>
          </p:txBody>
        </p:sp>
        <p:sp>
          <p:nvSpPr>
            <p:cNvPr id="200" name="TextBox 199"/>
            <p:cNvSpPr txBox="1"/>
            <p:nvPr/>
          </p:nvSpPr>
          <p:spPr>
            <a:xfrm>
              <a:off x="9671000" y="1028372"/>
              <a:ext cx="1188720" cy="246221"/>
            </a:xfrm>
            <a:prstGeom prst="rect">
              <a:avLst/>
            </a:prstGeom>
            <a:noFill/>
          </p:spPr>
          <p:txBody>
            <a:bodyPr wrap="square" rtlCol="0">
              <a:spAutoFit/>
            </a:bodyPr>
            <a:lstStyle/>
            <a:p>
              <a:pPr algn="ctr"/>
              <a:r>
                <a:rPr lang="en-US" sz="1000" b="1" dirty="0" smtClean="0"/>
                <a:t>Digital </a:t>
              </a:r>
              <a:r>
                <a:rPr lang="en-US" sz="1000" b="1" dirty="0"/>
                <a:t>Signature </a:t>
              </a:r>
            </a:p>
          </p:txBody>
        </p:sp>
        <p:sp>
          <p:nvSpPr>
            <p:cNvPr id="202" name="TextBox 201"/>
            <p:cNvSpPr txBox="1"/>
            <p:nvPr/>
          </p:nvSpPr>
          <p:spPr>
            <a:xfrm>
              <a:off x="10772481" y="1028372"/>
              <a:ext cx="1188720" cy="246221"/>
            </a:xfrm>
            <a:prstGeom prst="rect">
              <a:avLst/>
            </a:prstGeom>
            <a:noFill/>
          </p:spPr>
          <p:txBody>
            <a:bodyPr wrap="square" rtlCol="0">
              <a:spAutoFit/>
            </a:bodyPr>
            <a:lstStyle/>
            <a:p>
              <a:pPr algn="ctr"/>
              <a:r>
                <a:rPr lang="en-US" sz="1000" b="1" smtClean="0"/>
                <a:t>CAC</a:t>
              </a:r>
            </a:p>
          </p:txBody>
        </p:sp>
        <p:pic>
          <p:nvPicPr>
            <p:cNvPr id="547" name="Picture 5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37942" y="1475738"/>
              <a:ext cx="350019" cy="350019"/>
            </a:xfrm>
            <a:prstGeom prst="rect">
              <a:avLst/>
            </a:prstGeom>
          </p:spPr>
        </p:pic>
        <p:cxnSp>
          <p:nvCxnSpPr>
            <p:cNvPr id="549" name="Elbow Connector 548"/>
            <p:cNvCxnSpPr>
              <a:stCxn id="240" idx="3"/>
              <a:endCxn id="547" idx="1"/>
            </p:cNvCxnSpPr>
            <p:nvPr/>
          </p:nvCxnSpPr>
          <p:spPr>
            <a:xfrm flipV="1">
              <a:off x="10979163" y="1650748"/>
              <a:ext cx="358779" cy="3771279"/>
            </a:xfrm>
            <a:prstGeom prst="bentConnector3">
              <a:avLst>
                <a:gd name="adj1" fmla="val 2876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0" name="Picture 549"/>
            <p:cNvPicPr>
              <a:picLocks noChangeAspect="1"/>
            </p:cNvPicPr>
            <p:nvPr/>
          </p:nvPicPr>
          <p:blipFill>
            <a:blip r:embed="rId4"/>
            <a:stretch>
              <a:fillRect/>
            </a:stretch>
          </p:blipFill>
          <p:spPr>
            <a:xfrm>
              <a:off x="11325322" y="4535807"/>
              <a:ext cx="366761" cy="366761"/>
            </a:xfrm>
            <a:prstGeom prst="rect">
              <a:avLst/>
            </a:prstGeom>
          </p:spPr>
        </p:pic>
        <p:sp>
          <p:nvSpPr>
            <p:cNvPr id="551" name="TextBox 550"/>
            <p:cNvSpPr txBox="1"/>
            <p:nvPr/>
          </p:nvSpPr>
          <p:spPr>
            <a:xfrm>
              <a:off x="11143492" y="5087601"/>
              <a:ext cx="828347" cy="215444"/>
            </a:xfrm>
            <a:prstGeom prst="rect">
              <a:avLst/>
            </a:prstGeom>
            <a:noFill/>
            <a:ln>
              <a:noFill/>
            </a:ln>
          </p:spPr>
          <p:txBody>
            <a:bodyPr wrap="square" rtlCol="0">
              <a:spAutoFit/>
            </a:bodyPr>
            <a:lstStyle/>
            <a:p>
              <a:pPr algn="ctr"/>
              <a:r>
                <a:rPr lang="en-US" sz="800" dirty="0" smtClean="0"/>
                <a:t>Disbursement</a:t>
              </a:r>
            </a:p>
          </p:txBody>
        </p:sp>
        <p:cxnSp>
          <p:nvCxnSpPr>
            <p:cNvPr id="552" name="Elbow Connector 551"/>
            <p:cNvCxnSpPr>
              <a:stCxn id="548" idx="2"/>
              <a:endCxn id="550" idx="0"/>
            </p:cNvCxnSpPr>
            <p:nvPr/>
          </p:nvCxnSpPr>
          <p:spPr>
            <a:xfrm rot="5400000">
              <a:off x="11025256" y="3940513"/>
              <a:ext cx="1078741" cy="1118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1" name="Oval 560"/>
            <p:cNvSpPr/>
            <p:nvPr/>
          </p:nvSpPr>
          <p:spPr>
            <a:xfrm>
              <a:off x="11496388" y="497931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2" name="TextBox 561"/>
            <p:cNvSpPr txBox="1"/>
            <p:nvPr/>
          </p:nvSpPr>
          <p:spPr>
            <a:xfrm>
              <a:off x="11421824" y="4941354"/>
              <a:ext cx="301446" cy="184666"/>
            </a:xfrm>
            <a:prstGeom prst="rect">
              <a:avLst/>
            </a:prstGeom>
            <a:noFill/>
          </p:spPr>
          <p:txBody>
            <a:bodyPr wrap="square" rtlCol="0">
              <a:spAutoFit/>
            </a:bodyPr>
            <a:lstStyle/>
            <a:p>
              <a:r>
                <a:rPr lang="en-US" sz="600" dirty="0" smtClean="0"/>
                <a:t>32</a:t>
              </a:r>
              <a:endParaRPr lang="en-US" sz="600" dirty="0"/>
            </a:p>
          </p:txBody>
        </p:sp>
        <p:sp>
          <p:nvSpPr>
            <p:cNvPr id="563" name="TextBox 562"/>
            <p:cNvSpPr txBox="1"/>
            <p:nvPr/>
          </p:nvSpPr>
          <p:spPr>
            <a:xfrm>
              <a:off x="7780921" y="4501310"/>
              <a:ext cx="721435" cy="415498"/>
            </a:xfrm>
            <a:prstGeom prst="rect">
              <a:avLst/>
            </a:prstGeom>
            <a:noFill/>
          </p:spPr>
          <p:txBody>
            <a:bodyPr wrap="square" rtlCol="0">
              <a:spAutoFit/>
            </a:bodyPr>
            <a:lstStyle/>
            <a:p>
              <a:pPr algn="ctr"/>
              <a:r>
                <a:rPr lang="en-US" sz="700" dirty="0"/>
                <a:t>RCPC </a:t>
              </a:r>
              <a:r>
                <a:rPr lang="en-US" sz="700" dirty="0" smtClean="0"/>
                <a:t>officer contact insurance PIC</a:t>
              </a:r>
              <a:endParaRPr lang="en-US" sz="700" dirty="0"/>
            </a:p>
          </p:txBody>
        </p:sp>
        <p:cxnSp>
          <p:nvCxnSpPr>
            <p:cNvPr id="612" name="Straight Connector 611"/>
            <p:cNvCxnSpPr/>
            <p:nvPr/>
          </p:nvCxnSpPr>
          <p:spPr>
            <a:xfrm>
              <a:off x="1647685" y="932600"/>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flipH="1">
              <a:off x="9392903" y="926525"/>
              <a:ext cx="11876" cy="538458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11013558" y="926525"/>
              <a:ext cx="1851" cy="5379775"/>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48" name="TextBox 547"/>
            <p:cNvSpPr txBox="1"/>
            <p:nvPr/>
          </p:nvSpPr>
          <p:spPr>
            <a:xfrm>
              <a:off x="11080903" y="2010516"/>
              <a:ext cx="1079291" cy="1446550"/>
            </a:xfrm>
            <a:prstGeom prst="rect">
              <a:avLst/>
            </a:prstGeom>
            <a:noFill/>
          </p:spPr>
          <p:txBody>
            <a:bodyPr wrap="square" rtlCol="0">
              <a:spAutoFit/>
            </a:bodyPr>
            <a:lstStyle/>
            <a:p>
              <a:pPr marL="60325" indent="-60325">
                <a:buFont typeface="Arial" panose="020B0604020202020204" pitchFamily="34" charset="0"/>
                <a:buChar char="•"/>
              </a:pPr>
              <a:r>
                <a:rPr lang="en-US" sz="800" dirty="0"/>
                <a:t>Custodian receive credit </a:t>
              </a:r>
              <a:r>
                <a:rPr lang="en-US" sz="800" dirty="0" smtClean="0"/>
                <a:t>contract</a:t>
              </a:r>
              <a:endParaRPr lang="en-US" sz="800" dirty="0"/>
            </a:p>
            <a:p>
              <a:pPr marL="60325" indent="-60325">
                <a:buFont typeface="Arial" panose="020B0604020202020204" pitchFamily="34" charset="0"/>
                <a:buChar char="•"/>
              </a:pPr>
              <a:r>
                <a:rPr lang="en-US" sz="800" dirty="0"/>
                <a:t>Pre-disbursement checking by CAC : dormant, balance (fee payment &amp; not in debt balance</a:t>
              </a:r>
              <a:r>
                <a:rPr lang="en-US" sz="800" dirty="0" smtClean="0"/>
                <a:t>)</a:t>
              </a:r>
            </a:p>
            <a:p>
              <a:pPr marL="60325" indent="-60325">
                <a:buFont typeface="Arial" panose="020B0604020202020204" pitchFamily="34" charset="0"/>
                <a:buChar char="•"/>
              </a:pPr>
              <a:r>
                <a:rPr lang="en-US" sz="800" dirty="0" smtClean="0"/>
                <a:t>Input pre disbursement data at SLASLI </a:t>
              </a:r>
              <a:endParaRPr lang="en-US" sz="800" dirty="0"/>
            </a:p>
          </p:txBody>
        </p:sp>
        <p:sp>
          <p:nvSpPr>
            <p:cNvPr id="217" name="TextBox 216"/>
            <p:cNvSpPr txBox="1"/>
            <p:nvPr/>
          </p:nvSpPr>
          <p:spPr>
            <a:xfrm>
              <a:off x="9702514" y="3413911"/>
              <a:ext cx="1028293" cy="338554"/>
            </a:xfrm>
            <a:prstGeom prst="rect">
              <a:avLst/>
            </a:prstGeom>
            <a:solidFill>
              <a:schemeClr val="bg1"/>
            </a:solidFill>
          </p:spPr>
          <p:txBody>
            <a:bodyPr wrap="square" rtlCol="0">
              <a:spAutoFit/>
            </a:bodyPr>
            <a:lstStyle/>
            <a:p>
              <a:pPr algn="ctr"/>
              <a:r>
                <a:rPr lang="en-US" sz="800" dirty="0" smtClean="0"/>
                <a:t>Customer accept offer</a:t>
              </a:r>
              <a:endParaRPr lang="en-US" sz="800" dirty="0"/>
            </a:p>
          </p:txBody>
        </p:sp>
        <p:sp>
          <p:nvSpPr>
            <p:cNvPr id="218" name="TextBox 217"/>
            <p:cNvSpPr txBox="1"/>
            <p:nvPr/>
          </p:nvSpPr>
          <p:spPr>
            <a:xfrm>
              <a:off x="9986454" y="1450525"/>
              <a:ext cx="753386" cy="338554"/>
            </a:xfrm>
            <a:prstGeom prst="rect">
              <a:avLst/>
            </a:prstGeom>
            <a:noFill/>
          </p:spPr>
          <p:txBody>
            <a:bodyPr wrap="square" rtlCol="0">
              <a:spAutoFit/>
            </a:bodyPr>
            <a:lstStyle/>
            <a:p>
              <a:pPr algn="ctr"/>
              <a:r>
                <a:rPr lang="en-US" sz="800" smtClean="0"/>
                <a:t>LOS generate OL</a:t>
              </a:r>
            </a:p>
          </p:txBody>
        </p:sp>
        <p:pic>
          <p:nvPicPr>
            <p:cNvPr id="219" name="Picture 218"/>
            <p:cNvPicPr>
              <a:picLocks noChangeAspect="1"/>
            </p:cNvPicPr>
            <p:nvPr/>
          </p:nvPicPr>
          <p:blipFill rotWithShape="1">
            <a:blip r:embed="rId5"/>
            <a:srcRect l="23334" t="24509" r="22003" b="18468"/>
            <a:stretch/>
          </p:blipFill>
          <p:spPr>
            <a:xfrm>
              <a:off x="9686805" y="1442878"/>
              <a:ext cx="365760" cy="381548"/>
            </a:xfrm>
            <a:prstGeom prst="rect">
              <a:avLst/>
            </a:prstGeom>
          </p:spPr>
        </p:pic>
        <p:pic>
          <p:nvPicPr>
            <p:cNvPr id="220" name="Picture 219"/>
            <p:cNvPicPr>
              <a:picLocks noChangeAspect="1"/>
            </p:cNvPicPr>
            <p:nvPr/>
          </p:nvPicPr>
          <p:blipFill>
            <a:blip r:embed="rId6"/>
            <a:stretch>
              <a:fillRect/>
            </a:stretch>
          </p:blipFill>
          <p:spPr>
            <a:xfrm>
              <a:off x="9800327" y="2097146"/>
              <a:ext cx="252594" cy="252594"/>
            </a:xfrm>
            <a:prstGeom prst="rect">
              <a:avLst/>
            </a:prstGeom>
          </p:spPr>
        </p:pic>
        <p:pic>
          <p:nvPicPr>
            <p:cNvPr id="221" name="Picture 220"/>
            <p:cNvPicPr>
              <a:picLocks noChangeAspect="1"/>
            </p:cNvPicPr>
            <p:nvPr/>
          </p:nvPicPr>
          <p:blipFill>
            <a:blip r:embed="rId7"/>
            <a:stretch>
              <a:fillRect/>
            </a:stretch>
          </p:blipFill>
          <p:spPr>
            <a:xfrm>
              <a:off x="10016552" y="2070945"/>
              <a:ext cx="323623" cy="323623"/>
            </a:xfrm>
            <a:prstGeom prst="rect">
              <a:avLst/>
            </a:prstGeom>
          </p:spPr>
        </p:pic>
        <p:pic>
          <p:nvPicPr>
            <p:cNvPr id="223" name="Picture 222"/>
            <p:cNvPicPr>
              <a:picLocks noChangeAspect="1"/>
            </p:cNvPicPr>
            <p:nvPr/>
          </p:nvPicPr>
          <p:blipFill>
            <a:blip r:embed="rId8"/>
            <a:stretch>
              <a:fillRect/>
            </a:stretch>
          </p:blipFill>
          <p:spPr>
            <a:xfrm>
              <a:off x="9964033" y="2889495"/>
              <a:ext cx="610260" cy="610260"/>
            </a:xfrm>
            <a:prstGeom prst="rect">
              <a:avLst/>
            </a:prstGeom>
          </p:spPr>
        </p:pic>
        <p:pic>
          <p:nvPicPr>
            <p:cNvPr id="225" name="Picture 224"/>
            <p:cNvPicPr>
              <a:picLocks noChangeAspect="1"/>
            </p:cNvPicPr>
            <p:nvPr/>
          </p:nvPicPr>
          <p:blipFill>
            <a:blip r:embed="rId9"/>
            <a:stretch>
              <a:fillRect/>
            </a:stretch>
          </p:blipFill>
          <p:spPr>
            <a:xfrm>
              <a:off x="10347484" y="2093780"/>
              <a:ext cx="274320" cy="274320"/>
            </a:xfrm>
            <a:prstGeom prst="rect">
              <a:avLst/>
            </a:prstGeom>
          </p:spPr>
        </p:pic>
        <p:sp>
          <p:nvSpPr>
            <p:cNvPr id="226" name="TextBox 225"/>
            <p:cNvSpPr txBox="1"/>
            <p:nvPr/>
          </p:nvSpPr>
          <p:spPr>
            <a:xfrm>
              <a:off x="10298238" y="4419321"/>
              <a:ext cx="766120" cy="830997"/>
            </a:xfrm>
            <a:prstGeom prst="rect">
              <a:avLst/>
            </a:prstGeom>
            <a:noFill/>
          </p:spPr>
          <p:txBody>
            <a:bodyPr wrap="square" rtlCol="0">
              <a:spAutoFit/>
            </a:bodyPr>
            <a:lstStyle/>
            <a:p>
              <a:pPr marL="61913" indent="-58738">
                <a:buFont typeface="Arial" panose="020B0604020202020204" pitchFamily="34" charset="0"/>
                <a:buChar char="•"/>
              </a:pPr>
              <a:r>
                <a:rPr lang="en-US" sz="800" dirty="0" smtClean="0"/>
                <a:t>Digital credit contract display</a:t>
              </a:r>
            </a:p>
            <a:p>
              <a:pPr marL="61913" indent="-58738">
                <a:buFont typeface="Arial" panose="020B0604020202020204" pitchFamily="34" charset="0"/>
                <a:buChar char="•"/>
              </a:pPr>
              <a:r>
                <a:rPr lang="en-US" sz="800" dirty="0" smtClean="0"/>
                <a:t>Digital stamping</a:t>
              </a:r>
              <a:endParaRPr lang="en-US" sz="800" dirty="0"/>
            </a:p>
          </p:txBody>
        </p:sp>
        <p:pic>
          <p:nvPicPr>
            <p:cNvPr id="227" name="Picture 226"/>
            <p:cNvPicPr>
              <a:picLocks noChangeAspect="1"/>
            </p:cNvPicPr>
            <p:nvPr/>
          </p:nvPicPr>
          <p:blipFill>
            <a:blip r:embed="rId10"/>
            <a:stretch>
              <a:fillRect/>
            </a:stretch>
          </p:blipFill>
          <p:spPr>
            <a:xfrm>
              <a:off x="10060772" y="3876827"/>
              <a:ext cx="274320" cy="274320"/>
            </a:xfrm>
            <a:prstGeom prst="rect">
              <a:avLst/>
            </a:prstGeom>
          </p:spPr>
        </p:pic>
        <p:pic>
          <p:nvPicPr>
            <p:cNvPr id="230" name="Picture 229"/>
            <p:cNvPicPr>
              <a:picLocks noChangeAspect="1"/>
            </p:cNvPicPr>
            <p:nvPr/>
          </p:nvPicPr>
          <p:blipFill>
            <a:blip r:embed="rId11"/>
            <a:stretch>
              <a:fillRect/>
            </a:stretch>
          </p:blipFill>
          <p:spPr>
            <a:xfrm>
              <a:off x="9675812" y="4386584"/>
              <a:ext cx="668009" cy="433368"/>
            </a:xfrm>
            <a:prstGeom prst="rect">
              <a:avLst/>
            </a:prstGeom>
          </p:spPr>
        </p:pic>
        <p:pic>
          <p:nvPicPr>
            <p:cNvPr id="231" name="Picture 230"/>
            <p:cNvPicPr>
              <a:picLocks noChangeAspect="1"/>
            </p:cNvPicPr>
            <p:nvPr/>
          </p:nvPicPr>
          <p:blipFill>
            <a:blip r:embed="rId12"/>
            <a:stretch>
              <a:fillRect/>
            </a:stretch>
          </p:blipFill>
          <p:spPr>
            <a:xfrm>
              <a:off x="9553933" y="5225935"/>
              <a:ext cx="390593" cy="390593"/>
            </a:xfrm>
            <a:prstGeom prst="rect">
              <a:avLst/>
            </a:prstGeom>
          </p:spPr>
        </p:pic>
        <p:sp>
          <p:nvSpPr>
            <p:cNvPr id="232" name="TextBox 231"/>
            <p:cNvSpPr txBox="1"/>
            <p:nvPr/>
          </p:nvSpPr>
          <p:spPr>
            <a:xfrm>
              <a:off x="9363043" y="5595390"/>
              <a:ext cx="912265" cy="215444"/>
            </a:xfrm>
            <a:prstGeom prst="rect">
              <a:avLst/>
            </a:prstGeom>
            <a:noFill/>
            <a:ln>
              <a:noFill/>
            </a:ln>
          </p:spPr>
          <p:txBody>
            <a:bodyPr wrap="square" rtlCol="0">
              <a:spAutoFit/>
            </a:bodyPr>
            <a:lstStyle/>
            <a:p>
              <a:r>
                <a:rPr lang="en-US" sz="800" smtClean="0"/>
                <a:t>Digital sign off</a:t>
              </a:r>
              <a:endParaRPr lang="en-US" sz="800"/>
            </a:p>
          </p:txBody>
        </p:sp>
        <p:sp>
          <p:nvSpPr>
            <p:cNvPr id="234" name="TextBox 233"/>
            <p:cNvSpPr txBox="1"/>
            <p:nvPr/>
          </p:nvSpPr>
          <p:spPr>
            <a:xfrm>
              <a:off x="9726223" y="2347814"/>
              <a:ext cx="1082178" cy="338554"/>
            </a:xfrm>
            <a:prstGeom prst="rect">
              <a:avLst/>
            </a:prstGeom>
            <a:noFill/>
            <a:ln>
              <a:noFill/>
            </a:ln>
          </p:spPr>
          <p:txBody>
            <a:bodyPr wrap="square" rtlCol="0">
              <a:spAutoFit/>
            </a:bodyPr>
            <a:lstStyle/>
            <a:p>
              <a:pPr marL="1587" algn="ctr"/>
              <a:r>
                <a:rPr lang="en-US" sz="800" smtClean="0"/>
                <a:t>Notify Customer by email, SMS &amp; call</a:t>
              </a:r>
            </a:p>
          </p:txBody>
        </p:sp>
        <p:cxnSp>
          <p:nvCxnSpPr>
            <p:cNvPr id="236" name="Elbow Connector 235"/>
            <p:cNvCxnSpPr>
              <a:stCxn id="230" idx="2"/>
              <a:endCxn id="231" idx="0"/>
            </p:cNvCxnSpPr>
            <p:nvPr/>
          </p:nvCxnSpPr>
          <p:spPr>
            <a:xfrm rot="5400000">
              <a:off x="9676533" y="4892650"/>
              <a:ext cx="405983" cy="26058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0" name="Picture 239"/>
            <p:cNvPicPr>
              <a:picLocks noChangeAspect="1"/>
            </p:cNvPicPr>
            <p:nvPr/>
          </p:nvPicPr>
          <p:blipFill>
            <a:blip r:embed="rId10"/>
            <a:stretch>
              <a:fillRect/>
            </a:stretch>
          </p:blipFill>
          <p:spPr>
            <a:xfrm>
              <a:off x="10613403" y="5239147"/>
              <a:ext cx="365760" cy="365760"/>
            </a:xfrm>
            <a:prstGeom prst="rect">
              <a:avLst/>
            </a:prstGeom>
          </p:spPr>
        </p:pic>
        <p:sp>
          <p:nvSpPr>
            <p:cNvPr id="241" name="TextBox 240"/>
            <p:cNvSpPr txBox="1"/>
            <p:nvPr/>
          </p:nvSpPr>
          <p:spPr>
            <a:xfrm>
              <a:off x="10306620" y="5777166"/>
              <a:ext cx="767429" cy="215444"/>
            </a:xfrm>
            <a:prstGeom prst="rect">
              <a:avLst/>
            </a:prstGeom>
            <a:noFill/>
            <a:ln>
              <a:noFill/>
            </a:ln>
          </p:spPr>
          <p:txBody>
            <a:bodyPr wrap="square" rtlCol="0">
              <a:spAutoFit/>
            </a:bodyPr>
            <a:lstStyle/>
            <a:p>
              <a:pPr algn="ctr"/>
              <a:r>
                <a:rPr lang="en-US" sz="800" dirty="0" smtClean="0"/>
                <a:t>OTP by SMS</a:t>
              </a:r>
              <a:endParaRPr lang="en-US" sz="800" dirty="0"/>
            </a:p>
          </p:txBody>
        </p:sp>
        <p:cxnSp>
          <p:nvCxnSpPr>
            <p:cNvPr id="242" name="Straight Arrow Connector 241"/>
            <p:cNvCxnSpPr>
              <a:stCxn id="231" idx="3"/>
              <a:endCxn id="240" idx="1"/>
            </p:cNvCxnSpPr>
            <p:nvPr/>
          </p:nvCxnSpPr>
          <p:spPr>
            <a:xfrm>
              <a:off x="9944526" y="5421232"/>
              <a:ext cx="668877" cy="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Elbow Connector 242"/>
            <p:cNvCxnSpPr>
              <a:stCxn id="227" idx="2"/>
              <a:endCxn id="230" idx="0"/>
            </p:cNvCxnSpPr>
            <p:nvPr/>
          </p:nvCxnSpPr>
          <p:spPr>
            <a:xfrm rot="5400000">
              <a:off x="9986157" y="4174808"/>
              <a:ext cx="235437" cy="1881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9420141" y="926524"/>
              <a:ext cx="1552349" cy="540590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p:cNvSpPr/>
            <p:nvPr/>
          </p:nvSpPr>
          <p:spPr>
            <a:xfrm>
              <a:off x="10078665" y="149506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81" name="TextBox 280"/>
            <p:cNvSpPr txBox="1"/>
            <p:nvPr/>
          </p:nvSpPr>
          <p:spPr>
            <a:xfrm>
              <a:off x="10008313" y="1460132"/>
              <a:ext cx="301446" cy="184666"/>
            </a:xfrm>
            <a:prstGeom prst="rect">
              <a:avLst/>
            </a:prstGeom>
            <a:noFill/>
          </p:spPr>
          <p:txBody>
            <a:bodyPr wrap="square" rtlCol="0">
              <a:spAutoFit/>
            </a:bodyPr>
            <a:lstStyle/>
            <a:p>
              <a:r>
                <a:rPr lang="en-US" sz="600" dirty="0" smtClean="0"/>
                <a:t>24</a:t>
              </a:r>
              <a:endParaRPr lang="en-US" sz="600" dirty="0"/>
            </a:p>
          </p:txBody>
        </p:sp>
        <p:sp>
          <p:nvSpPr>
            <p:cNvPr id="282" name="Oval 281"/>
            <p:cNvSpPr/>
            <p:nvPr/>
          </p:nvSpPr>
          <p:spPr>
            <a:xfrm>
              <a:off x="9681100" y="240632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83" name="TextBox 282"/>
            <p:cNvSpPr txBox="1"/>
            <p:nvPr/>
          </p:nvSpPr>
          <p:spPr>
            <a:xfrm>
              <a:off x="9606069" y="2373217"/>
              <a:ext cx="301446" cy="184666"/>
            </a:xfrm>
            <a:prstGeom prst="rect">
              <a:avLst/>
            </a:prstGeom>
            <a:noFill/>
          </p:spPr>
          <p:txBody>
            <a:bodyPr wrap="square" rtlCol="0">
              <a:spAutoFit/>
            </a:bodyPr>
            <a:lstStyle/>
            <a:p>
              <a:r>
                <a:rPr lang="en-US" sz="600" dirty="0" smtClean="0"/>
                <a:t>25</a:t>
              </a:r>
              <a:endParaRPr lang="en-US" sz="600" dirty="0"/>
            </a:p>
          </p:txBody>
        </p:sp>
        <p:sp>
          <p:nvSpPr>
            <p:cNvPr id="284" name="Oval 283"/>
            <p:cNvSpPr/>
            <p:nvPr/>
          </p:nvSpPr>
          <p:spPr>
            <a:xfrm>
              <a:off x="9676338" y="341531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85" name="TextBox 284"/>
            <p:cNvSpPr txBox="1"/>
            <p:nvPr/>
          </p:nvSpPr>
          <p:spPr>
            <a:xfrm>
              <a:off x="9599831" y="3379078"/>
              <a:ext cx="301446" cy="184666"/>
            </a:xfrm>
            <a:prstGeom prst="rect">
              <a:avLst/>
            </a:prstGeom>
            <a:noFill/>
          </p:spPr>
          <p:txBody>
            <a:bodyPr wrap="square" rtlCol="0">
              <a:spAutoFit/>
            </a:bodyPr>
            <a:lstStyle/>
            <a:p>
              <a:r>
                <a:rPr lang="en-US" sz="600" dirty="0" smtClean="0"/>
                <a:t>26</a:t>
              </a:r>
              <a:endParaRPr lang="en-US" sz="600" dirty="0"/>
            </a:p>
          </p:txBody>
        </p:sp>
        <p:sp>
          <p:nvSpPr>
            <p:cNvPr id="286" name="Oval 285"/>
            <p:cNvSpPr/>
            <p:nvPr/>
          </p:nvSpPr>
          <p:spPr>
            <a:xfrm>
              <a:off x="10259188" y="402498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87" name="TextBox 286"/>
            <p:cNvSpPr txBox="1"/>
            <p:nvPr/>
          </p:nvSpPr>
          <p:spPr>
            <a:xfrm>
              <a:off x="10184157" y="3987646"/>
              <a:ext cx="301446" cy="184666"/>
            </a:xfrm>
            <a:prstGeom prst="rect">
              <a:avLst/>
            </a:prstGeom>
            <a:noFill/>
          </p:spPr>
          <p:txBody>
            <a:bodyPr wrap="square" rtlCol="0">
              <a:spAutoFit/>
            </a:bodyPr>
            <a:lstStyle/>
            <a:p>
              <a:r>
                <a:rPr lang="en-US" sz="600" dirty="0" smtClean="0"/>
                <a:t>27</a:t>
              </a:r>
              <a:endParaRPr lang="en-US" sz="600" dirty="0"/>
            </a:p>
          </p:txBody>
        </p:sp>
        <p:sp>
          <p:nvSpPr>
            <p:cNvPr id="288" name="Oval 287"/>
            <p:cNvSpPr/>
            <p:nvPr/>
          </p:nvSpPr>
          <p:spPr>
            <a:xfrm>
              <a:off x="10386361" y="434516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89" name="TextBox 288"/>
            <p:cNvSpPr txBox="1"/>
            <p:nvPr/>
          </p:nvSpPr>
          <p:spPr>
            <a:xfrm>
              <a:off x="10311330" y="4312057"/>
              <a:ext cx="301446" cy="184666"/>
            </a:xfrm>
            <a:prstGeom prst="rect">
              <a:avLst/>
            </a:prstGeom>
            <a:noFill/>
          </p:spPr>
          <p:txBody>
            <a:bodyPr wrap="square" rtlCol="0">
              <a:spAutoFit/>
            </a:bodyPr>
            <a:lstStyle/>
            <a:p>
              <a:r>
                <a:rPr lang="en-US" sz="600" dirty="0" smtClean="0"/>
                <a:t>28</a:t>
              </a:r>
              <a:endParaRPr lang="en-US" sz="600" dirty="0"/>
            </a:p>
          </p:txBody>
        </p:sp>
        <p:sp>
          <p:nvSpPr>
            <p:cNvPr id="290" name="Oval 289"/>
            <p:cNvSpPr/>
            <p:nvPr/>
          </p:nvSpPr>
          <p:spPr>
            <a:xfrm>
              <a:off x="9479810" y="548611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91" name="TextBox 290"/>
            <p:cNvSpPr txBox="1"/>
            <p:nvPr/>
          </p:nvSpPr>
          <p:spPr>
            <a:xfrm>
              <a:off x="9402662" y="5450890"/>
              <a:ext cx="301446" cy="184666"/>
            </a:xfrm>
            <a:prstGeom prst="rect">
              <a:avLst/>
            </a:prstGeom>
            <a:noFill/>
          </p:spPr>
          <p:txBody>
            <a:bodyPr wrap="square" rtlCol="0">
              <a:spAutoFit/>
            </a:bodyPr>
            <a:lstStyle/>
            <a:p>
              <a:r>
                <a:rPr lang="en-US" sz="600" dirty="0" smtClean="0"/>
                <a:t>29</a:t>
              </a:r>
              <a:endParaRPr lang="en-US" sz="600" dirty="0"/>
            </a:p>
          </p:txBody>
        </p:sp>
        <p:sp>
          <p:nvSpPr>
            <p:cNvPr id="292" name="Oval 291"/>
            <p:cNvSpPr/>
            <p:nvPr/>
          </p:nvSpPr>
          <p:spPr>
            <a:xfrm>
              <a:off x="10653168" y="567115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93" name="TextBox 292"/>
            <p:cNvSpPr txBox="1"/>
            <p:nvPr/>
          </p:nvSpPr>
          <p:spPr>
            <a:xfrm>
              <a:off x="10579217" y="5632320"/>
              <a:ext cx="301446" cy="184666"/>
            </a:xfrm>
            <a:prstGeom prst="rect">
              <a:avLst/>
            </a:prstGeom>
            <a:noFill/>
          </p:spPr>
          <p:txBody>
            <a:bodyPr wrap="square" rtlCol="0">
              <a:spAutoFit/>
            </a:bodyPr>
            <a:lstStyle/>
            <a:p>
              <a:r>
                <a:rPr lang="en-US" sz="600" dirty="0" smtClean="0"/>
                <a:t>30</a:t>
              </a:r>
              <a:endParaRPr lang="en-US" sz="600" dirty="0"/>
            </a:p>
          </p:txBody>
        </p:sp>
        <p:sp>
          <p:nvSpPr>
            <p:cNvPr id="294" name="Oval 293"/>
            <p:cNvSpPr/>
            <p:nvPr/>
          </p:nvSpPr>
          <p:spPr>
            <a:xfrm>
              <a:off x="11435098" y="190518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96" name="TextBox 295"/>
            <p:cNvSpPr txBox="1"/>
            <p:nvPr/>
          </p:nvSpPr>
          <p:spPr>
            <a:xfrm>
              <a:off x="11359242" y="1870964"/>
              <a:ext cx="301446" cy="184666"/>
            </a:xfrm>
            <a:prstGeom prst="rect">
              <a:avLst/>
            </a:prstGeom>
            <a:noFill/>
          </p:spPr>
          <p:txBody>
            <a:bodyPr wrap="square" rtlCol="0">
              <a:spAutoFit/>
            </a:bodyPr>
            <a:lstStyle/>
            <a:p>
              <a:r>
                <a:rPr lang="en-US" sz="600" dirty="0" smtClean="0"/>
                <a:t>31</a:t>
              </a:r>
              <a:endParaRPr lang="en-US" sz="600" dirty="0"/>
            </a:p>
          </p:txBody>
        </p:sp>
        <p:cxnSp>
          <p:nvCxnSpPr>
            <p:cNvPr id="244" name="Elbow Connector 243"/>
            <p:cNvCxnSpPr>
              <a:stCxn id="218" idx="2"/>
              <a:endCxn id="221" idx="0"/>
            </p:cNvCxnSpPr>
            <p:nvPr/>
          </p:nvCxnSpPr>
          <p:spPr>
            <a:xfrm rot="5400000">
              <a:off x="10129823" y="1837621"/>
              <a:ext cx="281866" cy="18478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Elbow Connector 249"/>
            <p:cNvCxnSpPr>
              <a:stCxn id="234" idx="2"/>
              <a:endCxn id="223" idx="0"/>
            </p:cNvCxnSpPr>
            <p:nvPr/>
          </p:nvCxnSpPr>
          <p:spPr>
            <a:xfrm rot="16200000" flipH="1">
              <a:off x="10166674" y="2787005"/>
              <a:ext cx="203127" cy="185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Elbow Connector 259"/>
            <p:cNvCxnSpPr>
              <a:stCxn id="217" idx="2"/>
              <a:endCxn id="227" idx="1"/>
            </p:cNvCxnSpPr>
            <p:nvPr/>
          </p:nvCxnSpPr>
          <p:spPr>
            <a:xfrm rot="5400000">
              <a:off x="10007956" y="3805282"/>
              <a:ext cx="261522" cy="155889"/>
            </a:xfrm>
            <a:prstGeom prst="bentConnector4">
              <a:avLst>
                <a:gd name="adj1" fmla="val 23777"/>
                <a:gd name="adj2" fmla="val 24664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8530764" y="937694"/>
              <a:ext cx="0" cy="5384771"/>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34" name="TextBox 333"/>
            <p:cNvSpPr txBox="1"/>
            <p:nvPr/>
          </p:nvSpPr>
          <p:spPr>
            <a:xfrm>
              <a:off x="8637642" y="975066"/>
              <a:ext cx="782409" cy="400110"/>
            </a:xfrm>
            <a:prstGeom prst="rect">
              <a:avLst/>
            </a:prstGeom>
            <a:noFill/>
          </p:spPr>
          <p:txBody>
            <a:bodyPr wrap="square" rtlCol="0">
              <a:spAutoFit/>
            </a:bodyPr>
            <a:lstStyle/>
            <a:p>
              <a:pPr algn="ctr"/>
              <a:r>
                <a:rPr lang="en-US" sz="1000" b="1" dirty="0" smtClean="0"/>
                <a:t>Insurance Vendor</a:t>
              </a:r>
            </a:p>
          </p:txBody>
        </p:sp>
        <p:pic>
          <p:nvPicPr>
            <p:cNvPr id="338" name="Picture 337"/>
            <p:cNvPicPr>
              <a:picLocks noChangeAspect="1"/>
            </p:cNvPicPr>
            <p:nvPr/>
          </p:nvPicPr>
          <p:blipFill>
            <a:blip r:embed="rId8"/>
            <a:stretch>
              <a:fillRect/>
            </a:stretch>
          </p:blipFill>
          <p:spPr>
            <a:xfrm>
              <a:off x="8838276" y="1515327"/>
              <a:ext cx="429730" cy="429730"/>
            </a:xfrm>
            <a:prstGeom prst="rect">
              <a:avLst/>
            </a:prstGeom>
          </p:spPr>
        </p:pic>
        <p:pic>
          <p:nvPicPr>
            <p:cNvPr id="341" name="Picture 340"/>
            <p:cNvPicPr>
              <a:picLocks noChangeAspect="1"/>
            </p:cNvPicPr>
            <p:nvPr/>
          </p:nvPicPr>
          <p:blipFill>
            <a:blip r:embed="rId8"/>
            <a:stretch>
              <a:fillRect/>
            </a:stretch>
          </p:blipFill>
          <p:spPr>
            <a:xfrm>
              <a:off x="8825264" y="2355490"/>
              <a:ext cx="429730" cy="429730"/>
            </a:xfrm>
            <a:prstGeom prst="rect">
              <a:avLst/>
            </a:prstGeom>
          </p:spPr>
        </p:pic>
        <p:sp>
          <p:nvSpPr>
            <p:cNvPr id="343" name="TextBox 342"/>
            <p:cNvSpPr txBox="1"/>
            <p:nvPr/>
          </p:nvSpPr>
          <p:spPr>
            <a:xfrm>
              <a:off x="8673648" y="2726653"/>
              <a:ext cx="722016" cy="415498"/>
            </a:xfrm>
            <a:prstGeom prst="rect">
              <a:avLst/>
            </a:prstGeom>
            <a:noFill/>
            <a:ln>
              <a:noFill/>
            </a:ln>
          </p:spPr>
          <p:txBody>
            <a:bodyPr wrap="square" rtlCol="0">
              <a:spAutoFit/>
            </a:bodyPr>
            <a:lstStyle/>
            <a:p>
              <a:pPr algn="ctr"/>
              <a:r>
                <a:rPr lang="en-US" sz="700" dirty="0" smtClean="0"/>
                <a:t>Inform calculated premium</a:t>
              </a:r>
              <a:endParaRPr lang="en-US" sz="700" dirty="0"/>
            </a:p>
          </p:txBody>
        </p:sp>
        <p:cxnSp>
          <p:nvCxnSpPr>
            <p:cNvPr id="344" name="Elbow Connector 343"/>
            <p:cNvCxnSpPr>
              <a:stCxn id="350" idx="2"/>
              <a:endCxn id="341" idx="0"/>
            </p:cNvCxnSpPr>
            <p:nvPr/>
          </p:nvCxnSpPr>
          <p:spPr>
            <a:xfrm rot="16200000" flipH="1">
              <a:off x="8960751" y="2276112"/>
              <a:ext cx="152628" cy="612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5" name="TextBox 344"/>
            <p:cNvSpPr txBox="1"/>
            <p:nvPr/>
          </p:nvSpPr>
          <p:spPr>
            <a:xfrm>
              <a:off x="8628913" y="1870433"/>
              <a:ext cx="301446" cy="184666"/>
            </a:xfrm>
            <a:prstGeom prst="rect">
              <a:avLst/>
            </a:prstGeom>
            <a:noFill/>
          </p:spPr>
          <p:txBody>
            <a:bodyPr wrap="square" rtlCol="0">
              <a:spAutoFit/>
            </a:bodyPr>
            <a:lstStyle/>
            <a:p>
              <a:r>
                <a:rPr lang="en-US" sz="600" dirty="0" smtClean="0"/>
                <a:t>21</a:t>
              </a:r>
              <a:endParaRPr lang="en-US" sz="600" dirty="0"/>
            </a:p>
          </p:txBody>
        </p:sp>
        <p:sp>
          <p:nvSpPr>
            <p:cNvPr id="346" name="Oval 345"/>
            <p:cNvSpPr/>
            <p:nvPr/>
          </p:nvSpPr>
          <p:spPr>
            <a:xfrm>
              <a:off x="8701218" y="190907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347" name="Oval 346"/>
            <p:cNvSpPr/>
            <p:nvPr/>
          </p:nvSpPr>
          <p:spPr>
            <a:xfrm>
              <a:off x="8740512" y="277838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349" name="TextBox 348"/>
            <p:cNvSpPr txBox="1"/>
            <p:nvPr/>
          </p:nvSpPr>
          <p:spPr>
            <a:xfrm>
              <a:off x="8665443" y="2738740"/>
              <a:ext cx="301446" cy="184666"/>
            </a:xfrm>
            <a:prstGeom prst="rect">
              <a:avLst/>
            </a:prstGeom>
            <a:noFill/>
          </p:spPr>
          <p:txBody>
            <a:bodyPr wrap="square" rtlCol="0">
              <a:spAutoFit/>
            </a:bodyPr>
            <a:lstStyle/>
            <a:p>
              <a:r>
                <a:rPr lang="en-US" sz="600" dirty="0" smtClean="0"/>
                <a:t>22</a:t>
              </a:r>
              <a:endParaRPr lang="en-US" sz="600" dirty="0"/>
            </a:p>
          </p:txBody>
        </p:sp>
        <p:sp>
          <p:nvSpPr>
            <p:cNvPr id="350" name="TextBox 349"/>
            <p:cNvSpPr txBox="1"/>
            <p:nvPr/>
          </p:nvSpPr>
          <p:spPr>
            <a:xfrm>
              <a:off x="8641260" y="1895085"/>
              <a:ext cx="785481" cy="307777"/>
            </a:xfrm>
            <a:prstGeom prst="rect">
              <a:avLst/>
            </a:prstGeom>
            <a:noFill/>
            <a:ln>
              <a:noFill/>
            </a:ln>
          </p:spPr>
          <p:txBody>
            <a:bodyPr wrap="square" rtlCol="0">
              <a:spAutoFit/>
            </a:bodyPr>
            <a:lstStyle/>
            <a:p>
              <a:pPr algn="ctr"/>
              <a:r>
                <a:rPr lang="en-US" sz="700" dirty="0" smtClean="0"/>
                <a:t>Calculate premium</a:t>
              </a:r>
              <a:endParaRPr lang="en-US" sz="700" dirty="0"/>
            </a:p>
          </p:txBody>
        </p:sp>
        <p:cxnSp>
          <p:nvCxnSpPr>
            <p:cNvPr id="351" name="Elbow Connector 350"/>
            <p:cNvCxnSpPr>
              <a:stCxn id="563" idx="3"/>
              <a:endCxn id="338" idx="1"/>
            </p:cNvCxnSpPr>
            <p:nvPr/>
          </p:nvCxnSpPr>
          <p:spPr>
            <a:xfrm flipV="1">
              <a:off x="8502356" y="1730192"/>
              <a:ext cx="335920" cy="297886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3" name="Elbow Connector 362"/>
            <p:cNvCxnSpPr>
              <a:stCxn id="343" idx="2"/>
              <a:endCxn id="571" idx="3"/>
            </p:cNvCxnSpPr>
            <p:nvPr/>
          </p:nvCxnSpPr>
          <p:spPr>
            <a:xfrm rot="5400000">
              <a:off x="7411475" y="3719580"/>
              <a:ext cx="2200611" cy="104575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1" name="Elbow Connector 370"/>
            <p:cNvCxnSpPr>
              <a:stCxn id="571" idx="2"/>
              <a:endCxn id="219" idx="1"/>
            </p:cNvCxnSpPr>
            <p:nvPr/>
          </p:nvCxnSpPr>
          <p:spPr>
            <a:xfrm rot="5400000" flipH="1" flipV="1">
              <a:off x="6570995" y="2434702"/>
              <a:ext cx="3916859" cy="2314760"/>
            </a:xfrm>
            <a:prstGeom prst="bentConnector4">
              <a:avLst>
                <a:gd name="adj1" fmla="val -5836"/>
                <a:gd name="adj2" fmla="val 830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2" name="Rectangle 261"/>
            <p:cNvSpPr/>
            <p:nvPr/>
          </p:nvSpPr>
          <p:spPr>
            <a:xfrm rot="16200000">
              <a:off x="-2151220" y="3703857"/>
              <a:ext cx="5029200" cy="2279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5" name="TextBox 264"/>
            <p:cNvSpPr txBox="1"/>
            <p:nvPr/>
          </p:nvSpPr>
          <p:spPr>
            <a:xfrm rot="16200000">
              <a:off x="-584155" y="3570334"/>
              <a:ext cx="1883679" cy="246221"/>
            </a:xfrm>
            <a:prstGeom prst="rect">
              <a:avLst/>
            </a:prstGeom>
            <a:noFill/>
          </p:spPr>
          <p:txBody>
            <a:bodyPr wrap="square" rtlCol="0">
              <a:spAutoFit/>
            </a:bodyPr>
            <a:lstStyle/>
            <a:p>
              <a:pPr algn="ctr"/>
              <a:r>
                <a:rPr lang="en-US" sz="1000" b="1" smtClean="0">
                  <a:solidFill>
                    <a:schemeClr val="bg1"/>
                  </a:solidFill>
                </a:rPr>
                <a:t>ONLINE APPLICATION</a:t>
              </a:r>
              <a:endParaRPr lang="en-US" sz="1000" b="1">
                <a:solidFill>
                  <a:schemeClr val="bg1"/>
                </a:solidFill>
              </a:endParaRPr>
            </a:p>
          </p:txBody>
        </p:sp>
        <p:sp>
          <p:nvSpPr>
            <p:cNvPr id="268" name="TextBox 267"/>
            <p:cNvSpPr txBox="1"/>
            <p:nvPr/>
          </p:nvSpPr>
          <p:spPr>
            <a:xfrm>
              <a:off x="608092" y="4345664"/>
              <a:ext cx="954035" cy="307777"/>
            </a:xfrm>
            <a:prstGeom prst="rect">
              <a:avLst/>
            </a:prstGeom>
            <a:solidFill>
              <a:schemeClr val="bg1"/>
            </a:solidFill>
          </p:spPr>
          <p:txBody>
            <a:bodyPr wrap="square" rtlCol="0">
              <a:spAutoFit/>
            </a:bodyPr>
            <a:lstStyle/>
            <a:p>
              <a:pPr algn="ctr"/>
              <a:r>
                <a:rPr lang="en-US" sz="700" smtClean="0"/>
                <a:t>Directed to other product screen</a:t>
              </a:r>
              <a:endParaRPr lang="en-US" sz="700"/>
            </a:p>
          </p:txBody>
        </p:sp>
        <p:pic>
          <p:nvPicPr>
            <p:cNvPr id="270" name="Picture 269"/>
            <p:cNvPicPr>
              <a:picLocks noChangeAspect="1"/>
            </p:cNvPicPr>
            <p:nvPr/>
          </p:nvPicPr>
          <p:blipFill>
            <a:blip r:embed="rId8"/>
            <a:stretch>
              <a:fillRect/>
            </a:stretch>
          </p:blipFill>
          <p:spPr>
            <a:xfrm>
              <a:off x="740454" y="1982073"/>
              <a:ext cx="457200" cy="457200"/>
            </a:xfrm>
            <a:prstGeom prst="rect">
              <a:avLst/>
            </a:prstGeom>
          </p:spPr>
        </p:pic>
        <p:sp>
          <p:nvSpPr>
            <p:cNvPr id="271" name="TextBox 270"/>
            <p:cNvSpPr txBox="1"/>
            <p:nvPr/>
          </p:nvSpPr>
          <p:spPr>
            <a:xfrm>
              <a:off x="421941" y="2380552"/>
              <a:ext cx="1097280" cy="200055"/>
            </a:xfrm>
            <a:prstGeom prst="rect">
              <a:avLst/>
            </a:prstGeom>
            <a:noFill/>
          </p:spPr>
          <p:txBody>
            <a:bodyPr wrap="square" rtlCol="0">
              <a:spAutoFit/>
            </a:bodyPr>
            <a:lstStyle/>
            <a:p>
              <a:pPr algn="ctr"/>
              <a:r>
                <a:rPr lang="en-US" sz="700" dirty="0" smtClean="0"/>
                <a:t>Customer Apply online</a:t>
              </a:r>
              <a:endParaRPr lang="en-US" sz="700" dirty="0"/>
            </a:p>
          </p:txBody>
        </p:sp>
        <p:grpSp>
          <p:nvGrpSpPr>
            <p:cNvPr id="272" name="Group 271"/>
            <p:cNvGrpSpPr/>
            <p:nvPr/>
          </p:nvGrpSpPr>
          <p:grpSpPr>
            <a:xfrm>
              <a:off x="742478" y="1544782"/>
              <a:ext cx="457200" cy="217328"/>
              <a:chOff x="617121" y="1749554"/>
              <a:chExt cx="794797" cy="217328"/>
            </a:xfrm>
          </p:grpSpPr>
          <p:sp>
            <p:nvSpPr>
              <p:cNvPr id="278" name="Oval 277"/>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79" name="TextBox 278"/>
              <p:cNvSpPr txBox="1"/>
              <p:nvPr/>
            </p:nvSpPr>
            <p:spPr>
              <a:xfrm>
                <a:off x="617121" y="1750496"/>
                <a:ext cx="794797" cy="200055"/>
              </a:xfrm>
              <a:prstGeom prst="rect">
                <a:avLst/>
              </a:prstGeom>
              <a:noFill/>
            </p:spPr>
            <p:txBody>
              <a:bodyPr wrap="square" rtlCol="0">
                <a:spAutoFit/>
              </a:bodyPr>
              <a:lstStyle/>
              <a:p>
                <a:pPr algn="ctr"/>
                <a:r>
                  <a:rPr lang="en-US" sz="700" smtClean="0"/>
                  <a:t>Start</a:t>
                </a:r>
                <a:endParaRPr lang="en-US" sz="700"/>
              </a:p>
            </p:txBody>
          </p:sp>
        </p:grpSp>
        <p:cxnSp>
          <p:nvCxnSpPr>
            <p:cNvPr id="297" name="Straight Arrow Connector 296"/>
            <p:cNvCxnSpPr>
              <a:stCxn id="279" idx="2"/>
              <a:endCxn id="270" idx="0"/>
            </p:cNvCxnSpPr>
            <p:nvPr/>
          </p:nvCxnSpPr>
          <p:spPr>
            <a:xfrm flipH="1">
              <a:off x="969054" y="1745779"/>
              <a:ext cx="2024" cy="236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8" name="Picture 297"/>
            <p:cNvPicPr>
              <a:picLocks noChangeAspect="1"/>
            </p:cNvPicPr>
            <p:nvPr/>
          </p:nvPicPr>
          <p:blipFill>
            <a:blip r:embed="rId13"/>
            <a:stretch>
              <a:fillRect/>
            </a:stretch>
          </p:blipFill>
          <p:spPr>
            <a:xfrm>
              <a:off x="604075" y="2834993"/>
              <a:ext cx="365760" cy="365760"/>
            </a:xfrm>
            <a:prstGeom prst="rect">
              <a:avLst/>
            </a:prstGeom>
          </p:spPr>
        </p:pic>
        <p:sp>
          <p:nvSpPr>
            <p:cNvPr id="299" name="TextBox 298"/>
            <p:cNvSpPr txBox="1"/>
            <p:nvPr/>
          </p:nvSpPr>
          <p:spPr>
            <a:xfrm>
              <a:off x="931844" y="2857055"/>
              <a:ext cx="548640" cy="307777"/>
            </a:xfrm>
            <a:prstGeom prst="rect">
              <a:avLst/>
            </a:prstGeom>
            <a:noFill/>
          </p:spPr>
          <p:txBody>
            <a:bodyPr wrap="square" rtlCol="0">
              <a:spAutoFit/>
            </a:bodyPr>
            <a:lstStyle/>
            <a:p>
              <a:pPr algn="ctr"/>
              <a:r>
                <a:rPr lang="en-US" sz="700" smtClean="0"/>
                <a:t>Choose Product</a:t>
              </a:r>
              <a:endParaRPr lang="en-US" sz="700"/>
            </a:p>
          </p:txBody>
        </p:sp>
        <p:sp>
          <p:nvSpPr>
            <p:cNvPr id="300" name="TextBox 299"/>
            <p:cNvSpPr txBox="1"/>
            <p:nvPr/>
          </p:nvSpPr>
          <p:spPr>
            <a:xfrm>
              <a:off x="1174537" y="3499952"/>
              <a:ext cx="457200" cy="307777"/>
            </a:xfrm>
            <a:prstGeom prst="rect">
              <a:avLst/>
            </a:prstGeom>
            <a:noFill/>
          </p:spPr>
          <p:txBody>
            <a:bodyPr wrap="square" rtlCol="0">
              <a:spAutoFit/>
            </a:bodyPr>
            <a:lstStyle/>
            <a:p>
              <a:pPr algn="ctr"/>
              <a:r>
                <a:rPr lang="en-US" sz="700" dirty="0" smtClean="0"/>
                <a:t>Clean Loan</a:t>
              </a:r>
              <a:endParaRPr lang="en-US" sz="700" dirty="0"/>
            </a:p>
          </p:txBody>
        </p:sp>
        <p:sp>
          <p:nvSpPr>
            <p:cNvPr id="302" name="TextBox 301"/>
            <p:cNvSpPr txBox="1"/>
            <p:nvPr/>
          </p:nvSpPr>
          <p:spPr>
            <a:xfrm>
              <a:off x="488268" y="3499952"/>
              <a:ext cx="809086" cy="307777"/>
            </a:xfrm>
            <a:prstGeom prst="rect">
              <a:avLst/>
            </a:prstGeom>
            <a:noFill/>
          </p:spPr>
          <p:txBody>
            <a:bodyPr wrap="square" rtlCol="0">
              <a:spAutoFit/>
            </a:bodyPr>
            <a:lstStyle/>
            <a:p>
              <a:pPr algn="ctr"/>
              <a:r>
                <a:rPr lang="en-US" sz="700" dirty="0" smtClean="0"/>
                <a:t>Other Products</a:t>
              </a:r>
            </a:p>
            <a:p>
              <a:pPr algn="ctr"/>
              <a:r>
                <a:rPr lang="en-US" sz="700" dirty="0" smtClean="0"/>
                <a:t>(Hybrid Digital)</a:t>
              </a:r>
              <a:endParaRPr lang="en-US" sz="700" dirty="0"/>
            </a:p>
          </p:txBody>
        </p:sp>
        <p:cxnSp>
          <p:nvCxnSpPr>
            <p:cNvPr id="304" name="Elbow Connector 303"/>
            <p:cNvCxnSpPr>
              <a:stCxn id="299" idx="2"/>
              <a:endCxn id="302" idx="0"/>
            </p:cNvCxnSpPr>
            <p:nvPr/>
          </p:nvCxnSpPr>
          <p:spPr>
            <a:xfrm rot="5400000">
              <a:off x="881928" y="3175716"/>
              <a:ext cx="335120" cy="3133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5" name="Elbow Connector 304"/>
            <p:cNvCxnSpPr>
              <a:stCxn id="299" idx="2"/>
              <a:endCxn id="300" idx="0"/>
            </p:cNvCxnSpPr>
            <p:nvPr/>
          </p:nvCxnSpPr>
          <p:spPr>
            <a:xfrm rot="16200000" flipH="1">
              <a:off x="1137090" y="3233905"/>
              <a:ext cx="335120" cy="1969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Elbow Connector 306"/>
            <p:cNvCxnSpPr>
              <a:stCxn id="302" idx="2"/>
            </p:cNvCxnSpPr>
            <p:nvPr/>
          </p:nvCxnSpPr>
          <p:spPr>
            <a:xfrm rot="16200000" flipH="1">
              <a:off x="834150" y="3866390"/>
              <a:ext cx="280704" cy="1633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1" name="Flowchart: Connector 310"/>
            <p:cNvSpPr/>
            <p:nvPr/>
          </p:nvSpPr>
          <p:spPr>
            <a:xfrm>
              <a:off x="599948" y="4077321"/>
              <a:ext cx="13716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smtClean="0">
                  <a:solidFill>
                    <a:schemeClr val="tx1"/>
                  </a:solidFill>
                </a:rPr>
                <a:t>1</a:t>
              </a:r>
              <a:endParaRPr lang="en-US" sz="700" b="1">
                <a:solidFill>
                  <a:schemeClr val="tx1"/>
                </a:solidFill>
              </a:endParaRPr>
            </a:p>
          </p:txBody>
        </p:sp>
        <p:pic>
          <p:nvPicPr>
            <p:cNvPr id="312" name="Picture 311"/>
            <p:cNvPicPr>
              <a:picLocks noChangeAspect="1"/>
            </p:cNvPicPr>
            <p:nvPr/>
          </p:nvPicPr>
          <p:blipFill>
            <a:blip r:embed="rId14"/>
            <a:stretch>
              <a:fillRect/>
            </a:stretch>
          </p:blipFill>
          <p:spPr>
            <a:xfrm>
              <a:off x="1100560" y="4112389"/>
              <a:ext cx="240189" cy="240189"/>
            </a:xfrm>
            <a:prstGeom prst="rect">
              <a:avLst/>
            </a:prstGeom>
          </p:spPr>
        </p:pic>
        <p:pic>
          <p:nvPicPr>
            <p:cNvPr id="313" name="Picture 312"/>
            <p:cNvPicPr>
              <a:picLocks noChangeAspect="1"/>
            </p:cNvPicPr>
            <p:nvPr/>
          </p:nvPicPr>
          <p:blipFill>
            <a:blip r:embed="rId15"/>
            <a:stretch>
              <a:fillRect/>
            </a:stretch>
          </p:blipFill>
          <p:spPr>
            <a:xfrm>
              <a:off x="752100" y="4100634"/>
              <a:ext cx="275753" cy="275753"/>
            </a:xfrm>
            <a:prstGeom prst="rect">
              <a:avLst/>
            </a:prstGeom>
          </p:spPr>
        </p:pic>
        <p:sp>
          <p:nvSpPr>
            <p:cNvPr id="315" name="Rectangle 314"/>
            <p:cNvSpPr/>
            <p:nvPr/>
          </p:nvSpPr>
          <p:spPr>
            <a:xfrm>
              <a:off x="731079" y="4070096"/>
              <a:ext cx="640080" cy="361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323" name="TextBox 322"/>
            <p:cNvSpPr txBox="1"/>
            <p:nvPr/>
          </p:nvSpPr>
          <p:spPr>
            <a:xfrm>
              <a:off x="2312889" y="1433066"/>
              <a:ext cx="1110345" cy="523220"/>
            </a:xfrm>
            <a:prstGeom prst="rect">
              <a:avLst/>
            </a:prstGeom>
            <a:noFill/>
          </p:spPr>
          <p:txBody>
            <a:bodyPr wrap="square" rtlCol="0">
              <a:spAutoFit/>
            </a:bodyPr>
            <a:lstStyle/>
            <a:p>
              <a:pPr marL="90488" indent="-90488">
                <a:buFont typeface="Arial" panose="020B0604020202020204" pitchFamily="34" charset="0"/>
                <a:buChar char="•"/>
              </a:pPr>
              <a:r>
                <a:rPr lang="en-US" sz="700" dirty="0" smtClean="0"/>
                <a:t>Individual : ID, DOB, Name</a:t>
              </a:r>
            </a:p>
            <a:p>
              <a:pPr marL="90488" indent="-90488">
                <a:buFont typeface="Arial" panose="020B0604020202020204" pitchFamily="34" charset="0"/>
                <a:buChar char="•"/>
              </a:pPr>
              <a:r>
                <a:rPr lang="en-US" sz="700" dirty="0" smtClean="0"/>
                <a:t>Corp : Account number, Currency</a:t>
              </a:r>
            </a:p>
          </p:txBody>
        </p:sp>
        <p:pic>
          <p:nvPicPr>
            <p:cNvPr id="328" name="Picture 327"/>
            <p:cNvPicPr>
              <a:picLocks noChangeAspect="1"/>
            </p:cNvPicPr>
            <p:nvPr/>
          </p:nvPicPr>
          <p:blipFill>
            <a:blip r:embed="rId13"/>
            <a:stretch>
              <a:fillRect/>
            </a:stretch>
          </p:blipFill>
          <p:spPr>
            <a:xfrm>
              <a:off x="1900552" y="1416992"/>
              <a:ext cx="365760" cy="365760"/>
            </a:xfrm>
            <a:prstGeom prst="rect">
              <a:avLst/>
            </a:prstGeom>
          </p:spPr>
        </p:pic>
        <p:pic>
          <p:nvPicPr>
            <p:cNvPr id="329" name="Picture 328"/>
            <p:cNvPicPr>
              <a:picLocks noChangeAspect="1"/>
            </p:cNvPicPr>
            <p:nvPr/>
          </p:nvPicPr>
          <p:blipFill>
            <a:blip r:embed="rId4"/>
            <a:stretch>
              <a:fillRect/>
            </a:stretch>
          </p:blipFill>
          <p:spPr>
            <a:xfrm>
              <a:off x="1806551" y="2206928"/>
              <a:ext cx="365760" cy="365760"/>
            </a:xfrm>
            <a:prstGeom prst="rect">
              <a:avLst/>
            </a:prstGeom>
          </p:spPr>
        </p:pic>
        <p:sp>
          <p:nvSpPr>
            <p:cNvPr id="330" name="TextBox 329"/>
            <p:cNvSpPr txBox="1"/>
            <p:nvPr/>
          </p:nvSpPr>
          <p:spPr>
            <a:xfrm>
              <a:off x="2143278" y="2225375"/>
              <a:ext cx="1181577" cy="415498"/>
            </a:xfrm>
            <a:prstGeom prst="rect">
              <a:avLst/>
            </a:prstGeom>
            <a:noFill/>
          </p:spPr>
          <p:txBody>
            <a:bodyPr wrap="square" rtlCol="0">
              <a:spAutoFit/>
            </a:bodyPr>
            <a:lstStyle/>
            <a:p>
              <a:pPr algn="ctr"/>
              <a:r>
                <a:rPr lang="en-US" sz="700" dirty="0" smtClean="0"/>
                <a:t>Check ESB for ETB/NTB tagging, retrieve phone number</a:t>
              </a:r>
            </a:p>
          </p:txBody>
        </p:sp>
        <p:sp>
          <p:nvSpPr>
            <p:cNvPr id="336" name="TextBox 335"/>
            <p:cNvSpPr txBox="1"/>
            <p:nvPr/>
          </p:nvSpPr>
          <p:spPr>
            <a:xfrm>
              <a:off x="3055424" y="3055529"/>
              <a:ext cx="602468" cy="415498"/>
            </a:xfrm>
            <a:prstGeom prst="rect">
              <a:avLst/>
            </a:prstGeom>
            <a:solidFill>
              <a:schemeClr val="bg1"/>
            </a:solidFill>
          </p:spPr>
          <p:txBody>
            <a:bodyPr wrap="square" rtlCol="0">
              <a:spAutoFit/>
            </a:bodyPr>
            <a:lstStyle/>
            <a:p>
              <a:pPr algn="ctr"/>
              <a:r>
                <a:rPr lang="en-US" sz="700" smtClean="0"/>
                <a:t>ETB active phone no</a:t>
              </a:r>
              <a:endParaRPr lang="en-US" sz="700"/>
            </a:p>
          </p:txBody>
        </p:sp>
        <p:sp>
          <p:nvSpPr>
            <p:cNvPr id="337" name="TextBox 336"/>
            <p:cNvSpPr txBox="1"/>
            <p:nvPr/>
          </p:nvSpPr>
          <p:spPr>
            <a:xfrm>
              <a:off x="2114328" y="3061683"/>
              <a:ext cx="772181" cy="307777"/>
            </a:xfrm>
            <a:prstGeom prst="rect">
              <a:avLst/>
            </a:prstGeom>
            <a:solidFill>
              <a:schemeClr val="bg1"/>
            </a:solidFill>
          </p:spPr>
          <p:txBody>
            <a:bodyPr wrap="square" rtlCol="0">
              <a:spAutoFit/>
            </a:bodyPr>
            <a:lstStyle/>
            <a:p>
              <a:pPr algn="ctr"/>
              <a:r>
                <a:rPr lang="en-US" sz="700" smtClean="0"/>
                <a:t>ETB inactive phone no</a:t>
              </a:r>
              <a:endParaRPr lang="en-US" sz="700"/>
            </a:p>
          </p:txBody>
        </p:sp>
        <p:sp>
          <p:nvSpPr>
            <p:cNvPr id="353" name="TextBox 352"/>
            <p:cNvSpPr txBox="1"/>
            <p:nvPr/>
          </p:nvSpPr>
          <p:spPr>
            <a:xfrm>
              <a:off x="2759060" y="3082336"/>
              <a:ext cx="365760" cy="200055"/>
            </a:xfrm>
            <a:prstGeom prst="rect">
              <a:avLst/>
            </a:prstGeom>
            <a:solidFill>
              <a:schemeClr val="bg1"/>
            </a:solidFill>
          </p:spPr>
          <p:txBody>
            <a:bodyPr wrap="square" rtlCol="0">
              <a:spAutoFit/>
            </a:bodyPr>
            <a:lstStyle/>
            <a:p>
              <a:pPr algn="ctr"/>
              <a:r>
                <a:rPr lang="en-US" sz="700" smtClean="0"/>
                <a:t>NTB</a:t>
              </a:r>
              <a:endParaRPr lang="en-US" sz="700"/>
            </a:p>
          </p:txBody>
        </p:sp>
        <p:pic>
          <p:nvPicPr>
            <p:cNvPr id="354" name="Picture 353"/>
            <p:cNvPicPr>
              <a:picLocks noChangeAspect="1"/>
            </p:cNvPicPr>
            <p:nvPr/>
          </p:nvPicPr>
          <p:blipFill rotWithShape="1">
            <a:blip r:embed="rId16"/>
            <a:srcRect t="14279" b="15395"/>
            <a:stretch/>
          </p:blipFill>
          <p:spPr>
            <a:xfrm>
              <a:off x="699870" y="4980402"/>
              <a:ext cx="320040" cy="297786"/>
            </a:xfrm>
            <a:prstGeom prst="rect">
              <a:avLst/>
            </a:prstGeom>
          </p:spPr>
        </p:pic>
        <p:pic>
          <p:nvPicPr>
            <p:cNvPr id="374" name="Picture 37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115947" y="5001055"/>
              <a:ext cx="274320" cy="274320"/>
            </a:xfrm>
            <a:prstGeom prst="rect">
              <a:avLst/>
            </a:prstGeom>
          </p:spPr>
        </p:pic>
        <p:sp>
          <p:nvSpPr>
            <p:cNvPr id="381" name="TextBox 380"/>
            <p:cNvSpPr txBox="1"/>
            <p:nvPr/>
          </p:nvSpPr>
          <p:spPr>
            <a:xfrm>
              <a:off x="538412" y="4680417"/>
              <a:ext cx="1110345" cy="307777"/>
            </a:xfrm>
            <a:prstGeom prst="rect">
              <a:avLst/>
            </a:prstGeom>
            <a:noFill/>
          </p:spPr>
          <p:txBody>
            <a:bodyPr wrap="square" rtlCol="0">
              <a:spAutoFit/>
            </a:bodyPr>
            <a:lstStyle/>
            <a:p>
              <a:pPr algn="ctr"/>
              <a:r>
                <a:rPr lang="en-US" sz="700" smtClean="0"/>
                <a:t>Customer update phone number</a:t>
              </a:r>
            </a:p>
          </p:txBody>
        </p:sp>
        <p:pic>
          <p:nvPicPr>
            <p:cNvPr id="407" name="Picture 406"/>
            <p:cNvPicPr>
              <a:picLocks noChangeAspect="1"/>
            </p:cNvPicPr>
            <p:nvPr/>
          </p:nvPicPr>
          <p:blipFill>
            <a:blip r:embed="rId10"/>
            <a:stretch>
              <a:fillRect/>
            </a:stretch>
          </p:blipFill>
          <p:spPr>
            <a:xfrm>
              <a:off x="2591670" y="3565987"/>
              <a:ext cx="274320" cy="274320"/>
            </a:xfrm>
            <a:prstGeom prst="rect">
              <a:avLst/>
            </a:prstGeom>
          </p:spPr>
        </p:pic>
        <p:sp>
          <p:nvSpPr>
            <p:cNvPr id="408" name="TextBox 407"/>
            <p:cNvSpPr txBox="1"/>
            <p:nvPr/>
          </p:nvSpPr>
          <p:spPr>
            <a:xfrm>
              <a:off x="2390357" y="3863442"/>
              <a:ext cx="714122" cy="200055"/>
            </a:xfrm>
            <a:prstGeom prst="rect">
              <a:avLst/>
            </a:prstGeom>
            <a:solidFill>
              <a:schemeClr val="bg1"/>
            </a:solidFill>
          </p:spPr>
          <p:txBody>
            <a:bodyPr wrap="square" rtlCol="0">
              <a:spAutoFit/>
            </a:bodyPr>
            <a:lstStyle/>
            <a:p>
              <a:r>
                <a:rPr lang="en-US" sz="700" smtClean="0"/>
                <a:t>OTP by SMS</a:t>
              </a:r>
              <a:endParaRPr lang="en-US" sz="700"/>
            </a:p>
          </p:txBody>
        </p:sp>
        <p:sp>
          <p:nvSpPr>
            <p:cNvPr id="426" name="TextBox 425"/>
            <p:cNvSpPr txBox="1"/>
            <p:nvPr/>
          </p:nvSpPr>
          <p:spPr>
            <a:xfrm>
              <a:off x="1672158" y="4188377"/>
              <a:ext cx="651884" cy="415498"/>
            </a:xfrm>
            <a:prstGeom prst="rect">
              <a:avLst/>
            </a:prstGeom>
            <a:noFill/>
          </p:spPr>
          <p:txBody>
            <a:bodyPr wrap="square" rtlCol="0">
              <a:spAutoFit/>
            </a:bodyPr>
            <a:lstStyle/>
            <a:p>
              <a:pPr algn="ctr"/>
              <a:r>
                <a:rPr lang="en-US" sz="700" dirty="0" smtClean="0"/>
                <a:t>Key in application info</a:t>
              </a:r>
              <a:endParaRPr lang="en-US" sz="700" dirty="0"/>
            </a:p>
          </p:txBody>
        </p:sp>
        <p:pic>
          <p:nvPicPr>
            <p:cNvPr id="427" name="Picture 426"/>
            <p:cNvPicPr>
              <a:picLocks noChangeAspect="1"/>
            </p:cNvPicPr>
            <p:nvPr/>
          </p:nvPicPr>
          <p:blipFill>
            <a:blip r:embed="rId8"/>
            <a:stretch>
              <a:fillRect/>
            </a:stretch>
          </p:blipFill>
          <p:spPr>
            <a:xfrm>
              <a:off x="1733808" y="3821204"/>
              <a:ext cx="457200" cy="457200"/>
            </a:xfrm>
            <a:prstGeom prst="rect">
              <a:avLst/>
            </a:prstGeom>
          </p:spPr>
        </p:pic>
        <p:pic>
          <p:nvPicPr>
            <p:cNvPr id="428" name="Picture 427"/>
            <p:cNvPicPr>
              <a:picLocks noChangeAspect="1"/>
            </p:cNvPicPr>
            <p:nvPr/>
          </p:nvPicPr>
          <p:blipFill rotWithShape="1">
            <a:blip r:embed="rId5"/>
            <a:srcRect l="23334" t="24509" r="22003" b="18468"/>
            <a:stretch/>
          </p:blipFill>
          <p:spPr>
            <a:xfrm>
              <a:off x="2525145" y="4255206"/>
              <a:ext cx="262969" cy="274320"/>
            </a:xfrm>
            <a:prstGeom prst="rect">
              <a:avLst/>
            </a:prstGeom>
          </p:spPr>
        </p:pic>
        <p:sp>
          <p:nvSpPr>
            <p:cNvPr id="429" name="TextBox 428"/>
            <p:cNvSpPr txBox="1"/>
            <p:nvPr/>
          </p:nvSpPr>
          <p:spPr>
            <a:xfrm>
              <a:off x="2653139" y="4056330"/>
              <a:ext cx="880982" cy="630942"/>
            </a:xfrm>
            <a:prstGeom prst="rect">
              <a:avLst/>
            </a:prstGeom>
            <a:noFill/>
          </p:spPr>
          <p:txBody>
            <a:bodyPr wrap="square" rtlCol="0">
              <a:spAutoFit/>
            </a:bodyPr>
            <a:lstStyle/>
            <a:p>
              <a:pPr algn="ctr"/>
              <a:r>
                <a:rPr lang="en-US" sz="700" dirty="0" smtClean="0"/>
                <a:t>If ETB then only input data/docs that not available in LOS/ESB</a:t>
              </a:r>
              <a:endParaRPr lang="en-US" sz="700" dirty="0"/>
            </a:p>
          </p:txBody>
        </p:sp>
        <p:cxnSp>
          <p:nvCxnSpPr>
            <p:cNvPr id="430" name="Elbow Connector 429"/>
            <p:cNvCxnSpPr>
              <a:stCxn id="271" idx="3"/>
              <a:endCxn id="328" idx="1"/>
            </p:cNvCxnSpPr>
            <p:nvPr/>
          </p:nvCxnSpPr>
          <p:spPr>
            <a:xfrm flipV="1">
              <a:off x="1519221" y="1599872"/>
              <a:ext cx="381331" cy="8807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Elbow Connector 430"/>
            <p:cNvCxnSpPr>
              <a:stCxn id="323" idx="2"/>
              <a:endCxn id="329" idx="0"/>
            </p:cNvCxnSpPr>
            <p:nvPr/>
          </p:nvCxnSpPr>
          <p:spPr>
            <a:xfrm rot="5400000">
              <a:off x="2303426" y="1642292"/>
              <a:ext cx="250642" cy="87863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3" name="Elbow Connector 432"/>
            <p:cNvCxnSpPr>
              <a:stCxn id="330" idx="2"/>
              <a:endCxn id="337" idx="0"/>
            </p:cNvCxnSpPr>
            <p:nvPr/>
          </p:nvCxnSpPr>
          <p:spPr>
            <a:xfrm rot="5400000">
              <a:off x="2406838" y="2734454"/>
              <a:ext cx="420810" cy="2336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4" name="Elbow Connector 433"/>
            <p:cNvCxnSpPr>
              <a:stCxn id="330" idx="2"/>
              <a:endCxn id="353" idx="0"/>
            </p:cNvCxnSpPr>
            <p:nvPr/>
          </p:nvCxnSpPr>
          <p:spPr>
            <a:xfrm rot="16200000" flipH="1">
              <a:off x="2617272" y="2757667"/>
              <a:ext cx="441463" cy="2078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5" name="Elbow Connector 434"/>
            <p:cNvCxnSpPr>
              <a:stCxn id="330" idx="2"/>
              <a:endCxn id="336" idx="0"/>
            </p:cNvCxnSpPr>
            <p:nvPr/>
          </p:nvCxnSpPr>
          <p:spPr>
            <a:xfrm rot="16200000" flipH="1">
              <a:off x="2838034" y="2536905"/>
              <a:ext cx="414656" cy="6225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6" name="Elbow Connector 435"/>
            <p:cNvCxnSpPr>
              <a:stCxn id="353" idx="2"/>
              <a:endCxn id="407" idx="0"/>
            </p:cNvCxnSpPr>
            <p:nvPr/>
          </p:nvCxnSpPr>
          <p:spPr>
            <a:xfrm rot="5400000">
              <a:off x="2693587" y="3317634"/>
              <a:ext cx="283596" cy="2131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7" name="TextBox 436"/>
            <p:cNvSpPr txBox="1"/>
            <p:nvPr/>
          </p:nvSpPr>
          <p:spPr>
            <a:xfrm>
              <a:off x="1761942" y="4958456"/>
              <a:ext cx="788619" cy="307777"/>
            </a:xfrm>
            <a:prstGeom prst="rect">
              <a:avLst/>
            </a:prstGeom>
            <a:solidFill>
              <a:schemeClr val="bg2"/>
            </a:solidFill>
          </p:spPr>
          <p:txBody>
            <a:bodyPr wrap="square" rtlCol="0">
              <a:spAutoFit/>
            </a:bodyPr>
            <a:lstStyle/>
            <a:p>
              <a:pPr algn="ctr"/>
              <a:r>
                <a:rPr lang="en-US" sz="700" b="1" dirty="0" smtClean="0"/>
                <a:t>Submit</a:t>
              </a:r>
            </a:p>
            <a:p>
              <a:pPr algn="ctr"/>
              <a:r>
                <a:rPr lang="en-US" sz="700" b="1" dirty="0" smtClean="0"/>
                <a:t>Application</a:t>
              </a:r>
              <a:endParaRPr lang="en-US" sz="700" b="1" dirty="0"/>
            </a:p>
          </p:txBody>
        </p:sp>
        <p:pic>
          <p:nvPicPr>
            <p:cNvPr id="438" name="Picture 43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0883" y="5613156"/>
              <a:ext cx="274320" cy="274320"/>
            </a:xfrm>
            <a:prstGeom prst="rect">
              <a:avLst/>
            </a:prstGeom>
          </p:spPr>
        </p:pic>
        <p:sp>
          <p:nvSpPr>
            <p:cNvPr id="439" name="TextBox 438"/>
            <p:cNvSpPr txBox="1"/>
            <p:nvPr/>
          </p:nvSpPr>
          <p:spPr>
            <a:xfrm>
              <a:off x="2434160" y="5542814"/>
              <a:ext cx="703436" cy="307413"/>
            </a:xfrm>
            <a:prstGeom prst="rect">
              <a:avLst/>
            </a:prstGeom>
            <a:noFill/>
          </p:spPr>
          <p:txBody>
            <a:bodyPr wrap="square" rtlCol="0">
              <a:spAutoFit/>
            </a:bodyPr>
            <a:lstStyle/>
            <a:p>
              <a:pPr algn="ctr"/>
              <a:r>
                <a:rPr lang="en-US" sz="700" dirty="0" smtClean="0"/>
                <a:t>Store at database</a:t>
              </a:r>
              <a:endParaRPr lang="en-US" sz="700" dirty="0"/>
            </a:p>
          </p:txBody>
        </p:sp>
        <p:cxnSp>
          <p:nvCxnSpPr>
            <p:cNvPr id="440" name="Elbow Connector 439"/>
            <p:cNvCxnSpPr>
              <a:stCxn id="437" idx="2"/>
              <a:endCxn id="438" idx="0"/>
            </p:cNvCxnSpPr>
            <p:nvPr/>
          </p:nvCxnSpPr>
          <p:spPr>
            <a:xfrm rot="16200000" flipH="1">
              <a:off x="2078686" y="5343798"/>
              <a:ext cx="346923" cy="1917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41" name="Picture 4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3259" y="1642717"/>
              <a:ext cx="274320" cy="274320"/>
            </a:xfrm>
            <a:prstGeom prst="rect">
              <a:avLst/>
            </a:prstGeom>
          </p:spPr>
        </p:pic>
        <p:sp>
          <p:nvSpPr>
            <p:cNvPr id="442" name="TextBox 441"/>
            <p:cNvSpPr txBox="1"/>
            <p:nvPr/>
          </p:nvSpPr>
          <p:spPr>
            <a:xfrm>
              <a:off x="5544497" y="1568627"/>
              <a:ext cx="1263441" cy="954107"/>
            </a:xfrm>
            <a:prstGeom prst="rect">
              <a:avLst/>
            </a:prstGeom>
            <a:noFill/>
          </p:spPr>
          <p:txBody>
            <a:bodyPr wrap="square" rtlCol="0">
              <a:spAutoFit/>
            </a:bodyPr>
            <a:lstStyle/>
            <a:p>
              <a:r>
                <a:rPr lang="en-US" sz="700" dirty="0" smtClean="0"/>
                <a:t>RCPC Officer</a:t>
              </a:r>
            </a:p>
            <a:p>
              <a:pPr marL="60325" indent="-60325">
                <a:buFont typeface="Arial" panose="020B0604020202020204" pitchFamily="34" charset="0"/>
                <a:buChar char="•"/>
              </a:pPr>
              <a:r>
                <a:rPr lang="en-US" sz="700" dirty="0" smtClean="0"/>
                <a:t>Knock out criteria : black list, rejected database, duplication check, industry</a:t>
              </a:r>
            </a:p>
            <a:p>
              <a:pPr marL="60325" indent="-60325">
                <a:buFont typeface="Arial" panose="020B0604020202020204" pitchFamily="34" charset="0"/>
                <a:buChar char="•"/>
              </a:pPr>
              <a:r>
                <a:rPr lang="en-US" sz="700" dirty="0" smtClean="0"/>
                <a:t>Connected party, PEP</a:t>
              </a:r>
            </a:p>
            <a:p>
              <a:pPr marL="60325" indent="-60325">
                <a:buFont typeface="Arial" panose="020B0604020202020204" pitchFamily="34" charset="0"/>
                <a:buChar char="•"/>
              </a:pPr>
              <a:r>
                <a:rPr lang="en-US" sz="700" dirty="0" smtClean="0"/>
                <a:t>SLIK Checking</a:t>
              </a:r>
            </a:p>
            <a:p>
              <a:pPr marL="60325" indent="-60325">
                <a:buFont typeface="Arial" panose="020B0604020202020204" pitchFamily="34" charset="0"/>
                <a:buChar char="•"/>
              </a:pPr>
              <a:r>
                <a:rPr lang="en-US" sz="700" dirty="0" smtClean="0"/>
                <a:t>Create LFK</a:t>
              </a:r>
            </a:p>
          </p:txBody>
        </p:sp>
        <p:sp>
          <p:nvSpPr>
            <p:cNvPr id="443" name="TextBox 442"/>
            <p:cNvSpPr txBox="1"/>
            <p:nvPr/>
          </p:nvSpPr>
          <p:spPr>
            <a:xfrm>
              <a:off x="3969214" y="3057461"/>
              <a:ext cx="548640" cy="200055"/>
            </a:xfrm>
            <a:prstGeom prst="rect">
              <a:avLst/>
            </a:prstGeom>
            <a:solidFill>
              <a:schemeClr val="bg2"/>
            </a:solidFill>
          </p:spPr>
          <p:txBody>
            <a:bodyPr wrap="square" rtlCol="0">
              <a:spAutoFit/>
            </a:bodyPr>
            <a:lstStyle/>
            <a:p>
              <a:pPr algn="ctr"/>
              <a:r>
                <a:rPr lang="en-US" sz="700" b="1" smtClean="0"/>
                <a:t>Reject</a:t>
              </a:r>
            </a:p>
          </p:txBody>
        </p:sp>
        <p:pic>
          <p:nvPicPr>
            <p:cNvPr id="444" name="Picture 443"/>
            <p:cNvPicPr>
              <a:picLocks noChangeAspect="1"/>
            </p:cNvPicPr>
            <p:nvPr/>
          </p:nvPicPr>
          <p:blipFill>
            <a:blip r:embed="rId7"/>
            <a:stretch>
              <a:fillRect/>
            </a:stretch>
          </p:blipFill>
          <p:spPr>
            <a:xfrm>
              <a:off x="4114033" y="3518128"/>
              <a:ext cx="263546" cy="263546"/>
            </a:xfrm>
            <a:prstGeom prst="rect">
              <a:avLst/>
            </a:prstGeom>
          </p:spPr>
        </p:pic>
        <p:cxnSp>
          <p:nvCxnSpPr>
            <p:cNvPr id="445" name="Elbow Connector 444"/>
            <p:cNvCxnSpPr>
              <a:stCxn id="459" idx="2"/>
              <a:endCxn id="443" idx="0"/>
            </p:cNvCxnSpPr>
            <p:nvPr/>
          </p:nvCxnSpPr>
          <p:spPr>
            <a:xfrm rot="5400000">
              <a:off x="4252494" y="2751968"/>
              <a:ext cx="296534" cy="3144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6" name="Elbow Connector 445"/>
            <p:cNvCxnSpPr>
              <a:endCxn id="451" idx="0"/>
            </p:cNvCxnSpPr>
            <p:nvPr/>
          </p:nvCxnSpPr>
          <p:spPr>
            <a:xfrm rot="10800000" flipV="1">
              <a:off x="4539155" y="1779877"/>
              <a:ext cx="600194" cy="2456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 name="Elbow Connector 447"/>
            <p:cNvCxnSpPr>
              <a:stCxn id="441" idx="1"/>
              <a:endCxn id="450" idx="0"/>
            </p:cNvCxnSpPr>
            <p:nvPr/>
          </p:nvCxnSpPr>
          <p:spPr>
            <a:xfrm rot="10800000" flipV="1">
              <a:off x="3931143" y="1779877"/>
              <a:ext cx="1312116" cy="2456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9" name="TextBox 448"/>
            <p:cNvSpPr txBox="1"/>
            <p:nvPr/>
          </p:nvSpPr>
          <p:spPr>
            <a:xfrm>
              <a:off x="3643936" y="2556699"/>
              <a:ext cx="548640" cy="200055"/>
            </a:xfrm>
            <a:prstGeom prst="rect">
              <a:avLst/>
            </a:prstGeom>
            <a:noFill/>
          </p:spPr>
          <p:txBody>
            <a:bodyPr wrap="square" rtlCol="0">
              <a:spAutoFit/>
            </a:bodyPr>
            <a:lstStyle/>
            <a:p>
              <a:pPr algn="ctr"/>
              <a:r>
                <a:rPr lang="en-US" sz="700" smtClean="0"/>
                <a:t>A Score</a:t>
              </a:r>
            </a:p>
          </p:txBody>
        </p:sp>
        <p:sp>
          <p:nvSpPr>
            <p:cNvPr id="450" name="TextBox 449"/>
            <p:cNvSpPr txBox="1"/>
            <p:nvPr/>
          </p:nvSpPr>
          <p:spPr>
            <a:xfrm>
              <a:off x="3702543" y="2025509"/>
              <a:ext cx="457200" cy="200055"/>
            </a:xfrm>
            <a:prstGeom prst="rect">
              <a:avLst/>
            </a:prstGeom>
            <a:noFill/>
          </p:spPr>
          <p:txBody>
            <a:bodyPr wrap="square" rtlCol="0">
              <a:spAutoFit/>
            </a:bodyPr>
            <a:lstStyle/>
            <a:p>
              <a:pPr algn="ctr"/>
              <a:r>
                <a:rPr lang="en-US" sz="700" smtClean="0"/>
                <a:t>NTB</a:t>
              </a:r>
            </a:p>
          </p:txBody>
        </p:sp>
        <p:sp>
          <p:nvSpPr>
            <p:cNvPr id="451" name="TextBox 450"/>
            <p:cNvSpPr txBox="1"/>
            <p:nvPr/>
          </p:nvSpPr>
          <p:spPr>
            <a:xfrm>
              <a:off x="4310555" y="2025509"/>
              <a:ext cx="457200" cy="200055"/>
            </a:xfrm>
            <a:prstGeom prst="rect">
              <a:avLst/>
            </a:prstGeom>
            <a:noFill/>
          </p:spPr>
          <p:txBody>
            <a:bodyPr wrap="square" rtlCol="0">
              <a:spAutoFit/>
            </a:bodyPr>
            <a:lstStyle/>
            <a:p>
              <a:pPr algn="ctr"/>
              <a:r>
                <a:rPr lang="en-US" sz="700" smtClean="0"/>
                <a:t>ETB</a:t>
              </a:r>
            </a:p>
          </p:txBody>
        </p:sp>
        <p:pic>
          <p:nvPicPr>
            <p:cNvPr id="452" name="Picture 451"/>
            <p:cNvPicPr>
              <a:picLocks noChangeAspect="1"/>
            </p:cNvPicPr>
            <p:nvPr/>
          </p:nvPicPr>
          <p:blipFill>
            <a:blip r:embed="rId4"/>
            <a:stretch>
              <a:fillRect/>
            </a:stretch>
          </p:blipFill>
          <p:spPr>
            <a:xfrm>
              <a:off x="4365677" y="2197501"/>
              <a:ext cx="365760" cy="365760"/>
            </a:xfrm>
            <a:prstGeom prst="rect">
              <a:avLst/>
            </a:prstGeom>
          </p:spPr>
        </p:pic>
        <p:pic>
          <p:nvPicPr>
            <p:cNvPr id="453" name="Picture 452"/>
            <p:cNvPicPr>
              <a:picLocks noChangeAspect="1"/>
            </p:cNvPicPr>
            <p:nvPr/>
          </p:nvPicPr>
          <p:blipFill>
            <a:blip r:embed="rId4"/>
            <a:stretch>
              <a:fillRect/>
            </a:stretch>
          </p:blipFill>
          <p:spPr>
            <a:xfrm>
              <a:off x="3746195" y="2197501"/>
              <a:ext cx="365760" cy="365760"/>
            </a:xfrm>
            <a:prstGeom prst="rect">
              <a:avLst/>
            </a:prstGeom>
          </p:spPr>
        </p:pic>
        <p:sp>
          <p:nvSpPr>
            <p:cNvPr id="454" name="TextBox 453"/>
            <p:cNvSpPr txBox="1"/>
            <p:nvPr/>
          </p:nvSpPr>
          <p:spPr>
            <a:xfrm>
              <a:off x="3930198" y="1583504"/>
              <a:ext cx="822960" cy="200055"/>
            </a:xfrm>
            <a:prstGeom prst="rect">
              <a:avLst/>
            </a:prstGeom>
            <a:noFill/>
          </p:spPr>
          <p:txBody>
            <a:bodyPr wrap="square" rtlCol="0">
              <a:spAutoFit/>
            </a:bodyPr>
            <a:lstStyle/>
            <a:p>
              <a:pPr algn="ctr"/>
              <a:r>
                <a:rPr lang="en-US" sz="700" smtClean="0"/>
                <a:t>Credit Scoring</a:t>
              </a:r>
            </a:p>
          </p:txBody>
        </p:sp>
        <p:cxnSp>
          <p:nvCxnSpPr>
            <p:cNvPr id="455" name="Elbow Connector 454"/>
            <p:cNvCxnSpPr>
              <a:stCxn id="449" idx="2"/>
              <a:endCxn id="443" idx="0"/>
            </p:cNvCxnSpPr>
            <p:nvPr/>
          </p:nvCxnSpPr>
          <p:spPr>
            <a:xfrm rot="16200000" flipH="1">
              <a:off x="3930542" y="2744468"/>
              <a:ext cx="300707" cy="325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6" name="TextBox 455"/>
            <p:cNvSpPr txBox="1"/>
            <p:nvPr/>
          </p:nvSpPr>
          <p:spPr>
            <a:xfrm>
              <a:off x="3934630" y="2703211"/>
              <a:ext cx="616331" cy="200055"/>
            </a:xfrm>
            <a:prstGeom prst="rect">
              <a:avLst/>
            </a:prstGeom>
            <a:solidFill>
              <a:schemeClr val="bg1"/>
            </a:solidFill>
          </p:spPr>
          <p:txBody>
            <a:bodyPr wrap="square" rtlCol="0">
              <a:spAutoFit/>
            </a:bodyPr>
            <a:lstStyle/>
            <a:p>
              <a:pPr algn="ctr"/>
              <a:r>
                <a:rPr lang="en-US" sz="700" smtClean="0"/>
                <a:t>High risk</a:t>
              </a:r>
            </a:p>
          </p:txBody>
        </p:sp>
        <p:sp>
          <p:nvSpPr>
            <p:cNvPr id="457" name="TextBox 456"/>
            <p:cNvSpPr txBox="1"/>
            <p:nvPr/>
          </p:nvSpPr>
          <p:spPr>
            <a:xfrm>
              <a:off x="3719858" y="3737018"/>
              <a:ext cx="1190994" cy="307777"/>
            </a:xfrm>
            <a:prstGeom prst="rect">
              <a:avLst/>
            </a:prstGeom>
            <a:noFill/>
          </p:spPr>
          <p:txBody>
            <a:bodyPr wrap="square" rtlCol="0">
              <a:spAutoFit/>
            </a:bodyPr>
            <a:lstStyle/>
            <a:p>
              <a:pPr algn="ctr"/>
              <a:r>
                <a:rPr lang="en-US" sz="700" dirty="0" smtClean="0"/>
                <a:t>Notify customer &amp; offering to other product</a:t>
              </a:r>
              <a:endParaRPr lang="en-US" sz="700" dirty="0"/>
            </a:p>
          </p:txBody>
        </p:sp>
        <p:cxnSp>
          <p:nvCxnSpPr>
            <p:cNvPr id="458" name="Straight Arrow Connector 457"/>
            <p:cNvCxnSpPr>
              <a:stCxn id="443" idx="2"/>
            </p:cNvCxnSpPr>
            <p:nvPr/>
          </p:nvCxnSpPr>
          <p:spPr>
            <a:xfrm>
              <a:off x="4243534" y="3257516"/>
              <a:ext cx="2270" cy="26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9" name="TextBox 458"/>
            <p:cNvSpPr txBox="1"/>
            <p:nvPr/>
          </p:nvSpPr>
          <p:spPr>
            <a:xfrm>
              <a:off x="4283667" y="2560872"/>
              <a:ext cx="548640" cy="200055"/>
            </a:xfrm>
            <a:prstGeom prst="rect">
              <a:avLst/>
            </a:prstGeom>
            <a:noFill/>
          </p:spPr>
          <p:txBody>
            <a:bodyPr wrap="square" rtlCol="0">
              <a:spAutoFit/>
            </a:bodyPr>
            <a:lstStyle/>
            <a:p>
              <a:pPr algn="ctr"/>
              <a:r>
                <a:rPr lang="en-US" sz="700" smtClean="0"/>
                <a:t>B Score</a:t>
              </a:r>
            </a:p>
          </p:txBody>
        </p:sp>
        <p:cxnSp>
          <p:nvCxnSpPr>
            <p:cNvPr id="460" name="Elbow Connector 459"/>
            <p:cNvCxnSpPr>
              <a:stCxn id="439" idx="3"/>
              <a:endCxn id="441" idx="0"/>
            </p:cNvCxnSpPr>
            <p:nvPr/>
          </p:nvCxnSpPr>
          <p:spPr>
            <a:xfrm flipV="1">
              <a:off x="3137596" y="1642717"/>
              <a:ext cx="2242823" cy="4053804"/>
            </a:xfrm>
            <a:prstGeom prst="bentConnector4">
              <a:avLst>
                <a:gd name="adj1" fmla="val 19144"/>
                <a:gd name="adj2" fmla="val 10563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1" name="Picture 460"/>
            <p:cNvPicPr>
              <a:picLocks noChangeAspect="1"/>
            </p:cNvPicPr>
            <p:nvPr/>
          </p:nvPicPr>
          <p:blipFill>
            <a:blip r:embed="rId4"/>
            <a:stretch>
              <a:fillRect/>
            </a:stretch>
          </p:blipFill>
          <p:spPr>
            <a:xfrm>
              <a:off x="3944795" y="4414127"/>
              <a:ext cx="365760" cy="365760"/>
            </a:xfrm>
            <a:prstGeom prst="rect">
              <a:avLst/>
            </a:prstGeom>
          </p:spPr>
        </p:pic>
        <p:sp>
          <p:nvSpPr>
            <p:cNvPr id="462" name="TextBox 461"/>
            <p:cNvSpPr txBox="1"/>
            <p:nvPr/>
          </p:nvSpPr>
          <p:spPr>
            <a:xfrm>
              <a:off x="3669365" y="4788019"/>
              <a:ext cx="916619" cy="200055"/>
            </a:xfrm>
            <a:prstGeom prst="rect">
              <a:avLst/>
            </a:prstGeom>
            <a:noFill/>
            <a:ln>
              <a:noFill/>
            </a:ln>
          </p:spPr>
          <p:txBody>
            <a:bodyPr wrap="square" rtlCol="0">
              <a:spAutoFit/>
            </a:bodyPr>
            <a:lstStyle/>
            <a:p>
              <a:pPr algn="ctr"/>
              <a:r>
                <a:rPr lang="en-US" sz="700" b="1" dirty="0" smtClean="0"/>
                <a:t>Complete LFK</a:t>
              </a:r>
              <a:endParaRPr lang="en-US" sz="700" b="1" dirty="0"/>
            </a:p>
          </p:txBody>
        </p:sp>
        <p:sp>
          <p:nvSpPr>
            <p:cNvPr id="464" name="TextBox 463"/>
            <p:cNvSpPr txBox="1"/>
            <p:nvPr/>
          </p:nvSpPr>
          <p:spPr>
            <a:xfrm>
              <a:off x="6986788" y="4506730"/>
              <a:ext cx="855171" cy="415498"/>
            </a:xfrm>
            <a:prstGeom prst="rect">
              <a:avLst/>
            </a:prstGeom>
            <a:solidFill>
              <a:schemeClr val="bg1"/>
            </a:solidFill>
          </p:spPr>
          <p:txBody>
            <a:bodyPr wrap="square" rtlCol="0">
              <a:spAutoFit/>
            </a:bodyPr>
            <a:lstStyle/>
            <a:p>
              <a:pPr algn="ctr"/>
              <a:r>
                <a:rPr lang="en-US" sz="700" dirty="0" smtClean="0"/>
                <a:t>RCPC notify </a:t>
              </a:r>
              <a:r>
                <a:rPr lang="en-US" sz="700" dirty="0"/>
                <a:t>c</a:t>
              </a:r>
              <a:r>
                <a:rPr lang="en-US" sz="700" dirty="0" smtClean="0"/>
                <a:t>ustomer by email</a:t>
              </a:r>
            </a:p>
          </p:txBody>
        </p:sp>
        <p:sp>
          <p:nvSpPr>
            <p:cNvPr id="465" name="TextBox 464"/>
            <p:cNvSpPr txBox="1"/>
            <p:nvPr/>
          </p:nvSpPr>
          <p:spPr>
            <a:xfrm>
              <a:off x="5510973" y="3242785"/>
              <a:ext cx="1282173" cy="415498"/>
            </a:xfrm>
            <a:prstGeom prst="rect">
              <a:avLst/>
            </a:prstGeom>
            <a:solidFill>
              <a:schemeClr val="bg1"/>
            </a:solidFill>
          </p:spPr>
          <p:txBody>
            <a:bodyPr wrap="square" rtlCol="0">
              <a:spAutoFit/>
            </a:bodyPr>
            <a:lstStyle/>
            <a:p>
              <a:r>
                <a:rPr lang="en-US" sz="700" dirty="0" smtClean="0"/>
                <a:t>RCPC:</a:t>
              </a:r>
            </a:p>
            <a:p>
              <a:pPr marL="60325" indent="-60325">
                <a:buFont typeface="Arial" panose="020B0604020202020204" pitchFamily="34" charset="0"/>
                <a:buChar char="•"/>
              </a:pPr>
              <a:r>
                <a:rPr lang="en-US" sz="700" dirty="0" smtClean="0"/>
                <a:t>Uploaded docs check</a:t>
              </a:r>
            </a:p>
            <a:p>
              <a:pPr marL="60325" indent="-60325">
                <a:buFont typeface="Arial" panose="020B0604020202020204" pitchFamily="34" charset="0"/>
                <a:buChar char="•"/>
              </a:pPr>
              <a:r>
                <a:rPr lang="en-US" sz="700" dirty="0" smtClean="0"/>
                <a:t>Data completeness</a:t>
              </a:r>
            </a:p>
          </p:txBody>
        </p:sp>
        <p:pic>
          <p:nvPicPr>
            <p:cNvPr id="466" name="Picture 4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3885" y="3303430"/>
              <a:ext cx="274320" cy="274320"/>
            </a:xfrm>
            <a:prstGeom prst="rect">
              <a:avLst/>
            </a:prstGeom>
          </p:spPr>
        </p:pic>
        <p:grpSp>
          <p:nvGrpSpPr>
            <p:cNvPr id="467" name="Group 466"/>
            <p:cNvGrpSpPr/>
            <p:nvPr/>
          </p:nvGrpSpPr>
          <p:grpSpPr>
            <a:xfrm>
              <a:off x="7294609" y="2634310"/>
              <a:ext cx="780651" cy="491562"/>
              <a:chOff x="7375916" y="2712106"/>
              <a:chExt cx="780651" cy="491562"/>
            </a:xfrm>
          </p:grpSpPr>
          <p:sp>
            <p:nvSpPr>
              <p:cNvPr id="468" name="Diamond 467"/>
              <p:cNvSpPr/>
              <p:nvPr/>
            </p:nvSpPr>
            <p:spPr>
              <a:xfrm>
                <a:off x="7375916" y="2712106"/>
                <a:ext cx="780651" cy="491562"/>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469" name="TextBox 468"/>
              <p:cNvSpPr txBox="1"/>
              <p:nvPr/>
            </p:nvSpPr>
            <p:spPr>
              <a:xfrm>
                <a:off x="7435694" y="2851676"/>
                <a:ext cx="661094" cy="200055"/>
              </a:xfrm>
              <a:prstGeom prst="rect">
                <a:avLst/>
              </a:prstGeom>
              <a:noFill/>
            </p:spPr>
            <p:txBody>
              <a:bodyPr wrap="square" rtlCol="0">
                <a:spAutoFit/>
              </a:bodyPr>
              <a:lstStyle/>
              <a:p>
                <a:pPr algn="ctr"/>
                <a:r>
                  <a:rPr lang="en-US" sz="700" smtClean="0"/>
                  <a:t>Approve?</a:t>
                </a:r>
                <a:endParaRPr lang="en-US" sz="700"/>
              </a:p>
            </p:txBody>
          </p:sp>
        </p:grpSp>
        <p:sp>
          <p:nvSpPr>
            <p:cNvPr id="470" name="Oval 469"/>
            <p:cNvSpPr/>
            <p:nvPr/>
          </p:nvSpPr>
          <p:spPr>
            <a:xfrm>
              <a:off x="7182341" y="325771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bg1"/>
                  </a:solidFill>
                </a:rPr>
                <a:t>N</a:t>
              </a:r>
              <a:endParaRPr lang="en-US" sz="700">
                <a:solidFill>
                  <a:schemeClr val="bg1"/>
                </a:solidFill>
              </a:endParaRPr>
            </a:p>
          </p:txBody>
        </p:sp>
        <p:sp>
          <p:nvSpPr>
            <p:cNvPr id="471" name="Oval 470"/>
            <p:cNvSpPr/>
            <p:nvPr/>
          </p:nvSpPr>
          <p:spPr>
            <a:xfrm>
              <a:off x="8012645" y="3257710"/>
              <a:ext cx="182880"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bg1"/>
                  </a:solidFill>
                </a:rPr>
                <a:t>Y</a:t>
              </a:r>
              <a:endParaRPr lang="en-US" sz="700">
                <a:solidFill>
                  <a:schemeClr val="bg1"/>
                </a:solidFill>
              </a:endParaRPr>
            </a:p>
          </p:txBody>
        </p:sp>
        <p:cxnSp>
          <p:nvCxnSpPr>
            <p:cNvPr id="472" name="Elbow Connector 471"/>
            <p:cNvCxnSpPr>
              <a:stCxn id="468" idx="1"/>
              <a:endCxn id="470" idx="0"/>
            </p:cNvCxnSpPr>
            <p:nvPr/>
          </p:nvCxnSpPr>
          <p:spPr>
            <a:xfrm rot="10800000" flipV="1">
              <a:off x="7273781" y="2880090"/>
              <a:ext cx="20828" cy="3776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3" name="Elbow Connector 472"/>
            <p:cNvCxnSpPr>
              <a:stCxn id="468" idx="3"/>
              <a:endCxn id="471" idx="0"/>
            </p:cNvCxnSpPr>
            <p:nvPr/>
          </p:nvCxnSpPr>
          <p:spPr>
            <a:xfrm>
              <a:off x="8075260" y="2880091"/>
              <a:ext cx="28825" cy="3776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4" name="TextBox 473"/>
            <p:cNvSpPr txBox="1"/>
            <p:nvPr/>
          </p:nvSpPr>
          <p:spPr>
            <a:xfrm>
              <a:off x="7044209" y="3721513"/>
              <a:ext cx="457200" cy="200055"/>
            </a:xfrm>
            <a:prstGeom prst="rect">
              <a:avLst/>
            </a:prstGeom>
            <a:solidFill>
              <a:schemeClr val="bg2"/>
            </a:solidFill>
          </p:spPr>
          <p:txBody>
            <a:bodyPr wrap="square" rtlCol="0">
              <a:spAutoFit/>
            </a:bodyPr>
            <a:lstStyle/>
            <a:p>
              <a:pPr algn="ctr"/>
              <a:r>
                <a:rPr lang="en-US" sz="700" b="1" smtClean="0"/>
                <a:t>Reject</a:t>
              </a:r>
            </a:p>
          </p:txBody>
        </p:sp>
        <p:cxnSp>
          <p:nvCxnSpPr>
            <p:cNvPr id="475" name="Straight Arrow Connector 474"/>
            <p:cNvCxnSpPr>
              <a:stCxn id="474" idx="2"/>
              <a:endCxn id="481" idx="0"/>
            </p:cNvCxnSpPr>
            <p:nvPr/>
          </p:nvCxnSpPr>
          <p:spPr>
            <a:xfrm>
              <a:off x="7272809" y="3921568"/>
              <a:ext cx="4565" cy="32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6" name="TextBox 475"/>
            <p:cNvSpPr txBox="1"/>
            <p:nvPr/>
          </p:nvSpPr>
          <p:spPr>
            <a:xfrm>
              <a:off x="7829350" y="3712061"/>
              <a:ext cx="548640" cy="200055"/>
            </a:xfrm>
            <a:prstGeom prst="rect">
              <a:avLst/>
            </a:prstGeom>
            <a:solidFill>
              <a:schemeClr val="accent6">
                <a:lumMod val="20000"/>
                <a:lumOff val="80000"/>
              </a:schemeClr>
            </a:solidFill>
          </p:spPr>
          <p:txBody>
            <a:bodyPr wrap="square" rtlCol="0">
              <a:spAutoFit/>
            </a:bodyPr>
            <a:lstStyle/>
            <a:p>
              <a:pPr algn="ctr"/>
              <a:r>
                <a:rPr lang="en-US" sz="700" b="1" smtClean="0"/>
                <a:t>Approve</a:t>
              </a:r>
            </a:p>
          </p:txBody>
        </p:sp>
        <p:cxnSp>
          <p:nvCxnSpPr>
            <p:cNvPr id="477" name="Elbow Connector 476"/>
            <p:cNvCxnSpPr>
              <a:stCxn id="476" idx="2"/>
              <a:endCxn id="481" idx="0"/>
            </p:cNvCxnSpPr>
            <p:nvPr/>
          </p:nvCxnSpPr>
          <p:spPr>
            <a:xfrm rot="5400000">
              <a:off x="7521339" y="3668151"/>
              <a:ext cx="338366" cy="8262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78" name="Picture 47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0778" y="4250482"/>
              <a:ext cx="274320" cy="274320"/>
            </a:xfrm>
            <a:prstGeom prst="rect">
              <a:avLst/>
            </a:prstGeom>
          </p:spPr>
        </p:pic>
        <p:cxnSp>
          <p:nvCxnSpPr>
            <p:cNvPr id="479" name="Straight Arrow Connector 478"/>
            <p:cNvCxnSpPr>
              <a:stCxn id="476" idx="2"/>
              <a:endCxn id="478" idx="0"/>
            </p:cNvCxnSpPr>
            <p:nvPr/>
          </p:nvCxnSpPr>
          <p:spPr>
            <a:xfrm flipH="1">
              <a:off x="8097938" y="3912116"/>
              <a:ext cx="5732" cy="338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0" name="Straight Arrow Connector 479"/>
            <p:cNvCxnSpPr>
              <a:stCxn id="471" idx="4"/>
              <a:endCxn id="476" idx="0"/>
            </p:cNvCxnSpPr>
            <p:nvPr/>
          </p:nvCxnSpPr>
          <p:spPr>
            <a:xfrm flipH="1">
              <a:off x="8103670" y="3440590"/>
              <a:ext cx="415" cy="271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1" name="Picture 480"/>
            <p:cNvPicPr>
              <a:picLocks noChangeAspect="1"/>
            </p:cNvPicPr>
            <p:nvPr/>
          </p:nvPicPr>
          <p:blipFill>
            <a:blip r:embed="rId7"/>
            <a:stretch>
              <a:fillRect/>
            </a:stretch>
          </p:blipFill>
          <p:spPr>
            <a:xfrm>
              <a:off x="7140214" y="4250482"/>
              <a:ext cx="274320" cy="274320"/>
            </a:xfrm>
            <a:prstGeom prst="rect">
              <a:avLst/>
            </a:prstGeom>
          </p:spPr>
        </p:pic>
        <p:sp>
          <p:nvSpPr>
            <p:cNvPr id="482" name="TextBox 481"/>
            <p:cNvSpPr txBox="1"/>
            <p:nvPr/>
          </p:nvSpPr>
          <p:spPr>
            <a:xfrm>
              <a:off x="5751100" y="2614968"/>
              <a:ext cx="1133606" cy="307777"/>
            </a:xfrm>
            <a:prstGeom prst="rect">
              <a:avLst/>
            </a:prstGeom>
            <a:noFill/>
          </p:spPr>
          <p:txBody>
            <a:bodyPr wrap="square" rtlCol="0">
              <a:spAutoFit/>
            </a:bodyPr>
            <a:lstStyle/>
            <a:p>
              <a:pPr algn="ctr"/>
              <a:r>
                <a:rPr lang="en-US" sz="700" dirty="0" smtClean="0"/>
                <a:t>Limit calculation using business rules</a:t>
              </a:r>
            </a:p>
          </p:txBody>
        </p:sp>
        <p:pic>
          <p:nvPicPr>
            <p:cNvPr id="483" name="Picture 482"/>
            <p:cNvPicPr>
              <a:picLocks noChangeAspect="1"/>
            </p:cNvPicPr>
            <p:nvPr/>
          </p:nvPicPr>
          <p:blipFill>
            <a:blip r:embed="rId19"/>
            <a:stretch>
              <a:fillRect/>
            </a:stretch>
          </p:blipFill>
          <p:spPr>
            <a:xfrm>
              <a:off x="7277761" y="1593028"/>
              <a:ext cx="274320" cy="186848"/>
            </a:xfrm>
            <a:prstGeom prst="rect">
              <a:avLst/>
            </a:prstGeom>
          </p:spPr>
        </p:pic>
        <p:sp>
          <p:nvSpPr>
            <p:cNvPr id="484" name="TextBox 483"/>
            <p:cNvSpPr txBox="1"/>
            <p:nvPr/>
          </p:nvSpPr>
          <p:spPr>
            <a:xfrm>
              <a:off x="7042562" y="1773151"/>
              <a:ext cx="702954" cy="307777"/>
            </a:xfrm>
            <a:prstGeom prst="rect">
              <a:avLst/>
            </a:prstGeom>
            <a:noFill/>
          </p:spPr>
          <p:txBody>
            <a:bodyPr wrap="square" rtlCol="0">
              <a:spAutoFit/>
            </a:bodyPr>
            <a:lstStyle/>
            <a:p>
              <a:pPr algn="ctr"/>
              <a:r>
                <a:rPr lang="en-US" sz="700" smtClean="0"/>
                <a:t>Site Visit by 3</a:t>
              </a:r>
              <a:r>
                <a:rPr lang="en-US" sz="700" baseline="30000" smtClean="0"/>
                <a:t>rd</a:t>
              </a:r>
              <a:r>
                <a:rPr lang="en-US" sz="700" smtClean="0"/>
                <a:t> party</a:t>
              </a:r>
            </a:p>
          </p:txBody>
        </p:sp>
        <p:cxnSp>
          <p:nvCxnSpPr>
            <p:cNvPr id="485" name="Elbow Connector 484"/>
            <p:cNvCxnSpPr>
              <a:stCxn id="484" idx="2"/>
              <a:endCxn id="468" idx="0"/>
            </p:cNvCxnSpPr>
            <p:nvPr/>
          </p:nvCxnSpPr>
          <p:spPr>
            <a:xfrm rot="16200000" flipH="1">
              <a:off x="7262796" y="2212171"/>
              <a:ext cx="553382" cy="2908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86" name="Picture 4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5177" y="2572352"/>
              <a:ext cx="274320" cy="274320"/>
            </a:xfrm>
            <a:prstGeom prst="rect">
              <a:avLst/>
            </a:prstGeom>
          </p:spPr>
        </p:pic>
        <p:sp>
          <p:nvSpPr>
            <p:cNvPr id="487" name="TextBox 486"/>
            <p:cNvSpPr txBox="1"/>
            <p:nvPr/>
          </p:nvSpPr>
          <p:spPr>
            <a:xfrm>
              <a:off x="5486676" y="3841278"/>
              <a:ext cx="731520" cy="415498"/>
            </a:xfrm>
            <a:prstGeom prst="rect">
              <a:avLst/>
            </a:prstGeom>
            <a:noFill/>
          </p:spPr>
          <p:txBody>
            <a:bodyPr wrap="square" rtlCol="0">
              <a:spAutoFit/>
            </a:bodyPr>
            <a:lstStyle/>
            <a:p>
              <a:pPr algn="ctr"/>
              <a:r>
                <a:rPr lang="en-US" sz="700" dirty="0" smtClean="0"/>
                <a:t>Approval Checking by rule based</a:t>
              </a:r>
            </a:p>
          </p:txBody>
        </p:sp>
        <p:pic>
          <p:nvPicPr>
            <p:cNvPr id="488" name="Picture 4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2720" y="3911906"/>
              <a:ext cx="274320" cy="274320"/>
            </a:xfrm>
            <a:prstGeom prst="rect">
              <a:avLst/>
            </a:prstGeom>
          </p:spPr>
        </p:pic>
        <p:cxnSp>
          <p:nvCxnSpPr>
            <p:cNvPr id="489" name="Elbow Connector 488"/>
            <p:cNvCxnSpPr>
              <a:stCxn id="465" idx="2"/>
              <a:endCxn id="488" idx="0"/>
            </p:cNvCxnSpPr>
            <p:nvPr/>
          </p:nvCxnSpPr>
          <p:spPr>
            <a:xfrm rot="5400000">
              <a:off x="5669159" y="3429004"/>
              <a:ext cx="253623" cy="712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0" name="TextBox 489"/>
            <p:cNvSpPr txBox="1"/>
            <p:nvPr/>
          </p:nvSpPr>
          <p:spPr>
            <a:xfrm>
              <a:off x="5518112" y="4366711"/>
              <a:ext cx="365760" cy="200055"/>
            </a:xfrm>
            <a:prstGeom prst="rect">
              <a:avLst/>
            </a:prstGeom>
            <a:solidFill>
              <a:schemeClr val="bg1"/>
            </a:solidFill>
          </p:spPr>
          <p:txBody>
            <a:bodyPr wrap="square" rtlCol="0">
              <a:spAutoFit/>
            </a:bodyPr>
            <a:lstStyle/>
            <a:p>
              <a:pPr algn="ctr"/>
              <a:r>
                <a:rPr lang="en-US" sz="700" dirty="0" smtClean="0"/>
                <a:t>ETB</a:t>
              </a:r>
              <a:endParaRPr lang="en-US" sz="700" dirty="0"/>
            </a:p>
          </p:txBody>
        </p:sp>
        <p:sp>
          <p:nvSpPr>
            <p:cNvPr id="491" name="TextBox 490"/>
            <p:cNvSpPr txBox="1"/>
            <p:nvPr/>
          </p:nvSpPr>
          <p:spPr>
            <a:xfrm>
              <a:off x="5534828" y="4603875"/>
              <a:ext cx="365760" cy="200055"/>
            </a:xfrm>
            <a:prstGeom prst="rect">
              <a:avLst/>
            </a:prstGeom>
            <a:solidFill>
              <a:schemeClr val="bg1"/>
            </a:solidFill>
          </p:spPr>
          <p:txBody>
            <a:bodyPr wrap="square" rtlCol="0">
              <a:spAutoFit/>
            </a:bodyPr>
            <a:lstStyle/>
            <a:p>
              <a:pPr algn="ctr"/>
              <a:r>
                <a:rPr lang="en-US" sz="700"/>
                <a:t>N</a:t>
              </a:r>
              <a:r>
                <a:rPr lang="en-US" sz="700" smtClean="0"/>
                <a:t>TB</a:t>
              </a:r>
              <a:endParaRPr lang="en-US" sz="700"/>
            </a:p>
          </p:txBody>
        </p:sp>
        <p:cxnSp>
          <p:nvCxnSpPr>
            <p:cNvPr id="492" name="Elbow Connector 491"/>
            <p:cNvCxnSpPr>
              <a:stCxn id="488" idx="1"/>
              <a:endCxn id="490" idx="1"/>
            </p:cNvCxnSpPr>
            <p:nvPr/>
          </p:nvCxnSpPr>
          <p:spPr>
            <a:xfrm rot="10800000" flipH="1" flipV="1">
              <a:off x="5302720" y="4049065"/>
              <a:ext cx="215392" cy="417673"/>
            </a:xfrm>
            <a:prstGeom prst="bentConnector3">
              <a:avLst>
                <a:gd name="adj1" fmla="val -383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3" name="Elbow Connector 492"/>
            <p:cNvCxnSpPr>
              <a:stCxn id="488" idx="1"/>
              <a:endCxn id="491" idx="1"/>
            </p:cNvCxnSpPr>
            <p:nvPr/>
          </p:nvCxnSpPr>
          <p:spPr>
            <a:xfrm rot="10800000" flipH="1" flipV="1">
              <a:off x="5302720" y="4049065"/>
              <a:ext cx="232108" cy="654837"/>
            </a:xfrm>
            <a:prstGeom prst="bentConnector3">
              <a:avLst>
                <a:gd name="adj1" fmla="val -3531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4" name="Elbow Connector 493"/>
            <p:cNvCxnSpPr>
              <a:stCxn id="490" idx="3"/>
              <a:endCxn id="468" idx="0"/>
            </p:cNvCxnSpPr>
            <p:nvPr/>
          </p:nvCxnSpPr>
          <p:spPr>
            <a:xfrm flipV="1">
              <a:off x="5883872" y="2634310"/>
              <a:ext cx="1801063" cy="1832429"/>
            </a:xfrm>
            <a:prstGeom prst="bentConnector4">
              <a:avLst>
                <a:gd name="adj1" fmla="val 51525"/>
                <a:gd name="adj2" fmla="val 16498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5" name="Straight Arrow Connector 494"/>
            <p:cNvCxnSpPr>
              <a:stCxn id="470" idx="4"/>
            </p:cNvCxnSpPr>
            <p:nvPr/>
          </p:nvCxnSpPr>
          <p:spPr>
            <a:xfrm flipH="1">
              <a:off x="7272809" y="3440590"/>
              <a:ext cx="972" cy="280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Elbow Connector 495"/>
            <p:cNvCxnSpPr>
              <a:stCxn id="491" idx="3"/>
              <a:endCxn id="483" idx="1"/>
            </p:cNvCxnSpPr>
            <p:nvPr/>
          </p:nvCxnSpPr>
          <p:spPr>
            <a:xfrm flipV="1">
              <a:off x="5900588" y="1686452"/>
              <a:ext cx="1377173" cy="3017451"/>
            </a:xfrm>
            <a:prstGeom prst="bentConnector3">
              <a:avLst>
                <a:gd name="adj1" fmla="val 759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0" name="Elbow Connector 499"/>
            <p:cNvCxnSpPr>
              <a:stCxn id="482" idx="2"/>
              <a:endCxn id="466" idx="0"/>
            </p:cNvCxnSpPr>
            <p:nvPr/>
          </p:nvCxnSpPr>
          <p:spPr>
            <a:xfrm rot="5400000">
              <a:off x="5664132" y="2649658"/>
              <a:ext cx="380685" cy="9268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1" name="Elbow Connector 500"/>
            <p:cNvCxnSpPr>
              <a:stCxn id="459" idx="3"/>
              <a:endCxn id="461" idx="0"/>
            </p:cNvCxnSpPr>
            <p:nvPr/>
          </p:nvCxnSpPr>
          <p:spPr>
            <a:xfrm flipH="1">
              <a:off x="4127675" y="2660900"/>
              <a:ext cx="704632" cy="1753227"/>
            </a:xfrm>
            <a:prstGeom prst="bentConnector4">
              <a:avLst>
                <a:gd name="adj1" fmla="val -16221"/>
                <a:gd name="adj2" fmla="val 854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2" name="TextBox 501"/>
            <p:cNvSpPr txBox="1"/>
            <p:nvPr/>
          </p:nvSpPr>
          <p:spPr>
            <a:xfrm>
              <a:off x="4600027" y="3075418"/>
              <a:ext cx="597064" cy="307777"/>
            </a:xfrm>
            <a:prstGeom prst="rect">
              <a:avLst/>
            </a:prstGeom>
            <a:solidFill>
              <a:schemeClr val="bg1"/>
            </a:solidFill>
          </p:spPr>
          <p:txBody>
            <a:bodyPr wrap="square" rtlCol="0">
              <a:spAutoFit/>
            </a:bodyPr>
            <a:lstStyle/>
            <a:p>
              <a:pPr algn="ctr"/>
              <a:r>
                <a:rPr lang="en-US" sz="700" dirty="0" smtClean="0"/>
                <a:t>Low/Mod Risk</a:t>
              </a:r>
            </a:p>
          </p:txBody>
        </p:sp>
        <p:sp>
          <p:nvSpPr>
            <p:cNvPr id="505" name="Oval 504"/>
            <p:cNvSpPr/>
            <p:nvPr/>
          </p:nvSpPr>
          <p:spPr>
            <a:xfrm>
              <a:off x="534487" y="231030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1</a:t>
              </a:r>
              <a:endParaRPr lang="en-US" sz="700">
                <a:solidFill>
                  <a:schemeClr val="tx1"/>
                </a:solidFill>
              </a:endParaRPr>
            </a:p>
          </p:txBody>
        </p:sp>
        <p:sp>
          <p:nvSpPr>
            <p:cNvPr id="506" name="Oval 505"/>
            <p:cNvSpPr/>
            <p:nvPr/>
          </p:nvSpPr>
          <p:spPr>
            <a:xfrm>
              <a:off x="946863" y="290446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5</a:t>
              </a:r>
            </a:p>
          </p:txBody>
        </p:sp>
        <p:sp>
          <p:nvSpPr>
            <p:cNvPr id="507" name="Oval 506"/>
            <p:cNvSpPr/>
            <p:nvPr/>
          </p:nvSpPr>
          <p:spPr>
            <a:xfrm>
              <a:off x="2260501" y="148441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2</a:t>
              </a:r>
            </a:p>
          </p:txBody>
        </p:sp>
        <p:sp>
          <p:nvSpPr>
            <p:cNvPr id="508" name="Oval 507"/>
            <p:cNvSpPr/>
            <p:nvPr/>
          </p:nvSpPr>
          <p:spPr>
            <a:xfrm>
              <a:off x="2149763" y="217416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3</a:t>
              </a:r>
            </a:p>
          </p:txBody>
        </p:sp>
        <p:sp>
          <p:nvSpPr>
            <p:cNvPr id="509" name="Oval 508"/>
            <p:cNvSpPr/>
            <p:nvPr/>
          </p:nvSpPr>
          <p:spPr>
            <a:xfrm>
              <a:off x="2329046" y="389974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4</a:t>
              </a:r>
            </a:p>
          </p:txBody>
        </p:sp>
        <p:cxnSp>
          <p:nvCxnSpPr>
            <p:cNvPr id="510" name="Elbow Connector 509"/>
            <p:cNvCxnSpPr>
              <a:stCxn id="336" idx="2"/>
              <a:endCxn id="407" idx="3"/>
            </p:cNvCxnSpPr>
            <p:nvPr/>
          </p:nvCxnSpPr>
          <p:spPr>
            <a:xfrm rot="5400000">
              <a:off x="2995264" y="3341753"/>
              <a:ext cx="232120" cy="49066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1" name="Oval 510"/>
            <p:cNvSpPr/>
            <p:nvPr/>
          </p:nvSpPr>
          <p:spPr>
            <a:xfrm>
              <a:off x="2106142" y="310532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A</a:t>
              </a:r>
              <a:endParaRPr lang="en-US" sz="700">
                <a:solidFill>
                  <a:schemeClr val="tx1"/>
                </a:solidFill>
              </a:endParaRPr>
            </a:p>
          </p:txBody>
        </p:sp>
        <p:sp>
          <p:nvSpPr>
            <p:cNvPr id="512" name="Oval 511"/>
            <p:cNvSpPr/>
            <p:nvPr/>
          </p:nvSpPr>
          <p:spPr>
            <a:xfrm>
              <a:off x="591591" y="473234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A</a:t>
              </a:r>
              <a:endParaRPr lang="en-US" sz="700">
                <a:solidFill>
                  <a:schemeClr val="tx1"/>
                </a:solidFill>
              </a:endParaRPr>
            </a:p>
          </p:txBody>
        </p:sp>
        <p:sp>
          <p:nvSpPr>
            <p:cNvPr id="513" name="Oval 512"/>
            <p:cNvSpPr/>
            <p:nvPr/>
          </p:nvSpPr>
          <p:spPr>
            <a:xfrm>
              <a:off x="1706631" y="423770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6</a:t>
              </a:r>
            </a:p>
          </p:txBody>
        </p:sp>
        <p:sp>
          <p:nvSpPr>
            <p:cNvPr id="514" name="Oval 513"/>
            <p:cNvSpPr/>
            <p:nvPr/>
          </p:nvSpPr>
          <p:spPr>
            <a:xfrm>
              <a:off x="2446164" y="421978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7</a:t>
              </a:r>
              <a:endParaRPr lang="en-US" sz="700" dirty="0">
                <a:solidFill>
                  <a:schemeClr val="tx1"/>
                </a:solidFill>
              </a:endParaRPr>
            </a:p>
          </p:txBody>
        </p:sp>
        <p:sp>
          <p:nvSpPr>
            <p:cNvPr id="515" name="Oval 514"/>
            <p:cNvSpPr/>
            <p:nvPr/>
          </p:nvSpPr>
          <p:spPr>
            <a:xfrm>
              <a:off x="1752662" y="498212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8</a:t>
              </a:r>
            </a:p>
          </p:txBody>
        </p:sp>
        <p:sp>
          <p:nvSpPr>
            <p:cNvPr id="516" name="Oval 515"/>
            <p:cNvSpPr/>
            <p:nvPr/>
          </p:nvSpPr>
          <p:spPr>
            <a:xfrm>
              <a:off x="2483150" y="559102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17" name="TextBox 516"/>
            <p:cNvSpPr txBox="1"/>
            <p:nvPr/>
          </p:nvSpPr>
          <p:spPr>
            <a:xfrm>
              <a:off x="2428439" y="5556652"/>
              <a:ext cx="301446" cy="184666"/>
            </a:xfrm>
            <a:prstGeom prst="rect">
              <a:avLst/>
            </a:prstGeom>
            <a:noFill/>
          </p:spPr>
          <p:txBody>
            <a:bodyPr wrap="square" rtlCol="0">
              <a:spAutoFit/>
            </a:bodyPr>
            <a:lstStyle/>
            <a:p>
              <a:r>
                <a:rPr lang="en-US" sz="600" dirty="0"/>
                <a:t>9</a:t>
              </a:r>
            </a:p>
          </p:txBody>
        </p:sp>
        <p:sp>
          <p:nvSpPr>
            <p:cNvPr id="518" name="Oval 517"/>
            <p:cNvSpPr/>
            <p:nvPr/>
          </p:nvSpPr>
          <p:spPr>
            <a:xfrm>
              <a:off x="5493522" y="161182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19" name="TextBox 518"/>
            <p:cNvSpPr txBox="1"/>
            <p:nvPr/>
          </p:nvSpPr>
          <p:spPr>
            <a:xfrm>
              <a:off x="5418491" y="1572364"/>
              <a:ext cx="301446" cy="184666"/>
            </a:xfrm>
            <a:prstGeom prst="rect">
              <a:avLst/>
            </a:prstGeom>
            <a:noFill/>
          </p:spPr>
          <p:txBody>
            <a:bodyPr wrap="square" rtlCol="0">
              <a:spAutoFit/>
            </a:bodyPr>
            <a:lstStyle/>
            <a:p>
              <a:r>
                <a:rPr lang="en-US" sz="600" dirty="0" smtClean="0"/>
                <a:t>10</a:t>
              </a:r>
              <a:endParaRPr lang="en-US" sz="600" dirty="0"/>
            </a:p>
          </p:txBody>
        </p:sp>
        <p:sp>
          <p:nvSpPr>
            <p:cNvPr id="520" name="Oval 519"/>
            <p:cNvSpPr/>
            <p:nvPr/>
          </p:nvSpPr>
          <p:spPr>
            <a:xfrm>
              <a:off x="3907288" y="163835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1" name="TextBox 520"/>
            <p:cNvSpPr txBox="1"/>
            <p:nvPr/>
          </p:nvSpPr>
          <p:spPr>
            <a:xfrm>
              <a:off x="3832257" y="1598894"/>
              <a:ext cx="301446" cy="184666"/>
            </a:xfrm>
            <a:prstGeom prst="rect">
              <a:avLst/>
            </a:prstGeom>
            <a:noFill/>
          </p:spPr>
          <p:txBody>
            <a:bodyPr wrap="square" rtlCol="0">
              <a:spAutoFit/>
            </a:bodyPr>
            <a:lstStyle/>
            <a:p>
              <a:r>
                <a:rPr lang="en-US" sz="600" dirty="0" smtClean="0"/>
                <a:t>11</a:t>
              </a:r>
              <a:endParaRPr lang="en-US" sz="600" dirty="0"/>
            </a:p>
          </p:txBody>
        </p:sp>
        <p:sp>
          <p:nvSpPr>
            <p:cNvPr id="522" name="Oval 521"/>
            <p:cNvSpPr/>
            <p:nvPr/>
          </p:nvSpPr>
          <p:spPr>
            <a:xfrm>
              <a:off x="3797433" y="377999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3" name="TextBox 522"/>
            <p:cNvSpPr txBox="1"/>
            <p:nvPr/>
          </p:nvSpPr>
          <p:spPr>
            <a:xfrm>
              <a:off x="3722402" y="3740539"/>
              <a:ext cx="301446" cy="184666"/>
            </a:xfrm>
            <a:prstGeom prst="rect">
              <a:avLst/>
            </a:prstGeom>
            <a:noFill/>
          </p:spPr>
          <p:txBody>
            <a:bodyPr wrap="square" rtlCol="0">
              <a:spAutoFit/>
            </a:bodyPr>
            <a:lstStyle/>
            <a:p>
              <a:r>
                <a:rPr lang="en-US" sz="600" dirty="0" smtClean="0"/>
                <a:t>12</a:t>
              </a:r>
              <a:endParaRPr lang="en-US" sz="600" dirty="0"/>
            </a:p>
          </p:txBody>
        </p:sp>
        <p:sp>
          <p:nvSpPr>
            <p:cNvPr id="524" name="Oval 523"/>
            <p:cNvSpPr/>
            <p:nvPr/>
          </p:nvSpPr>
          <p:spPr>
            <a:xfrm>
              <a:off x="3676365" y="479646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5" name="TextBox 524"/>
            <p:cNvSpPr txBox="1"/>
            <p:nvPr/>
          </p:nvSpPr>
          <p:spPr>
            <a:xfrm>
              <a:off x="3596847" y="4765966"/>
              <a:ext cx="301446" cy="184666"/>
            </a:xfrm>
            <a:prstGeom prst="rect">
              <a:avLst/>
            </a:prstGeom>
            <a:noFill/>
          </p:spPr>
          <p:txBody>
            <a:bodyPr wrap="square" rtlCol="0">
              <a:spAutoFit/>
            </a:bodyPr>
            <a:lstStyle/>
            <a:p>
              <a:r>
                <a:rPr lang="en-US" sz="600" dirty="0" smtClean="0"/>
                <a:t>13</a:t>
              </a:r>
              <a:endParaRPr lang="en-US" sz="600" dirty="0"/>
            </a:p>
          </p:txBody>
        </p:sp>
        <p:sp>
          <p:nvSpPr>
            <p:cNvPr id="526" name="Oval 525"/>
            <p:cNvSpPr/>
            <p:nvPr/>
          </p:nvSpPr>
          <p:spPr>
            <a:xfrm>
              <a:off x="5722086" y="264764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7" name="TextBox 526"/>
            <p:cNvSpPr txBox="1"/>
            <p:nvPr/>
          </p:nvSpPr>
          <p:spPr>
            <a:xfrm>
              <a:off x="5641634" y="2607913"/>
              <a:ext cx="301446" cy="184666"/>
            </a:xfrm>
            <a:prstGeom prst="rect">
              <a:avLst/>
            </a:prstGeom>
            <a:noFill/>
          </p:spPr>
          <p:txBody>
            <a:bodyPr wrap="square" rtlCol="0">
              <a:spAutoFit/>
            </a:bodyPr>
            <a:lstStyle/>
            <a:p>
              <a:r>
                <a:rPr lang="en-US" sz="600" dirty="0" smtClean="0"/>
                <a:t>14</a:t>
              </a:r>
              <a:endParaRPr lang="en-US" sz="600" dirty="0"/>
            </a:p>
          </p:txBody>
        </p:sp>
        <p:sp>
          <p:nvSpPr>
            <p:cNvPr id="528" name="Oval 527"/>
            <p:cNvSpPr/>
            <p:nvPr/>
          </p:nvSpPr>
          <p:spPr>
            <a:xfrm>
              <a:off x="5467306" y="3286274"/>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9" name="TextBox 528"/>
            <p:cNvSpPr txBox="1"/>
            <p:nvPr/>
          </p:nvSpPr>
          <p:spPr>
            <a:xfrm>
              <a:off x="5389100" y="3249993"/>
              <a:ext cx="301446" cy="184666"/>
            </a:xfrm>
            <a:prstGeom prst="rect">
              <a:avLst/>
            </a:prstGeom>
            <a:noFill/>
          </p:spPr>
          <p:txBody>
            <a:bodyPr wrap="square" rtlCol="0">
              <a:spAutoFit/>
            </a:bodyPr>
            <a:lstStyle/>
            <a:p>
              <a:r>
                <a:rPr lang="en-US" sz="600" dirty="0" smtClean="0"/>
                <a:t>15</a:t>
              </a:r>
              <a:endParaRPr lang="en-US" sz="600" dirty="0"/>
            </a:p>
          </p:txBody>
        </p:sp>
        <p:sp>
          <p:nvSpPr>
            <p:cNvPr id="530" name="Oval 529"/>
            <p:cNvSpPr/>
            <p:nvPr/>
          </p:nvSpPr>
          <p:spPr>
            <a:xfrm>
              <a:off x="5527473" y="389509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31" name="TextBox 530"/>
            <p:cNvSpPr txBox="1"/>
            <p:nvPr/>
          </p:nvSpPr>
          <p:spPr>
            <a:xfrm>
              <a:off x="5446000" y="3852856"/>
              <a:ext cx="301446" cy="184666"/>
            </a:xfrm>
            <a:prstGeom prst="rect">
              <a:avLst/>
            </a:prstGeom>
            <a:noFill/>
          </p:spPr>
          <p:txBody>
            <a:bodyPr wrap="square" rtlCol="0">
              <a:spAutoFit/>
            </a:bodyPr>
            <a:lstStyle/>
            <a:p>
              <a:r>
                <a:rPr lang="en-US" sz="600" dirty="0" smtClean="0"/>
                <a:t>16</a:t>
              </a:r>
              <a:endParaRPr lang="en-US" sz="600" dirty="0"/>
            </a:p>
          </p:txBody>
        </p:sp>
        <p:sp>
          <p:nvSpPr>
            <p:cNvPr id="532" name="Oval 531"/>
            <p:cNvSpPr/>
            <p:nvPr/>
          </p:nvSpPr>
          <p:spPr>
            <a:xfrm>
              <a:off x="7615793" y="270284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33" name="TextBox 532"/>
            <p:cNvSpPr txBox="1"/>
            <p:nvPr/>
          </p:nvSpPr>
          <p:spPr>
            <a:xfrm>
              <a:off x="7540762" y="2669742"/>
              <a:ext cx="301446" cy="184666"/>
            </a:xfrm>
            <a:prstGeom prst="rect">
              <a:avLst/>
            </a:prstGeom>
            <a:noFill/>
          </p:spPr>
          <p:txBody>
            <a:bodyPr wrap="square" rtlCol="0">
              <a:spAutoFit/>
            </a:bodyPr>
            <a:lstStyle/>
            <a:p>
              <a:r>
                <a:rPr lang="en-US" sz="600" dirty="0" smtClean="0"/>
                <a:t>18</a:t>
              </a:r>
              <a:endParaRPr lang="en-US" sz="600" dirty="0"/>
            </a:p>
          </p:txBody>
        </p:sp>
        <p:sp>
          <p:nvSpPr>
            <p:cNvPr id="534" name="Oval 533"/>
            <p:cNvSpPr/>
            <p:nvPr/>
          </p:nvSpPr>
          <p:spPr>
            <a:xfrm>
              <a:off x="7018721" y="1812982"/>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35" name="TextBox 534"/>
            <p:cNvSpPr txBox="1"/>
            <p:nvPr/>
          </p:nvSpPr>
          <p:spPr>
            <a:xfrm>
              <a:off x="6943690" y="1779876"/>
              <a:ext cx="301446" cy="184666"/>
            </a:xfrm>
            <a:prstGeom prst="rect">
              <a:avLst/>
            </a:prstGeom>
            <a:noFill/>
          </p:spPr>
          <p:txBody>
            <a:bodyPr wrap="square" rtlCol="0">
              <a:spAutoFit/>
            </a:bodyPr>
            <a:lstStyle/>
            <a:p>
              <a:r>
                <a:rPr lang="en-US" sz="600" dirty="0" smtClean="0"/>
                <a:t>17</a:t>
              </a:r>
              <a:endParaRPr lang="en-US" sz="600" dirty="0"/>
            </a:p>
          </p:txBody>
        </p:sp>
        <p:sp>
          <p:nvSpPr>
            <p:cNvPr id="536" name="Oval 535"/>
            <p:cNvSpPr/>
            <p:nvPr/>
          </p:nvSpPr>
          <p:spPr>
            <a:xfrm>
              <a:off x="7024348" y="455654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37" name="TextBox 536"/>
            <p:cNvSpPr txBox="1"/>
            <p:nvPr/>
          </p:nvSpPr>
          <p:spPr>
            <a:xfrm>
              <a:off x="6949756" y="4523434"/>
              <a:ext cx="301446" cy="184666"/>
            </a:xfrm>
            <a:prstGeom prst="rect">
              <a:avLst/>
            </a:prstGeom>
            <a:noFill/>
          </p:spPr>
          <p:txBody>
            <a:bodyPr wrap="square" rtlCol="0">
              <a:spAutoFit/>
            </a:bodyPr>
            <a:lstStyle/>
            <a:p>
              <a:r>
                <a:rPr lang="en-US" sz="600" dirty="0" smtClean="0"/>
                <a:t>19</a:t>
              </a:r>
              <a:endParaRPr lang="en-US" sz="600" dirty="0"/>
            </a:p>
          </p:txBody>
        </p:sp>
        <p:sp>
          <p:nvSpPr>
            <p:cNvPr id="538" name="Oval 537"/>
            <p:cNvSpPr/>
            <p:nvPr/>
          </p:nvSpPr>
          <p:spPr>
            <a:xfrm>
              <a:off x="7753640" y="455889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39" name="TextBox 538"/>
            <p:cNvSpPr txBox="1"/>
            <p:nvPr/>
          </p:nvSpPr>
          <p:spPr>
            <a:xfrm>
              <a:off x="7679608" y="4527082"/>
              <a:ext cx="301446" cy="184666"/>
            </a:xfrm>
            <a:prstGeom prst="rect">
              <a:avLst/>
            </a:prstGeom>
            <a:noFill/>
          </p:spPr>
          <p:txBody>
            <a:bodyPr wrap="square" rtlCol="0">
              <a:spAutoFit/>
            </a:bodyPr>
            <a:lstStyle/>
            <a:p>
              <a:r>
                <a:rPr lang="en-US" sz="600" dirty="0" smtClean="0"/>
                <a:t>20</a:t>
              </a:r>
              <a:endParaRPr lang="en-US" sz="600" dirty="0"/>
            </a:p>
          </p:txBody>
        </p:sp>
        <p:cxnSp>
          <p:nvCxnSpPr>
            <p:cNvPr id="544" name="Elbow Connector 543"/>
            <p:cNvCxnSpPr>
              <a:stCxn id="407" idx="1"/>
              <a:endCxn id="299" idx="3"/>
            </p:cNvCxnSpPr>
            <p:nvPr/>
          </p:nvCxnSpPr>
          <p:spPr>
            <a:xfrm rot="10800000">
              <a:off x="1480484" y="3010945"/>
              <a:ext cx="1111186" cy="6922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5" name="Elbow Connector 544"/>
            <p:cNvCxnSpPr>
              <a:stCxn id="300" idx="3"/>
              <a:endCxn id="427" idx="0"/>
            </p:cNvCxnSpPr>
            <p:nvPr/>
          </p:nvCxnSpPr>
          <p:spPr>
            <a:xfrm>
              <a:off x="1631737" y="3653841"/>
              <a:ext cx="330671" cy="1673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6" name="Straight Arrow Connector 545"/>
            <p:cNvCxnSpPr>
              <a:stCxn id="426" idx="3"/>
              <a:endCxn id="428" idx="1"/>
            </p:cNvCxnSpPr>
            <p:nvPr/>
          </p:nvCxnSpPr>
          <p:spPr>
            <a:xfrm flipV="1">
              <a:off x="2324042" y="4392366"/>
              <a:ext cx="201103" cy="3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3" name="Elbow Connector 552"/>
            <p:cNvCxnSpPr>
              <a:stCxn id="429" idx="2"/>
              <a:endCxn id="437" idx="0"/>
            </p:cNvCxnSpPr>
            <p:nvPr/>
          </p:nvCxnSpPr>
          <p:spPr>
            <a:xfrm rot="5400000">
              <a:off x="2489349" y="4354175"/>
              <a:ext cx="271184" cy="937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4" name="TextBox 553"/>
            <p:cNvSpPr txBox="1"/>
            <p:nvPr/>
          </p:nvSpPr>
          <p:spPr>
            <a:xfrm>
              <a:off x="4096612" y="5904719"/>
              <a:ext cx="935860" cy="307777"/>
            </a:xfrm>
            <a:prstGeom prst="rect">
              <a:avLst/>
            </a:prstGeom>
            <a:noFill/>
            <a:ln>
              <a:noFill/>
            </a:ln>
          </p:spPr>
          <p:txBody>
            <a:bodyPr wrap="square" rtlCol="0">
              <a:spAutoFit/>
            </a:bodyPr>
            <a:lstStyle/>
            <a:p>
              <a:pPr algn="ctr"/>
              <a:r>
                <a:rPr lang="en-US" sz="700" dirty="0" smtClean="0"/>
                <a:t>System notify customer by call</a:t>
              </a:r>
              <a:endParaRPr lang="en-US" sz="700" dirty="0"/>
            </a:p>
          </p:txBody>
        </p:sp>
        <p:pic>
          <p:nvPicPr>
            <p:cNvPr id="555" name="Picture 5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8161" y="5867094"/>
              <a:ext cx="332483" cy="365760"/>
            </a:xfrm>
            <a:prstGeom prst="rect">
              <a:avLst/>
            </a:prstGeom>
          </p:spPr>
        </p:pic>
        <p:sp>
          <p:nvSpPr>
            <p:cNvPr id="556" name="Oval 555"/>
            <p:cNvSpPr/>
            <p:nvPr/>
          </p:nvSpPr>
          <p:spPr>
            <a:xfrm>
              <a:off x="4112682" y="5958142"/>
              <a:ext cx="99745"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57" name="TextBox 556"/>
            <p:cNvSpPr txBox="1"/>
            <p:nvPr/>
          </p:nvSpPr>
          <p:spPr>
            <a:xfrm>
              <a:off x="4034263" y="5918685"/>
              <a:ext cx="274020" cy="184666"/>
            </a:xfrm>
            <a:prstGeom prst="rect">
              <a:avLst/>
            </a:prstGeom>
            <a:noFill/>
          </p:spPr>
          <p:txBody>
            <a:bodyPr wrap="square" rtlCol="0">
              <a:spAutoFit/>
            </a:bodyPr>
            <a:lstStyle/>
            <a:p>
              <a:r>
                <a:rPr lang="en-US" sz="600" dirty="0" smtClean="0"/>
                <a:t>33</a:t>
              </a:r>
              <a:endParaRPr lang="en-US" sz="600" dirty="0"/>
            </a:p>
          </p:txBody>
        </p:sp>
        <p:sp>
          <p:nvSpPr>
            <p:cNvPr id="558" name="TextBox 557"/>
            <p:cNvSpPr txBox="1"/>
            <p:nvPr/>
          </p:nvSpPr>
          <p:spPr>
            <a:xfrm>
              <a:off x="892811" y="5388569"/>
              <a:ext cx="772292" cy="738664"/>
            </a:xfrm>
            <a:prstGeom prst="rect">
              <a:avLst/>
            </a:prstGeom>
            <a:solidFill>
              <a:schemeClr val="bg1"/>
            </a:solidFill>
          </p:spPr>
          <p:txBody>
            <a:bodyPr wrap="square" rtlCol="0">
              <a:spAutoFit/>
            </a:bodyPr>
            <a:lstStyle/>
            <a:p>
              <a:pPr algn="ctr"/>
              <a:r>
                <a:rPr lang="en-US" sz="700" dirty="0"/>
                <a:t>Customer receive loan &amp; do repayment based on installment schedule</a:t>
              </a:r>
            </a:p>
          </p:txBody>
        </p:sp>
        <p:sp>
          <p:nvSpPr>
            <p:cNvPr id="559" name="Oval 558"/>
            <p:cNvSpPr/>
            <p:nvPr/>
          </p:nvSpPr>
          <p:spPr>
            <a:xfrm>
              <a:off x="945834" y="5437312"/>
              <a:ext cx="99745"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0" name="TextBox 559"/>
            <p:cNvSpPr txBox="1"/>
            <p:nvPr/>
          </p:nvSpPr>
          <p:spPr>
            <a:xfrm>
              <a:off x="864501" y="5400629"/>
              <a:ext cx="274020" cy="184666"/>
            </a:xfrm>
            <a:prstGeom prst="rect">
              <a:avLst/>
            </a:prstGeom>
            <a:noFill/>
          </p:spPr>
          <p:txBody>
            <a:bodyPr wrap="square" rtlCol="0">
              <a:spAutoFit/>
            </a:bodyPr>
            <a:lstStyle/>
            <a:p>
              <a:r>
                <a:rPr lang="en-US" sz="600" dirty="0" smtClean="0"/>
                <a:t>34</a:t>
              </a:r>
              <a:endParaRPr lang="en-US" sz="600" dirty="0"/>
            </a:p>
          </p:txBody>
        </p:sp>
        <p:pic>
          <p:nvPicPr>
            <p:cNvPr id="564" name="Picture 563"/>
            <p:cNvPicPr>
              <a:picLocks noChangeAspect="1"/>
            </p:cNvPicPr>
            <p:nvPr/>
          </p:nvPicPr>
          <p:blipFill>
            <a:blip r:embed="rId8"/>
            <a:stretch>
              <a:fillRect/>
            </a:stretch>
          </p:blipFill>
          <p:spPr>
            <a:xfrm>
              <a:off x="608570" y="5526127"/>
              <a:ext cx="457200" cy="457200"/>
            </a:xfrm>
            <a:prstGeom prst="rect">
              <a:avLst/>
            </a:prstGeom>
          </p:spPr>
        </p:pic>
        <p:cxnSp>
          <p:nvCxnSpPr>
            <p:cNvPr id="565" name="Elbow Connector 564"/>
            <p:cNvCxnSpPr>
              <a:stCxn id="555" idx="1"/>
              <a:endCxn id="558" idx="3"/>
            </p:cNvCxnSpPr>
            <p:nvPr/>
          </p:nvCxnSpPr>
          <p:spPr>
            <a:xfrm rot="10800000">
              <a:off x="1665103" y="5757902"/>
              <a:ext cx="2133058" cy="292073"/>
            </a:xfrm>
            <a:prstGeom prst="bentConnector3">
              <a:avLst>
                <a:gd name="adj1" fmla="val 8170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66" name="Group 565"/>
            <p:cNvGrpSpPr/>
            <p:nvPr/>
          </p:nvGrpSpPr>
          <p:grpSpPr>
            <a:xfrm>
              <a:off x="525282" y="6074592"/>
              <a:ext cx="457200" cy="217328"/>
              <a:chOff x="617121" y="1749554"/>
              <a:chExt cx="794797" cy="217328"/>
            </a:xfrm>
          </p:grpSpPr>
          <p:sp>
            <p:nvSpPr>
              <p:cNvPr id="567" name="Oval 566"/>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8" name="TextBox 567"/>
              <p:cNvSpPr txBox="1"/>
              <p:nvPr/>
            </p:nvSpPr>
            <p:spPr>
              <a:xfrm>
                <a:off x="617121" y="1750496"/>
                <a:ext cx="794797" cy="200055"/>
              </a:xfrm>
              <a:prstGeom prst="rect">
                <a:avLst/>
              </a:prstGeom>
              <a:noFill/>
            </p:spPr>
            <p:txBody>
              <a:bodyPr wrap="square" rtlCol="0">
                <a:spAutoFit/>
              </a:bodyPr>
              <a:lstStyle/>
              <a:p>
                <a:pPr algn="ctr"/>
                <a:r>
                  <a:rPr lang="en-US" sz="700" dirty="0" smtClean="0"/>
                  <a:t>Finish</a:t>
                </a:r>
                <a:endParaRPr lang="en-US" sz="700" dirty="0"/>
              </a:p>
            </p:txBody>
          </p:sp>
        </p:grpSp>
        <p:cxnSp>
          <p:nvCxnSpPr>
            <p:cNvPr id="569" name="Elbow Connector 568"/>
            <p:cNvCxnSpPr>
              <a:stCxn id="558" idx="2"/>
              <a:endCxn id="567" idx="6"/>
            </p:cNvCxnSpPr>
            <p:nvPr/>
          </p:nvCxnSpPr>
          <p:spPr>
            <a:xfrm rot="5400000">
              <a:off x="1102374" y="6006672"/>
              <a:ext cx="56023" cy="2971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70" name="Picture 5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3019" y="5162992"/>
              <a:ext cx="274320" cy="274320"/>
            </a:xfrm>
            <a:prstGeom prst="rect">
              <a:avLst/>
            </a:prstGeom>
          </p:spPr>
        </p:pic>
        <p:sp>
          <p:nvSpPr>
            <p:cNvPr id="571" name="TextBox 570"/>
            <p:cNvSpPr txBox="1"/>
            <p:nvPr/>
          </p:nvSpPr>
          <p:spPr>
            <a:xfrm>
              <a:off x="6755186" y="5135013"/>
              <a:ext cx="1233718" cy="415498"/>
            </a:xfrm>
            <a:prstGeom prst="rect">
              <a:avLst/>
            </a:prstGeom>
            <a:noFill/>
          </p:spPr>
          <p:txBody>
            <a:bodyPr wrap="square" rtlCol="0">
              <a:spAutoFit/>
            </a:bodyPr>
            <a:lstStyle/>
            <a:p>
              <a:pPr algn="ctr"/>
              <a:r>
                <a:rPr lang="en-US" sz="700" dirty="0" smtClean="0"/>
                <a:t>RCPC officer input data insurance fee </a:t>
              </a:r>
              <a:r>
                <a:rPr lang="en-US" sz="700" dirty="0"/>
                <a:t>to LOS &amp; ensure component </a:t>
              </a:r>
              <a:r>
                <a:rPr lang="en-US" sz="700" dirty="0" smtClean="0"/>
                <a:t>fees</a:t>
              </a:r>
            </a:p>
          </p:txBody>
        </p:sp>
        <p:sp>
          <p:nvSpPr>
            <p:cNvPr id="572" name="TextBox 571"/>
            <p:cNvSpPr txBox="1"/>
            <p:nvPr/>
          </p:nvSpPr>
          <p:spPr>
            <a:xfrm>
              <a:off x="6669114" y="5158096"/>
              <a:ext cx="301446" cy="184666"/>
            </a:xfrm>
            <a:prstGeom prst="rect">
              <a:avLst/>
            </a:prstGeom>
            <a:noFill/>
          </p:spPr>
          <p:txBody>
            <a:bodyPr wrap="square" rtlCol="0">
              <a:spAutoFit/>
            </a:bodyPr>
            <a:lstStyle/>
            <a:p>
              <a:r>
                <a:rPr lang="en-US" sz="600" dirty="0" smtClean="0"/>
                <a:t>23</a:t>
              </a:r>
              <a:endParaRPr lang="en-US" sz="600" dirty="0"/>
            </a:p>
          </p:txBody>
        </p:sp>
        <p:sp>
          <p:nvSpPr>
            <p:cNvPr id="573" name="Oval 572"/>
            <p:cNvSpPr/>
            <p:nvPr/>
          </p:nvSpPr>
          <p:spPr>
            <a:xfrm>
              <a:off x="6744998" y="519343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cxnSp>
          <p:nvCxnSpPr>
            <p:cNvPr id="613" name="Straight Connector 612"/>
            <p:cNvCxnSpPr/>
            <p:nvPr/>
          </p:nvCxnSpPr>
          <p:spPr>
            <a:xfrm>
              <a:off x="5139349" y="953385"/>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63" name="Elbow Connector 462"/>
            <p:cNvCxnSpPr>
              <a:stCxn id="462" idx="3"/>
              <a:endCxn id="486" idx="1"/>
            </p:cNvCxnSpPr>
            <p:nvPr/>
          </p:nvCxnSpPr>
          <p:spPr>
            <a:xfrm flipV="1">
              <a:off x="4585984" y="2709512"/>
              <a:ext cx="859193" cy="2178535"/>
            </a:xfrm>
            <a:prstGeom prst="bentConnector3">
              <a:avLst>
                <a:gd name="adj1" fmla="val 685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5" name="Elbow Connector 574"/>
            <p:cNvCxnSpPr>
              <a:endCxn id="554" idx="3"/>
            </p:cNvCxnSpPr>
            <p:nvPr/>
          </p:nvCxnSpPr>
          <p:spPr>
            <a:xfrm rot="10800000" flipV="1">
              <a:off x="5032472" y="5303044"/>
              <a:ext cx="6525196" cy="755563"/>
            </a:xfrm>
            <a:prstGeom prst="bentConnector3">
              <a:avLst>
                <a:gd name="adj1" fmla="val 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flipH="1">
              <a:off x="12093940" y="937384"/>
              <a:ext cx="1098"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rot="5400000">
              <a:off x="6191286" y="450465"/>
              <a:ext cx="0" cy="1179576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2294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(1/6)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nvPr>
        </p:nvGraphicFramePr>
        <p:xfrm>
          <a:off x="348807" y="864191"/>
          <a:ext cx="11429999" cy="446532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74175">
                <a:tc>
                  <a:txBody>
                    <a:bodyPr/>
                    <a:lstStyle/>
                    <a:p>
                      <a:pPr algn="ctr"/>
                      <a:r>
                        <a:rPr lang="en-US" sz="1000" b="0" dirty="0" smtClean="0">
                          <a:latin typeface="+mn-lt"/>
                        </a:rPr>
                        <a:t>1</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latin typeface="+mn-lt"/>
                        </a:rPr>
                        <a:t>Calon</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mengakses</a:t>
                      </a:r>
                      <a:r>
                        <a:rPr lang="en-US" sz="1000" b="0" baseline="0" dirty="0" smtClean="0">
                          <a:latin typeface="+mn-lt"/>
                        </a:rPr>
                        <a:t> website</a:t>
                      </a:r>
                      <a:endParaRPr lang="en-US" sz="1000" b="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baseline="0" dirty="0" err="1" smtClean="0">
                          <a:solidFill>
                            <a:schemeClr val="tx1"/>
                          </a:solidFill>
                          <a:latin typeface="+mn-lt"/>
                        </a:rPr>
                        <a:t>Nasabah</a:t>
                      </a:r>
                      <a:endParaRPr lang="en-US" sz="1000" baseline="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buFont typeface="+mj-lt"/>
                        <a:buNone/>
                      </a:pPr>
                      <a:r>
                        <a:rPr lang="en-US" sz="1000" b="0" kern="1200" baseline="0" dirty="0" err="1" smtClean="0">
                          <a:solidFill>
                            <a:schemeClr val="dk1"/>
                          </a:solidFill>
                          <a:effectLst/>
                          <a:latin typeface="+mn-lt"/>
                          <a:ea typeface="+mn-ea"/>
                          <a:cs typeface="+mn-cs"/>
                        </a:rPr>
                        <a:t>Nasabah</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mengakses</a:t>
                      </a:r>
                      <a:r>
                        <a:rPr lang="en-US" sz="1000" b="0" kern="1200" baseline="0" dirty="0" smtClean="0">
                          <a:solidFill>
                            <a:schemeClr val="dk1"/>
                          </a:solidFill>
                          <a:effectLst/>
                          <a:latin typeface="+mn-lt"/>
                          <a:ea typeface="+mn-ea"/>
                          <a:cs typeface="+mn-cs"/>
                        </a:rPr>
                        <a:t> link website digital lending 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2</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Calon</a:t>
                      </a:r>
                      <a:r>
                        <a:rPr lang="en-US" sz="1000" dirty="0" smtClean="0">
                          <a:latin typeface="+mn-lt"/>
                        </a:rPr>
                        <a:t> </a:t>
                      </a:r>
                      <a:r>
                        <a:rPr lang="en-US" sz="1000" dirty="0" err="1" smtClean="0">
                          <a:latin typeface="+mn-lt"/>
                        </a:rPr>
                        <a:t>nasabah</a:t>
                      </a:r>
                      <a:r>
                        <a:rPr lang="en-US" sz="1000" dirty="0" smtClean="0">
                          <a:latin typeface="+mn-lt"/>
                        </a:rPr>
                        <a:t> </a:t>
                      </a:r>
                      <a:r>
                        <a:rPr lang="en-US" sz="1000" dirty="0" err="1" smtClean="0">
                          <a:latin typeface="+mn-lt"/>
                        </a:rPr>
                        <a:t>memasukkan</a:t>
                      </a:r>
                      <a:r>
                        <a:rPr lang="en-US" sz="1000" dirty="0" smtClean="0">
                          <a:latin typeface="+mn-lt"/>
                        </a:rPr>
                        <a:t> </a:t>
                      </a:r>
                      <a:r>
                        <a:rPr lang="en-US" sz="1000" dirty="0" err="1" smtClean="0">
                          <a:latin typeface="+mn-lt"/>
                        </a:rPr>
                        <a:t>kredensial</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dirty="0" err="1" smtClean="0">
                          <a:solidFill>
                            <a:schemeClr val="tx1"/>
                          </a:solidFill>
                          <a:latin typeface="+mn-lt"/>
                        </a:rPr>
                        <a:t>Nasabah</a:t>
                      </a:r>
                      <a:endParaRPr lang="en-US" sz="100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b="0" dirty="0" err="1" smtClean="0">
                          <a:latin typeface="+mn-lt"/>
                        </a:rPr>
                        <a:t>Nasabah</a:t>
                      </a:r>
                      <a:r>
                        <a:rPr lang="en-US" sz="1000" b="0" dirty="0" smtClean="0">
                          <a:latin typeface="+mn-lt"/>
                        </a:rPr>
                        <a:t> </a:t>
                      </a:r>
                      <a:r>
                        <a:rPr lang="en-US" sz="1000" b="0" dirty="0" err="1" smtClean="0">
                          <a:latin typeface="+mn-lt"/>
                        </a:rPr>
                        <a:t>memasukkan</a:t>
                      </a:r>
                      <a:r>
                        <a:rPr lang="en-US" sz="1000" b="0" dirty="0" smtClean="0">
                          <a:latin typeface="+mn-lt"/>
                        </a:rPr>
                        <a:t> data </a:t>
                      </a:r>
                      <a:r>
                        <a:rPr lang="en-US" sz="1000" b="0" dirty="0" err="1" smtClean="0">
                          <a:latin typeface="+mn-lt"/>
                        </a:rPr>
                        <a:t>kredensial</a:t>
                      </a:r>
                      <a:r>
                        <a:rPr lang="en-US" sz="1000" b="0" baseline="0" dirty="0" smtClean="0">
                          <a:latin typeface="+mn-lt"/>
                        </a:rPr>
                        <a:t>, </a:t>
                      </a:r>
                      <a:r>
                        <a:rPr lang="en-US" sz="1000" b="0" baseline="0" dirty="0" err="1" smtClean="0">
                          <a:latin typeface="+mn-lt"/>
                        </a:rPr>
                        <a:t>yaitu</a:t>
                      </a:r>
                      <a:r>
                        <a:rPr lang="en-US" sz="1000" b="0" baseline="0" dirty="0" smtClean="0">
                          <a:latin typeface="+mn-lt"/>
                        </a:rPr>
                        <a:t>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Individu</a:t>
                      </a:r>
                      <a:r>
                        <a:rPr lang="en-US" sz="1000" b="0" baseline="0" dirty="0" smtClean="0">
                          <a:latin typeface="+mn-lt"/>
                        </a:rPr>
                        <a:t> : </a:t>
                      </a:r>
                      <a:r>
                        <a:rPr lang="en-US" sz="1000" b="0" baseline="0" dirty="0" err="1" smtClean="0">
                          <a:latin typeface="+mn-lt"/>
                        </a:rPr>
                        <a:t>nomor</a:t>
                      </a:r>
                      <a:r>
                        <a:rPr lang="en-US" sz="1000" b="0" baseline="0" dirty="0" smtClean="0">
                          <a:latin typeface="+mn-lt"/>
                        </a:rPr>
                        <a:t> KTP, </a:t>
                      </a:r>
                      <a:r>
                        <a:rPr lang="en-US" sz="1000" b="0" baseline="0" dirty="0" err="1" smtClean="0">
                          <a:latin typeface="+mn-lt"/>
                        </a:rPr>
                        <a:t>nama</a:t>
                      </a:r>
                      <a:r>
                        <a:rPr lang="en-US" sz="1000" b="0" baseline="0" dirty="0" smtClean="0">
                          <a:latin typeface="+mn-lt"/>
                        </a:rPr>
                        <a:t>, &amp; </a:t>
                      </a:r>
                      <a:r>
                        <a:rPr lang="en-US" sz="1000" b="0" baseline="0" dirty="0" err="1" smtClean="0">
                          <a:latin typeface="+mn-lt"/>
                        </a:rPr>
                        <a:t>tempat</a:t>
                      </a:r>
                      <a:r>
                        <a:rPr lang="en-US" sz="1000" b="0" baseline="0" dirty="0" smtClean="0">
                          <a:latin typeface="+mn-lt"/>
                        </a:rPr>
                        <a:t>, </a:t>
                      </a:r>
                      <a:r>
                        <a:rPr lang="en-US" sz="1000" b="0" baseline="0" dirty="0" err="1" smtClean="0">
                          <a:latin typeface="+mn-lt"/>
                        </a:rPr>
                        <a:t>tanggal</a:t>
                      </a:r>
                      <a:r>
                        <a:rPr lang="en-US" sz="1000" b="0" baseline="0" dirty="0" smtClean="0">
                          <a:latin typeface="+mn-lt"/>
                        </a:rPr>
                        <a:t>, </a:t>
                      </a:r>
                      <a:r>
                        <a:rPr lang="en-US" sz="1000" b="0" baseline="0" dirty="0" err="1" smtClean="0">
                          <a:latin typeface="+mn-lt"/>
                        </a:rPr>
                        <a:t>lahir</a:t>
                      </a:r>
                      <a:endParaRPr lang="en-US" sz="1000" b="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Corporate : </a:t>
                      </a:r>
                      <a:r>
                        <a:rPr lang="en-US" sz="1000" b="0" baseline="0" dirty="0" err="1" smtClean="0">
                          <a:latin typeface="+mn-lt"/>
                        </a:rPr>
                        <a:t>nomor</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&amp; </a:t>
                      </a:r>
                      <a:r>
                        <a:rPr lang="en-US" sz="1000" b="0" baseline="0" dirty="0" err="1" smtClean="0">
                          <a:latin typeface="+mn-lt"/>
                        </a:rPr>
                        <a:t>mata</a:t>
                      </a:r>
                      <a:r>
                        <a:rPr lang="en-US" sz="1000" b="0" baseline="0" dirty="0" smtClean="0">
                          <a:latin typeface="+mn-lt"/>
                        </a:rPr>
                        <a:t> </a:t>
                      </a:r>
                      <a:r>
                        <a:rPr lang="en-US" sz="1000" b="0" baseline="0" dirty="0" err="1" smtClean="0">
                          <a:latin typeface="+mn-lt"/>
                        </a:rPr>
                        <a:t>uang</a:t>
                      </a:r>
                      <a:r>
                        <a:rPr lang="en-US" sz="1000" b="0" baseline="0" dirty="0" smtClean="0">
                          <a:latin typeface="+mn-lt"/>
                        </a:rPr>
                        <a:t> </a:t>
                      </a:r>
                      <a:r>
                        <a:rPr lang="en-US" sz="1000" b="0" baseline="0" dirty="0" err="1" smtClean="0">
                          <a:latin typeface="+mn-lt"/>
                        </a:rPr>
                        <a:t>dari</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t>
                      </a:r>
                      <a:r>
                        <a:rPr lang="en-US" sz="1000" b="0" baseline="0" dirty="0" err="1" smtClean="0">
                          <a:latin typeface="+mn-lt"/>
                        </a:rPr>
                        <a:t>tersebut</a:t>
                      </a:r>
                      <a:endParaRPr lang="en-US" sz="1000" b="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3</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err="1" smtClean="0"/>
                        <a:t>Pengecekan</a:t>
                      </a:r>
                      <a:r>
                        <a:rPr lang="en-US" sz="1000" baseline="0" dirty="0" smtClean="0"/>
                        <a:t> </a:t>
                      </a:r>
                      <a:r>
                        <a:rPr lang="en-US" sz="1000" baseline="0" dirty="0" err="1" smtClean="0"/>
                        <a:t>nasabah</a:t>
                      </a:r>
                      <a:r>
                        <a:rPr lang="en-US" sz="1000" baseline="0" dirty="0" smtClean="0"/>
                        <a:t> ETB </a:t>
                      </a:r>
                      <a:r>
                        <a:rPr lang="en-US" sz="1000" baseline="0" dirty="0" err="1" smtClean="0"/>
                        <a:t>atau</a:t>
                      </a:r>
                      <a:r>
                        <a:rPr lang="en-US" sz="1000" baseline="0" dirty="0" smtClean="0"/>
                        <a:t> NTB </a:t>
                      </a:r>
                      <a:r>
                        <a:rPr lang="en-US" sz="1000" baseline="0" dirty="0" err="1" smtClean="0"/>
                        <a:t>dan</a:t>
                      </a:r>
                      <a:r>
                        <a:rPr lang="en-US" sz="1000" baseline="0" dirty="0" smtClean="0"/>
                        <a:t> </a:t>
                      </a:r>
                      <a:r>
                        <a:rPr lang="en-US" sz="1000" baseline="0" dirty="0" err="1" smtClean="0"/>
                        <a:t>penarikan</a:t>
                      </a:r>
                      <a:r>
                        <a:rPr lang="en-US" sz="1000" baseline="0" dirty="0" smtClean="0"/>
                        <a:t> data </a:t>
                      </a:r>
                      <a:r>
                        <a:rPr lang="en-US" sz="1000" baseline="0" dirty="0" err="1" smtClean="0"/>
                        <a:t>nomor</a:t>
                      </a:r>
                      <a:r>
                        <a:rPr lang="en-US" sz="1000" baseline="0" dirty="0" smtClean="0"/>
                        <a:t> </a:t>
                      </a:r>
                      <a:r>
                        <a:rPr lang="en-US" sz="1000" baseline="0" dirty="0" err="1" smtClean="0"/>
                        <a:t>handphone</a:t>
                      </a:r>
                      <a:r>
                        <a:rPr lang="en-US" sz="1000" baseline="0" dirty="0" smtClean="0"/>
                        <a:t> </a:t>
                      </a:r>
                      <a:r>
                        <a:rPr lang="en-US" sz="1000" baseline="0" dirty="0" err="1" smtClean="0"/>
                        <a:t>dari</a:t>
                      </a:r>
                      <a:r>
                        <a:rPr lang="en-US" sz="1000" baseline="0" dirty="0" smtClean="0"/>
                        <a:t> system</a:t>
                      </a:r>
                      <a:endParaRPr lang="en-US" sz="10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dirty="0" err="1" smtClean="0">
                          <a:solidFill>
                            <a:schemeClr val="tx1"/>
                          </a:solidFill>
                          <a:latin typeface="+mn-lt"/>
                        </a:rPr>
                        <a:t>Sistem</a:t>
                      </a:r>
                      <a:r>
                        <a:rPr lang="en-US" sz="1000" dirty="0" smtClean="0">
                          <a:solidFill>
                            <a:schemeClr val="tx1"/>
                          </a:solidFill>
                          <a:latin typeface="+mn-lt"/>
                        </a:rPr>
                        <a:t> Internal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ESB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pengecekan</a:t>
                      </a:r>
                      <a:r>
                        <a:rPr lang="en-US" sz="1000" b="0" baseline="0" dirty="0" smtClean="0">
                          <a:latin typeface="+mn-lt"/>
                        </a:rPr>
                        <a:t> </a:t>
                      </a:r>
                      <a:r>
                        <a:rPr lang="en-US" sz="1000" b="0" baseline="0" dirty="0" err="1" smtClean="0">
                          <a:latin typeface="+mn-lt"/>
                        </a:rPr>
                        <a:t>terhadap</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yang </a:t>
                      </a:r>
                      <a:r>
                        <a:rPr lang="en-US" sz="1000" b="0" baseline="0" dirty="0" err="1" smtClean="0">
                          <a:latin typeface="+mn-lt"/>
                        </a:rPr>
                        <a:t>diinput</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ESB </a:t>
                      </a:r>
                      <a:r>
                        <a:rPr lang="en-US" sz="1000" b="0" baseline="0" dirty="0" err="1" smtClean="0">
                          <a:latin typeface="+mn-lt"/>
                        </a:rPr>
                        <a:t>mengidentifikasi</a:t>
                      </a:r>
                      <a:r>
                        <a:rPr lang="en-US" sz="1000" b="0" baseline="0" dirty="0" smtClean="0">
                          <a:latin typeface="+mn-lt"/>
                        </a:rPr>
                        <a:t> </a:t>
                      </a:r>
                      <a:r>
                        <a:rPr lang="en-US" sz="1000" b="0" baseline="0" dirty="0" err="1" smtClean="0">
                          <a:latin typeface="+mn-lt"/>
                        </a:rPr>
                        <a:t>jika</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yang </a:t>
                      </a:r>
                      <a:r>
                        <a:rPr lang="en-US" sz="1000" b="0" baseline="0" dirty="0" err="1" smtClean="0">
                          <a:latin typeface="+mn-lt"/>
                        </a:rPr>
                        <a:t>diinput</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terdapat</a:t>
                      </a:r>
                      <a:r>
                        <a:rPr lang="en-US" sz="1000" b="0" baseline="0" dirty="0" smtClean="0">
                          <a:latin typeface="+mn-lt"/>
                        </a:rPr>
                        <a:t> </a:t>
                      </a:r>
                      <a:r>
                        <a:rPr lang="en-US" sz="1000" b="0" baseline="0" dirty="0" err="1" smtClean="0">
                          <a:latin typeface="+mn-lt"/>
                        </a:rPr>
                        <a:t>pada</a:t>
                      </a:r>
                      <a:r>
                        <a:rPr lang="en-US" sz="1000" b="0" baseline="0" dirty="0" smtClean="0">
                          <a:latin typeface="+mn-lt"/>
                        </a:rPr>
                        <a:t> database bank,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tersebut</a:t>
                      </a:r>
                      <a:r>
                        <a:rPr lang="en-US" sz="1000" b="0" baseline="0" dirty="0" smtClean="0">
                          <a:latin typeface="+mn-lt"/>
                        </a:rPr>
                        <a:t> </a:t>
                      </a:r>
                      <a:r>
                        <a:rPr lang="en-US" sz="1000" b="0" baseline="0" dirty="0" err="1" smtClean="0">
                          <a:latin typeface="+mn-lt"/>
                        </a:rPr>
                        <a:t>adalah</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jika</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a:t>
                      </a:r>
                      <a:r>
                        <a:rPr lang="en-US" sz="1000" b="0" baseline="0" dirty="0" err="1" smtClean="0">
                          <a:latin typeface="+mn-lt"/>
                        </a:rPr>
                        <a:t>tidak</a:t>
                      </a:r>
                      <a:r>
                        <a:rPr lang="en-US" sz="1000" b="0" baseline="0" dirty="0" smtClean="0">
                          <a:latin typeface="+mn-lt"/>
                        </a:rPr>
                        <a:t> </a:t>
                      </a:r>
                      <a:r>
                        <a:rPr lang="en-US" sz="1000" b="0" baseline="0" dirty="0" err="1" smtClean="0">
                          <a:latin typeface="+mn-lt"/>
                        </a:rPr>
                        <a:t>ada</a:t>
                      </a:r>
                      <a:r>
                        <a:rPr lang="en-US" sz="1000" b="0" baseline="0" dirty="0" smtClean="0">
                          <a:latin typeface="+mn-lt"/>
                        </a:rPr>
                        <a:t> </a:t>
                      </a:r>
                      <a:r>
                        <a:rPr lang="en-US" sz="1000" b="0" baseline="0" dirty="0" err="1" smtClean="0">
                          <a:latin typeface="+mn-lt"/>
                        </a:rPr>
                        <a:t>pada</a:t>
                      </a:r>
                      <a:r>
                        <a:rPr lang="en-US" sz="1000" b="0" baseline="0" dirty="0" smtClean="0">
                          <a:latin typeface="+mn-lt"/>
                        </a:rPr>
                        <a:t> data bank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merupakan</a:t>
                      </a:r>
                      <a:r>
                        <a:rPr lang="en-US" sz="1000" b="0" baseline="0" dirty="0" smtClean="0">
                          <a:latin typeface="+mn-lt"/>
                        </a:rPr>
                        <a:t> </a:t>
                      </a:r>
                      <a:r>
                        <a:rPr lang="en-US" sz="1000" b="0" baseline="0" dirty="0" err="1" smtClean="0">
                          <a:latin typeface="+mn-lt"/>
                        </a:rPr>
                        <a:t>nasabah</a:t>
                      </a:r>
                      <a:r>
                        <a:rPr lang="en-US" sz="1000" b="0" baseline="0" dirty="0" smtClean="0">
                          <a:latin typeface="+mn-lt"/>
                        </a:rPr>
                        <a:t> NTB.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Jika</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maka</a:t>
                      </a:r>
                      <a:r>
                        <a:rPr lang="en-US" sz="1000" b="0" baseline="0" dirty="0" smtClean="0">
                          <a:latin typeface="+mn-lt"/>
                        </a:rPr>
                        <a:t> system </a:t>
                      </a:r>
                      <a:r>
                        <a:rPr lang="en-US" sz="1000" b="0" baseline="0" dirty="0" err="1" smtClean="0">
                          <a:latin typeface="+mn-lt"/>
                        </a:rPr>
                        <a:t>akan</a:t>
                      </a:r>
                      <a:r>
                        <a:rPr lang="en-US" sz="1000" b="0" baseline="0" dirty="0" smtClean="0">
                          <a:latin typeface="+mn-lt"/>
                        </a:rPr>
                        <a:t> </a:t>
                      </a:r>
                      <a:r>
                        <a:rPr lang="en-US" sz="1000" b="0" baseline="0" dirty="0" err="1" smtClean="0">
                          <a:latin typeface="+mn-lt"/>
                        </a:rPr>
                        <a:t>menarik</a:t>
                      </a:r>
                      <a:r>
                        <a:rPr lang="en-US" sz="1000" b="0" baseline="0" dirty="0" smtClean="0">
                          <a:latin typeface="+mn-lt"/>
                        </a:rPr>
                        <a:t> data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r>
                        <a:rPr lang="en-US" sz="1000" b="0" baseline="0" dirty="0" smtClean="0">
                          <a:latin typeface="+mn-lt"/>
                        </a:rPr>
                        <a:t> yang </a:t>
                      </a:r>
                      <a:r>
                        <a:rPr lang="en-US" sz="1000" b="0" baseline="0" dirty="0" err="1" smtClean="0">
                          <a:latin typeface="+mn-lt"/>
                        </a:rPr>
                        <a:t>tersimpan</a:t>
                      </a:r>
                      <a:r>
                        <a:rPr lang="en-US" sz="1000" b="0" baseline="0" dirty="0" smtClean="0">
                          <a:latin typeface="+mn-lt"/>
                        </a:rPr>
                        <a:t> </a:t>
                      </a:r>
                      <a:r>
                        <a:rPr lang="en-US" sz="1000" b="0" baseline="0" dirty="0" err="1" smtClean="0">
                          <a:latin typeface="+mn-lt"/>
                        </a:rPr>
                        <a:t>pada</a:t>
                      </a:r>
                      <a:r>
                        <a:rPr lang="en-US" sz="1000" b="0" baseline="0" dirty="0" smtClean="0">
                          <a:latin typeface="+mn-lt"/>
                        </a:rPr>
                        <a:t> database bank.</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Untuk</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jika</a:t>
                      </a:r>
                      <a:r>
                        <a:rPr lang="en-US" sz="1000" b="0" baseline="0" dirty="0" smtClean="0">
                          <a:latin typeface="+mn-lt"/>
                        </a:rPr>
                        <a:t>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r>
                        <a:rPr lang="en-US" sz="1000" b="0" baseline="0" dirty="0" smtClean="0">
                          <a:latin typeface="+mn-lt"/>
                        </a:rPr>
                        <a:t> yang </a:t>
                      </a:r>
                      <a:r>
                        <a:rPr lang="en-US" sz="1000" b="0" baseline="0" dirty="0" err="1" smtClean="0">
                          <a:latin typeface="+mn-lt"/>
                        </a:rPr>
                        <a:t>ditunjukkan</a:t>
                      </a:r>
                      <a:r>
                        <a:rPr lang="en-US" sz="1000" b="0" baseline="0" dirty="0" smtClean="0">
                          <a:latin typeface="+mn-lt"/>
                        </a:rPr>
                        <a:t> system </a:t>
                      </a:r>
                      <a:r>
                        <a:rPr lang="en-US" sz="1000" b="0" baseline="0" dirty="0" err="1" smtClean="0">
                          <a:latin typeface="+mn-lt"/>
                        </a:rPr>
                        <a:t>adalah</a:t>
                      </a:r>
                      <a:r>
                        <a:rPr lang="en-US" sz="1000" b="0" baseline="0" dirty="0" smtClean="0">
                          <a:latin typeface="+mn-lt"/>
                        </a:rPr>
                        <a:t> </a:t>
                      </a:r>
                      <a:r>
                        <a:rPr lang="en-US" sz="1000" b="0" baseline="0" dirty="0" err="1" smtClean="0">
                          <a:latin typeface="+mn-lt"/>
                        </a:rPr>
                        <a:t>nomor</a:t>
                      </a:r>
                      <a:r>
                        <a:rPr lang="en-US" sz="1000" b="0" baseline="0" dirty="0" smtClean="0">
                          <a:latin typeface="+mn-lt"/>
                        </a:rPr>
                        <a:t> yang </a:t>
                      </a:r>
                      <a:r>
                        <a:rPr lang="en-US" sz="1000" b="0" baseline="0" dirty="0" err="1" smtClean="0">
                          <a:latin typeface="+mn-lt"/>
                        </a:rPr>
                        <a:t>tidak</a:t>
                      </a:r>
                      <a:r>
                        <a:rPr lang="en-US" sz="1000" b="0" baseline="0" dirty="0" smtClean="0">
                          <a:latin typeface="+mn-lt"/>
                        </a:rPr>
                        <a:t> </a:t>
                      </a:r>
                      <a:r>
                        <a:rPr lang="en-US" sz="1000" b="0" baseline="0" dirty="0" err="1" smtClean="0">
                          <a:latin typeface="+mn-lt"/>
                        </a:rPr>
                        <a:t>aktif</a:t>
                      </a:r>
                      <a:r>
                        <a:rPr lang="en-US" sz="1000" b="0" baseline="0" dirty="0" smtClean="0">
                          <a:latin typeface="+mn-lt"/>
                        </a:rPr>
                        <a:t>,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wajib</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pengkinian</a:t>
                      </a:r>
                      <a:r>
                        <a:rPr lang="en-US" sz="1000" b="0" baseline="0" dirty="0" smtClean="0">
                          <a:latin typeface="+mn-lt"/>
                        </a:rPr>
                        <a:t> data </a:t>
                      </a:r>
                      <a:r>
                        <a:rPr lang="en-US" sz="1000" b="0" baseline="0" dirty="0" err="1" smtClean="0">
                          <a:latin typeface="+mn-lt"/>
                        </a:rPr>
                        <a:t>dengan</a:t>
                      </a:r>
                      <a:r>
                        <a:rPr lang="en-US" sz="1000" b="0" baseline="0" dirty="0" smtClean="0">
                          <a:latin typeface="+mn-lt"/>
                        </a:rPr>
                        <a:t> </a:t>
                      </a:r>
                      <a:r>
                        <a:rPr lang="en-US" sz="1000" b="0" baseline="0" dirty="0" err="1" smtClean="0">
                          <a:latin typeface="+mn-lt"/>
                        </a:rPr>
                        <a:t>cara</a:t>
                      </a:r>
                      <a:r>
                        <a:rPr lang="en-US" sz="1000" b="0" baseline="0" dirty="0" smtClean="0">
                          <a:latin typeface="+mn-lt"/>
                        </a:rPr>
                        <a:t> </a:t>
                      </a:r>
                      <a:r>
                        <a:rPr lang="en-US" sz="1000" b="0" baseline="0" dirty="0" err="1" smtClean="0">
                          <a:latin typeface="+mn-lt"/>
                        </a:rPr>
                        <a:t>mengunjungi</a:t>
                      </a:r>
                      <a:r>
                        <a:rPr lang="en-US" sz="1000" b="0" baseline="0" dirty="0" smtClean="0">
                          <a:latin typeface="+mn-lt"/>
                        </a:rPr>
                        <a:t> </a:t>
                      </a:r>
                      <a:r>
                        <a:rPr lang="en-US" sz="1000" b="0" baseline="0" dirty="0" err="1" smtClean="0">
                          <a:latin typeface="+mn-lt"/>
                        </a:rPr>
                        <a:t>cabang</a:t>
                      </a:r>
                      <a:r>
                        <a:rPr lang="en-US" sz="1000" b="0" baseline="0" dirty="0" smtClean="0">
                          <a:latin typeface="+mn-lt"/>
                        </a:rPr>
                        <a:t> Maybank Indonesia, </a:t>
                      </a:r>
                      <a:r>
                        <a:rPr lang="en-US" sz="1000" b="0" baseline="0" dirty="0" err="1" smtClean="0">
                          <a:latin typeface="+mn-lt"/>
                        </a:rPr>
                        <a:t>atau</a:t>
                      </a:r>
                      <a:r>
                        <a:rPr lang="en-US" sz="1000" b="0" baseline="0" dirty="0" smtClean="0">
                          <a:latin typeface="+mn-lt"/>
                        </a:rPr>
                        <a:t> </a:t>
                      </a:r>
                      <a:r>
                        <a:rPr lang="en-US" sz="1000" b="0" baseline="0" dirty="0" err="1" smtClean="0">
                          <a:latin typeface="+mn-lt"/>
                        </a:rPr>
                        <a:t>melalui</a:t>
                      </a:r>
                      <a:r>
                        <a:rPr lang="en-US" sz="1000" b="0" baseline="0" dirty="0" smtClean="0">
                          <a:latin typeface="+mn-lt"/>
                        </a:rPr>
                        <a:t> M2U </a:t>
                      </a:r>
                      <a:r>
                        <a:rPr lang="en-US" sz="1000" b="0" baseline="0" dirty="0" err="1" smtClean="0">
                          <a:latin typeface="+mn-lt"/>
                        </a:rPr>
                        <a:t>dan</a:t>
                      </a:r>
                      <a:r>
                        <a:rPr lang="en-US" sz="1000" b="0" baseline="0" dirty="0" smtClean="0">
                          <a:latin typeface="+mn-lt"/>
                        </a:rPr>
                        <a:t> call center </a:t>
                      </a:r>
                      <a:r>
                        <a:rPr lang="en-US" sz="1000" b="0" baseline="0" dirty="0" err="1" smtClean="0">
                          <a:latin typeface="+mn-lt"/>
                        </a:rPr>
                        <a:t>untuk</a:t>
                      </a:r>
                      <a:r>
                        <a:rPr lang="en-US" sz="1000" b="0" baseline="0" dirty="0" smtClean="0">
                          <a:latin typeface="+mn-lt"/>
                        </a:rPr>
                        <a:t> </a:t>
                      </a:r>
                      <a:r>
                        <a:rPr lang="en-US" sz="1000" b="0" baseline="0" dirty="0" err="1" smtClean="0">
                          <a:latin typeface="+mn-lt"/>
                        </a:rPr>
                        <a:t>nasabah</a:t>
                      </a:r>
                      <a:r>
                        <a:rPr lang="en-US" sz="1000" b="0" baseline="0" dirty="0" smtClean="0">
                          <a:latin typeface="+mn-lt"/>
                        </a:rPr>
                        <a:t> individual. </a:t>
                      </a:r>
                      <a:r>
                        <a:rPr lang="en-US" sz="1000" b="0" baseline="0" dirty="0" err="1" smtClean="0">
                          <a:latin typeface="+mn-lt"/>
                        </a:rPr>
                        <a:t>Setelah</a:t>
                      </a:r>
                      <a:r>
                        <a:rPr lang="en-US" sz="1000" b="0" baseline="0" dirty="0" smtClean="0">
                          <a:latin typeface="+mn-lt"/>
                        </a:rPr>
                        <a:t>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pengkinian</a:t>
                      </a:r>
                      <a:r>
                        <a:rPr lang="en-US" sz="1000" b="0" baseline="0" dirty="0" smtClean="0">
                          <a:latin typeface="+mn-lt"/>
                        </a:rPr>
                        <a:t> data,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dapat</a:t>
                      </a:r>
                      <a:r>
                        <a:rPr lang="en-US" sz="1000" b="0" baseline="0" dirty="0" smtClean="0">
                          <a:latin typeface="+mn-lt"/>
                        </a:rPr>
                        <a:t> </a:t>
                      </a:r>
                      <a:r>
                        <a:rPr lang="en-US" sz="1000" b="0" baseline="0" dirty="0" err="1" smtClean="0">
                          <a:latin typeface="+mn-lt"/>
                        </a:rPr>
                        <a:t>kembali</a:t>
                      </a:r>
                      <a:r>
                        <a:rPr lang="en-US" sz="1000" b="0" baseline="0" dirty="0" smtClean="0">
                          <a:latin typeface="+mn-lt"/>
                        </a:rPr>
                        <a:t> </a:t>
                      </a:r>
                      <a:r>
                        <a:rPr lang="en-US" sz="1000" b="0" baseline="0" dirty="0" err="1" smtClean="0">
                          <a:latin typeface="+mn-lt"/>
                        </a:rPr>
                        <a:t>mengakses</a:t>
                      </a:r>
                      <a:r>
                        <a:rPr lang="en-US" sz="1000" b="0" baseline="0" dirty="0" smtClean="0">
                          <a:latin typeface="+mn-lt"/>
                        </a:rPr>
                        <a:t> website digital lending SME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mengajukan</a:t>
                      </a:r>
                      <a:r>
                        <a:rPr lang="en-US" sz="1000" b="0" baseline="0" dirty="0" smtClean="0">
                          <a:latin typeface="+mn-lt"/>
                        </a:rPr>
                        <a:t> </a:t>
                      </a:r>
                      <a:r>
                        <a:rPr lang="en-US" sz="1000" b="0" baseline="0" dirty="0" err="1" smtClean="0">
                          <a:latin typeface="+mn-lt"/>
                        </a:rPr>
                        <a:t>aplikasi</a:t>
                      </a:r>
                      <a:r>
                        <a:rPr lang="en-US" sz="1000" b="0" baseline="0" dirty="0" smtClean="0">
                          <a:latin typeface="+mn-lt"/>
                        </a:rPr>
                        <a:t> </a:t>
                      </a:r>
                      <a:r>
                        <a:rPr lang="en-US" sz="1000" b="0" baseline="0" dirty="0" err="1" smtClean="0">
                          <a:latin typeface="+mn-lt"/>
                        </a:rPr>
                        <a:t>pinjaman</a:t>
                      </a:r>
                      <a:r>
                        <a:rPr lang="en-US" sz="1000" b="0" baseline="0" dirty="0" smtClean="0">
                          <a:latin typeface="+mn-lt"/>
                        </a:rPr>
                        <a:t>/</a:t>
                      </a:r>
                      <a:r>
                        <a:rPr lang="en-US" sz="1000" b="0" baseline="0" dirty="0" err="1" smtClean="0">
                          <a:latin typeface="+mn-lt"/>
                        </a:rPr>
                        <a:t>pembiayaan</a:t>
                      </a:r>
                      <a:r>
                        <a:rPr lang="en-US" sz="1000" b="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Jika</a:t>
                      </a:r>
                      <a:r>
                        <a:rPr lang="en-US" sz="1000" b="0" baseline="0" dirty="0" smtClean="0">
                          <a:latin typeface="+mn-lt"/>
                        </a:rPr>
                        <a:t> </a:t>
                      </a:r>
                      <a:r>
                        <a:rPr lang="en-US" sz="1000" b="0" baseline="0" dirty="0" err="1" smtClean="0">
                          <a:latin typeface="+mn-lt"/>
                        </a:rPr>
                        <a:t>nasabah</a:t>
                      </a:r>
                      <a:r>
                        <a:rPr lang="en-US" sz="1000" b="0" baseline="0" dirty="0" smtClean="0">
                          <a:latin typeface="+mn-lt"/>
                        </a:rPr>
                        <a:t> NTB,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akan</a:t>
                      </a:r>
                      <a:r>
                        <a:rPr lang="en-US" sz="1000" b="0" baseline="0" dirty="0" smtClean="0">
                          <a:latin typeface="+mn-lt"/>
                        </a:rPr>
                        <a:t> </a:t>
                      </a:r>
                      <a:r>
                        <a:rPr lang="en-US" sz="1000" b="0" baseline="0" dirty="0" err="1" smtClean="0">
                          <a:latin typeface="+mn-lt"/>
                        </a:rPr>
                        <a:t>diminta</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memasukkan</a:t>
                      </a:r>
                      <a:r>
                        <a:rPr lang="en-US" sz="1000" b="0" baseline="0" dirty="0" smtClean="0">
                          <a:latin typeface="+mn-lt"/>
                        </a:rPr>
                        <a:t> data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endParaRPr lang="en-US" sz="1000" b="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Nasabah</a:t>
                      </a:r>
                      <a:r>
                        <a:rPr lang="en-US" sz="1000" b="0" baseline="0" dirty="0" smtClean="0">
                          <a:latin typeface="+mn-lt"/>
                        </a:rPr>
                        <a:t> </a:t>
                      </a:r>
                      <a:r>
                        <a:rPr lang="en-US" sz="1000" b="0" baseline="0" dirty="0" err="1" smtClean="0">
                          <a:latin typeface="+mn-lt"/>
                        </a:rPr>
                        <a:t>akan</a:t>
                      </a:r>
                      <a:r>
                        <a:rPr lang="en-US" sz="1000" b="0" baseline="0" dirty="0" smtClean="0">
                          <a:latin typeface="+mn-lt"/>
                        </a:rPr>
                        <a:t> </a:t>
                      </a:r>
                      <a:r>
                        <a:rPr lang="en-US" sz="1000" b="0" baseline="0" dirty="0" err="1" smtClean="0">
                          <a:latin typeface="+mn-lt"/>
                        </a:rPr>
                        <a:t>diminta</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memilih</a:t>
                      </a:r>
                      <a:r>
                        <a:rPr lang="en-US" sz="1000" b="0" baseline="0" dirty="0" smtClean="0">
                          <a:latin typeface="+mn-lt"/>
                        </a:rPr>
                        <a:t> </a:t>
                      </a:r>
                      <a:r>
                        <a:rPr lang="en-US" sz="1000" b="0" baseline="0" dirty="0" err="1" smtClean="0">
                          <a:latin typeface="+mn-lt"/>
                        </a:rPr>
                        <a:t>produk</a:t>
                      </a:r>
                      <a:r>
                        <a:rPr lang="en-US" sz="1000" b="0" baseline="0" dirty="0" smtClean="0">
                          <a:latin typeface="+mn-lt"/>
                        </a:rPr>
                        <a:t> yang </a:t>
                      </a:r>
                      <a:r>
                        <a:rPr lang="en-US" sz="1000" b="0" baseline="0" dirty="0" err="1" smtClean="0">
                          <a:latin typeface="+mn-lt"/>
                        </a:rPr>
                        <a:t>diinginkan</a:t>
                      </a:r>
                      <a:r>
                        <a:rPr lang="en-US" sz="1000" b="0" baseline="0" dirty="0" smtClean="0">
                          <a:latin typeface="+mn-lt"/>
                        </a:rPr>
                        <a:t>, </a:t>
                      </a:r>
                      <a:r>
                        <a:rPr lang="en-US" sz="1000" b="0" baseline="0" dirty="0" err="1" smtClean="0">
                          <a:latin typeface="+mn-lt"/>
                        </a:rPr>
                        <a:t>apakah</a:t>
                      </a:r>
                      <a:r>
                        <a:rPr lang="en-US" sz="1000" b="0" baseline="0" dirty="0" smtClean="0">
                          <a:latin typeface="+mn-lt"/>
                        </a:rPr>
                        <a:t> </a:t>
                      </a:r>
                      <a:r>
                        <a:rPr lang="en-US" sz="1000" b="0" baseline="0" dirty="0" err="1" smtClean="0">
                          <a:latin typeface="+mn-lt"/>
                        </a:rPr>
                        <a:t>produk</a:t>
                      </a:r>
                      <a:r>
                        <a:rPr lang="en-US" sz="1000" b="0" baseline="0" dirty="0" smtClean="0">
                          <a:latin typeface="+mn-lt"/>
                        </a:rPr>
                        <a:t> clean loan </a:t>
                      </a:r>
                      <a:r>
                        <a:rPr lang="en-US" sz="1000" b="0" baseline="0" dirty="0" err="1" smtClean="0">
                          <a:latin typeface="+mn-lt"/>
                        </a:rPr>
                        <a:t>atau</a:t>
                      </a:r>
                      <a:r>
                        <a:rPr lang="en-US" sz="1000" b="0" baseline="0" dirty="0" smtClean="0">
                          <a:latin typeface="+mn-lt"/>
                        </a:rPr>
                        <a:t> </a:t>
                      </a:r>
                      <a:r>
                        <a:rPr lang="en-US" sz="1000" b="0" baseline="0" dirty="0" err="1" smtClean="0">
                          <a:latin typeface="+mn-lt"/>
                        </a:rPr>
                        <a:t>produk</a:t>
                      </a:r>
                      <a:r>
                        <a:rPr lang="en-US" sz="1000" b="0" baseline="0" dirty="0" smtClean="0">
                          <a:latin typeface="+mn-lt"/>
                        </a:rPr>
                        <a:t> existing 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4</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OTP SMS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Sistem</a:t>
                      </a:r>
                      <a:r>
                        <a:rPr lang="en-US" sz="1000" dirty="0" smtClean="0">
                          <a:solidFill>
                            <a:schemeClr val="tx1"/>
                          </a:solidFill>
                          <a:latin typeface="+mn-lt"/>
                        </a:rPr>
                        <a:t> </a:t>
                      </a:r>
                      <a:r>
                        <a:rPr lang="en-US" sz="1000" dirty="0" err="1" smtClean="0">
                          <a:solidFill>
                            <a:schemeClr val="tx1"/>
                          </a:solidFill>
                          <a:latin typeface="+mn-lt"/>
                        </a:rPr>
                        <a:t>Intenal</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Sistem</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mengirimkan</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verifikasi</a:t>
                      </a:r>
                      <a:r>
                        <a:rPr lang="en-US" sz="1000" baseline="0" dirty="0" smtClean="0">
                          <a:latin typeface="+mn-lt"/>
                        </a:rPr>
                        <a:t> </a:t>
                      </a:r>
                      <a:r>
                        <a:rPr lang="en-US" sz="1000" baseline="0" dirty="0" err="1" smtClean="0">
                          <a:latin typeface="+mn-lt"/>
                        </a:rPr>
                        <a:t>ke</a:t>
                      </a:r>
                      <a:r>
                        <a:rPr lang="en-US" sz="1000" baseline="0" dirty="0" smtClean="0">
                          <a:latin typeface="+mn-lt"/>
                        </a:rPr>
                        <a:t> </a:t>
                      </a:r>
                      <a:r>
                        <a:rPr lang="en-US" sz="1000" baseline="0" dirty="0" err="1" smtClean="0">
                          <a:latin typeface="+mn-lt"/>
                        </a:rPr>
                        <a:t>nomor</a:t>
                      </a:r>
                      <a:r>
                        <a:rPr lang="en-US" sz="1000" baseline="0" dirty="0" smtClean="0">
                          <a:latin typeface="+mn-lt"/>
                        </a:rPr>
                        <a:t> </a:t>
                      </a:r>
                      <a:r>
                        <a:rPr lang="en-US" sz="1000" baseline="0" dirty="0" err="1" smtClean="0">
                          <a:latin typeface="+mn-lt"/>
                        </a:rPr>
                        <a:t>handphone</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mendapatkan</a:t>
                      </a:r>
                      <a:r>
                        <a:rPr lang="en-US" sz="1000" baseline="0" dirty="0" smtClean="0">
                          <a:latin typeface="+mn-lt"/>
                        </a:rPr>
                        <a:t> SMS </a:t>
                      </a:r>
                      <a:r>
                        <a:rPr lang="en-US" sz="1000" baseline="0" dirty="0" err="1" smtClean="0">
                          <a:latin typeface="+mn-lt"/>
                        </a:rPr>
                        <a:t>notifikasi</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wajib</a:t>
                      </a:r>
                      <a:r>
                        <a:rPr lang="en-US" sz="1000" baseline="0" dirty="0" smtClean="0">
                          <a:latin typeface="+mn-lt"/>
                        </a:rPr>
                        <a:t> </a:t>
                      </a:r>
                      <a:r>
                        <a:rPr lang="en-US" sz="1000" baseline="0" dirty="0" err="1" smtClean="0">
                          <a:latin typeface="+mn-lt"/>
                        </a:rPr>
                        <a:t>memasukkan</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verifikasi</a:t>
                      </a:r>
                      <a:r>
                        <a:rPr lang="en-US" sz="1000" baseline="0" dirty="0" smtClean="0">
                          <a:latin typeface="+mn-lt"/>
                        </a:rPr>
                        <a:t> </a:t>
                      </a:r>
                      <a:r>
                        <a:rPr lang="en-US" sz="1000" baseline="0" dirty="0" err="1" smtClean="0">
                          <a:latin typeface="+mn-lt"/>
                        </a:rPr>
                        <a:t>tersebut</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layar</a:t>
                      </a:r>
                      <a:r>
                        <a:rPr lang="en-US" sz="1000" baseline="0" dirty="0" smtClean="0">
                          <a:latin typeface="+mn-lt"/>
                        </a:rPr>
                        <a:t> 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5</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Pemilihan</a:t>
                      </a:r>
                      <a:r>
                        <a:rPr lang="en-US" sz="1000" dirty="0" smtClean="0">
                          <a:latin typeface="+mn-lt"/>
                        </a:rPr>
                        <a:t> product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memiliki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yaitu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clean loan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existing 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6</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Pengisian</a:t>
                      </a:r>
                      <a:r>
                        <a:rPr lang="en-US" sz="1000" baseline="0" dirty="0" smtClean="0">
                          <a:latin typeface="+mn-lt"/>
                        </a:rPr>
                        <a:t> data </a:t>
                      </a:r>
                      <a:r>
                        <a:rPr lang="en-US" sz="1000" baseline="0" dirty="0" err="1" smtClean="0">
                          <a:latin typeface="+mn-lt"/>
                        </a:rPr>
                        <a:t>nasabah</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memilih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clean loan, </a:t>
                      </a:r>
                      <a:r>
                        <a:rPr lang="en-US" sz="1000" kern="1200" baseline="0" dirty="0" err="1" smtClean="0">
                          <a:solidFill>
                            <a:schemeClr val="dk1"/>
                          </a:solidFill>
                          <a:latin typeface="+mn-lt"/>
                          <a:ea typeface="+mn-ea"/>
                          <a:cs typeface="+mn-cs"/>
                        </a:rPr>
                        <a:t>selanjutnya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muncul</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“loan application” </a:t>
                      </a:r>
                      <a:r>
                        <a:rPr lang="en-US" sz="1000" kern="1200" baseline="0" dirty="0" err="1" smtClean="0">
                          <a:solidFill>
                            <a:schemeClr val="dk1"/>
                          </a:solidFill>
                          <a:latin typeface="+mn-lt"/>
                          <a:ea typeface="+mn-ea"/>
                          <a:cs typeface="+mn-cs"/>
                        </a:rPr>
                        <a:t>dimana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memasukkan</a:t>
                      </a:r>
                      <a:r>
                        <a:rPr lang="en-US" sz="1000" kern="1200" baseline="0" dirty="0" smtClean="0">
                          <a:solidFill>
                            <a:schemeClr val="dk1"/>
                          </a:solidFill>
                          <a:latin typeface="+mn-lt"/>
                          <a:ea typeface="+mn-ea"/>
                          <a:cs typeface="+mn-cs"/>
                        </a:rPr>
                        <a:t> data-data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7546623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(2/6)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nvPr>
        </p:nvGraphicFramePr>
        <p:xfrm>
          <a:off x="348807" y="864191"/>
          <a:ext cx="11429999" cy="480060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1000" b="0" dirty="0" smtClean="0">
                          <a:latin typeface="+mn-lt"/>
                        </a:rPr>
                        <a:t>7</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Pre-populate</a:t>
                      </a:r>
                      <a:r>
                        <a:rPr lang="en-US" sz="1000" baseline="0" dirty="0" smtClean="0"/>
                        <a:t> data ETB </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Sistem</a:t>
                      </a:r>
                      <a:r>
                        <a:rPr lang="en-US" sz="1000" dirty="0" smtClean="0">
                          <a:solidFill>
                            <a:schemeClr val="tx1"/>
                          </a:solidFill>
                          <a:latin typeface="+mn-lt"/>
                        </a:rPr>
                        <a:t> Internal</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000" dirty="0" smtClean="0">
                        <a:solidFill>
                          <a:schemeClr val="tx1"/>
                        </a:solidFill>
                        <a:latin typeface="+mn-lt"/>
                      </a:endParaRPr>
                    </a:p>
                    <a:p>
                      <a:pPr marL="0" indent="0">
                        <a:buFont typeface="+mj-lt"/>
                        <a:buNone/>
                      </a:pP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data </a:t>
                      </a:r>
                      <a:r>
                        <a:rPr lang="en-US" sz="1000" kern="1200" baseline="0" dirty="0" err="1" smtClean="0">
                          <a:solidFill>
                            <a:schemeClr val="dk1"/>
                          </a:solidFill>
                          <a:latin typeface="+mn-lt"/>
                          <a:ea typeface="+mn-ea"/>
                          <a:cs typeface="+mn-cs"/>
                        </a:rPr>
                        <a:t>demografi</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di-</a:t>
                      </a:r>
                      <a:r>
                        <a:rPr lang="en-US" sz="1000" i="1" kern="1200" baseline="0" dirty="0" smtClean="0">
                          <a:solidFill>
                            <a:schemeClr val="dk1"/>
                          </a:solidFill>
                          <a:latin typeface="+mn-lt"/>
                          <a:ea typeface="+mn-ea"/>
                          <a:cs typeface="+mn-cs"/>
                        </a:rPr>
                        <a:t>prepopulate</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sehingga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hanya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melengkapi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data yang </a:t>
                      </a:r>
                      <a:r>
                        <a:rPr lang="en-US" sz="1000" kern="1200" baseline="0" dirty="0" err="1" smtClean="0">
                          <a:solidFill>
                            <a:schemeClr val="dk1"/>
                          </a:solidFill>
                          <a:latin typeface="+mn-lt"/>
                          <a:ea typeface="+mn-ea"/>
                          <a:cs typeface="+mn-cs"/>
                        </a:rPr>
                        <a:t>kurang</a:t>
                      </a:r>
                      <a:r>
                        <a:rPr lang="en-US" sz="1000" kern="1200" baseline="0" dirty="0" smtClean="0">
                          <a:solidFill>
                            <a:schemeClr val="dk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mengisi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semua</a:t>
                      </a:r>
                      <a:r>
                        <a:rPr lang="en-US" sz="1000" kern="1200" baseline="0" dirty="0" smtClean="0">
                          <a:solidFill>
                            <a:schemeClr val="dk1"/>
                          </a:solidFill>
                          <a:latin typeface="+mn-lt"/>
                          <a:ea typeface="+mn-ea"/>
                          <a:cs typeface="+mn-cs"/>
                        </a:rPr>
                        <a:t> field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website </a:t>
                      </a:r>
                      <a:r>
                        <a:rPr lang="en-US" sz="1000" kern="1200" baseline="0" dirty="0" err="1" smtClean="0">
                          <a:solidFill>
                            <a:schemeClr val="dk1"/>
                          </a:solidFill>
                          <a:latin typeface="+mn-lt"/>
                          <a:ea typeface="+mn-ea"/>
                          <a:cs typeface="+mn-cs"/>
                        </a:rPr>
                        <a:t>bagian</a:t>
                      </a:r>
                      <a:r>
                        <a:rPr lang="en-US" sz="1000" kern="1200" baseline="0" dirty="0" smtClean="0">
                          <a:solidFill>
                            <a:schemeClr val="dk1"/>
                          </a:solidFill>
                          <a:latin typeface="+mn-lt"/>
                          <a:ea typeface="+mn-ea"/>
                          <a:cs typeface="+mn-cs"/>
                        </a:rPr>
                        <a:t> “loan application” data-data yang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dilengkapi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diantaranya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adalah</a:t>
                      </a:r>
                      <a:r>
                        <a:rPr lang="en-US" sz="1000" kern="1200" baseline="0" dirty="0" smtClean="0">
                          <a:solidFill>
                            <a:schemeClr val="dk1"/>
                          </a:solidFill>
                          <a:latin typeface="+mn-lt"/>
                          <a:ea typeface="+mn-ea"/>
                          <a:cs typeface="+mn-cs"/>
                        </a:rPr>
                        <a:t> : </a:t>
                      </a:r>
                      <a:r>
                        <a:rPr lang="en-US" sz="1000" kern="1200" baseline="0" dirty="0" err="1" smtClean="0">
                          <a:solidFill>
                            <a:schemeClr val="dk1"/>
                          </a:solidFill>
                          <a:latin typeface="+mn-lt"/>
                          <a:ea typeface="+mn-ea"/>
                          <a:cs typeface="+mn-cs"/>
                        </a:rPr>
                        <a:t>jenis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konvensional</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syariah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konsen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nominal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pembiayaandan</a:t>
                      </a:r>
                      <a:r>
                        <a:rPr lang="en-US" sz="1000" kern="1200" baseline="0" dirty="0" smtClean="0">
                          <a:solidFill>
                            <a:schemeClr val="dk1"/>
                          </a:solidFill>
                          <a:latin typeface="+mn-lt"/>
                          <a:ea typeface="+mn-ea"/>
                          <a:cs typeface="+mn-cs"/>
                        </a:rPr>
                        <a:t> tenor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simulasi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perhitungan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angsuran</a:t>
                      </a:r>
                      <a:r>
                        <a:rPr lang="en-US" sz="1000" kern="1200" baseline="0" dirty="0" smtClean="0">
                          <a:solidFill>
                            <a:schemeClr val="dk1"/>
                          </a:solidFill>
                          <a:latin typeface="+mn-lt"/>
                          <a:ea typeface="+mn-ea"/>
                          <a:cs typeface="+mn-cs"/>
                        </a:rPr>
                        <a:t>, data-data </a:t>
                      </a:r>
                      <a:r>
                        <a:rPr lang="en-US" sz="1000" kern="1200" baseline="0" dirty="0" err="1" smtClean="0">
                          <a:solidFill>
                            <a:schemeClr val="dk1"/>
                          </a:solidFill>
                          <a:latin typeface="+mn-lt"/>
                          <a:ea typeface="+mn-ea"/>
                          <a:cs typeface="+mn-cs"/>
                        </a:rPr>
                        <a:t>perusahaan</a:t>
                      </a:r>
                      <a:r>
                        <a:rPr lang="en-US" sz="1000" kern="1200" baseline="0" dirty="0" smtClean="0">
                          <a:solidFill>
                            <a:schemeClr val="dk1"/>
                          </a:solidFill>
                          <a:latin typeface="+mn-lt"/>
                          <a:ea typeface="+mn-ea"/>
                          <a:cs typeface="+mn-cs"/>
                        </a:rPr>
                        <a:t>, data-data </a:t>
                      </a:r>
                      <a:r>
                        <a:rPr lang="en-US" sz="1000" kern="1200" baseline="0" dirty="0" err="1" smtClean="0">
                          <a:solidFill>
                            <a:schemeClr val="dk1"/>
                          </a:solidFill>
                          <a:latin typeface="+mn-lt"/>
                          <a:ea typeface="+mn-ea"/>
                          <a:cs typeface="+mn-cs"/>
                        </a:rPr>
                        <a:t>penanggung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jawab</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mengajukan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serta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pemilihan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pemilihan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lokasi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cabang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pembuatan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dan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Jenis-jenis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diperlukan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mengikuti</a:t>
                      </a:r>
                      <a:r>
                        <a:rPr lang="en-US" sz="1000" kern="1200" baseline="0" dirty="0" smtClean="0">
                          <a:solidFill>
                            <a:schemeClr val="dk1"/>
                          </a:solidFill>
                          <a:latin typeface="+mn-lt"/>
                          <a:ea typeface="+mn-ea"/>
                          <a:cs typeface="+mn-cs"/>
                        </a:rPr>
                        <a:t> SOP yang </a:t>
                      </a:r>
                      <a:r>
                        <a:rPr lang="en-US" sz="1000" kern="1200" baseline="0" dirty="0" err="1" smtClean="0">
                          <a:solidFill>
                            <a:schemeClr val="dk1"/>
                          </a:solidFill>
                          <a:latin typeface="+mn-lt"/>
                          <a:ea typeface="+mn-ea"/>
                          <a:cs typeface="+mn-cs"/>
                        </a:rPr>
                        <a:t>berlaku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digital lending SME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sudah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dimiliki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bank </a:t>
                      </a:r>
                      <a:r>
                        <a:rPr lang="en-US" sz="1000" kern="1200" baseline="0" dirty="0" err="1" smtClean="0">
                          <a:solidFill>
                            <a:schemeClr val="dk1"/>
                          </a:solidFill>
                          <a:latin typeface="+mn-lt"/>
                          <a:ea typeface="+mn-ea"/>
                          <a:cs typeface="+mn-cs"/>
                        </a:rPr>
                        <a:t>dari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fasilitas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sebelumnya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maka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tidak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kembali</a:t>
                      </a:r>
                      <a:r>
                        <a:rPr lang="en-US" sz="1000" kern="1200" baseline="0" dirty="0" smtClean="0">
                          <a:solidFill>
                            <a:schemeClr val="dk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yang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sudah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tidak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berlaku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tetap</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meneruskan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sampai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selesai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terlebih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dahulu</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semua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Pengunggahan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dilakukan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setelah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penyelesaian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diperlukan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namun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belum</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Unit RCPC Maybank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menghubungi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melalui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telepon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email.</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Pengkinian</a:t>
                      </a:r>
                      <a:r>
                        <a:rPr lang="en-US" sz="1000" kern="1200" baseline="0" dirty="0" smtClean="0">
                          <a:solidFill>
                            <a:schemeClr val="dk1"/>
                          </a:solidFill>
                          <a:latin typeface="+mn-lt"/>
                          <a:ea typeface="+mn-ea"/>
                          <a:cs typeface="+mn-cs"/>
                        </a:rPr>
                        <a:t> data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dikirimkan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a:t>
                      </a:r>
                      <a:r>
                        <a:rPr lang="en-US" sz="1000" kern="1200" baseline="0" dirty="0" smtClean="0">
                          <a:solidFill>
                            <a:schemeClr val="dk1"/>
                          </a:solidFill>
                          <a:latin typeface="+mn-lt"/>
                          <a:ea typeface="+mn-ea"/>
                          <a:cs typeface="+mn-cs"/>
                        </a:rPr>
                        <a:t> email </a:t>
                      </a:r>
                      <a:r>
                        <a:rPr lang="en-US" sz="1000" kern="1200" baseline="0" dirty="0" smtClean="0">
                          <a:solidFill>
                            <a:schemeClr val="dk1"/>
                          </a:solidFill>
                          <a:latin typeface="+mn-lt"/>
                          <a:ea typeface="+mn-ea"/>
                          <a:cs typeface="+mn-cs"/>
                          <a:hlinkClick r:id="rId2"/>
                        </a:rPr>
                        <a:t>RCPC@Maybank.co.id</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setelah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penyelesaian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8</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err="1" smtClean="0">
                          <a:latin typeface="+mn-lt"/>
                        </a:rPr>
                        <a:t>Pengajuan</a:t>
                      </a:r>
                      <a:r>
                        <a:rPr lang="en-US" sz="1000" baseline="0" dirty="0" smtClean="0">
                          <a:latin typeface="+mn-lt"/>
                        </a:rPr>
                        <a:t> </a:t>
                      </a:r>
                      <a:r>
                        <a:rPr lang="en-US" sz="1000" baseline="0" dirty="0" err="1" smtClean="0">
                          <a:latin typeface="+mn-lt"/>
                        </a:rPr>
                        <a:t>aplikasi</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err="1" smtClean="0">
                          <a:latin typeface="+mn-lt"/>
                        </a:rPr>
                        <a:t>Nasabah</a:t>
                      </a:r>
                      <a:endParaRPr lang="en-US" sz="1000" dirty="0" smtClean="0">
                        <a:latin typeface="+mn-lt"/>
                      </a:endParaRPr>
                    </a:p>
                    <a:p>
                      <a:pPr marL="228600" indent="-228600">
                        <a:buFont typeface="+mj-lt"/>
                        <a:buAutoNum type="alphaLcPeriod"/>
                      </a:pPr>
                      <a:r>
                        <a:rPr lang="en-US" sz="1000" dirty="0" smtClean="0">
                          <a:latin typeface="+mn-lt"/>
                        </a:rPr>
                        <a:t>Website</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pengisian</a:t>
                      </a:r>
                      <a:r>
                        <a:rPr lang="en-US" sz="1000" baseline="0" dirty="0" smtClean="0">
                          <a:latin typeface="+mn-lt"/>
                        </a:rPr>
                        <a:t> data yang </a:t>
                      </a:r>
                      <a:r>
                        <a:rPr lang="en-US" sz="1000" baseline="0" dirty="0" err="1" smtClean="0">
                          <a:latin typeface="+mn-lt"/>
                        </a:rPr>
                        <a:t>diperlukan</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layar</a:t>
                      </a:r>
                      <a:r>
                        <a:rPr lang="en-US" sz="1000" baseline="0" dirty="0" smtClean="0">
                          <a:latin typeface="+mn-lt"/>
                        </a:rPr>
                        <a:t> website </a:t>
                      </a:r>
                      <a:r>
                        <a:rPr lang="en-US" sz="1000" baseline="0" dirty="0" err="1" smtClean="0">
                          <a:latin typeface="+mn-lt"/>
                        </a:rPr>
                        <a:t>akan</a:t>
                      </a:r>
                      <a:r>
                        <a:rPr lang="en-US" sz="1000" baseline="0" dirty="0" smtClean="0">
                          <a:latin typeface="+mn-lt"/>
                        </a:rPr>
                        <a:t> </a:t>
                      </a:r>
                      <a:r>
                        <a:rPr lang="en-US" sz="1000" baseline="0" dirty="0" err="1" smtClean="0">
                          <a:latin typeface="+mn-lt"/>
                        </a:rPr>
                        <a:t>ditampilkan</a:t>
                      </a:r>
                      <a:r>
                        <a:rPr lang="en-US" sz="1000" baseline="0" dirty="0" smtClean="0">
                          <a:latin typeface="+mn-lt"/>
                        </a:rPr>
                        <a:t> </a:t>
                      </a:r>
                      <a:r>
                        <a:rPr lang="en-US" sz="1000" baseline="0" dirty="0" err="1" smtClean="0">
                          <a:latin typeface="+mn-lt"/>
                        </a:rPr>
                        <a:t>ringkasan</a:t>
                      </a:r>
                      <a:r>
                        <a:rPr lang="en-US" sz="1000" baseline="0" dirty="0" smtClean="0">
                          <a:latin typeface="+mn-lt"/>
                        </a:rPr>
                        <a:t> </a:t>
                      </a:r>
                      <a:r>
                        <a:rPr lang="en-US" sz="1000" baseline="0" dirty="0" err="1" smtClean="0">
                          <a:latin typeface="+mn-lt"/>
                        </a:rPr>
                        <a:t>dari</a:t>
                      </a:r>
                      <a:r>
                        <a:rPr lang="en-US" sz="1000" baseline="0" dirty="0" smtClean="0">
                          <a:latin typeface="+mn-lt"/>
                        </a:rPr>
                        <a:t> data yang </a:t>
                      </a:r>
                      <a:r>
                        <a:rPr lang="en-US" sz="1000" baseline="0" dirty="0" err="1" smtClean="0">
                          <a:latin typeface="+mn-lt"/>
                        </a:rPr>
                        <a:t>telah</a:t>
                      </a:r>
                      <a:r>
                        <a:rPr lang="en-US" sz="1000" baseline="0" dirty="0" smtClean="0">
                          <a:latin typeface="+mn-lt"/>
                        </a:rPr>
                        <a:t> </a:t>
                      </a:r>
                      <a:r>
                        <a:rPr lang="en-US" sz="1000" baseline="0" dirty="0" err="1" smtClean="0">
                          <a:latin typeface="+mn-lt"/>
                        </a:rPr>
                        <a:t>diisi</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Nasabah</a:t>
                      </a:r>
                      <a:r>
                        <a:rPr lang="en-US" sz="1000" baseline="0" dirty="0" smtClean="0">
                          <a:latin typeface="+mn-lt"/>
                        </a:rPr>
                        <a:t> </a:t>
                      </a:r>
                      <a:r>
                        <a:rPr lang="en-US" sz="1000" baseline="0" dirty="0" err="1" smtClean="0">
                          <a:latin typeface="+mn-lt"/>
                        </a:rPr>
                        <a:t>wajib</a:t>
                      </a:r>
                      <a:r>
                        <a:rPr lang="en-US" sz="1000" baseline="0" dirty="0" smtClean="0">
                          <a:latin typeface="+mn-lt"/>
                        </a:rPr>
                        <a:t> </a:t>
                      </a:r>
                      <a:r>
                        <a:rPr lang="en-US" sz="1000" baseline="0" dirty="0" err="1" smtClean="0">
                          <a:latin typeface="+mn-lt"/>
                        </a:rPr>
                        <a:t>memeriksa</a:t>
                      </a:r>
                      <a:r>
                        <a:rPr lang="en-US" sz="1000" baseline="0" dirty="0" smtClean="0">
                          <a:latin typeface="+mn-lt"/>
                        </a:rPr>
                        <a:t> </a:t>
                      </a:r>
                      <a:r>
                        <a:rPr lang="en-US" sz="1000" baseline="0" dirty="0" err="1" smtClean="0">
                          <a:latin typeface="+mn-lt"/>
                        </a:rPr>
                        <a:t>bahwa</a:t>
                      </a:r>
                      <a:r>
                        <a:rPr lang="en-US" sz="1000" baseline="0" dirty="0" smtClean="0">
                          <a:latin typeface="+mn-lt"/>
                        </a:rPr>
                        <a:t> data yang </a:t>
                      </a:r>
                      <a:r>
                        <a:rPr lang="en-US" sz="1000" baseline="0" dirty="0" err="1" smtClean="0">
                          <a:latin typeface="+mn-lt"/>
                        </a:rPr>
                        <a:t>telah</a:t>
                      </a:r>
                      <a:r>
                        <a:rPr lang="en-US" sz="1000" baseline="0" dirty="0" smtClean="0">
                          <a:latin typeface="+mn-lt"/>
                        </a:rPr>
                        <a:t> </a:t>
                      </a:r>
                      <a:r>
                        <a:rPr lang="en-US" sz="1000" baseline="0" dirty="0" err="1" smtClean="0">
                          <a:latin typeface="+mn-lt"/>
                        </a:rPr>
                        <a:t>dilengkapi</a:t>
                      </a:r>
                      <a:r>
                        <a:rPr lang="en-US" sz="1000" baseline="0" dirty="0" smtClean="0">
                          <a:latin typeface="+mn-lt"/>
                        </a:rPr>
                        <a:t> </a:t>
                      </a:r>
                      <a:r>
                        <a:rPr lang="en-US" sz="1000" baseline="0" dirty="0" err="1" smtClean="0">
                          <a:latin typeface="+mn-lt"/>
                        </a:rPr>
                        <a:t>sudah</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atau</a:t>
                      </a:r>
                      <a:r>
                        <a:rPr lang="en-US" sz="1000" baseline="0" dirty="0" smtClean="0">
                          <a:latin typeface="+mn-lt"/>
                        </a:rPr>
                        <a:t> </a:t>
                      </a:r>
                      <a:r>
                        <a:rPr lang="en-US" sz="1000" baseline="0" dirty="0" err="1" smtClean="0">
                          <a:latin typeface="+mn-lt"/>
                        </a:rPr>
                        <a:t>jika</a:t>
                      </a:r>
                      <a:r>
                        <a:rPr lang="en-US" sz="1000" baseline="0" dirty="0" smtClean="0">
                          <a:latin typeface="+mn-lt"/>
                        </a:rPr>
                        <a:t> </a:t>
                      </a:r>
                      <a:r>
                        <a:rPr lang="en-US" sz="1000" baseline="0" dirty="0" err="1" smtClean="0">
                          <a:latin typeface="+mn-lt"/>
                        </a:rPr>
                        <a:t>terdapat</a:t>
                      </a:r>
                      <a:r>
                        <a:rPr lang="en-US" sz="1000" baseline="0" dirty="0" smtClean="0">
                          <a:latin typeface="+mn-lt"/>
                        </a:rPr>
                        <a:t> data yang </a:t>
                      </a:r>
                      <a:r>
                        <a:rPr lang="en-US" sz="1000" baseline="0" dirty="0" err="1" smtClean="0">
                          <a:latin typeface="+mn-lt"/>
                        </a:rPr>
                        <a:t>belum</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mengklik</a:t>
                      </a:r>
                      <a:r>
                        <a:rPr lang="en-US" sz="1000" baseline="0" dirty="0" smtClean="0">
                          <a:latin typeface="+mn-lt"/>
                        </a:rPr>
                        <a:t> </a:t>
                      </a:r>
                      <a:r>
                        <a:rPr lang="en-US" sz="1000" baseline="0" dirty="0" err="1" smtClean="0">
                          <a:latin typeface="+mn-lt"/>
                        </a:rPr>
                        <a:t>tombol</a:t>
                      </a:r>
                      <a:r>
                        <a:rPr lang="en-US" sz="1000" baseline="0" dirty="0" smtClean="0">
                          <a:latin typeface="+mn-lt"/>
                        </a:rPr>
                        <a:t> edit </a:t>
                      </a:r>
                      <a:r>
                        <a:rPr lang="en-US" sz="1000" baseline="0" dirty="0" err="1" smtClean="0">
                          <a:latin typeface="+mn-lt"/>
                        </a:rPr>
                        <a:t>untuk</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perbaikan</a:t>
                      </a:r>
                      <a:r>
                        <a:rPr lang="en-US" sz="1000" baseline="0" dirty="0" smtClean="0">
                          <a:latin typeface="+mn-lt"/>
                        </a:rPr>
                        <a:t> data.</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Jika</a:t>
                      </a:r>
                      <a:r>
                        <a:rPr lang="en-US" sz="1000" baseline="0" dirty="0" smtClean="0">
                          <a:latin typeface="+mn-lt"/>
                        </a:rPr>
                        <a:t> data </a:t>
                      </a:r>
                      <a:r>
                        <a:rPr lang="en-US" sz="1000" baseline="0" dirty="0" err="1" smtClean="0">
                          <a:latin typeface="+mn-lt"/>
                        </a:rPr>
                        <a:t>sudah</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maka</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melanjutkan</a:t>
                      </a:r>
                      <a:r>
                        <a:rPr lang="en-US" sz="1000" baseline="0" dirty="0" smtClean="0">
                          <a:latin typeface="+mn-lt"/>
                        </a:rPr>
                        <a:t> proses </a:t>
                      </a:r>
                      <a:r>
                        <a:rPr lang="en-US" sz="1000" baseline="0" dirty="0" err="1" smtClean="0">
                          <a:latin typeface="+mn-lt"/>
                        </a:rPr>
                        <a:t>dengan</a:t>
                      </a:r>
                      <a:r>
                        <a:rPr lang="en-US" sz="1000" baseline="0" dirty="0" smtClean="0">
                          <a:latin typeface="+mn-lt"/>
                        </a:rPr>
                        <a:t> </a:t>
                      </a:r>
                      <a:r>
                        <a:rPr lang="en-US" sz="1000" baseline="0" dirty="0" err="1" smtClean="0">
                          <a:latin typeface="+mn-lt"/>
                        </a:rPr>
                        <a:t>klik</a:t>
                      </a:r>
                      <a:r>
                        <a:rPr lang="en-US" sz="1000" baseline="0" dirty="0" smtClean="0">
                          <a:latin typeface="+mn-lt"/>
                        </a:rPr>
                        <a:t> </a:t>
                      </a:r>
                      <a:r>
                        <a:rPr lang="en-US" sz="1000" baseline="0" dirty="0" err="1" smtClean="0">
                          <a:latin typeface="+mn-lt"/>
                        </a:rPr>
                        <a:t>tombol</a:t>
                      </a:r>
                      <a:r>
                        <a:rPr lang="en-US" sz="1000" baseline="0" dirty="0" smtClean="0">
                          <a:latin typeface="+mn-lt"/>
                        </a:rPr>
                        <a:t> “</a:t>
                      </a:r>
                      <a:r>
                        <a:rPr lang="en-US" sz="1000" baseline="0" dirty="0" err="1" smtClean="0">
                          <a:latin typeface="+mn-lt"/>
                        </a:rPr>
                        <a:t>Ajukan</a:t>
                      </a:r>
                      <a:r>
                        <a:rPr lang="en-US" sz="1000" baseline="0" dirty="0" smtClean="0">
                          <a:latin typeface="+mn-lt"/>
                        </a:rPr>
                        <a:t> </a:t>
                      </a:r>
                      <a:r>
                        <a:rPr lang="en-US" sz="1000" baseline="0" dirty="0" err="1" smtClean="0">
                          <a:latin typeface="+mn-lt"/>
                        </a:rPr>
                        <a:t>Sekarang</a:t>
                      </a:r>
                      <a:r>
                        <a:rPr lang="en-US" sz="10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9</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Store</a:t>
                      </a:r>
                      <a:r>
                        <a:rPr lang="en-US" sz="1000" baseline="0" dirty="0" smtClean="0">
                          <a:latin typeface="+mn-lt"/>
                        </a:rPr>
                        <a:t> at database</a:t>
                      </a:r>
                    </a:p>
                    <a:p>
                      <a:pPr algn="l"/>
                      <a:r>
                        <a:rPr lang="en-US" sz="1000" baseline="0" dirty="0" err="1" smtClean="0">
                          <a:latin typeface="+mn-lt"/>
                        </a:rPr>
                        <a:t>Penyimpanan</a:t>
                      </a:r>
                      <a:r>
                        <a:rPr lang="en-US" sz="1000" baseline="0" dirty="0" smtClean="0">
                          <a:latin typeface="+mn-lt"/>
                        </a:rPr>
                        <a:t> </a:t>
                      </a:r>
                      <a:r>
                        <a:rPr lang="en-US" sz="1000" baseline="0" dirty="0" err="1" smtClean="0">
                          <a:latin typeface="+mn-lt"/>
                        </a:rPr>
                        <a:t>pada</a:t>
                      </a:r>
                      <a:r>
                        <a:rPr lang="en-US" sz="1000" baseline="0" dirty="0" smtClean="0">
                          <a:latin typeface="+mn-lt"/>
                        </a:rPr>
                        <a:t> database website</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err="1" smtClean="0">
                          <a:latin typeface="+mn-lt"/>
                        </a:rPr>
                        <a:t>Sistem</a:t>
                      </a:r>
                      <a:r>
                        <a:rPr lang="en-US" sz="1000" dirty="0" smtClean="0">
                          <a:latin typeface="+mn-lt"/>
                        </a:rPr>
                        <a:t> internal</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mengklik</a:t>
                      </a:r>
                      <a:r>
                        <a:rPr lang="en-US" sz="1000" baseline="0" dirty="0" smtClean="0">
                          <a:latin typeface="+mn-lt"/>
                        </a:rPr>
                        <a:t> </a:t>
                      </a:r>
                      <a:r>
                        <a:rPr lang="en-US" sz="1000" baseline="0" dirty="0" err="1" smtClean="0">
                          <a:latin typeface="+mn-lt"/>
                        </a:rPr>
                        <a:t>tombol</a:t>
                      </a:r>
                      <a:r>
                        <a:rPr lang="en-US" sz="1000" baseline="0" dirty="0" smtClean="0">
                          <a:latin typeface="+mn-lt"/>
                        </a:rPr>
                        <a:t> “</a:t>
                      </a:r>
                      <a:r>
                        <a:rPr lang="en-US" sz="1000" baseline="0" dirty="0" err="1" smtClean="0">
                          <a:latin typeface="+mn-lt"/>
                        </a:rPr>
                        <a:t>Ajukan</a:t>
                      </a:r>
                      <a:r>
                        <a:rPr lang="en-US" sz="1000" baseline="0" dirty="0" smtClean="0">
                          <a:latin typeface="+mn-lt"/>
                        </a:rPr>
                        <a:t> </a:t>
                      </a:r>
                      <a:r>
                        <a:rPr lang="en-US" sz="1000" baseline="0" dirty="0" err="1" smtClean="0">
                          <a:latin typeface="+mn-lt"/>
                        </a:rPr>
                        <a:t>Aplikasi</a:t>
                      </a:r>
                      <a:r>
                        <a:rPr lang="en-US" sz="1000" baseline="0" dirty="0" smtClean="0">
                          <a:latin typeface="+mn-lt"/>
                        </a:rPr>
                        <a:t>”, </a:t>
                      </a:r>
                      <a:r>
                        <a:rPr lang="en-US" sz="1000" baseline="0" dirty="0" err="1" smtClean="0">
                          <a:latin typeface="+mn-lt"/>
                        </a:rPr>
                        <a:t>sistem</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penyimpanan</a:t>
                      </a:r>
                      <a:r>
                        <a:rPr lang="en-US" sz="1000" baseline="0" dirty="0" smtClean="0">
                          <a:latin typeface="+mn-lt"/>
                        </a:rPr>
                        <a:t> data </a:t>
                      </a:r>
                      <a:r>
                        <a:rPr lang="en-US" sz="1000" baseline="0" dirty="0" err="1" smtClean="0">
                          <a:latin typeface="+mn-lt"/>
                        </a:rPr>
                        <a:t>pada</a:t>
                      </a:r>
                      <a:r>
                        <a:rPr lang="en-US" sz="1000" baseline="0" dirty="0" smtClean="0">
                          <a:latin typeface="+mn-lt"/>
                        </a:rPr>
                        <a:t> </a:t>
                      </a:r>
                      <a:r>
                        <a:rPr lang="en-US" sz="1000" baseline="0" dirty="0" err="1" smtClean="0">
                          <a:latin typeface="+mn-lt"/>
                        </a:rPr>
                        <a:t>sistem</a:t>
                      </a:r>
                      <a:r>
                        <a:rPr lang="en-US" sz="1000" baseline="0" dirty="0" smtClean="0">
                          <a:latin typeface="+mn-lt"/>
                        </a:rPr>
                        <a:t> storage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97362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(3/6)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nvPr>
        </p:nvGraphicFramePr>
        <p:xfrm>
          <a:off x="348807" y="864191"/>
          <a:ext cx="11429999" cy="446532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1000" b="0" dirty="0" smtClean="0">
                          <a:latin typeface="+mn-lt"/>
                        </a:rPr>
                        <a:t>10</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Unit</a:t>
                      </a:r>
                      <a:r>
                        <a:rPr lang="en-US" sz="1000" baseline="0" dirty="0" smtClean="0">
                          <a:latin typeface="+mn-lt"/>
                        </a:rPr>
                        <a:t> </a:t>
                      </a:r>
                      <a:r>
                        <a:rPr lang="en-US" sz="1000" baseline="0" dirty="0" err="1" smtClean="0">
                          <a:latin typeface="+mn-lt"/>
                        </a:rPr>
                        <a:t>kerja</a:t>
                      </a:r>
                      <a:r>
                        <a:rPr lang="en-US" sz="1000" baseline="0" dirty="0" smtClean="0">
                          <a:latin typeface="+mn-lt"/>
                        </a:rPr>
                        <a:t> RCPC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kriteria</a:t>
                      </a:r>
                      <a:r>
                        <a:rPr lang="en-US" sz="1000" baseline="0" dirty="0" smtClean="0">
                          <a:latin typeface="+mn-lt"/>
                        </a:rPr>
                        <a:t> </a:t>
                      </a:r>
                      <a:r>
                        <a:rPr lang="en-US" sz="1000" baseline="0" dirty="0" err="1" smtClean="0">
                          <a:latin typeface="+mn-lt"/>
                        </a:rPr>
                        <a:t>nasabah</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smtClean="0">
                          <a:latin typeface="+mn-lt"/>
                        </a:rPr>
                        <a:t>RCPC</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smtClean="0">
                          <a:latin typeface="+mn-lt"/>
                        </a:rPr>
                        <a:t>RCPC officer </a:t>
                      </a:r>
                      <a:r>
                        <a:rPr lang="en-US" sz="1000" baseline="0" dirty="0" err="1" smtClean="0">
                          <a:latin typeface="+mn-lt"/>
                        </a:rPr>
                        <a:t>mengakses</a:t>
                      </a:r>
                      <a:r>
                        <a:rPr lang="en-US" sz="1000" baseline="0" dirty="0" smtClean="0">
                          <a:latin typeface="+mn-lt"/>
                        </a:rPr>
                        <a:t> </a:t>
                      </a:r>
                      <a:r>
                        <a:rPr lang="en-US" sz="1000" baseline="0" dirty="0" err="1" smtClean="0">
                          <a:latin typeface="+mn-lt"/>
                        </a:rPr>
                        <a:t>aplikasi</a:t>
                      </a:r>
                      <a:r>
                        <a:rPr lang="en-US" sz="1000" baseline="0" dirty="0" smtClean="0">
                          <a:latin typeface="+mn-lt"/>
                        </a:rPr>
                        <a:t> LOS CUBE </a:t>
                      </a:r>
                      <a:r>
                        <a:rPr lang="en-US" sz="1000" baseline="0" dirty="0" err="1" smtClean="0">
                          <a:latin typeface="+mn-lt"/>
                        </a:rPr>
                        <a:t>setiap</a:t>
                      </a:r>
                      <a:r>
                        <a:rPr lang="en-US" sz="1000" baseline="0" dirty="0" smtClean="0">
                          <a:latin typeface="+mn-lt"/>
                        </a:rPr>
                        <a:t> </a:t>
                      </a:r>
                      <a:r>
                        <a:rPr lang="en-US" sz="1000" baseline="0" dirty="0" err="1" smtClean="0">
                          <a:latin typeface="+mn-lt"/>
                        </a:rPr>
                        <a:t>hari</a:t>
                      </a:r>
                      <a:r>
                        <a:rPr lang="en-US" sz="1000" baseline="0" dirty="0" smtClean="0">
                          <a:latin typeface="+mn-lt"/>
                        </a:rPr>
                        <a:t> </a:t>
                      </a:r>
                      <a:r>
                        <a:rPr lang="en-US" sz="1000" baseline="0" dirty="0" err="1" smtClean="0">
                          <a:latin typeface="+mn-lt"/>
                        </a:rPr>
                        <a:t>secara</a:t>
                      </a:r>
                      <a:r>
                        <a:rPr lang="en-US" sz="1000" baseline="0" dirty="0" smtClean="0">
                          <a:latin typeface="+mn-lt"/>
                        </a:rPr>
                        <a:t> regular </a:t>
                      </a:r>
                      <a:r>
                        <a:rPr lang="en-US" sz="1000" baseline="0" dirty="0" err="1" smtClean="0">
                          <a:latin typeface="+mn-lt"/>
                        </a:rPr>
                        <a:t>untuk</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aplikasi</a:t>
                      </a:r>
                      <a:r>
                        <a:rPr lang="en-US" sz="1000" baseline="0" dirty="0" smtClean="0">
                          <a:latin typeface="+mn-lt"/>
                        </a:rPr>
                        <a:t> digital lending yang </a:t>
                      </a:r>
                      <a:r>
                        <a:rPr lang="en-US" sz="1000" baseline="0" dirty="0" err="1" smtClean="0">
                          <a:latin typeface="+mn-lt"/>
                        </a:rPr>
                        <a:t>masuk</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Jika</a:t>
                      </a:r>
                      <a:r>
                        <a:rPr lang="en-US" sz="1000" baseline="0" dirty="0" smtClean="0">
                          <a:latin typeface="+mn-lt"/>
                        </a:rPr>
                        <a:t> </a:t>
                      </a:r>
                      <a:r>
                        <a:rPr lang="en-US" sz="1000" baseline="0" dirty="0" err="1" smtClean="0">
                          <a:latin typeface="+mn-lt"/>
                        </a:rPr>
                        <a:t>terdapat</a:t>
                      </a:r>
                      <a:r>
                        <a:rPr lang="en-US" sz="1000" baseline="0" dirty="0" smtClean="0">
                          <a:latin typeface="+mn-lt"/>
                        </a:rPr>
                        <a:t> </a:t>
                      </a:r>
                      <a:r>
                        <a:rPr lang="en-US" sz="1000" baseline="0" dirty="0" err="1" smtClean="0">
                          <a:latin typeface="+mn-lt"/>
                        </a:rPr>
                        <a:t>aplikasi</a:t>
                      </a:r>
                      <a:r>
                        <a:rPr lang="en-US" sz="1000" baseline="0" dirty="0" smtClean="0">
                          <a:latin typeface="+mn-lt"/>
                        </a:rPr>
                        <a:t> digital lending yang </a:t>
                      </a:r>
                      <a:r>
                        <a:rPr lang="en-US" sz="1000" baseline="0" dirty="0" err="1" smtClean="0">
                          <a:latin typeface="+mn-lt"/>
                        </a:rPr>
                        <a:t>baru</a:t>
                      </a:r>
                      <a:r>
                        <a:rPr lang="en-US" sz="1000" baseline="0" dirty="0" smtClean="0">
                          <a:latin typeface="+mn-lt"/>
                        </a:rPr>
                        <a:t>, </a:t>
                      </a:r>
                      <a:r>
                        <a:rPr lang="en-US" sz="1000" baseline="0" dirty="0" err="1" smtClean="0">
                          <a:latin typeface="+mn-lt"/>
                        </a:rPr>
                        <a:t>maka</a:t>
                      </a:r>
                      <a:r>
                        <a:rPr lang="en-US" sz="1000" baseline="0" dirty="0" smtClean="0">
                          <a:latin typeface="+mn-lt"/>
                        </a:rPr>
                        <a:t> RCPC officer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bahwa</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produk</a:t>
                      </a:r>
                      <a:r>
                        <a:rPr lang="en-US" sz="1000" baseline="0" dirty="0" smtClean="0">
                          <a:latin typeface="+mn-lt"/>
                        </a:rPr>
                        <a:t> yang </a:t>
                      </a:r>
                      <a:r>
                        <a:rPr lang="en-US" sz="1000" baseline="0" dirty="0" err="1" smtClean="0">
                          <a:latin typeface="+mn-lt"/>
                        </a:rPr>
                        <a:t>tercantum</a:t>
                      </a:r>
                      <a:r>
                        <a:rPr lang="en-US" sz="1000" baseline="0" dirty="0" smtClean="0">
                          <a:latin typeface="+mn-lt"/>
                        </a:rPr>
                        <a:t> </a:t>
                      </a:r>
                      <a:r>
                        <a:rPr lang="en-US" sz="1000" baseline="0" dirty="0" err="1" smtClean="0">
                          <a:latin typeface="+mn-lt"/>
                        </a:rPr>
                        <a:t>pada</a:t>
                      </a:r>
                      <a:r>
                        <a:rPr lang="en-US" sz="1000" baseline="0" dirty="0" smtClean="0">
                          <a:latin typeface="+mn-lt"/>
                        </a:rPr>
                        <a:t> LOS CUBE </a:t>
                      </a:r>
                      <a:r>
                        <a:rPr lang="en-US" sz="1000" baseline="0" dirty="0" err="1" smtClean="0">
                          <a:latin typeface="+mn-lt"/>
                        </a:rPr>
                        <a:t>adalah</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produk</a:t>
                      </a:r>
                      <a:r>
                        <a:rPr lang="en-US" sz="1000" baseline="0" dirty="0" smtClean="0">
                          <a:latin typeface="+mn-lt"/>
                        </a:rPr>
                        <a:t> Digital Lending SME </a:t>
                      </a:r>
                      <a:r>
                        <a:rPr lang="en-US" sz="1000" baseline="0" dirty="0" err="1" smtClean="0">
                          <a:latin typeface="+mn-lt"/>
                        </a:rPr>
                        <a:t>yaitu</a:t>
                      </a:r>
                      <a:r>
                        <a:rPr lang="en-US" sz="1000" baseline="0" dirty="0" smtClean="0">
                          <a:latin typeface="+mn-lt"/>
                        </a:rPr>
                        <a:t> : </a:t>
                      </a:r>
                      <a:r>
                        <a:rPr lang="en-US" sz="1000" baseline="0" dirty="0" err="1" smtClean="0">
                          <a:latin typeface="+mn-lt"/>
                        </a:rPr>
                        <a:t>xx.yy</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Pengecekan</a:t>
                      </a:r>
                      <a:r>
                        <a:rPr lang="en-US" sz="1000" baseline="0" dirty="0" smtClean="0">
                          <a:latin typeface="+mn-lt"/>
                        </a:rPr>
                        <a:t> yang </a:t>
                      </a:r>
                      <a:r>
                        <a:rPr lang="en-US" sz="1000" baseline="0" dirty="0" err="1" smtClean="0">
                          <a:latin typeface="+mn-lt"/>
                        </a:rPr>
                        <a:t>dilakukan</a:t>
                      </a:r>
                      <a:r>
                        <a:rPr lang="en-US" sz="1000" baseline="0" dirty="0" smtClean="0">
                          <a:latin typeface="+mn-lt"/>
                        </a:rPr>
                        <a:t> </a:t>
                      </a:r>
                      <a:r>
                        <a:rPr lang="en-US" sz="1000" baseline="0" dirty="0" err="1" smtClean="0">
                          <a:latin typeface="+mn-lt"/>
                        </a:rPr>
                        <a:t>berdasarkan</a:t>
                      </a:r>
                      <a:r>
                        <a:rPr lang="en-US" sz="1000" baseline="0" dirty="0" smtClean="0">
                          <a:latin typeface="+mn-lt"/>
                        </a:rPr>
                        <a:t> </a:t>
                      </a:r>
                      <a:r>
                        <a:rPr lang="en-US" sz="1000" baseline="0" dirty="0" err="1" smtClean="0">
                          <a:latin typeface="+mn-lt"/>
                        </a:rPr>
                        <a:t>ketentuan</a:t>
                      </a:r>
                      <a:r>
                        <a:rPr lang="en-US" sz="1000" baseline="0" dirty="0" smtClean="0">
                          <a:latin typeface="+mn-lt"/>
                        </a:rPr>
                        <a:t> PDA Digital Lending SME </a:t>
                      </a:r>
                      <a:r>
                        <a:rPr lang="en-US" sz="1000" baseline="0" dirty="0" err="1" smtClean="0">
                          <a:latin typeface="+mn-lt"/>
                        </a:rPr>
                        <a:t>diantaranya</a:t>
                      </a:r>
                      <a:r>
                        <a:rPr lang="en-US" sz="1000" baseline="0" dirty="0" smtClean="0">
                          <a:latin typeface="+mn-lt"/>
                        </a:rPr>
                        <a:t> </a:t>
                      </a:r>
                      <a:r>
                        <a:rPr lang="en-US" sz="1000" baseline="0" dirty="0" err="1" smtClean="0">
                          <a:latin typeface="+mn-lt"/>
                        </a:rPr>
                        <a:t>adalah</a:t>
                      </a:r>
                      <a:r>
                        <a:rPr lang="en-US" sz="1000" baseline="0" dirty="0" smtClean="0">
                          <a:latin typeface="+mn-lt"/>
                        </a:rPr>
                        <a:t> :</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DUKCAPIL</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lama </a:t>
                      </a:r>
                      <a:r>
                        <a:rPr lang="en-US" sz="1000" baseline="0" dirty="0" err="1" smtClean="0">
                          <a:latin typeface="+mn-lt"/>
                        </a:rPr>
                        <a:t>usaha</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umur</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Individu</a:t>
                      </a:r>
                      <a:r>
                        <a:rPr lang="en-US" sz="1000" baseline="0" dirty="0" smtClean="0">
                          <a:latin typeface="+mn-lt"/>
                        </a:rPr>
                        <a:t>)/ key person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korporasi</a:t>
                      </a:r>
                      <a:r>
                        <a:rPr lang="en-US" sz="1000" baseline="0" dirty="0" smtClean="0">
                          <a:latin typeface="+mn-lt"/>
                        </a:rPr>
                        <a: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Knock out industry</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Outflow industry (</a:t>
                      </a:r>
                      <a:r>
                        <a:rPr lang="en-US" sz="1000" baseline="0" dirty="0" err="1" smtClean="0">
                          <a:latin typeface="+mn-lt"/>
                        </a:rPr>
                        <a:t>sesuai</a:t>
                      </a:r>
                      <a:r>
                        <a:rPr lang="en-US" sz="1000" baseline="0" dirty="0" smtClean="0">
                          <a:latin typeface="+mn-lt"/>
                        </a:rPr>
                        <a:t> </a:t>
                      </a:r>
                      <a:r>
                        <a:rPr lang="en-US" sz="1000" baseline="0" dirty="0" err="1" smtClean="0">
                          <a:latin typeface="+mn-lt"/>
                        </a:rPr>
                        <a:t>dengan</a:t>
                      </a:r>
                      <a:r>
                        <a:rPr lang="en-US" sz="1000" baseline="0" dirty="0" smtClean="0">
                          <a:latin typeface="+mn-lt"/>
                        </a:rPr>
                        <a:t> </a:t>
                      </a:r>
                      <a:r>
                        <a:rPr lang="en-US" sz="1000" baseline="0" dirty="0" err="1" smtClean="0">
                          <a:latin typeface="+mn-lt"/>
                        </a:rPr>
                        <a:t>ketentuan</a:t>
                      </a:r>
                      <a:r>
                        <a:rPr lang="en-US" sz="1000" baseline="0" dirty="0" smtClean="0">
                          <a:latin typeface="+mn-lt"/>
                        </a:rPr>
                        <a:t> outflow industry </a:t>
                      </a:r>
                      <a:r>
                        <a:rPr lang="en-US" sz="1000" baseline="0" dirty="0" err="1" smtClean="0">
                          <a:latin typeface="+mn-lt"/>
                        </a:rPr>
                        <a:t>yaitu</a:t>
                      </a:r>
                      <a:r>
                        <a:rPr lang="en-US" sz="1000" baseline="0" dirty="0" smtClean="0">
                          <a:latin typeface="+mn-lt"/>
                        </a:rPr>
                        <a:t> </a:t>
                      </a:r>
                      <a:r>
                        <a:rPr lang="en-US" sz="1000" baseline="0" dirty="0" err="1" smtClean="0">
                          <a:latin typeface="+mn-lt"/>
                        </a:rPr>
                        <a:t>jenis</a:t>
                      </a:r>
                      <a:r>
                        <a:rPr lang="en-US" sz="1000" baseline="0" dirty="0" smtClean="0">
                          <a:latin typeface="+mn-lt"/>
                        </a:rPr>
                        <a:t> industry yang </a:t>
                      </a:r>
                      <a:r>
                        <a:rPr lang="en-US" sz="1000" baseline="0" dirty="0" err="1" smtClean="0">
                          <a:latin typeface="+mn-lt"/>
                        </a:rPr>
                        <a:t>tidak</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diproses</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produk</a:t>
                      </a:r>
                      <a:r>
                        <a:rPr lang="en-US" sz="1000" baseline="0" dirty="0" smtClean="0">
                          <a:latin typeface="+mn-lt"/>
                        </a:rPr>
                        <a:t> clean loan </a:t>
                      </a:r>
                      <a:r>
                        <a:rPr lang="en-US" sz="1000" baseline="0" dirty="0" err="1" smtClean="0">
                          <a:latin typeface="+mn-lt"/>
                        </a:rPr>
                        <a:t>namun</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menggunakan</a:t>
                      </a:r>
                      <a:r>
                        <a:rPr lang="en-US" sz="1000" baseline="0" dirty="0" smtClean="0">
                          <a:latin typeface="+mn-lt"/>
                        </a:rPr>
                        <a:t> proses </a:t>
                      </a:r>
                      <a:r>
                        <a:rPr lang="en-US" sz="1000" baseline="0" dirty="0" err="1" smtClean="0">
                          <a:latin typeface="+mn-lt"/>
                        </a:rPr>
                        <a:t>produk</a:t>
                      </a:r>
                      <a:r>
                        <a:rPr lang="en-US" sz="1000" baseline="0" dirty="0" smtClean="0">
                          <a:latin typeface="+mn-lt"/>
                        </a:rPr>
                        <a:t> existing RSME, </a:t>
                      </a:r>
                      <a:r>
                        <a:rPr lang="en-US" sz="1000" baseline="0" dirty="0" err="1" smtClean="0">
                          <a:latin typeface="+mn-lt"/>
                        </a:rPr>
                        <a:t>sehingga</a:t>
                      </a:r>
                      <a:r>
                        <a:rPr lang="en-US" sz="1000" baseline="0" dirty="0" smtClean="0">
                          <a:latin typeface="+mn-lt"/>
                        </a:rPr>
                        <a:t> </a:t>
                      </a:r>
                      <a:r>
                        <a:rPr lang="en-US" sz="1000" baseline="0" dirty="0" err="1" smtClean="0">
                          <a:latin typeface="+mn-lt"/>
                        </a:rPr>
                        <a:t>ketentuan</a:t>
                      </a:r>
                      <a:r>
                        <a:rPr lang="en-US" sz="1000" baseline="0" dirty="0" smtClean="0">
                          <a:latin typeface="+mn-lt"/>
                        </a:rPr>
                        <a:t> </a:t>
                      </a:r>
                      <a:r>
                        <a:rPr lang="en-US" sz="1000" baseline="0" dirty="0" err="1" smtClean="0">
                          <a:latin typeface="+mn-lt"/>
                        </a:rPr>
                        <a:t>produk</a:t>
                      </a:r>
                      <a:r>
                        <a:rPr lang="en-US" sz="1000" baseline="0" dirty="0" smtClean="0">
                          <a:latin typeface="+mn-lt"/>
                        </a:rPr>
                        <a:t>, </a:t>
                      </a:r>
                      <a:r>
                        <a:rPr lang="en-US" sz="1000" baseline="0" dirty="0" err="1" smtClean="0">
                          <a:latin typeface="+mn-lt"/>
                        </a:rPr>
                        <a:t>kriteria</a:t>
                      </a:r>
                      <a:r>
                        <a:rPr lang="en-US" sz="1000" baseline="0" dirty="0" smtClean="0">
                          <a:latin typeface="+mn-lt"/>
                        </a:rPr>
                        <a:t>, </a:t>
                      </a:r>
                      <a:r>
                        <a:rPr lang="en-US" sz="1000" baseline="0" dirty="0" err="1" smtClean="0">
                          <a:latin typeface="+mn-lt"/>
                        </a:rPr>
                        <a:t>dan</a:t>
                      </a:r>
                      <a:r>
                        <a:rPr lang="en-US" sz="1000" baseline="0" dirty="0" smtClean="0">
                          <a:latin typeface="+mn-lt"/>
                        </a:rPr>
                        <a:t> proses yang </a:t>
                      </a:r>
                      <a:r>
                        <a:rPr lang="en-US" sz="1000" baseline="0" dirty="0" err="1" smtClean="0">
                          <a:latin typeface="+mn-lt"/>
                        </a:rPr>
                        <a:t>berlaku</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mengikuti</a:t>
                      </a:r>
                      <a:r>
                        <a:rPr lang="en-US" sz="1000" baseline="0" dirty="0" smtClean="0">
                          <a:latin typeface="+mn-lt"/>
                        </a:rPr>
                        <a:t> </a:t>
                      </a:r>
                      <a:r>
                        <a:rPr lang="en-US" sz="1000" baseline="0" dirty="0" err="1" smtClean="0">
                          <a:latin typeface="+mn-lt"/>
                        </a:rPr>
                        <a:t>produk</a:t>
                      </a:r>
                      <a:r>
                        <a:rPr lang="en-US" sz="1000" baseline="0" dirty="0" smtClean="0">
                          <a:latin typeface="+mn-lt"/>
                        </a:rPr>
                        <a:t> existing RSME.</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Black list : </a:t>
                      </a:r>
                      <a:r>
                        <a:rPr lang="en-US" sz="1000" baseline="0" dirty="0" err="1" smtClean="0">
                          <a:latin typeface="+mn-lt"/>
                        </a:rPr>
                        <a:t>dengan</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black list </a:t>
                      </a:r>
                      <a:r>
                        <a:rPr lang="en-US" sz="1000" baseline="0" dirty="0" err="1" smtClean="0">
                          <a:latin typeface="+mn-lt"/>
                        </a:rPr>
                        <a:t>pada</a:t>
                      </a:r>
                      <a:r>
                        <a:rPr lang="en-US" sz="1000" baseline="0" dirty="0" smtClean="0">
                          <a:latin typeface="+mn-lt"/>
                        </a:rPr>
                        <a:t> LOS CUBE (existing proses)</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Rejected database : </a:t>
                      </a:r>
                      <a:r>
                        <a:rPr lang="en-US" sz="1000" baseline="0" dirty="0" err="1" smtClean="0">
                          <a:latin typeface="+mn-lt"/>
                        </a:rPr>
                        <a:t>Pengecekan</a:t>
                      </a:r>
                      <a:r>
                        <a:rPr lang="en-US" sz="1000" baseline="0" dirty="0" smtClean="0">
                          <a:latin typeface="+mn-lt"/>
                        </a:rPr>
                        <a:t> rejected database </a:t>
                      </a:r>
                      <a:r>
                        <a:rPr lang="en-US" sz="1000" baseline="0" dirty="0" err="1" smtClean="0">
                          <a:latin typeface="+mn-lt"/>
                        </a:rPr>
                        <a:t>pada</a:t>
                      </a:r>
                      <a:r>
                        <a:rPr lang="en-US" sz="1000" baseline="0" dirty="0" smtClean="0">
                          <a:latin typeface="+mn-lt"/>
                        </a:rPr>
                        <a:t> </a:t>
                      </a:r>
                      <a:r>
                        <a:rPr lang="en-US" sz="1000" baseline="0" dirty="0" err="1" smtClean="0">
                          <a:latin typeface="+mn-lt"/>
                        </a:rPr>
                        <a:t>aplikasi</a:t>
                      </a:r>
                      <a:r>
                        <a:rPr lang="en-US" sz="1000" baseline="0" dirty="0" smtClean="0">
                          <a:latin typeface="+mn-lt"/>
                        </a:rPr>
                        <a:t> MTREX (existing proses)</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Dedup</a:t>
                      </a:r>
                      <a:r>
                        <a:rPr lang="en-US" sz="1000" baseline="0" dirty="0" smtClean="0">
                          <a:latin typeface="+mn-lt"/>
                        </a:rPr>
                        <a:t> checking : </a:t>
                      </a:r>
                      <a:r>
                        <a:rPr lang="en-US" sz="1000" baseline="0" dirty="0" err="1" smtClean="0">
                          <a:latin typeface="+mn-lt"/>
                        </a:rPr>
                        <a:t>pengecekan</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bahwa</a:t>
                      </a:r>
                      <a:r>
                        <a:rPr lang="en-US" sz="1000" baseline="0" dirty="0" smtClean="0">
                          <a:latin typeface="+mn-lt"/>
                        </a:rPr>
                        <a:t> </a:t>
                      </a:r>
                      <a:r>
                        <a:rPr lang="en-US" sz="1000" baseline="0" dirty="0" err="1" smtClean="0">
                          <a:latin typeface="+mn-lt"/>
                        </a:rPr>
                        <a:t>tidak</a:t>
                      </a:r>
                      <a:r>
                        <a:rPr lang="en-US" sz="1000" baseline="0" dirty="0" smtClean="0">
                          <a:latin typeface="+mn-lt"/>
                        </a:rPr>
                        <a:t> </a:t>
                      </a:r>
                      <a:r>
                        <a:rPr lang="en-US" sz="1000" baseline="0" dirty="0" err="1" smtClean="0">
                          <a:latin typeface="+mn-lt"/>
                        </a:rPr>
                        <a:t>terdapat</a:t>
                      </a:r>
                      <a:r>
                        <a:rPr lang="en-US" sz="1000" baseline="0" dirty="0" smtClean="0">
                          <a:latin typeface="+mn-lt"/>
                        </a:rPr>
                        <a:t> </a:t>
                      </a:r>
                      <a:r>
                        <a:rPr lang="en-US" sz="1000" baseline="0" dirty="0" err="1" smtClean="0">
                          <a:latin typeface="+mn-lt"/>
                        </a:rPr>
                        <a:t>duplikasi</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pengajuan</a:t>
                      </a:r>
                      <a:r>
                        <a:rPr lang="en-US" sz="1000" baseline="0" dirty="0" smtClean="0">
                          <a:latin typeface="+mn-lt"/>
                        </a:rPr>
                        <a:t> </a:t>
                      </a:r>
                      <a:r>
                        <a:rPr lang="en-US" sz="1000" baseline="0" dirty="0" err="1" smtClean="0">
                          <a:latin typeface="+mn-lt"/>
                        </a:rPr>
                        <a:t>aplikasi</a:t>
                      </a:r>
                      <a:r>
                        <a:rPr lang="en-US" sz="1000" baseline="0" dirty="0" smtClean="0">
                          <a:latin typeface="+mn-lt"/>
                        </a:rPr>
                        <a:t> </a:t>
                      </a:r>
                      <a:r>
                        <a:rPr lang="en-US" sz="1000" baseline="0" dirty="0" err="1" smtClean="0">
                          <a:latin typeface="+mn-lt"/>
                        </a:rPr>
                        <a:t>pada</a:t>
                      </a:r>
                      <a:r>
                        <a:rPr lang="en-US" sz="1000" baseline="0" dirty="0" smtClean="0">
                          <a:latin typeface="+mn-lt"/>
                        </a:rPr>
                        <a:t> LOS CUBE</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SLIK : </a:t>
                      </a:r>
                      <a:r>
                        <a:rPr lang="en-US" sz="1000" baseline="0" dirty="0" err="1" smtClean="0">
                          <a:latin typeface="+mn-lt"/>
                        </a:rPr>
                        <a:t>pengecekan</a:t>
                      </a:r>
                      <a:r>
                        <a:rPr lang="en-US" sz="1000" baseline="0" dirty="0" smtClean="0">
                          <a:latin typeface="+mn-lt"/>
                        </a:rPr>
                        <a:t> </a:t>
                      </a:r>
                      <a:r>
                        <a:rPr lang="en-US" sz="1000" baseline="0" dirty="0" err="1" smtClean="0">
                          <a:latin typeface="+mn-lt"/>
                        </a:rPr>
                        <a:t>histori</a:t>
                      </a:r>
                      <a:r>
                        <a:rPr lang="en-US" sz="1000" baseline="0" dirty="0" smtClean="0">
                          <a:latin typeface="+mn-lt"/>
                        </a:rPr>
                        <a:t> SLIK </a:t>
                      </a:r>
                      <a:r>
                        <a:rPr lang="en-US" sz="1000" baseline="0" dirty="0" err="1" smtClean="0">
                          <a:latin typeface="+mn-lt"/>
                        </a:rPr>
                        <a:t>nasabah</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memastikan</a:t>
                      </a:r>
                      <a:r>
                        <a:rPr lang="en-US" sz="1000" baseline="0" dirty="0" smtClean="0">
                          <a:latin typeface="+mn-lt"/>
                        </a:rPr>
                        <a:t> </a:t>
                      </a:r>
                      <a:r>
                        <a:rPr lang="en-US" sz="1000" baseline="0" dirty="0" err="1" smtClean="0">
                          <a:latin typeface="+mn-lt"/>
                        </a:rPr>
                        <a:t>kriteria</a:t>
                      </a:r>
                      <a:r>
                        <a:rPr lang="en-US" sz="1000" baseline="0" dirty="0" smtClean="0">
                          <a:latin typeface="+mn-lt"/>
                        </a:rPr>
                        <a:t> SLIK </a:t>
                      </a:r>
                      <a:r>
                        <a:rPr lang="en-US" sz="1000" baseline="0" dirty="0" err="1" smtClean="0">
                          <a:latin typeface="+mn-lt"/>
                        </a:rPr>
                        <a:t>nasabah</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potensi</a:t>
                      </a:r>
                      <a:r>
                        <a:rPr lang="en-US" sz="1000" baseline="0" dirty="0" smtClean="0">
                          <a:latin typeface="+mn-lt"/>
                        </a:rPr>
                        <a:t> fraud </a:t>
                      </a:r>
                      <a:r>
                        <a:rPr lang="en-US" sz="1000" baseline="0" dirty="0" err="1" smtClean="0">
                          <a:latin typeface="+mn-lt"/>
                        </a:rPr>
                        <a:t>menggunakan</a:t>
                      </a:r>
                      <a:r>
                        <a:rPr lang="en-US" sz="1000" baseline="0" dirty="0" smtClean="0">
                          <a:latin typeface="+mn-lt"/>
                        </a:rPr>
                        <a:t> </a:t>
                      </a:r>
                      <a:r>
                        <a:rPr lang="en-US" sz="1000" baseline="0" dirty="0" err="1" smtClean="0">
                          <a:latin typeface="+mn-lt"/>
                        </a:rPr>
                        <a:t>aplikasi</a:t>
                      </a:r>
                      <a:r>
                        <a:rPr lang="en-US" sz="1000" baseline="0" dirty="0" smtClean="0">
                          <a:latin typeface="+mn-lt"/>
                        </a:rPr>
                        <a:t> INSTINCT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exceptional credit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Verifikasi</a:t>
                      </a:r>
                      <a:r>
                        <a:rPr lang="en-US" sz="1000" baseline="0" dirty="0" smtClean="0">
                          <a:latin typeface="+mn-lt"/>
                        </a:rPr>
                        <a:t> </a:t>
                      </a:r>
                      <a:r>
                        <a:rPr lang="en-US" sz="1000" baseline="0" dirty="0" err="1" smtClean="0">
                          <a:latin typeface="+mn-lt"/>
                        </a:rPr>
                        <a:t>dokumen</a:t>
                      </a:r>
                      <a:r>
                        <a:rPr lang="en-US" sz="1000" baseline="0" dirty="0" smtClean="0">
                          <a:latin typeface="+mn-lt"/>
                        </a:rPr>
                        <a:t> : </a:t>
                      </a:r>
                      <a:r>
                        <a:rPr lang="en-US" sz="1000" baseline="0" dirty="0" err="1" smtClean="0">
                          <a:latin typeface="+mn-lt"/>
                        </a:rPr>
                        <a:t>sektor</a:t>
                      </a:r>
                      <a:r>
                        <a:rPr lang="en-US" sz="1000" baseline="0" dirty="0" smtClean="0">
                          <a:latin typeface="+mn-lt"/>
                        </a:rPr>
                        <a:t> </a:t>
                      </a:r>
                      <a:r>
                        <a:rPr lang="en-US" sz="1000" baseline="0" dirty="0" err="1" smtClean="0">
                          <a:latin typeface="+mn-lt"/>
                        </a:rPr>
                        <a:t>industri</a:t>
                      </a:r>
                      <a:r>
                        <a:rPr lang="en-US" sz="1000" baseline="0" dirty="0" smtClean="0">
                          <a:latin typeface="+mn-lt"/>
                        </a:rPr>
                        <a:t>, </a:t>
                      </a:r>
                      <a:r>
                        <a:rPr lang="en-US" sz="1000" baseline="0" dirty="0" err="1" smtClean="0">
                          <a:latin typeface="+mn-lt"/>
                        </a:rPr>
                        <a:t>tahun</a:t>
                      </a:r>
                      <a:r>
                        <a:rPr lang="en-US" sz="1000" baseline="0" dirty="0" smtClean="0">
                          <a:latin typeface="+mn-lt"/>
                        </a:rPr>
                        <a:t> </a:t>
                      </a:r>
                      <a:r>
                        <a:rPr lang="en-US" sz="1000" baseline="0" dirty="0" err="1" smtClean="0">
                          <a:latin typeface="+mn-lt"/>
                        </a:rPr>
                        <a:t>pendirian</a:t>
                      </a:r>
                      <a:r>
                        <a:rPr lang="en-US" sz="1000" baseline="0" dirty="0" smtClean="0">
                          <a:latin typeface="+mn-lt"/>
                        </a:rPr>
                        <a:t> </a:t>
                      </a:r>
                      <a:r>
                        <a:rPr lang="en-US" sz="1000" baseline="0" dirty="0" err="1" smtClean="0">
                          <a:latin typeface="+mn-lt"/>
                        </a:rPr>
                        <a:t>perusahaan</a:t>
                      </a:r>
                      <a:r>
                        <a:rPr lang="en-US" sz="1000" baseline="0" dirty="0" smtClean="0">
                          <a:latin typeface="+mn-lt"/>
                        </a:rPr>
                        <a:t>, </a:t>
                      </a:r>
                      <a:r>
                        <a:rPr lang="en-US" sz="1000" baseline="0" dirty="0" err="1" smtClean="0">
                          <a:latin typeface="+mn-lt"/>
                        </a:rPr>
                        <a:t>daftar</a:t>
                      </a:r>
                      <a:r>
                        <a:rPr lang="en-US" sz="1000" baseline="0" dirty="0" smtClean="0">
                          <a:latin typeface="+mn-lt"/>
                        </a:rPr>
                        <a:t> </a:t>
                      </a:r>
                      <a:r>
                        <a:rPr lang="en-US" sz="1000" baseline="0" dirty="0" err="1" smtClean="0">
                          <a:latin typeface="+mn-lt"/>
                        </a:rPr>
                        <a:t>pengurus</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keberadaan</a:t>
                      </a:r>
                      <a:r>
                        <a:rPr lang="en-US" sz="1000" baseline="0" dirty="0" smtClean="0">
                          <a:latin typeface="+mn-lt"/>
                        </a:rPr>
                        <a:t> </a:t>
                      </a:r>
                      <a:r>
                        <a:rPr lang="en-US" sz="1000" baseline="0" dirty="0" err="1" smtClean="0">
                          <a:latin typeface="+mn-lt"/>
                        </a:rPr>
                        <a:t>bisnis</a:t>
                      </a:r>
                      <a:r>
                        <a:rPr lang="en-US" sz="1000" baseline="0" dirty="0" smtClean="0">
                          <a:latin typeface="+mn-lt"/>
                        </a:rPr>
                        <a:t>, </a:t>
                      </a:r>
                      <a:r>
                        <a:rPr lang="en-US" sz="1000" baseline="0" dirty="0" err="1" smtClean="0">
                          <a:latin typeface="+mn-lt"/>
                        </a:rPr>
                        <a:t>lokasi</a:t>
                      </a:r>
                      <a:r>
                        <a:rPr lang="en-US" sz="1000" baseline="0" dirty="0" smtClean="0">
                          <a:latin typeface="+mn-lt"/>
                        </a:rPr>
                        <a:t> </a:t>
                      </a:r>
                      <a:r>
                        <a:rPr lang="en-US" sz="1000" baseline="0" dirty="0" err="1" smtClean="0">
                          <a:latin typeface="+mn-lt"/>
                        </a:rPr>
                        <a:t>bisnis</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pihak</a:t>
                      </a:r>
                      <a:r>
                        <a:rPr lang="en-US" sz="1000" baseline="0" dirty="0" smtClean="0">
                          <a:latin typeface="+mn-lt"/>
                        </a:rPr>
                        <a:t> </a:t>
                      </a:r>
                      <a:r>
                        <a:rPr lang="en-US" sz="1000" baseline="0" dirty="0" err="1" smtClean="0">
                          <a:latin typeface="+mn-lt"/>
                        </a:rPr>
                        <a:t>terkait</a:t>
                      </a:r>
                      <a:r>
                        <a:rPr lang="en-US" sz="1000" baseline="0" dirty="0" smtClean="0">
                          <a:latin typeface="+mn-lt"/>
                        </a:rPr>
                        <a:t> </a:t>
                      </a:r>
                      <a:r>
                        <a:rPr lang="en-US" sz="1000" baseline="0" dirty="0" err="1" smtClean="0">
                          <a:latin typeface="+mn-lt"/>
                        </a:rPr>
                        <a:t>menggunakan</a:t>
                      </a:r>
                      <a:r>
                        <a:rPr lang="en-US" sz="1000" baseline="0" dirty="0" smtClean="0">
                          <a:latin typeface="+mn-lt"/>
                        </a:rPr>
                        <a:t> </a:t>
                      </a:r>
                      <a:r>
                        <a:rPr lang="en-US" sz="1000" baseline="0" dirty="0" err="1" smtClean="0">
                          <a:latin typeface="+mn-lt"/>
                        </a:rPr>
                        <a:t>aplikasi</a:t>
                      </a:r>
                      <a:r>
                        <a:rPr lang="en-US" sz="1000" baseline="0" dirty="0" smtClean="0">
                          <a:latin typeface="+mn-lt"/>
                        </a:rPr>
                        <a:t> HRFAST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a:t>
                      </a:r>
                      <a:r>
                        <a:rPr lang="en-US" sz="1000" baseline="0" dirty="0" err="1" smtClean="0">
                          <a:latin typeface="+mn-lt"/>
                        </a:rPr>
                        <a:t>adanya</a:t>
                      </a:r>
                      <a:r>
                        <a:rPr lang="en-US" sz="1000" baseline="0" dirty="0" smtClean="0">
                          <a:latin typeface="+mn-lt"/>
                        </a:rPr>
                        <a:t> </a:t>
                      </a:r>
                      <a:r>
                        <a:rPr lang="en-US" sz="1000" baseline="0" dirty="0" err="1" smtClean="0">
                          <a:latin typeface="+mn-lt"/>
                        </a:rPr>
                        <a:t>pencairan</a:t>
                      </a:r>
                      <a:r>
                        <a:rPr lang="en-US" sz="1000" baseline="0" dirty="0" smtClean="0">
                          <a:latin typeface="+mn-lt"/>
                        </a:rPr>
                        <a:t> KTA </a:t>
                      </a:r>
                      <a:r>
                        <a:rPr lang="en-US" sz="1000" baseline="0" dirty="0" err="1" smtClean="0">
                          <a:latin typeface="+mn-lt"/>
                        </a:rPr>
                        <a:t>pada</a:t>
                      </a:r>
                      <a:r>
                        <a:rPr lang="en-US" sz="1000" baseline="0" dirty="0" smtClean="0">
                          <a:latin typeface="+mn-lt"/>
                        </a:rPr>
                        <a:t> 6 </a:t>
                      </a:r>
                      <a:r>
                        <a:rPr lang="en-US" sz="1000" baseline="0" dirty="0" err="1" smtClean="0">
                          <a:latin typeface="+mn-lt"/>
                        </a:rPr>
                        <a:t>bulan</a:t>
                      </a:r>
                      <a:r>
                        <a:rPr lang="en-US" sz="1000" baseline="0" dirty="0" smtClean="0">
                          <a:latin typeface="+mn-lt"/>
                        </a:rPr>
                        <a:t> </a:t>
                      </a:r>
                      <a:r>
                        <a:rPr lang="en-US" sz="1000" baseline="0" dirty="0" err="1" smtClean="0">
                          <a:latin typeface="+mn-lt"/>
                        </a:rPr>
                        <a:t>terakhir</a:t>
                      </a:r>
                      <a:endParaRPr lang="en-US" sz="1000" baseline="0" dirty="0" smtClean="0">
                        <a:latin typeface="+mn-lt"/>
                      </a:endParaRP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STO : </a:t>
                      </a:r>
                      <a:r>
                        <a:rPr lang="en-US" sz="1000" baseline="0" dirty="0" err="1" smtClean="0">
                          <a:latin typeface="+mn-lt"/>
                        </a:rPr>
                        <a:t>Nasabah</a:t>
                      </a:r>
                      <a:r>
                        <a:rPr lang="en-US" sz="1000" baseline="0" dirty="0" smtClean="0">
                          <a:latin typeface="+mn-lt"/>
                        </a:rPr>
                        <a:t> ETB </a:t>
                      </a:r>
                      <a:r>
                        <a:rPr lang="en-US" sz="1000" baseline="0" dirty="0" err="1" smtClean="0">
                          <a:latin typeface="+mn-lt"/>
                        </a:rPr>
                        <a:t>berdasarkan</a:t>
                      </a:r>
                      <a:r>
                        <a:rPr lang="en-US" sz="1000" baseline="0" dirty="0" smtClean="0">
                          <a:latin typeface="+mn-lt"/>
                        </a:rPr>
                        <a:t> bank statement Maybank Indonesia 3 </a:t>
                      </a:r>
                      <a:r>
                        <a:rPr lang="en-US" sz="1000" baseline="0" dirty="0" err="1" smtClean="0">
                          <a:latin typeface="+mn-lt"/>
                        </a:rPr>
                        <a:t>bulan</a:t>
                      </a:r>
                      <a:r>
                        <a:rPr lang="en-US" sz="1000" baseline="0" dirty="0" smtClean="0">
                          <a:latin typeface="+mn-lt"/>
                        </a:rPr>
                        <a:t> </a:t>
                      </a:r>
                      <a:r>
                        <a:rPr lang="en-US" sz="1000" baseline="0" dirty="0" err="1" smtClean="0">
                          <a:latin typeface="+mn-lt"/>
                        </a:rPr>
                        <a:t>terakhir</a:t>
                      </a:r>
                      <a:r>
                        <a:rPr lang="en-US" sz="1000" baseline="0" dirty="0" smtClean="0">
                          <a:latin typeface="+mn-lt"/>
                        </a:rPr>
                        <a:t>, </a:t>
                      </a:r>
                      <a:r>
                        <a:rPr lang="en-US" sz="1000" baseline="0" dirty="0" err="1" smtClean="0">
                          <a:latin typeface="+mn-lt"/>
                        </a:rPr>
                        <a:t>sedangkan</a:t>
                      </a:r>
                      <a:r>
                        <a:rPr lang="en-US" sz="1000" baseline="0" dirty="0" smtClean="0">
                          <a:latin typeface="+mn-lt"/>
                        </a:rPr>
                        <a:t> </a:t>
                      </a:r>
                      <a:r>
                        <a:rPr lang="en-US" sz="1000" baseline="0" dirty="0" err="1" smtClean="0">
                          <a:latin typeface="+mn-lt"/>
                        </a:rPr>
                        <a:t>untuk</a:t>
                      </a:r>
                      <a:r>
                        <a:rPr lang="en-US" sz="1000" baseline="0" dirty="0" smtClean="0">
                          <a:latin typeface="+mn-lt"/>
                        </a:rPr>
                        <a:t> </a:t>
                      </a:r>
                      <a:r>
                        <a:rPr lang="en-US" sz="1000" baseline="0" dirty="0" err="1" smtClean="0">
                          <a:latin typeface="+mn-lt"/>
                        </a:rPr>
                        <a:t>Nasabah</a:t>
                      </a:r>
                      <a:r>
                        <a:rPr lang="en-US" sz="1000" baseline="0" dirty="0" smtClean="0">
                          <a:latin typeface="+mn-lt"/>
                        </a:rPr>
                        <a:t> NTB </a:t>
                      </a:r>
                      <a:r>
                        <a:rPr lang="en-US" sz="1000" baseline="0" dirty="0" err="1" smtClean="0">
                          <a:latin typeface="+mn-lt"/>
                        </a:rPr>
                        <a:t>berdasarkan</a:t>
                      </a:r>
                      <a:r>
                        <a:rPr lang="en-US" sz="1000" baseline="0" dirty="0" smtClean="0">
                          <a:latin typeface="+mn-lt"/>
                        </a:rPr>
                        <a:t> bank statement yang </a:t>
                      </a:r>
                      <a:r>
                        <a:rPr lang="en-US" sz="1000" baseline="0" dirty="0" err="1" smtClean="0">
                          <a:latin typeface="+mn-lt"/>
                        </a:rPr>
                        <a:t>diserahkan</a:t>
                      </a:r>
                      <a:r>
                        <a:rPr lang="en-US" sz="1000" baseline="0" dirty="0" smtClean="0">
                          <a:latin typeface="+mn-lt"/>
                        </a:rPr>
                        <a:t> </a:t>
                      </a:r>
                      <a:r>
                        <a:rPr lang="en-US" sz="1000" baseline="0" dirty="0" err="1" smtClean="0">
                          <a:latin typeface="+mn-lt"/>
                        </a:rPr>
                        <a:t>oleh</a:t>
                      </a:r>
                      <a:r>
                        <a:rPr lang="en-US" sz="1000" baseline="0" dirty="0" smtClean="0">
                          <a:latin typeface="+mn-lt"/>
                        </a:rPr>
                        <a:t> </a:t>
                      </a:r>
                      <a:r>
                        <a:rPr lang="en-US" sz="1000" baseline="0" dirty="0" err="1" smtClean="0">
                          <a:latin typeface="+mn-lt"/>
                        </a:rPr>
                        <a:t>nasabah</a:t>
                      </a:r>
                      <a:r>
                        <a:rPr lang="en-US" sz="1000" baseline="0" dirty="0" smtClean="0">
                          <a:latin typeface="+mn-lt"/>
                        </a:rPr>
                        <a:t>.</a:t>
                      </a:r>
                    </a:p>
                    <a:p>
                      <a:pPr marL="41148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err="1" smtClean="0">
                          <a:latin typeface="+mn-lt"/>
                        </a:rPr>
                        <a:t>Pengecekan</a:t>
                      </a:r>
                      <a:r>
                        <a:rPr lang="en-US" sz="1000" baseline="0" dirty="0" smtClean="0">
                          <a:latin typeface="+mn-lt"/>
                        </a:rPr>
                        <a:t> total exposure pad level </a:t>
                      </a:r>
                      <a:r>
                        <a:rPr lang="en-US" sz="1000" baseline="0" dirty="0" err="1" smtClean="0">
                          <a:latin typeface="+mn-lt"/>
                        </a:rPr>
                        <a:t>grup</a:t>
                      </a:r>
                      <a:r>
                        <a:rPr lang="en-US" sz="1000" baseline="0" dirty="0" smtClean="0">
                          <a:latin typeface="+mn-lt"/>
                        </a:rPr>
                        <a:t> </a:t>
                      </a:r>
                      <a:r>
                        <a:rPr lang="en-US" sz="1000" baseline="0" dirty="0" err="1" smtClean="0">
                          <a:latin typeface="+mn-lt"/>
                        </a:rPr>
                        <a:t>nasabah</a:t>
                      </a:r>
                      <a:endParaRPr lang="en-US" sz="10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4668887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(4/6)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nvPr>
        </p:nvGraphicFramePr>
        <p:xfrm>
          <a:off x="348807" y="864191"/>
          <a:ext cx="11429999" cy="542544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900" b="0" dirty="0" smtClean="0">
                          <a:latin typeface="+mn-lt"/>
                        </a:rPr>
                        <a:t>11</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smtClean="0">
                          <a:latin typeface="+mn-lt"/>
                        </a:rPr>
                        <a:t>Credit</a:t>
                      </a:r>
                      <a:r>
                        <a:rPr lang="en-US" sz="900" baseline="0" dirty="0" smtClean="0">
                          <a:latin typeface="+mn-lt"/>
                        </a:rPr>
                        <a:t> Scoring</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p>
                    <a:p>
                      <a:pPr marL="228600" indent="-228600">
                        <a:buFont typeface="+mj-lt"/>
                        <a:buAutoNum type="alphaLcPeriod"/>
                      </a:pPr>
                      <a:r>
                        <a:rPr lang="en-US" sz="900" dirty="0" err="1" smtClean="0">
                          <a:latin typeface="+mn-lt"/>
                        </a:rPr>
                        <a:t>Sistem</a:t>
                      </a:r>
                      <a:r>
                        <a:rPr lang="en-US" sz="900" baseline="0" dirty="0" smtClean="0">
                          <a:latin typeface="+mn-lt"/>
                        </a:rPr>
                        <a:t> Internal</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Credit scoring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dilakukan</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aplikasi</a:t>
                      </a:r>
                      <a:r>
                        <a:rPr lang="en-US" sz="900" baseline="0" dirty="0" smtClean="0">
                          <a:latin typeface="+mn-lt"/>
                        </a:rPr>
                        <a:t> MTREX.</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dengan</a:t>
                      </a:r>
                      <a:r>
                        <a:rPr lang="en-US" sz="900" baseline="0" dirty="0" smtClean="0">
                          <a:latin typeface="+mn-lt"/>
                        </a:rPr>
                        <a:t> </a:t>
                      </a:r>
                      <a:r>
                        <a:rPr lang="en-US" sz="900" baseline="0" dirty="0" err="1" smtClean="0">
                          <a:latin typeface="+mn-lt"/>
                        </a:rPr>
                        <a:t>histori</a:t>
                      </a:r>
                      <a:r>
                        <a:rPr lang="en-US" sz="900" baseline="0" dirty="0" smtClean="0">
                          <a:latin typeface="+mn-lt"/>
                        </a:rPr>
                        <a:t> </a:t>
                      </a:r>
                      <a:r>
                        <a:rPr lang="en-US" sz="900" baseline="0" dirty="0" err="1" smtClean="0">
                          <a:latin typeface="+mn-lt"/>
                        </a:rPr>
                        <a:t>umur</a:t>
                      </a:r>
                      <a:r>
                        <a:rPr lang="en-US" sz="900" baseline="0" dirty="0" smtClean="0">
                          <a:latin typeface="+mn-lt"/>
                        </a:rPr>
                        <a:t> </a:t>
                      </a:r>
                      <a:r>
                        <a:rPr lang="en-US" sz="900" baseline="0" dirty="0" err="1" smtClean="0">
                          <a:latin typeface="+mn-lt"/>
                        </a:rPr>
                        <a:t>fasilitas</a:t>
                      </a:r>
                      <a:r>
                        <a:rPr lang="en-US" sz="900" baseline="0" dirty="0" smtClean="0">
                          <a:latin typeface="+mn-lt"/>
                        </a:rPr>
                        <a:t> ≥ 6 </a:t>
                      </a:r>
                      <a:r>
                        <a:rPr lang="en-US" sz="900" baseline="0" dirty="0" err="1" smtClean="0">
                          <a:latin typeface="+mn-lt"/>
                        </a:rPr>
                        <a:t>bulan</a:t>
                      </a:r>
                      <a:r>
                        <a:rPr lang="en-US" sz="900" baseline="0" dirty="0" smtClean="0">
                          <a:latin typeface="+mn-lt"/>
                        </a:rPr>
                        <a:t> credit scoring </a:t>
                      </a:r>
                      <a:r>
                        <a:rPr lang="en-US" sz="900" baseline="0" dirty="0" err="1" smtClean="0">
                          <a:latin typeface="+mn-lt"/>
                        </a:rPr>
                        <a:t>menggunakan</a:t>
                      </a:r>
                      <a:r>
                        <a:rPr lang="en-US" sz="900" baseline="0" dirty="0" smtClean="0">
                          <a:latin typeface="+mn-lt"/>
                        </a:rPr>
                        <a:t> B-Score.</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dengan</a:t>
                      </a:r>
                      <a:r>
                        <a:rPr lang="en-US" sz="900" baseline="0" dirty="0" smtClean="0">
                          <a:latin typeface="+mn-lt"/>
                        </a:rPr>
                        <a:t> </a:t>
                      </a:r>
                      <a:r>
                        <a:rPr lang="en-US" sz="900" baseline="0" dirty="0" err="1" smtClean="0">
                          <a:latin typeface="+mn-lt"/>
                        </a:rPr>
                        <a:t>histori</a:t>
                      </a:r>
                      <a:r>
                        <a:rPr lang="en-US" sz="900" baseline="0" dirty="0" smtClean="0">
                          <a:latin typeface="+mn-lt"/>
                        </a:rPr>
                        <a:t> </a:t>
                      </a:r>
                      <a:r>
                        <a:rPr lang="en-US" sz="900" baseline="0" dirty="0" err="1" smtClean="0">
                          <a:latin typeface="+mn-lt"/>
                        </a:rPr>
                        <a:t>umur</a:t>
                      </a:r>
                      <a:r>
                        <a:rPr lang="en-US" sz="900" baseline="0" dirty="0" smtClean="0">
                          <a:latin typeface="+mn-lt"/>
                        </a:rPr>
                        <a:t> </a:t>
                      </a:r>
                      <a:r>
                        <a:rPr lang="en-US" sz="900" baseline="0" dirty="0" err="1" smtClean="0">
                          <a:latin typeface="+mn-lt"/>
                        </a:rPr>
                        <a:t>fasilitas</a:t>
                      </a:r>
                      <a:r>
                        <a:rPr lang="en-US" sz="900" baseline="0" dirty="0" smtClean="0">
                          <a:latin typeface="+mn-lt"/>
                        </a:rPr>
                        <a:t> &lt; 6 </a:t>
                      </a:r>
                      <a:r>
                        <a:rPr lang="en-US" sz="900" baseline="0" dirty="0" err="1" smtClean="0">
                          <a:latin typeface="+mn-lt"/>
                        </a:rPr>
                        <a:t>bulan</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NTB, scoring credit </a:t>
                      </a:r>
                      <a:r>
                        <a:rPr lang="en-US" sz="900" baseline="0" dirty="0" err="1" smtClean="0">
                          <a:latin typeface="+mn-lt"/>
                        </a:rPr>
                        <a:t>menggunakan</a:t>
                      </a:r>
                      <a:r>
                        <a:rPr lang="en-US" sz="900" baseline="0" dirty="0" smtClean="0">
                          <a:latin typeface="+mn-lt"/>
                        </a:rPr>
                        <a:t> A-Score.</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Apabila</a:t>
                      </a:r>
                      <a:r>
                        <a:rPr lang="en-US" sz="900" baseline="0" dirty="0" smtClean="0">
                          <a:latin typeface="+mn-lt"/>
                        </a:rPr>
                        <a:t> </a:t>
                      </a:r>
                      <a:r>
                        <a:rPr lang="en-US" sz="900" baseline="0" dirty="0" err="1" smtClean="0">
                          <a:latin typeface="+mn-lt"/>
                        </a:rPr>
                        <a:t>hasil</a:t>
                      </a:r>
                      <a:r>
                        <a:rPr lang="en-US" sz="900" baseline="0" dirty="0" smtClean="0">
                          <a:latin typeface="+mn-lt"/>
                        </a:rPr>
                        <a:t> scoring credit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red </a:t>
                      </a:r>
                      <a:r>
                        <a:rPr lang="en-US" sz="900" baseline="0" dirty="0" err="1" smtClean="0">
                          <a:latin typeface="+mn-lt"/>
                        </a:rPr>
                        <a:t>atau</a:t>
                      </a:r>
                      <a:r>
                        <a:rPr lang="en-US" sz="900" baseline="0" dirty="0" smtClean="0">
                          <a:latin typeface="+mn-lt"/>
                        </a:rPr>
                        <a:t> high risk, </a:t>
                      </a:r>
                      <a:r>
                        <a:rPr lang="en-US" sz="900" baseline="0" dirty="0" err="1" smtClean="0">
                          <a:latin typeface="+mn-lt"/>
                        </a:rPr>
                        <a:t>maka</a:t>
                      </a:r>
                      <a:r>
                        <a:rPr lang="en-US" sz="900" baseline="0" dirty="0" smtClean="0">
                          <a:latin typeface="+mn-lt"/>
                        </a:rPr>
                        <a:t> proses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fasilitas</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diteruskan</a:t>
                      </a:r>
                      <a:r>
                        <a:rPr lang="en-US" sz="9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Apabila</a:t>
                      </a:r>
                      <a:r>
                        <a:rPr lang="en-US" sz="900" baseline="0" dirty="0" smtClean="0">
                          <a:latin typeface="+mn-lt"/>
                        </a:rPr>
                        <a:t> </a:t>
                      </a:r>
                      <a:r>
                        <a:rPr lang="en-US" sz="900" baseline="0" dirty="0" err="1" smtClean="0">
                          <a:latin typeface="+mn-lt"/>
                        </a:rPr>
                        <a:t>hasil</a:t>
                      </a:r>
                      <a:r>
                        <a:rPr lang="en-US" sz="900" baseline="0" dirty="0" smtClean="0">
                          <a:latin typeface="+mn-lt"/>
                        </a:rPr>
                        <a:t> scoring credit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green </a:t>
                      </a:r>
                      <a:r>
                        <a:rPr lang="en-US" sz="900" baseline="0" dirty="0" err="1" smtClean="0">
                          <a:latin typeface="+mn-lt"/>
                        </a:rPr>
                        <a:t>atau</a:t>
                      </a:r>
                      <a:r>
                        <a:rPr lang="en-US" sz="900" baseline="0" dirty="0" smtClean="0">
                          <a:latin typeface="+mn-lt"/>
                        </a:rPr>
                        <a:t> amber </a:t>
                      </a:r>
                      <a:r>
                        <a:rPr lang="en-US" sz="900" baseline="0" dirty="0" err="1" smtClean="0">
                          <a:latin typeface="+mn-lt"/>
                        </a:rPr>
                        <a:t>atau</a:t>
                      </a:r>
                      <a:r>
                        <a:rPr lang="en-US" sz="900" baseline="0" dirty="0" smtClean="0">
                          <a:latin typeface="+mn-lt"/>
                        </a:rPr>
                        <a:t> </a:t>
                      </a:r>
                      <a:r>
                        <a:rPr lang="en-US" sz="900" baseline="0" dirty="0" err="1" smtClean="0">
                          <a:latin typeface="+mn-lt"/>
                        </a:rPr>
                        <a:t>profil</a:t>
                      </a:r>
                      <a:r>
                        <a:rPr lang="en-US" sz="900" baseline="0" dirty="0" smtClean="0">
                          <a:latin typeface="+mn-lt"/>
                        </a:rPr>
                        <a:t> </a:t>
                      </a:r>
                      <a:r>
                        <a:rPr lang="en-US" sz="900" baseline="0" dirty="0" err="1" smtClean="0">
                          <a:latin typeface="+mn-lt"/>
                        </a:rPr>
                        <a:t>risiko</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low </a:t>
                      </a:r>
                      <a:r>
                        <a:rPr lang="en-US" sz="900" baseline="0" dirty="0" err="1" smtClean="0">
                          <a:latin typeface="+mn-lt"/>
                        </a:rPr>
                        <a:t>atau</a:t>
                      </a:r>
                      <a:r>
                        <a:rPr lang="en-US" sz="900" baseline="0" dirty="0" smtClean="0">
                          <a:latin typeface="+mn-lt"/>
                        </a:rPr>
                        <a:t> moderate, </a:t>
                      </a:r>
                      <a:r>
                        <a:rPr lang="en-US" sz="900" baseline="0" dirty="0" err="1" smtClean="0">
                          <a:latin typeface="+mn-lt"/>
                        </a:rPr>
                        <a:t>maka</a:t>
                      </a:r>
                      <a:r>
                        <a:rPr lang="en-US" sz="900" baseline="0" dirty="0" smtClean="0">
                          <a:latin typeface="+mn-lt"/>
                        </a:rPr>
                        <a:t> proses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fasilitas</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diteruskan</a:t>
                      </a:r>
                      <a:r>
                        <a:rPr lang="en-US" sz="9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12</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Pengiriman</a:t>
                      </a:r>
                      <a:r>
                        <a:rPr lang="en-US" sz="900" baseline="0" dirty="0" smtClean="0">
                          <a:latin typeface="+mn-lt"/>
                        </a:rPr>
                        <a:t> </a:t>
                      </a:r>
                      <a:r>
                        <a:rPr lang="en-US" sz="900" baseline="0" dirty="0" err="1" smtClean="0">
                          <a:latin typeface="+mn-lt"/>
                        </a:rPr>
                        <a:t>notifikasi</a:t>
                      </a:r>
                      <a:r>
                        <a:rPr lang="en-US" sz="900" baseline="0" dirty="0" smtClean="0">
                          <a:latin typeface="+mn-lt"/>
                        </a:rPr>
                        <a:t> </a:t>
                      </a:r>
                      <a:r>
                        <a:rPr lang="en-US" sz="900" baseline="0" dirty="0" err="1" smtClean="0">
                          <a:latin typeface="+mn-lt"/>
                        </a:rPr>
                        <a:t>bahwa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aplikasi</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disetujui</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hasil</a:t>
                      </a:r>
                      <a:r>
                        <a:rPr lang="en-US" sz="900" baseline="0" dirty="0" smtClean="0">
                          <a:latin typeface="+mn-lt"/>
                        </a:rPr>
                        <a:t> scoring </a:t>
                      </a:r>
                      <a:r>
                        <a:rPr lang="en-US" sz="900" baseline="0" dirty="0" err="1" smtClean="0">
                          <a:latin typeface="+mn-lt"/>
                        </a:rPr>
                        <a:t>kredit</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adalah</a:t>
                      </a:r>
                      <a:r>
                        <a:rPr lang="en-US" sz="900" baseline="0" dirty="0" smtClean="0">
                          <a:latin typeface="+mn-lt"/>
                        </a:rPr>
                        <a:t> high risk, </a:t>
                      </a:r>
                      <a:r>
                        <a:rPr lang="en-US" sz="900" baseline="0" dirty="0" err="1" smtClean="0">
                          <a:latin typeface="+mn-lt"/>
                        </a:rPr>
                        <a:t>maka</a:t>
                      </a:r>
                      <a:r>
                        <a:rPr lang="en-US" sz="900" baseline="0" dirty="0" smtClean="0">
                          <a:latin typeface="+mn-lt"/>
                        </a:rPr>
                        <a:t> RCPC </a:t>
                      </a:r>
                      <a:r>
                        <a:rPr lang="en-US" sz="900" baseline="0" dirty="0" err="1" smtClean="0">
                          <a:latin typeface="+mn-lt"/>
                        </a:rPr>
                        <a:t>akan</a:t>
                      </a:r>
                      <a:r>
                        <a:rPr lang="en-US" sz="900" baseline="0" dirty="0" smtClean="0">
                          <a:latin typeface="+mn-lt"/>
                        </a:rPr>
                        <a:t> </a:t>
                      </a:r>
                      <a:r>
                        <a:rPr lang="en-US" sz="900" baseline="0" dirty="0" err="1" smtClean="0">
                          <a:latin typeface="+mn-lt"/>
                        </a:rPr>
                        <a:t>mengirimkan</a:t>
                      </a:r>
                      <a:r>
                        <a:rPr lang="en-US" sz="900" baseline="0" dirty="0" smtClean="0">
                          <a:latin typeface="+mn-lt"/>
                        </a:rPr>
                        <a:t> </a:t>
                      </a:r>
                      <a:r>
                        <a:rPr lang="en-US" sz="900" baseline="0" dirty="0" err="1" smtClean="0">
                          <a:latin typeface="+mn-lt"/>
                        </a:rPr>
                        <a:t>surat</a:t>
                      </a:r>
                      <a:r>
                        <a:rPr lang="en-US" sz="900" baseline="0" dirty="0" smtClean="0">
                          <a:latin typeface="+mn-lt"/>
                        </a:rPr>
                        <a:t> </a:t>
                      </a:r>
                      <a:r>
                        <a:rPr lang="en-US" sz="900" baseline="0" dirty="0" err="1" smtClean="0">
                          <a:latin typeface="+mn-lt"/>
                        </a:rPr>
                        <a:t>notifikasi</a:t>
                      </a:r>
                      <a:r>
                        <a:rPr lang="en-US" sz="900" baseline="0" dirty="0" smtClean="0">
                          <a:latin typeface="+mn-lt"/>
                        </a:rPr>
                        <a:t> </a:t>
                      </a:r>
                      <a:r>
                        <a:rPr lang="en-US" sz="900" baseline="0" dirty="0" err="1" smtClean="0">
                          <a:latin typeface="+mn-lt"/>
                        </a:rPr>
                        <a:t>atas</a:t>
                      </a:r>
                      <a:r>
                        <a:rPr lang="en-US" sz="900" baseline="0" dirty="0" smtClean="0">
                          <a:latin typeface="+mn-lt"/>
                        </a:rPr>
                        <a:t> </a:t>
                      </a:r>
                      <a:r>
                        <a:rPr lang="en-US" sz="900" baseline="0" dirty="0" err="1" smtClean="0">
                          <a:latin typeface="+mn-lt"/>
                        </a:rPr>
                        <a:t>ditolaknya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aplikasi</a:t>
                      </a:r>
                      <a:r>
                        <a:rPr lang="en-US" sz="900" baseline="0" dirty="0" smtClean="0">
                          <a:latin typeface="+mn-lt"/>
                        </a:rPr>
                        <a:t> digital lending </a:t>
                      </a:r>
                      <a:r>
                        <a:rPr lang="en-US" sz="900" baseline="0" dirty="0" err="1" smtClean="0">
                          <a:latin typeface="+mn-lt"/>
                        </a:rPr>
                        <a:t>nasabah</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penawaran</a:t>
                      </a:r>
                      <a:r>
                        <a:rPr lang="en-US" sz="900" baseline="0" dirty="0" smtClean="0">
                          <a:latin typeface="+mn-lt"/>
                        </a:rPr>
                        <a:t> </a:t>
                      </a:r>
                      <a:r>
                        <a:rPr lang="en-US" sz="900" baseline="0" dirty="0" err="1" smtClean="0">
                          <a:latin typeface="+mn-lt"/>
                        </a:rPr>
                        <a:t>produk</a:t>
                      </a:r>
                      <a:r>
                        <a:rPr lang="en-US" sz="900" baseline="0" dirty="0" smtClean="0">
                          <a:latin typeface="+mn-lt"/>
                        </a:rPr>
                        <a:t> existing RSME </a:t>
                      </a:r>
                      <a:r>
                        <a:rPr lang="en-US" sz="900" baseline="0" dirty="0" err="1" smtClean="0">
                          <a:latin typeface="+mn-lt"/>
                        </a:rPr>
                        <a:t>apabila</a:t>
                      </a:r>
                      <a:r>
                        <a:rPr lang="en-US" sz="900" baseline="0" dirty="0" smtClean="0">
                          <a:latin typeface="+mn-lt"/>
                        </a:rPr>
                        <a:t> </a:t>
                      </a:r>
                      <a:r>
                        <a:rPr lang="en-US" sz="900" baseline="0" dirty="0" err="1" smtClean="0">
                          <a:latin typeface="+mn-lt"/>
                        </a:rPr>
                        <a:t>memungkinkan</a:t>
                      </a:r>
                      <a:r>
                        <a:rPr lang="en-US" sz="900" baseline="0" dirty="0" smtClean="0">
                          <a:latin typeface="+mn-lt"/>
                        </a:rPr>
                        <a:t> </a:t>
                      </a:r>
                      <a:r>
                        <a:rPr lang="en-US" sz="900" baseline="0" dirty="0" err="1" smtClean="0">
                          <a:latin typeface="+mn-lt"/>
                        </a:rPr>
                        <a:t>bagi</a:t>
                      </a:r>
                      <a:r>
                        <a:rPr lang="en-US" sz="900" baseline="0" dirty="0" smtClean="0">
                          <a:latin typeface="+mn-lt"/>
                        </a:rPr>
                        <a:t> </a:t>
                      </a:r>
                      <a:r>
                        <a:rPr lang="en-US" sz="900" baseline="0" dirty="0" err="1" smtClean="0">
                          <a:latin typeface="+mn-lt"/>
                        </a:rPr>
                        <a:t>nasabah</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13</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Penginputan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untuk</a:t>
                      </a:r>
                      <a:r>
                        <a:rPr lang="en-US" sz="900" baseline="0" dirty="0" smtClean="0">
                          <a:latin typeface="+mn-lt"/>
                        </a:rPr>
                        <a:t> </a:t>
                      </a:r>
                      <a:r>
                        <a:rPr lang="en-US" sz="900" baseline="0" dirty="0" err="1" smtClean="0">
                          <a:latin typeface="+mn-lt"/>
                        </a:rPr>
                        <a:t>pembuatan</a:t>
                      </a:r>
                      <a:r>
                        <a:rPr lang="en-US" sz="900" baseline="0" dirty="0" smtClean="0">
                          <a:latin typeface="+mn-lt"/>
                        </a:rPr>
                        <a:t> LFK</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penginputan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panduan</a:t>
                      </a:r>
                      <a:r>
                        <a:rPr lang="en-US" sz="900" baseline="0" dirty="0" smtClean="0">
                          <a:latin typeface="+mn-lt"/>
                        </a:rPr>
                        <a:t> </a:t>
                      </a:r>
                      <a:r>
                        <a:rPr lang="en-US" sz="900" baseline="0" dirty="0" err="1" smtClean="0">
                          <a:latin typeface="+mn-lt"/>
                        </a:rPr>
                        <a:t>pengisian</a:t>
                      </a:r>
                      <a:r>
                        <a:rPr lang="en-US" sz="900" baseline="0" dirty="0" smtClean="0">
                          <a:latin typeface="+mn-lt"/>
                        </a:rPr>
                        <a:t> LOS CUBE </a:t>
                      </a:r>
                      <a:r>
                        <a:rPr lang="en-US" sz="900" baseline="0" dirty="0" err="1" smtClean="0">
                          <a:latin typeface="+mn-lt"/>
                        </a:rPr>
                        <a:t>untuk</a:t>
                      </a:r>
                      <a:r>
                        <a:rPr lang="en-US" sz="900" baseline="0" dirty="0" smtClean="0">
                          <a:latin typeface="+mn-lt"/>
                        </a:rPr>
                        <a:t> </a:t>
                      </a:r>
                      <a:r>
                        <a:rPr lang="en-US" sz="900" baseline="0" dirty="0" err="1" smtClean="0">
                          <a:latin typeface="+mn-lt"/>
                        </a:rPr>
                        <a:t>produk</a:t>
                      </a:r>
                      <a:r>
                        <a:rPr lang="en-US" sz="900" baseline="0" dirty="0" smtClean="0">
                          <a:latin typeface="+mn-lt"/>
                        </a:rPr>
                        <a:t> Digital Lending SME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XX.YY</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14</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latin typeface="+mn-lt"/>
                        </a:rPr>
                        <a:t>Perhitungan</a:t>
                      </a:r>
                      <a:r>
                        <a:rPr lang="en-US" sz="900" baseline="0" dirty="0" smtClean="0">
                          <a:latin typeface="+mn-lt"/>
                        </a:rPr>
                        <a:t> limit </a:t>
                      </a:r>
                      <a:r>
                        <a:rPr lang="en-US" sz="900" baseline="0" dirty="0" err="1" smtClean="0">
                          <a:latin typeface="+mn-lt"/>
                        </a:rPr>
                        <a:t>kalkulasi</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bisnis</a:t>
                      </a:r>
                      <a:endParaRPr lang="en-US" sz="7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perhitungan</a:t>
                      </a:r>
                      <a:r>
                        <a:rPr lang="en-US" sz="900" baseline="0" dirty="0" smtClean="0">
                          <a:latin typeface="+mn-lt"/>
                        </a:rPr>
                        <a:t> </a:t>
                      </a:r>
                      <a:r>
                        <a:rPr lang="en-US" sz="900" baseline="0" dirty="0" err="1" smtClean="0">
                          <a:latin typeface="+mn-lt"/>
                        </a:rPr>
                        <a:t>kalkulasi</a:t>
                      </a:r>
                      <a:r>
                        <a:rPr lang="en-US" sz="900" baseline="0" dirty="0" smtClean="0">
                          <a:latin typeface="+mn-lt"/>
                        </a:rPr>
                        <a:t> limit yang </a:t>
                      </a:r>
                      <a:r>
                        <a:rPr lang="en-US" sz="900" baseline="0" dirty="0" err="1" smtClean="0">
                          <a:latin typeface="+mn-lt"/>
                        </a:rPr>
                        <a:t>dapat</a:t>
                      </a:r>
                      <a:r>
                        <a:rPr lang="en-US" sz="900" baseline="0" dirty="0" smtClean="0">
                          <a:latin typeface="+mn-lt"/>
                        </a:rPr>
                        <a:t> </a:t>
                      </a:r>
                      <a:r>
                        <a:rPr lang="en-US" sz="900" baseline="0" dirty="0" err="1" smtClean="0">
                          <a:latin typeface="+mn-lt"/>
                        </a:rPr>
                        <a:t>diperoleh</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PDA digital lending SME. </a:t>
                      </a:r>
                      <a:r>
                        <a:rPr lang="en-US" sz="900" baseline="0" dirty="0" err="1" smtClean="0">
                          <a:latin typeface="+mn-lt"/>
                        </a:rPr>
                        <a:t>Perhitungan</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yan</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15</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t>Pengecekan</a:t>
                      </a:r>
                      <a:r>
                        <a:rPr lang="en-US" sz="900" baseline="0" dirty="0" smtClean="0"/>
                        <a:t> </a:t>
                      </a:r>
                      <a:r>
                        <a:rPr lang="en-US" sz="900" baseline="0" dirty="0" err="1" smtClean="0"/>
                        <a:t>kelengkapan</a:t>
                      </a:r>
                      <a:r>
                        <a:rPr lang="en-US" sz="900" baseline="0" dirty="0" smtClean="0"/>
                        <a:t> </a:t>
                      </a:r>
                      <a:r>
                        <a:rPr lang="en-US" sz="900" baseline="0" dirty="0" err="1" smtClean="0"/>
                        <a:t>dokumen</a:t>
                      </a:r>
                      <a:r>
                        <a:rPr lang="en-US" sz="900" baseline="0" dirty="0" smtClean="0"/>
                        <a:t> </a:t>
                      </a:r>
                      <a:r>
                        <a:rPr lang="en-US" sz="900" baseline="0" dirty="0" err="1" smtClean="0"/>
                        <a:t>dan</a:t>
                      </a:r>
                      <a:r>
                        <a:rPr lang="en-US" sz="900" baseline="0" dirty="0" smtClean="0"/>
                        <a:t> data</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kelengkapan</a:t>
                      </a:r>
                      <a:r>
                        <a:rPr lang="en-US" sz="900" baseline="0" dirty="0" smtClean="0">
                          <a:latin typeface="+mn-lt"/>
                        </a:rPr>
                        <a:t> </a:t>
                      </a:r>
                      <a:r>
                        <a:rPr lang="en-US" sz="900" baseline="0" dirty="0" err="1" smtClean="0">
                          <a:latin typeface="+mn-lt"/>
                        </a:rPr>
                        <a:t>dokumen</a:t>
                      </a:r>
                      <a:r>
                        <a:rPr lang="en-US" sz="900" baseline="0" dirty="0" smtClean="0">
                          <a:latin typeface="+mn-lt"/>
                        </a:rPr>
                        <a:t> </a:t>
                      </a:r>
                      <a:r>
                        <a:rPr lang="en-US" sz="900" baseline="0" dirty="0" err="1" smtClean="0">
                          <a:latin typeface="+mn-lt"/>
                        </a:rPr>
                        <a:t>nasabah</a:t>
                      </a:r>
                      <a:r>
                        <a:rPr lang="en-US" sz="900" baseline="0" dirty="0" smtClean="0">
                          <a:latin typeface="+mn-lt"/>
                        </a:rPr>
                        <a:t> yang </a:t>
                      </a:r>
                      <a:r>
                        <a:rPr lang="en-US" sz="900" baseline="0" dirty="0" err="1" smtClean="0">
                          <a:latin typeface="+mn-lt"/>
                        </a:rPr>
                        <a:t>dibutuhkan</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PDA Digital lending SME</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mengecek</a:t>
                      </a:r>
                      <a:r>
                        <a:rPr lang="en-US" sz="900" baseline="0" dirty="0" smtClean="0">
                          <a:latin typeface="+mn-lt"/>
                        </a:rPr>
                        <a:t> </a:t>
                      </a:r>
                      <a:r>
                        <a:rPr lang="en-US" sz="900" baseline="0" dirty="0" err="1" smtClean="0">
                          <a:latin typeface="+mn-lt"/>
                        </a:rPr>
                        <a:t>kelengkapan</a:t>
                      </a:r>
                      <a:r>
                        <a:rPr lang="en-US" sz="900" baseline="0" dirty="0" smtClean="0">
                          <a:latin typeface="+mn-lt"/>
                        </a:rPr>
                        <a:t> data </a:t>
                      </a:r>
                      <a:r>
                        <a:rPr lang="en-US" sz="900" baseline="0" dirty="0" err="1" smtClean="0">
                          <a:latin typeface="+mn-lt"/>
                        </a:rPr>
                        <a:t>pada</a:t>
                      </a:r>
                      <a:r>
                        <a:rPr lang="en-US" sz="900" baseline="0" dirty="0" smtClean="0">
                          <a:latin typeface="+mn-lt"/>
                        </a:rPr>
                        <a:t> LOS CUBE </a:t>
                      </a:r>
                      <a:r>
                        <a:rPr lang="en-US" sz="900" baseline="0" dirty="0" err="1" smtClean="0">
                          <a:latin typeface="+mn-lt"/>
                        </a:rPr>
                        <a:t>dan</a:t>
                      </a:r>
                      <a:r>
                        <a:rPr lang="en-US" sz="900" baseline="0" dirty="0" smtClean="0">
                          <a:latin typeface="+mn-lt"/>
                        </a:rPr>
                        <a:t> </a:t>
                      </a:r>
                      <a:r>
                        <a:rPr lang="en-US" sz="900" baseline="0" dirty="0" err="1" smtClean="0">
                          <a:latin typeface="+mn-lt"/>
                        </a:rPr>
                        <a:t>memastikan</a:t>
                      </a:r>
                      <a:r>
                        <a:rPr lang="en-US" sz="900" baseline="0" dirty="0" smtClean="0">
                          <a:latin typeface="+mn-lt"/>
                        </a:rPr>
                        <a:t> </a:t>
                      </a:r>
                      <a:r>
                        <a:rPr lang="en-US" sz="900" baseline="0" dirty="0" err="1" smtClean="0">
                          <a:latin typeface="+mn-lt"/>
                        </a:rPr>
                        <a:t>bahwa</a:t>
                      </a:r>
                      <a:r>
                        <a:rPr lang="en-US" sz="900" baseline="0" dirty="0" smtClean="0">
                          <a:latin typeface="+mn-lt"/>
                        </a:rPr>
                        <a:t> </a:t>
                      </a:r>
                      <a:r>
                        <a:rPr lang="en-US" sz="900" baseline="0" dirty="0" err="1" smtClean="0">
                          <a:latin typeface="+mn-lt"/>
                        </a:rPr>
                        <a:t>semua</a:t>
                      </a:r>
                      <a:r>
                        <a:rPr lang="en-US" sz="900" baseline="0" dirty="0" smtClean="0">
                          <a:latin typeface="+mn-lt"/>
                        </a:rPr>
                        <a:t> data yang </a:t>
                      </a:r>
                      <a:r>
                        <a:rPr lang="en-US" sz="900" baseline="0" dirty="0" err="1" smtClean="0">
                          <a:latin typeface="+mn-lt"/>
                        </a:rPr>
                        <a:t>dibutuhkan</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kredit</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terpenuhi</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16</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err="1" smtClean="0"/>
                        <a:t>Pemberian</a:t>
                      </a:r>
                      <a:r>
                        <a:rPr lang="en-US" sz="900" baseline="0" dirty="0" smtClean="0"/>
                        <a:t> </a:t>
                      </a:r>
                      <a:r>
                        <a:rPr lang="en-US" sz="900" baseline="0" dirty="0" err="1" smtClean="0"/>
                        <a:t>persetujuan</a:t>
                      </a:r>
                      <a:r>
                        <a:rPr lang="en-US" sz="900" baseline="0" dirty="0" smtClean="0"/>
                        <a:t> </a:t>
                      </a:r>
                      <a:r>
                        <a:rPr lang="en-US" sz="900" baseline="0" dirty="0" err="1" smtClean="0"/>
                        <a:t>pengajuan</a:t>
                      </a:r>
                      <a:r>
                        <a:rPr lang="en-US" sz="900" baseline="0" dirty="0" smtClean="0"/>
                        <a:t> </a:t>
                      </a:r>
                      <a:r>
                        <a:rPr lang="en-US" sz="900" baseline="0" dirty="0" err="1" smtClean="0"/>
                        <a:t>pinjaman</a:t>
                      </a:r>
                      <a:r>
                        <a:rPr lang="en-US" sz="900" baseline="0" dirty="0" smtClean="0"/>
                        <a:t>/</a:t>
                      </a:r>
                      <a:r>
                        <a:rPr lang="en-US" sz="900" baseline="0" dirty="0" err="1" smtClean="0"/>
                        <a:t>pembiayaan</a:t>
                      </a:r>
                      <a:r>
                        <a:rPr lang="en-US" sz="900" baseline="0" dirty="0" smtClean="0"/>
                        <a:t> </a:t>
                      </a:r>
                      <a:r>
                        <a:rPr lang="en-US" sz="900" baseline="0" dirty="0" err="1" smtClean="0"/>
                        <a:t>dengan</a:t>
                      </a:r>
                      <a:r>
                        <a:rPr lang="en-US" sz="900" baseline="0" dirty="0" smtClean="0"/>
                        <a:t> </a:t>
                      </a:r>
                      <a:r>
                        <a:rPr lang="en-US" sz="900" baseline="0" dirty="0" err="1" smtClean="0"/>
                        <a:t>berdasarkan</a:t>
                      </a:r>
                      <a:r>
                        <a:rPr lang="en-US" sz="900" baseline="0" dirty="0" smtClean="0"/>
                        <a:t> </a:t>
                      </a:r>
                      <a:r>
                        <a:rPr lang="en-US" sz="900" baseline="0" dirty="0" err="1" smtClean="0"/>
                        <a:t>kriteria</a:t>
                      </a:r>
                      <a:r>
                        <a:rPr lang="en-US" sz="900" baseline="0" dirty="0" smtClean="0"/>
                        <a:t> yang </a:t>
                      </a:r>
                      <a:r>
                        <a:rPr lang="en-US" sz="900" baseline="0" dirty="0" err="1" smtClean="0"/>
                        <a:t>berlaku</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900" dirty="0" smtClean="0">
                          <a:latin typeface="+mn-lt"/>
                        </a:rPr>
                        <a:t>RCPC</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manager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data </a:t>
                      </a:r>
                      <a:r>
                        <a:rPr lang="en-US" sz="900" baseline="0" dirty="0" err="1" smtClean="0">
                          <a:latin typeface="+mn-lt"/>
                        </a:rPr>
                        <a:t>dan</a:t>
                      </a:r>
                      <a:r>
                        <a:rPr lang="en-US" sz="900" baseline="0" dirty="0" smtClean="0">
                          <a:latin typeface="+mn-lt"/>
                        </a:rPr>
                        <a:t> </a:t>
                      </a:r>
                      <a:r>
                        <a:rPr lang="en-US" sz="900" baseline="0" dirty="0" err="1" smtClean="0">
                          <a:latin typeface="+mn-lt"/>
                        </a:rPr>
                        <a:t>dokumen</a:t>
                      </a:r>
                      <a:r>
                        <a:rPr lang="en-US" sz="900" baseline="0" dirty="0" smtClean="0">
                          <a:latin typeface="+mn-lt"/>
                        </a:rPr>
                        <a:t>, </a:t>
                      </a:r>
                      <a:r>
                        <a:rPr lang="en-US" sz="900" baseline="0" dirty="0" err="1" smtClean="0">
                          <a:latin typeface="+mn-lt"/>
                        </a:rPr>
                        <a:t>serta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kritera</a:t>
                      </a:r>
                      <a:r>
                        <a:rPr lang="en-US" sz="900" baseline="0" dirty="0" smtClean="0">
                          <a:latin typeface="+mn-lt"/>
                        </a:rPr>
                        <a:t> yang </a:t>
                      </a:r>
                      <a:r>
                        <a:rPr lang="en-US" sz="900" baseline="0" dirty="0" err="1" smtClean="0">
                          <a:latin typeface="+mn-lt"/>
                        </a:rPr>
                        <a:t>sudah</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pada</a:t>
                      </a:r>
                      <a:r>
                        <a:rPr lang="en-US" sz="900" baseline="0" dirty="0" smtClean="0">
                          <a:latin typeface="+mn-lt"/>
                        </a:rPr>
                        <a:t> </a:t>
                      </a:r>
                      <a:r>
                        <a:rPr lang="en-US" sz="900" baseline="0" dirty="0" err="1" smtClean="0">
                          <a:latin typeface="+mn-lt"/>
                        </a:rPr>
                        <a:t>poin</a:t>
                      </a:r>
                      <a:r>
                        <a:rPr lang="en-US" sz="900" baseline="0" dirty="0" smtClean="0">
                          <a:latin typeface="+mn-lt"/>
                        </a:rPr>
                        <a:t> 10</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Berdasarkan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persetujuan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pada</a:t>
                      </a:r>
                      <a:r>
                        <a:rPr lang="en-US" sz="900" baseline="0" dirty="0" smtClean="0">
                          <a:latin typeface="+mn-lt"/>
                        </a:rPr>
                        <a:t> PDA Digital Lending SME, RCPC manager </a:t>
                      </a:r>
                      <a:r>
                        <a:rPr lang="en-US" sz="900" baseline="0" dirty="0" err="1" smtClean="0">
                          <a:latin typeface="+mn-lt"/>
                        </a:rPr>
                        <a:t>menentukan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ditolak</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17</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900" dirty="0" err="1" smtClean="0"/>
                        <a:t>Kunjungan</a:t>
                      </a:r>
                      <a:r>
                        <a:rPr lang="en-US" sz="900" baseline="0" dirty="0" smtClean="0"/>
                        <a:t> </a:t>
                      </a:r>
                      <a:r>
                        <a:rPr lang="en-US" sz="900" baseline="0" dirty="0" err="1" smtClean="0"/>
                        <a:t>usaha</a:t>
                      </a:r>
                      <a:endParaRPr lang="en-US" sz="9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p>
                    <a:p>
                      <a:pPr marL="228600" indent="-228600">
                        <a:buFont typeface="+mj-lt"/>
                        <a:buAutoNum type="alphaLcPeriod"/>
                      </a:pPr>
                      <a:r>
                        <a:rPr lang="en-US" sz="900" dirty="0" smtClean="0">
                          <a:latin typeface="+mn-lt"/>
                        </a:rPr>
                        <a:t>Surveyor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Jika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merupakan</a:t>
                      </a:r>
                      <a:r>
                        <a:rPr lang="en-US" sz="900" baseline="0" dirty="0" smtClean="0">
                          <a:latin typeface="+mn-lt"/>
                        </a:rPr>
                        <a:t> NTB, </a:t>
                      </a:r>
                      <a:r>
                        <a:rPr lang="en-US" sz="900" baseline="0" dirty="0" err="1" smtClean="0">
                          <a:latin typeface="+mn-lt"/>
                        </a:rPr>
                        <a:t>maka</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a:t>
                      </a:r>
                      <a:r>
                        <a:rPr lang="en-US" sz="900" baseline="0" dirty="0" err="1" smtClean="0">
                          <a:latin typeface="+mn-lt"/>
                        </a:rPr>
                        <a:t>pihak</a:t>
                      </a:r>
                      <a:r>
                        <a:rPr lang="en-US" sz="900" baseline="0" dirty="0" smtClean="0">
                          <a:latin typeface="+mn-lt"/>
                        </a:rPr>
                        <a:t> ke-3 yang </a:t>
                      </a:r>
                      <a:r>
                        <a:rPr lang="en-US" sz="900" baseline="0" dirty="0" err="1" smtClean="0">
                          <a:latin typeface="+mn-lt"/>
                        </a:rPr>
                        <a:t>ditunjuk</a:t>
                      </a:r>
                      <a:r>
                        <a:rPr lang="en-US" sz="900" baseline="0" dirty="0" smtClean="0">
                          <a:latin typeface="+mn-lt"/>
                        </a:rPr>
                        <a:t> </a:t>
                      </a:r>
                      <a:r>
                        <a:rPr lang="en-US" sz="900" baseline="0" dirty="0" err="1" smtClean="0">
                          <a:latin typeface="+mn-lt"/>
                        </a:rPr>
                        <a:t>oleh</a:t>
                      </a:r>
                      <a:r>
                        <a:rPr lang="en-US" sz="900" baseline="0" dirty="0" smtClean="0">
                          <a:latin typeface="+mn-lt"/>
                        </a:rPr>
                        <a:t> bank</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mengirimkan</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kerja</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melakukan</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pihak</a:t>
                      </a:r>
                      <a:r>
                        <a:rPr lang="en-US" sz="900" baseline="0" dirty="0" smtClean="0">
                          <a:latin typeface="+mn-lt"/>
                        </a:rPr>
                        <a:t> ke-3.</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untuk</a:t>
                      </a:r>
                      <a:r>
                        <a:rPr lang="en-US" sz="900" baseline="0" dirty="0" smtClean="0">
                          <a:latin typeface="+mn-lt"/>
                        </a:rPr>
                        <a:t> </a:t>
                      </a:r>
                      <a:r>
                        <a:rPr lang="en-US" sz="900" baseline="0" dirty="0" err="1" smtClean="0">
                          <a:latin typeface="+mn-lt"/>
                        </a:rPr>
                        <a:t>melakukan</a:t>
                      </a:r>
                      <a:r>
                        <a:rPr lang="en-US" sz="900" baseline="0" dirty="0" smtClean="0">
                          <a:latin typeface="+mn-lt"/>
                        </a:rPr>
                        <a:t> </a:t>
                      </a:r>
                      <a:r>
                        <a:rPr lang="en-US" sz="900" baseline="0" dirty="0" err="1" smtClean="0">
                          <a:latin typeface="+mn-lt"/>
                        </a:rPr>
                        <a:t>pengecekan</a:t>
                      </a:r>
                      <a:r>
                        <a:rPr lang="en-US" sz="900" baseline="0" dirty="0" smtClean="0">
                          <a:latin typeface="+mn-lt"/>
                        </a:rPr>
                        <a:t> yang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ceklis</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yaitu</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Pihak</a:t>
                      </a:r>
                      <a:r>
                        <a:rPr lang="en-US" sz="900" baseline="0" dirty="0" smtClean="0">
                          <a:latin typeface="+mn-lt"/>
                        </a:rPr>
                        <a:t> ke-3 </a:t>
                      </a:r>
                      <a:r>
                        <a:rPr lang="en-US" sz="900" baseline="0" dirty="0" err="1" smtClean="0">
                          <a:latin typeface="+mn-lt"/>
                        </a:rPr>
                        <a:t>menerima</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kerja</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diterima</a:t>
                      </a:r>
                      <a:r>
                        <a:rPr lang="en-US" sz="900" baseline="0" dirty="0" smtClean="0">
                          <a:latin typeface="+mn-lt"/>
                        </a:rPr>
                        <a:t> </a:t>
                      </a:r>
                      <a:r>
                        <a:rPr lang="en-US" sz="900" baseline="0" dirty="0" err="1" smtClean="0">
                          <a:latin typeface="+mn-lt"/>
                        </a:rPr>
                        <a:t>oleh</a:t>
                      </a:r>
                      <a:r>
                        <a:rPr lang="en-US" sz="900" baseline="0" dirty="0" smtClean="0">
                          <a:latin typeface="+mn-lt"/>
                        </a:rPr>
                        <a:t> RCPC officer </a:t>
                      </a:r>
                      <a:r>
                        <a:rPr lang="en-US" sz="900" baseline="0" dirty="0" err="1" smtClean="0">
                          <a:latin typeface="+mn-lt"/>
                        </a:rPr>
                        <a:t>palinga</a:t>
                      </a:r>
                      <a:r>
                        <a:rPr lang="en-US" sz="900" baseline="0" dirty="0" smtClean="0">
                          <a:latin typeface="+mn-lt"/>
                        </a:rPr>
                        <a:t> </a:t>
                      </a:r>
                      <a:r>
                        <a:rPr lang="en-US" sz="900" baseline="0" dirty="0" err="1" smtClean="0">
                          <a:latin typeface="+mn-lt"/>
                        </a:rPr>
                        <a:t>lambat</a:t>
                      </a:r>
                      <a:r>
                        <a:rPr lang="en-US" sz="900" baseline="0" dirty="0" smtClean="0">
                          <a:latin typeface="+mn-lt"/>
                        </a:rPr>
                        <a:t> </a:t>
                      </a:r>
                      <a:r>
                        <a:rPr lang="en-US" sz="900" baseline="0" dirty="0" err="1" smtClean="0">
                          <a:latin typeface="+mn-lt"/>
                        </a:rPr>
                        <a:t>dalam</a:t>
                      </a:r>
                      <a:r>
                        <a:rPr lang="en-US" sz="900" baseline="0" dirty="0" smtClean="0">
                          <a:latin typeface="+mn-lt"/>
                        </a:rPr>
                        <a:t> </a:t>
                      </a:r>
                      <a:r>
                        <a:rPr lang="en-US" sz="900" baseline="0" dirty="0" err="1" smtClean="0">
                          <a:latin typeface="+mn-lt"/>
                        </a:rPr>
                        <a:t>kurun</a:t>
                      </a:r>
                      <a:r>
                        <a:rPr lang="en-US" sz="900" baseline="0" dirty="0" smtClean="0">
                          <a:latin typeface="+mn-lt"/>
                        </a:rPr>
                        <a:t> </a:t>
                      </a:r>
                      <a:r>
                        <a:rPr lang="en-US" sz="900" baseline="0" dirty="0" err="1" smtClean="0">
                          <a:latin typeface="+mn-lt"/>
                        </a:rPr>
                        <a:t>waktu</a:t>
                      </a:r>
                      <a:r>
                        <a:rPr lang="en-US" sz="900" baseline="0" dirty="0" smtClean="0">
                          <a:latin typeface="+mn-lt"/>
                        </a:rPr>
                        <a:t> </a:t>
                      </a:r>
                      <a:r>
                        <a:rPr lang="en-US" sz="900" baseline="0" dirty="0" err="1" smtClean="0">
                          <a:latin typeface="+mn-lt"/>
                        </a:rPr>
                        <a:t>maksimal</a:t>
                      </a:r>
                      <a:r>
                        <a:rPr lang="en-US" sz="900" baseline="0" dirty="0" smtClean="0">
                          <a:latin typeface="+mn-lt"/>
                        </a:rPr>
                        <a:t> 3 </a:t>
                      </a:r>
                      <a:r>
                        <a:rPr lang="en-US" sz="900" baseline="0" dirty="0" err="1" smtClean="0">
                          <a:latin typeface="+mn-lt"/>
                        </a:rPr>
                        <a:t>hari</a:t>
                      </a:r>
                      <a:r>
                        <a:rPr lang="en-US" sz="900" baseline="0" dirty="0" smtClean="0">
                          <a:latin typeface="+mn-lt"/>
                        </a:rPr>
                        <a:t> </a:t>
                      </a:r>
                      <a:r>
                        <a:rPr lang="en-US" sz="900" baseline="0" dirty="0" err="1" smtClean="0">
                          <a:latin typeface="+mn-lt"/>
                        </a:rPr>
                        <a:t>kerja</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mengecek</a:t>
                      </a:r>
                      <a:r>
                        <a:rPr lang="en-US" sz="900" baseline="0" dirty="0" smtClean="0">
                          <a:latin typeface="+mn-lt"/>
                        </a:rPr>
                        <a:t> </a:t>
                      </a:r>
                      <a:r>
                        <a:rPr lang="en-US" sz="900" baseline="0" dirty="0" err="1" smtClean="0">
                          <a:latin typeface="+mn-lt"/>
                        </a:rPr>
                        <a:t>kelengkapan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jika</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lengkap</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maka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diteruskan</a:t>
                      </a:r>
                      <a:r>
                        <a:rPr lang="en-US" sz="900" baseline="0" dirty="0" smtClean="0">
                          <a:latin typeface="+mn-lt"/>
                        </a:rPr>
                        <a:t> </a:t>
                      </a:r>
                      <a:r>
                        <a:rPr lang="en-US" sz="900" baseline="0" dirty="0" err="1" smtClean="0">
                          <a:latin typeface="+mn-lt"/>
                        </a:rPr>
                        <a:t>kepada</a:t>
                      </a:r>
                      <a:r>
                        <a:rPr lang="en-US" sz="900" baseline="0" dirty="0" smtClean="0">
                          <a:latin typeface="+mn-lt"/>
                        </a:rPr>
                        <a:t> RCPC manager. </a:t>
                      </a:r>
                      <a:r>
                        <a:rPr lang="en-US" sz="900" baseline="0" dirty="0" err="1" smtClean="0">
                          <a:latin typeface="+mn-lt"/>
                        </a:rPr>
                        <a:t>Jika</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belum</a:t>
                      </a:r>
                      <a:r>
                        <a:rPr lang="en-US" sz="900" baseline="0" dirty="0" smtClean="0">
                          <a:latin typeface="+mn-lt"/>
                        </a:rPr>
                        <a:t> </a:t>
                      </a:r>
                      <a:r>
                        <a:rPr lang="en-US" sz="900" baseline="0" dirty="0" err="1" smtClean="0">
                          <a:latin typeface="+mn-lt"/>
                        </a:rPr>
                        <a:t>lengkap</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ketentuan</a:t>
                      </a:r>
                      <a:r>
                        <a:rPr lang="en-US" sz="900" baseline="0" dirty="0" smtClean="0">
                          <a:latin typeface="+mn-lt"/>
                        </a:rPr>
                        <a:t> bank, </a:t>
                      </a:r>
                      <a:r>
                        <a:rPr lang="en-US" sz="900" baseline="0" dirty="0" err="1" smtClean="0">
                          <a:latin typeface="+mn-lt"/>
                        </a:rPr>
                        <a:t>maka</a:t>
                      </a:r>
                      <a:r>
                        <a:rPr lang="en-US" sz="900" baseline="0" dirty="0" smtClean="0">
                          <a:latin typeface="+mn-lt"/>
                        </a:rPr>
                        <a:t> RCPC Officer </a:t>
                      </a:r>
                      <a:r>
                        <a:rPr lang="en-US" sz="900" baseline="0" dirty="0" err="1" smtClean="0">
                          <a:latin typeface="+mn-lt"/>
                        </a:rPr>
                        <a:t>kembali</a:t>
                      </a:r>
                      <a:r>
                        <a:rPr lang="en-US" sz="900" baseline="0" dirty="0" smtClean="0">
                          <a:latin typeface="+mn-lt"/>
                        </a:rPr>
                        <a:t> </a:t>
                      </a:r>
                      <a:r>
                        <a:rPr lang="en-US" sz="900" baseline="0" dirty="0" err="1" smtClean="0">
                          <a:latin typeface="+mn-lt"/>
                        </a:rPr>
                        <a:t>memberikan</a:t>
                      </a:r>
                      <a:r>
                        <a:rPr lang="en-US" sz="900" baseline="0" dirty="0" smtClean="0">
                          <a:latin typeface="+mn-lt"/>
                        </a:rPr>
                        <a:t> </a:t>
                      </a:r>
                      <a:r>
                        <a:rPr lang="en-US" sz="900" baseline="0" dirty="0" err="1" smtClean="0">
                          <a:latin typeface="+mn-lt"/>
                        </a:rPr>
                        <a:t>perintah</a:t>
                      </a:r>
                      <a:r>
                        <a:rPr lang="en-US" sz="900" baseline="0" dirty="0" smtClean="0">
                          <a:latin typeface="+mn-lt"/>
                        </a:rPr>
                        <a:t>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pihak</a:t>
                      </a:r>
                      <a:r>
                        <a:rPr lang="en-US" sz="900" baseline="0" dirty="0" smtClean="0">
                          <a:latin typeface="+mn-lt"/>
                        </a:rPr>
                        <a:t> ke-3 </a:t>
                      </a:r>
                      <a:r>
                        <a:rPr lang="en-US" sz="900" baseline="0" dirty="0" err="1" smtClean="0">
                          <a:latin typeface="+mn-lt"/>
                        </a:rPr>
                        <a:t>untuk</a:t>
                      </a:r>
                      <a:r>
                        <a:rPr lang="en-US" sz="900" baseline="0" dirty="0" smtClean="0">
                          <a:latin typeface="+mn-lt"/>
                        </a:rPr>
                        <a:t> </a:t>
                      </a:r>
                      <a:r>
                        <a:rPr lang="en-US" sz="900" baseline="0" dirty="0" err="1" smtClean="0">
                          <a:latin typeface="+mn-lt"/>
                        </a:rPr>
                        <a:t>melengkapi</a:t>
                      </a:r>
                      <a:r>
                        <a:rPr lang="en-US" sz="900" baseline="0" dirty="0" smtClean="0">
                          <a:latin typeface="+mn-lt"/>
                        </a:rPr>
                        <a:t> </a:t>
                      </a:r>
                      <a:r>
                        <a:rPr lang="en-US" sz="900" baseline="0" dirty="0" err="1" smtClean="0">
                          <a:latin typeface="+mn-lt"/>
                        </a:rPr>
                        <a:t>kekurangan</a:t>
                      </a:r>
                      <a:r>
                        <a:rPr lang="en-US" sz="900" baseline="0" dirty="0" smtClean="0">
                          <a:latin typeface="+mn-lt"/>
                        </a:rPr>
                        <a:t> data yang </a:t>
                      </a:r>
                      <a:r>
                        <a:rPr lang="en-US" sz="900" baseline="0" dirty="0" err="1" smtClean="0">
                          <a:latin typeface="+mn-lt"/>
                        </a:rPr>
                        <a:t>dibutuhkan</a:t>
                      </a:r>
                      <a:r>
                        <a:rPr lang="en-US" sz="9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9309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7" name="Title 6"/>
          <p:cNvSpPr>
            <a:spLocks noGrp="1"/>
          </p:cNvSpPr>
          <p:nvPr>
            <p:ph type="title"/>
          </p:nvPr>
        </p:nvSpPr>
        <p:spPr/>
        <p:txBody>
          <a:bodyPr>
            <a:normAutofit/>
          </a:bodyPr>
          <a:lstStyle/>
          <a:p>
            <a:r>
              <a:rPr lang="en-US" sz="2400" b="1" dirty="0" smtClean="0"/>
              <a:t>Proposed High Level MVP 1 Process Flow – Piloting Clean Loan Product</a:t>
            </a:r>
            <a:endParaRPr lang="en-US" sz="2400" b="1"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115" name="AutoShape 2" descr="Enhance Icon Images – Browse 12,993 Stock Photos, Vectors, and Video |  Adobe Stoc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AutoShape 4" descr="Visit Svg Png Icon Free Download (#301293) - OnlineWebFonts.COM"/>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 name="Group 5"/>
          <p:cNvGrpSpPr/>
          <p:nvPr/>
        </p:nvGrpSpPr>
        <p:grpSpPr>
          <a:xfrm>
            <a:off x="215900" y="923595"/>
            <a:ext cx="11704320" cy="5227534"/>
            <a:chOff x="215900" y="923595"/>
            <a:chExt cx="11704320" cy="5227534"/>
          </a:xfrm>
        </p:grpSpPr>
        <p:sp>
          <p:nvSpPr>
            <p:cNvPr id="159" name="TextBox 158"/>
            <p:cNvSpPr txBox="1"/>
            <p:nvPr/>
          </p:nvSpPr>
          <p:spPr>
            <a:xfrm>
              <a:off x="2637578" y="2844817"/>
              <a:ext cx="640080" cy="276999"/>
            </a:xfrm>
            <a:prstGeom prst="rect">
              <a:avLst/>
            </a:prstGeom>
            <a:solidFill>
              <a:schemeClr val="bg1"/>
            </a:solidFill>
          </p:spPr>
          <p:txBody>
            <a:bodyPr wrap="square" rtlCol="0">
              <a:spAutoFit/>
            </a:bodyPr>
            <a:lstStyle/>
            <a:p>
              <a:pPr algn="ctr"/>
              <a:r>
                <a:rPr lang="en-US" sz="600" dirty="0" smtClean="0"/>
                <a:t>Write down reject reason</a:t>
              </a:r>
            </a:p>
          </p:txBody>
        </p:sp>
        <p:sp>
          <p:nvSpPr>
            <p:cNvPr id="267" name="TextBox 266"/>
            <p:cNvSpPr txBox="1"/>
            <p:nvPr/>
          </p:nvSpPr>
          <p:spPr>
            <a:xfrm>
              <a:off x="8732275" y="2153850"/>
              <a:ext cx="977990" cy="415498"/>
            </a:xfrm>
            <a:prstGeom prst="rect">
              <a:avLst/>
            </a:prstGeom>
            <a:solidFill>
              <a:schemeClr val="bg1"/>
            </a:solidFill>
          </p:spPr>
          <p:txBody>
            <a:bodyPr wrap="square" rtlCol="0">
              <a:spAutoFit/>
            </a:bodyPr>
            <a:lstStyle/>
            <a:p>
              <a:pPr algn="ctr"/>
              <a:r>
                <a:rPr lang="en-US" sz="700" dirty="0"/>
                <a:t>S</a:t>
              </a:r>
              <a:r>
                <a:rPr lang="en-US" sz="700" dirty="0" smtClean="0"/>
                <a:t>ign off credit contract at branch / customer location</a:t>
              </a:r>
              <a:endParaRPr lang="en-US" sz="700" dirty="0"/>
            </a:p>
          </p:txBody>
        </p:sp>
        <p:sp>
          <p:nvSpPr>
            <p:cNvPr id="12" name="Rectangle 11"/>
            <p:cNvSpPr/>
            <p:nvPr/>
          </p:nvSpPr>
          <p:spPr>
            <a:xfrm>
              <a:off x="246045" y="926525"/>
              <a:ext cx="11655887"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rot="16200000">
              <a:off x="-1994559" y="3623712"/>
              <a:ext cx="4709160" cy="2279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5" name="Straight Connector 24"/>
            <p:cNvCxnSpPr/>
            <p:nvPr/>
          </p:nvCxnSpPr>
          <p:spPr>
            <a:xfrm rot="5400000">
              <a:off x="6068060" y="242089"/>
              <a:ext cx="0" cy="1170432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82277" y="1032015"/>
              <a:ext cx="1666303" cy="246221"/>
            </a:xfrm>
            <a:prstGeom prst="rect">
              <a:avLst/>
            </a:prstGeom>
            <a:noFill/>
          </p:spPr>
          <p:txBody>
            <a:bodyPr wrap="square" rtlCol="0">
              <a:spAutoFit/>
            </a:bodyPr>
            <a:lstStyle/>
            <a:p>
              <a:pPr algn="ctr"/>
              <a:r>
                <a:rPr lang="en-US" sz="1000" b="1" dirty="0" smtClean="0"/>
                <a:t>Digital SME Task Force</a:t>
              </a:r>
            </a:p>
          </p:txBody>
        </p:sp>
        <p:pic>
          <p:nvPicPr>
            <p:cNvPr id="37" name="Picture 36"/>
            <p:cNvPicPr>
              <a:picLocks noChangeAspect="1"/>
            </p:cNvPicPr>
            <p:nvPr/>
          </p:nvPicPr>
          <p:blipFill>
            <a:blip r:embed="rId3"/>
            <a:stretch>
              <a:fillRect/>
            </a:stretch>
          </p:blipFill>
          <p:spPr>
            <a:xfrm>
              <a:off x="4744648" y="1436682"/>
              <a:ext cx="398250" cy="398250"/>
            </a:xfrm>
            <a:prstGeom prst="rect">
              <a:avLst/>
            </a:prstGeom>
          </p:spPr>
        </p:pic>
        <p:sp>
          <p:nvSpPr>
            <p:cNvPr id="498" name="TextBox 497"/>
            <p:cNvSpPr txBox="1"/>
            <p:nvPr/>
          </p:nvSpPr>
          <p:spPr>
            <a:xfrm rot="16200000">
              <a:off x="-1948543" y="3604298"/>
              <a:ext cx="4664598" cy="246221"/>
            </a:xfrm>
            <a:prstGeom prst="rect">
              <a:avLst/>
            </a:prstGeom>
            <a:noFill/>
          </p:spPr>
          <p:txBody>
            <a:bodyPr wrap="square" rtlCol="0">
              <a:spAutoFit/>
            </a:bodyPr>
            <a:lstStyle/>
            <a:p>
              <a:pPr algn="ctr"/>
              <a:r>
                <a:rPr lang="en-US" sz="1000" b="1" smtClean="0">
                  <a:solidFill>
                    <a:schemeClr val="bg1"/>
                  </a:solidFill>
                </a:rPr>
                <a:t>PILOTING CLEAN LOAN PRODUCT</a:t>
              </a:r>
              <a:endParaRPr lang="en-US" sz="1000" b="1">
                <a:solidFill>
                  <a:schemeClr val="bg1"/>
                </a:solidFill>
              </a:endParaRPr>
            </a:p>
          </p:txBody>
        </p:sp>
        <p:sp>
          <p:nvSpPr>
            <p:cNvPr id="167" name="TextBox 166"/>
            <p:cNvSpPr txBox="1"/>
            <p:nvPr/>
          </p:nvSpPr>
          <p:spPr>
            <a:xfrm>
              <a:off x="1204001" y="2125380"/>
              <a:ext cx="930054" cy="307777"/>
            </a:xfrm>
            <a:prstGeom prst="rect">
              <a:avLst/>
            </a:prstGeom>
            <a:solidFill>
              <a:schemeClr val="bg1"/>
            </a:solidFill>
          </p:spPr>
          <p:txBody>
            <a:bodyPr wrap="square" rtlCol="0">
              <a:spAutoFit/>
            </a:bodyPr>
            <a:lstStyle/>
            <a:p>
              <a:r>
                <a:rPr lang="en-US" sz="700" dirty="0" smtClean="0"/>
                <a:t>Prepare ETB customer whitelist</a:t>
              </a:r>
            </a:p>
          </p:txBody>
        </p:sp>
        <p:grpSp>
          <p:nvGrpSpPr>
            <p:cNvPr id="4" name="Group 3"/>
            <p:cNvGrpSpPr/>
            <p:nvPr/>
          </p:nvGrpSpPr>
          <p:grpSpPr>
            <a:xfrm>
              <a:off x="1163870" y="1491732"/>
              <a:ext cx="457200" cy="217328"/>
              <a:chOff x="617121" y="1749554"/>
              <a:chExt cx="794797" cy="217328"/>
            </a:xfrm>
          </p:grpSpPr>
          <p:sp>
            <p:nvSpPr>
              <p:cNvPr id="2" name="Oval 1"/>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38" name="TextBox 37"/>
              <p:cNvSpPr txBox="1"/>
              <p:nvPr/>
            </p:nvSpPr>
            <p:spPr>
              <a:xfrm>
                <a:off x="617121" y="1750496"/>
                <a:ext cx="794797" cy="200055"/>
              </a:xfrm>
              <a:prstGeom prst="rect">
                <a:avLst/>
              </a:prstGeom>
              <a:noFill/>
            </p:spPr>
            <p:txBody>
              <a:bodyPr wrap="square" rtlCol="0">
                <a:spAutoFit/>
              </a:bodyPr>
              <a:lstStyle/>
              <a:p>
                <a:pPr algn="ctr"/>
                <a:r>
                  <a:rPr lang="en-US" sz="700" smtClean="0"/>
                  <a:t>Start</a:t>
                </a:r>
                <a:endParaRPr lang="en-US" sz="700"/>
              </a:p>
            </p:txBody>
          </p:sp>
        </p:gr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398" y="2082762"/>
              <a:ext cx="543982" cy="543982"/>
            </a:xfrm>
            <a:prstGeom prst="rect">
              <a:avLst/>
            </a:prstGeom>
          </p:spPr>
        </p:pic>
        <p:pic>
          <p:nvPicPr>
            <p:cNvPr id="49" name="Picture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5098" y="2976203"/>
              <a:ext cx="492681" cy="492681"/>
            </a:xfrm>
            <a:prstGeom prst="rect">
              <a:avLst/>
            </a:prstGeom>
          </p:spPr>
        </p:pic>
        <p:sp>
          <p:nvSpPr>
            <p:cNvPr id="199" name="TextBox 198"/>
            <p:cNvSpPr txBox="1"/>
            <p:nvPr/>
          </p:nvSpPr>
          <p:spPr>
            <a:xfrm>
              <a:off x="553081" y="3459341"/>
              <a:ext cx="1134008" cy="307777"/>
            </a:xfrm>
            <a:prstGeom prst="rect">
              <a:avLst/>
            </a:prstGeom>
            <a:solidFill>
              <a:schemeClr val="bg1"/>
            </a:solidFill>
          </p:spPr>
          <p:txBody>
            <a:bodyPr wrap="square" rtlCol="0">
              <a:spAutoFit/>
            </a:bodyPr>
            <a:lstStyle/>
            <a:p>
              <a:pPr algn="ctr"/>
              <a:r>
                <a:rPr lang="en-US" sz="700" dirty="0" smtClean="0"/>
                <a:t>Distribute to piloting area/branch</a:t>
              </a:r>
              <a:endParaRPr lang="en-US" sz="700" dirty="0"/>
            </a:p>
          </p:txBody>
        </p:sp>
        <p:pic>
          <p:nvPicPr>
            <p:cNvPr id="56" name="Picture 55"/>
            <p:cNvPicPr>
              <a:picLocks noChangeAspect="1"/>
            </p:cNvPicPr>
            <p:nvPr/>
          </p:nvPicPr>
          <p:blipFill>
            <a:blip r:embed="rId6"/>
            <a:stretch>
              <a:fillRect/>
            </a:stretch>
          </p:blipFill>
          <p:spPr>
            <a:xfrm>
              <a:off x="3108225" y="1449641"/>
              <a:ext cx="178277" cy="178277"/>
            </a:xfrm>
            <a:prstGeom prst="rect">
              <a:avLst/>
            </a:prstGeom>
          </p:spPr>
        </p:pic>
        <p:sp>
          <p:nvSpPr>
            <p:cNvPr id="208" name="TextBox 207"/>
            <p:cNvSpPr txBox="1"/>
            <p:nvPr/>
          </p:nvSpPr>
          <p:spPr>
            <a:xfrm>
              <a:off x="2483066" y="1636664"/>
              <a:ext cx="1344751" cy="415498"/>
            </a:xfrm>
            <a:prstGeom prst="rect">
              <a:avLst/>
            </a:prstGeom>
            <a:solidFill>
              <a:schemeClr val="bg1"/>
            </a:solidFill>
          </p:spPr>
          <p:txBody>
            <a:bodyPr wrap="square" rtlCol="0">
              <a:spAutoFit/>
            </a:bodyPr>
            <a:lstStyle/>
            <a:p>
              <a:pPr algn="ctr"/>
              <a:r>
                <a:rPr lang="en-US" sz="700" dirty="0" smtClean="0"/>
                <a:t>Email blast, WA blast, and call by RM to white listed customer</a:t>
              </a:r>
              <a:endParaRPr lang="en-US" sz="700" dirty="0"/>
            </a:p>
          </p:txBody>
        </p:sp>
        <p:sp>
          <p:nvSpPr>
            <p:cNvPr id="213" name="TextBox 212"/>
            <p:cNvSpPr txBox="1"/>
            <p:nvPr/>
          </p:nvSpPr>
          <p:spPr>
            <a:xfrm>
              <a:off x="5124186" y="1434575"/>
              <a:ext cx="941947" cy="415498"/>
            </a:xfrm>
            <a:prstGeom prst="rect">
              <a:avLst/>
            </a:prstGeom>
            <a:solidFill>
              <a:schemeClr val="bg1"/>
            </a:solidFill>
          </p:spPr>
          <p:txBody>
            <a:bodyPr wrap="square" rtlCol="0">
              <a:spAutoFit/>
            </a:bodyPr>
            <a:lstStyle/>
            <a:p>
              <a:r>
                <a:rPr lang="en-US" sz="700" dirty="0" smtClean="0"/>
                <a:t>Customer provide confirmation to proceed</a:t>
              </a:r>
              <a:endParaRPr lang="en-US" sz="700" dirty="0"/>
            </a:p>
          </p:txBody>
        </p:sp>
        <p:sp>
          <p:nvSpPr>
            <p:cNvPr id="387" name="TextBox 386"/>
            <p:cNvSpPr txBox="1"/>
            <p:nvPr/>
          </p:nvSpPr>
          <p:spPr>
            <a:xfrm>
              <a:off x="2380426" y="1032015"/>
              <a:ext cx="1666303" cy="246221"/>
            </a:xfrm>
            <a:prstGeom prst="rect">
              <a:avLst/>
            </a:prstGeom>
            <a:noFill/>
          </p:spPr>
          <p:txBody>
            <a:bodyPr wrap="square" rtlCol="0">
              <a:spAutoFit/>
            </a:bodyPr>
            <a:lstStyle/>
            <a:p>
              <a:pPr algn="ctr"/>
              <a:r>
                <a:rPr lang="en-US" sz="1000" b="1" smtClean="0"/>
                <a:t>RO/RM</a:t>
              </a:r>
            </a:p>
          </p:txBody>
        </p:sp>
        <p:sp>
          <p:nvSpPr>
            <p:cNvPr id="388" name="TextBox 387"/>
            <p:cNvSpPr txBox="1"/>
            <p:nvPr/>
          </p:nvSpPr>
          <p:spPr>
            <a:xfrm>
              <a:off x="4517250" y="1032015"/>
              <a:ext cx="1188720" cy="246221"/>
            </a:xfrm>
            <a:prstGeom prst="rect">
              <a:avLst/>
            </a:prstGeom>
            <a:noFill/>
          </p:spPr>
          <p:txBody>
            <a:bodyPr wrap="square" rtlCol="0">
              <a:spAutoFit/>
            </a:bodyPr>
            <a:lstStyle/>
            <a:p>
              <a:pPr algn="ctr"/>
              <a:r>
                <a:rPr lang="en-US" sz="1000" b="1" smtClean="0"/>
                <a:t>Customer</a:t>
              </a:r>
            </a:p>
          </p:txBody>
        </p:sp>
        <p:sp>
          <p:nvSpPr>
            <p:cNvPr id="389" name="TextBox 388"/>
            <p:cNvSpPr txBox="1"/>
            <p:nvPr/>
          </p:nvSpPr>
          <p:spPr>
            <a:xfrm>
              <a:off x="8005051" y="1032015"/>
              <a:ext cx="1666303" cy="246221"/>
            </a:xfrm>
            <a:prstGeom prst="rect">
              <a:avLst/>
            </a:prstGeom>
            <a:noFill/>
          </p:spPr>
          <p:txBody>
            <a:bodyPr wrap="square" rtlCol="0">
              <a:spAutoFit/>
            </a:bodyPr>
            <a:lstStyle/>
            <a:p>
              <a:pPr algn="ctr"/>
              <a:r>
                <a:rPr lang="en-US" sz="1000" b="1" smtClean="0"/>
                <a:t>CDU</a:t>
              </a:r>
            </a:p>
          </p:txBody>
        </p:sp>
        <p:sp>
          <p:nvSpPr>
            <p:cNvPr id="390" name="TextBox 389"/>
            <p:cNvSpPr txBox="1"/>
            <p:nvPr/>
          </p:nvSpPr>
          <p:spPr>
            <a:xfrm>
              <a:off x="10099538" y="1032015"/>
              <a:ext cx="1666303" cy="246221"/>
            </a:xfrm>
            <a:prstGeom prst="rect">
              <a:avLst/>
            </a:prstGeom>
            <a:noFill/>
          </p:spPr>
          <p:txBody>
            <a:bodyPr wrap="square" rtlCol="0">
              <a:spAutoFit/>
            </a:bodyPr>
            <a:lstStyle/>
            <a:p>
              <a:pPr algn="ctr"/>
              <a:r>
                <a:rPr lang="en-US" sz="1000" b="1" smtClean="0"/>
                <a:t>CAC</a:t>
              </a:r>
            </a:p>
          </p:txBody>
        </p:sp>
        <p:cxnSp>
          <p:nvCxnSpPr>
            <p:cNvPr id="106" name="Elbow Connector 105"/>
            <p:cNvCxnSpPr>
              <a:stCxn id="2" idx="4"/>
              <a:endCxn id="16" idx="0"/>
            </p:cNvCxnSpPr>
            <p:nvPr/>
          </p:nvCxnSpPr>
          <p:spPr>
            <a:xfrm rot="5400000">
              <a:off x="951579" y="1641871"/>
              <a:ext cx="373702" cy="5080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16" idx="2"/>
              <a:endCxn id="49" idx="0"/>
            </p:cNvCxnSpPr>
            <p:nvPr/>
          </p:nvCxnSpPr>
          <p:spPr>
            <a:xfrm rot="16200000" flipH="1">
              <a:off x="823185" y="2687948"/>
              <a:ext cx="349459" cy="22705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6115952" y="950702"/>
              <a:ext cx="782409" cy="400110"/>
            </a:xfrm>
            <a:prstGeom prst="rect">
              <a:avLst/>
            </a:prstGeom>
            <a:noFill/>
          </p:spPr>
          <p:txBody>
            <a:bodyPr wrap="square" rtlCol="0">
              <a:spAutoFit/>
            </a:bodyPr>
            <a:lstStyle/>
            <a:p>
              <a:pPr algn="ctr"/>
              <a:r>
                <a:rPr lang="en-US" sz="1000" b="1" dirty="0" smtClean="0"/>
                <a:t>Approver</a:t>
              </a:r>
            </a:p>
            <a:p>
              <a:pPr algn="ctr"/>
              <a:r>
                <a:rPr lang="en-US" sz="1000" b="1" dirty="0" smtClean="0"/>
                <a:t>(BAM)</a:t>
              </a:r>
            </a:p>
          </p:txBody>
        </p:sp>
        <p:pic>
          <p:nvPicPr>
            <p:cNvPr id="116" name="Picture 115"/>
            <p:cNvPicPr>
              <a:picLocks noChangeAspect="1"/>
            </p:cNvPicPr>
            <p:nvPr/>
          </p:nvPicPr>
          <p:blipFill>
            <a:blip r:embed="rId7"/>
            <a:stretch>
              <a:fillRect/>
            </a:stretch>
          </p:blipFill>
          <p:spPr>
            <a:xfrm>
              <a:off x="2861312" y="1434482"/>
              <a:ext cx="195589" cy="195589"/>
            </a:xfrm>
            <a:prstGeom prst="rect">
              <a:avLst/>
            </a:prstGeom>
          </p:spPr>
        </p:pic>
        <p:cxnSp>
          <p:nvCxnSpPr>
            <p:cNvPr id="118" name="Elbow Connector 117"/>
            <p:cNvCxnSpPr>
              <a:stCxn id="199" idx="3"/>
              <a:endCxn id="208" idx="1"/>
            </p:cNvCxnSpPr>
            <p:nvPr/>
          </p:nvCxnSpPr>
          <p:spPr>
            <a:xfrm flipV="1">
              <a:off x="1687089" y="1844413"/>
              <a:ext cx="795977" cy="17688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 name="Picture 1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424495" y="2267433"/>
              <a:ext cx="314471" cy="314471"/>
            </a:xfrm>
            <a:prstGeom prst="rect">
              <a:avLst/>
            </a:prstGeom>
          </p:spPr>
        </p:pic>
        <p:pic>
          <p:nvPicPr>
            <p:cNvPr id="124" name="Picture 1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02753" y="2288947"/>
              <a:ext cx="349974" cy="298126"/>
            </a:xfrm>
            <a:prstGeom prst="rect">
              <a:avLst/>
            </a:prstGeom>
          </p:spPr>
        </p:pic>
        <p:sp>
          <p:nvSpPr>
            <p:cNvPr id="125" name="TextBox 124"/>
            <p:cNvSpPr txBox="1"/>
            <p:nvPr/>
          </p:nvSpPr>
          <p:spPr>
            <a:xfrm>
              <a:off x="4296452" y="2593569"/>
              <a:ext cx="747064" cy="307777"/>
            </a:xfrm>
            <a:prstGeom prst="rect">
              <a:avLst/>
            </a:prstGeom>
            <a:solidFill>
              <a:schemeClr val="bg1"/>
            </a:solidFill>
          </p:spPr>
          <p:txBody>
            <a:bodyPr wrap="square" rtlCol="0">
              <a:spAutoFit/>
            </a:bodyPr>
            <a:lstStyle/>
            <a:p>
              <a:r>
                <a:rPr lang="en-US" sz="700" dirty="0" smtClean="0"/>
                <a:t>Customer ok to proceed</a:t>
              </a:r>
              <a:endParaRPr lang="en-US" sz="700" dirty="0"/>
            </a:p>
          </p:txBody>
        </p:sp>
        <p:sp>
          <p:nvSpPr>
            <p:cNvPr id="126" name="TextBox 125"/>
            <p:cNvSpPr txBox="1"/>
            <p:nvPr/>
          </p:nvSpPr>
          <p:spPr>
            <a:xfrm>
              <a:off x="5039112" y="2587073"/>
              <a:ext cx="767320" cy="307777"/>
            </a:xfrm>
            <a:prstGeom prst="rect">
              <a:avLst/>
            </a:prstGeom>
            <a:solidFill>
              <a:schemeClr val="bg1"/>
            </a:solidFill>
          </p:spPr>
          <p:txBody>
            <a:bodyPr wrap="square" rtlCol="0">
              <a:spAutoFit/>
            </a:bodyPr>
            <a:lstStyle/>
            <a:p>
              <a:r>
                <a:rPr lang="en-US" sz="700" smtClean="0"/>
                <a:t>Customer not ok to proceed</a:t>
              </a:r>
              <a:endParaRPr lang="en-US" sz="700"/>
            </a:p>
          </p:txBody>
        </p:sp>
        <p:sp>
          <p:nvSpPr>
            <p:cNvPr id="128" name="TextBox 127"/>
            <p:cNvSpPr txBox="1"/>
            <p:nvPr/>
          </p:nvSpPr>
          <p:spPr>
            <a:xfrm>
              <a:off x="2899964" y="2036158"/>
              <a:ext cx="668110" cy="307777"/>
            </a:xfrm>
            <a:prstGeom prst="rect">
              <a:avLst/>
            </a:prstGeom>
            <a:solidFill>
              <a:schemeClr val="bg1"/>
            </a:solidFill>
          </p:spPr>
          <p:txBody>
            <a:bodyPr wrap="square" rtlCol="0">
              <a:spAutoFit/>
            </a:bodyPr>
            <a:lstStyle/>
            <a:p>
              <a:r>
                <a:rPr lang="en-US" sz="700" dirty="0" smtClean="0"/>
                <a:t>Update list of customer</a:t>
              </a:r>
              <a:endParaRPr lang="en-US" sz="700" dirty="0"/>
            </a:p>
          </p:txBody>
        </p:sp>
        <p:pic>
          <p:nvPicPr>
            <p:cNvPr id="129" name="Picture 1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52665" y="2106864"/>
              <a:ext cx="268124" cy="274247"/>
            </a:xfrm>
            <a:prstGeom prst="rect">
              <a:avLst/>
            </a:prstGeom>
          </p:spPr>
        </p:pic>
        <p:sp>
          <p:nvSpPr>
            <p:cNvPr id="130" name="TextBox 129"/>
            <p:cNvSpPr txBox="1"/>
            <p:nvPr/>
          </p:nvSpPr>
          <p:spPr>
            <a:xfrm>
              <a:off x="2571604" y="3148906"/>
              <a:ext cx="1013235" cy="415498"/>
            </a:xfrm>
            <a:prstGeom prst="rect">
              <a:avLst/>
            </a:prstGeom>
            <a:solidFill>
              <a:schemeClr val="bg1"/>
            </a:solidFill>
          </p:spPr>
          <p:txBody>
            <a:bodyPr wrap="square" rtlCol="0">
              <a:spAutoFit/>
            </a:bodyPr>
            <a:lstStyle/>
            <a:p>
              <a:pPr algn="ctr"/>
              <a:r>
                <a:rPr lang="en-US" sz="700" dirty="0" smtClean="0"/>
                <a:t> Simple LFK created </a:t>
              </a:r>
              <a:r>
                <a:rPr lang="en-US" sz="700" dirty="0"/>
                <a:t>the assigned </a:t>
              </a:r>
              <a:r>
                <a:rPr lang="en-US" sz="700" dirty="0" smtClean="0"/>
                <a:t>by RO/RM</a:t>
              </a:r>
              <a:endParaRPr lang="en-US" sz="700" dirty="0"/>
            </a:p>
          </p:txBody>
        </p:sp>
        <p:pic>
          <p:nvPicPr>
            <p:cNvPr id="132" name="Picture 1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274291" y="3184663"/>
              <a:ext cx="282698" cy="282698"/>
            </a:xfrm>
            <a:prstGeom prst="rect">
              <a:avLst/>
            </a:prstGeom>
          </p:spPr>
        </p:pic>
        <p:pic>
          <p:nvPicPr>
            <p:cNvPr id="134" name="Picture 133"/>
            <p:cNvPicPr>
              <a:picLocks noChangeAspect="1"/>
            </p:cNvPicPr>
            <p:nvPr/>
          </p:nvPicPr>
          <p:blipFill>
            <a:blip r:embed="rId6"/>
            <a:stretch>
              <a:fillRect/>
            </a:stretch>
          </p:blipFill>
          <p:spPr>
            <a:xfrm>
              <a:off x="3452172" y="4025678"/>
              <a:ext cx="178277" cy="178277"/>
            </a:xfrm>
            <a:prstGeom prst="rect">
              <a:avLst/>
            </a:prstGeom>
          </p:spPr>
        </p:pic>
        <p:sp>
          <p:nvSpPr>
            <p:cNvPr id="139" name="TextBox 138"/>
            <p:cNvSpPr txBox="1"/>
            <p:nvPr/>
          </p:nvSpPr>
          <p:spPr>
            <a:xfrm>
              <a:off x="3002379" y="4218187"/>
              <a:ext cx="938192" cy="415498"/>
            </a:xfrm>
            <a:prstGeom prst="rect">
              <a:avLst/>
            </a:prstGeom>
            <a:solidFill>
              <a:schemeClr val="bg1"/>
            </a:solidFill>
          </p:spPr>
          <p:txBody>
            <a:bodyPr wrap="square" rtlCol="0">
              <a:spAutoFit/>
            </a:bodyPr>
            <a:lstStyle/>
            <a:p>
              <a:pPr algn="ctr"/>
              <a:r>
                <a:rPr lang="en-US" sz="700" dirty="0" smtClean="0"/>
                <a:t>Send notification letter of offer to customer</a:t>
              </a:r>
              <a:endParaRPr lang="en-US" sz="700" dirty="0"/>
            </a:p>
          </p:txBody>
        </p:sp>
        <p:pic>
          <p:nvPicPr>
            <p:cNvPr id="143" name="Picture 142"/>
            <p:cNvPicPr>
              <a:picLocks noChangeAspect="1"/>
            </p:cNvPicPr>
            <p:nvPr/>
          </p:nvPicPr>
          <p:blipFill>
            <a:blip r:embed="rId7"/>
            <a:stretch>
              <a:fillRect/>
            </a:stretch>
          </p:blipFill>
          <p:spPr>
            <a:xfrm>
              <a:off x="3225558" y="4012705"/>
              <a:ext cx="195589" cy="195589"/>
            </a:xfrm>
            <a:prstGeom prst="rect">
              <a:avLst/>
            </a:prstGeom>
          </p:spPr>
        </p:pic>
        <p:sp>
          <p:nvSpPr>
            <p:cNvPr id="146" name="TextBox 145"/>
            <p:cNvSpPr txBox="1"/>
            <p:nvPr/>
          </p:nvSpPr>
          <p:spPr>
            <a:xfrm>
              <a:off x="6196027" y="1903265"/>
              <a:ext cx="642790" cy="954107"/>
            </a:xfrm>
            <a:prstGeom prst="rect">
              <a:avLst/>
            </a:prstGeom>
            <a:solidFill>
              <a:schemeClr val="bg1"/>
            </a:solidFill>
          </p:spPr>
          <p:txBody>
            <a:bodyPr wrap="square" rtlCol="0">
              <a:spAutoFit/>
            </a:bodyPr>
            <a:lstStyle/>
            <a:p>
              <a:pPr algn="ctr"/>
              <a:r>
                <a:rPr lang="en-US" sz="700" dirty="0" smtClean="0"/>
                <a:t>Analysis &amp; Approval by Area Business Manager / assigned approver in HQ </a:t>
              </a:r>
              <a:endParaRPr lang="en-US" sz="700" dirty="0"/>
            </a:p>
          </p:txBody>
        </p:sp>
        <p:pic>
          <p:nvPicPr>
            <p:cNvPr id="147" name="Picture 14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33356" y="1518191"/>
              <a:ext cx="326222" cy="326222"/>
            </a:xfrm>
            <a:prstGeom prst="rect">
              <a:avLst/>
            </a:prstGeom>
          </p:spPr>
        </p:pic>
        <p:cxnSp>
          <p:nvCxnSpPr>
            <p:cNvPr id="148" name="Elbow Connector 147"/>
            <p:cNvCxnSpPr>
              <a:stCxn id="208" idx="3"/>
              <a:endCxn id="37" idx="1"/>
            </p:cNvCxnSpPr>
            <p:nvPr/>
          </p:nvCxnSpPr>
          <p:spPr>
            <a:xfrm flipV="1">
              <a:off x="3827817" y="1635807"/>
              <a:ext cx="916831" cy="20860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Elbow Connector 148"/>
            <p:cNvCxnSpPr>
              <a:stCxn id="37" idx="2"/>
              <a:endCxn id="123" idx="0"/>
            </p:cNvCxnSpPr>
            <p:nvPr/>
          </p:nvCxnSpPr>
          <p:spPr>
            <a:xfrm rot="5400000">
              <a:off x="4546502" y="1870161"/>
              <a:ext cx="432501" cy="3620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37" idx="2"/>
              <a:endCxn id="124" idx="0"/>
            </p:cNvCxnSpPr>
            <p:nvPr/>
          </p:nvCxnSpPr>
          <p:spPr>
            <a:xfrm rot="16200000" flipH="1">
              <a:off x="4933749" y="1844955"/>
              <a:ext cx="454015" cy="433967"/>
            </a:xfrm>
            <a:prstGeom prst="bentConnector3">
              <a:avLst>
                <a:gd name="adj1" fmla="val 4720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Elbow Connector 157"/>
            <p:cNvCxnSpPr>
              <a:stCxn id="125" idx="2"/>
              <a:endCxn id="128" idx="3"/>
            </p:cNvCxnSpPr>
            <p:nvPr/>
          </p:nvCxnSpPr>
          <p:spPr>
            <a:xfrm rot="5400000" flipH="1">
              <a:off x="3763379" y="1994742"/>
              <a:ext cx="711299" cy="1101910"/>
            </a:xfrm>
            <a:prstGeom prst="bentConnector4">
              <a:avLst>
                <a:gd name="adj1" fmla="val -32138"/>
                <a:gd name="adj2" fmla="val 534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26" idx="2"/>
              <a:endCxn id="128" idx="3"/>
            </p:cNvCxnSpPr>
            <p:nvPr/>
          </p:nvCxnSpPr>
          <p:spPr>
            <a:xfrm rot="5400000" flipH="1">
              <a:off x="4143021" y="1615100"/>
              <a:ext cx="704803" cy="1854698"/>
            </a:xfrm>
            <a:prstGeom prst="bentConnector4">
              <a:avLst>
                <a:gd name="adj1" fmla="val -34447"/>
                <a:gd name="adj2" fmla="val 7219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Elbow Connector 203"/>
            <p:cNvCxnSpPr>
              <a:stCxn id="130" idx="3"/>
              <a:endCxn id="146" idx="1"/>
            </p:cNvCxnSpPr>
            <p:nvPr/>
          </p:nvCxnSpPr>
          <p:spPr>
            <a:xfrm flipV="1">
              <a:off x="3584839" y="2380319"/>
              <a:ext cx="2611188" cy="976336"/>
            </a:xfrm>
            <a:prstGeom prst="bentConnector3">
              <a:avLst>
                <a:gd name="adj1" fmla="val 88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2577351" y="4559529"/>
              <a:ext cx="518839" cy="415498"/>
            </a:xfrm>
            <a:prstGeom prst="rect">
              <a:avLst/>
            </a:prstGeom>
            <a:solidFill>
              <a:schemeClr val="bg1"/>
            </a:solidFill>
          </p:spPr>
          <p:txBody>
            <a:bodyPr wrap="square" rtlCol="0">
              <a:spAutoFit/>
            </a:bodyPr>
            <a:lstStyle/>
            <a:p>
              <a:pPr algn="ctr"/>
              <a:r>
                <a:rPr lang="en-US" sz="700" dirty="0" smtClean="0"/>
                <a:t>RO input SLASLI </a:t>
              </a:r>
              <a:endParaRPr lang="en-US" sz="700" dirty="0"/>
            </a:p>
          </p:txBody>
        </p:sp>
        <p:pic>
          <p:nvPicPr>
            <p:cNvPr id="214" name="Picture 2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27538" y="4625034"/>
              <a:ext cx="282698" cy="282698"/>
            </a:xfrm>
            <a:prstGeom prst="rect">
              <a:avLst/>
            </a:prstGeom>
          </p:spPr>
        </p:pic>
        <p:sp>
          <p:nvSpPr>
            <p:cNvPr id="262" name="TextBox 261"/>
            <p:cNvSpPr txBox="1"/>
            <p:nvPr/>
          </p:nvSpPr>
          <p:spPr>
            <a:xfrm>
              <a:off x="10741686" y="1766117"/>
              <a:ext cx="904269" cy="307777"/>
            </a:xfrm>
            <a:prstGeom prst="rect">
              <a:avLst/>
            </a:prstGeom>
            <a:solidFill>
              <a:schemeClr val="bg1"/>
            </a:solidFill>
          </p:spPr>
          <p:txBody>
            <a:bodyPr wrap="square" rtlCol="0">
              <a:spAutoFit/>
            </a:bodyPr>
            <a:lstStyle/>
            <a:p>
              <a:pPr algn="ctr"/>
              <a:r>
                <a:rPr lang="en-US" sz="700" dirty="0" smtClean="0"/>
                <a:t>CAC check for green light</a:t>
              </a:r>
              <a:endParaRPr lang="en-US" sz="700" dirty="0"/>
            </a:p>
          </p:txBody>
        </p:sp>
        <p:pic>
          <p:nvPicPr>
            <p:cNvPr id="263" name="Picture 2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71150" y="2215563"/>
              <a:ext cx="286569" cy="248337"/>
            </a:xfrm>
            <a:prstGeom prst="rect">
              <a:avLst/>
            </a:prstGeom>
          </p:spPr>
        </p:pic>
        <p:pic>
          <p:nvPicPr>
            <p:cNvPr id="265" name="Picture 264"/>
            <p:cNvPicPr>
              <a:picLocks noChangeAspect="1"/>
            </p:cNvPicPr>
            <p:nvPr/>
          </p:nvPicPr>
          <p:blipFill>
            <a:blip r:embed="rId3"/>
            <a:stretch>
              <a:fillRect/>
            </a:stretch>
          </p:blipFill>
          <p:spPr>
            <a:xfrm>
              <a:off x="8453585" y="2162640"/>
              <a:ext cx="401195" cy="347669"/>
            </a:xfrm>
            <a:prstGeom prst="rect">
              <a:avLst/>
            </a:prstGeom>
          </p:spPr>
        </p:pic>
        <p:sp>
          <p:nvSpPr>
            <p:cNvPr id="268" name="TextBox 267"/>
            <p:cNvSpPr txBox="1"/>
            <p:nvPr/>
          </p:nvSpPr>
          <p:spPr>
            <a:xfrm>
              <a:off x="8378796" y="1444810"/>
              <a:ext cx="1289752" cy="307777"/>
            </a:xfrm>
            <a:prstGeom prst="rect">
              <a:avLst/>
            </a:prstGeom>
            <a:solidFill>
              <a:schemeClr val="bg1"/>
            </a:solidFill>
          </p:spPr>
          <p:txBody>
            <a:bodyPr wrap="square" rtlCol="0">
              <a:spAutoFit/>
            </a:bodyPr>
            <a:lstStyle/>
            <a:p>
              <a:pPr algn="ctr"/>
              <a:r>
                <a:rPr lang="en-US" sz="700" dirty="0" smtClean="0"/>
                <a:t>CDU check SLASLI &amp; prepare credit contract</a:t>
              </a:r>
              <a:endParaRPr lang="en-US" sz="700" dirty="0"/>
            </a:p>
          </p:txBody>
        </p:sp>
        <p:pic>
          <p:nvPicPr>
            <p:cNvPr id="269" name="Picture 26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08147" y="1426365"/>
              <a:ext cx="326222" cy="326222"/>
            </a:xfrm>
            <a:prstGeom prst="rect">
              <a:avLst/>
            </a:prstGeom>
          </p:spPr>
        </p:pic>
        <p:pic>
          <p:nvPicPr>
            <p:cNvPr id="271" name="Picture 27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38774" y="1750700"/>
              <a:ext cx="326222" cy="326222"/>
            </a:xfrm>
            <a:prstGeom prst="rect">
              <a:avLst/>
            </a:prstGeom>
          </p:spPr>
        </p:pic>
        <p:sp>
          <p:nvSpPr>
            <p:cNvPr id="277" name="TextBox 276"/>
            <p:cNvSpPr txBox="1"/>
            <p:nvPr/>
          </p:nvSpPr>
          <p:spPr>
            <a:xfrm>
              <a:off x="2534008" y="4934697"/>
              <a:ext cx="1274649" cy="415498"/>
            </a:xfrm>
            <a:prstGeom prst="rect">
              <a:avLst/>
            </a:prstGeom>
            <a:solidFill>
              <a:schemeClr val="bg1"/>
            </a:solidFill>
          </p:spPr>
          <p:txBody>
            <a:bodyPr wrap="square" rtlCol="0">
              <a:spAutoFit/>
            </a:bodyPr>
            <a:lstStyle/>
            <a:p>
              <a:pPr algn="ctr"/>
              <a:r>
                <a:rPr lang="en-US" sz="700" dirty="0" smtClean="0"/>
                <a:t>RM call customer to schedule credit contract sign off</a:t>
              </a:r>
              <a:endParaRPr lang="en-US" sz="700" dirty="0"/>
            </a:p>
          </p:txBody>
        </p:sp>
        <p:pic>
          <p:nvPicPr>
            <p:cNvPr id="279" name="Picture 27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30633" y="4960804"/>
              <a:ext cx="282698" cy="282698"/>
            </a:xfrm>
            <a:prstGeom prst="rect">
              <a:avLst/>
            </a:prstGeom>
          </p:spPr>
        </p:pic>
        <p:cxnSp>
          <p:nvCxnSpPr>
            <p:cNvPr id="342" name="Elbow Connector 341"/>
            <p:cNvCxnSpPr>
              <a:stCxn id="268" idx="3"/>
              <a:endCxn id="271" idx="0"/>
            </p:cNvCxnSpPr>
            <p:nvPr/>
          </p:nvCxnSpPr>
          <p:spPr>
            <a:xfrm>
              <a:off x="9668548" y="1598699"/>
              <a:ext cx="933337" cy="15200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7" name="Elbow Connector 346"/>
            <p:cNvCxnSpPr/>
            <p:nvPr/>
          </p:nvCxnSpPr>
          <p:spPr>
            <a:xfrm flipV="1">
              <a:off x="3013775" y="1734952"/>
              <a:ext cx="5194372" cy="3149731"/>
            </a:xfrm>
            <a:prstGeom prst="bentConnector3">
              <a:avLst>
                <a:gd name="adj1" fmla="val 954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5" name="Picture 3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622078" y="2645547"/>
              <a:ext cx="350019" cy="350019"/>
            </a:xfrm>
            <a:prstGeom prst="rect">
              <a:avLst/>
            </a:prstGeom>
          </p:spPr>
        </p:pic>
        <p:sp>
          <p:nvSpPr>
            <p:cNvPr id="366" name="TextBox 365"/>
            <p:cNvSpPr txBox="1"/>
            <p:nvPr/>
          </p:nvSpPr>
          <p:spPr>
            <a:xfrm>
              <a:off x="10122725" y="2984768"/>
              <a:ext cx="1690671" cy="1077218"/>
            </a:xfrm>
            <a:prstGeom prst="rect">
              <a:avLst/>
            </a:prstGeom>
            <a:noFill/>
          </p:spPr>
          <p:txBody>
            <a:bodyPr wrap="square" rtlCol="0">
              <a:spAutoFit/>
            </a:bodyPr>
            <a:lstStyle/>
            <a:p>
              <a:pPr marL="60325" indent="-60325">
                <a:buFont typeface="Arial" panose="020B0604020202020204" pitchFamily="34" charset="0"/>
                <a:buChar char="•"/>
              </a:pPr>
              <a:r>
                <a:rPr lang="en-US" sz="800" dirty="0"/>
                <a:t>Custodian receive credit </a:t>
              </a:r>
              <a:r>
                <a:rPr lang="en-US" sz="800" dirty="0" smtClean="0"/>
                <a:t>contract</a:t>
              </a:r>
              <a:endParaRPr lang="en-US" sz="800" dirty="0"/>
            </a:p>
            <a:p>
              <a:pPr marL="60325" indent="-60325">
                <a:buFont typeface="Arial" panose="020B0604020202020204" pitchFamily="34" charset="0"/>
                <a:buChar char="•"/>
              </a:pPr>
              <a:r>
                <a:rPr lang="en-US" sz="800" dirty="0"/>
                <a:t>Pre-disbursement checking by CAC : dormant, balance (fee payment &amp; not in debt balance</a:t>
              </a:r>
              <a:r>
                <a:rPr lang="en-US" sz="800" dirty="0" smtClean="0"/>
                <a:t>)</a:t>
              </a:r>
            </a:p>
            <a:p>
              <a:pPr marL="60325" indent="-60325">
                <a:buFont typeface="Arial" panose="020B0604020202020204" pitchFamily="34" charset="0"/>
                <a:buChar char="•"/>
              </a:pPr>
              <a:r>
                <a:rPr lang="en-US" sz="800" dirty="0" smtClean="0"/>
                <a:t>Input pre disbursement data at SLASLI </a:t>
              </a:r>
              <a:endParaRPr lang="en-US" sz="800" dirty="0"/>
            </a:p>
          </p:txBody>
        </p:sp>
        <p:cxnSp>
          <p:nvCxnSpPr>
            <p:cNvPr id="367" name="Elbow Connector 366"/>
            <p:cNvCxnSpPr>
              <a:stCxn id="267" idx="3"/>
              <a:endCxn id="365" idx="1"/>
            </p:cNvCxnSpPr>
            <p:nvPr/>
          </p:nvCxnSpPr>
          <p:spPr>
            <a:xfrm>
              <a:off x="9710265" y="2361599"/>
              <a:ext cx="911813" cy="45895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1" name="Picture 370"/>
            <p:cNvPicPr>
              <a:picLocks noChangeAspect="1"/>
            </p:cNvPicPr>
            <p:nvPr/>
          </p:nvPicPr>
          <p:blipFill>
            <a:blip r:embed="rId11"/>
            <a:stretch>
              <a:fillRect/>
            </a:stretch>
          </p:blipFill>
          <p:spPr>
            <a:xfrm>
              <a:off x="10605633" y="4515615"/>
              <a:ext cx="366761" cy="366761"/>
            </a:xfrm>
            <a:prstGeom prst="rect">
              <a:avLst/>
            </a:prstGeom>
          </p:spPr>
        </p:pic>
        <p:sp>
          <p:nvSpPr>
            <p:cNvPr id="372" name="TextBox 371"/>
            <p:cNvSpPr txBox="1"/>
            <p:nvPr/>
          </p:nvSpPr>
          <p:spPr>
            <a:xfrm>
              <a:off x="2633935" y="5698587"/>
              <a:ext cx="935058" cy="338554"/>
            </a:xfrm>
            <a:prstGeom prst="rect">
              <a:avLst/>
            </a:prstGeom>
            <a:noFill/>
            <a:ln>
              <a:noFill/>
            </a:ln>
          </p:spPr>
          <p:txBody>
            <a:bodyPr wrap="square" rtlCol="0">
              <a:spAutoFit/>
            </a:bodyPr>
            <a:lstStyle/>
            <a:p>
              <a:pPr algn="ctr"/>
              <a:r>
                <a:rPr lang="en-US" sz="800" dirty="0" smtClean="0"/>
                <a:t>Notify Customer by call</a:t>
              </a:r>
            </a:p>
          </p:txBody>
        </p:sp>
        <p:pic>
          <p:nvPicPr>
            <p:cNvPr id="373" name="Picture 372"/>
            <p:cNvPicPr>
              <a:picLocks noChangeAspect="1"/>
            </p:cNvPicPr>
            <p:nvPr/>
          </p:nvPicPr>
          <p:blipFill>
            <a:blip r:embed="rId3"/>
            <a:stretch>
              <a:fillRect/>
            </a:stretch>
          </p:blipFill>
          <p:spPr>
            <a:xfrm>
              <a:off x="4082410" y="5639911"/>
              <a:ext cx="455906" cy="455906"/>
            </a:xfrm>
            <a:prstGeom prst="rect">
              <a:avLst/>
            </a:prstGeom>
          </p:spPr>
        </p:pic>
        <p:sp>
          <p:nvSpPr>
            <p:cNvPr id="374" name="TextBox 373"/>
            <p:cNvSpPr txBox="1"/>
            <p:nvPr/>
          </p:nvSpPr>
          <p:spPr>
            <a:xfrm>
              <a:off x="10393519" y="4839949"/>
              <a:ext cx="828347" cy="215444"/>
            </a:xfrm>
            <a:prstGeom prst="rect">
              <a:avLst/>
            </a:prstGeom>
            <a:noFill/>
            <a:ln>
              <a:noFill/>
            </a:ln>
          </p:spPr>
          <p:txBody>
            <a:bodyPr wrap="square" rtlCol="0">
              <a:spAutoFit/>
            </a:bodyPr>
            <a:lstStyle/>
            <a:p>
              <a:pPr algn="ctr"/>
              <a:r>
                <a:rPr lang="en-US" sz="800" smtClean="0"/>
                <a:t>Disbursement</a:t>
              </a:r>
            </a:p>
          </p:txBody>
        </p:sp>
        <p:sp>
          <p:nvSpPr>
            <p:cNvPr id="375" name="TextBox 374"/>
            <p:cNvSpPr txBox="1"/>
            <p:nvPr/>
          </p:nvSpPr>
          <p:spPr>
            <a:xfrm>
              <a:off x="4445444" y="5689464"/>
              <a:ext cx="1494559" cy="461665"/>
            </a:xfrm>
            <a:prstGeom prst="rect">
              <a:avLst/>
            </a:prstGeom>
            <a:noFill/>
            <a:ln>
              <a:noFill/>
            </a:ln>
          </p:spPr>
          <p:txBody>
            <a:bodyPr wrap="square" rtlCol="0">
              <a:spAutoFit/>
            </a:bodyPr>
            <a:lstStyle/>
            <a:p>
              <a:pPr algn="ctr"/>
              <a:r>
                <a:rPr lang="en-US" sz="800" dirty="0" smtClean="0"/>
                <a:t>Customer receive loan &amp; do repayment based on installment schedule</a:t>
              </a:r>
            </a:p>
          </p:txBody>
        </p:sp>
        <p:cxnSp>
          <p:nvCxnSpPr>
            <p:cNvPr id="377" name="Elbow Connector 376"/>
            <p:cNvCxnSpPr>
              <a:stCxn id="366" idx="2"/>
              <a:endCxn id="371" idx="0"/>
            </p:cNvCxnSpPr>
            <p:nvPr/>
          </p:nvCxnSpPr>
          <p:spPr>
            <a:xfrm rot="5400000">
              <a:off x="10651724" y="4199277"/>
              <a:ext cx="453629" cy="17904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82" name="Picture 381"/>
            <p:cNvPicPr>
              <a:picLocks noChangeAspect="1"/>
            </p:cNvPicPr>
            <p:nvPr/>
          </p:nvPicPr>
          <p:blipFill>
            <a:blip r:embed="rId6"/>
            <a:stretch>
              <a:fillRect/>
            </a:stretch>
          </p:blipFill>
          <p:spPr>
            <a:xfrm>
              <a:off x="2365845" y="5778725"/>
              <a:ext cx="178277" cy="178277"/>
            </a:xfrm>
            <a:prstGeom prst="rect">
              <a:avLst/>
            </a:prstGeom>
          </p:spPr>
        </p:pic>
        <p:cxnSp>
          <p:nvCxnSpPr>
            <p:cNvPr id="384" name="Elbow Connector 383"/>
            <p:cNvCxnSpPr>
              <a:stCxn id="374" idx="2"/>
              <a:endCxn id="372" idx="0"/>
            </p:cNvCxnSpPr>
            <p:nvPr/>
          </p:nvCxnSpPr>
          <p:spPr>
            <a:xfrm rot="5400000">
              <a:off x="6632982" y="1523876"/>
              <a:ext cx="643194" cy="7706229"/>
            </a:xfrm>
            <a:prstGeom prst="bentConnector3">
              <a:avLst>
                <a:gd name="adj1" fmla="val 781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6" name="Straight Arrow Connector 395"/>
            <p:cNvCxnSpPr>
              <a:stCxn id="372" idx="3"/>
              <a:endCxn id="373" idx="1"/>
            </p:cNvCxnSpPr>
            <p:nvPr/>
          </p:nvCxnSpPr>
          <p:spPr>
            <a:xfrm>
              <a:off x="3568993" y="5867864"/>
              <a:ext cx="5134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7" name="Straight Connector 396"/>
            <p:cNvCxnSpPr/>
            <p:nvPr/>
          </p:nvCxnSpPr>
          <p:spPr>
            <a:xfrm flipH="1">
              <a:off x="2231256" y="923595"/>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flipH="1">
              <a:off x="3942341" y="939068"/>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flipH="1">
              <a:off x="6076855" y="923595"/>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flipH="1">
              <a:off x="7773161" y="923595"/>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flipH="1">
              <a:off x="10014362" y="923595"/>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flipH="1">
              <a:off x="11911076" y="955436"/>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88" name="Oval 287"/>
            <p:cNvSpPr/>
            <p:nvPr/>
          </p:nvSpPr>
          <p:spPr>
            <a:xfrm>
              <a:off x="1164883" y="217220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1</a:t>
              </a:r>
              <a:endParaRPr lang="en-US" sz="700">
                <a:solidFill>
                  <a:schemeClr val="tx1"/>
                </a:solidFill>
              </a:endParaRPr>
            </a:p>
          </p:txBody>
        </p:sp>
        <p:sp>
          <p:nvSpPr>
            <p:cNvPr id="415" name="Oval 414"/>
            <p:cNvSpPr/>
            <p:nvPr/>
          </p:nvSpPr>
          <p:spPr>
            <a:xfrm>
              <a:off x="543591" y="350954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2</a:t>
              </a:r>
            </a:p>
          </p:txBody>
        </p:sp>
        <p:sp>
          <p:nvSpPr>
            <p:cNvPr id="416" name="Oval 415"/>
            <p:cNvSpPr/>
            <p:nvPr/>
          </p:nvSpPr>
          <p:spPr>
            <a:xfrm>
              <a:off x="2499369" y="167476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3</a:t>
              </a:r>
              <a:endParaRPr lang="en-US" sz="700">
                <a:solidFill>
                  <a:schemeClr val="tx1"/>
                </a:solidFill>
              </a:endParaRPr>
            </a:p>
          </p:txBody>
        </p:sp>
        <p:sp>
          <p:nvSpPr>
            <p:cNvPr id="417" name="Oval 416"/>
            <p:cNvSpPr/>
            <p:nvPr/>
          </p:nvSpPr>
          <p:spPr>
            <a:xfrm>
              <a:off x="5077548" y="149699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4</a:t>
              </a:r>
            </a:p>
          </p:txBody>
        </p:sp>
        <p:sp>
          <p:nvSpPr>
            <p:cNvPr id="420" name="Oval 419"/>
            <p:cNvSpPr/>
            <p:nvPr/>
          </p:nvSpPr>
          <p:spPr>
            <a:xfrm>
              <a:off x="4253235" y="264660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429" name="Oval 428"/>
            <p:cNvSpPr/>
            <p:nvPr/>
          </p:nvSpPr>
          <p:spPr>
            <a:xfrm>
              <a:off x="4991110" y="264694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301" name="TextBox 300"/>
            <p:cNvSpPr txBox="1"/>
            <p:nvPr/>
          </p:nvSpPr>
          <p:spPr>
            <a:xfrm>
              <a:off x="4184023" y="2610108"/>
              <a:ext cx="301446" cy="184666"/>
            </a:xfrm>
            <a:prstGeom prst="rect">
              <a:avLst/>
            </a:prstGeom>
            <a:noFill/>
          </p:spPr>
          <p:txBody>
            <a:bodyPr wrap="square" rtlCol="0">
              <a:spAutoFit/>
            </a:bodyPr>
            <a:lstStyle/>
            <a:p>
              <a:r>
                <a:rPr lang="en-US" sz="600" smtClean="0"/>
                <a:t>5a</a:t>
              </a:r>
              <a:endParaRPr lang="en-US" sz="600"/>
            </a:p>
          </p:txBody>
        </p:sp>
        <p:sp>
          <p:nvSpPr>
            <p:cNvPr id="433" name="TextBox 432"/>
            <p:cNvSpPr txBox="1"/>
            <p:nvPr/>
          </p:nvSpPr>
          <p:spPr>
            <a:xfrm>
              <a:off x="4917079" y="2609891"/>
              <a:ext cx="301446" cy="184666"/>
            </a:xfrm>
            <a:prstGeom prst="rect">
              <a:avLst/>
            </a:prstGeom>
            <a:noFill/>
          </p:spPr>
          <p:txBody>
            <a:bodyPr wrap="square" rtlCol="0">
              <a:spAutoFit/>
            </a:bodyPr>
            <a:lstStyle/>
            <a:p>
              <a:r>
                <a:rPr lang="en-US" sz="600" smtClean="0"/>
                <a:t>5</a:t>
              </a:r>
              <a:r>
                <a:rPr lang="en-US" sz="600"/>
                <a:t>b</a:t>
              </a:r>
            </a:p>
          </p:txBody>
        </p:sp>
        <p:sp>
          <p:nvSpPr>
            <p:cNvPr id="434" name="Oval 433"/>
            <p:cNvSpPr/>
            <p:nvPr/>
          </p:nvSpPr>
          <p:spPr>
            <a:xfrm>
              <a:off x="2849744" y="208542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6</a:t>
              </a:r>
            </a:p>
          </p:txBody>
        </p:sp>
        <p:sp>
          <p:nvSpPr>
            <p:cNvPr id="442" name="Oval 441"/>
            <p:cNvSpPr/>
            <p:nvPr/>
          </p:nvSpPr>
          <p:spPr>
            <a:xfrm>
              <a:off x="2575844" y="319218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7</a:t>
              </a:r>
            </a:p>
          </p:txBody>
        </p:sp>
        <p:sp>
          <p:nvSpPr>
            <p:cNvPr id="444" name="Oval 443"/>
            <p:cNvSpPr/>
            <p:nvPr/>
          </p:nvSpPr>
          <p:spPr>
            <a:xfrm>
              <a:off x="6165739" y="194811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8</a:t>
              </a:r>
            </a:p>
          </p:txBody>
        </p:sp>
        <p:sp>
          <p:nvSpPr>
            <p:cNvPr id="446" name="Oval 445"/>
            <p:cNvSpPr/>
            <p:nvPr/>
          </p:nvSpPr>
          <p:spPr>
            <a:xfrm>
              <a:off x="2960200" y="425937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447" name="TextBox 446"/>
            <p:cNvSpPr txBox="1"/>
            <p:nvPr/>
          </p:nvSpPr>
          <p:spPr>
            <a:xfrm>
              <a:off x="2884305" y="4224481"/>
              <a:ext cx="301446" cy="184666"/>
            </a:xfrm>
            <a:prstGeom prst="rect">
              <a:avLst/>
            </a:prstGeom>
            <a:noFill/>
          </p:spPr>
          <p:txBody>
            <a:bodyPr wrap="square" rtlCol="0">
              <a:spAutoFit/>
            </a:bodyPr>
            <a:lstStyle/>
            <a:p>
              <a:r>
                <a:rPr lang="en-US" sz="600" dirty="0" smtClean="0"/>
                <a:t>12</a:t>
              </a:r>
              <a:endParaRPr lang="en-US" sz="600" dirty="0"/>
            </a:p>
          </p:txBody>
        </p:sp>
        <p:sp>
          <p:nvSpPr>
            <p:cNvPr id="514" name="Oval 513"/>
            <p:cNvSpPr/>
            <p:nvPr/>
          </p:nvSpPr>
          <p:spPr>
            <a:xfrm>
              <a:off x="2564215" y="459774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15" name="TextBox 514"/>
            <p:cNvSpPr txBox="1"/>
            <p:nvPr/>
          </p:nvSpPr>
          <p:spPr>
            <a:xfrm>
              <a:off x="2491827" y="4572045"/>
              <a:ext cx="301446" cy="184666"/>
            </a:xfrm>
            <a:prstGeom prst="rect">
              <a:avLst/>
            </a:prstGeom>
            <a:noFill/>
          </p:spPr>
          <p:txBody>
            <a:bodyPr wrap="square" rtlCol="0">
              <a:spAutoFit/>
            </a:bodyPr>
            <a:lstStyle/>
            <a:p>
              <a:r>
                <a:rPr lang="en-US" sz="600" dirty="0" smtClean="0"/>
                <a:t>14</a:t>
              </a:r>
              <a:endParaRPr lang="en-US" sz="600" dirty="0"/>
            </a:p>
          </p:txBody>
        </p:sp>
        <p:sp>
          <p:nvSpPr>
            <p:cNvPr id="516" name="Oval 515"/>
            <p:cNvSpPr/>
            <p:nvPr/>
          </p:nvSpPr>
          <p:spPr>
            <a:xfrm>
              <a:off x="8483272" y="148669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17" name="TextBox 516"/>
            <p:cNvSpPr txBox="1"/>
            <p:nvPr/>
          </p:nvSpPr>
          <p:spPr>
            <a:xfrm>
              <a:off x="8409511" y="1450198"/>
              <a:ext cx="301446" cy="184666"/>
            </a:xfrm>
            <a:prstGeom prst="rect">
              <a:avLst/>
            </a:prstGeom>
            <a:noFill/>
          </p:spPr>
          <p:txBody>
            <a:bodyPr wrap="square" rtlCol="0">
              <a:spAutoFit/>
            </a:bodyPr>
            <a:lstStyle/>
            <a:p>
              <a:r>
                <a:rPr lang="en-US" sz="600" dirty="0" smtClean="0"/>
                <a:t>15</a:t>
              </a:r>
              <a:endParaRPr lang="en-US" sz="600" dirty="0"/>
            </a:p>
          </p:txBody>
        </p:sp>
        <p:sp>
          <p:nvSpPr>
            <p:cNvPr id="518" name="Oval 517"/>
            <p:cNvSpPr/>
            <p:nvPr/>
          </p:nvSpPr>
          <p:spPr>
            <a:xfrm>
              <a:off x="2633935" y="4986182"/>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19" name="TextBox 518"/>
            <p:cNvSpPr txBox="1"/>
            <p:nvPr/>
          </p:nvSpPr>
          <p:spPr>
            <a:xfrm>
              <a:off x="2553824" y="4943340"/>
              <a:ext cx="301446" cy="184666"/>
            </a:xfrm>
            <a:prstGeom prst="rect">
              <a:avLst/>
            </a:prstGeom>
            <a:noFill/>
          </p:spPr>
          <p:txBody>
            <a:bodyPr wrap="square" rtlCol="0">
              <a:spAutoFit/>
            </a:bodyPr>
            <a:lstStyle/>
            <a:p>
              <a:r>
                <a:rPr lang="en-US" sz="600" dirty="0" smtClean="0"/>
                <a:t>17</a:t>
              </a:r>
              <a:endParaRPr lang="en-US" sz="600" dirty="0"/>
            </a:p>
          </p:txBody>
        </p:sp>
        <p:sp>
          <p:nvSpPr>
            <p:cNvPr id="520" name="Oval 519"/>
            <p:cNvSpPr/>
            <p:nvPr/>
          </p:nvSpPr>
          <p:spPr>
            <a:xfrm>
              <a:off x="8788554" y="218953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1" name="TextBox 520"/>
            <p:cNvSpPr txBox="1"/>
            <p:nvPr/>
          </p:nvSpPr>
          <p:spPr>
            <a:xfrm>
              <a:off x="8712676" y="2150926"/>
              <a:ext cx="301446" cy="184666"/>
            </a:xfrm>
            <a:prstGeom prst="rect">
              <a:avLst/>
            </a:prstGeom>
            <a:noFill/>
          </p:spPr>
          <p:txBody>
            <a:bodyPr wrap="square" rtlCol="0">
              <a:spAutoFit/>
            </a:bodyPr>
            <a:lstStyle/>
            <a:p>
              <a:r>
                <a:rPr lang="en-US" sz="600" dirty="0" smtClean="0"/>
                <a:t>18</a:t>
              </a:r>
              <a:endParaRPr lang="en-US" sz="600" dirty="0"/>
            </a:p>
          </p:txBody>
        </p:sp>
        <p:sp>
          <p:nvSpPr>
            <p:cNvPr id="524" name="Oval 523"/>
            <p:cNvSpPr/>
            <p:nvPr/>
          </p:nvSpPr>
          <p:spPr>
            <a:xfrm>
              <a:off x="10758624" y="1802312"/>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25" name="TextBox 524"/>
            <p:cNvSpPr txBox="1"/>
            <p:nvPr/>
          </p:nvSpPr>
          <p:spPr>
            <a:xfrm>
              <a:off x="10678513" y="1759470"/>
              <a:ext cx="301446" cy="184666"/>
            </a:xfrm>
            <a:prstGeom prst="rect">
              <a:avLst/>
            </a:prstGeom>
            <a:noFill/>
          </p:spPr>
          <p:txBody>
            <a:bodyPr wrap="square" rtlCol="0">
              <a:spAutoFit/>
            </a:bodyPr>
            <a:lstStyle/>
            <a:p>
              <a:r>
                <a:rPr lang="en-US" sz="600" dirty="0" smtClean="0"/>
                <a:t>16</a:t>
              </a:r>
              <a:endParaRPr lang="en-US" sz="600" dirty="0"/>
            </a:p>
          </p:txBody>
        </p:sp>
        <p:cxnSp>
          <p:nvCxnSpPr>
            <p:cNvPr id="534" name="Elbow Connector 533"/>
            <p:cNvCxnSpPr>
              <a:stCxn id="271" idx="1"/>
              <a:endCxn id="277" idx="3"/>
            </p:cNvCxnSpPr>
            <p:nvPr/>
          </p:nvCxnSpPr>
          <p:spPr>
            <a:xfrm rot="10800000" flipV="1">
              <a:off x="3808658" y="1913810"/>
              <a:ext cx="6630117" cy="3228635"/>
            </a:xfrm>
            <a:prstGeom prst="bentConnector3">
              <a:avLst>
                <a:gd name="adj1" fmla="val 3391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Elbow Connector 542"/>
            <p:cNvCxnSpPr>
              <a:stCxn id="277" idx="2"/>
              <a:endCxn id="267" idx="2"/>
            </p:cNvCxnSpPr>
            <p:nvPr/>
          </p:nvCxnSpPr>
          <p:spPr>
            <a:xfrm rot="5400000" flipH="1" flipV="1">
              <a:off x="4805877" y="934803"/>
              <a:ext cx="2780847" cy="6049937"/>
            </a:xfrm>
            <a:prstGeom prst="bentConnector3">
              <a:avLst>
                <a:gd name="adj1" fmla="val -31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2" name="Oval 551"/>
            <p:cNvSpPr/>
            <p:nvPr/>
          </p:nvSpPr>
          <p:spPr>
            <a:xfrm>
              <a:off x="10075726" y="3029411"/>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53" name="TextBox 552"/>
            <p:cNvSpPr txBox="1"/>
            <p:nvPr/>
          </p:nvSpPr>
          <p:spPr>
            <a:xfrm>
              <a:off x="9995615" y="2995035"/>
              <a:ext cx="301446" cy="184666"/>
            </a:xfrm>
            <a:prstGeom prst="rect">
              <a:avLst/>
            </a:prstGeom>
            <a:noFill/>
          </p:spPr>
          <p:txBody>
            <a:bodyPr wrap="square" rtlCol="0">
              <a:spAutoFit/>
            </a:bodyPr>
            <a:lstStyle/>
            <a:p>
              <a:r>
                <a:rPr lang="en-US" sz="600" dirty="0" smtClean="0"/>
                <a:t>19</a:t>
              </a:r>
              <a:endParaRPr lang="en-US" sz="600" dirty="0"/>
            </a:p>
          </p:txBody>
        </p:sp>
        <p:sp>
          <p:nvSpPr>
            <p:cNvPr id="558" name="Oval 557"/>
            <p:cNvSpPr/>
            <p:nvPr/>
          </p:nvSpPr>
          <p:spPr>
            <a:xfrm>
              <a:off x="10340521" y="489687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59" name="TextBox 558"/>
            <p:cNvSpPr txBox="1"/>
            <p:nvPr/>
          </p:nvSpPr>
          <p:spPr>
            <a:xfrm>
              <a:off x="10260410" y="4862503"/>
              <a:ext cx="301446" cy="184666"/>
            </a:xfrm>
            <a:prstGeom prst="rect">
              <a:avLst/>
            </a:prstGeom>
            <a:noFill/>
          </p:spPr>
          <p:txBody>
            <a:bodyPr wrap="square" rtlCol="0">
              <a:spAutoFit/>
            </a:bodyPr>
            <a:lstStyle/>
            <a:p>
              <a:r>
                <a:rPr lang="en-US" sz="600" dirty="0" smtClean="0"/>
                <a:t>20</a:t>
              </a:r>
              <a:endParaRPr lang="en-US" sz="600" dirty="0"/>
            </a:p>
          </p:txBody>
        </p:sp>
        <p:sp>
          <p:nvSpPr>
            <p:cNvPr id="562" name="Oval 561"/>
            <p:cNvSpPr/>
            <p:nvPr/>
          </p:nvSpPr>
          <p:spPr>
            <a:xfrm>
              <a:off x="2587406" y="5754351"/>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3" name="TextBox 562"/>
            <p:cNvSpPr txBox="1"/>
            <p:nvPr/>
          </p:nvSpPr>
          <p:spPr>
            <a:xfrm>
              <a:off x="2507295" y="5719975"/>
              <a:ext cx="301446" cy="184666"/>
            </a:xfrm>
            <a:prstGeom prst="rect">
              <a:avLst/>
            </a:prstGeom>
            <a:noFill/>
          </p:spPr>
          <p:txBody>
            <a:bodyPr wrap="square" rtlCol="0">
              <a:spAutoFit/>
            </a:bodyPr>
            <a:lstStyle/>
            <a:p>
              <a:r>
                <a:rPr lang="en-US" sz="600" dirty="0" smtClean="0"/>
                <a:t>21</a:t>
              </a:r>
              <a:endParaRPr lang="en-US" sz="600" dirty="0"/>
            </a:p>
          </p:txBody>
        </p:sp>
        <p:sp>
          <p:nvSpPr>
            <p:cNvPr id="567" name="Oval 566"/>
            <p:cNvSpPr/>
            <p:nvPr/>
          </p:nvSpPr>
          <p:spPr>
            <a:xfrm>
              <a:off x="4415796" y="573834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8" name="TextBox 567"/>
            <p:cNvSpPr txBox="1"/>
            <p:nvPr/>
          </p:nvSpPr>
          <p:spPr>
            <a:xfrm>
              <a:off x="4335685" y="5703971"/>
              <a:ext cx="301446" cy="184666"/>
            </a:xfrm>
            <a:prstGeom prst="rect">
              <a:avLst/>
            </a:prstGeom>
            <a:noFill/>
          </p:spPr>
          <p:txBody>
            <a:bodyPr wrap="square" rtlCol="0">
              <a:spAutoFit/>
            </a:bodyPr>
            <a:lstStyle/>
            <a:p>
              <a:r>
                <a:rPr lang="en-US" sz="600" dirty="0" smtClean="0"/>
                <a:t>22</a:t>
              </a:r>
              <a:endParaRPr lang="en-US" sz="600" dirty="0"/>
            </a:p>
          </p:txBody>
        </p:sp>
        <p:sp>
          <p:nvSpPr>
            <p:cNvPr id="131" name="TextBox 130"/>
            <p:cNvSpPr txBox="1"/>
            <p:nvPr/>
          </p:nvSpPr>
          <p:spPr>
            <a:xfrm>
              <a:off x="2354549" y="2618599"/>
              <a:ext cx="300705" cy="200055"/>
            </a:xfrm>
            <a:prstGeom prst="rect">
              <a:avLst/>
            </a:prstGeom>
            <a:solidFill>
              <a:schemeClr val="bg1"/>
            </a:solidFill>
          </p:spPr>
          <p:txBody>
            <a:bodyPr wrap="square" rtlCol="0">
              <a:spAutoFit/>
            </a:bodyPr>
            <a:lstStyle/>
            <a:p>
              <a:r>
                <a:rPr lang="en-US" sz="700" dirty="0" smtClean="0"/>
                <a:t>OK</a:t>
              </a:r>
              <a:endParaRPr lang="en-US" sz="700" dirty="0"/>
            </a:p>
          </p:txBody>
        </p:sp>
        <p:sp>
          <p:nvSpPr>
            <p:cNvPr id="133" name="TextBox 132"/>
            <p:cNvSpPr txBox="1"/>
            <p:nvPr/>
          </p:nvSpPr>
          <p:spPr>
            <a:xfrm>
              <a:off x="3355813" y="2618599"/>
              <a:ext cx="466235" cy="200055"/>
            </a:xfrm>
            <a:prstGeom prst="rect">
              <a:avLst/>
            </a:prstGeom>
            <a:solidFill>
              <a:schemeClr val="bg1"/>
            </a:solidFill>
          </p:spPr>
          <p:txBody>
            <a:bodyPr wrap="square" rtlCol="0">
              <a:spAutoFit/>
            </a:bodyPr>
            <a:lstStyle/>
            <a:p>
              <a:r>
                <a:rPr lang="en-US" sz="700" dirty="0" smtClean="0"/>
                <a:t>Not OK</a:t>
              </a:r>
            </a:p>
          </p:txBody>
        </p:sp>
        <p:cxnSp>
          <p:nvCxnSpPr>
            <p:cNvPr id="137" name="Elbow Connector 136"/>
            <p:cNvCxnSpPr>
              <a:stCxn id="131" idx="2"/>
              <a:endCxn id="132" idx="0"/>
            </p:cNvCxnSpPr>
            <p:nvPr/>
          </p:nvCxnSpPr>
          <p:spPr>
            <a:xfrm rot="5400000">
              <a:off x="2277267" y="2957027"/>
              <a:ext cx="366009" cy="8926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Elbow Connector 143"/>
            <p:cNvCxnSpPr>
              <a:stCxn id="128" idx="2"/>
              <a:endCxn id="131" idx="0"/>
            </p:cNvCxnSpPr>
            <p:nvPr/>
          </p:nvCxnSpPr>
          <p:spPr>
            <a:xfrm rot="5400000">
              <a:off x="2732129" y="2116709"/>
              <a:ext cx="274664" cy="72911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28" idx="2"/>
              <a:endCxn id="133" idx="0"/>
            </p:cNvCxnSpPr>
            <p:nvPr/>
          </p:nvCxnSpPr>
          <p:spPr>
            <a:xfrm rot="16200000" flipH="1">
              <a:off x="3274143" y="2303811"/>
              <a:ext cx="274664" cy="35491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Elbow Connector 159"/>
            <p:cNvCxnSpPr>
              <a:stCxn id="133" idx="1"/>
              <a:endCxn id="159" idx="0"/>
            </p:cNvCxnSpPr>
            <p:nvPr/>
          </p:nvCxnSpPr>
          <p:spPr>
            <a:xfrm rot="10800000" flipV="1">
              <a:off x="2957619" y="2718627"/>
              <a:ext cx="398195" cy="12619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83" name="Group 182"/>
            <p:cNvGrpSpPr/>
            <p:nvPr/>
          </p:nvGrpSpPr>
          <p:grpSpPr>
            <a:xfrm>
              <a:off x="6339990" y="5810817"/>
              <a:ext cx="524797" cy="217328"/>
              <a:chOff x="557556" y="1749554"/>
              <a:chExt cx="912308" cy="217328"/>
            </a:xfrm>
          </p:grpSpPr>
          <p:sp>
            <p:nvSpPr>
              <p:cNvPr id="184" name="Oval 183"/>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185" name="TextBox 184"/>
              <p:cNvSpPr txBox="1"/>
              <p:nvPr/>
            </p:nvSpPr>
            <p:spPr>
              <a:xfrm>
                <a:off x="557556" y="1759660"/>
                <a:ext cx="912308" cy="200055"/>
              </a:xfrm>
              <a:prstGeom prst="rect">
                <a:avLst/>
              </a:prstGeom>
              <a:noFill/>
            </p:spPr>
            <p:txBody>
              <a:bodyPr wrap="square" rtlCol="0">
                <a:spAutoFit/>
              </a:bodyPr>
              <a:lstStyle/>
              <a:p>
                <a:pPr algn="ctr"/>
                <a:r>
                  <a:rPr lang="en-US" sz="700" dirty="0" smtClean="0"/>
                  <a:t>Finish</a:t>
                </a:r>
                <a:endParaRPr lang="en-US" sz="700" dirty="0"/>
              </a:p>
            </p:txBody>
          </p:sp>
        </p:grpSp>
        <p:cxnSp>
          <p:nvCxnSpPr>
            <p:cNvPr id="186" name="Straight Arrow Connector 185"/>
            <p:cNvCxnSpPr>
              <a:stCxn id="375" idx="3"/>
              <a:endCxn id="184" idx="2"/>
            </p:cNvCxnSpPr>
            <p:nvPr/>
          </p:nvCxnSpPr>
          <p:spPr>
            <a:xfrm flipV="1">
              <a:off x="5940003" y="5919481"/>
              <a:ext cx="434920" cy="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9" name="Group 188"/>
            <p:cNvGrpSpPr/>
            <p:nvPr/>
          </p:nvGrpSpPr>
          <p:grpSpPr>
            <a:xfrm>
              <a:off x="3520995" y="2880600"/>
              <a:ext cx="457200" cy="200055"/>
              <a:chOff x="557556" y="1739536"/>
              <a:chExt cx="912308" cy="237738"/>
            </a:xfrm>
          </p:grpSpPr>
          <p:sp>
            <p:nvSpPr>
              <p:cNvPr id="191" name="Oval 190"/>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192" name="TextBox 191"/>
              <p:cNvSpPr txBox="1"/>
              <p:nvPr/>
            </p:nvSpPr>
            <p:spPr>
              <a:xfrm>
                <a:off x="557556" y="1739536"/>
                <a:ext cx="912308" cy="237738"/>
              </a:xfrm>
              <a:prstGeom prst="rect">
                <a:avLst/>
              </a:prstGeom>
              <a:noFill/>
            </p:spPr>
            <p:txBody>
              <a:bodyPr wrap="square" rtlCol="0">
                <a:spAutoFit/>
              </a:bodyPr>
              <a:lstStyle/>
              <a:p>
                <a:pPr algn="ctr"/>
                <a:r>
                  <a:rPr lang="en-US" sz="700" dirty="0" smtClean="0"/>
                  <a:t>Finish</a:t>
                </a:r>
                <a:endParaRPr lang="en-US" sz="700" dirty="0"/>
              </a:p>
            </p:txBody>
          </p:sp>
        </p:grpSp>
        <p:cxnSp>
          <p:nvCxnSpPr>
            <p:cNvPr id="193" name="Straight Arrow Connector 192"/>
            <p:cNvCxnSpPr>
              <a:stCxn id="159" idx="3"/>
              <a:endCxn id="192" idx="1"/>
            </p:cNvCxnSpPr>
            <p:nvPr/>
          </p:nvCxnSpPr>
          <p:spPr>
            <a:xfrm flipV="1">
              <a:off x="3277658" y="2980628"/>
              <a:ext cx="243337" cy="2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1" name="TextBox 150"/>
            <p:cNvSpPr txBox="1"/>
            <p:nvPr/>
          </p:nvSpPr>
          <p:spPr>
            <a:xfrm>
              <a:off x="6966791" y="964928"/>
              <a:ext cx="782409" cy="400110"/>
            </a:xfrm>
            <a:prstGeom prst="rect">
              <a:avLst/>
            </a:prstGeom>
            <a:noFill/>
          </p:spPr>
          <p:txBody>
            <a:bodyPr wrap="square" rtlCol="0">
              <a:spAutoFit/>
            </a:bodyPr>
            <a:lstStyle/>
            <a:p>
              <a:pPr algn="ctr"/>
              <a:r>
                <a:rPr lang="en-US" sz="1000" b="1" dirty="0" smtClean="0"/>
                <a:t>Insurance Vendor</a:t>
              </a:r>
            </a:p>
          </p:txBody>
        </p:sp>
        <p:cxnSp>
          <p:nvCxnSpPr>
            <p:cNvPr id="152" name="Straight Connector 151"/>
            <p:cNvCxnSpPr/>
            <p:nvPr/>
          </p:nvCxnSpPr>
          <p:spPr>
            <a:xfrm flipH="1">
              <a:off x="6928792" y="924132"/>
              <a:ext cx="1098" cy="512064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181" name="Picture 18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001995" y="3581757"/>
              <a:ext cx="282698" cy="282698"/>
            </a:xfrm>
            <a:prstGeom prst="rect">
              <a:avLst/>
            </a:prstGeom>
          </p:spPr>
        </p:pic>
        <p:sp>
          <p:nvSpPr>
            <p:cNvPr id="187" name="TextBox 186"/>
            <p:cNvSpPr txBox="1"/>
            <p:nvPr/>
          </p:nvSpPr>
          <p:spPr>
            <a:xfrm>
              <a:off x="3205896" y="3592199"/>
              <a:ext cx="722016" cy="307777"/>
            </a:xfrm>
            <a:prstGeom prst="rect">
              <a:avLst/>
            </a:prstGeom>
            <a:noFill/>
            <a:ln>
              <a:noFill/>
            </a:ln>
          </p:spPr>
          <p:txBody>
            <a:bodyPr wrap="square" rtlCol="0">
              <a:spAutoFit/>
            </a:bodyPr>
            <a:lstStyle/>
            <a:p>
              <a:pPr algn="ctr"/>
              <a:r>
                <a:rPr lang="en-US" sz="700" dirty="0" smtClean="0"/>
                <a:t>Contact Insurance PIC</a:t>
              </a:r>
              <a:endParaRPr lang="en-US" sz="700" dirty="0"/>
            </a:p>
          </p:txBody>
        </p:sp>
        <p:sp>
          <p:nvSpPr>
            <p:cNvPr id="188" name="TextBox 187"/>
            <p:cNvSpPr txBox="1"/>
            <p:nvPr/>
          </p:nvSpPr>
          <p:spPr>
            <a:xfrm>
              <a:off x="3226763" y="3560475"/>
              <a:ext cx="301446" cy="184666"/>
            </a:xfrm>
            <a:prstGeom prst="rect">
              <a:avLst/>
            </a:prstGeom>
            <a:noFill/>
          </p:spPr>
          <p:txBody>
            <a:bodyPr wrap="square" rtlCol="0">
              <a:spAutoFit/>
            </a:bodyPr>
            <a:lstStyle/>
            <a:p>
              <a:r>
                <a:rPr lang="en-US" sz="600" dirty="0" smtClean="0"/>
                <a:t>9</a:t>
              </a:r>
              <a:endParaRPr lang="en-US" sz="600" dirty="0"/>
            </a:p>
          </p:txBody>
        </p:sp>
        <p:sp>
          <p:nvSpPr>
            <p:cNvPr id="195" name="Oval 194"/>
            <p:cNvSpPr/>
            <p:nvPr/>
          </p:nvSpPr>
          <p:spPr>
            <a:xfrm>
              <a:off x="3280355" y="358499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pic>
          <p:nvPicPr>
            <p:cNvPr id="200" name="Picture 199"/>
            <p:cNvPicPr>
              <a:picLocks noChangeAspect="1"/>
            </p:cNvPicPr>
            <p:nvPr/>
          </p:nvPicPr>
          <p:blipFill>
            <a:blip r:embed="rId3"/>
            <a:stretch>
              <a:fillRect/>
            </a:stretch>
          </p:blipFill>
          <p:spPr>
            <a:xfrm>
              <a:off x="7135676" y="1493267"/>
              <a:ext cx="429730" cy="429730"/>
            </a:xfrm>
            <a:prstGeom prst="rect">
              <a:avLst/>
            </a:prstGeom>
          </p:spPr>
        </p:pic>
        <p:sp>
          <p:nvSpPr>
            <p:cNvPr id="202" name="TextBox 201"/>
            <p:cNvSpPr txBox="1"/>
            <p:nvPr/>
          </p:nvSpPr>
          <p:spPr>
            <a:xfrm>
              <a:off x="6973900" y="1864430"/>
              <a:ext cx="722016" cy="307777"/>
            </a:xfrm>
            <a:prstGeom prst="rect">
              <a:avLst/>
            </a:prstGeom>
            <a:noFill/>
            <a:ln>
              <a:noFill/>
            </a:ln>
          </p:spPr>
          <p:txBody>
            <a:bodyPr wrap="square" rtlCol="0">
              <a:spAutoFit/>
            </a:bodyPr>
            <a:lstStyle/>
            <a:p>
              <a:pPr algn="ctr"/>
              <a:r>
                <a:rPr lang="en-US" sz="700" dirty="0" smtClean="0"/>
                <a:t>Calculate premium</a:t>
              </a:r>
              <a:endParaRPr lang="en-US" sz="700" dirty="0"/>
            </a:p>
          </p:txBody>
        </p:sp>
        <p:cxnSp>
          <p:nvCxnSpPr>
            <p:cNvPr id="205" name="Elbow Connector 204"/>
            <p:cNvCxnSpPr>
              <a:stCxn id="146" idx="2"/>
              <a:endCxn id="187" idx="0"/>
            </p:cNvCxnSpPr>
            <p:nvPr/>
          </p:nvCxnSpPr>
          <p:spPr>
            <a:xfrm rot="5400000">
              <a:off x="4674750" y="1749526"/>
              <a:ext cx="734827" cy="2950518"/>
            </a:xfrm>
            <a:prstGeom prst="bentConnector3">
              <a:avLst>
                <a:gd name="adj1" fmla="val 8252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187" idx="3"/>
              <a:endCxn id="200" idx="1"/>
            </p:cNvCxnSpPr>
            <p:nvPr/>
          </p:nvCxnSpPr>
          <p:spPr>
            <a:xfrm flipV="1">
              <a:off x="3927912" y="1708132"/>
              <a:ext cx="3207764" cy="2037956"/>
            </a:xfrm>
            <a:prstGeom prst="bentConnector3">
              <a:avLst>
                <a:gd name="adj1" fmla="val 9113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6" name="Picture 215"/>
            <p:cNvPicPr>
              <a:picLocks noChangeAspect="1"/>
            </p:cNvPicPr>
            <p:nvPr/>
          </p:nvPicPr>
          <p:blipFill>
            <a:blip r:embed="rId3"/>
            <a:stretch>
              <a:fillRect/>
            </a:stretch>
          </p:blipFill>
          <p:spPr>
            <a:xfrm>
              <a:off x="7132824" y="2333430"/>
              <a:ext cx="429730" cy="429730"/>
            </a:xfrm>
            <a:prstGeom prst="rect">
              <a:avLst/>
            </a:prstGeom>
          </p:spPr>
        </p:pic>
        <p:sp>
          <p:nvSpPr>
            <p:cNvPr id="217" name="TextBox 216"/>
            <p:cNvSpPr txBox="1"/>
            <p:nvPr/>
          </p:nvSpPr>
          <p:spPr>
            <a:xfrm>
              <a:off x="6971048" y="2704593"/>
              <a:ext cx="722016" cy="415498"/>
            </a:xfrm>
            <a:prstGeom prst="rect">
              <a:avLst/>
            </a:prstGeom>
            <a:noFill/>
            <a:ln>
              <a:noFill/>
            </a:ln>
          </p:spPr>
          <p:txBody>
            <a:bodyPr wrap="square" rtlCol="0">
              <a:spAutoFit/>
            </a:bodyPr>
            <a:lstStyle/>
            <a:p>
              <a:pPr algn="ctr"/>
              <a:r>
                <a:rPr lang="en-US" sz="700" dirty="0" smtClean="0"/>
                <a:t>Inform calculated premium</a:t>
              </a:r>
              <a:endParaRPr lang="en-US" sz="700" dirty="0"/>
            </a:p>
          </p:txBody>
        </p:sp>
        <p:cxnSp>
          <p:nvCxnSpPr>
            <p:cNvPr id="218" name="Elbow Connector 217"/>
            <p:cNvCxnSpPr>
              <a:stCxn id="202" idx="2"/>
              <a:endCxn id="216" idx="0"/>
            </p:cNvCxnSpPr>
            <p:nvPr/>
          </p:nvCxnSpPr>
          <p:spPr>
            <a:xfrm rot="16200000" flipH="1">
              <a:off x="7260687" y="2246427"/>
              <a:ext cx="161223" cy="127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Elbow Connector 226"/>
            <p:cNvCxnSpPr>
              <a:stCxn id="217" idx="2"/>
              <a:endCxn id="134" idx="0"/>
            </p:cNvCxnSpPr>
            <p:nvPr/>
          </p:nvCxnSpPr>
          <p:spPr>
            <a:xfrm rot="5400000">
              <a:off x="4983891" y="1677512"/>
              <a:ext cx="905587" cy="3790745"/>
            </a:xfrm>
            <a:prstGeom prst="bentConnector3">
              <a:avLst>
                <a:gd name="adj1" fmla="val 8671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3" name="Picture 232"/>
            <p:cNvPicPr>
              <a:picLocks noChangeAspect="1"/>
            </p:cNvPicPr>
            <p:nvPr/>
          </p:nvPicPr>
          <p:blipFill>
            <a:blip r:embed="rId3"/>
            <a:stretch>
              <a:fillRect/>
            </a:stretch>
          </p:blipFill>
          <p:spPr>
            <a:xfrm>
              <a:off x="4790030" y="3909198"/>
              <a:ext cx="429730" cy="429730"/>
            </a:xfrm>
            <a:prstGeom prst="rect">
              <a:avLst/>
            </a:prstGeom>
          </p:spPr>
        </p:pic>
        <p:sp>
          <p:nvSpPr>
            <p:cNvPr id="234" name="TextBox 233"/>
            <p:cNvSpPr txBox="1"/>
            <p:nvPr/>
          </p:nvSpPr>
          <p:spPr>
            <a:xfrm>
              <a:off x="4640931" y="4269801"/>
              <a:ext cx="722016" cy="307777"/>
            </a:xfrm>
            <a:prstGeom prst="rect">
              <a:avLst/>
            </a:prstGeom>
            <a:noFill/>
            <a:ln>
              <a:noFill/>
            </a:ln>
          </p:spPr>
          <p:txBody>
            <a:bodyPr wrap="square" rtlCol="0">
              <a:spAutoFit/>
            </a:bodyPr>
            <a:lstStyle/>
            <a:p>
              <a:pPr algn="ctr"/>
              <a:r>
                <a:rPr lang="en-US" sz="700" dirty="0" smtClean="0"/>
                <a:t>Customer accept offer</a:t>
              </a:r>
              <a:endParaRPr lang="en-US" sz="700" dirty="0"/>
            </a:p>
          </p:txBody>
        </p:sp>
        <p:sp>
          <p:nvSpPr>
            <p:cNvPr id="235" name="TextBox 234"/>
            <p:cNvSpPr txBox="1"/>
            <p:nvPr/>
          </p:nvSpPr>
          <p:spPr>
            <a:xfrm>
              <a:off x="6943242" y="1852903"/>
              <a:ext cx="301446" cy="184666"/>
            </a:xfrm>
            <a:prstGeom prst="rect">
              <a:avLst/>
            </a:prstGeom>
            <a:noFill/>
          </p:spPr>
          <p:txBody>
            <a:bodyPr wrap="square" rtlCol="0">
              <a:spAutoFit/>
            </a:bodyPr>
            <a:lstStyle/>
            <a:p>
              <a:r>
                <a:rPr lang="en-US" sz="600" dirty="0" smtClean="0"/>
                <a:t>10</a:t>
              </a:r>
              <a:endParaRPr lang="en-US" sz="600" dirty="0"/>
            </a:p>
          </p:txBody>
        </p:sp>
        <p:sp>
          <p:nvSpPr>
            <p:cNvPr id="236" name="Oval 235"/>
            <p:cNvSpPr/>
            <p:nvPr/>
          </p:nvSpPr>
          <p:spPr>
            <a:xfrm>
              <a:off x="7009195" y="188678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37" name="Oval 236"/>
            <p:cNvSpPr/>
            <p:nvPr/>
          </p:nvSpPr>
          <p:spPr>
            <a:xfrm>
              <a:off x="7037912" y="275632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38" name="TextBox 237"/>
            <p:cNvSpPr txBox="1"/>
            <p:nvPr/>
          </p:nvSpPr>
          <p:spPr>
            <a:xfrm>
              <a:off x="6962843" y="2716680"/>
              <a:ext cx="301446" cy="184666"/>
            </a:xfrm>
            <a:prstGeom prst="rect">
              <a:avLst/>
            </a:prstGeom>
            <a:noFill/>
          </p:spPr>
          <p:txBody>
            <a:bodyPr wrap="square" rtlCol="0">
              <a:spAutoFit/>
            </a:bodyPr>
            <a:lstStyle/>
            <a:p>
              <a:r>
                <a:rPr lang="en-US" sz="600" dirty="0" smtClean="0"/>
                <a:t>11</a:t>
              </a:r>
              <a:endParaRPr lang="en-US" sz="600" dirty="0"/>
            </a:p>
          </p:txBody>
        </p:sp>
        <p:sp>
          <p:nvSpPr>
            <p:cNvPr id="239" name="TextBox 238"/>
            <p:cNvSpPr txBox="1"/>
            <p:nvPr/>
          </p:nvSpPr>
          <p:spPr>
            <a:xfrm>
              <a:off x="4595523" y="4281971"/>
              <a:ext cx="301446" cy="184666"/>
            </a:xfrm>
            <a:prstGeom prst="rect">
              <a:avLst/>
            </a:prstGeom>
            <a:noFill/>
          </p:spPr>
          <p:txBody>
            <a:bodyPr wrap="square" rtlCol="0">
              <a:spAutoFit/>
            </a:bodyPr>
            <a:lstStyle/>
            <a:p>
              <a:r>
                <a:rPr lang="en-US" sz="600" dirty="0" smtClean="0"/>
                <a:t>13</a:t>
              </a:r>
              <a:endParaRPr lang="en-US" sz="600" dirty="0"/>
            </a:p>
          </p:txBody>
        </p:sp>
        <p:sp>
          <p:nvSpPr>
            <p:cNvPr id="240" name="Oval 239"/>
            <p:cNvSpPr/>
            <p:nvPr/>
          </p:nvSpPr>
          <p:spPr>
            <a:xfrm>
              <a:off x="4671099" y="430917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cxnSp>
          <p:nvCxnSpPr>
            <p:cNvPr id="241" name="Elbow Connector 240"/>
            <p:cNvCxnSpPr>
              <a:stCxn id="139" idx="3"/>
              <a:endCxn id="234" idx="1"/>
            </p:cNvCxnSpPr>
            <p:nvPr/>
          </p:nvCxnSpPr>
          <p:spPr>
            <a:xfrm flipV="1">
              <a:off x="3940571" y="4423690"/>
              <a:ext cx="700360" cy="224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Elbow Connector 244"/>
            <p:cNvCxnSpPr>
              <a:stCxn id="233" idx="3"/>
            </p:cNvCxnSpPr>
            <p:nvPr/>
          </p:nvCxnSpPr>
          <p:spPr>
            <a:xfrm flipH="1">
              <a:off x="2959106" y="4124063"/>
              <a:ext cx="2260654" cy="574211"/>
            </a:xfrm>
            <a:prstGeom prst="bentConnector3">
              <a:avLst>
                <a:gd name="adj1" fmla="val -1011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715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(5/6)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nvPr>
        </p:nvGraphicFramePr>
        <p:xfrm>
          <a:off x="348807" y="864191"/>
          <a:ext cx="11429999" cy="4197567"/>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900" b="0" dirty="0" smtClean="0">
                          <a:latin typeface="+mn-lt"/>
                        </a:rPr>
                        <a:t>18</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Persetujuan</a:t>
                      </a:r>
                      <a:r>
                        <a:rPr lang="en-US" sz="900" dirty="0" smtClean="0">
                          <a:latin typeface="+mn-lt"/>
                        </a:rPr>
                        <a:t> </a:t>
                      </a:r>
                      <a:r>
                        <a:rPr lang="en-US" sz="900" dirty="0" err="1" smtClean="0">
                          <a:latin typeface="+mn-lt"/>
                        </a:rPr>
                        <a:t>kredit</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 Officer</a:t>
                      </a:r>
                    </a:p>
                    <a:p>
                      <a:pPr marL="228600" indent="-228600">
                        <a:buFont typeface="+mj-lt"/>
                        <a:buAutoNum type="alphaLcPeriod"/>
                      </a:pPr>
                      <a:r>
                        <a:rPr lang="en-US" sz="900" dirty="0" smtClean="0">
                          <a:latin typeface="+mn-lt"/>
                        </a:rPr>
                        <a:t>RCPC Manager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Bagi</a:t>
                      </a:r>
                      <a:r>
                        <a:rPr lang="en-US" sz="900" baseline="0" dirty="0" smtClean="0">
                          <a:latin typeface="+mn-lt"/>
                        </a:rPr>
                        <a:t> </a:t>
                      </a:r>
                      <a:r>
                        <a:rPr lang="en-US" sz="900" baseline="0" dirty="0" err="1" smtClean="0">
                          <a:latin typeface="+mn-lt"/>
                        </a:rPr>
                        <a:t>nasabah</a:t>
                      </a:r>
                      <a:r>
                        <a:rPr lang="en-US" sz="900" baseline="0" dirty="0" smtClean="0">
                          <a:latin typeface="+mn-lt"/>
                        </a:rPr>
                        <a:t> ETB lending RSME, </a:t>
                      </a:r>
                      <a:r>
                        <a:rPr lang="en-US" sz="900" baseline="0" dirty="0" err="1" smtClean="0">
                          <a:latin typeface="+mn-lt"/>
                        </a:rPr>
                        <a:t>kunjungan</a:t>
                      </a:r>
                      <a:r>
                        <a:rPr lang="en-US" sz="900" baseline="0" dirty="0" smtClean="0">
                          <a:latin typeface="+mn-lt"/>
                        </a:rPr>
                        <a:t> </a:t>
                      </a:r>
                      <a:r>
                        <a:rPr lang="en-US" sz="900" baseline="0" dirty="0" err="1" smtClean="0">
                          <a:latin typeface="+mn-lt"/>
                        </a:rPr>
                        <a:t>usaha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tidak</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dilakukan</a:t>
                      </a:r>
                      <a:r>
                        <a:rPr lang="en-US" sz="900" baseline="0" dirty="0" smtClean="0">
                          <a:latin typeface="+mn-lt"/>
                        </a:rPr>
                        <a:t> </a:t>
                      </a:r>
                      <a:r>
                        <a:rPr lang="en-US" sz="900" baseline="0" dirty="0" err="1" smtClean="0">
                          <a:latin typeface="+mn-lt"/>
                        </a:rPr>
                        <a:t>oleh</a:t>
                      </a:r>
                      <a:r>
                        <a:rPr lang="en-US" sz="900" baseline="0" dirty="0" smtClean="0">
                          <a:latin typeface="+mn-lt"/>
                        </a:rPr>
                        <a:t> Bank. </a:t>
                      </a:r>
                      <a:r>
                        <a:rPr lang="en-US" sz="900" baseline="0" dirty="0" err="1" smtClean="0">
                          <a:latin typeface="+mn-lt"/>
                        </a:rPr>
                        <a:t>Maka</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seluruh</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sudah</a:t>
                      </a:r>
                      <a:r>
                        <a:rPr lang="en-US" sz="900" baseline="0" dirty="0" smtClean="0">
                          <a:latin typeface="+mn-lt"/>
                        </a:rPr>
                        <a:t> </a:t>
                      </a:r>
                      <a:r>
                        <a:rPr lang="en-US" sz="900" baseline="0" dirty="0" err="1" smtClean="0">
                          <a:latin typeface="+mn-lt"/>
                        </a:rPr>
                        <a:t>dilakukan</a:t>
                      </a:r>
                      <a:r>
                        <a:rPr lang="en-US" sz="900" baseline="0" dirty="0" smtClean="0">
                          <a:latin typeface="+mn-lt"/>
                        </a:rPr>
                        <a:t>, RCPC Manager </a:t>
                      </a:r>
                      <a:r>
                        <a:rPr lang="en-US" sz="900" baseline="0" dirty="0" err="1" smtClean="0">
                          <a:latin typeface="+mn-lt"/>
                        </a:rPr>
                        <a:t>dapat</a:t>
                      </a:r>
                      <a:r>
                        <a:rPr lang="en-US" sz="900" baseline="0" dirty="0" smtClean="0">
                          <a:latin typeface="+mn-lt"/>
                        </a:rPr>
                        <a:t> </a:t>
                      </a:r>
                      <a:r>
                        <a:rPr lang="en-US" sz="900" baseline="0" dirty="0" err="1" smtClean="0">
                          <a:latin typeface="+mn-lt"/>
                        </a:rPr>
                        <a:t>menentukan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berdasarkan</a:t>
                      </a:r>
                      <a:r>
                        <a:rPr lang="en-US" sz="900" baseline="0" dirty="0" smtClean="0">
                          <a:latin typeface="+mn-lt"/>
                        </a:rPr>
                        <a:t> </a:t>
                      </a:r>
                      <a:r>
                        <a:rPr lang="en-US" sz="900" baseline="0" dirty="0" err="1" smtClean="0">
                          <a:latin typeface="+mn-lt"/>
                        </a:rPr>
                        <a:t>kriteria</a:t>
                      </a:r>
                      <a:r>
                        <a:rPr lang="en-US" sz="900" baseline="0" dirty="0" smtClean="0">
                          <a:latin typeface="+mn-lt"/>
                        </a:rPr>
                        <a:t>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PDA Digital Lending SME </a:t>
                      </a:r>
                      <a:r>
                        <a:rPr lang="en-US" sz="900" baseline="0" dirty="0" err="1" smtClean="0">
                          <a:latin typeface="+mn-lt"/>
                        </a:rPr>
                        <a:t>yaitu</a:t>
                      </a:r>
                      <a:r>
                        <a:rPr lang="en-US" sz="900" baseline="0" dirty="0" smtClean="0">
                          <a:latin typeface="+mn-lt"/>
                        </a:rPr>
                        <a:t> </a:t>
                      </a:r>
                      <a:r>
                        <a:rPr lang="en-US" sz="900" baseline="0" dirty="0" err="1" smtClean="0">
                          <a:latin typeface="+mn-lt"/>
                        </a:rPr>
                        <a:t>pemberian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ditolak</a:t>
                      </a:r>
                      <a:endParaRPr lang="en-US" sz="9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Analisis</a:t>
                      </a:r>
                      <a:r>
                        <a:rPr lang="en-US" sz="900" baseline="0" dirty="0" smtClean="0">
                          <a:latin typeface="+mn-lt"/>
                        </a:rPr>
                        <a:t> </a:t>
                      </a:r>
                      <a:r>
                        <a:rPr lang="en-US" sz="900" baseline="0" dirty="0" err="1" smtClean="0">
                          <a:latin typeface="+mn-lt"/>
                        </a:rPr>
                        <a:t>atau</a:t>
                      </a:r>
                      <a:r>
                        <a:rPr lang="en-US" sz="900" baseline="0" dirty="0" smtClean="0">
                          <a:latin typeface="+mn-lt"/>
                        </a:rPr>
                        <a:t> </a:t>
                      </a:r>
                      <a:r>
                        <a:rPr lang="en-US" sz="900" baseline="0" dirty="0" err="1" smtClean="0">
                          <a:latin typeface="+mn-lt"/>
                        </a:rPr>
                        <a:t>pengecekan</a:t>
                      </a:r>
                      <a:r>
                        <a:rPr lang="en-US" sz="900" baseline="0" dirty="0" smtClean="0">
                          <a:latin typeface="+mn-lt"/>
                        </a:rPr>
                        <a:t> </a:t>
                      </a:r>
                      <a:r>
                        <a:rPr lang="en-US" sz="900" baseline="0" dirty="0" err="1" smtClean="0">
                          <a:latin typeface="+mn-lt"/>
                        </a:rPr>
                        <a:t>kriteria</a:t>
                      </a:r>
                      <a:r>
                        <a:rPr lang="en-US" sz="900" baseline="0" dirty="0" smtClean="0">
                          <a:latin typeface="+mn-lt"/>
                        </a:rPr>
                        <a:t> </a:t>
                      </a:r>
                      <a:r>
                        <a:rPr lang="en-US" sz="900" baseline="0" dirty="0" err="1" smtClean="0">
                          <a:latin typeface="+mn-lt"/>
                        </a:rPr>
                        <a:t>dapat</a:t>
                      </a:r>
                      <a:r>
                        <a:rPr lang="en-US" sz="900" baseline="0" dirty="0" smtClean="0">
                          <a:latin typeface="+mn-lt"/>
                        </a:rPr>
                        <a:t> </a:t>
                      </a:r>
                      <a:r>
                        <a:rPr lang="en-US" sz="900" baseline="0" dirty="0" err="1" smtClean="0">
                          <a:latin typeface="+mn-lt"/>
                        </a:rPr>
                        <a:t>menggunakan</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analisis</a:t>
                      </a:r>
                      <a:r>
                        <a:rPr lang="en-US" sz="900" baseline="0" dirty="0" smtClean="0">
                          <a:latin typeface="+mn-lt"/>
                        </a:rPr>
                        <a:t> digital lending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 </a:t>
                      </a:r>
                      <a:r>
                        <a:rPr lang="en-US" sz="900" baseline="0" dirty="0" err="1" smtClean="0">
                          <a:latin typeface="+mn-lt"/>
                        </a:rPr>
                        <a:t>Arsip</a:t>
                      </a:r>
                      <a:r>
                        <a:rPr lang="en-US" sz="900" baseline="0" dirty="0" smtClean="0">
                          <a:latin typeface="+mn-lt"/>
                        </a:rPr>
                        <a:t> </a:t>
                      </a:r>
                      <a:r>
                        <a:rPr lang="en-US" sz="900" baseline="0" dirty="0" err="1" smtClean="0">
                          <a:latin typeface="+mn-lt"/>
                        </a:rPr>
                        <a:t>alat</a:t>
                      </a:r>
                      <a:r>
                        <a:rPr lang="en-US" sz="900" baseline="0" dirty="0" smtClean="0">
                          <a:latin typeface="+mn-lt"/>
                        </a:rPr>
                        <a:t> bantu </a:t>
                      </a:r>
                      <a:r>
                        <a:rPr lang="en-US" sz="900" baseline="0" dirty="0" err="1" smtClean="0">
                          <a:latin typeface="+mn-lt"/>
                        </a:rPr>
                        <a:t>tersebut</a:t>
                      </a:r>
                      <a:r>
                        <a:rPr lang="en-US" sz="900" baseline="0" dirty="0" smtClean="0">
                          <a:latin typeface="+mn-lt"/>
                        </a:rPr>
                        <a:t>, </a:t>
                      </a:r>
                      <a:r>
                        <a:rPr lang="en-US" sz="900" baseline="0" dirty="0" err="1" smtClean="0">
                          <a:latin typeface="+mn-lt"/>
                        </a:rPr>
                        <a:t>juga</a:t>
                      </a:r>
                      <a:r>
                        <a:rPr lang="en-US" sz="900" baseline="0" dirty="0" smtClean="0">
                          <a:latin typeface="+mn-lt"/>
                        </a:rPr>
                        <a:t> </a:t>
                      </a:r>
                      <a:r>
                        <a:rPr lang="en-US" sz="900" baseline="0" dirty="0" err="1" smtClean="0">
                          <a:latin typeface="+mn-lt"/>
                        </a:rPr>
                        <a:t>wajib</a:t>
                      </a:r>
                      <a:r>
                        <a:rPr lang="en-US" sz="900" baseline="0" dirty="0" smtClean="0">
                          <a:latin typeface="+mn-lt"/>
                        </a:rPr>
                        <a:t> </a:t>
                      </a:r>
                      <a:r>
                        <a:rPr lang="en-US" sz="900" baseline="0" dirty="0" err="1" smtClean="0">
                          <a:latin typeface="+mn-lt"/>
                        </a:rPr>
                        <a:t>disimpan</a:t>
                      </a:r>
                      <a:r>
                        <a:rPr lang="en-US" sz="900" baseline="0" dirty="0" smtClean="0">
                          <a:latin typeface="+mn-lt"/>
                        </a:rPr>
                        <a:t> </a:t>
                      </a:r>
                      <a:r>
                        <a:rPr lang="en-US" sz="900" baseline="0" dirty="0" err="1" smtClean="0">
                          <a:latin typeface="+mn-lt"/>
                        </a:rPr>
                        <a:t>sebagai</a:t>
                      </a:r>
                      <a:r>
                        <a:rPr lang="en-US" sz="900" baseline="0" dirty="0" smtClean="0">
                          <a:latin typeface="+mn-lt"/>
                        </a:rPr>
                        <a:t> </a:t>
                      </a:r>
                      <a:r>
                        <a:rPr lang="en-US" sz="900" baseline="0" dirty="0" err="1" smtClean="0">
                          <a:latin typeface="+mn-lt"/>
                        </a:rPr>
                        <a:t>salah</a:t>
                      </a:r>
                      <a:r>
                        <a:rPr lang="en-US" sz="900" baseline="0" dirty="0" smtClean="0">
                          <a:latin typeface="+mn-lt"/>
                        </a:rPr>
                        <a:t> </a:t>
                      </a:r>
                      <a:r>
                        <a:rPr lang="en-US" sz="900" baseline="0" dirty="0" err="1" smtClean="0">
                          <a:latin typeface="+mn-lt"/>
                        </a:rPr>
                        <a:t>satu</a:t>
                      </a:r>
                      <a:r>
                        <a:rPr lang="en-US" sz="900" baseline="0" dirty="0" smtClean="0">
                          <a:latin typeface="+mn-lt"/>
                        </a:rPr>
                        <a:t> </a:t>
                      </a:r>
                      <a:r>
                        <a:rPr lang="en-US" sz="900" baseline="0" dirty="0" err="1" smtClean="0">
                          <a:latin typeface="+mn-lt"/>
                        </a:rPr>
                        <a:t>bentuk</a:t>
                      </a:r>
                      <a:r>
                        <a:rPr lang="en-US" sz="900" baseline="0" dirty="0" smtClean="0">
                          <a:latin typeface="+mn-lt"/>
                        </a:rPr>
                        <a:t> </a:t>
                      </a:r>
                      <a:r>
                        <a:rPr lang="en-US" sz="900" baseline="0" dirty="0" err="1" smtClean="0">
                          <a:latin typeface="+mn-lt"/>
                        </a:rPr>
                        <a:t>dokumentasi</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bersama</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dokumen-dokumen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lainnya</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prosedut</a:t>
                      </a:r>
                      <a:r>
                        <a:rPr lang="en-US" sz="900" baseline="0" dirty="0" smtClean="0">
                          <a:latin typeface="+mn-lt"/>
                        </a:rPr>
                        <a:t> yang </a:t>
                      </a:r>
                      <a:r>
                        <a:rPr lang="en-US" sz="900" baseline="0" dirty="0" err="1" smtClean="0">
                          <a:latin typeface="+mn-lt"/>
                        </a:rPr>
                        <a:t>berlaku</a:t>
                      </a:r>
                      <a:r>
                        <a:rPr lang="en-US" sz="9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err="1" smtClean="0">
                          <a:latin typeface="+mn-lt"/>
                        </a:rPr>
                        <a:t>Keputusan</a:t>
                      </a:r>
                      <a:r>
                        <a:rPr lang="en-US" sz="900" baseline="0" dirty="0" smtClean="0">
                          <a:latin typeface="+mn-lt"/>
                        </a:rPr>
                        <a:t> </a:t>
                      </a:r>
                      <a:r>
                        <a:rPr lang="en-US" sz="900" baseline="0" dirty="0" err="1" smtClean="0">
                          <a:latin typeface="+mn-lt"/>
                        </a:rPr>
                        <a:t>atas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dituangkan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digital lending yang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r>
                        <a:rPr lang="en-US" sz="900" baseline="0" dirty="0" smtClean="0">
                          <a:latin typeface="+mn-lt"/>
                        </a:rPr>
                        <a:t>, </a:t>
                      </a:r>
                      <a:r>
                        <a:rPr lang="en-US" sz="900" baseline="0" dirty="0" err="1" smtClean="0">
                          <a:latin typeface="+mn-lt"/>
                        </a:rPr>
                        <a:t>dan</a:t>
                      </a:r>
                      <a:r>
                        <a:rPr lang="en-US" sz="900" baseline="0" dirty="0" smtClean="0">
                          <a:latin typeface="+mn-lt"/>
                        </a:rPr>
                        <a:t> </a:t>
                      </a:r>
                      <a:r>
                        <a:rPr lang="en-US" sz="900" baseline="0" dirty="0" err="1" smtClean="0">
                          <a:latin typeface="+mn-lt"/>
                        </a:rPr>
                        <a:t>ditandangani</a:t>
                      </a:r>
                      <a:r>
                        <a:rPr lang="en-US" sz="900" baseline="0" dirty="0" smtClean="0">
                          <a:latin typeface="+mn-lt"/>
                        </a:rPr>
                        <a:t> </a:t>
                      </a:r>
                      <a:r>
                        <a:rPr lang="en-US" sz="900" baseline="0" dirty="0" err="1" smtClean="0">
                          <a:latin typeface="+mn-lt"/>
                        </a:rPr>
                        <a:t>oleh</a:t>
                      </a:r>
                      <a:r>
                        <a:rPr lang="en-US" sz="900" baseline="0" dirty="0" smtClean="0">
                          <a:latin typeface="+mn-lt"/>
                        </a:rPr>
                        <a:t> RCPC Manager.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115316">
                <a:tc>
                  <a:txBody>
                    <a:bodyPr/>
                    <a:lstStyle/>
                    <a:p>
                      <a:pPr algn="ctr"/>
                      <a:r>
                        <a:rPr lang="en-US" sz="900" b="0" dirty="0" smtClean="0">
                          <a:latin typeface="+mn-lt"/>
                        </a:rPr>
                        <a:t>19</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900" dirty="0" err="1" smtClean="0">
                          <a:latin typeface="+mn-lt"/>
                        </a:rPr>
                        <a:t>Pengiriman</a:t>
                      </a:r>
                      <a:r>
                        <a:rPr lang="en-US" sz="900" dirty="0" smtClean="0">
                          <a:latin typeface="+mn-lt"/>
                        </a:rPr>
                        <a:t> </a:t>
                      </a:r>
                      <a:r>
                        <a:rPr lang="en-US" sz="900" dirty="0" err="1" smtClean="0">
                          <a:latin typeface="+mn-lt"/>
                        </a:rPr>
                        <a:t>notifikasi</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analisa</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melalui</a:t>
                      </a:r>
                      <a:r>
                        <a:rPr lang="en-US" sz="900" baseline="0" dirty="0" smtClean="0">
                          <a:latin typeface="+mn-lt"/>
                        </a:rPr>
                        <a:t> email</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900" dirty="0" smtClean="0">
                          <a:latin typeface="+mn-lt"/>
                        </a:rPr>
                        <a:t>RCPC</a:t>
                      </a:r>
                      <a:r>
                        <a:rPr lang="en-US" sz="900" baseline="0" dirty="0" smtClean="0">
                          <a:latin typeface="+mn-lt"/>
                        </a:rPr>
                        <a:t> Manager</a:t>
                      </a:r>
                      <a:endParaRPr lang="en-US" sz="900" dirty="0" smtClean="0">
                        <a:latin typeface="+mn-lt"/>
                      </a:endParaRPr>
                    </a:p>
                    <a:p>
                      <a:pPr marL="228600" indent="-228600">
                        <a:buFont typeface="+mj-lt"/>
                        <a:buAutoNum type="alphaLcPeriod"/>
                      </a:pPr>
                      <a:r>
                        <a:rPr lang="en-US" sz="900" dirty="0" smtClean="0">
                          <a:latin typeface="+mn-lt"/>
                        </a:rPr>
                        <a:t>RCPC</a:t>
                      </a:r>
                      <a:r>
                        <a:rPr lang="en-US" sz="900" baseline="0" dirty="0" smtClean="0">
                          <a:latin typeface="+mn-lt"/>
                        </a:rPr>
                        <a:t> Officer</a:t>
                      </a:r>
                      <a:endParaRPr lang="en-US" sz="9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Manager </a:t>
                      </a:r>
                      <a:r>
                        <a:rPr lang="en-US" sz="900" baseline="0" dirty="0" err="1" smtClean="0">
                          <a:latin typeface="+mn-lt"/>
                        </a:rPr>
                        <a:t>mengirimkan</a:t>
                      </a:r>
                      <a:r>
                        <a:rPr lang="en-US" sz="900" baseline="0" dirty="0" smtClean="0">
                          <a:latin typeface="+mn-lt"/>
                        </a:rPr>
                        <a:t> </a:t>
                      </a:r>
                      <a:r>
                        <a:rPr lang="en-US" sz="900" baseline="0" dirty="0" err="1" smtClean="0">
                          <a:latin typeface="+mn-lt"/>
                        </a:rPr>
                        <a:t>lembar</a:t>
                      </a:r>
                      <a:r>
                        <a:rPr lang="en-US" sz="900" baseline="0" dirty="0" smtClean="0">
                          <a:latin typeface="+mn-lt"/>
                        </a:rPr>
                        <a:t> </a:t>
                      </a:r>
                      <a:r>
                        <a:rPr lang="en-US" sz="900" baseline="0" dirty="0" err="1" smtClean="0">
                          <a:latin typeface="+mn-lt"/>
                        </a:rPr>
                        <a:t>keputusan</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digital lending </a:t>
                      </a:r>
                      <a:r>
                        <a:rPr lang="en-US" sz="900" baseline="0" dirty="0" err="1" smtClean="0">
                          <a:latin typeface="+mn-lt"/>
                        </a:rPr>
                        <a:t>kepada</a:t>
                      </a:r>
                      <a:r>
                        <a:rPr lang="en-US" sz="900" baseline="0" dirty="0" smtClean="0">
                          <a:latin typeface="+mn-lt"/>
                        </a:rPr>
                        <a:t> RCPC Officer</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RCPC Officer </a:t>
                      </a:r>
                      <a:r>
                        <a:rPr lang="en-US" sz="900" baseline="0" dirty="0" err="1" smtClean="0">
                          <a:latin typeface="+mn-lt"/>
                        </a:rPr>
                        <a:t>membuat</a:t>
                      </a:r>
                      <a:r>
                        <a:rPr lang="en-US" sz="900" baseline="0" dirty="0" smtClean="0">
                          <a:latin typeface="+mn-lt"/>
                        </a:rPr>
                        <a:t> draft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kepada</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a:t>
                      </a:r>
                      <a:r>
                        <a:rPr lang="en-US" sz="900" baseline="0" dirty="0" err="1" smtClean="0">
                          <a:latin typeface="+mn-lt"/>
                        </a:rPr>
                        <a:t>dengan</a:t>
                      </a:r>
                      <a:r>
                        <a:rPr lang="en-US" sz="900" baseline="0" dirty="0" smtClean="0">
                          <a:latin typeface="+mn-lt"/>
                        </a:rPr>
                        <a:t> </a:t>
                      </a:r>
                      <a:r>
                        <a:rPr lang="en-US" sz="900" baseline="0" dirty="0" err="1" smtClean="0">
                          <a:latin typeface="+mn-lt"/>
                        </a:rPr>
                        <a:t>hasil</a:t>
                      </a:r>
                      <a:r>
                        <a:rPr lang="en-US" sz="900" baseline="0" dirty="0" smtClean="0">
                          <a:latin typeface="+mn-lt"/>
                        </a:rPr>
                        <a:t> </a:t>
                      </a:r>
                      <a:r>
                        <a:rPr lang="en-US" sz="900" baseline="0" dirty="0" err="1" smtClean="0">
                          <a:latin typeface="+mn-lt"/>
                        </a:rPr>
                        <a:t>analisis</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yang </a:t>
                      </a:r>
                      <a:r>
                        <a:rPr lang="en-US" sz="900" baseline="0" dirty="0" err="1" smtClean="0">
                          <a:latin typeface="+mn-lt"/>
                        </a:rPr>
                        <a:t>ditujukan</a:t>
                      </a:r>
                      <a:r>
                        <a:rPr lang="en-US" sz="900" baseline="0" dirty="0" smtClean="0">
                          <a:latin typeface="+mn-lt"/>
                        </a:rPr>
                        <a:t> </a:t>
                      </a:r>
                      <a:r>
                        <a:rPr lang="en-US" sz="900" baseline="0" dirty="0" err="1" smtClean="0">
                          <a:latin typeface="+mn-lt"/>
                        </a:rPr>
                        <a:t>kepada</a:t>
                      </a:r>
                      <a:r>
                        <a:rPr lang="en-US" sz="900" baseline="0" dirty="0" smtClean="0">
                          <a:latin typeface="+mn-lt"/>
                        </a:rPr>
                        <a:t> email </a:t>
                      </a:r>
                      <a:r>
                        <a:rPr lang="en-US" sz="900" baseline="0" dirty="0" err="1" smtClean="0">
                          <a:latin typeface="+mn-lt"/>
                        </a:rPr>
                        <a:t>nasabah</a:t>
                      </a:r>
                      <a:r>
                        <a:rPr lang="en-US" sz="900" baseline="0" dirty="0" smtClean="0">
                          <a:latin typeface="+mn-lt"/>
                        </a:rPr>
                        <a:t> </a:t>
                      </a:r>
                      <a:r>
                        <a:rPr lang="en-US" sz="900" baseline="0" dirty="0" err="1" smtClean="0">
                          <a:latin typeface="+mn-lt"/>
                        </a:rPr>
                        <a:t>sesuai</a:t>
                      </a:r>
                      <a:r>
                        <a:rPr lang="en-US" sz="900" baseline="0" dirty="0" smtClean="0">
                          <a:latin typeface="+mn-lt"/>
                        </a:rPr>
                        <a:t> data yang </a:t>
                      </a:r>
                      <a:r>
                        <a:rPr lang="en-US" sz="900" baseline="0" dirty="0" err="1" smtClean="0">
                          <a:latin typeface="+mn-lt"/>
                        </a:rPr>
                        <a:t>diberikan</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aplikasi</a:t>
                      </a:r>
                      <a:r>
                        <a:rPr lang="en-US" sz="900" baseline="0" dirty="0" smtClean="0">
                          <a:latin typeface="+mn-lt"/>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Template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disetujui</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900" baseline="0" dirty="0" smtClean="0">
                          <a:latin typeface="+mn-lt"/>
                        </a:rPr>
                        <a:t>Template </a:t>
                      </a:r>
                      <a:r>
                        <a:rPr lang="en-US" sz="900" baseline="0" dirty="0" err="1" smtClean="0">
                          <a:latin typeface="+mn-lt"/>
                        </a:rPr>
                        <a:t>surat</a:t>
                      </a:r>
                      <a:r>
                        <a:rPr lang="en-US" sz="900" baseline="0" dirty="0" smtClean="0">
                          <a:latin typeface="+mn-lt"/>
                        </a:rPr>
                        <a:t> </a:t>
                      </a:r>
                      <a:r>
                        <a:rPr lang="en-US" sz="900" baseline="0" dirty="0" err="1" smtClean="0">
                          <a:latin typeface="+mn-lt"/>
                        </a:rPr>
                        <a:t>pemberitahuan</a:t>
                      </a:r>
                      <a:r>
                        <a:rPr lang="en-US" sz="900" baseline="0" dirty="0" smtClean="0">
                          <a:latin typeface="+mn-lt"/>
                        </a:rPr>
                        <a:t> </a:t>
                      </a:r>
                      <a:r>
                        <a:rPr lang="en-US" sz="900" baseline="0" dirty="0" err="1" smtClean="0">
                          <a:latin typeface="+mn-lt"/>
                        </a:rPr>
                        <a:t>apabila</a:t>
                      </a:r>
                      <a:r>
                        <a:rPr lang="en-US" sz="900" baseline="0" dirty="0" smtClean="0">
                          <a:latin typeface="+mn-lt"/>
                        </a:rPr>
                        <a:t> </a:t>
                      </a:r>
                      <a:r>
                        <a:rPr lang="en-US" sz="900" baseline="0" dirty="0" err="1" smtClean="0">
                          <a:latin typeface="+mn-lt"/>
                        </a:rPr>
                        <a:t>pengajuan</a:t>
                      </a:r>
                      <a:r>
                        <a:rPr lang="en-US" sz="900" baseline="0" dirty="0" smtClean="0">
                          <a:latin typeface="+mn-lt"/>
                        </a:rPr>
                        <a:t> </a:t>
                      </a:r>
                      <a:r>
                        <a:rPr lang="en-US" sz="900" baseline="0" dirty="0" err="1" smtClean="0">
                          <a:latin typeface="+mn-lt"/>
                        </a:rPr>
                        <a:t>pinjaman</a:t>
                      </a:r>
                      <a:r>
                        <a:rPr lang="en-US" sz="900" baseline="0" dirty="0" smtClean="0">
                          <a:latin typeface="+mn-lt"/>
                        </a:rPr>
                        <a:t>/</a:t>
                      </a:r>
                      <a:r>
                        <a:rPr lang="en-US" sz="900" baseline="0" dirty="0" err="1" smtClean="0">
                          <a:latin typeface="+mn-lt"/>
                        </a:rPr>
                        <a:t>pembiayaan</a:t>
                      </a:r>
                      <a:r>
                        <a:rPr lang="en-US" sz="900" baseline="0" dirty="0" smtClean="0">
                          <a:latin typeface="+mn-lt"/>
                        </a:rPr>
                        <a:t> </a:t>
                      </a:r>
                      <a:r>
                        <a:rPr lang="en-US" sz="900" baseline="0" dirty="0" err="1" smtClean="0">
                          <a:latin typeface="+mn-lt"/>
                        </a:rPr>
                        <a:t>nasabah</a:t>
                      </a:r>
                      <a:r>
                        <a:rPr lang="en-US" sz="900" baseline="0" dirty="0" smtClean="0">
                          <a:latin typeface="+mn-lt"/>
                        </a:rPr>
                        <a:t> </a:t>
                      </a:r>
                      <a:r>
                        <a:rPr lang="en-US" sz="900" baseline="0" dirty="0" err="1" smtClean="0">
                          <a:latin typeface="+mn-lt"/>
                        </a:rPr>
                        <a:t>ditolak</a:t>
                      </a:r>
                      <a:r>
                        <a:rPr lang="en-US" sz="900" baseline="0" dirty="0" smtClean="0">
                          <a:latin typeface="+mn-lt"/>
                        </a:rPr>
                        <a:t> </a:t>
                      </a:r>
                      <a:r>
                        <a:rPr lang="en-US" sz="900" baseline="0" dirty="0" err="1" smtClean="0">
                          <a:latin typeface="+mn-lt"/>
                        </a:rPr>
                        <a:t>terdapat</a:t>
                      </a:r>
                      <a:r>
                        <a:rPr lang="en-US" sz="900" baseline="0" dirty="0" smtClean="0">
                          <a:latin typeface="+mn-lt"/>
                        </a:rPr>
                        <a:t> </a:t>
                      </a:r>
                      <a:r>
                        <a:rPr lang="en-US" sz="900" baseline="0" dirty="0" err="1" smtClean="0">
                          <a:latin typeface="+mn-lt"/>
                        </a:rPr>
                        <a:t>pada</a:t>
                      </a:r>
                      <a:r>
                        <a:rPr lang="en-US" sz="900" baseline="0" dirty="0" smtClean="0">
                          <a:latin typeface="+mn-lt"/>
                        </a:rPr>
                        <a:t> </a:t>
                      </a:r>
                      <a:r>
                        <a:rPr lang="en-US" sz="900" baseline="0" dirty="0" err="1" smtClean="0">
                          <a:latin typeface="+mn-lt"/>
                        </a:rPr>
                        <a:t>lampiran</a:t>
                      </a:r>
                      <a:r>
                        <a:rPr lang="en-US" sz="900" baseline="0" dirty="0" smtClean="0">
                          <a:latin typeface="+mn-lt"/>
                        </a:rPr>
                        <a:t> </a:t>
                      </a:r>
                      <a:r>
                        <a:rPr lang="en-US" sz="900" baseline="0" dirty="0" err="1" smtClean="0">
                          <a:latin typeface="+mn-lt"/>
                        </a:rPr>
                        <a:t>xx.yy</a:t>
                      </a:r>
                      <a:endParaRPr lang="en-US" sz="9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643851">
                <a:tc>
                  <a:txBody>
                    <a:bodyPr/>
                    <a:lstStyle/>
                    <a:p>
                      <a:pPr algn="ctr"/>
                      <a:r>
                        <a:rPr lang="en-US" sz="900" b="0" dirty="0" smtClean="0">
                          <a:latin typeface="+mn-lt"/>
                        </a:rPr>
                        <a:t>20</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Menghubungi</a:t>
                      </a:r>
                      <a:r>
                        <a:rPr lang="en-US" sz="1100" baseline="0" dirty="0" smtClean="0">
                          <a:latin typeface="+mn-lt"/>
                        </a:rPr>
                        <a:t> PIC vendor Asuransi </a:t>
                      </a:r>
                      <a:r>
                        <a:rPr lang="en-US" sz="1100" baseline="0" dirty="0" err="1" smtClean="0">
                          <a:latin typeface="+mn-lt"/>
                        </a:rPr>
                        <a:t>terkait</a:t>
                      </a:r>
                      <a:r>
                        <a:rPr lang="en-US" sz="1100" baseline="0" dirty="0" smtClean="0">
                          <a:latin typeface="+mn-lt"/>
                        </a:rPr>
                        <a:t> </a:t>
                      </a:r>
                      <a:r>
                        <a:rPr lang="en-US" sz="1100" baseline="0" dirty="0" err="1" smtClean="0">
                          <a:latin typeface="+mn-lt"/>
                        </a:rPr>
                        <a:t>dengan</a:t>
                      </a:r>
                      <a:r>
                        <a:rPr lang="en-US" sz="1100" baseline="0" dirty="0" smtClean="0">
                          <a:latin typeface="+mn-lt"/>
                        </a:rPr>
                        <a:t> </a:t>
                      </a:r>
                      <a:r>
                        <a:rPr lang="en-US" sz="1100" baseline="0" dirty="0" err="1" smtClean="0">
                          <a:latin typeface="+mn-lt"/>
                        </a:rPr>
                        <a:t>adanya</a:t>
                      </a:r>
                      <a:r>
                        <a:rPr lang="en-US" sz="1100" baseline="0" dirty="0" smtClean="0">
                          <a:latin typeface="+mn-lt"/>
                        </a:rPr>
                        <a:t> leads </a:t>
                      </a:r>
                      <a:r>
                        <a:rPr lang="en-US" sz="1100" baseline="0" dirty="0" err="1" smtClean="0">
                          <a:latin typeface="+mn-lt"/>
                        </a:rPr>
                        <a:t>nasabah</a:t>
                      </a:r>
                      <a:r>
                        <a:rPr lang="en-US" sz="1100" baseline="0" dirty="0" smtClean="0">
                          <a:latin typeface="+mn-lt"/>
                        </a:rPr>
                        <a:t> </a:t>
                      </a:r>
                      <a:r>
                        <a:rPr lang="en-US" sz="1100" baseline="0" dirty="0" err="1" smtClean="0">
                          <a:latin typeface="+mn-lt"/>
                        </a:rPr>
                        <a:t>untuk</a:t>
                      </a:r>
                      <a:r>
                        <a:rPr lang="en-US" sz="1100" baseline="0" dirty="0" smtClean="0">
                          <a:latin typeface="+mn-lt"/>
                        </a:rPr>
                        <a:t> </a:t>
                      </a:r>
                      <a:r>
                        <a:rPr lang="en-US" sz="1100" baseline="0" dirty="0" err="1" smtClean="0">
                          <a:latin typeface="+mn-lt"/>
                        </a:rPr>
                        <a:t>ditawarkan</a:t>
                      </a:r>
                      <a:r>
                        <a:rPr lang="en-US" sz="1100" baseline="0" dirty="0" smtClean="0">
                          <a:latin typeface="+mn-lt"/>
                        </a:rPr>
                        <a:t> </a:t>
                      </a:r>
                      <a:r>
                        <a:rPr lang="en-US" sz="1100" baseline="0" dirty="0" err="1" smtClean="0">
                          <a:latin typeface="+mn-lt"/>
                        </a:rPr>
                        <a:t>produk</a:t>
                      </a:r>
                      <a:r>
                        <a:rPr lang="en-US" sz="1100" baseline="0" dirty="0" smtClean="0">
                          <a:latin typeface="+mn-lt"/>
                        </a:rPr>
                        <a:t> Asuransi </a:t>
                      </a:r>
                      <a:r>
                        <a:rPr lang="en-US" sz="1100" baseline="0" dirty="0" err="1" smtClean="0">
                          <a:latin typeface="+mn-lt"/>
                        </a:rPr>
                        <a:t>Jiwa</a:t>
                      </a:r>
                      <a:endParaRPr lang="en-US" sz="11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n-lt"/>
                        </a:rPr>
                        <a:t>RCPC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dirty="0" smtClean="0">
                          <a:latin typeface="+mj-lt"/>
                        </a:rPr>
                        <a:t>RCPC </a:t>
                      </a:r>
                      <a:r>
                        <a:rPr lang="en-US" sz="1100" b="0" dirty="0" err="1" smtClean="0">
                          <a:latin typeface="+mj-lt"/>
                        </a:rPr>
                        <a:t>mengirimkan</a:t>
                      </a:r>
                      <a:r>
                        <a:rPr lang="en-US" sz="1100" b="0" dirty="0" smtClean="0">
                          <a:latin typeface="+mj-lt"/>
                        </a:rPr>
                        <a:t> data</a:t>
                      </a:r>
                      <a:r>
                        <a:rPr lang="en-US" sz="1100" b="0" baseline="0" dirty="0" smtClean="0">
                          <a:latin typeface="+mj-lt"/>
                        </a:rPr>
                        <a:t> yang </a:t>
                      </a:r>
                      <a:r>
                        <a:rPr lang="en-US" sz="1100" b="0" baseline="0" dirty="0" err="1" smtClean="0">
                          <a:latin typeface="+mj-lt"/>
                        </a:rPr>
                        <a:t>dibutuhkan</a:t>
                      </a:r>
                      <a:r>
                        <a:rPr lang="en-US" sz="1100" b="0" baseline="0" dirty="0" smtClean="0">
                          <a:latin typeface="+mj-lt"/>
                        </a:rPr>
                        <a:t> </a:t>
                      </a:r>
                      <a:r>
                        <a:rPr lang="en-US" sz="1100" b="0" baseline="0" dirty="0" err="1" smtClean="0">
                          <a:latin typeface="+mj-lt"/>
                        </a:rPr>
                        <a:t>oleh</a:t>
                      </a:r>
                      <a:r>
                        <a:rPr lang="en-US" sz="1100" b="0" baseline="0" dirty="0" smtClean="0">
                          <a:latin typeface="+mj-lt"/>
                        </a:rPr>
                        <a:t> </a:t>
                      </a:r>
                      <a:r>
                        <a:rPr lang="en-US" sz="1100" b="0" baseline="0" dirty="0" err="1" smtClean="0">
                          <a:latin typeface="+mj-lt"/>
                        </a:rPr>
                        <a:t>pihak</a:t>
                      </a:r>
                      <a:r>
                        <a:rPr lang="en-US" sz="1100" b="0" baseline="0" dirty="0" smtClean="0">
                          <a:latin typeface="+mj-lt"/>
                        </a:rPr>
                        <a:t> Asuransi </a:t>
                      </a:r>
                      <a:r>
                        <a:rPr lang="en-US" sz="1100" b="0" baseline="0" dirty="0" err="1" smtClean="0">
                          <a:latin typeface="+mj-lt"/>
                        </a:rPr>
                        <a:t>untuk</a:t>
                      </a:r>
                      <a:r>
                        <a:rPr lang="en-US" sz="1100" b="0" baseline="0" dirty="0" smtClean="0">
                          <a:latin typeface="+mj-lt"/>
                        </a:rPr>
                        <a:t> </a:t>
                      </a:r>
                      <a:r>
                        <a:rPr lang="en-US" sz="1100" b="0" baseline="0" dirty="0" err="1" smtClean="0">
                          <a:latin typeface="+mj-lt"/>
                        </a:rPr>
                        <a:t>melakukan</a:t>
                      </a:r>
                      <a:r>
                        <a:rPr lang="en-US" sz="1100" b="0" baseline="0" dirty="0" smtClean="0">
                          <a:latin typeface="+mj-lt"/>
                        </a:rPr>
                        <a:t> </a:t>
                      </a:r>
                      <a:r>
                        <a:rPr lang="en-US" sz="1100" b="0" baseline="0" dirty="0" err="1" smtClean="0">
                          <a:latin typeface="+mj-lt"/>
                        </a:rPr>
                        <a:t>perhitungan</a:t>
                      </a:r>
                      <a:r>
                        <a:rPr lang="en-US" sz="1100" b="0" baseline="0" dirty="0" smtClean="0">
                          <a:latin typeface="+mj-lt"/>
                        </a:rPr>
                        <a:t> </a:t>
                      </a:r>
                      <a:r>
                        <a:rPr lang="en-US" sz="1100" b="0" baseline="0" dirty="0" err="1" smtClean="0">
                          <a:latin typeface="+mj-lt"/>
                        </a:rPr>
                        <a:t>premi</a:t>
                      </a:r>
                      <a:r>
                        <a:rPr lang="en-US" sz="1100" b="0" baseline="0" dirty="0" smtClean="0">
                          <a:latin typeface="+mj-lt"/>
                        </a:rPr>
                        <a:t> </a:t>
                      </a:r>
                      <a:r>
                        <a:rPr lang="en-US" sz="1100" b="0" baseline="0" dirty="0" err="1" smtClean="0">
                          <a:latin typeface="+mj-lt"/>
                        </a:rPr>
                        <a:t>ke</a:t>
                      </a:r>
                      <a:r>
                        <a:rPr lang="en-US" sz="1100" b="0" baseline="0" dirty="0" smtClean="0">
                          <a:latin typeface="+mj-lt"/>
                        </a:rPr>
                        <a:t> </a:t>
                      </a:r>
                      <a:r>
                        <a:rPr lang="en-US" sz="1100" b="0" baseline="0" dirty="0" err="1" smtClean="0">
                          <a:latin typeface="+mj-lt"/>
                        </a:rPr>
                        <a:t>masing-masing</a:t>
                      </a:r>
                      <a:r>
                        <a:rPr lang="en-US" sz="1100" b="0" baseline="0" dirty="0" smtClean="0">
                          <a:latin typeface="+mj-lt"/>
                        </a:rPr>
                        <a:t> PIC </a:t>
                      </a:r>
                      <a:r>
                        <a:rPr lang="en-US" sz="1100" b="0" baseline="0" dirty="0" err="1" smtClean="0">
                          <a:latin typeface="+mj-lt"/>
                        </a:rPr>
                        <a:t>dari</a:t>
                      </a:r>
                      <a:r>
                        <a:rPr lang="en-US" sz="1100" b="0" baseline="0" dirty="0" smtClean="0">
                          <a:latin typeface="+mj-lt"/>
                        </a:rPr>
                        <a:t> 3 vendor Asuransi yang </a:t>
                      </a:r>
                      <a:r>
                        <a:rPr lang="en-US" sz="1100" b="0" baseline="0" dirty="0" err="1" smtClean="0">
                          <a:latin typeface="+mj-lt"/>
                        </a:rPr>
                        <a:t>tersedia</a:t>
                      </a:r>
                      <a:r>
                        <a:rPr lang="en-US" sz="1100" b="0" baseline="0" dirty="0" smtClean="0">
                          <a:latin typeface="+mj-lt"/>
                        </a:rPr>
                        <a:t>.</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21</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t>Perhitungan</a:t>
                      </a:r>
                      <a:r>
                        <a:rPr lang="en-US" sz="1100" baseline="0" dirty="0" smtClean="0"/>
                        <a:t> </a:t>
                      </a:r>
                      <a:r>
                        <a:rPr lang="en-US" sz="1100" baseline="0" dirty="0" err="1" smtClean="0"/>
                        <a:t>premi</a:t>
                      </a:r>
                      <a:r>
                        <a:rPr lang="en-US" sz="1100" baseline="0" dirty="0" smtClean="0"/>
                        <a:t> Asuransi </a:t>
                      </a:r>
                      <a:r>
                        <a:rPr lang="en-US" sz="1100" baseline="0" dirty="0" err="1" smtClean="0"/>
                        <a:t>Jiwa</a:t>
                      </a:r>
                      <a:r>
                        <a:rPr lang="en-US" sz="1100" baseline="0" dirty="0" smtClean="0"/>
                        <a:t> </a:t>
                      </a:r>
                      <a:endParaRPr lang="en-US" sz="11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 Asuransi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menerima</a:t>
                      </a:r>
                      <a:r>
                        <a:rPr lang="en-US" sz="1100" b="0" baseline="0" dirty="0" smtClean="0">
                          <a:latin typeface="+mj-lt"/>
                        </a:rPr>
                        <a:t> data yang </a:t>
                      </a:r>
                      <a:r>
                        <a:rPr lang="en-US" sz="1100" b="0" baseline="0" dirty="0" err="1" smtClean="0">
                          <a:latin typeface="+mj-lt"/>
                        </a:rPr>
                        <a:t>dikirimkan</a:t>
                      </a:r>
                      <a:r>
                        <a:rPr lang="en-US" sz="1100" b="0" baseline="0" dirty="0" smtClean="0">
                          <a:latin typeface="+mj-lt"/>
                        </a:rPr>
                        <a:t> </a:t>
                      </a:r>
                      <a:r>
                        <a:rPr lang="en-US" sz="1100" b="0" baseline="0" dirty="0" err="1" smtClean="0">
                          <a:latin typeface="+mj-lt"/>
                        </a:rPr>
                        <a:t>oleh</a:t>
                      </a:r>
                      <a:r>
                        <a:rPr lang="en-US" sz="1100" b="0" baseline="0" dirty="0" smtClean="0">
                          <a:latin typeface="+mj-lt"/>
                        </a:rPr>
                        <a:t> RCPC</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menghitung</a:t>
                      </a:r>
                      <a:r>
                        <a:rPr lang="en-US" sz="1100" b="0" baseline="0" dirty="0" smtClean="0">
                          <a:latin typeface="+mj-lt"/>
                        </a:rPr>
                        <a:t> </a:t>
                      </a:r>
                      <a:r>
                        <a:rPr lang="en-US" sz="1100" b="0" baseline="0" dirty="0" err="1" smtClean="0">
                          <a:latin typeface="+mj-lt"/>
                        </a:rPr>
                        <a:t>premi</a:t>
                      </a:r>
                      <a:r>
                        <a:rPr lang="en-US" sz="1100" b="0" baseline="0" dirty="0" smtClean="0">
                          <a:latin typeface="+mj-lt"/>
                        </a:rPr>
                        <a:t> Asuransi yang </a:t>
                      </a:r>
                      <a:r>
                        <a:rPr lang="en-US" sz="1100" b="0" baseline="0" dirty="0" err="1" smtClean="0">
                          <a:latin typeface="+mj-lt"/>
                        </a:rPr>
                        <a:t>harus</a:t>
                      </a:r>
                      <a:r>
                        <a:rPr lang="en-US" sz="1100" b="0" baseline="0" dirty="0" smtClean="0">
                          <a:latin typeface="+mj-lt"/>
                        </a:rPr>
                        <a:t> </a:t>
                      </a:r>
                      <a:r>
                        <a:rPr lang="en-US" sz="1100" b="0" baseline="0" dirty="0" err="1" smtClean="0">
                          <a:latin typeface="+mj-lt"/>
                        </a:rPr>
                        <a:t>dibayarkan</a:t>
                      </a:r>
                      <a:r>
                        <a:rPr lang="en-US" sz="1100" b="0" baseline="0" dirty="0" smtClean="0">
                          <a:latin typeface="+mj-lt"/>
                        </a:rPr>
                        <a:t> </a:t>
                      </a:r>
                      <a:r>
                        <a:rPr lang="en-US" sz="1100" b="0" baseline="0" dirty="0" err="1" smtClean="0">
                          <a:latin typeface="+mj-lt"/>
                        </a:rPr>
                        <a:t>nasabah</a:t>
                      </a:r>
                      <a:endParaRPr lang="en-US" sz="1100" b="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900" b="0" dirty="0" smtClean="0">
                          <a:latin typeface="+mn-lt"/>
                        </a:rPr>
                        <a:t>22</a:t>
                      </a:r>
                      <a:endParaRPr lang="en-US" sz="9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err="1" smtClean="0">
                          <a:latin typeface="+mj-lt"/>
                        </a:rPr>
                        <a:t>Menginformasika</a:t>
                      </a:r>
                      <a:r>
                        <a:rPr lang="en-US" sz="1100" baseline="0" dirty="0" err="1" smtClean="0">
                          <a:latin typeface="+mj-lt"/>
                        </a:rPr>
                        <a:t>n</a:t>
                      </a:r>
                      <a:r>
                        <a:rPr lang="en-US" sz="1100" baseline="0" dirty="0" smtClean="0">
                          <a:latin typeface="+mj-lt"/>
                        </a:rPr>
                        <a:t> </a:t>
                      </a:r>
                      <a:r>
                        <a:rPr lang="en-US" sz="1100" baseline="0" dirty="0" err="1" smtClean="0">
                          <a:latin typeface="+mj-lt"/>
                        </a:rPr>
                        <a:t>hasil</a:t>
                      </a:r>
                      <a:r>
                        <a:rPr lang="en-US" sz="1100" baseline="0" dirty="0" smtClean="0">
                          <a:latin typeface="+mj-lt"/>
                        </a:rPr>
                        <a:t> </a:t>
                      </a:r>
                      <a:r>
                        <a:rPr lang="en-US" sz="1100" baseline="0" dirty="0" err="1" smtClean="0">
                          <a:latin typeface="+mj-lt"/>
                        </a:rPr>
                        <a:t>perhitungan</a:t>
                      </a:r>
                      <a:r>
                        <a:rPr lang="en-US" sz="1100" baseline="0" dirty="0" smtClean="0">
                          <a:latin typeface="+mj-lt"/>
                        </a:rPr>
                        <a:t> </a:t>
                      </a:r>
                      <a:r>
                        <a:rPr lang="en-US" sz="1100" baseline="0" dirty="0" err="1" smtClean="0">
                          <a:latin typeface="+mj-lt"/>
                        </a:rPr>
                        <a:t>premi</a:t>
                      </a:r>
                      <a:r>
                        <a:rPr lang="en-US" sz="1100" baseline="0" dirty="0" smtClean="0">
                          <a:latin typeface="+mj-lt"/>
                        </a:rPr>
                        <a:t> </a:t>
                      </a:r>
                      <a:r>
                        <a:rPr lang="en-US" sz="1100" baseline="0" dirty="0" err="1" smtClean="0">
                          <a:latin typeface="+mj-lt"/>
                        </a:rPr>
                        <a:t>ke</a:t>
                      </a:r>
                      <a:r>
                        <a:rPr lang="en-US" sz="1100" baseline="0" dirty="0" smtClean="0">
                          <a:latin typeface="+mj-lt"/>
                        </a:rPr>
                        <a:t> RCPC</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a:t>
                      </a:r>
                      <a:r>
                        <a:rPr lang="en-US" sz="1100" baseline="0" dirty="0" smtClean="0">
                          <a:solidFill>
                            <a:schemeClr val="tx1"/>
                          </a:solidFill>
                          <a:latin typeface="+mj-lt"/>
                        </a:rPr>
                        <a:t> Asuransi</a:t>
                      </a:r>
                      <a:endParaRPr lang="en-US" sz="11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kern="1200" baseline="0" dirty="0" smtClean="0">
                          <a:solidFill>
                            <a:schemeClr val="dk1"/>
                          </a:solidFill>
                          <a:latin typeface="+mn-lt"/>
                          <a:ea typeface="+mn-ea"/>
                          <a:cs typeface="+mn-cs"/>
                        </a:rPr>
                        <a:t>3 PIC Asuransi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hasil</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premi</a:t>
                      </a:r>
                      <a:r>
                        <a:rPr lang="en-US" sz="1100" b="0" kern="1200" baseline="0" dirty="0" smtClean="0">
                          <a:solidFill>
                            <a:schemeClr val="dk1"/>
                          </a:solidFill>
                          <a:latin typeface="+mn-lt"/>
                          <a:ea typeface="+mn-ea"/>
                          <a:cs typeface="+mn-cs"/>
                        </a:rPr>
                        <a:t> Asuransi </a:t>
                      </a:r>
                      <a:r>
                        <a:rPr lang="en-US" sz="1100" b="0" kern="1200" baseline="0" dirty="0" err="1" smtClean="0">
                          <a:solidFill>
                            <a:schemeClr val="dk1"/>
                          </a:solidFill>
                          <a:latin typeface="+mn-lt"/>
                          <a:ea typeface="+mn-ea"/>
                          <a:cs typeface="+mn-cs"/>
                        </a:rPr>
                        <a:t>jiwa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a:t>
                      </a:r>
                      <a:r>
                        <a:rPr lang="en-US" sz="1100" b="0" kern="1200" baseline="0" dirty="0" smtClean="0">
                          <a:solidFill>
                            <a:schemeClr val="dk1"/>
                          </a:solidFill>
                          <a:latin typeface="+mn-lt"/>
                          <a:ea typeface="+mn-ea"/>
                          <a:cs typeface="+mn-cs"/>
                        </a:rPr>
                        <a:t> RCPC </a:t>
                      </a:r>
                      <a:r>
                        <a:rPr lang="en-US" sz="1100" b="0" kern="1200" baseline="0" dirty="0" err="1" smtClean="0">
                          <a:solidFill>
                            <a:schemeClr val="dk1"/>
                          </a:solidFill>
                          <a:latin typeface="+mn-lt"/>
                          <a:ea typeface="+mn-ea"/>
                          <a:cs typeface="+mn-cs"/>
                        </a:rPr>
                        <a:t>pada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hari</a:t>
                      </a:r>
                      <a:r>
                        <a:rPr lang="en-US" sz="1100" b="0" kern="1200" baseline="0" dirty="0" smtClean="0">
                          <a:solidFill>
                            <a:schemeClr val="dk1"/>
                          </a:solidFill>
                          <a:latin typeface="+mn-lt"/>
                          <a:ea typeface="+mn-ea"/>
                          <a:cs typeface="+mn-cs"/>
                        </a:rPr>
                        <a:t> yang </a:t>
                      </a:r>
                      <a:r>
                        <a:rPr lang="en-US" sz="1100" b="0" kern="1200" baseline="0" dirty="0" err="1" smtClean="0">
                          <a:solidFill>
                            <a:schemeClr val="dk1"/>
                          </a:solidFill>
                          <a:latin typeface="+mn-lt"/>
                          <a:ea typeface="+mn-ea"/>
                          <a:cs typeface="+mn-cs"/>
                        </a:rPr>
                        <a:t>sama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ketika</a:t>
                      </a:r>
                      <a:r>
                        <a:rPr lang="en-US" sz="1100" b="0" kern="1200" baseline="0" dirty="0" smtClean="0">
                          <a:solidFill>
                            <a:schemeClr val="dk1"/>
                          </a:solidFill>
                          <a:latin typeface="+mn-lt"/>
                          <a:ea typeface="+mn-ea"/>
                          <a:cs typeface="+mn-cs"/>
                        </a:rPr>
                        <a:t> RCPC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data yang </a:t>
                      </a:r>
                      <a:r>
                        <a:rPr lang="en-US" sz="1100" b="0" kern="1200" baseline="0" dirty="0" err="1" smtClean="0">
                          <a:solidFill>
                            <a:schemeClr val="dk1"/>
                          </a:solidFill>
                          <a:latin typeface="+mn-lt"/>
                          <a:ea typeface="+mn-ea"/>
                          <a:cs typeface="+mn-cs"/>
                        </a:rPr>
                        <a:t>dibutuhkan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untuk</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endParaRPr lang="en-US" sz="1100" b="0" kern="1200" baseline="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011339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1.0 - Digital Lending SME (1/3)</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00599703"/>
              </p:ext>
            </p:extLst>
          </p:nvPr>
        </p:nvGraphicFramePr>
        <p:xfrm>
          <a:off x="348807" y="882711"/>
          <a:ext cx="11429999" cy="5425440"/>
        </p:xfrm>
        <a:graphic>
          <a:graphicData uri="http://schemas.openxmlformats.org/drawingml/2006/table">
            <a:tbl>
              <a:tblPr firstRow="1" bandRow="1">
                <a:tableStyleId>{5C22544A-7EE6-4342-B048-85BDC9FD1C3A}</a:tableStyleId>
              </a:tblPr>
              <a:tblGrid>
                <a:gridCol w="539063"/>
                <a:gridCol w="3131351"/>
                <a:gridCol w="1336375"/>
                <a:gridCol w="6423210"/>
              </a:tblGrid>
              <a:tr h="147901">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0">
                <a:tc>
                  <a:txBody>
                    <a:bodyPr/>
                    <a:lstStyle/>
                    <a:p>
                      <a:pPr algn="ctr"/>
                      <a:r>
                        <a:rPr lang="en-US" sz="1100" b="1" smtClean="0">
                          <a:latin typeface="+mj-lt"/>
                        </a:rPr>
                        <a:t>1</a:t>
                      </a:r>
                      <a:endParaRPr lang="en-US" sz="1100" b="1">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j-lt"/>
                        </a:rPr>
                        <a:t>Penyusunan</a:t>
                      </a:r>
                      <a:r>
                        <a:rPr lang="en-US" sz="1100" baseline="0" dirty="0" smtClean="0">
                          <a:latin typeface="+mj-lt"/>
                        </a:rPr>
                        <a:t> whitelist </a:t>
                      </a:r>
                      <a:r>
                        <a:rPr lang="en-US" sz="1100" baseline="0" dirty="0" err="1" smtClean="0">
                          <a:latin typeface="+mj-lt"/>
                        </a:rPr>
                        <a:t>nasabah</a:t>
                      </a:r>
                      <a:r>
                        <a:rPr lang="en-US" sz="1100" baseline="0" dirty="0" smtClean="0">
                          <a:latin typeface="+mj-lt"/>
                        </a:rPr>
                        <a:t> ETB </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100" dirty="0" smtClean="0">
                          <a:solidFill>
                            <a:schemeClr val="tx1"/>
                          </a:solidFill>
                          <a:latin typeface="+mj-lt"/>
                        </a:rPr>
                        <a:t>Risk</a:t>
                      </a:r>
                      <a:r>
                        <a:rPr lang="en-US" sz="1100" baseline="0" dirty="0" smtClean="0">
                          <a:solidFill>
                            <a:schemeClr val="tx1"/>
                          </a:solidFill>
                          <a:latin typeface="+mj-lt"/>
                        </a:rPr>
                        <a:t> Analytics</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100" baseline="0" dirty="0" smtClean="0">
                          <a:solidFill>
                            <a:schemeClr val="tx1"/>
                          </a:solidFill>
                          <a:latin typeface="+mj-lt"/>
                        </a:rPr>
                        <a:t>Digital</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100" baseline="0" dirty="0" smtClean="0">
                          <a:solidFill>
                            <a:schemeClr val="tx1"/>
                          </a:solidFill>
                          <a:latin typeface="+mj-lt"/>
                        </a:rPr>
                        <a:t>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indent="-228600">
                        <a:buFont typeface="+mj-lt"/>
                        <a:buAutoNum type="alphaLcPeriod"/>
                      </a:pPr>
                      <a:r>
                        <a:rPr lang="en-US" sz="1100" kern="1200" dirty="0" err="1" smtClean="0">
                          <a:solidFill>
                            <a:schemeClr val="dk1"/>
                          </a:solidFill>
                          <a:latin typeface="+mj-lt"/>
                          <a:ea typeface="+mn-ea"/>
                          <a:cs typeface="+mn-cs"/>
                        </a:rPr>
                        <a:t>Penarikan</a:t>
                      </a:r>
                      <a:r>
                        <a:rPr lang="en-US" sz="1100" kern="1200" dirty="0" smtClean="0">
                          <a:solidFill>
                            <a:schemeClr val="dk1"/>
                          </a:solidFill>
                          <a:latin typeface="+mj-lt"/>
                          <a:ea typeface="+mn-ea"/>
                          <a:cs typeface="+mn-cs"/>
                        </a:rPr>
                        <a:t> data </a:t>
                      </a:r>
                      <a:r>
                        <a:rPr lang="en-US" sz="1100" kern="1200" dirty="0" err="1" smtClean="0">
                          <a:solidFill>
                            <a:schemeClr val="dk1"/>
                          </a:solidFill>
                          <a:latin typeface="+mj-lt"/>
                          <a:ea typeface="+mn-ea"/>
                          <a:cs typeface="+mn-cs"/>
                        </a:rPr>
                        <a:t>nasabah</a:t>
                      </a:r>
                      <a:r>
                        <a:rPr lang="en-US" sz="1100" kern="1200" dirty="0" smtClean="0">
                          <a:solidFill>
                            <a:schemeClr val="dk1"/>
                          </a:solidFill>
                          <a:latin typeface="+mj-lt"/>
                          <a:ea typeface="+mn-ea"/>
                          <a:cs typeface="+mn-cs"/>
                        </a:rPr>
                        <a:t> ETB</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dilakukan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oleh</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tim</a:t>
                      </a:r>
                      <a:r>
                        <a:rPr lang="en-US" sz="1100" kern="1200" baseline="0" dirty="0" smtClean="0">
                          <a:solidFill>
                            <a:schemeClr val="dk1"/>
                          </a:solidFill>
                          <a:latin typeface="+mj-lt"/>
                          <a:ea typeface="+mn-ea"/>
                          <a:cs typeface="+mn-cs"/>
                        </a:rPr>
                        <a:t> Risk Analytics</a:t>
                      </a:r>
                    </a:p>
                    <a:p>
                      <a:pPr marL="228600" indent="-228600">
                        <a:buFont typeface="+mj-lt"/>
                        <a:buAutoNum type="alphaLcPeriod"/>
                      </a:pPr>
                      <a:r>
                        <a:rPr lang="en-US" sz="1100" kern="1200" baseline="0" dirty="0" err="1" smtClean="0">
                          <a:solidFill>
                            <a:schemeClr val="dk1"/>
                          </a:solidFill>
                          <a:latin typeface="+mj-lt"/>
                          <a:ea typeface="+mn-ea"/>
                          <a:cs typeface="+mn-cs"/>
                        </a:rPr>
                        <a:t>Persiapan</a:t>
                      </a:r>
                      <a:r>
                        <a:rPr lang="en-US" sz="1100" kern="1200" baseline="0" dirty="0" smtClean="0">
                          <a:solidFill>
                            <a:schemeClr val="dk1"/>
                          </a:solidFill>
                          <a:latin typeface="+mj-lt"/>
                          <a:ea typeface="+mn-ea"/>
                          <a:cs typeface="+mn-cs"/>
                        </a:rPr>
                        <a:t> data leads yang </a:t>
                      </a:r>
                      <a:r>
                        <a:rPr lang="en-US" sz="1100" kern="1200" baseline="0" dirty="0" err="1" smtClean="0">
                          <a:solidFill>
                            <a:schemeClr val="dk1"/>
                          </a:solidFill>
                          <a:latin typeface="+mj-lt"/>
                          <a:ea typeface="+mn-ea"/>
                          <a:cs typeface="+mn-cs"/>
                        </a:rPr>
                        <a:t>dibutuhkan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dan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melakukan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seleksi</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nasabah</a:t>
                      </a:r>
                      <a:r>
                        <a:rPr lang="en-US" sz="1100" kern="1200" baseline="0" dirty="0" smtClean="0">
                          <a:solidFill>
                            <a:schemeClr val="dk1"/>
                          </a:solidFill>
                          <a:latin typeface="+mj-lt"/>
                          <a:ea typeface="+mn-ea"/>
                          <a:cs typeface="+mn-cs"/>
                        </a:rPr>
                        <a:t> yang </a:t>
                      </a:r>
                      <a:r>
                        <a:rPr lang="en-US" sz="1100" kern="1200" baseline="0" dirty="0" err="1" smtClean="0">
                          <a:solidFill>
                            <a:schemeClr val="dk1"/>
                          </a:solidFill>
                          <a:latin typeface="+mj-lt"/>
                          <a:ea typeface="+mn-ea"/>
                          <a:cs typeface="+mn-cs"/>
                        </a:rPr>
                        <a:t>dapat</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memenuhi</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kriteria</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sebagai</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nasabah</a:t>
                      </a:r>
                      <a:r>
                        <a:rPr lang="en-US" sz="1100" kern="1200" baseline="0" dirty="0" smtClean="0">
                          <a:solidFill>
                            <a:schemeClr val="dk1"/>
                          </a:solidFill>
                          <a:latin typeface="+mj-lt"/>
                          <a:ea typeface="+mn-ea"/>
                          <a:cs typeface="+mn-cs"/>
                        </a:rPr>
                        <a:t> whitelist </a:t>
                      </a:r>
                      <a:r>
                        <a:rPr lang="en-US" sz="1100" kern="1200" baseline="0" dirty="0" err="1" smtClean="0">
                          <a:solidFill>
                            <a:schemeClr val="dk1"/>
                          </a:solidFill>
                          <a:latin typeface="+mj-lt"/>
                          <a:ea typeface="+mn-ea"/>
                          <a:cs typeface="+mn-cs"/>
                        </a:rPr>
                        <a:t>dilakukan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oleh</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tim</a:t>
                      </a:r>
                      <a:r>
                        <a:rPr lang="en-US" sz="1100" kern="1200" baseline="0" dirty="0" smtClean="0">
                          <a:solidFill>
                            <a:schemeClr val="dk1"/>
                          </a:solidFill>
                          <a:latin typeface="+mj-lt"/>
                          <a:ea typeface="+mn-ea"/>
                          <a:cs typeface="+mn-cs"/>
                        </a:rPr>
                        <a:t> Digital SME. </a:t>
                      </a:r>
                      <a:r>
                        <a:rPr lang="en-US" sz="1100" kern="1200" baseline="0" dirty="0" err="1" smtClean="0">
                          <a:solidFill>
                            <a:schemeClr val="dk1"/>
                          </a:solidFill>
                          <a:latin typeface="+mj-lt"/>
                          <a:ea typeface="+mn-ea"/>
                          <a:cs typeface="+mn-cs"/>
                        </a:rPr>
                        <a:t>Kriteria</a:t>
                      </a:r>
                      <a:r>
                        <a:rPr lang="en-US" sz="1100" kern="1200" baseline="0" dirty="0" smtClean="0">
                          <a:solidFill>
                            <a:schemeClr val="dk1"/>
                          </a:solidFill>
                          <a:latin typeface="+mj-lt"/>
                          <a:ea typeface="+mn-ea"/>
                          <a:cs typeface="+mn-cs"/>
                        </a:rPr>
                        <a:t> yang </a:t>
                      </a:r>
                      <a:r>
                        <a:rPr lang="en-US" sz="1100" kern="1200" baseline="0" dirty="0" err="1" smtClean="0">
                          <a:solidFill>
                            <a:schemeClr val="dk1"/>
                          </a:solidFill>
                          <a:latin typeface="+mj-lt"/>
                          <a:ea typeface="+mn-ea"/>
                          <a:cs typeface="+mn-cs"/>
                        </a:rPr>
                        <a:t>dimaksud</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adalah</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sebagai</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berikut</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namun</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tidak</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terbatas</a:t>
                      </a:r>
                      <a:r>
                        <a:rPr lang="en-US" sz="1100" kern="1200" baseline="0" dirty="0" smtClean="0">
                          <a:solidFill>
                            <a:schemeClr val="dk1"/>
                          </a:solidFill>
                          <a:latin typeface="+mj-lt"/>
                          <a:ea typeface="+mn-ea"/>
                          <a:cs typeface="+mn-cs"/>
                        </a:rPr>
                        <a:t> </a:t>
                      </a:r>
                      <a:r>
                        <a:rPr lang="en-US" sz="1100" kern="1200" baseline="0" dirty="0" err="1" smtClean="0">
                          <a:solidFill>
                            <a:schemeClr val="dk1"/>
                          </a:solidFill>
                          <a:latin typeface="+mj-lt"/>
                          <a:ea typeface="+mn-ea"/>
                          <a:cs typeface="+mn-cs"/>
                        </a:rPr>
                        <a:t>pada</a:t>
                      </a:r>
                      <a:r>
                        <a:rPr lang="en-US" sz="1100" kern="1200" baseline="0" dirty="0" smtClean="0">
                          <a:solidFill>
                            <a:schemeClr val="dk1"/>
                          </a:solidFill>
                          <a:latin typeface="+mj-lt"/>
                          <a:ea typeface="+mn-ea"/>
                          <a:cs typeface="+mn-cs"/>
                        </a:rPr>
                        <a:t> : </a:t>
                      </a:r>
                    </a:p>
                    <a:p>
                      <a:pPr marL="400050" lvl="1" indent="-171450">
                        <a:buFont typeface="Arial" panose="020B0604020202020204" pitchFamily="34" charset="0"/>
                        <a:buChar char="•"/>
                      </a:pPr>
                      <a:r>
                        <a:rPr lang="en-US" sz="1100" b="0" kern="1200" dirty="0" err="1" smtClean="0">
                          <a:solidFill>
                            <a:schemeClr val="dk1"/>
                          </a:solidFill>
                          <a:effectLst/>
                          <a:latin typeface="+mj-lt"/>
                          <a:ea typeface="+mn-ea"/>
                          <a:cs typeface="+mn-cs"/>
                        </a:rPr>
                        <a:t>Tidak</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termasuk</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nasabah</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restruktur</a:t>
                      </a:r>
                      <a:r>
                        <a:rPr lang="en-US" sz="1100" b="0" kern="1200" baseline="0" dirty="0" smtClean="0">
                          <a:solidFill>
                            <a:schemeClr val="dk1"/>
                          </a:solidFill>
                          <a:effectLst/>
                          <a:latin typeface="+mj-lt"/>
                          <a:ea typeface="+mn-ea"/>
                          <a:cs typeface="+mn-cs"/>
                        </a:rPr>
                        <a:t> </a:t>
                      </a:r>
                      <a:endParaRPr lang="en-US" sz="1100" b="0" kern="1200" dirty="0" smtClean="0">
                        <a:solidFill>
                          <a:schemeClr val="dk1"/>
                        </a:solidFill>
                        <a:effectLst/>
                        <a:latin typeface="+mj-lt"/>
                        <a:ea typeface="+mn-ea"/>
                        <a:cs typeface="+mn-cs"/>
                      </a:endParaRPr>
                    </a:p>
                    <a:p>
                      <a:pPr marL="400050" lvl="1" indent="-171450">
                        <a:buFont typeface="Arial" panose="020B0604020202020204" pitchFamily="34" charset="0"/>
                        <a:buChar char="•"/>
                      </a:pPr>
                      <a:r>
                        <a:rPr lang="en-US" sz="1100" b="0" kern="1200" dirty="0" err="1" smtClean="0">
                          <a:solidFill>
                            <a:schemeClr val="dk1"/>
                          </a:solidFill>
                          <a:effectLst/>
                          <a:latin typeface="+mj-lt"/>
                          <a:ea typeface="+mn-ea"/>
                          <a:cs typeface="+mn-cs"/>
                        </a:rPr>
                        <a:t>Kolektabilitas</a:t>
                      </a:r>
                      <a:r>
                        <a:rPr lang="en-US" sz="1100" b="0" kern="1200" baseline="0" dirty="0" smtClean="0">
                          <a:solidFill>
                            <a:schemeClr val="dk1"/>
                          </a:solidFill>
                          <a:effectLst/>
                          <a:latin typeface="+mj-lt"/>
                          <a:ea typeface="+mn-ea"/>
                          <a:cs typeface="+mn-cs"/>
                        </a:rPr>
                        <a:t> = 1</a:t>
                      </a:r>
                      <a:endParaRPr lang="en-US" sz="1100" b="0" kern="1200" dirty="0" smtClean="0">
                        <a:solidFill>
                          <a:schemeClr val="dk1"/>
                        </a:solidFill>
                        <a:effectLst/>
                        <a:latin typeface="+mj-lt"/>
                        <a:ea typeface="+mn-ea"/>
                        <a:cs typeface="+mn-cs"/>
                      </a:endParaRPr>
                    </a:p>
                    <a:p>
                      <a:pPr marL="400050" lvl="1" indent="-171450">
                        <a:buFont typeface="Arial" panose="020B0604020202020204" pitchFamily="34" charset="0"/>
                        <a:buChar char="•"/>
                      </a:pPr>
                      <a:r>
                        <a:rPr lang="en-US" sz="1100" b="0" kern="1200" dirty="0" smtClean="0">
                          <a:solidFill>
                            <a:schemeClr val="dk1"/>
                          </a:solidFill>
                          <a:effectLst/>
                          <a:latin typeface="+mj-lt"/>
                          <a:ea typeface="+mn-ea"/>
                          <a:cs typeface="+mn-cs"/>
                        </a:rPr>
                        <a:t>Profile </a:t>
                      </a:r>
                      <a:r>
                        <a:rPr lang="en-US" sz="1100" b="0" kern="1200" dirty="0" err="1" smtClean="0">
                          <a:solidFill>
                            <a:schemeClr val="dk1"/>
                          </a:solidFill>
                          <a:effectLst/>
                          <a:latin typeface="+mj-lt"/>
                          <a:ea typeface="+mn-ea"/>
                          <a:cs typeface="+mn-cs"/>
                        </a:rPr>
                        <a:t>risiko</a:t>
                      </a:r>
                      <a:r>
                        <a:rPr lang="en-US" sz="1100" b="0" kern="1200" dirty="0" smtClean="0">
                          <a:solidFill>
                            <a:schemeClr val="dk1"/>
                          </a:solidFill>
                          <a:effectLst/>
                          <a:latin typeface="+mj-lt"/>
                          <a:ea typeface="+mn-ea"/>
                          <a:cs typeface="+mn-cs"/>
                        </a:rPr>
                        <a:t> </a:t>
                      </a:r>
                      <a:r>
                        <a:rPr lang="en-US" sz="1100" kern="1200" dirty="0" smtClean="0">
                          <a:solidFill>
                            <a:schemeClr val="dk1"/>
                          </a:solidFill>
                          <a:effectLst/>
                          <a:latin typeface="+mj-lt"/>
                          <a:ea typeface="+mn-ea"/>
                          <a:cs typeface="+mn-cs"/>
                        </a:rPr>
                        <a:t>: low &amp; moderate</a:t>
                      </a:r>
                      <a:endParaRPr lang="en-US" sz="1100" b="1" kern="1200" dirty="0" smtClean="0">
                        <a:solidFill>
                          <a:schemeClr val="dk1"/>
                        </a:solidFill>
                        <a:effectLst/>
                        <a:latin typeface="+mj-lt"/>
                        <a:ea typeface="+mn-ea"/>
                        <a:cs typeface="+mn-cs"/>
                      </a:endParaRPr>
                    </a:p>
                    <a:p>
                      <a:pPr marL="400050" lvl="1" indent="-171450">
                        <a:buFont typeface="Arial" panose="020B0604020202020204" pitchFamily="34" charset="0"/>
                        <a:buChar char="•"/>
                      </a:pPr>
                      <a:r>
                        <a:rPr lang="en-US" sz="1100" b="0" kern="1200" dirty="0" err="1" smtClean="0">
                          <a:solidFill>
                            <a:schemeClr val="dk1"/>
                          </a:solidFill>
                          <a:effectLst/>
                          <a:latin typeface="+mj-lt"/>
                          <a:ea typeface="+mn-ea"/>
                          <a:cs typeface="+mn-cs"/>
                        </a:rPr>
                        <a:t>Tidak</a:t>
                      </a:r>
                      <a:r>
                        <a:rPr lang="en-US" sz="1100" b="0" kern="1200" dirty="0" smtClean="0">
                          <a:solidFill>
                            <a:schemeClr val="dk1"/>
                          </a:solidFill>
                          <a:effectLst/>
                          <a:latin typeface="+mj-lt"/>
                          <a:ea typeface="+mn-ea"/>
                          <a:cs typeface="+mn-cs"/>
                        </a:rPr>
                        <a:t> </a:t>
                      </a:r>
                      <a:r>
                        <a:rPr lang="en-US" sz="1100" b="0" kern="1200" dirty="0" err="1" smtClean="0">
                          <a:solidFill>
                            <a:schemeClr val="dk1"/>
                          </a:solidFill>
                          <a:effectLst/>
                          <a:latin typeface="+mj-lt"/>
                          <a:ea typeface="+mn-ea"/>
                          <a:cs typeface="+mn-cs"/>
                        </a:rPr>
                        <a:t>termasuk</a:t>
                      </a:r>
                      <a:r>
                        <a:rPr lang="en-US" sz="1100" b="0" kern="1200" dirty="0" smtClean="0">
                          <a:solidFill>
                            <a:schemeClr val="dk1"/>
                          </a:solidFill>
                          <a:effectLst/>
                          <a:latin typeface="+mj-lt"/>
                          <a:ea typeface="+mn-ea"/>
                          <a:cs typeface="+mn-cs"/>
                        </a:rPr>
                        <a:t> </a:t>
                      </a:r>
                      <a:r>
                        <a:rPr lang="en-US" sz="1100" b="0" kern="1200" dirty="0" err="1" smtClean="0">
                          <a:solidFill>
                            <a:schemeClr val="dk1"/>
                          </a:solidFill>
                          <a:effectLst/>
                          <a:latin typeface="+mj-lt"/>
                          <a:ea typeface="+mn-ea"/>
                          <a:cs typeface="+mn-cs"/>
                        </a:rPr>
                        <a:t>dalam</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kategori</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industri</a:t>
                      </a:r>
                      <a:r>
                        <a:rPr lang="en-US" sz="1100" b="0" kern="1200" baseline="0" dirty="0" smtClean="0">
                          <a:solidFill>
                            <a:schemeClr val="dk1"/>
                          </a:solidFill>
                          <a:effectLst/>
                          <a:latin typeface="+mj-lt"/>
                          <a:ea typeface="+mn-ea"/>
                          <a:cs typeface="+mn-cs"/>
                        </a:rPr>
                        <a:t> yang </a:t>
                      </a:r>
                      <a:r>
                        <a:rPr lang="en-US" sz="1100" b="0" kern="1200" baseline="0" dirty="0" err="1" smtClean="0">
                          <a:solidFill>
                            <a:schemeClr val="dk1"/>
                          </a:solidFill>
                          <a:effectLst/>
                          <a:latin typeface="+mj-lt"/>
                          <a:ea typeface="+mn-ea"/>
                          <a:cs typeface="+mn-cs"/>
                        </a:rPr>
                        <a:t>dihindari</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dalam</a:t>
                      </a:r>
                      <a:r>
                        <a:rPr lang="en-US" sz="1100" b="0" kern="1200" baseline="0" dirty="0" smtClean="0">
                          <a:solidFill>
                            <a:schemeClr val="dk1"/>
                          </a:solidFill>
                          <a:effectLst/>
                          <a:latin typeface="+mj-lt"/>
                          <a:ea typeface="+mn-ea"/>
                          <a:cs typeface="+mn-cs"/>
                        </a:rPr>
                        <a:t> digital lending SME</a:t>
                      </a:r>
                    </a:p>
                    <a:p>
                      <a:pPr marL="0" lvl="0" indent="-228600">
                        <a:buFont typeface="+mj-lt"/>
                        <a:buAutoNum type="alphaLcPeriod"/>
                      </a:pPr>
                      <a:r>
                        <a:rPr lang="en-US" sz="1100" b="0" kern="1200" baseline="0" dirty="0" err="1" smtClean="0">
                          <a:solidFill>
                            <a:schemeClr val="dk1"/>
                          </a:solidFill>
                          <a:effectLst/>
                          <a:latin typeface="+mj-lt"/>
                          <a:ea typeface="+mn-ea"/>
                          <a:cs typeface="+mn-cs"/>
                        </a:rPr>
                        <a:t>Verifikasi</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terhadap</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hasil</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seleksi</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nasabah</a:t>
                      </a:r>
                      <a:r>
                        <a:rPr lang="en-US" sz="1100" b="0" kern="1200" baseline="0" dirty="0" smtClean="0">
                          <a:solidFill>
                            <a:schemeClr val="dk1"/>
                          </a:solidFill>
                          <a:effectLst/>
                          <a:latin typeface="+mj-lt"/>
                          <a:ea typeface="+mn-ea"/>
                          <a:cs typeface="+mn-cs"/>
                        </a:rPr>
                        <a:t> whitelist </a:t>
                      </a:r>
                      <a:r>
                        <a:rPr lang="en-US" sz="1100" b="0" kern="1200" baseline="0" dirty="0" err="1" smtClean="0">
                          <a:solidFill>
                            <a:schemeClr val="dk1"/>
                          </a:solidFill>
                          <a:effectLst/>
                          <a:latin typeface="+mj-lt"/>
                          <a:ea typeface="+mn-ea"/>
                          <a:cs typeface="+mn-cs"/>
                        </a:rPr>
                        <a:t>dilakukan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oleh</a:t>
                      </a:r>
                      <a:r>
                        <a:rPr lang="en-US" sz="1100" b="0" kern="1200" baseline="0" dirty="0" smtClean="0">
                          <a:solidFill>
                            <a:schemeClr val="dk1"/>
                          </a:solidFill>
                          <a:effectLst/>
                          <a:latin typeface="+mj-lt"/>
                          <a:ea typeface="+mn-ea"/>
                          <a:cs typeface="+mn-cs"/>
                        </a:rPr>
                        <a:t> unit 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lang="en-US" sz="1100" b="1" dirty="0" smtClean="0">
                          <a:latin typeface="+mj-lt"/>
                        </a:rPr>
                        <a:t>2</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Distribusi</a:t>
                      </a:r>
                      <a:r>
                        <a:rPr lang="en-US" sz="1100" baseline="0" dirty="0" smtClean="0">
                          <a:latin typeface="+mn-lt"/>
                        </a:rPr>
                        <a:t> leads </a:t>
                      </a:r>
                      <a:r>
                        <a:rPr lang="en-US" sz="1100" baseline="0" dirty="0" err="1" smtClean="0">
                          <a:latin typeface="+mn-lt"/>
                        </a:rPr>
                        <a:t>nasabah</a:t>
                      </a:r>
                      <a:r>
                        <a:rPr lang="en-US" sz="1100" baseline="0" dirty="0" smtClean="0">
                          <a:latin typeface="+mn-lt"/>
                        </a:rPr>
                        <a:t> </a:t>
                      </a:r>
                      <a:r>
                        <a:rPr lang="en-US" sz="1100" baseline="0" dirty="0" err="1" smtClean="0">
                          <a:latin typeface="+mn-lt"/>
                        </a:rPr>
                        <a:t>kepada</a:t>
                      </a:r>
                      <a:r>
                        <a:rPr lang="en-US" sz="1100" baseline="0" dirty="0" smtClean="0">
                          <a:latin typeface="+mn-lt"/>
                        </a:rPr>
                        <a:t> </a:t>
                      </a:r>
                      <a:r>
                        <a:rPr lang="en-US" sz="1100" baseline="0" dirty="0" err="1" smtClean="0">
                          <a:latin typeface="+mn-lt"/>
                        </a:rPr>
                        <a:t>tim</a:t>
                      </a:r>
                      <a:r>
                        <a:rPr lang="en-US" sz="1100" baseline="0" dirty="0" smtClean="0">
                          <a:latin typeface="+mn-lt"/>
                        </a:rPr>
                        <a:t> sales di </a:t>
                      </a:r>
                      <a:r>
                        <a:rPr lang="en-US" sz="1100" baseline="0" dirty="0" err="1" smtClean="0">
                          <a:latin typeface="+mn-lt"/>
                        </a:rPr>
                        <a:t>cabang</a:t>
                      </a:r>
                      <a:r>
                        <a:rPr lang="en-US" sz="1100" baseline="0" dirty="0" smtClean="0">
                          <a:latin typeface="+mn-lt"/>
                        </a:rPr>
                        <a:t> / area</a:t>
                      </a:r>
                      <a:endParaRPr lang="en-US" sz="11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100" smtClean="0">
                          <a:solidFill>
                            <a:schemeClr val="tx1"/>
                          </a:solidFill>
                          <a:latin typeface="+mn-lt"/>
                        </a:rPr>
                        <a:t>Digital SME</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100" smtClean="0">
                          <a:solidFill>
                            <a:schemeClr val="tx1"/>
                          </a:solidFill>
                          <a:latin typeface="+mn-lt"/>
                        </a:rPr>
                        <a:t>CD</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dirty="0" err="1" smtClean="0">
                          <a:latin typeface="+mj-lt"/>
                        </a:rPr>
                        <a:t>Mempersiapkan</a:t>
                      </a:r>
                      <a:r>
                        <a:rPr lang="en-US" sz="1100" b="0" baseline="0" dirty="0" smtClean="0">
                          <a:latin typeface="+mj-lt"/>
                        </a:rPr>
                        <a:t> data </a:t>
                      </a:r>
                      <a:r>
                        <a:rPr lang="en-US" sz="1100" b="0" baseline="0" dirty="0" err="1" smtClean="0">
                          <a:latin typeface="+mj-lt"/>
                        </a:rPr>
                        <a:t>nasabah</a:t>
                      </a:r>
                      <a:r>
                        <a:rPr lang="en-US" sz="1100" b="0" baseline="0" dirty="0" smtClean="0">
                          <a:latin typeface="+mj-lt"/>
                        </a:rPr>
                        <a:t> whitelist </a:t>
                      </a:r>
                      <a:r>
                        <a:rPr lang="en-US" sz="1100" b="0" baseline="0" dirty="0" err="1" smtClean="0">
                          <a:latin typeface="+mj-lt"/>
                        </a:rPr>
                        <a:t>sesuai</a:t>
                      </a:r>
                      <a:r>
                        <a:rPr lang="en-US" sz="1100" b="0" baseline="0" dirty="0" smtClean="0">
                          <a:latin typeface="+mj-lt"/>
                        </a:rPr>
                        <a:t> data yang </a:t>
                      </a:r>
                      <a:r>
                        <a:rPr lang="en-US" sz="1100" b="0" baseline="0" dirty="0" err="1" smtClean="0">
                          <a:latin typeface="+mj-lt"/>
                        </a:rPr>
                        <a:t>dibutuhkan</a:t>
                      </a:r>
                      <a:r>
                        <a:rPr lang="en-US" sz="1100" b="0" baseline="0" dirty="0" smtClean="0">
                          <a:latin typeface="+mj-lt"/>
                        </a:rPr>
                        <a:t> </a:t>
                      </a:r>
                      <a:r>
                        <a:rPr lang="en-US" sz="1100" b="0" baseline="0" dirty="0" err="1" smtClean="0">
                          <a:latin typeface="+mj-lt"/>
                        </a:rPr>
                        <a:t>pada</a:t>
                      </a:r>
                      <a:r>
                        <a:rPr lang="en-US" sz="1100" b="0" baseline="0" dirty="0" smtClean="0">
                          <a:latin typeface="+mj-lt"/>
                        </a:rPr>
                        <a:t> DSAR</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err="1" smtClean="0">
                          <a:latin typeface="+mj-lt"/>
                        </a:rPr>
                        <a:t>Melakukan</a:t>
                      </a:r>
                      <a:r>
                        <a:rPr lang="en-US" sz="1100" b="0" baseline="0" dirty="0" smtClean="0">
                          <a:latin typeface="+mj-lt"/>
                        </a:rPr>
                        <a:t> input data </a:t>
                      </a:r>
                      <a:r>
                        <a:rPr lang="en-US" sz="1100" b="0" baseline="0" dirty="0" err="1" smtClean="0">
                          <a:latin typeface="+mj-lt"/>
                        </a:rPr>
                        <a:t>nasabah</a:t>
                      </a:r>
                      <a:r>
                        <a:rPr lang="en-US" sz="1100" b="0" baseline="0" dirty="0" smtClean="0">
                          <a:latin typeface="+mj-lt"/>
                        </a:rPr>
                        <a:t> </a:t>
                      </a:r>
                      <a:r>
                        <a:rPr lang="en-US" sz="1100" b="0" baseline="0" dirty="0" err="1" smtClean="0">
                          <a:latin typeface="+mj-lt"/>
                        </a:rPr>
                        <a:t>ke</a:t>
                      </a:r>
                      <a:r>
                        <a:rPr lang="en-US" sz="1100" b="0" baseline="0" dirty="0" smtClean="0">
                          <a:latin typeface="+mj-lt"/>
                        </a:rPr>
                        <a:t> </a:t>
                      </a:r>
                      <a:r>
                        <a:rPr lang="en-US" sz="1100" b="0" baseline="0" dirty="0" err="1" smtClean="0">
                          <a:latin typeface="+mj-lt"/>
                        </a:rPr>
                        <a:t>dalam</a:t>
                      </a:r>
                      <a:r>
                        <a:rPr lang="en-US" sz="1100" b="0" baseline="0" dirty="0" smtClean="0">
                          <a:latin typeface="+mj-lt"/>
                        </a:rPr>
                        <a:t> </a:t>
                      </a:r>
                      <a:r>
                        <a:rPr lang="en-US" sz="1100" b="0" baseline="0" dirty="0" err="1" smtClean="0">
                          <a:latin typeface="+mj-lt"/>
                        </a:rPr>
                        <a:t>aplikasi</a:t>
                      </a:r>
                      <a:r>
                        <a:rPr lang="en-US" sz="1100" b="0" baseline="0" dirty="0" smtClean="0">
                          <a:latin typeface="+mj-lt"/>
                        </a:rPr>
                        <a:t> DSAR </a:t>
                      </a:r>
                      <a:r>
                        <a:rPr lang="en-US" sz="1100" b="0" baseline="0" dirty="0" err="1" smtClean="0">
                          <a:latin typeface="+mj-lt"/>
                        </a:rPr>
                        <a:t>dan</a:t>
                      </a:r>
                      <a:r>
                        <a:rPr lang="en-US" sz="1100" b="0" baseline="0" dirty="0" smtClean="0">
                          <a:latin typeface="+mj-lt"/>
                        </a:rPr>
                        <a:t> </a:t>
                      </a:r>
                      <a:r>
                        <a:rPr lang="en-US" sz="1100" b="0" baseline="0" dirty="0" err="1" smtClean="0">
                          <a:latin typeface="+mj-lt"/>
                        </a:rPr>
                        <a:t>memastikan</a:t>
                      </a:r>
                      <a:r>
                        <a:rPr lang="en-US" sz="1100" b="0" baseline="0" dirty="0" smtClean="0">
                          <a:latin typeface="+mj-lt"/>
                        </a:rPr>
                        <a:t> </a:t>
                      </a:r>
                      <a:r>
                        <a:rPr lang="en-US" sz="1100" b="0" baseline="0" dirty="0" err="1" smtClean="0">
                          <a:latin typeface="+mj-lt"/>
                        </a:rPr>
                        <a:t>bahwa</a:t>
                      </a:r>
                      <a:r>
                        <a:rPr lang="en-US" sz="1100" b="0" baseline="0" dirty="0" smtClean="0">
                          <a:latin typeface="+mj-lt"/>
                        </a:rPr>
                        <a:t> RO/RM </a:t>
                      </a:r>
                      <a:r>
                        <a:rPr lang="en-US" sz="1100" b="0" baseline="0" dirty="0" err="1" smtClean="0">
                          <a:latin typeface="+mj-lt"/>
                        </a:rPr>
                        <a:t>pada</a:t>
                      </a:r>
                      <a:r>
                        <a:rPr lang="en-US" sz="1100" b="0" baseline="0" dirty="0" smtClean="0">
                          <a:latin typeface="+mj-lt"/>
                        </a:rPr>
                        <a:t> </a:t>
                      </a:r>
                      <a:r>
                        <a:rPr lang="en-US" sz="1100" b="0" baseline="0" dirty="0" err="1" smtClean="0">
                          <a:latin typeface="+mj-lt"/>
                        </a:rPr>
                        <a:t>cabang</a:t>
                      </a:r>
                      <a:r>
                        <a:rPr lang="en-US" sz="1100" b="0" baseline="0" dirty="0" smtClean="0">
                          <a:latin typeface="+mj-lt"/>
                        </a:rPr>
                        <a:t> </a:t>
                      </a:r>
                      <a:r>
                        <a:rPr lang="en-US" sz="1100" b="0" baseline="0" dirty="0" err="1" smtClean="0">
                          <a:latin typeface="+mj-lt"/>
                        </a:rPr>
                        <a:t>terkait</a:t>
                      </a:r>
                      <a:r>
                        <a:rPr lang="en-US" sz="1100" b="0" baseline="0" dirty="0" smtClean="0">
                          <a:latin typeface="+mj-lt"/>
                        </a:rPr>
                        <a:t> </a:t>
                      </a:r>
                      <a:r>
                        <a:rPr lang="en-US" sz="1100" b="0" baseline="0" dirty="0" err="1" smtClean="0">
                          <a:latin typeface="+mj-lt"/>
                        </a:rPr>
                        <a:t>dapat</a:t>
                      </a:r>
                      <a:r>
                        <a:rPr lang="en-US" sz="1100" b="0" baseline="0" dirty="0" smtClean="0">
                          <a:latin typeface="+mj-lt"/>
                        </a:rPr>
                        <a:t> </a:t>
                      </a:r>
                      <a:r>
                        <a:rPr lang="en-US" sz="1100" b="0" baseline="0" dirty="0" err="1" smtClean="0">
                          <a:latin typeface="+mj-lt"/>
                        </a:rPr>
                        <a:t>mengakses</a:t>
                      </a:r>
                      <a:r>
                        <a:rPr lang="en-US" sz="1100" b="0" baseline="0" dirty="0" smtClean="0">
                          <a:latin typeface="+mj-lt"/>
                        </a:rPr>
                        <a:t> data </a:t>
                      </a:r>
                      <a:r>
                        <a:rPr lang="en-US" sz="1100" b="0" baseline="0" dirty="0" err="1" smtClean="0">
                          <a:latin typeface="+mj-lt"/>
                        </a:rPr>
                        <a:t>tersebut</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lang="en-US" sz="1100" b="1" dirty="0" smtClean="0">
                          <a:latin typeface="+mj-lt"/>
                        </a:rPr>
                        <a:t>3</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Email blast, WA blast, and </a:t>
                      </a:r>
                      <a:r>
                        <a:rPr lang="en-US" sz="1100" dirty="0" err="1" smtClean="0"/>
                        <a:t>telepon</a:t>
                      </a:r>
                      <a:r>
                        <a:rPr lang="en-US" sz="1100" baseline="0" dirty="0" smtClean="0"/>
                        <a:t> </a:t>
                      </a:r>
                      <a:r>
                        <a:rPr lang="en-US" sz="1100" baseline="0" dirty="0" err="1" smtClean="0"/>
                        <a:t>ke</a:t>
                      </a:r>
                      <a:r>
                        <a:rPr lang="en-US" sz="1100" baseline="0" dirty="0" smtClean="0"/>
                        <a:t> </a:t>
                      </a:r>
                      <a:r>
                        <a:rPr lang="en-US" sz="1100" baseline="0" dirty="0" err="1" smtClean="0"/>
                        <a:t>kontak</a:t>
                      </a:r>
                      <a:r>
                        <a:rPr lang="en-US" sz="1100" baseline="0" dirty="0" smtClean="0"/>
                        <a:t> </a:t>
                      </a:r>
                      <a:r>
                        <a:rPr lang="en-US" sz="1100" baseline="0" dirty="0" err="1" smtClean="0"/>
                        <a:t>nasabah</a:t>
                      </a:r>
                      <a:r>
                        <a:rPr lang="en-US" sz="1100" baseline="0" dirty="0" smtClean="0"/>
                        <a:t> </a:t>
                      </a:r>
                      <a:r>
                        <a:rPr lang="en-US" sz="1100" baseline="0" dirty="0" err="1" smtClean="0"/>
                        <a:t>oleh</a:t>
                      </a:r>
                      <a:r>
                        <a:rPr lang="en-US" sz="1100" dirty="0" smtClean="0"/>
                        <a:t> RO/RM </a:t>
                      </a:r>
                      <a:r>
                        <a:rPr lang="en-US" sz="1100" dirty="0" err="1" smtClean="0"/>
                        <a:t>kepada</a:t>
                      </a:r>
                      <a:r>
                        <a:rPr lang="en-US" sz="1100" baseline="0" dirty="0" smtClean="0"/>
                        <a:t> </a:t>
                      </a:r>
                      <a:r>
                        <a:rPr lang="en-US" sz="1100" baseline="0" dirty="0" err="1" smtClean="0"/>
                        <a:t>nasabah</a:t>
                      </a:r>
                      <a:r>
                        <a:rPr lang="en-US" sz="1100" baseline="0" dirty="0" smtClean="0"/>
                        <a:t> whitelist</a:t>
                      </a:r>
                      <a:endParaRPr lang="en-US" sz="11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RO/RM</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dirty="0" smtClean="0">
                          <a:latin typeface="+mj-lt"/>
                        </a:rPr>
                        <a:t>RO/RM </a:t>
                      </a:r>
                      <a:r>
                        <a:rPr lang="en-US" sz="1100" b="0" dirty="0" err="1" smtClean="0">
                          <a:latin typeface="+mj-lt"/>
                        </a:rPr>
                        <a:t>terkait</a:t>
                      </a:r>
                      <a:r>
                        <a:rPr lang="en-US" sz="1100" b="0" baseline="0" dirty="0" smtClean="0">
                          <a:latin typeface="+mj-lt"/>
                        </a:rPr>
                        <a:t> </a:t>
                      </a:r>
                      <a:r>
                        <a:rPr lang="en-US" sz="1100" b="0" baseline="0" dirty="0" err="1" smtClean="0">
                          <a:latin typeface="+mj-lt"/>
                        </a:rPr>
                        <a:t>memberikan</a:t>
                      </a:r>
                      <a:r>
                        <a:rPr lang="en-US" sz="1100" b="0" baseline="0" dirty="0" smtClean="0">
                          <a:latin typeface="+mj-lt"/>
                        </a:rPr>
                        <a:t> </a:t>
                      </a:r>
                      <a:r>
                        <a:rPr lang="en-US" sz="1100" b="0" baseline="0" dirty="0" err="1" smtClean="0">
                          <a:latin typeface="+mj-lt"/>
                        </a:rPr>
                        <a:t>penawaran</a:t>
                      </a:r>
                      <a:r>
                        <a:rPr lang="en-US" sz="1100" b="0" baseline="0" dirty="0" smtClean="0">
                          <a:latin typeface="+mj-lt"/>
                        </a:rPr>
                        <a:t> </a:t>
                      </a:r>
                      <a:r>
                        <a:rPr lang="en-US" sz="1100" b="0" baseline="0" dirty="0" err="1" smtClean="0">
                          <a:latin typeface="+mj-lt"/>
                        </a:rPr>
                        <a:t>produk</a:t>
                      </a:r>
                      <a:r>
                        <a:rPr lang="en-US" sz="1100" b="0" baseline="0" dirty="0" smtClean="0">
                          <a:latin typeface="+mj-lt"/>
                        </a:rPr>
                        <a:t> digital lending SME </a:t>
                      </a:r>
                      <a:r>
                        <a:rPr lang="en-US" sz="1100" b="0" baseline="0" dirty="0" err="1" smtClean="0">
                          <a:latin typeface="+mj-lt"/>
                        </a:rPr>
                        <a:t>kepada</a:t>
                      </a:r>
                      <a:r>
                        <a:rPr lang="en-US" sz="1100" b="0" baseline="0" dirty="0" smtClean="0">
                          <a:latin typeface="+mj-lt"/>
                        </a:rPr>
                        <a:t> </a:t>
                      </a:r>
                      <a:r>
                        <a:rPr lang="en-US" sz="1100" b="0" baseline="0" dirty="0" err="1" smtClean="0">
                          <a:latin typeface="+mj-lt"/>
                        </a:rPr>
                        <a:t>nasabah</a:t>
                      </a:r>
                      <a:r>
                        <a:rPr lang="en-US" sz="1100" b="0" baseline="0" dirty="0" smtClean="0">
                          <a:latin typeface="+mj-lt"/>
                        </a:rPr>
                        <a:t> whitelist </a:t>
                      </a:r>
                      <a:r>
                        <a:rPr lang="en-US" sz="1100" b="0" baseline="0" dirty="0" err="1" smtClean="0">
                          <a:latin typeface="+mj-lt"/>
                        </a:rPr>
                        <a:t>melalui</a:t>
                      </a:r>
                      <a:r>
                        <a:rPr lang="en-US" sz="1100" b="0" baseline="0" dirty="0" smtClean="0">
                          <a:latin typeface="+mj-lt"/>
                        </a:rPr>
                        <a:t> email, </a:t>
                      </a:r>
                      <a:r>
                        <a:rPr lang="en-US" sz="1100" b="0" baseline="0" dirty="0" err="1" smtClean="0">
                          <a:latin typeface="+mj-lt"/>
                        </a:rPr>
                        <a:t>whatsapp</a:t>
                      </a:r>
                      <a:r>
                        <a:rPr lang="en-US" sz="1100" b="0" baseline="0" dirty="0" smtClean="0">
                          <a:latin typeface="+mj-lt"/>
                        </a:rPr>
                        <a:t>, </a:t>
                      </a:r>
                      <a:r>
                        <a:rPr lang="en-US" sz="1100" b="0" baseline="0" dirty="0" err="1" smtClean="0">
                          <a:latin typeface="+mj-lt"/>
                        </a:rPr>
                        <a:t>atau</a:t>
                      </a:r>
                      <a:r>
                        <a:rPr lang="en-US" sz="1100" b="0" baseline="0" dirty="0" smtClean="0">
                          <a:latin typeface="+mj-lt"/>
                        </a:rPr>
                        <a:t> </a:t>
                      </a:r>
                      <a:r>
                        <a:rPr lang="en-US" sz="1100" b="0" baseline="0" dirty="0" err="1" smtClean="0">
                          <a:latin typeface="+mj-lt"/>
                        </a:rPr>
                        <a:t>melalui</a:t>
                      </a:r>
                      <a:r>
                        <a:rPr lang="en-US" sz="1100" b="0" baseline="0" dirty="0" smtClean="0">
                          <a:latin typeface="+mj-lt"/>
                        </a:rPr>
                        <a:t> </a:t>
                      </a:r>
                      <a:r>
                        <a:rPr lang="en-US" sz="1100" b="0" baseline="0" dirty="0" err="1" smtClean="0">
                          <a:latin typeface="+mj-lt"/>
                        </a:rPr>
                        <a:t>telepon</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4</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err="1" smtClean="0">
                          <a:latin typeface="+mj-lt"/>
                        </a:rPr>
                        <a:t>Nasabah</a:t>
                      </a:r>
                      <a:r>
                        <a:rPr lang="en-US" sz="1100" dirty="0" smtClean="0">
                          <a:latin typeface="+mj-lt"/>
                        </a:rPr>
                        <a:t> whitelist </a:t>
                      </a:r>
                      <a:r>
                        <a:rPr lang="en-US" sz="1100" dirty="0" err="1" smtClean="0">
                          <a:latin typeface="+mj-lt"/>
                        </a:rPr>
                        <a:t>memberikan</a:t>
                      </a:r>
                      <a:r>
                        <a:rPr lang="en-US" sz="1100" dirty="0" smtClean="0">
                          <a:latin typeface="+mj-lt"/>
                        </a:rPr>
                        <a:t> </a:t>
                      </a:r>
                      <a:r>
                        <a:rPr lang="en-US" sz="1100" dirty="0" err="1" smtClean="0">
                          <a:latin typeface="+mj-lt"/>
                        </a:rPr>
                        <a:t>konfirmasi</a:t>
                      </a:r>
                      <a:r>
                        <a:rPr lang="en-US" sz="1100" dirty="0" smtClean="0">
                          <a:latin typeface="+mj-lt"/>
                        </a:rPr>
                        <a:t> </a:t>
                      </a:r>
                      <a:r>
                        <a:rPr lang="en-US" sz="1100" dirty="0" err="1" smtClean="0">
                          <a:latin typeface="+mj-lt"/>
                        </a:rPr>
                        <a:t>terhadap</a:t>
                      </a:r>
                      <a:r>
                        <a:rPr lang="en-US" sz="1100" dirty="0" smtClean="0">
                          <a:latin typeface="+mj-lt"/>
                        </a:rPr>
                        <a:t> </a:t>
                      </a:r>
                      <a:r>
                        <a:rPr lang="en-US" sz="1100" dirty="0" err="1" smtClean="0">
                          <a:latin typeface="+mj-lt"/>
                        </a:rPr>
                        <a:t>penawaran</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Customer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err="1" smtClean="0">
                          <a:latin typeface="+mj-lt"/>
                        </a:rPr>
                        <a:t>Nasabah</a:t>
                      </a:r>
                      <a:r>
                        <a:rPr lang="en-US" sz="1100" dirty="0" smtClean="0">
                          <a:latin typeface="+mj-lt"/>
                        </a:rPr>
                        <a:t> </a:t>
                      </a:r>
                      <a:r>
                        <a:rPr lang="en-US" sz="1100" dirty="0" err="1" smtClean="0">
                          <a:latin typeface="+mj-lt"/>
                        </a:rPr>
                        <a:t>memberikan</a:t>
                      </a:r>
                      <a:r>
                        <a:rPr lang="en-US" sz="1100" baseline="0" dirty="0" smtClean="0">
                          <a:latin typeface="+mj-lt"/>
                        </a:rPr>
                        <a:t> </a:t>
                      </a:r>
                      <a:r>
                        <a:rPr lang="en-US" sz="1100" baseline="0" dirty="0" err="1" smtClean="0">
                          <a:latin typeface="+mj-lt"/>
                        </a:rPr>
                        <a:t>konfirmasi</a:t>
                      </a:r>
                      <a:r>
                        <a:rPr lang="en-US" sz="1100" baseline="0" dirty="0" smtClean="0">
                          <a:latin typeface="+mj-lt"/>
                        </a:rPr>
                        <a:t> </a:t>
                      </a:r>
                      <a:r>
                        <a:rPr lang="en-US" sz="1100" baseline="0" dirty="0" err="1" smtClean="0">
                          <a:latin typeface="+mj-lt"/>
                        </a:rPr>
                        <a:t>terhadap</a:t>
                      </a:r>
                      <a:r>
                        <a:rPr lang="en-US" sz="1100" baseline="0" dirty="0" smtClean="0">
                          <a:latin typeface="+mj-lt"/>
                        </a:rPr>
                        <a:t> </a:t>
                      </a:r>
                      <a:r>
                        <a:rPr lang="en-US" sz="1100" baseline="0" dirty="0" err="1" smtClean="0">
                          <a:latin typeface="+mj-lt"/>
                        </a:rPr>
                        <a:t>penawaran</a:t>
                      </a:r>
                      <a:r>
                        <a:rPr lang="en-US" sz="1100" baseline="0" dirty="0" smtClean="0">
                          <a:latin typeface="+mj-lt"/>
                        </a:rPr>
                        <a:t> </a:t>
                      </a:r>
                      <a:r>
                        <a:rPr lang="en-US" sz="1100" baseline="0" dirty="0" err="1" smtClean="0">
                          <a:latin typeface="+mj-lt"/>
                        </a:rPr>
                        <a:t>produk</a:t>
                      </a:r>
                      <a:r>
                        <a:rPr lang="en-US" sz="1100" baseline="0" dirty="0" smtClean="0">
                          <a:latin typeface="+mj-lt"/>
                        </a:rPr>
                        <a:t> digital lending </a:t>
                      </a:r>
                      <a:r>
                        <a:rPr lang="en-US" sz="1100" baseline="0" dirty="0" err="1" smtClean="0">
                          <a:latin typeface="+mj-lt"/>
                        </a:rPr>
                        <a:t>dari</a:t>
                      </a:r>
                      <a:r>
                        <a:rPr lang="en-US" sz="1100" baseline="0" dirty="0" smtClean="0">
                          <a:latin typeface="+mj-lt"/>
                        </a:rPr>
                        <a:t> RO/RM.</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5</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j-lt"/>
                        </a:rPr>
                        <a:t>Nasabah</a:t>
                      </a:r>
                      <a:r>
                        <a:rPr lang="en-US" sz="1100" baseline="0" dirty="0" smtClean="0">
                          <a:latin typeface="+mj-lt"/>
                        </a:rPr>
                        <a:t> ok/ </a:t>
                      </a:r>
                      <a:r>
                        <a:rPr lang="en-US" sz="1100" baseline="0" dirty="0" err="1" smtClean="0">
                          <a:latin typeface="+mj-lt"/>
                        </a:rPr>
                        <a:t>tidak</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mengajukan</a:t>
                      </a:r>
                      <a:r>
                        <a:rPr lang="en-US" sz="1100" baseline="0" dirty="0" smtClean="0">
                          <a:latin typeface="+mj-lt"/>
                        </a:rPr>
                        <a:t> </a:t>
                      </a:r>
                      <a:r>
                        <a:rPr lang="en-US" sz="1100" baseline="0" dirty="0" err="1" smtClean="0">
                          <a:latin typeface="+mj-lt"/>
                        </a:rPr>
                        <a:t>permohonan</a:t>
                      </a:r>
                      <a:r>
                        <a:rPr lang="en-US" sz="1100" baseline="0" dirty="0" smtClean="0">
                          <a:latin typeface="+mj-lt"/>
                        </a:rPr>
                        <a:t> </a:t>
                      </a:r>
                      <a:r>
                        <a:rPr lang="en-US" sz="1100" baseline="0" dirty="0" err="1" smtClean="0">
                          <a:latin typeface="+mj-lt"/>
                        </a:rPr>
                        <a:t>kredit</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Customer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100" kern="1200" baseline="0" dirty="0" err="1" smtClean="0">
                          <a:solidFill>
                            <a:schemeClr val="dk1"/>
                          </a:solidFill>
                          <a:latin typeface="+mn-lt"/>
                          <a:ea typeface="+mn-ea"/>
                          <a:cs typeface="+mn-cs"/>
                        </a:rPr>
                        <a:t>Jika</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nasabah</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menerima</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nasabah</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akan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mengisi</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Aplikasi</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Permohonan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Kredit</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dan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menandatangani</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dokumen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tersebut</a:t>
                      </a:r>
                      <a:endParaRPr lang="en-US" sz="1100" kern="120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6</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1100" dirty="0" smtClean="0"/>
                        <a:t>Update data</a:t>
                      </a:r>
                      <a:r>
                        <a:rPr lang="en-US" sz="1100" baseline="0" dirty="0" smtClean="0"/>
                        <a:t> </a:t>
                      </a:r>
                      <a:r>
                        <a:rPr lang="en-US" sz="1100" baseline="0" dirty="0" err="1" smtClean="0"/>
                        <a:t>nasabah</a:t>
                      </a:r>
                      <a:r>
                        <a:rPr lang="en-US" sz="1100" baseline="0" dirty="0" smtClean="0"/>
                        <a:t> </a:t>
                      </a:r>
                      <a:r>
                        <a:rPr lang="en-US" sz="1100" baseline="0" dirty="0" err="1" smtClean="0"/>
                        <a:t>pada</a:t>
                      </a:r>
                      <a:r>
                        <a:rPr lang="en-US" sz="1100" baseline="0" dirty="0" smtClean="0"/>
                        <a:t> DSAR </a:t>
                      </a:r>
                      <a:r>
                        <a:rPr lang="en-US" sz="1100" baseline="0" dirty="0" err="1" smtClean="0"/>
                        <a:t>apabila</a:t>
                      </a:r>
                      <a:r>
                        <a:rPr lang="en-US" sz="1100" baseline="0" dirty="0" smtClean="0"/>
                        <a:t> </a:t>
                      </a:r>
                      <a:r>
                        <a:rPr lang="en-US" sz="1100" baseline="0" dirty="0" err="1" smtClean="0"/>
                        <a:t>nasabah</a:t>
                      </a:r>
                      <a:r>
                        <a:rPr lang="en-US" sz="1100" baseline="0" dirty="0" smtClean="0"/>
                        <a:t> </a:t>
                      </a:r>
                      <a:r>
                        <a:rPr lang="en-US" sz="1100" baseline="0" dirty="0" err="1" smtClean="0"/>
                        <a:t>menolak</a:t>
                      </a:r>
                      <a:r>
                        <a:rPr lang="en-US" sz="1100" baseline="0" dirty="0" smtClean="0"/>
                        <a:t> </a:t>
                      </a:r>
                      <a:r>
                        <a:rPr lang="en-US" sz="1100" baseline="0" dirty="0" err="1" smtClean="0"/>
                        <a:t>penawaran</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1100" dirty="0" smtClean="0"/>
                        <a:t>RO/RM</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buFont typeface="+mj-lt"/>
                        <a:buNone/>
                      </a:pPr>
                      <a:r>
                        <a:rPr lang="en-US" sz="1100" dirty="0" smtClean="0"/>
                        <a:t>RO/R</a:t>
                      </a:r>
                      <a:r>
                        <a:rPr lang="en-US" sz="1100" baseline="0" dirty="0" smtClean="0"/>
                        <a:t>M </a:t>
                      </a:r>
                      <a:r>
                        <a:rPr lang="en-US" sz="1100" baseline="0" dirty="0" err="1" smtClean="0"/>
                        <a:t>memperbarui</a:t>
                      </a:r>
                      <a:r>
                        <a:rPr lang="en-US" sz="1100" baseline="0" dirty="0" smtClean="0"/>
                        <a:t> data </a:t>
                      </a:r>
                      <a:r>
                        <a:rPr lang="en-US" sz="1100" baseline="0" dirty="0" err="1" smtClean="0"/>
                        <a:t>nasabah</a:t>
                      </a:r>
                      <a:r>
                        <a:rPr lang="en-US" sz="1100" baseline="0" dirty="0" smtClean="0"/>
                        <a:t> whitelist yang </a:t>
                      </a:r>
                      <a:r>
                        <a:rPr lang="en-US" sz="1100" baseline="0" dirty="0" err="1" smtClean="0"/>
                        <a:t>menolak</a:t>
                      </a:r>
                      <a:r>
                        <a:rPr lang="en-US" sz="1100" baseline="0" dirty="0" smtClean="0"/>
                        <a:t> </a:t>
                      </a:r>
                      <a:r>
                        <a:rPr lang="en-US" sz="1100" baseline="0" dirty="0" err="1" smtClean="0"/>
                        <a:t>penawaran</a:t>
                      </a:r>
                      <a:r>
                        <a:rPr lang="en-US" sz="1100" baseline="0" dirty="0" smtClean="0"/>
                        <a:t> </a:t>
                      </a:r>
                      <a:r>
                        <a:rPr lang="en-US" sz="1100" baseline="0" dirty="0" err="1" smtClean="0"/>
                        <a:t>produk</a:t>
                      </a:r>
                      <a:r>
                        <a:rPr lang="en-US" sz="1100" baseline="0" dirty="0" smtClean="0"/>
                        <a:t> digital lending SME</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7</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err="1" smtClean="0">
                          <a:latin typeface="+mj-lt"/>
                        </a:rPr>
                        <a:t>Pembuatan</a:t>
                      </a:r>
                      <a:r>
                        <a:rPr lang="en-US" sz="1100" baseline="0" dirty="0" smtClean="0">
                          <a:latin typeface="+mj-lt"/>
                        </a:rPr>
                        <a:t> LFK </a:t>
                      </a:r>
                      <a:r>
                        <a:rPr lang="en-US" sz="1100" baseline="0" dirty="0" err="1" smtClean="0">
                          <a:latin typeface="+mj-lt"/>
                        </a:rPr>
                        <a:t>sederhana</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produk</a:t>
                      </a:r>
                      <a:r>
                        <a:rPr lang="en-US" sz="1100" baseline="0" dirty="0" smtClean="0">
                          <a:latin typeface="+mj-lt"/>
                        </a:rPr>
                        <a:t> digital SME</a:t>
                      </a:r>
                      <a:endParaRPr lang="en-US" sz="110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dirty="0" smtClean="0">
                          <a:latin typeface="+mj-lt"/>
                        </a:rPr>
                        <a:t>RO/RM</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dirty="0" smtClean="0">
                          <a:latin typeface="+mj-lt"/>
                        </a:rPr>
                        <a:t>CDU</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dirty="0" smtClean="0">
                          <a:latin typeface="+mj-lt"/>
                        </a:rPr>
                        <a:t>RO/RM </a:t>
                      </a:r>
                      <a:r>
                        <a:rPr lang="en-US" sz="1100" dirty="0" err="1" smtClean="0">
                          <a:latin typeface="+mj-lt"/>
                        </a:rPr>
                        <a:t>melakukan</a:t>
                      </a:r>
                      <a:r>
                        <a:rPr lang="en-US" sz="1100" dirty="0" smtClean="0">
                          <a:latin typeface="+mj-lt"/>
                        </a:rPr>
                        <a:t> input data </a:t>
                      </a:r>
                      <a:r>
                        <a:rPr lang="en-US" sz="1100" dirty="0" err="1" smtClean="0">
                          <a:latin typeface="+mj-lt"/>
                        </a:rPr>
                        <a:t>pengajuan</a:t>
                      </a:r>
                      <a:r>
                        <a:rPr lang="en-US" sz="1100" baseline="0" dirty="0" smtClean="0">
                          <a:latin typeface="+mj-lt"/>
                        </a:rPr>
                        <a:t> </a:t>
                      </a:r>
                      <a:r>
                        <a:rPr lang="en-US" sz="1100" baseline="0" dirty="0" err="1" smtClean="0">
                          <a:latin typeface="+mj-lt"/>
                        </a:rPr>
                        <a:t>pinjaman</a:t>
                      </a:r>
                      <a:r>
                        <a:rPr lang="en-US" sz="1100" baseline="0" dirty="0" smtClean="0">
                          <a:latin typeface="+mj-lt"/>
                        </a:rPr>
                        <a:t>/</a:t>
                      </a:r>
                      <a:r>
                        <a:rPr lang="en-US" sz="1100" baseline="0" dirty="0" err="1" smtClean="0">
                          <a:latin typeface="+mj-lt"/>
                        </a:rPr>
                        <a:t>pembiayaan</a:t>
                      </a:r>
                      <a:r>
                        <a:rPr lang="en-US" sz="1100" baseline="0" dirty="0" smtClean="0">
                          <a:latin typeface="+mj-lt"/>
                        </a:rPr>
                        <a:t> </a:t>
                      </a:r>
                      <a:r>
                        <a:rPr lang="en-US" sz="1100" baseline="0" dirty="0" err="1" smtClean="0">
                          <a:latin typeface="+mj-lt"/>
                        </a:rPr>
                        <a:t>nasabah</a:t>
                      </a:r>
                      <a:r>
                        <a:rPr lang="en-US" sz="1100" baseline="0" dirty="0" smtClean="0">
                          <a:latin typeface="+mj-lt"/>
                        </a:rPr>
                        <a:t> </a:t>
                      </a:r>
                      <a:r>
                        <a:rPr lang="en-US" sz="1100" baseline="0" dirty="0" err="1" smtClean="0">
                          <a:latin typeface="+mj-lt"/>
                        </a:rPr>
                        <a:t>sesuai</a:t>
                      </a:r>
                      <a:r>
                        <a:rPr lang="en-US" sz="1100" baseline="0" dirty="0" smtClean="0">
                          <a:latin typeface="+mj-lt"/>
                        </a:rPr>
                        <a:t> format LFK yang </a:t>
                      </a:r>
                      <a:r>
                        <a:rPr lang="en-US" sz="1100" baseline="0" dirty="0" err="1" smtClean="0">
                          <a:latin typeface="+mj-lt"/>
                        </a:rPr>
                        <a:t>telah</a:t>
                      </a:r>
                      <a:r>
                        <a:rPr lang="en-US" sz="1100" baseline="0" dirty="0" smtClean="0">
                          <a:latin typeface="+mj-lt"/>
                        </a:rPr>
                        <a:t> </a:t>
                      </a:r>
                      <a:r>
                        <a:rPr lang="en-US" sz="1100" baseline="0" dirty="0" err="1" smtClean="0">
                          <a:latin typeface="+mj-lt"/>
                        </a:rPr>
                        <a:t>disediakan</a:t>
                      </a:r>
                      <a:r>
                        <a:rPr lang="en-US" sz="1100" baseline="0" dirty="0" smtClean="0">
                          <a:latin typeface="+mj-lt"/>
                        </a:rPr>
                        <a:t> </a:t>
                      </a:r>
                      <a:r>
                        <a:rPr lang="en-US" sz="1100" baseline="0" dirty="0" err="1" smtClean="0">
                          <a:latin typeface="+mj-lt"/>
                        </a:rPr>
                        <a:t>khusus</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produk</a:t>
                      </a:r>
                      <a:r>
                        <a:rPr lang="en-US" sz="1100" baseline="0" dirty="0" smtClean="0">
                          <a:latin typeface="+mj-lt"/>
                        </a:rPr>
                        <a:t> digital lending SME. </a:t>
                      </a:r>
                      <a:r>
                        <a:rPr lang="en-US" sz="1100" baseline="0" dirty="0" err="1" smtClean="0">
                          <a:latin typeface="+mj-lt"/>
                        </a:rPr>
                        <a:t>Panduan</a:t>
                      </a:r>
                      <a:r>
                        <a:rPr lang="en-US" sz="1100" baseline="0" dirty="0" smtClean="0">
                          <a:latin typeface="+mj-lt"/>
                        </a:rPr>
                        <a:t> </a:t>
                      </a:r>
                      <a:r>
                        <a:rPr lang="en-US" sz="1100" baseline="0" dirty="0" err="1" smtClean="0">
                          <a:latin typeface="+mj-lt"/>
                        </a:rPr>
                        <a:t>pengisian</a:t>
                      </a:r>
                      <a:r>
                        <a:rPr lang="en-US" sz="1100" baseline="0" dirty="0" smtClean="0">
                          <a:latin typeface="+mj-lt"/>
                        </a:rPr>
                        <a:t> LFK </a:t>
                      </a:r>
                      <a:r>
                        <a:rPr lang="en-US" sz="1100" baseline="0" dirty="0" err="1" smtClean="0">
                          <a:latin typeface="+mj-lt"/>
                        </a:rPr>
                        <a:t>terdapat</a:t>
                      </a:r>
                      <a:r>
                        <a:rPr lang="en-US" sz="1100" baseline="0" dirty="0" smtClean="0">
                          <a:latin typeface="+mj-lt"/>
                        </a:rPr>
                        <a:t> </a:t>
                      </a:r>
                      <a:r>
                        <a:rPr lang="en-US" sz="1100" baseline="0" dirty="0" err="1" smtClean="0">
                          <a:latin typeface="+mj-lt"/>
                        </a:rPr>
                        <a:t>pada</a:t>
                      </a:r>
                      <a:r>
                        <a:rPr lang="en-US" sz="1100" baseline="0" dirty="0" smtClean="0">
                          <a:latin typeface="+mj-lt"/>
                        </a:rPr>
                        <a:t> </a:t>
                      </a:r>
                      <a:r>
                        <a:rPr lang="en-US" sz="1100" baseline="0" dirty="0" err="1" smtClean="0">
                          <a:latin typeface="+mj-lt"/>
                        </a:rPr>
                        <a:t>lampiran</a:t>
                      </a:r>
                      <a:r>
                        <a:rPr lang="en-US" sz="1100" baseline="0" dirty="0" smtClean="0">
                          <a:latin typeface="+mj-lt"/>
                        </a:rPr>
                        <a:t> 1.0 (</a:t>
                      </a:r>
                      <a:r>
                        <a:rPr lang="en-US" sz="1100" baseline="0" dirty="0" err="1" smtClean="0">
                          <a:latin typeface="+mj-lt"/>
                        </a:rPr>
                        <a:t>Panduan</a:t>
                      </a:r>
                      <a:r>
                        <a:rPr lang="en-US" sz="1100" baseline="0" dirty="0" smtClean="0">
                          <a:latin typeface="+mj-lt"/>
                        </a:rPr>
                        <a:t> </a:t>
                      </a:r>
                      <a:r>
                        <a:rPr lang="en-US" sz="1100" baseline="0" dirty="0" err="1" smtClean="0">
                          <a:latin typeface="+mj-lt"/>
                        </a:rPr>
                        <a:t>Pengisian</a:t>
                      </a:r>
                      <a:r>
                        <a:rPr lang="en-US" sz="1100" baseline="0" dirty="0" smtClean="0">
                          <a:latin typeface="+mj-lt"/>
                        </a:rPr>
                        <a:t> LFK Digital Lending SME)</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dirty="0" smtClean="0">
                          <a:latin typeface="+mj-lt"/>
                        </a:rPr>
                        <a:t>RO </a:t>
                      </a:r>
                      <a:r>
                        <a:rPr lang="en-US" sz="1100" dirty="0" err="1" smtClean="0">
                          <a:latin typeface="+mj-lt"/>
                        </a:rPr>
                        <a:t>meminta</a:t>
                      </a:r>
                      <a:r>
                        <a:rPr lang="en-US" sz="1100" baseline="0" dirty="0" smtClean="0">
                          <a:latin typeface="+mj-lt"/>
                        </a:rPr>
                        <a:t> </a:t>
                      </a:r>
                      <a:r>
                        <a:rPr lang="en-US" sz="1100" baseline="0" dirty="0" err="1" smtClean="0">
                          <a:latin typeface="+mj-lt"/>
                        </a:rPr>
                        <a:t>nomor</a:t>
                      </a:r>
                      <a:r>
                        <a:rPr lang="en-US" sz="1100" baseline="0" dirty="0" smtClean="0">
                          <a:latin typeface="+mj-lt"/>
                        </a:rPr>
                        <a:t> LFK </a:t>
                      </a:r>
                      <a:r>
                        <a:rPr lang="en-US" sz="1100" baseline="0" dirty="0" err="1" smtClean="0">
                          <a:latin typeface="+mj-lt"/>
                        </a:rPr>
                        <a:t>kepada</a:t>
                      </a:r>
                      <a:r>
                        <a:rPr lang="en-US" sz="1100" baseline="0" dirty="0" smtClean="0">
                          <a:latin typeface="+mj-lt"/>
                        </a:rPr>
                        <a:t> unit </a:t>
                      </a:r>
                      <a:r>
                        <a:rPr lang="en-US" sz="1100" baseline="0" dirty="0" err="1" smtClean="0">
                          <a:latin typeface="+mj-lt"/>
                        </a:rPr>
                        <a:t>kerja</a:t>
                      </a:r>
                      <a:r>
                        <a:rPr lang="en-US" sz="1100" baseline="0" dirty="0" smtClean="0">
                          <a:latin typeface="+mj-lt"/>
                        </a:rPr>
                        <a:t> CDU </a:t>
                      </a:r>
                      <a:r>
                        <a:rPr lang="en-US" sz="1100" baseline="0" dirty="0" err="1" smtClean="0">
                          <a:latin typeface="+mj-lt"/>
                        </a:rPr>
                        <a:t>melalui</a:t>
                      </a:r>
                      <a:r>
                        <a:rPr lang="en-US" sz="1100" baseline="0" dirty="0" smtClean="0">
                          <a:latin typeface="+mj-lt"/>
                        </a:rPr>
                        <a:t> email</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aseline="0" dirty="0" smtClean="0">
                          <a:latin typeface="+mj-lt"/>
                        </a:rPr>
                        <a:t>Unit </a:t>
                      </a:r>
                      <a:r>
                        <a:rPr lang="en-US" sz="1100" baseline="0" dirty="0" err="1" smtClean="0">
                          <a:latin typeface="+mj-lt"/>
                        </a:rPr>
                        <a:t>kerja</a:t>
                      </a:r>
                      <a:r>
                        <a:rPr lang="en-US" sz="1100" baseline="0" dirty="0" smtClean="0">
                          <a:latin typeface="+mj-lt"/>
                        </a:rPr>
                        <a:t> CDU </a:t>
                      </a:r>
                      <a:r>
                        <a:rPr lang="en-US" sz="1100" baseline="0" dirty="0" err="1" smtClean="0">
                          <a:latin typeface="+mj-lt"/>
                        </a:rPr>
                        <a:t>memberikan</a:t>
                      </a:r>
                      <a:r>
                        <a:rPr lang="en-US" sz="1100" baseline="0" dirty="0" smtClean="0">
                          <a:latin typeface="+mj-lt"/>
                        </a:rPr>
                        <a:t> </a:t>
                      </a:r>
                      <a:r>
                        <a:rPr lang="en-US" sz="1100" baseline="0" dirty="0" err="1" smtClean="0">
                          <a:latin typeface="+mj-lt"/>
                        </a:rPr>
                        <a:t>nomor</a:t>
                      </a:r>
                      <a:r>
                        <a:rPr lang="en-US" sz="1100" baseline="0" dirty="0" smtClean="0">
                          <a:latin typeface="+mj-lt"/>
                        </a:rPr>
                        <a:t> LFK </a:t>
                      </a:r>
                      <a:r>
                        <a:rPr lang="en-US" sz="1100" baseline="0" dirty="0" err="1" smtClean="0">
                          <a:latin typeface="+mj-lt"/>
                        </a:rPr>
                        <a:t>kepada</a:t>
                      </a:r>
                      <a:r>
                        <a:rPr lang="en-US" sz="1100" baseline="0" dirty="0" smtClean="0">
                          <a:latin typeface="+mj-lt"/>
                        </a:rPr>
                        <a:t> RO , yang </a:t>
                      </a:r>
                      <a:r>
                        <a:rPr lang="en-US" sz="1100" baseline="0" dirty="0" err="1" smtClean="0">
                          <a:latin typeface="+mj-lt"/>
                        </a:rPr>
                        <a:t>selanjutnya</a:t>
                      </a:r>
                      <a:r>
                        <a:rPr lang="en-US" sz="1100" baseline="0" dirty="0" smtClean="0">
                          <a:latin typeface="+mj-lt"/>
                        </a:rPr>
                        <a:t> </a:t>
                      </a:r>
                      <a:r>
                        <a:rPr lang="en-US" sz="1100" baseline="0" dirty="0" err="1" smtClean="0">
                          <a:latin typeface="+mj-lt"/>
                        </a:rPr>
                        <a:t>penomoran</a:t>
                      </a:r>
                      <a:r>
                        <a:rPr lang="en-US" sz="1100" baseline="0" dirty="0" smtClean="0">
                          <a:latin typeface="+mj-lt"/>
                        </a:rPr>
                        <a:t> </a:t>
                      </a:r>
                      <a:r>
                        <a:rPr lang="en-US" sz="1100" baseline="0" dirty="0" err="1" smtClean="0">
                          <a:latin typeface="+mj-lt"/>
                        </a:rPr>
                        <a:t>tersebut</a:t>
                      </a:r>
                      <a:r>
                        <a:rPr lang="en-US" sz="1100" baseline="0" dirty="0" smtClean="0">
                          <a:latin typeface="+mj-lt"/>
                        </a:rPr>
                        <a:t> </a:t>
                      </a:r>
                      <a:r>
                        <a:rPr lang="en-US" sz="1100" baseline="0" dirty="0" err="1" smtClean="0">
                          <a:latin typeface="+mj-lt"/>
                        </a:rPr>
                        <a:t>juga</a:t>
                      </a:r>
                      <a:r>
                        <a:rPr lang="en-US" sz="1100" baseline="0" dirty="0" smtClean="0">
                          <a:latin typeface="+mj-lt"/>
                        </a:rPr>
                        <a:t> </a:t>
                      </a:r>
                      <a:r>
                        <a:rPr lang="en-US" sz="1100" baseline="0" dirty="0" err="1" smtClean="0">
                          <a:latin typeface="+mj-lt"/>
                        </a:rPr>
                        <a:t>akan</a:t>
                      </a:r>
                      <a:r>
                        <a:rPr lang="en-US" sz="1100" baseline="0" dirty="0" smtClean="0">
                          <a:latin typeface="+mj-lt"/>
                        </a:rPr>
                        <a:t> </a:t>
                      </a:r>
                      <a:r>
                        <a:rPr lang="en-US" sz="1100" baseline="0" dirty="0" err="1" smtClean="0">
                          <a:latin typeface="+mj-lt"/>
                        </a:rPr>
                        <a:t>menjadi</a:t>
                      </a:r>
                      <a:r>
                        <a:rPr lang="en-US" sz="1100" baseline="0" dirty="0" smtClean="0">
                          <a:latin typeface="+mj-lt"/>
                        </a:rPr>
                        <a:t> </a:t>
                      </a:r>
                      <a:r>
                        <a:rPr lang="en-US" sz="1100" baseline="0" dirty="0" err="1" smtClean="0">
                          <a:latin typeface="+mj-lt"/>
                        </a:rPr>
                        <a:t>nomor</a:t>
                      </a:r>
                      <a:r>
                        <a:rPr lang="en-US" sz="1100" baseline="0" dirty="0" smtClean="0">
                          <a:latin typeface="+mj-lt"/>
                        </a:rPr>
                        <a:t> PK, </a:t>
                      </a:r>
                      <a:r>
                        <a:rPr lang="en-US" sz="1100" baseline="0" dirty="0" err="1" smtClean="0">
                          <a:latin typeface="+mj-lt"/>
                        </a:rPr>
                        <a:t>jika</a:t>
                      </a:r>
                      <a:r>
                        <a:rPr lang="en-US" sz="1100" baseline="0" dirty="0" smtClean="0">
                          <a:latin typeface="+mj-lt"/>
                        </a:rPr>
                        <a:t> </a:t>
                      </a:r>
                      <a:r>
                        <a:rPr lang="en-US" sz="1100" baseline="0" dirty="0" err="1" smtClean="0">
                          <a:latin typeface="+mj-lt"/>
                        </a:rPr>
                        <a:t>pengajuan</a:t>
                      </a:r>
                      <a:r>
                        <a:rPr lang="en-US" sz="1100" baseline="0" dirty="0" smtClean="0">
                          <a:latin typeface="+mj-lt"/>
                        </a:rPr>
                        <a:t> </a:t>
                      </a:r>
                      <a:r>
                        <a:rPr lang="en-US" sz="1100" baseline="0" dirty="0" err="1" smtClean="0">
                          <a:latin typeface="+mj-lt"/>
                        </a:rPr>
                        <a:t>pinjaman</a:t>
                      </a:r>
                      <a:r>
                        <a:rPr lang="en-US" sz="1100" baseline="0" dirty="0" smtClean="0">
                          <a:latin typeface="+mj-lt"/>
                        </a:rPr>
                        <a:t>/</a:t>
                      </a:r>
                      <a:r>
                        <a:rPr lang="en-US" sz="1100" baseline="0" dirty="0" err="1" smtClean="0">
                          <a:latin typeface="+mj-lt"/>
                        </a:rPr>
                        <a:t>pembiayaan</a:t>
                      </a:r>
                      <a:r>
                        <a:rPr lang="en-US" sz="1100" baseline="0" dirty="0" smtClean="0">
                          <a:latin typeface="+mj-lt"/>
                        </a:rPr>
                        <a:t> </a:t>
                      </a:r>
                      <a:r>
                        <a:rPr lang="en-US" sz="1100" baseline="0" dirty="0" err="1" smtClean="0">
                          <a:latin typeface="+mj-lt"/>
                        </a:rPr>
                        <a:t>nasabah</a:t>
                      </a:r>
                      <a:r>
                        <a:rPr lang="en-US" sz="1100" baseline="0" dirty="0" smtClean="0">
                          <a:latin typeface="+mj-lt"/>
                        </a:rPr>
                        <a:t> </a:t>
                      </a:r>
                      <a:r>
                        <a:rPr lang="en-US" sz="1100" baseline="0" dirty="0" err="1" smtClean="0">
                          <a:latin typeface="+mj-lt"/>
                        </a:rPr>
                        <a:t>disetujui</a:t>
                      </a:r>
                      <a:r>
                        <a:rPr lang="en-US" sz="1100" baseline="0" dirty="0" smtClean="0">
                          <a:latin typeface="+mj-lt"/>
                        </a:rPr>
                        <a:t> </a:t>
                      </a:r>
                      <a:r>
                        <a:rPr lang="en-US" sz="1100" baseline="0" dirty="0" err="1" smtClean="0">
                          <a:latin typeface="+mj-lt"/>
                        </a:rPr>
                        <a:t>dan</a:t>
                      </a:r>
                      <a:r>
                        <a:rPr lang="en-US" sz="1100" baseline="0" dirty="0" smtClean="0">
                          <a:latin typeface="+mj-lt"/>
                        </a:rPr>
                        <a:t> </a:t>
                      </a:r>
                      <a:r>
                        <a:rPr lang="en-US" sz="1100" baseline="0" dirty="0" err="1" smtClean="0">
                          <a:latin typeface="+mj-lt"/>
                        </a:rPr>
                        <a:t>nasabh</a:t>
                      </a:r>
                      <a:r>
                        <a:rPr lang="en-US" sz="1100" baseline="0" dirty="0" smtClean="0">
                          <a:latin typeface="+mj-lt"/>
                        </a:rPr>
                        <a:t> </a:t>
                      </a:r>
                      <a:r>
                        <a:rPr lang="en-US" sz="1100" baseline="0" dirty="0" err="1" smtClean="0">
                          <a:latin typeface="+mj-lt"/>
                        </a:rPr>
                        <a:t>menerima</a:t>
                      </a:r>
                      <a:r>
                        <a:rPr lang="en-US" sz="1100" baseline="0" dirty="0" smtClean="0">
                          <a:latin typeface="+mj-lt"/>
                        </a:rPr>
                        <a:t>, </a:t>
                      </a:r>
                      <a:r>
                        <a:rPr lang="en-US" sz="1100" baseline="0" dirty="0" err="1" smtClean="0">
                          <a:latin typeface="+mj-lt"/>
                        </a:rPr>
                        <a:t>dan</a:t>
                      </a:r>
                      <a:r>
                        <a:rPr lang="en-US" sz="1100" baseline="0" dirty="0" smtClean="0">
                          <a:latin typeface="+mj-lt"/>
                        </a:rPr>
                        <a:t> </a:t>
                      </a:r>
                      <a:r>
                        <a:rPr lang="en-US" sz="1100" baseline="0" dirty="0" err="1" smtClean="0">
                          <a:latin typeface="+mj-lt"/>
                        </a:rPr>
                        <a:t>akan</a:t>
                      </a:r>
                      <a:r>
                        <a:rPr lang="en-US" sz="1100" baseline="0" dirty="0" smtClean="0">
                          <a:latin typeface="+mj-lt"/>
                        </a:rPr>
                        <a:t> </a:t>
                      </a:r>
                      <a:r>
                        <a:rPr lang="en-US" sz="1100" baseline="0" dirty="0" err="1" smtClean="0">
                          <a:latin typeface="+mj-lt"/>
                        </a:rPr>
                        <a:t>dilakukan</a:t>
                      </a:r>
                      <a:r>
                        <a:rPr lang="en-US" sz="1100" baseline="0" dirty="0" smtClean="0">
                          <a:latin typeface="+mj-lt"/>
                        </a:rPr>
                        <a:t> </a:t>
                      </a:r>
                      <a:r>
                        <a:rPr lang="en-US" sz="1100" baseline="0" dirty="0" err="1" smtClean="0">
                          <a:latin typeface="+mj-lt"/>
                        </a:rPr>
                        <a:t>pengikatan</a:t>
                      </a:r>
                      <a:r>
                        <a:rPr lang="en-US" sz="1100" baseline="0" dirty="0" smtClean="0">
                          <a:latin typeface="+mj-lt"/>
                        </a:rPr>
                        <a:t> </a:t>
                      </a:r>
                      <a:r>
                        <a:rPr lang="en-US" sz="1100" baseline="0" dirty="0" err="1" smtClean="0">
                          <a:latin typeface="+mj-lt"/>
                        </a:rPr>
                        <a:t>kredit</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2667124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1.0 - Digital Lending SME (2/3)</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9476346"/>
              </p:ext>
            </p:extLst>
          </p:nvPr>
        </p:nvGraphicFramePr>
        <p:xfrm>
          <a:off x="348807" y="864190"/>
          <a:ext cx="11429999" cy="5166360"/>
        </p:xfrm>
        <a:graphic>
          <a:graphicData uri="http://schemas.openxmlformats.org/drawingml/2006/table">
            <a:tbl>
              <a:tblPr firstRow="1" bandRow="1">
                <a:tableStyleId>{5C22544A-7EE6-4342-B048-85BDC9FD1C3A}</a:tableStyleId>
              </a:tblPr>
              <a:tblGrid>
                <a:gridCol w="539063"/>
                <a:gridCol w="3131351"/>
                <a:gridCol w="1336375"/>
                <a:gridCol w="6423210"/>
              </a:tblGrid>
              <a:tr h="147901">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0">
                <a:tc>
                  <a:txBody>
                    <a:bodyPr/>
                    <a:lstStyle/>
                    <a:p>
                      <a:pPr algn="ctr"/>
                      <a:r>
                        <a:rPr lang="en-US" sz="1100" b="0" dirty="0" smtClean="0">
                          <a:latin typeface="+mj-lt"/>
                        </a:rPr>
                        <a:t>8</a:t>
                      </a:r>
                      <a:endParaRPr lang="en-US" sz="1100" b="0"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err="1" smtClean="0"/>
                        <a:t>Analisa</a:t>
                      </a:r>
                      <a:r>
                        <a:rPr lang="en-US" sz="1100" b="0" baseline="0" dirty="0" smtClean="0"/>
                        <a:t> </a:t>
                      </a:r>
                      <a:r>
                        <a:rPr lang="en-US" sz="1100" b="0" baseline="0" dirty="0" err="1" smtClean="0"/>
                        <a:t>dan</a:t>
                      </a:r>
                      <a:r>
                        <a:rPr lang="en-US" sz="1100" b="0" baseline="0" dirty="0" smtClean="0"/>
                        <a:t> </a:t>
                      </a:r>
                      <a:r>
                        <a:rPr lang="en-US" sz="1100" b="0" baseline="0" dirty="0" err="1" smtClean="0"/>
                        <a:t>persetujuan</a:t>
                      </a:r>
                      <a:r>
                        <a:rPr lang="en-US" sz="1100" b="0" baseline="0" dirty="0" smtClean="0"/>
                        <a:t> </a:t>
                      </a:r>
                      <a:r>
                        <a:rPr lang="en-US" sz="1100" b="0" baseline="0" dirty="0" err="1" smtClean="0"/>
                        <a:t>pinjaman</a:t>
                      </a:r>
                      <a:r>
                        <a:rPr lang="en-US" sz="1100" b="0" baseline="0" dirty="0" smtClean="0"/>
                        <a:t>/ </a:t>
                      </a:r>
                      <a:r>
                        <a:rPr lang="en-US" sz="1100" b="0" baseline="0" dirty="0" err="1" smtClean="0"/>
                        <a:t>pembiayaan</a:t>
                      </a:r>
                      <a:r>
                        <a:rPr lang="en-US" sz="1100" b="0" baseline="0" dirty="0" smtClean="0"/>
                        <a:t> </a:t>
                      </a:r>
                      <a:r>
                        <a:rPr lang="en-US" sz="1100" b="0" baseline="0" dirty="0" err="1" smtClean="0"/>
                        <a:t>oleh</a:t>
                      </a:r>
                      <a:r>
                        <a:rPr lang="en-US" sz="1100" b="0" baseline="0" dirty="0" smtClean="0"/>
                        <a:t> Area Business Manager/</a:t>
                      </a:r>
                      <a:r>
                        <a:rPr lang="en-US" sz="1100" b="0" baseline="0" dirty="0" err="1" smtClean="0"/>
                        <a:t>Pemegang</a:t>
                      </a:r>
                      <a:r>
                        <a:rPr lang="en-US" sz="1100" b="0" baseline="0" dirty="0" smtClean="0"/>
                        <a:t> </a:t>
                      </a:r>
                      <a:r>
                        <a:rPr lang="en-US" sz="1100" b="0" baseline="0" dirty="0" err="1" smtClean="0"/>
                        <a:t>otoritas</a:t>
                      </a:r>
                      <a:r>
                        <a:rPr lang="en-US" sz="1100" b="0" baseline="0" dirty="0" smtClean="0"/>
                        <a:t> </a:t>
                      </a:r>
                      <a:r>
                        <a:rPr lang="en-US" sz="1100" b="0" baseline="0" dirty="0" err="1" smtClean="0"/>
                        <a:t>persetujuan</a:t>
                      </a:r>
                      <a:r>
                        <a:rPr lang="en-US" sz="1100" b="0" baseline="0" dirty="0" smtClean="0"/>
                        <a:t> yang </a:t>
                      </a:r>
                      <a:r>
                        <a:rPr lang="en-US" sz="1100" b="0" baseline="0" dirty="0" err="1" smtClean="0"/>
                        <a:t>ditunjuk</a:t>
                      </a:r>
                      <a:r>
                        <a:rPr lang="en-US" sz="1100" b="0" baseline="0" dirty="0" smtClean="0"/>
                        <a:t> </a:t>
                      </a:r>
                      <a:r>
                        <a:rPr lang="en-US" sz="1100" b="0" baseline="0" dirty="0" err="1" smtClean="0"/>
                        <a:t>oleh</a:t>
                      </a:r>
                      <a:r>
                        <a:rPr lang="en-US" sz="1100" b="0" baseline="0" dirty="0" smtClean="0"/>
                        <a:t> Kantor </a:t>
                      </a:r>
                      <a:r>
                        <a:rPr lang="en-US" sz="1100" b="0" baseline="0" dirty="0" err="1" smtClean="0"/>
                        <a:t>Pusat</a:t>
                      </a:r>
                      <a:endParaRPr lang="en-US" sz="1100" b="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baseline="0" dirty="0" smtClean="0">
                          <a:solidFill>
                            <a:schemeClr val="tx1"/>
                          </a:solidFill>
                          <a:latin typeface="+mj-lt"/>
                        </a:rPr>
                        <a:t>ABM</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indent="-228600">
                        <a:buFont typeface="+mj-lt"/>
                        <a:buAutoNum type="alphaLcPeriod"/>
                      </a:pPr>
                      <a:r>
                        <a:rPr lang="en-US" sz="1100" b="0" kern="1200" baseline="0" dirty="0" smtClean="0">
                          <a:solidFill>
                            <a:schemeClr val="dk1"/>
                          </a:solidFill>
                          <a:effectLst/>
                          <a:latin typeface="+mj-lt"/>
                          <a:ea typeface="+mn-ea"/>
                          <a:cs typeface="+mn-cs"/>
                        </a:rPr>
                        <a:t>ABM / </a:t>
                      </a:r>
                      <a:r>
                        <a:rPr lang="en-US" sz="1100" b="0" kern="1200" baseline="0" dirty="0" err="1" smtClean="0">
                          <a:solidFill>
                            <a:schemeClr val="dk1"/>
                          </a:solidFill>
                          <a:effectLst/>
                          <a:latin typeface="+mj-lt"/>
                          <a:ea typeface="+mn-ea"/>
                          <a:cs typeface="+mn-cs"/>
                        </a:rPr>
                        <a:t>petugas</a:t>
                      </a:r>
                      <a:r>
                        <a:rPr lang="en-US" sz="1100" b="0" kern="1200" baseline="0" dirty="0" smtClean="0">
                          <a:solidFill>
                            <a:schemeClr val="dk1"/>
                          </a:solidFill>
                          <a:effectLst/>
                          <a:latin typeface="+mj-lt"/>
                          <a:ea typeface="+mn-ea"/>
                          <a:cs typeface="+mn-cs"/>
                        </a:rPr>
                        <a:t> bank yang </a:t>
                      </a:r>
                      <a:r>
                        <a:rPr lang="en-US" sz="1100" b="0" kern="1200" baseline="0" dirty="0" err="1" smtClean="0">
                          <a:solidFill>
                            <a:schemeClr val="dk1"/>
                          </a:solidFill>
                          <a:effectLst/>
                          <a:latin typeface="+mj-lt"/>
                          <a:ea typeface="+mn-ea"/>
                          <a:cs typeface="+mn-cs"/>
                        </a:rPr>
                        <a:t>ditunjuk</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melakukan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pengecekan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kelengkapan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dokumen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terhadap</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pengajuan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pinjaman</a:t>
                      </a:r>
                      <a:r>
                        <a:rPr lang="en-US" sz="1100" b="0" kern="1200" baseline="0" dirty="0" smtClean="0">
                          <a:solidFill>
                            <a:schemeClr val="dk1"/>
                          </a:solidFill>
                          <a:effectLst/>
                          <a:latin typeface="+mj-lt"/>
                          <a:ea typeface="+mn-ea"/>
                          <a:cs typeface="+mn-cs"/>
                        </a:rPr>
                        <a:t>/</a:t>
                      </a:r>
                      <a:r>
                        <a:rPr lang="en-US" sz="1100" b="0" kern="1200" baseline="0" dirty="0" err="1" smtClean="0">
                          <a:solidFill>
                            <a:schemeClr val="dk1"/>
                          </a:solidFill>
                          <a:effectLst/>
                          <a:latin typeface="+mj-lt"/>
                          <a:ea typeface="+mn-ea"/>
                          <a:cs typeface="+mn-cs"/>
                        </a:rPr>
                        <a:t>pembiayaan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nasabah</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dengan</a:t>
                      </a:r>
                      <a:r>
                        <a:rPr lang="en-US" sz="1100" b="0" kern="1200" baseline="0" dirty="0" smtClean="0">
                          <a:solidFill>
                            <a:schemeClr val="dk1"/>
                          </a:solidFill>
                          <a:effectLst/>
                          <a:latin typeface="+mj-lt"/>
                          <a:ea typeface="+mn-ea"/>
                          <a:cs typeface="+mn-cs"/>
                        </a:rPr>
                        <a:t> detail </a:t>
                      </a:r>
                      <a:r>
                        <a:rPr lang="en-US" sz="1100" b="0" kern="1200" baseline="0" dirty="0" err="1" smtClean="0">
                          <a:solidFill>
                            <a:schemeClr val="dk1"/>
                          </a:solidFill>
                          <a:effectLst/>
                          <a:latin typeface="+mj-lt"/>
                          <a:ea typeface="+mn-ea"/>
                          <a:cs typeface="+mn-cs"/>
                        </a:rPr>
                        <a:t>analisis</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atau</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penilaian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dilakukan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terdapat</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pada</a:t>
                      </a:r>
                      <a:r>
                        <a:rPr lang="en-US" sz="1100" b="0" kern="1200" baseline="0" dirty="0" smtClean="0">
                          <a:solidFill>
                            <a:schemeClr val="dk1"/>
                          </a:solidFill>
                          <a:effectLst/>
                          <a:latin typeface="+mj-lt"/>
                          <a:ea typeface="+mn-ea"/>
                          <a:cs typeface="+mn-cs"/>
                        </a:rPr>
                        <a:t> PDA Digital Lending SME.</a:t>
                      </a:r>
                    </a:p>
                    <a:p>
                      <a:pPr marL="228600" indent="-228600">
                        <a:buFont typeface="+mj-lt"/>
                        <a:buAutoNum type="alphaLcPeriod"/>
                      </a:pPr>
                      <a:r>
                        <a:rPr lang="en-US" sz="1100" b="0" kern="1200" baseline="0" dirty="0" err="1" smtClean="0">
                          <a:solidFill>
                            <a:schemeClr val="dk1"/>
                          </a:solidFill>
                          <a:effectLst/>
                          <a:latin typeface="+mj-lt"/>
                          <a:ea typeface="+mn-ea"/>
                          <a:cs typeface="+mn-cs"/>
                        </a:rPr>
                        <a:t>Analisis</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pengajuan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pinjaman</a:t>
                      </a:r>
                      <a:r>
                        <a:rPr lang="en-US" sz="1100" b="0" kern="1200" baseline="0" dirty="0" smtClean="0">
                          <a:solidFill>
                            <a:schemeClr val="dk1"/>
                          </a:solidFill>
                          <a:effectLst/>
                          <a:latin typeface="+mj-lt"/>
                          <a:ea typeface="+mn-ea"/>
                          <a:cs typeface="+mn-cs"/>
                        </a:rPr>
                        <a:t>/</a:t>
                      </a:r>
                      <a:r>
                        <a:rPr lang="en-US" sz="1100" b="0" kern="1200" baseline="0" dirty="0" err="1" smtClean="0">
                          <a:solidFill>
                            <a:schemeClr val="dk1"/>
                          </a:solidFill>
                          <a:effectLst/>
                          <a:latin typeface="+mj-lt"/>
                          <a:ea typeface="+mn-ea"/>
                          <a:cs typeface="+mn-cs"/>
                        </a:rPr>
                        <a:t>pembiayaan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dilakukan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berdasarkan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kriteria</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seleksi</a:t>
                      </a:r>
                      <a:r>
                        <a:rPr lang="en-US" sz="1100" b="0" kern="1200" baseline="0" dirty="0" smtClean="0">
                          <a:solidFill>
                            <a:schemeClr val="dk1"/>
                          </a:solidFill>
                          <a:effectLst/>
                          <a:latin typeface="+mj-lt"/>
                          <a:ea typeface="+mn-ea"/>
                          <a:cs typeface="+mn-cs"/>
                        </a:rPr>
                        <a:t> yang </a:t>
                      </a:r>
                      <a:r>
                        <a:rPr lang="en-US" sz="1100" b="0" kern="1200" baseline="0" dirty="0" err="1" smtClean="0">
                          <a:solidFill>
                            <a:schemeClr val="dk1"/>
                          </a:solidFill>
                          <a:effectLst/>
                          <a:latin typeface="+mj-lt"/>
                          <a:ea typeface="+mn-ea"/>
                          <a:cs typeface="+mn-cs"/>
                        </a:rPr>
                        <a:t>telah</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ditetapkan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dengan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menggunakan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alat</a:t>
                      </a:r>
                      <a:r>
                        <a:rPr lang="en-US" sz="1100" b="0" kern="1200" baseline="0" dirty="0" smtClean="0">
                          <a:solidFill>
                            <a:schemeClr val="dk1"/>
                          </a:solidFill>
                          <a:effectLst/>
                          <a:latin typeface="+mj-lt"/>
                          <a:ea typeface="+mn-ea"/>
                          <a:cs typeface="+mn-cs"/>
                        </a:rPr>
                        <a:t> bantu / </a:t>
                      </a:r>
                      <a:r>
                        <a:rPr lang="en-US" sz="1100" b="0" kern="1200" baseline="0" dirty="0" smtClean="0">
                          <a:solidFill>
                            <a:schemeClr val="accent2"/>
                          </a:solidFill>
                          <a:effectLst/>
                          <a:latin typeface="+mj-lt"/>
                          <a:ea typeface="+mn-ea"/>
                          <a:cs typeface="+mn-cs"/>
                        </a:rPr>
                        <a:t>tools </a:t>
                      </a:r>
                      <a:r>
                        <a:rPr lang="en-US" sz="1100" b="0" kern="1200" baseline="0" dirty="0" err="1" smtClean="0">
                          <a:solidFill>
                            <a:schemeClr val="accent2"/>
                          </a:solidFill>
                          <a:effectLst/>
                          <a:latin typeface="+mj-lt"/>
                          <a:ea typeface="+mn-ea"/>
                          <a:cs typeface="+mn-cs"/>
                        </a:rPr>
                        <a:t>analisis</a:t>
                      </a:r>
                      <a:r>
                        <a:rPr lang="en-US" sz="1100" b="0" kern="1200" baseline="0" dirty="0" smtClean="0">
                          <a:solidFill>
                            <a:schemeClr val="accent2"/>
                          </a:solidFill>
                          <a:effectLst/>
                          <a:latin typeface="+mj-lt"/>
                          <a:ea typeface="+mn-ea"/>
                          <a:cs typeface="+mn-cs"/>
                        </a:rPr>
                        <a:t> digital lending SME </a:t>
                      </a:r>
                      <a:r>
                        <a:rPr lang="en-US" sz="1100" b="0" kern="1200" baseline="0" dirty="0" err="1" smtClean="0">
                          <a:solidFill>
                            <a:schemeClr val="accent2"/>
                          </a:solidFill>
                          <a:effectLst/>
                          <a:latin typeface="+mj-lt"/>
                          <a:ea typeface="+mn-ea"/>
                          <a:cs typeface="+mn-cs"/>
                        </a:rPr>
                        <a:t>dengan</a:t>
                      </a:r>
                      <a:r>
                        <a:rPr lang="en-US" sz="1100" b="0" kern="1200" baseline="0" dirty="0" smtClean="0">
                          <a:solidFill>
                            <a:schemeClr val="accent2"/>
                          </a:solidFill>
                          <a:effectLst/>
                          <a:latin typeface="+mj-lt"/>
                          <a:ea typeface="+mn-ea"/>
                          <a:cs typeface="+mn-cs"/>
                        </a:rPr>
                        <a:t> </a:t>
                      </a:r>
                      <a:r>
                        <a:rPr lang="en-US" sz="1100" b="0" kern="1200" baseline="0" dirty="0" err="1" smtClean="0">
                          <a:solidFill>
                            <a:schemeClr val="accent2"/>
                          </a:solidFill>
                          <a:effectLst/>
                          <a:latin typeface="+mj-lt"/>
                          <a:ea typeface="+mn-ea"/>
                          <a:cs typeface="+mn-cs"/>
                        </a:rPr>
                        <a:t>panduan</a:t>
                      </a:r>
                      <a:r>
                        <a:rPr lang="en-US" sz="1100" b="0" kern="1200" baseline="0" dirty="0" smtClean="0">
                          <a:solidFill>
                            <a:schemeClr val="accent2"/>
                          </a:solidFill>
                          <a:effectLst/>
                          <a:latin typeface="+mj-lt"/>
                          <a:ea typeface="+mn-ea"/>
                          <a:cs typeface="+mn-cs"/>
                        </a:rPr>
                        <a:t> </a:t>
                      </a:r>
                      <a:r>
                        <a:rPr lang="en-US" sz="1100" b="0" kern="1200" baseline="0" dirty="0" err="1" smtClean="0">
                          <a:solidFill>
                            <a:schemeClr val="accent2"/>
                          </a:solidFill>
                          <a:effectLst/>
                          <a:latin typeface="+mj-lt"/>
                          <a:ea typeface="+mn-ea"/>
                          <a:cs typeface="+mn-cs"/>
                        </a:rPr>
                        <a:t>terdapat</a:t>
                      </a:r>
                      <a:r>
                        <a:rPr lang="en-US" sz="1100" b="0" kern="1200" baseline="0" dirty="0" smtClean="0">
                          <a:solidFill>
                            <a:schemeClr val="accent2"/>
                          </a:solidFill>
                          <a:effectLst/>
                          <a:latin typeface="+mj-lt"/>
                          <a:ea typeface="+mn-ea"/>
                          <a:cs typeface="+mn-cs"/>
                        </a:rPr>
                        <a:t> </a:t>
                      </a:r>
                      <a:r>
                        <a:rPr lang="en-US" sz="1100" b="0" kern="1200" baseline="0" dirty="0" err="1" smtClean="0">
                          <a:solidFill>
                            <a:schemeClr val="accent2"/>
                          </a:solidFill>
                          <a:effectLst/>
                          <a:latin typeface="+mj-lt"/>
                          <a:ea typeface="+mn-ea"/>
                          <a:cs typeface="+mn-cs"/>
                        </a:rPr>
                        <a:t>pada</a:t>
                      </a:r>
                      <a:r>
                        <a:rPr lang="en-US" sz="1100" b="0" kern="1200" baseline="0" dirty="0" smtClean="0">
                          <a:solidFill>
                            <a:schemeClr val="accent2"/>
                          </a:solidFill>
                          <a:effectLst/>
                          <a:latin typeface="+mj-lt"/>
                          <a:ea typeface="+mn-ea"/>
                          <a:cs typeface="+mn-cs"/>
                        </a:rPr>
                        <a:t> </a:t>
                      </a:r>
                      <a:r>
                        <a:rPr lang="en-US" sz="1100" b="0" kern="1200" baseline="0" dirty="0" err="1" smtClean="0">
                          <a:solidFill>
                            <a:schemeClr val="accent2"/>
                          </a:solidFill>
                          <a:effectLst/>
                          <a:latin typeface="+mj-lt"/>
                          <a:ea typeface="+mn-ea"/>
                          <a:cs typeface="+mn-cs"/>
                        </a:rPr>
                        <a:t>lampiran</a:t>
                      </a:r>
                      <a:r>
                        <a:rPr lang="en-US" sz="1100" b="0" kern="1200" baseline="0" dirty="0" smtClean="0">
                          <a:solidFill>
                            <a:schemeClr val="accent2"/>
                          </a:solidFill>
                          <a:effectLst/>
                          <a:latin typeface="+mj-lt"/>
                          <a:ea typeface="+mn-ea"/>
                          <a:cs typeface="+mn-cs"/>
                        </a:rPr>
                        <a:t> </a:t>
                      </a:r>
                      <a:r>
                        <a:rPr lang="en-US" sz="1100" b="0" kern="1200" baseline="0" dirty="0" err="1" smtClean="0">
                          <a:solidFill>
                            <a:schemeClr val="accent2"/>
                          </a:solidFill>
                          <a:effectLst/>
                          <a:latin typeface="+mj-lt"/>
                          <a:ea typeface="+mn-ea"/>
                          <a:cs typeface="+mn-cs"/>
                        </a:rPr>
                        <a:t>xx.yy</a:t>
                      </a:r>
                      <a:endParaRPr lang="en-US" sz="1100" b="0" kern="1200" baseline="0" dirty="0" smtClean="0">
                        <a:solidFill>
                          <a:schemeClr val="accent2"/>
                        </a:solidFill>
                        <a:effectLst/>
                        <a:latin typeface="+mj-lt"/>
                        <a:ea typeface="+mn-ea"/>
                        <a:cs typeface="+mn-cs"/>
                      </a:endParaRPr>
                    </a:p>
                    <a:p>
                      <a:pPr marL="228600" indent="-228600">
                        <a:buFont typeface="+mj-lt"/>
                        <a:buAutoNum type="alphaLcPeriod"/>
                      </a:pPr>
                      <a:r>
                        <a:rPr lang="en-US" sz="1100" b="0" kern="1200" baseline="0" dirty="0" err="1" smtClean="0">
                          <a:solidFill>
                            <a:schemeClr val="dk1"/>
                          </a:solidFill>
                          <a:effectLst/>
                          <a:latin typeface="+mj-lt"/>
                          <a:ea typeface="+mn-ea"/>
                          <a:cs typeface="+mn-cs"/>
                        </a:rPr>
                        <a:t>Hasil</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keputusan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atas</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analisa</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pengajuan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pinjaman</a:t>
                      </a:r>
                      <a:r>
                        <a:rPr lang="en-US" sz="1100" b="0" kern="1200" baseline="0" dirty="0" smtClean="0">
                          <a:solidFill>
                            <a:schemeClr val="dk1"/>
                          </a:solidFill>
                          <a:effectLst/>
                          <a:latin typeface="+mj-lt"/>
                          <a:ea typeface="+mn-ea"/>
                          <a:cs typeface="+mn-cs"/>
                        </a:rPr>
                        <a:t>/</a:t>
                      </a:r>
                      <a:r>
                        <a:rPr lang="en-US" sz="1100" b="0" kern="1200" baseline="0" dirty="0" err="1" smtClean="0">
                          <a:solidFill>
                            <a:schemeClr val="dk1"/>
                          </a:solidFill>
                          <a:effectLst/>
                          <a:latin typeface="+mj-lt"/>
                          <a:ea typeface="+mn-ea"/>
                          <a:cs typeface="+mn-cs"/>
                        </a:rPr>
                        <a:t>pembiayaan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diinformasikan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kepada</a:t>
                      </a:r>
                      <a:r>
                        <a:rPr lang="en-US" sz="1100" b="0" kern="1200" baseline="0" dirty="0" smtClean="0">
                          <a:solidFill>
                            <a:schemeClr val="dk1"/>
                          </a:solidFill>
                          <a:effectLst/>
                          <a:latin typeface="+mj-lt"/>
                          <a:ea typeface="+mn-ea"/>
                          <a:cs typeface="+mn-cs"/>
                        </a:rPr>
                        <a:t> RO </a:t>
                      </a:r>
                      <a:r>
                        <a:rPr lang="en-US" sz="1100" b="0" kern="1200" baseline="0" dirty="0" err="1" smtClean="0">
                          <a:solidFill>
                            <a:schemeClr val="dk1"/>
                          </a:solidFill>
                          <a:effectLst/>
                          <a:latin typeface="+mj-lt"/>
                          <a:ea typeface="+mn-ea"/>
                          <a:cs typeface="+mn-cs"/>
                        </a:rPr>
                        <a:t>melalui</a:t>
                      </a:r>
                      <a:r>
                        <a:rPr lang="en-US" sz="1100" b="0" kern="1200" baseline="0" dirty="0" smtClean="0">
                          <a:solidFill>
                            <a:schemeClr val="dk1"/>
                          </a:solidFill>
                          <a:effectLst/>
                          <a:latin typeface="+mj-lt"/>
                          <a:ea typeface="+mn-ea"/>
                          <a:cs typeface="+mn-cs"/>
                        </a:rPr>
                        <a:t> email </a:t>
                      </a:r>
                      <a:r>
                        <a:rPr lang="en-US" sz="1100" b="0" kern="1200" baseline="0" dirty="0" err="1" smtClean="0">
                          <a:solidFill>
                            <a:schemeClr val="dk1"/>
                          </a:solidFill>
                          <a:effectLst/>
                          <a:latin typeface="+mj-lt"/>
                          <a:ea typeface="+mn-ea"/>
                          <a:cs typeface="+mn-cs"/>
                        </a:rPr>
                        <a:t>beserta</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dengan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dokumentasi</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hasil</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keputusan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pemberian</a:t>
                      </a:r>
                      <a:r>
                        <a:rPr lang="en-US" sz="1100" b="0" kern="1200" baseline="0" dirty="0" smtClean="0">
                          <a:solidFill>
                            <a:schemeClr val="dk1"/>
                          </a:solidFill>
                          <a:effectLst/>
                          <a:latin typeface="+mj-lt"/>
                          <a:ea typeface="+mn-ea"/>
                          <a:cs typeface="+mn-cs"/>
                        </a:rPr>
                        <a:t>/</a:t>
                      </a:r>
                      <a:r>
                        <a:rPr lang="en-US" sz="1100" b="0" kern="1200" baseline="0" dirty="0" err="1" smtClean="0">
                          <a:solidFill>
                            <a:schemeClr val="dk1"/>
                          </a:solidFill>
                          <a:effectLst/>
                          <a:latin typeface="+mj-lt"/>
                          <a:ea typeface="+mn-ea"/>
                          <a:cs typeface="+mn-cs"/>
                        </a:rPr>
                        <a:t>penolakan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atas</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pengajuan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pinjaman</a:t>
                      </a:r>
                      <a:r>
                        <a:rPr lang="en-US" sz="1100" b="0" kern="1200" baseline="0" dirty="0" smtClean="0">
                          <a:solidFill>
                            <a:schemeClr val="dk1"/>
                          </a:solidFill>
                          <a:effectLst/>
                          <a:latin typeface="+mj-lt"/>
                          <a:ea typeface="+mn-ea"/>
                          <a:cs typeface="+mn-cs"/>
                        </a:rPr>
                        <a:t>/</a:t>
                      </a:r>
                      <a:r>
                        <a:rPr lang="en-US" sz="1100" b="0" kern="1200" baseline="0" dirty="0" err="1" smtClean="0">
                          <a:solidFill>
                            <a:schemeClr val="dk1"/>
                          </a:solidFill>
                          <a:effectLst/>
                          <a:latin typeface="+mj-lt"/>
                          <a:ea typeface="+mn-ea"/>
                          <a:cs typeface="+mn-cs"/>
                        </a:rPr>
                        <a:t>pembiayaan</a:t>
                      </a:r>
                      <a:r>
                        <a:rPr lang="en-US" sz="1100" b="0" kern="1200" baseline="0" dirty="0" smtClean="0">
                          <a:solidFill>
                            <a:schemeClr val="dk1"/>
                          </a:solidFill>
                          <a:effectLst/>
                          <a:latin typeface="+mj-lt"/>
                          <a:ea typeface="+mn-ea"/>
                          <a:cs typeface="+mn-cs"/>
                        </a:rPr>
                        <a:t> </a:t>
                      </a:r>
                      <a:r>
                        <a:rPr lang="en-US" sz="1100" b="0" kern="1200" baseline="0" dirty="0" err="1" smtClean="0">
                          <a:solidFill>
                            <a:schemeClr val="dk1"/>
                          </a:solidFill>
                          <a:effectLst/>
                          <a:latin typeface="+mj-lt"/>
                          <a:ea typeface="+mn-ea"/>
                          <a:cs typeface="+mn-cs"/>
                        </a:rPr>
                        <a:t>tersebut</a:t>
                      </a:r>
                      <a:r>
                        <a:rPr lang="en-US" sz="1100" b="0" kern="1200" baseline="0" dirty="0" smtClean="0">
                          <a:solidFill>
                            <a:schemeClr val="dk1"/>
                          </a:solidFill>
                          <a:effectLst/>
                          <a:latin typeface="+mj-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lang="en-US" sz="1100" b="1" dirty="0" smtClean="0">
                          <a:latin typeface="+mj-lt"/>
                        </a:rPr>
                        <a:t>9</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Menghubungi</a:t>
                      </a:r>
                      <a:r>
                        <a:rPr lang="en-US" sz="1100" baseline="0" dirty="0" smtClean="0">
                          <a:latin typeface="+mn-lt"/>
                        </a:rPr>
                        <a:t> PIC vendor Asuransi </a:t>
                      </a:r>
                      <a:r>
                        <a:rPr lang="en-US" sz="1100" baseline="0" dirty="0" err="1" smtClean="0">
                          <a:latin typeface="+mn-lt"/>
                        </a:rPr>
                        <a:t>terkait</a:t>
                      </a:r>
                      <a:r>
                        <a:rPr lang="en-US" sz="1100" baseline="0" dirty="0" smtClean="0">
                          <a:latin typeface="+mn-lt"/>
                        </a:rPr>
                        <a:t> </a:t>
                      </a:r>
                      <a:r>
                        <a:rPr lang="en-US" sz="1100" baseline="0" dirty="0" err="1" smtClean="0">
                          <a:latin typeface="+mn-lt"/>
                        </a:rPr>
                        <a:t>dengan</a:t>
                      </a:r>
                      <a:r>
                        <a:rPr lang="en-US" sz="1100" baseline="0" dirty="0" smtClean="0">
                          <a:latin typeface="+mn-lt"/>
                        </a:rPr>
                        <a:t> </a:t>
                      </a:r>
                      <a:r>
                        <a:rPr lang="en-US" sz="1100" baseline="0" dirty="0" err="1" smtClean="0">
                          <a:latin typeface="+mn-lt"/>
                        </a:rPr>
                        <a:t>adanya</a:t>
                      </a:r>
                      <a:r>
                        <a:rPr lang="en-US" sz="1100" baseline="0" dirty="0" smtClean="0">
                          <a:latin typeface="+mn-lt"/>
                        </a:rPr>
                        <a:t> leads </a:t>
                      </a:r>
                      <a:r>
                        <a:rPr lang="en-US" sz="1100" baseline="0" dirty="0" err="1" smtClean="0">
                          <a:latin typeface="+mn-lt"/>
                        </a:rPr>
                        <a:t>nasabah</a:t>
                      </a:r>
                      <a:r>
                        <a:rPr lang="en-US" sz="1100" baseline="0" dirty="0" smtClean="0">
                          <a:latin typeface="+mn-lt"/>
                        </a:rPr>
                        <a:t> </a:t>
                      </a:r>
                      <a:r>
                        <a:rPr lang="en-US" sz="1100" baseline="0" dirty="0" err="1" smtClean="0">
                          <a:latin typeface="+mn-lt"/>
                        </a:rPr>
                        <a:t>untuk</a:t>
                      </a:r>
                      <a:r>
                        <a:rPr lang="en-US" sz="1100" baseline="0" dirty="0" smtClean="0">
                          <a:latin typeface="+mn-lt"/>
                        </a:rPr>
                        <a:t> </a:t>
                      </a:r>
                      <a:r>
                        <a:rPr lang="en-US" sz="1100" baseline="0" dirty="0" err="1" smtClean="0">
                          <a:latin typeface="+mn-lt"/>
                        </a:rPr>
                        <a:t>ditawarkan</a:t>
                      </a:r>
                      <a:r>
                        <a:rPr lang="en-US" sz="1100" baseline="0" dirty="0" smtClean="0">
                          <a:latin typeface="+mn-lt"/>
                        </a:rPr>
                        <a:t> </a:t>
                      </a:r>
                      <a:r>
                        <a:rPr lang="en-US" sz="1100" baseline="0" dirty="0" err="1" smtClean="0">
                          <a:latin typeface="+mn-lt"/>
                        </a:rPr>
                        <a:t>produk</a:t>
                      </a:r>
                      <a:r>
                        <a:rPr lang="en-US" sz="1100" baseline="0" dirty="0" smtClean="0">
                          <a:latin typeface="+mn-lt"/>
                        </a:rPr>
                        <a:t> Asuransi </a:t>
                      </a:r>
                      <a:r>
                        <a:rPr lang="en-US" sz="1100" baseline="0" dirty="0" err="1" smtClean="0">
                          <a:latin typeface="+mn-lt"/>
                        </a:rPr>
                        <a:t>Jiwa</a:t>
                      </a:r>
                      <a:endParaRPr lang="en-US" sz="11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n-lt"/>
                        </a:rPr>
                        <a:t>RO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dirty="0" smtClean="0">
                          <a:latin typeface="+mj-lt"/>
                        </a:rPr>
                        <a:t>RO </a:t>
                      </a:r>
                      <a:r>
                        <a:rPr lang="en-US" sz="1100" b="0" dirty="0" err="1" smtClean="0">
                          <a:latin typeface="+mj-lt"/>
                        </a:rPr>
                        <a:t>mengirimkan</a:t>
                      </a:r>
                      <a:r>
                        <a:rPr lang="en-US" sz="1100" b="0" dirty="0" smtClean="0">
                          <a:latin typeface="+mj-lt"/>
                        </a:rPr>
                        <a:t> data</a:t>
                      </a:r>
                      <a:r>
                        <a:rPr lang="en-US" sz="1100" b="0" baseline="0" dirty="0" smtClean="0">
                          <a:latin typeface="+mj-lt"/>
                        </a:rPr>
                        <a:t> yang </a:t>
                      </a:r>
                      <a:r>
                        <a:rPr lang="en-US" sz="1100" b="0" baseline="0" dirty="0" err="1" smtClean="0">
                          <a:latin typeface="+mj-lt"/>
                        </a:rPr>
                        <a:t>dibutuhkan</a:t>
                      </a:r>
                      <a:r>
                        <a:rPr lang="en-US" sz="1100" b="0" baseline="0" dirty="0" smtClean="0">
                          <a:latin typeface="+mj-lt"/>
                        </a:rPr>
                        <a:t> </a:t>
                      </a:r>
                      <a:r>
                        <a:rPr lang="en-US" sz="1100" b="0" baseline="0" dirty="0" err="1" smtClean="0">
                          <a:latin typeface="+mj-lt"/>
                        </a:rPr>
                        <a:t>oleh</a:t>
                      </a:r>
                      <a:r>
                        <a:rPr lang="en-US" sz="1100" b="0" baseline="0" dirty="0" smtClean="0">
                          <a:latin typeface="+mj-lt"/>
                        </a:rPr>
                        <a:t> </a:t>
                      </a:r>
                      <a:r>
                        <a:rPr lang="en-US" sz="1100" b="0" baseline="0" dirty="0" err="1" smtClean="0">
                          <a:latin typeface="+mj-lt"/>
                        </a:rPr>
                        <a:t>pihak</a:t>
                      </a:r>
                      <a:r>
                        <a:rPr lang="en-US" sz="1100" b="0" baseline="0" dirty="0" smtClean="0">
                          <a:latin typeface="+mj-lt"/>
                        </a:rPr>
                        <a:t> Asuransi </a:t>
                      </a:r>
                      <a:r>
                        <a:rPr lang="en-US" sz="1100" b="0" baseline="0" dirty="0" err="1" smtClean="0">
                          <a:latin typeface="+mj-lt"/>
                        </a:rPr>
                        <a:t>untuk</a:t>
                      </a:r>
                      <a:r>
                        <a:rPr lang="en-US" sz="1100" b="0" baseline="0" dirty="0" smtClean="0">
                          <a:latin typeface="+mj-lt"/>
                        </a:rPr>
                        <a:t> </a:t>
                      </a:r>
                      <a:r>
                        <a:rPr lang="en-US" sz="1100" b="0" baseline="0" dirty="0" err="1" smtClean="0">
                          <a:latin typeface="+mj-lt"/>
                        </a:rPr>
                        <a:t>melakukan</a:t>
                      </a:r>
                      <a:r>
                        <a:rPr lang="en-US" sz="1100" b="0" baseline="0" dirty="0" smtClean="0">
                          <a:latin typeface="+mj-lt"/>
                        </a:rPr>
                        <a:t> </a:t>
                      </a:r>
                      <a:r>
                        <a:rPr lang="en-US" sz="1100" b="0" baseline="0" dirty="0" err="1" smtClean="0">
                          <a:latin typeface="+mj-lt"/>
                        </a:rPr>
                        <a:t>perhitungan</a:t>
                      </a:r>
                      <a:r>
                        <a:rPr lang="en-US" sz="1100" b="0" baseline="0" dirty="0" smtClean="0">
                          <a:latin typeface="+mj-lt"/>
                        </a:rPr>
                        <a:t> </a:t>
                      </a:r>
                      <a:r>
                        <a:rPr lang="en-US" sz="1100" b="0" baseline="0" dirty="0" err="1" smtClean="0">
                          <a:latin typeface="+mj-lt"/>
                        </a:rPr>
                        <a:t>premi</a:t>
                      </a:r>
                      <a:r>
                        <a:rPr lang="en-US" sz="1100" b="0" baseline="0" dirty="0" smtClean="0">
                          <a:latin typeface="+mj-lt"/>
                        </a:rPr>
                        <a:t> </a:t>
                      </a:r>
                      <a:r>
                        <a:rPr lang="en-US" sz="1100" b="0" baseline="0" dirty="0" err="1" smtClean="0">
                          <a:latin typeface="+mj-lt"/>
                        </a:rPr>
                        <a:t>ke</a:t>
                      </a:r>
                      <a:r>
                        <a:rPr lang="en-US" sz="1100" b="0" baseline="0" dirty="0" smtClean="0">
                          <a:latin typeface="+mj-lt"/>
                        </a:rPr>
                        <a:t> </a:t>
                      </a:r>
                      <a:r>
                        <a:rPr lang="en-US" sz="1100" b="0" baseline="0" dirty="0" err="1" smtClean="0">
                          <a:latin typeface="+mj-lt"/>
                        </a:rPr>
                        <a:t>masing-masing</a:t>
                      </a:r>
                      <a:r>
                        <a:rPr lang="en-US" sz="1100" b="0" baseline="0" dirty="0" smtClean="0">
                          <a:latin typeface="+mj-lt"/>
                        </a:rPr>
                        <a:t> PIC </a:t>
                      </a:r>
                      <a:r>
                        <a:rPr lang="en-US" sz="1100" b="0" baseline="0" dirty="0" err="1" smtClean="0">
                          <a:latin typeface="+mj-lt"/>
                        </a:rPr>
                        <a:t>dari</a:t>
                      </a:r>
                      <a:r>
                        <a:rPr lang="en-US" sz="1100" b="0" baseline="0" dirty="0" smtClean="0">
                          <a:latin typeface="+mj-lt"/>
                        </a:rPr>
                        <a:t> 3 vendor Asuransi yang </a:t>
                      </a:r>
                      <a:r>
                        <a:rPr lang="en-US" sz="1100" b="0" baseline="0" dirty="0" err="1" smtClean="0">
                          <a:latin typeface="+mj-lt"/>
                        </a:rPr>
                        <a:t>tersedia</a:t>
                      </a:r>
                      <a:r>
                        <a:rPr lang="en-US" sz="1100" b="0" baseline="0" dirty="0" smtClean="0">
                          <a:latin typeface="+mj-lt"/>
                        </a:rPr>
                        <a:t>.</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0">
                <a:tc>
                  <a:txBody>
                    <a:bodyPr/>
                    <a:lstStyle/>
                    <a:p>
                      <a:pPr algn="ctr"/>
                      <a:r>
                        <a:rPr lang="en-US" sz="1100" b="1" dirty="0" smtClean="0">
                          <a:latin typeface="+mj-lt"/>
                        </a:rPr>
                        <a:t>10</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t>Perhitungan</a:t>
                      </a:r>
                      <a:r>
                        <a:rPr lang="en-US" sz="1100" baseline="0" dirty="0" smtClean="0"/>
                        <a:t> </a:t>
                      </a:r>
                      <a:r>
                        <a:rPr lang="en-US" sz="1100" baseline="0" dirty="0" err="1" smtClean="0"/>
                        <a:t>premi</a:t>
                      </a:r>
                      <a:r>
                        <a:rPr lang="en-US" sz="1100" baseline="0" dirty="0" smtClean="0"/>
                        <a:t> Asuransi </a:t>
                      </a:r>
                      <a:r>
                        <a:rPr lang="en-US" sz="1100" baseline="0" dirty="0" err="1" smtClean="0"/>
                        <a:t>Jiwa</a:t>
                      </a:r>
                      <a:r>
                        <a:rPr lang="en-US" sz="1100" baseline="0" dirty="0" smtClean="0"/>
                        <a:t> </a:t>
                      </a:r>
                      <a:endParaRPr lang="en-US" sz="11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 Asuransi</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menerima</a:t>
                      </a:r>
                      <a:r>
                        <a:rPr lang="en-US" sz="1100" b="0" baseline="0" dirty="0" smtClean="0">
                          <a:latin typeface="+mj-lt"/>
                        </a:rPr>
                        <a:t> data yang </a:t>
                      </a:r>
                      <a:r>
                        <a:rPr lang="en-US" sz="1100" b="0" baseline="0" dirty="0" err="1" smtClean="0">
                          <a:latin typeface="+mj-lt"/>
                        </a:rPr>
                        <a:t>dikirimkan</a:t>
                      </a:r>
                      <a:r>
                        <a:rPr lang="en-US" sz="1100" b="0" baseline="0" dirty="0" smtClean="0">
                          <a:latin typeface="+mj-lt"/>
                        </a:rPr>
                        <a:t> </a:t>
                      </a:r>
                      <a:r>
                        <a:rPr lang="en-US" sz="1100" b="0" baseline="0" dirty="0" err="1" smtClean="0">
                          <a:latin typeface="+mj-lt"/>
                        </a:rPr>
                        <a:t>oleh</a:t>
                      </a:r>
                      <a:r>
                        <a:rPr lang="en-US" sz="1100" b="0" baseline="0" dirty="0" smtClean="0">
                          <a:latin typeface="+mj-lt"/>
                        </a:rPr>
                        <a:t> RO</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PIC Asuransi </a:t>
                      </a:r>
                      <a:r>
                        <a:rPr lang="en-US" sz="1100" b="0" baseline="0" dirty="0" err="1" smtClean="0">
                          <a:latin typeface="+mj-lt"/>
                        </a:rPr>
                        <a:t>menghitung</a:t>
                      </a:r>
                      <a:r>
                        <a:rPr lang="en-US" sz="1100" b="0" baseline="0" dirty="0" smtClean="0">
                          <a:latin typeface="+mj-lt"/>
                        </a:rPr>
                        <a:t> </a:t>
                      </a:r>
                      <a:r>
                        <a:rPr lang="en-US" sz="1100" b="0" baseline="0" dirty="0" err="1" smtClean="0">
                          <a:latin typeface="+mj-lt"/>
                        </a:rPr>
                        <a:t>premi</a:t>
                      </a:r>
                      <a:r>
                        <a:rPr lang="en-US" sz="1100" b="0" baseline="0" dirty="0" smtClean="0">
                          <a:latin typeface="+mj-lt"/>
                        </a:rPr>
                        <a:t> Asuransi yang </a:t>
                      </a:r>
                      <a:r>
                        <a:rPr lang="en-US" sz="1100" b="0" baseline="0" dirty="0" err="1" smtClean="0">
                          <a:latin typeface="+mj-lt"/>
                        </a:rPr>
                        <a:t>harus</a:t>
                      </a:r>
                      <a:r>
                        <a:rPr lang="en-US" sz="1100" b="0" baseline="0" dirty="0" smtClean="0">
                          <a:latin typeface="+mj-lt"/>
                        </a:rPr>
                        <a:t> </a:t>
                      </a:r>
                      <a:r>
                        <a:rPr lang="en-US" sz="1100" b="0" baseline="0" dirty="0" err="1" smtClean="0">
                          <a:latin typeface="+mj-lt"/>
                        </a:rPr>
                        <a:t>dibayarkan</a:t>
                      </a:r>
                      <a:r>
                        <a:rPr lang="en-US" sz="1100" b="0" baseline="0" dirty="0" smtClean="0">
                          <a:latin typeface="+mj-lt"/>
                        </a:rPr>
                        <a:t> </a:t>
                      </a:r>
                      <a:r>
                        <a:rPr lang="en-US" sz="1100" b="0" baseline="0" dirty="0" err="1" smtClean="0">
                          <a:latin typeface="+mj-lt"/>
                        </a:rPr>
                        <a:t>nasabah</a:t>
                      </a:r>
                      <a:endParaRPr lang="en-US" sz="1100" b="0" baseline="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11</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err="1" smtClean="0">
                          <a:latin typeface="+mj-lt"/>
                        </a:rPr>
                        <a:t>Menginformasika</a:t>
                      </a:r>
                      <a:r>
                        <a:rPr lang="en-US" sz="1100" baseline="0" dirty="0" err="1" smtClean="0">
                          <a:latin typeface="+mj-lt"/>
                        </a:rPr>
                        <a:t>n</a:t>
                      </a:r>
                      <a:r>
                        <a:rPr lang="en-US" sz="1100" baseline="0" dirty="0" smtClean="0">
                          <a:latin typeface="+mj-lt"/>
                        </a:rPr>
                        <a:t> </a:t>
                      </a:r>
                      <a:r>
                        <a:rPr lang="en-US" sz="1100" baseline="0" dirty="0" err="1" smtClean="0">
                          <a:latin typeface="+mj-lt"/>
                        </a:rPr>
                        <a:t>hasil</a:t>
                      </a:r>
                      <a:r>
                        <a:rPr lang="en-US" sz="1100" baseline="0" dirty="0" smtClean="0">
                          <a:latin typeface="+mj-lt"/>
                        </a:rPr>
                        <a:t> </a:t>
                      </a:r>
                      <a:r>
                        <a:rPr lang="en-US" sz="1100" baseline="0" dirty="0" err="1" smtClean="0">
                          <a:latin typeface="+mj-lt"/>
                        </a:rPr>
                        <a:t>perhitungan</a:t>
                      </a:r>
                      <a:r>
                        <a:rPr lang="en-US" sz="1100" baseline="0" dirty="0" smtClean="0">
                          <a:latin typeface="+mj-lt"/>
                        </a:rPr>
                        <a:t> </a:t>
                      </a:r>
                      <a:r>
                        <a:rPr lang="en-US" sz="1100" baseline="0" dirty="0" err="1" smtClean="0">
                          <a:latin typeface="+mj-lt"/>
                        </a:rPr>
                        <a:t>premi</a:t>
                      </a:r>
                      <a:r>
                        <a:rPr lang="en-US" sz="1100" baseline="0" dirty="0" smtClean="0">
                          <a:latin typeface="+mj-lt"/>
                        </a:rPr>
                        <a:t> </a:t>
                      </a:r>
                      <a:r>
                        <a:rPr lang="en-US" sz="1100" baseline="0" dirty="0" err="1" smtClean="0">
                          <a:latin typeface="+mj-lt"/>
                        </a:rPr>
                        <a:t>ke</a:t>
                      </a:r>
                      <a:r>
                        <a:rPr lang="en-US" sz="1100" baseline="0" dirty="0" smtClean="0">
                          <a:latin typeface="+mj-lt"/>
                        </a:rPr>
                        <a:t> RO</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PIC</a:t>
                      </a:r>
                      <a:r>
                        <a:rPr lang="en-US" sz="1100" baseline="0" dirty="0" smtClean="0">
                          <a:solidFill>
                            <a:schemeClr val="tx1"/>
                          </a:solidFill>
                          <a:latin typeface="+mj-lt"/>
                        </a:rPr>
                        <a:t> Asuransi</a:t>
                      </a:r>
                      <a:endParaRPr lang="en-US" sz="1100" dirty="0" smtClean="0">
                        <a:solidFill>
                          <a:schemeClr val="tx1"/>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b="0" kern="1200" baseline="0" dirty="0" smtClean="0">
                          <a:solidFill>
                            <a:schemeClr val="dk1"/>
                          </a:solidFill>
                          <a:latin typeface="+mn-lt"/>
                          <a:ea typeface="+mn-ea"/>
                          <a:cs typeface="+mn-cs"/>
                        </a:rPr>
                        <a:t>3 PIC Asuransi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hasil</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premi</a:t>
                      </a:r>
                      <a:r>
                        <a:rPr lang="en-US" sz="1100" b="0" kern="1200" baseline="0" dirty="0" smtClean="0">
                          <a:solidFill>
                            <a:schemeClr val="dk1"/>
                          </a:solidFill>
                          <a:latin typeface="+mn-lt"/>
                          <a:ea typeface="+mn-ea"/>
                          <a:cs typeface="+mn-cs"/>
                        </a:rPr>
                        <a:t> Asuransi </a:t>
                      </a:r>
                      <a:r>
                        <a:rPr lang="en-US" sz="1100" b="0" kern="1200" baseline="0" dirty="0" err="1" smtClean="0">
                          <a:solidFill>
                            <a:schemeClr val="dk1"/>
                          </a:solidFill>
                          <a:latin typeface="+mn-lt"/>
                          <a:ea typeface="+mn-ea"/>
                          <a:cs typeface="+mn-cs"/>
                        </a:rPr>
                        <a:t>jiwa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a:t>
                      </a:r>
                      <a:r>
                        <a:rPr lang="en-US" sz="1100" b="0" kern="1200" baseline="0" dirty="0" smtClean="0">
                          <a:solidFill>
                            <a:schemeClr val="dk1"/>
                          </a:solidFill>
                          <a:latin typeface="+mn-lt"/>
                          <a:ea typeface="+mn-ea"/>
                          <a:cs typeface="+mn-cs"/>
                        </a:rPr>
                        <a:t> RO </a:t>
                      </a:r>
                      <a:r>
                        <a:rPr lang="en-US" sz="1100" b="0" kern="1200" baseline="0" dirty="0" err="1" smtClean="0">
                          <a:solidFill>
                            <a:schemeClr val="dk1"/>
                          </a:solidFill>
                          <a:latin typeface="+mn-lt"/>
                          <a:ea typeface="+mn-ea"/>
                          <a:cs typeface="+mn-cs"/>
                        </a:rPr>
                        <a:t>pada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hari</a:t>
                      </a:r>
                      <a:r>
                        <a:rPr lang="en-US" sz="1100" b="0" kern="1200" baseline="0" dirty="0" smtClean="0">
                          <a:solidFill>
                            <a:schemeClr val="dk1"/>
                          </a:solidFill>
                          <a:latin typeface="+mn-lt"/>
                          <a:ea typeface="+mn-ea"/>
                          <a:cs typeface="+mn-cs"/>
                        </a:rPr>
                        <a:t> yang </a:t>
                      </a:r>
                      <a:r>
                        <a:rPr lang="en-US" sz="1100" b="0" kern="1200" baseline="0" dirty="0" err="1" smtClean="0">
                          <a:solidFill>
                            <a:schemeClr val="dk1"/>
                          </a:solidFill>
                          <a:latin typeface="+mn-lt"/>
                          <a:ea typeface="+mn-ea"/>
                          <a:cs typeface="+mn-cs"/>
                        </a:rPr>
                        <a:t>sama</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ketika</a:t>
                      </a:r>
                      <a:r>
                        <a:rPr lang="en-US" sz="1100" b="0" kern="1200" baseline="0" dirty="0" smtClean="0">
                          <a:solidFill>
                            <a:schemeClr val="dk1"/>
                          </a:solidFill>
                          <a:latin typeface="+mn-lt"/>
                          <a:ea typeface="+mn-ea"/>
                          <a:cs typeface="+mn-cs"/>
                        </a:rPr>
                        <a:t> RO </a:t>
                      </a:r>
                      <a:r>
                        <a:rPr lang="en-US" sz="1100" b="0" kern="1200" baseline="0" dirty="0" err="1" smtClean="0">
                          <a:solidFill>
                            <a:schemeClr val="dk1"/>
                          </a:solidFill>
                          <a:latin typeface="+mn-lt"/>
                          <a:ea typeface="+mn-ea"/>
                          <a:cs typeface="+mn-cs"/>
                        </a:rPr>
                        <a:t>mengirimkan</a:t>
                      </a:r>
                      <a:r>
                        <a:rPr lang="en-US" sz="1100" b="0" kern="1200" baseline="0" dirty="0" smtClean="0">
                          <a:solidFill>
                            <a:schemeClr val="dk1"/>
                          </a:solidFill>
                          <a:latin typeface="+mn-lt"/>
                          <a:ea typeface="+mn-ea"/>
                          <a:cs typeface="+mn-cs"/>
                        </a:rPr>
                        <a:t> data yang </a:t>
                      </a:r>
                      <a:r>
                        <a:rPr lang="en-US" sz="1100" b="0" kern="1200" baseline="0" dirty="0" err="1" smtClean="0">
                          <a:solidFill>
                            <a:schemeClr val="dk1"/>
                          </a:solidFill>
                          <a:latin typeface="+mn-lt"/>
                          <a:ea typeface="+mn-ea"/>
                          <a:cs typeface="+mn-cs"/>
                        </a:rPr>
                        <a:t>dibutuhkan</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untuk</a:t>
                      </a:r>
                      <a:r>
                        <a:rPr lang="en-US" sz="1100" b="0" kern="1200" baseline="0" dirty="0" smtClean="0">
                          <a:solidFill>
                            <a:schemeClr val="dk1"/>
                          </a:solidFill>
                          <a:latin typeface="+mn-lt"/>
                          <a:ea typeface="+mn-ea"/>
                          <a:cs typeface="+mn-cs"/>
                        </a:rPr>
                        <a:t> </a:t>
                      </a:r>
                      <a:r>
                        <a:rPr lang="en-US" sz="1100" b="0" kern="1200" baseline="0" dirty="0" err="1" smtClean="0">
                          <a:solidFill>
                            <a:schemeClr val="dk1"/>
                          </a:solidFill>
                          <a:latin typeface="+mn-lt"/>
                          <a:ea typeface="+mn-ea"/>
                          <a:cs typeface="+mn-cs"/>
                        </a:rPr>
                        <a:t>perhitungan</a:t>
                      </a:r>
                      <a:endParaRPr lang="en-US" sz="1100" b="0" kern="1200" baseline="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12</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latin typeface="+mn-lt"/>
                        </a:rPr>
                        <a:t>Surat</a:t>
                      </a:r>
                      <a:r>
                        <a:rPr lang="en-US" sz="1100" baseline="0" dirty="0" smtClean="0">
                          <a:latin typeface="+mn-lt"/>
                        </a:rPr>
                        <a:t> </a:t>
                      </a:r>
                      <a:r>
                        <a:rPr lang="en-US" sz="1100" baseline="0" dirty="0" err="1" smtClean="0">
                          <a:latin typeface="+mn-lt"/>
                        </a:rPr>
                        <a:t>pemberitahuan</a:t>
                      </a:r>
                      <a:r>
                        <a:rPr lang="en-US" sz="1100" baseline="0" dirty="0" smtClean="0">
                          <a:latin typeface="+mn-lt"/>
                        </a:rPr>
                        <a:t> </a:t>
                      </a:r>
                      <a:r>
                        <a:rPr lang="en-US" sz="1100" baseline="0" dirty="0" err="1" smtClean="0">
                          <a:latin typeface="+mn-lt"/>
                        </a:rPr>
                        <a:t>hasil</a:t>
                      </a:r>
                      <a:r>
                        <a:rPr lang="en-US" sz="1100" baseline="0" dirty="0" smtClean="0">
                          <a:latin typeface="+mn-lt"/>
                        </a:rPr>
                        <a:t> </a:t>
                      </a:r>
                      <a:r>
                        <a:rPr lang="en-US" sz="1100" baseline="0" dirty="0" err="1" smtClean="0">
                          <a:latin typeface="+mn-lt"/>
                        </a:rPr>
                        <a:t>keputusan</a:t>
                      </a:r>
                      <a:r>
                        <a:rPr lang="en-US" sz="1100" baseline="0" dirty="0" smtClean="0">
                          <a:latin typeface="+mn-lt"/>
                        </a:rPr>
                        <a:t> </a:t>
                      </a:r>
                      <a:r>
                        <a:rPr lang="en-US" sz="1100" baseline="0" dirty="0" err="1" smtClean="0">
                          <a:latin typeface="+mn-lt"/>
                        </a:rPr>
                        <a:t>persetujuan</a:t>
                      </a:r>
                      <a:r>
                        <a:rPr lang="en-US" sz="1100" baseline="0" dirty="0" smtClean="0">
                          <a:latin typeface="+mn-lt"/>
                        </a:rPr>
                        <a:t> </a:t>
                      </a:r>
                      <a:r>
                        <a:rPr lang="en-US" sz="1100" baseline="0" dirty="0" err="1" smtClean="0">
                          <a:latin typeface="+mn-lt"/>
                        </a:rPr>
                        <a:t>pemberian</a:t>
                      </a:r>
                      <a:r>
                        <a:rPr lang="en-US" sz="1100" baseline="0" dirty="0" smtClean="0">
                          <a:latin typeface="+mn-lt"/>
                        </a:rPr>
                        <a:t> </a:t>
                      </a:r>
                      <a:r>
                        <a:rPr lang="en-US" sz="1100" baseline="0" dirty="0" err="1" smtClean="0">
                          <a:latin typeface="+mn-lt"/>
                        </a:rPr>
                        <a:t>pinjaman</a:t>
                      </a:r>
                      <a:r>
                        <a:rPr lang="en-US" sz="1100" baseline="0" dirty="0" smtClean="0">
                          <a:latin typeface="+mn-lt"/>
                        </a:rPr>
                        <a:t>/</a:t>
                      </a:r>
                      <a:r>
                        <a:rPr lang="en-US" sz="1100" baseline="0" dirty="0" err="1" smtClean="0">
                          <a:latin typeface="+mn-lt"/>
                        </a:rPr>
                        <a:t>pembiayaan</a:t>
                      </a:r>
                      <a:r>
                        <a:rPr lang="en-US" sz="1100" baseline="0" dirty="0" smtClean="0">
                          <a:latin typeface="+mn-lt"/>
                        </a:rPr>
                        <a:t> </a:t>
                      </a:r>
                      <a:r>
                        <a:rPr lang="en-US" sz="1100" baseline="0" dirty="0" err="1" smtClean="0">
                          <a:latin typeface="+mn-lt"/>
                        </a:rPr>
                        <a:t>dikirimkan</a:t>
                      </a:r>
                      <a:r>
                        <a:rPr lang="en-US" sz="1100" baseline="0" dirty="0" smtClean="0">
                          <a:latin typeface="+mn-lt"/>
                        </a:rPr>
                        <a:t> </a:t>
                      </a:r>
                      <a:r>
                        <a:rPr lang="en-US" sz="1100" baseline="0" dirty="0" err="1" smtClean="0">
                          <a:latin typeface="+mn-lt"/>
                        </a:rPr>
                        <a:t>kepada</a:t>
                      </a:r>
                      <a:r>
                        <a:rPr lang="en-US" sz="1100" baseline="0" dirty="0" smtClean="0">
                          <a:latin typeface="+mn-lt"/>
                        </a:rPr>
                        <a:t> </a:t>
                      </a:r>
                      <a:r>
                        <a:rPr lang="en-US" sz="1100" baseline="0" dirty="0" err="1" smtClean="0">
                          <a:latin typeface="+mn-lt"/>
                        </a:rPr>
                        <a:t>nasabah</a:t>
                      </a:r>
                      <a:endParaRPr lang="en-US" sz="11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n-lt"/>
                        </a:rPr>
                        <a:t>RO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dirty="0" smtClean="0">
                          <a:latin typeface="+mj-lt"/>
                        </a:rPr>
                        <a:t>RO</a:t>
                      </a:r>
                      <a:r>
                        <a:rPr lang="en-US" sz="1100" b="0" baseline="0" dirty="0" smtClean="0">
                          <a:latin typeface="+mj-lt"/>
                        </a:rPr>
                        <a:t> </a:t>
                      </a:r>
                      <a:r>
                        <a:rPr lang="en-US" sz="1100" b="0" baseline="0" dirty="0" err="1" smtClean="0">
                          <a:latin typeface="+mj-lt"/>
                        </a:rPr>
                        <a:t>membuat</a:t>
                      </a:r>
                      <a:r>
                        <a:rPr lang="en-US" sz="1100" b="0" baseline="0" dirty="0" smtClean="0">
                          <a:latin typeface="+mj-lt"/>
                        </a:rPr>
                        <a:t> </a:t>
                      </a:r>
                      <a:r>
                        <a:rPr lang="en-US" sz="1100" b="0" baseline="0" dirty="0" err="1" smtClean="0">
                          <a:latin typeface="+mj-lt"/>
                        </a:rPr>
                        <a:t>surat</a:t>
                      </a:r>
                      <a:r>
                        <a:rPr lang="en-US" sz="1100" b="0" baseline="0" dirty="0" smtClean="0">
                          <a:latin typeface="+mj-lt"/>
                        </a:rPr>
                        <a:t> </a:t>
                      </a:r>
                      <a:r>
                        <a:rPr lang="en-US" sz="1100" b="0" baseline="0" dirty="0" err="1" smtClean="0">
                          <a:latin typeface="+mj-lt"/>
                        </a:rPr>
                        <a:t>pemberitahuan</a:t>
                      </a:r>
                      <a:r>
                        <a:rPr lang="en-US" sz="1100" b="0" baseline="0" dirty="0" smtClean="0">
                          <a:latin typeface="+mj-lt"/>
                        </a:rPr>
                        <a:t> </a:t>
                      </a:r>
                      <a:r>
                        <a:rPr lang="en-US" sz="1100" b="0" baseline="0" dirty="0" err="1" smtClean="0">
                          <a:latin typeface="+mj-lt"/>
                        </a:rPr>
                        <a:t>hasil</a:t>
                      </a:r>
                      <a:r>
                        <a:rPr lang="en-US" sz="1100" b="0" baseline="0" dirty="0" smtClean="0">
                          <a:latin typeface="+mj-lt"/>
                        </a:rPr>
                        <a:t> </a:t>
                      </a:r>
                      <a:r>
                        <a:rPr lang="en-US" sz="1100" b="0" baseline="0" dirty="0" err="1" smtClean="0">
                          <a:latin typeface="+mj-lt"/>
                        </a:rPr>
                        <a:t>keputusan</a:t>
                      </a:r>
                      <a:r>
                        <a:rPr lang="en-US" sz="1100" b="0" baseline="0" dirty="0" smtClean="0">
                          <a:latin typeface="+mj-lt"/>
                        </a:rPr>
                        <a:t> </a:t>
                      </a:r>
                      <a:r>
                        <a:rPr lang="en-US" sz="1100" b="0" baseline="0" dirty="0" err="1" smtClean="0">
                          <a:latin typeface="+mj-lt"/>
                        </a:rPr>
                        <a:t>persetujuan</a:t>
                      </a:r>
                      <a:r>
                        <a:rPr lang="en-US" sz="1100" b="0" baseline="0" dirty="0" smtClean="0">
                          <a:latin typeface="+mj-lt"/>
                        </a:rPr>
                        <a:t> </a:t>
                      </a:r>
                      <a:r>
                        <a:rPr lang="en-US" sz="1100" b="0" baseline="0" dirty="0" err="1" smtClean="0">
                          <a:latin typeface="+mj-lt"/>
                        </a:rPr>
                        <a:t>pemberian</a:t>
                      </a:r>
                      <a:r>
                        <a:rPr lang="en-US" sz="1100" b="0" baseline="0" dirty="0" smtClean="0">
                          <a:latin typeface="+mj-lt"/>
                        </a:rPr>
                        <a:t> </a:t>
                      </a:r>
                      <a:r>
                        <a:rPr lang="en-US" sz="1100" b="0" baseline="0" dirty="0" err="1" smtClean="0">
                          <a:latin typeface="+mj-lt"/>
                        </a:rPr>
                        <a:t>pinjaman</a:t>
                      </a:r>
                      <a:r>
                        <a:rPr lang="en-US" sz="1100" b="0" baseline="0" dirty="0" smtClean="0">
                          <a:latin typeface="+mj-lt"/>
                        </a:rPr>
                        <a:t>/</a:t>
                      </a:r>
                      <a:r>
                        <a:rPr lang="en-US" sz="1100" b="0" baseline="0" dirty="0" err="1" smtClean="0">
                          <a:latin typeface="+mj-lt"/>
                        </a:rPr>
                        <a:t>pembiayaan</a:t>
                      </a:r>
                      <a:r>
                        <a:rPr lang="en-US" sz="1100" b="0" baseline="0" dirty="0" smtClean="0">
                          <a:latin typeface="+mj-lt"/>
                        </a:rPr>
                        <a:t> </a:t>
                      </a:r>
                      <a:r>
                        <a:rPr lang="en-US" sz="1100" b="0" baseline="0" dirty="0" err="1" smtClean="0">
                          <a:latin typeface="+mj-lt"/>
                        </a:rPr>
                        <a:t>dengan</a:t>
                      </a:r>
                      <a:r>
                        <a:rPr lang="en-US" sz="1100" b="0" baseline="0" dirty="0" smtClean="0">
                          <a:latin typeface="+mj-lt"/>
                        </a:rPr>
                        <a:t> template yang </a:t>
                      </a:r>
                      <a:r>
                        <a:rPr lang="en-US" sz="1100" b="0" baseline="0" dirty="0" err="1" smtClean="0">
                          <a:latin typeface="+mj-lt"/>
                        </a:rPr>
                        <a:t>sudah</a:t>
                      </a:r>
                      <a:r>
                        <a:rPr lang="en-US" sz="1100" b="0" baseline="0" dirty="0" smtClean="0">
                          <a:latin typeface="+mj-lt"/>
                        </a:rPr>
                        <a:t> </a:t>
                      </a:r>
                      <a:r>
                        <a:rPr lang="en-US" sz="1100" b="0" baseline="0" dirty="0" err="1" smtClean="0">
                          <a:latin typeface="+mj-lt"/>
                        </a:rPr>
                        <a:t>disediakan</a:t>
                      </a:r>
                      <a:r>
                        <a:rPr lang="en-US" sz="1100" b="0" baseline="0" dirty="0" smtClean="0">
                          <a:latin typeface="+mj-lt"/>
                        </a:rPr>
                        <a:t> </a:t>
                      </a:r>
                      <a:r>
                        <a:rPr lang="en-US" sz="1100" b="0" baseline="0" dirty="0" err="1" smtClean="0">
                          <a:latin typeface="+mj-lt"/>
                        </a:rPr>
                        <a:t>berdasarkan</a:t>
                      </a:r>
                      <a:r>
                        <a:rPr lang="en-US" sz="1100" b="0" baseline="0" dirty="0" smtClean="0">
                          <a:latin typeface="+mj-lt"/>
                        </a:rPr>
                        <a:t> </a:t>
                      </a:r>
                      <a:r>
                        <a:rPr lang="en-US" sz="1100" b="0" baseline="0" dirty="0" err="1" smtClean="0">
                          <a:latin typeface="+mj-lt"/>
                        </a:rPr>
                        <a:t>dokumen</a:t>
                      </a:r>
                      <a:r>
                        <a:rPr lang="en-US" sz="1100" b="0" baseline="0" dirty="0" smtClean="0">
                          <a:latin typeface="+mj-lt"/>
                        </a:rPr>
                        <a:t> </a:t>
                      </a:r>
                      <a:r>
                        <a:rPr lang="en-US" sz="1100" b="0" baseline="0" dirty="0" err="1" smtClean="0">
                          <a:latin typeface="+mj-lt"/>
                        </a:rPr>
                        <a:t>hasil</a:t>
                      </a:r>
                      <a:r>
                        <a:rPr lang="en-US" sz="1100" b="0" baseline="0" dirty="0" smtClean="0">
                          <a:latin typeface="+mj-lt"/>
                        </a:rPr>
                        <a:t> </a:t>
                      </a:r>
                      <a:r>
                        <a:rPr lang="en-US" sz="1100" b="0" baseline="0" dirty="0" err="1" smtClean="0">
                          <a:latin typeface="+mj-lt"/>
                        </a:rPr>
                        <a:t>keputusan</a:t>
                      </a:r>
                      <a:r>
                        <a:rPr lang="en-US" sz="1100" b="0" baseline="0" dirty="0" smtClean="0">
                          <a:latin typeface="+mj-lt"/>
                        </a:rPr>
                        <a:t> </a:t>
                      </a:r>
                      <a:r>
                        <a:rPr lang="en-US" sz="1100" b="0" baseline="0" dirty="0" err="1" smtClean="0">
                          <a:latin typeface="+mj-lt"/>
                        </a:rPr>
                        <a:t>pemberian</a:t>
                      </a:r>
                      <a:r>
                        <a:rPr lang="en-US" sz="1100" b="0" baseline="0" dirty="0" smtClean="0">
                          <a:latin typeface="+mj-lt"/>
                        </a:rPr>
                        <a:t>/</a:t>
                      </a:r>
                      <a:r>
                        <a:rPr lang="en-US" sz="1100" b="0" baseline="0" dirty="0" err="1" smtClean="0">
                          <a:latin typeface="+mj-lt"/>
                        </a:rPr>
                        <a:t>penolakan</a:t>
                      </a:r>
                      <a:r>
                        <a:rPr lang="en-US" sz="1100" b="0" baseline="0" dirty="0" smtClean="0">
                          <a:latin typeface="+mj-lt"/>
                        </a:rPr>
                        <a:t> </a:t>
                      </a:r>
                      <a:r>
                        <a:rPr lang="en-US" sz="1100" b="0" baseline="0" dirty="0" err="1" smtClean="0">
                          <a:latin typeface="+mj-lt"/>
                        </a:rPr>
                        <a:t>pengajuan</a:t>
                      </a:r>
                      <a:r>
                        <a:rPr lang="en-US" sz="1100" b="0" baseline="0" dirty="0" smtClean="0">
                          <a:latin typeface="+mj-lt"/>
                        </a:rPr>
                        <a:t> </a:t>
                      </a:r>
                      <a:r>
                        <a:rPr lang="en-US" sz="1100" b="0" baseline="0" dirty="0" err="1" smtClean="0">
                          <a:latin typeface="+mj-lt"/>
                        </a:rPr>
                        <a:t>pinjaman</a:t>
                      </a:r>
                      <a:r>
                        <a:rPr lang="en-US" sz="1100" b="0" baseline="0" dirty="0" smtClean="0">
                          <a:latin typeface="+mj-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smtClean="0">
                          <a:latin typeface="+mj-lt"/>
                        </a:rPr>
                        <a:t>RO </a:t>
                      </a:r>
                      <a:r>
                        <a:rPr lang="en-US" sz="1100" b="0" baseline="0" dirty="0" err="1" smtClean="0">
                          <a:latin typeface="+mj-lt"/>
                        </a:rPr>
                        <a:t>mengirimkan</a:t>
                      </a:r>
                      <a:r>
                        <a:rPr lang="en-US" sz="1100" b="0" baseline="0" dirty="0" smtClean="0">
                          <a:latin typeface="+mj-lt"/>
                        </a:rPr>
                        <a:t> </a:t>
                      </a:r>
                      <a:r>
                        <a:rPr lang="en-US" sz="1100" b="0" baseline="0" dirty="0" err="1" smtClean="0">
                          <a:latin typeface="+mj-lt"/>
                        </a:rPr>
                        <a:t>surat</a:t>
                      </a:r>
                      <a:r>
                        <a:rPr lang="en-US" sz="1100" b="0" baseline="0" dirty="0" smtClean="0">
                          <a:latin typeface="+mj-lt"/>
                        </a:rPr>
                        <a:t> </a:t>
                      </a:r>
                      <a:r>
                        <a:rPr lang="en-US" sz="1100" b="0" baseline="0" dirty="0" err="1" smtClean="0">
                          <a:latin typeface="+mj-lt"/>
                        </a:rPr>
                        <a:t>pemberitahuan</a:t>
                      </a:r>
                      <a:r>
                        <a:rPr lang="en-US" sz="1100" b="0" baseline="0" dirty="0" smtClean="0">
                          <a:latin typeface="+mj-lt"/>
                        </a:rPr>
                        <a:t> </a:t>
                      </a:r>
                      <a:r>
                        <a:rPr lang="en-US" sz="1100" b="0" baseline="0" dirty="0" err="1" smtClean="0">
                          <a:latin typeface="+mj-lt"/>
                        </a:rPr>
                        <a:t>tersebut</a:t>
                      </a:r>
                      <a:r>
                        <a:rPr lang="en-US" sz="1100" b="0" baseline="0" dirty="0" smtClean="0">
                          <a:latin typeface="+mj-lt"/>
                        </a:rPr>
                        <a:t> </a:t>
                      </a:r>
                      <a:r>
                        <a:rPr lang="en-US" sz="1100" b="0" baseline="0" dirty="0" err="1" smtClean="0">
                          <a:latin typeface="+mj-lt"/>
                        </a:rPr>
                        <a:t>kepada</a:t>
                      </a:r>
                      <a:r>
                        <a:rPr lang="en-US" sz="1100" b="0" baseline="0" dirty="0" smtClean="0">
                          <a:latin typeface="+mj-lt"/>
                        </a:rPr>
                        <a:t> </a:t>
                      </a:r>
                      <a:r>
                        <a:rPr lang="en-US" sz="1100" b="0" baseline="0" dirty="0" err="1" smtClean="0">
                          <a:latin typeface="+mj-lt"/>
                        </a:rPr>
                        <a:t>nasabah</a:t>
                      </a:r>
                      <a:r>
                        <a:rPr lang="en-US" sz="1100" b="0" baseline="0" dirty="0" smtClean="0">
                          <a:latin typeface="+mj-lt"/>
                        </a:rPr>
                        <a:t> </a:t>
                      </a:r>
                      <a:r>
                        <a:rPr lang="en-US" sz="1100" b="0" baseline="0" dirty="0" err="1" smtClean="0">
                          <a:latin typeface="+mj-lt"/>
                        </a:rPr>
                        <a:t>melalui</a:t>
                      </a:r>
                      <a:r>
                        <a:rPr lang="en-US" sz="1100" b="0" baseline="0" dirty="0" smtClean="0">
                          <a:latin typeface="+mj-lt"/>
                        </a:rPr>
                        <a:t> email </a:t>
                      </a:r>
                      <a:r>
                        <a:rPr lang="en-US" sz="1100" b="0" baseline="0" dirty="0" err="1" smtClean="0">
                          <a:latin typeface="+mj-lt"/>
                        </a:rPr>
                        <a:t>atau</a:t>
                      </a:r>
                      <a:r>
                        <a:rPr lang="en-US" sz="1100" b="0" baseline="0" dirty="0" smtClean="0">
                          <a:latin typeface="+mj-lt"/>
                        </a:rPr>
                        <a:t> </a:t>
                      </a:r>
                      <a:r>
                        <a:rPr lang="en-US" sz="1100" b="0" baseline="0" dirty="0" err="1" smtClean="0">
                          <a:latin typeface="+mj-lt"/>
                        </a:rPr>
                        <a:t>secara</a:t>
                      </a:r>
                      <a:r>
                        <a:rPr lang="en-US" sz="1100" b="0" baseline="0" dirty="0" smtClean="0">
                          <a:latin typeface="+mj-lt"/>
                        </a:rPr>
                        <a:t> </a:t>
                      </a:r>
                      <a:r>
                        <a:rPr lang="en-US" sz="1100" b="0" baseline="0" dirty="0" err="1" smtClean="0">
                          <a:latin typeface="+mj-lt"/>
                        </a:rPr>
                        <a:t>langsung</a:t>
                      </a:r>
                      <a:r>
                        <a:rPr lang="en-US" sz="1100" b="0" baseline="0" dirty="0" smtClean="0">
                          <a:latin typeface="+mj-lt"/>
                        </a:rPr>
                        <a:t>. RO </a:t>
                      </a:r>
                      <a:r>
                        <a:rPr lang="en-US" sz="1100" b="0" baseline="0" dirty="0" err="1" smtClean="0">
                          <a:latin typeface="+mj-lt"/>
                        </a:rPr>
                        <a:t>wajib</a:t>
                      </a:r>
                      <a:r>
                        <a:rPr lang="en-US" sz="1100" b="0" baseline="0" dirty="0" smtClean="0">
                          <a:latin typeface="+mj-lt"/>
                        </a:rPr>
                        <a:t> </a:t>
                      </a:r>
                      <a:r>
                        <a:rPr lang="en-US" sz="1100" b="0" baseline="0" dirty="0" err="1" smtClean="0">
                          <a:latin typeface="+mj-lt"/>
                        </a:rPr>
                        <a:t>menjelaskan</a:t>
                      </a:r>
                      <a:r>
                        <a:rPr lang="en-US" sz="1100" b="0" baseline="0" dirty="0" smtClean="0">
                          <a:latin typeface="+mj-lt"/>
                        </a:rPr>
                        <a:t> </a:t>
                      </a:r>
                      <a:r>
                        <a:rPr lang="en-US" sz="1100" b="0" baseline="0" dirty="0" err="1" smtClean="0">
                          <a:latin typeface="+mj-lt"/>
                        </a:rPr>
                        <a:t>hasil</a:t>
                      </a:r>
                      <a:r>
                        <a:rPr lang="en-US" sz="1100" b="0" baseline="0" dirty="0" smtClean="0">
                          <a:latin typeface="+mj-lt"/>
                        </a:rPr>
                        <a:t> </a:t>
                      </a:r>
                      <a:r>
                        <a:rPr lang="en-US" sz="1100" b="0" baseline="0" dirty="0" err="1" smtClean="0">
                          <a:latin typeface="+mj-lt"/>
                        </a:rPr>
                        <a:t>persetujuan</a:t>
                      </a:r>
                      <a:r>
                        <a:rPr lang="en-US" sz="1100" b="0" baseline="0" dirty="0" smtClean="0">
                          <a:latin typeface="+mj-lt"/>
                        </a:rPr>
                        <a:t> </a:t>
                      </a:r>
                      <a:r>
                        <a:rPr lang="en-US" sz="1100" b="0" baseline="0" dirty="0" err="1" smtClean="0">
                          <a:latin typeface="+mj-lt"/>
                        </a:rPr>
                        <a:t>pengajuan</a:t>
                      </a:r>
                      <a:r>
                        <a:rPr lang="en-US" sz="1100" b="0" baseline="0" dirty="0" smtClean="0">
                          <a:latin typeface="+mj-lt"/>
                        </a:rPr>
                        <a:t> </a:t>
                      </a:r>
                      <a:r>
                        <a:rPr lang="en-US" sz="1100" b="0" baseline="0" dirty="0" err="1" smtClean="0">
                          <a:latin typeface="+mj-lt"/>
                        </a:rPr>
                        <a:t>pinjaman</a:t>
                      </a:r>
                      <a:r>
                        <a:rPr lang="en-US" sz="1100" b="0" baseline="0" dirty="0" smtClean="0">
                          <a:latin typeface="+mj-lt"/>
                        </a:rPr>
                        <a:t>/</a:t>
                      </a:r>
                      <a:r>
                        <a:rPr lang="en-US" sz="1100" b="0" baseline="0" dirty="0" err="1" smtClean="0">
                          <a:latin typeface="+mj-lt"/>
                        </a:rPr>
                        <a:t>pembiayaan</a:t>
                      </a:r>
                      <a:r>
                        <a:rPr lang="en-US" sz="1100" b="0" baseline="0" dirty="0" smtClean="0">
                          <a:latin typeface="+mj-lt"/>
                        </a:rPr>
                        <a:t> yang </a:t>
                      </a:r>
                      <a:r>
                        <a:rPr lang="en-US" sz="1100" b="0" baseline="0" dirty="0" err="1" smtClean="0">
                          <a:latin typeface="+mj-lt"/>
                        </a:rPr>
                        <a:t>diberikan</a:t>
                      </a:r>
                      <a:r>
                        <a:rPr lang="en-US" sz="1100" b="0" baseline="0" dirty="0" smtClean="0">
                          <a:latin typeface="+mj-lt"/>
                        </a:rPr>
                        <a:t> </a:t>
                      </a:r>
                      <a:r>
                        <a:rPr lang="en-US" sz="1100" b="0" baseline="0" dirty="0" err="1" smtClean="0">
                          <a:latin typeface="+mj-lt"/>
                        </a:rPr>
                        <a:t>kepada</a:t>
                      </a:r>
                      <a:r>
                        <a:rPr lang="en-US" sz="1100" b="0" baseline="0" dirty="0" smtClean="0">
                          <a:latin typeface="+mj-lt"/>
                        </a:rPr>
                        <a:t> </a:t>
                      </a:r>
                      <a:r>
                        <a:rPr lang="en-US" sz="1100" b="0" baseline="0" dirty="0" err="1" smtClean="0">
                          <a:latin typeface="+mj-lt"/>
                        </a:rPr>
                        <a:t>nasabah</a:t>
                      </a:r>
                      <a:r>
                        <a:rPr lang="en-US" sz="1100" b="0" baseline="0" dirty="0" smtClean="0">
                          <a:latin typeface="+mj-lt"/>
                        </a:rPr>
                        <a:t>, masa </a:t>
                      </a:r>
                      <a:r>
                        <a:rPr lang="en-US" sz="1100" b="0" baseline="0" dirty="0" err="1" smtClean="0">
                          <a:latin typeface="+mj-lt"/>
                        </a:rPr>
                        <a:t>berlaku</a:t>
                      </a:r>
                      <a:r>
                        <a:rPr lang="en-US" sz="1100" b="0" baseline="0" dirty="0" smtClean="0">
                          <a:latin typeface="+mj-lt"/>
                        </a:rPr>
                        <a:t> </a:t>
                      </a:r>
                      <a:r>
                        <a:rPr lang="en-US" sz="1100" b="0" baseline="0" dirty="0" err="1" smtClean="0">
                          <a:latin typeface="+mj-lt"/>
                        </a:rPr>
                        <a:t>surat</a:t>
                      </a:r>
                      <a:r>
                        <a:rPr lang="en-US" sz="1100" b="0" baseline="0" dirty="0" smtClean="0">
                          <a:latin typeface="+mj-lt"/>
                        </a:rPr>
                        <a:t> </a:t>
                      </a:r>
                      <a:r>
                        <a:rPr lang="en-US" sz="1100" b="0" baseline="0" dirty="0" err="1" smtClean="0">
                          <a:latin typeface="+mj-lt"/>
                        </a:rPr>
                        <a:t>pemberitahuan</a:t>
                      </a:r>
                      <a:r>
                        <a:rPr lang="en-US" sz="1100" b="0" baseline="0" dirty="0" smtClean="0">
                          <a:latin typeface="+mj-lt"/>
                        </a:rPr>
                        <a:t> </a:t>
                      </a:r>
                      <a:r>
                        <a:rPr lang="en-US" sz="1100" b="0" baseline="0" dirty="0" err="1" smtClean="0">
                          <a:latin typeface="+mj-lt"/>
                        </a:rPr>
                        <a:t>tersebut</a:t>
                      </a:r>
                      <a:r>
                        <a:rPr lang="en-US" sz="1100" b="0" baseline="0" dirty="0" smtClean="0">
                          <a:latin typeface="+mj-lt"/>
                        </a:rPr>
                        <a:t>, </a:t>
                      </a:r>
                      <a:r>
                        <a:rPr lang="en-US" sz="1100" b="0" baseline="0" dirty="0" err="1" smtClean="0">
                          <a:latin typeface="+mj-lt"/>
                        </a:rPr>
                        <a:t>dan</a:t>
                      </a:r>
                      <a:r>
                        <a:rPr lang="en-US" sz="1100" b="0" baseline="0" dirty="0" smtClean="0">
                          <a:latin typeface="+mj-lt"/>
                        </a:rPr>
                        <a:t> </a:t>
                      </a:r>
                      <a:r>
                        <a:rPr lang="en-US" sz="1100" b="0" baseline="0" dirty="0" err="1" smtClean="0">
                          <a:latin typeface="+mj-lt"/>
                        </a:rPr>
                        <a:t>mengatur</a:t>
                      </a:r>
                      <a:r>
                        <a:rPr lang="en-US" sz="1100" b="0" baseline="0" dirty="0" smtClean="0">
                          <a:latin typeface="+mj-lt"/>
                        </a:rPr>
                        <a:t> </a:t>
                      </a:r>
                      <a:r>
                        <a:rPr lang="en-US" sz="1100" b="0" baseline="0" dirty="0" err="1" smtClean="0">
                          <a:latin typeface="+mj-lt"/>
                        </a:rPr>
                        <a:t>waktu</a:t>
                      </a:r>
                      <a:r>
                        <a:rPr lang="en-US" sz="1100" b="0" baseline="0" dirty="0" smtClean="0">
                          <a:latin typeface="+mj-lt"/>
                        </a:rPr>
                        <a:t> </a:t>
                      </a:r>
                      <a:r>
                        <a:rPr lang="en-US" sz="1100" b="0" baseline="0" dirty="0" err="1" smtClean="0">
                          <a:latin typeface="+mj-lt"/>
                        </a:rPr>
                        <a:t>pengikatan</a:t>
                      </a:r>
                      <a:r>
                        <a:rPr lang="en-US" sz="1100" b="0" baseline="0" dirty="0" smtClean="0">
                          <a:latin typeface="+mj-lt"/>
                        </a:rPr>
                        <a:t> </a:t>
                      </a:r>
                      <a:r>
                        <a:rPr lang="en-US" sz="1100" b="0" baseline="0" dirty="0" err="1" smtClean="0">
                          <a:latin typeface="+mj-lt"/>
                        </a:rPr>
                        <a:t>kredit</a:t>
                      </a:r>
                      <a:r>
                        <a:rPr lang="en-US" sz="1100" b="0" baseline="0" dirty="0" smtClean="0">
                          <a:latin typeface="+mj-lt"/>
                        </a:rPr>
                        <a:t> </a:t>
                      </a:r>
                      <a:r>
                        <a:rPr lang="en-US" sz="1100" b="0" baseline="0" dirty="0" err="1" smtClean="0">
                          <a:latin typeface="+mj-lt"/>
                        </a:rPr>
                        <a:t>dengan</a:t>
                      </a:r>
                      <a:r>
                        <a:rPr lang="en-US" sz="1100" b="0" baseline="0" dirty="0" smtClean="0">
                          <a:latin typeface="+mj-lt"/>
                        </a:rPr>
                        <a:t> </a:t>
                      </a:r>
                      <a:r>
                        <a:rPr lang="en-US" sz="1100" b="0" baseline="0" dirty="0" err="1" smtClean="0">
                          <a:latin typeface="+mj-lt"/>
                        </a:rPr>
                        <a:t>nasabah</a:t>
                      </a:r>
                      <a:r>
                        <a:rPr lang="en-US" sz="1100" b="0" baseline="0" dirty="0" smtClean="0">
                          <a:latin typeface="+mj-lt"/>
                        </a:rPr>
                        <a:t>.</a:t>
                      </a:r>
                      <a:endParaRPr lang="en-US" sz="1100" b="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226202">
                <a:tc>
                  <a:txBody>
                    <a:bodyPr/>
                    <a:lstStyle/>
                    <a:p>
                      <a:pPr algn="ctr"/>
                      <a:r>
                        <a:rPr lang="en-US" sz="1100" b="1" dirty="0" smtClean="0">
                          <a:latin typeface="+mj-lt"/>
                        </a:rPr>
                        <a:t>13</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err="1" smtClean="0"/>
                        <a:t>Penerimaan</a:t>
                      </a:r>
                      <a:r>
                        <a:rPr lang="en-US" sz="1100" baseline="0" dirty="0" smtClean="0"/>
                        <a:t> </a:t>
                      </a:r>
                      <a:r>
                        <a:rPr lang="en-US" sz="1100" baseline="0" dirty="0" err="1" smtClean="0"/>
                        <a:t>nasabah</a:t>
                      </a:r>
                      <a:r>
                        <a:rPr lang="en-US" sz="1100" baseline="0" dirty="0" smtClean="0"/>
                        <a:t> </a:t>
                      </a:r>
                      <a:r>
                        <a:rPr lang="en-US" sz="1100" baseline="0" dirty="0" err="1" smtClean="0"/>
                        <a:t>atas</a:t>
                      </a:r>
                      <a:r>
                        <a:rPr lang="en-US" sz="1100" baseline="0" dirty="0" smtClean="0"/>
                        <a:t> </a:t>
                      </a:r>
                      <a:r>
                        <a:rPr lang="en-US" sz="1100" baseline="0" dirty="0" err="1" smtClean="0"/>
                        <a:t>persetujuan</a:t>
                      </a:r>
                      <a:r>
                        <a:rPr lang="en-US" sz="1100" baseline="0" dirty="0" smtClean="0"/>
                        <a:t> </a:t>
                      </a:r>
                      <a:r>
                        <a:rPr lang="en-US" sz="1100" baseline="0" dirty="0" err="1" smtClean="0"/>
                        <a:t>pengajuan</a:t>
                      </a:r>
                      <a:r>
                        <a:rPr lang="en-US" sz="1100" baseline="0" dirty="0" smtClean="0"/>
                        <a:t> </a:t>
                      </a:r>
                      <a:r>
                        <a:rPr lang="en-US" sz="1100" baseline="0" dirty="0" err="1" smtClean="0"/>
                        <a:t>pinjaman</a:t>
                      </a:r>
                      <a:r>
                        <a:rPr lang="en-US" sz="1100" baseline="0" dirty="0" smtClean="0"/>
                        <a:t>/</a:t>
                      </a:r>
                      <a:r>
                        <a:rPr lang="en-US" sz="1100" baseline="0" dirty="0" err="1" smtClean="0"/>
                        <a:t>pembiayaan</a:t>
                      </a:r>
                      <a:r>
                        <a:rPr lang="en-US" sz="1100" baseline="0" dirty="0" smtClean="0"/>
                        <a:t> digital lending SME</a:t>
                      </a:r>
                      <a:endParaRPr lang="en-US" sz="11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Customer</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dirty="0" err="1" smtClean="0">
                          <a:latin typeface="+mj-lt"/>
                        </a:rPr>
                        <a:t>Nasabah</a:t>
                      </a:r>
                      <a:r>
                        <a:rPr lang="en-US" sz="1100" b="0" dirty="0" smtClean="0">
                          <a:latin typeface="+mj-lt"/>
                        </a:rPr>
                        <a:t> </a:t>
                      </a:r>
                      <a:r>
                        <a:rPr lang="en-US" sz="1100" b="0" dirty="0" err="1" smtClean="0">
                          <a:latin typeface="+mj-lt"/>
                        </a:rPr>
                        <a:t>memberikan</a:t>
                      </a:r>
                      <a:r>
                        <a:rPr lang="en-US" sz="1100" b="0" dirty="0" smtClean="0">
                          <a:latin typeface="+mj-lt"/>
                        </a:rPr>
                        <a:t> </a:t>
                      </a:r>
                      <a:r>
                        <a:rPr lang="en-US" sz="1100" b="0" dirty="0" err="1" smtClean="0">
                          <a:latin typeface="+mj-lt"/>
                        </a:rPr>
                        <a:t>konfirmasi</a:t>
                      </a:r>
                      <a:r>
                        <a:rPr lang="en-US" sz="1100" b="0" dirty="0" smtClean="0">
                          <a:latin typeface="+mj-lt"/>
                        </a:rPr>
                        <a:t> </a:t>
                      </a:r>
                      <a:r>
                        <a:rPr lang="en-US" sz="1100" b="0" dirty="0" err="1" smtClean="0">
                          <a:latin typeface="+mj-lt"/>
                        </a:rPr>
                        <a:t>bahwa</a:t>
                      </a:r>
                      <a:r>
                        <a:rPr lang="en-US" sz="1100" b="0" baseline="0" dirty="0" smtClean="0">
                          <a:latin typeface="+mj-lt"/>
                        </a:rPr>
                        <a:t> </a:t>
                      </a:r>
                      <a:r>
                        <a:rPr lang="en-US" sz="1100" b="0" baseline="0" dirty="0" err="1" smtClean="0">
                          <a:latin typeface="+mj-lt"/>
                        </a:rPr>
                        <a:t>nasabah</a:t>
                      </a:r>
                      <a:r>
                        <a:rPr lang="en-US" sz="1100" b="0" baseline="0" dirty="0" smtClean="0">
                          <a:latin typeface="+mj-lt"/>
                        </a:rPr>
                        <a:t> </a:t>
                      </a:r>
                      <a:r>
                        <a:rPr lang="en-US" sz="1100" b="0" baseline="0" dirty="0" err="1" smtClean="0">
                          <a:latin typeface="+mj-lt"/>
                        </a:rPr>
                        <a:t>menerima</a:t>
                      </a:r>
                      <a:r>
                        <a:rPr lang="en-US" sz="1100" b="0" baseline="0" dirty="0" smtClean="0">
                          <a:latin typeface="+mj-lt"/>
                        </a:rPr>
                        <a:t> </a:t>
                      </a:r>
                      <a:r>
                        <a:rPr lang="en-US" sz="1100" b="0" baseline="0" dirty="0" err="1" smtClean="0">
                          <a:latin typeface="+mj-lt"/>
                        </a:rPr>
                        <a:t>persetujuan</a:t>
                      </a:r>
                      <a:r>
                        <a:rPr lang="en-US" sz="1100" b="0" baseline="0" dirty="0" smtClean="0">
                          <a:latin typeface="+mj-lt"/>
                        </a:rPr>
                        <a:t> </a:t>
                      </a:r>
                      <a:r>
                        <a:rPr lang="en-US" sz="1100" b="0" baseline="0" dirty="0" err="1" smtClean="0">
                          <a:latin typeface="+mj-lt"/>
                        </a:rPr>
                        <a:t>pemberian</a:t>
                      </a:r>
                      <a:r>
                        <a:rPr lang="en-US" sz="1100" b="0" baseline="0" dirty="0" smtClean="0">
                          <a:latin typeface="+mj-lt"/>
                        </a:rPr>
                        <a:t> </a:t>
                      </a:r>
                      <a:r>
                        <a:rPr lang="en-US" sz="1100" b="0" baseline="0" dirty="0" err="1" smtClean="0">
                          <a:latin typeface="+mj-lt"/>
                        </a:rPr>
                        <a:t>pinjaman</a:t>
                      </a:r>
                      <a:r>
                        <a:rPr lang="en-US" sz="1100" b="0" baseline="0" dirty="0" smtClean="0">
                          <a:latin typeface="+mj-lt"/>
                        </a:rPr>
                        <a:t>/</a:t>
                      </a:r>
                      <a:r>
                        <a:rPr lang="en-US" sz="1100" b="0" baseline="0" dirty="0" err="1" smtClean="0">
                          <a:latin typeface="+mj-lt"/>
                        </a:rPr>
                        <a:t>pembiayaan</a:t>
                      </a:r>
                      <a:r>
                        <a:rPr lang="en-US" sz="1100" b="0" baseline="0" dirty="0" smtClean="0">
                          <a:latin typeface="+mj-lt"/>
                        </a:rPr>
                        <a:t> </a:t>
                      </a:r>
                      <a:r>
                        <a:rPr lang="en-US" sz="1100" b="0" baseline="0" dirty="0" err="1" smtClean="0">
                          <a:latin typeface="+mj-lt"/>
                        </a:rPr>
                        <a:t>dari</a:t>
                      </a:r>
                      <a:r>
                        <a:rPr lang="en-US" sz="1100" b="0" baseline="0" dirty="0" smtClean="0">
                          <a:latin typeface="+mj-lt"/>
                        </a:rPr>
                        <a:t> Bank.</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0" baseline="0" dirty="0" err="1" smtClean="0">
                          <a:latin typeface="+mj-lt"/>
                        </a:rPr>
                        <a:t>Nasabah</a:t>
                      </a:r>
                      <a:r>
                        <a:rPr lang="en-US" sz="1100" b="0" baseline="0" dirty="0" smtClean="0">
                          <a:latin typeface="+mj-lt"/>
                        </a:rPr>
                        <a:t> </a:t>
                      </a:r>
                      <a:r>
                        <a:rPr lang="en-US" sz="1100" b="0" baseline="0" dirty="0" err="1" smtClean="0">
                          <a:latin typeface="+mj-lt"/>
                        </a:rPr>
                        <a:t>memberikan</a:t>
                      </a:r>
                      <a:r>
                        <a:rPr lang="en-US" sz="1100" b="0" baseline="0" dirty="0" smtClean="0">
                          <a:latin typeface="+mj-lt"/>
                        </a:rPr>
                        <a:t> </a:t>
                      </a:r>
                      <a:r>
                        <a:rPr lang="en-US" sz="1100" b="0" baseline="0" dirty="0" err="1" smtClean="0">
                          <a:latin typeface="+mj-lt"/>
                        </a:rPr>
                        <a:t>informasi</a:t>
                      </a:r>
                      <a:r>
                        <a:rPr lang="en-US" sz="1100" b="0" baseline="0" dirty="0" smtClean="0">
                          <a:latin typeface="+mj-lt"/>
                        </a:rPr>
                        <a:t> </a:t>
                      </a:r>
                      <a:r>
                        <a:rPr lang="en-US" sz="1100" b="0" baseline="0" dirty="0" err="1" smtClean="0">
                          <a:latin typeface="+mj-lt"/>
                        </a:rPr>
                        <a:t>tanggal</a:t>
                      </a:r>
                      <a:r>
                        <a:rPr lang="en-US" sz="1100" b="0" baseline="0" dirty="0" smtClean="0">
                          <a:latin typeface="+mj-lt"/>
                        </a:rPr>
                        <a:t> </a:t>
                      </a:r>
                      <a:r>
                        <a:rPr lang="en-US" sz="1100" b="0" baseline="0" dirty="0" err="1" smtClean="0">
                          <a:latin typeface="+mj-lt"/>
                        </a:rPr>
                        <a:t>pengikatan</a:t>
                      </a:r>
                      <a:r>
                        <a:rPr lang="en-US" sz="1100" b="0" baseline="0" dirty="0" smtClean="0">
                          <a:latin typeface="+mj-lt"/>
                        </a:rPr>
                        <a:t> </a:t>
                      </a:r>
                      <a:r>
                        <a:rPr lang="en-US" sz="1100" b="0" baseline="0" dirty="0" err="1" smtClean="0">
                          <a:latin typeface="+mj-lt"/>
                        </a:rPr>
                        <a:t>kredit</a:t>
                      </a:r>
                      <a:r>
                        <a:rPr lang="en-US" sz="1100" b="0" baseline="0" dirty="0" smtClean="0">
                          <a:latin typeface="+mj-lt"/>
                        </a:rPr>
                        <a:t> </a:t>
                      </a:r>
                      <a:r>
                        <a:rPr lang="en-US" sz="1100" b="0" baseline="0" dirty="0" err="1" smtClean="0">
                          <a:latin typeface="+mj-lt"/>
                        </a:rPr>
                        <a:t>dapat</a:t>
                      </a:r>
                      <a:r>
                        <a:rPr lang="en-US" sz="1100" b="0" baseline="0" dirty="0" smtClean="0">
                          <a:latin typeface="+mj-lt"/>
                        </a:rPr>
                        <a:t> </a:t>
                      </a:r>
                      <a:r>
                        <a:rPr lang="en-US" sz="1100" b="0" baseline="0" dirty="0" err="1" smtClean="0">
                          <a:latin typeface="+mj-lt"/>
                        </a:rPr>
                        <a:t>dilakukan</a:t>
                      </a:r>
                      <a:r>
                        <a:rPr lang="en-US" sz="1100" b="0" baseline="0" dirty="0" smtClean="0">
                          <a:latin typeface="+mj-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299252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1.0 - Digital Lending SME (3/3)</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852177272"/>
              </p:ext>
            </p:extLst>
          </p:nvPr>
        </p:nvGraphicFramePr>
        <p:xfrm>
          <a:off x="348807" y="864190"/>
          <a:ext cx="11429999" cy="4703280"/>
        </p:xfrm>
        <a:graphic>
          <a:graphicData uri="http://schemas.openxmlformats.org/drawingml/2006/table">
            <a:tbl>
              <a:tblPr firstRow="1" bandRow="1">
                <a:tableStyleId>{5C22544A-7EE6-4342-B048-85BDC9FD1C3A}</a:tableStyleId>
              </a:tblPr>
              <a:tblGrid>
                <a:gridCol w="539063"/>
                <a:gridCol w="3131351"/>
                <a:gridCol w="1336375"/>
                <a:gridCol w="6423210"/>
              </a:tblGrid>
              <a:tr h="218582">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334302">
                <a:tc>
                  <a:txBody>
                    <a:bodyPr/>
                    <a:lstStyle/>
                    <a:p>
                      <a:pPr algn="ctr"/>
                      <a:r>
                        <a:rPr lang="en-US" sz="1100" b="1" dirty="0" smtClean="0">
                          <a:latin typeface="+mj-lt"/>
                        </a:rPr>
                        <a:t>14</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100" dirty="0" smtClean="0">
                          <a:latin typeface="+mj-lt"/>
                        </a:rPr>
                        <a:t>RO</a:t>
                      </a:r>
                      <a:r>
                        <a:rPr lang="en-US" sz="1100" baseline="0" dirty="0" smtClean="0">
                          <a:latin typeface="+mj-lt"/>
                        </a:rPr>
                        <a:t> input data </a:t>
                      </a:r>
                      <a:r>
                        <a:rPr lang="en-US" sz="1100" baseline="0" dirty="0" err="1" smtClean="0">
                          <a:latin typeface="+mj-lt"/>
                        </a:rPr>
                        <a:t>pengikatan</a:t>
                      </a:r>
                      <a:r>
                        <a:rPr lang="en-US" sz="1100" baseline="0" dirty="0" smtClean="0">
                          <a:latin typeface="+mj-lt"/>
                        </a:rPr>
                        <a:t> </a:t>
                      </a:r>
                      <a:r>
                        <a:rPr lang="en-US" sz="1100" baseline="0" dirty="0" err="1" smtClean="0">
                          <a:latin typeface="+mj-lt"/>
                        </a:rPr>
                        <a:t>kredit</a:t>
                      </a:r>
                      <a:r>
                        <a:rPr lang="en-US" sz="1100" baseline="0" dirty="0" smtClean="0">
                          <a:latin typeface="+mj-lt"/>
                        </a:rPr>
                        <a:t> </a:t>
                      </a:r>
                      <a:r>
                        <a:rPr lang="en-US" sz="1100" baseline="0" dirty="0" err="1" smtClean="0">
                          <a:latin typeface="+mj-lt"/>
                        </a:rPr>
                        <a:t>pada</a:t>
                      </a:r>
                      <a:r>
                        <a:rPr lang="en-US" sz="1100" baseline="0" dirty="0" smtClean="0">
                          <a:latin typeface="+mj-lt"/>
                        </a:rPr>
                        <a:t> SLASLI</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RO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aseline="0" dirty="0" smtClean="0">
                          <a:latin typeface="+mj-lt"/>
                        </a:rPr>
                        <a:t>RO </a:t>
                      </a:r>
                      <a:r>
                        <a:rPr lang="en-US" sz="1100" baseline="0" dirty="0" err="1" smtClean="0">
                          <a:latin typeface="+mj-lt"/>
                        </a:rPr>
                        <a:t>melakukan</a:t>
                      </a:r>
                      <a:r>
                        <a:rPr lang="en-US" sz="1100" baseline="0" dirty="0" smtClean="0">
                          <a:latin typeface="+mj-lt"/>
                        </a:rPr>
                        <a:t> input data </a:t>
                      </a:r>
                      <a:r>
                        <a:rPr lang="en-US" sz="1100" baseline="0" dirty="0" err="1" smtClean="0">
                          <a:latin typeface="+mj-lt"/>
                        </a:rPr>
                        <a:t>nasabah</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persiapan</a:t>
                      </a:r>
                      <a:r>
                        <a:rPr lang="en-US" sz="1100" baseline="0" dirty="0" smtClean="0">
                          <a:latin typeface="+mj-lt"/>
                        </a:rPr>
                        <a:t> </a:t>
                      </a:r>
                      <a:r>
                        <a:rPr lang="en-US" sz="1100" baseline="0" dirty="0" err="1" smtClean="0">
                          <a:latin typeface="+mj-lt"/>
                        </a:rPr>
                        <a:t>pengikatan</a:t>
                      </a:r>
                      <a:r>
                        <a:rPr lang="en-US" sz="1100" baseline="0" dirty="0" smtClean="0">
                          <a:latin typeface="+mj-lt"/>
                        </a:rPr>
                        <a:t> </a:t>
                      </a:r>
                      <a:r>
                        <a:rPr lang="en-US" sz="1100" baseline="0" dirty="0" err="1" smtClean="0">
                          <a:latin typeface="+mj-lt"/>
                        </a:rPr>
                        <a:t>pada</a:t>
                      </a:r>
                      <a:r>
                        <a:rPr lang="en-US" sz="1100" baseline="0" dirty="0" smtClean="0">
                          <a:latin typeface="+mj-lt"/>
                        </a:rPr>
                        <a:t> </a:t>
                      </a:r>
                      <a:r>
                        <a:rPr lang="en-US" sz="1100" baseline="0" dirty="0" err="1" smtClean="0">
                          <a:latin typeface="+mj-lt"/>
                        </a:rPr>
                        <a:t>aplikasi</a:t>
                      </a:r>
                      <a:r>
                        <a:rPr lang="en-US" sz="1100" baseline="0" dirty="0" smtClean="0">
                          <a:latin typeface="+mj-lt"/>
                        </a:rPr>
                        <a:t> SLASLI</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baseline="0" dirty="0" smtClean="0">
                          <a:latin typeface="+mj-lt"/>
                        </a:rPr>
                        <a:t>RO </a:t>
                      </a:r>
                      <a:r>
                        <a:rPr lang="en-US" sz="1100" baseline="0" dirty="0" err="1" smtClean="0">
                          <a:latin typeface="+mj-lt"/>
                        </a:rPr>
                        <a:t>menginformasikan</a:t>
                      </a:r>
                      <a:r>
                        <a:rPr lang="en-US" sz="1100" baseline="0" dirty="0" smtClean="0">
                          <a:latin typeface="+mj-lt"/>
                        </a:rPr>
                        <a:t> </a:t>
                      </a:r>
                      <a:r>
                        <a:rPr lang="en-US" sz="1100" baseline="0" dirty="0" err="1" smtClean="0">
                          <a:latin typeface="+mj-lt"/>
                        </a:rPr>
                        <a:t>kepada</a:t>
                      </a:r>
                      <a:r>
                        <a:rPr lang="en-US" sz="1100" baseline="0" dirty="0" smtClean="0">
                          <a:latin typeface="+mj-lt"/>
                        </a:rPr>
                        <a:t> Unit </a:t>
                      </a:r>
                      <a:r>
                        <a:rPr lang="en-US" sz="1100" baseline="0" dirty="0" err="1" smtClean="0">
                          <a:latin typeface="+mj-lt"/>
                        </a:rPr>
                        <a:t>Kerja</a:t>
                      </a:r>
                      <a:r>
                        <a:rPr lang="en-US" sz="1100" baseline="0" dirty="0" smtClean="0">
                          <a:latin typeface="+mj-lt"/>
                        </a:rPr>
                        <a:t> CDU </a:t>
                      </a:r>
                      <a:r>
                        <a:rPr lang="en-US" sz="1100" baseline="0" dirty="0" err="1" smtClean="0">
                          <a:latin typeface="+mj-lt"/>
                        </a:rPr>
                        <a:t>bahwa</a:t>
                      </a:r>
                      <a:r>
                        <a:rPr lang="en-US" sz="1100" baseline="0" dirty="0" smtClean="0">
                          <a:latin typeface="+mj-lt"/>
                        </a:rPr>
                        <a:t> </a:t>
                      </a:r>
                      <a:r>
                        <a:rPr lang="en-US" sz="1100" baseline="0" dirty="0" err="1" smtClean="0">
                          <a:latin typeface="+mj-lt"/>
                        </a:rPr>
                        <a:t>akan</a:t>
                      </a:r>
                      <a:r>
                        <a:rPr lang="en-US" sz="1100" baseline="0" dirty="0" smtClean="0">
                          <a:latin typeface="+mj-lt"/>
                        </a:rPr>
                        <a:t> </a:t>
                      </a:r>
                      <a:r>
                        <a:rPr lang="en-US" sz="1100" baseline="0" dirty="0" err="1" smtClean="0">
                          <a:latin typeface="+mj-lt"/>
                        </a:rPr>
                        <a:t>dilakukan</a:t>
                      </a:r>
                      <a:r>
                        <a:rPr lang="en-US" sz="1100" baseline="0" dirty="0" smtClean="0">
                          <a:latin typeface="+mj-lt"/>
                        </a:rPr>
                        <a:t> </a:t>
                      </a:r>
                      <a:r>
                        <a:rPr lang="en-US" sz="1100" baseline="0" dirty="0" err="1" smtClean="0">
                          <a:latin typeface="+mj-lt"/>
                        </a:rPr>
                        <a:t>pengikatan</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nasabah</a:t>
                      </a:r>
                      <a:r>
                        <a:rPr lang="en-US" sz="1100" baseline="0" dirty="0" smtClean="0">
                          <a:latin typeface="+mj-lt"/>
                        </a:rPr>
                        <a:t> </a:t>
                      </a:r>
                      <a:r>
                        <a:rPr lang="en-US" sz="1100" baseline="0" dirty="0" err="1" smtClean="0">
                          <a:latin typeface="+mj-lt"/>
                        </a:rPr>
                        <a:t>terkait</a:t>
                      </a:r>
                      <a:r>
                        <a:rPr lang="en-US" sz="1100" baseline="0" dirty="0" smtClean="0">
                          <a:latin typeface="+mj-lt"/>
                        </a:rPr>
                        <a:t> </a:t>
                      </a:r>
                      <a:r>
                        <a:rPr lang="en-US" sz="1100" baseline="0" dirty="0" err="1" smtClean="0">
                          <a:latin typeface="+mj-lt"/>
                        </a:rPr>
                        <a:t>dan</a:t>
                      </a:r>
                      <a:r>
                        <a:rPr lang="en-US" sz="1100" baseline="0" dirty="0" smtClean="0">
                          <a:latin typeface="+mj-lt"/>
                        </a:rPr>
                        <a:t> </a:t>
                      </a:r>
                      <a:r>
                        <a:rPr lang="en-US" sz="1100" baseline="0" dirty="0" err="1" smtClean="0">
                          <a:latin typeface="+mj-lt"/>
                        </a:rPr>
                        <a:t>memohon</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dipersiapkan</a:t>
                      </a:r>
                      <a:r>
                        <a:rPr lang="en-US" sz="1100" baseline="0" dirty="0" smtClean="0">
                          <a:latin typeface="+mj-lt"/>
                        </a:rPr>
                        <a:t> PK </a:t>
                      </a:r>
                      <a:r>
                        <a:rPr lang="en-US" sz="1100" baseline="0" dirty="0" err="1" smtClean="0">
                          <a:latin typeface="+mj-lt"/>
                        </a:rPr>
                        <a:t>untuk</a:t>
                      </a:r>
                      <a:r>
                        <a:rPr lang="en-US" sz="1100" baseline="0" dirty="0" smtClean="0">
                          <a:latin typeface="+mj-lt"/>
                        </a:rPr>
                        <a:t> </a:t>
                      </a:r>
                      <a:r>
                        <a:rPr lang="en-US" sz="1100" baseline="0" dirty="0" err="1" smtClean="0">
                          <a:latin typeface="+mj-lt"/>
                        </a:rPr>
                        <a:t>pengikatan</a:t>
                      </a:r>
                      <a:r>
                        <a:rPr lang="en-US" sz="1100" baseline="0" dirty="0" smtClean="0">
                          <a:latin typeface="+mj-lt"/>
                        </a:rPr>
                        <a:t> </a:t>
                      </a:r>
                      <a:r>
                        <a:rPr lang="en-US" sz="1100" baseline="0" dirty="0" err="1" smtClean="0">
                          <a:latin typeface="+mj-lt"/>
                        </a:rPr>
                        <a:t>tersebut</a:t>
                      </a:r>
                      <a:r>
                        <a:rPr lang="en-US" sz="1100" baseline="0" dirty="0" smtClean="0">
                          <a:latin typeface="+mj-lt"/>
                        </a:rPr>
                        <a:t>. </a:t>
                      </a:r>
                      <a:r>
                        <a:rPr lang="en-US" sz="1100" baseline="0" dirty="0" smtClean="0">
                          <a:solidFill>
                            <a:schemeClr val="accent2"/>
                          </a:solidFill>
                          <a:latin typeface="+mj-lt"/>
                        </a:rPr>
                        <a:t>Format </a:t>
                      </a:r>
                      <a:r>
                        <a:rPr lang="en-US" sz="1100" baseline="0" dirty="0" err="1" smtClean="0">
                          <a:solidFill>
                            <a:schemeClr val="accent2"/>
                          </a:solidFill>
                          <a:latin typeface="+mj-lt"/>
                        </a:rPr>
                        <a:t>permohonan</a:t>
                      </a:r>
                      <a:r>
                        <a:rPr lang="en-US" sz="1100" baseline="0" dirty="0" smtClean="0">
                          <a:solidFill>
                            <a:schemeClr val="accent2"/>
                          </a:solidFill>
                          <a:latin typeface="+mj-lt"/>
                        </a:rPr>
                        <a:t> </a:t>
                      </a:r>
                      <a:r>
                        <a:rPr lang="en-US" sz="1100" baseline="0" dirty="0" err="1" smtClean="0">
                          <a:solidFill>
                            <a:schemeClr val="accent2"/>
                          </a:solidFill>
                          <a:latin typeface="+mj-lt"/>
                        </a:rPr>
                        <a:t>terdapat</a:t>
                      </a:r>
                      <a:r>
                        <a:rPr lang="en-US" sz="1100" baseline="0" dirty="0" smtClean="0">
                          <a:solidFill>
                            <a:schemeClr val="accent2"/>
                          </a:solidFill>
                          <a:latin typeface="+mj-lt"/>
                        </a:rPr>
                        <a:t> </a:t>
                      </a:r>
                      <a:r>
                        <a:rPr lang="en-US" sz="1100" baseline="0" dirty="0" err="1" smtClean="0">
                          <a:solidFill>
                            <a:schemeClr val="accent2"/>
                          </a:solidFill>
                          <a:latin typeface="+mj-lt"/>
                        </a:rPr>
                        <a:t>pada</a:t>
                      </a:r>
                      <a:r>
                        <a:rPr lang="en-US" sz="1100" baseline="0" dirty="0" smtClean="0">
                          <a:solidFill>
                            <a:schemeClr val="accent2"/>
                          </a:solidFill>
                          <a:latin typeface="+mj-lt"/>
                        </a:rPr>
                        <a:t> </a:t>
                      </a:r>
                      <a:r>
                        <a:rPr lang="en-US" sz="1100" baseline="0" dirty="0" err="1" smtClean="0">
                          <a:solidFill>
                            <a:schemeClr val="accent2"/>
                          </a:solidFill>
                          <a:latin typeface="+mj-lt"/>
                        </a:rPr>
                        <a:t>lampiran</a:t>
                      </a:r>
                      <a:r>
                        <a:rPr lang="en-US" sz="1100" baseline="0" dirty="0" smtClean="0">
                          <a:solidFill>
                            <a:schemeClr val="accent2"/>
                          </a:solidFill>
                          <a:latin typeface="+mj-lt"/>
                        </a:rPr>
                        <a:t> </a:t>
                      </a:r>
                      <a:r>
                        <a:rPr lang="en-US" sz="1100" baseline="0" dirty="0" err="1" smtClean="0">
                          <a:solidFill>
                            <a:schemeClr val="accent2"/>
                          </a:solidFill>
                          <a:latin typeface="+mj-lt"/>
                        </a:rPr>
                        <a:t>xx.yy</a:t>
                      </a:r>
                      <a:endParaRPr lang="en-US" sz="1100" baseline="0" dirty="0" smtClean="0">
                        <a:solidFill>
                          <a:schemeClr val="accent2"/>
                        </a:solidFill>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67074">
                <a:tc>
                  <a:txBody>
                    <a:bodyPr/>
                    <a:lstStyle/>
                    <a:p>
                      <a:pPr algn="ctr"/>
                      <a:r>
                        <a:rPr lang="en-US" sz="1100" b="1" dirty="0" smtClean="0">
                          <a:latin typeface="+mj-lt"/>
                        </a:rPr>
                        <a:t>15</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latin typeface="+mj-lt"/>
                        </a:rPr>
                        <a:t>CDU </a:t>
                      </a:r>
                      <a:r>
                        <a:rPr lang="en-US" sz="1100" dirty="0" err="1" smtClean="0">
                          <a:latin typeface="+mj-lt"/>
                        </a:rPr>
                        <a:t>melakukan</a:t>
                      </a:r>
                      <a:r>
                        <a:rPr lang="en-US" sz="1100" baseline="0" dirty="0" smtClean="0">
                          <a:latin typeface="+mj-lt"/>
                        </a:rPr>
                        <a:t> </a:t>
                      </a:r>
                      <a:r>
                        <a:rPr lang="en-US" sz="1100" baseline="0" dirty="0" err="1" smtClean="0">
                          <a:latin typeface="+mj-lt"/>
                        </a:rPr>
                        <a:t>pengecekan</a:t>
                      </a:r>
                      <a:r>
                        <a:rPr lang="en-US" sz="1100" baseline="0" dirty="0" smtClean="0">
                          <a:latin typeface="+mj-lt"/>
                        </a:rPr>
                        <a:t> </a:t>
                      </a:r>
                      <a:r>
                        <a:rPr lang="en-US" sz="1100" baseline="0" dirty="0" err="1" smtClean="0">
                          <a:latin typeface="+mj-lt"/>
                        </a:rPr>
                        <a:t>aplikasi</a:t>
                      </a:r>
                      <a:r>
                        <a:rPr lang="en-US" sz="1100" baseline="0" dirty="0" smtClean="0">
                          <a:latin typeface="+mj-lt"/>
                        </a:rPr>
                        <a:t> SLASLI </a:t>
                      </a:r>
                      <a:r>
                        <a:rPr lang="en-US" sz="1100" baseline="0" dirty="0" err="1" smtClean="0">
                          <a:latin typeface="+mj-lt"/>
                        </a:rPr>
                        <a:t>dan</a:t>
                      </a:r>
                      <a:r>
                        <a:rPr lang="en-US" sz="1100" baseline="0" dirty="0" smtClean="0">
                          <a:latin typeface="+mj-lt"/>
                        </a:rPr>
                        <a:t> </a:t>
                      </a:r>
                      <a:r>
                        <a:rPr lang="en-US" sz="1100" baseline="0" dirty="0" err="1" smtClean="0">
                          <a:latin typeface="+mj-lt"/>
                        </a:rPr>
                        <a:t>mempersiapkan</a:t>
                      </a:r>
                      <a:r>
                        <a:rPr lang="en-US" sz="1100" baseline="0" dirty="0" smtClean="0">
                          <a:latin typeface="+mj-lt"/>
                        </a:rPr>
                        <a:t> </a:t>
                      </a:r>
                      <a:r>
                        <a:rPr lang="en-US" sz="1100" baseline="0" dirty="0" err="1" smtClean="0">
                          <a:latin typeface="+mj-lt"/>
                        </a:rPr>
                        <a:t>Perjanjian</a:t>
                      </a:r>
                      <a:r>
                        <a:rPr lang="en-US" sz="1100" baseline="0" dirty="0" smtClean="0">
                          <a:latin typeface="+mj-lt"/>
                        </a:rPr>
                        <a:t> </a:t>
                      </a:r>
                      <a:r>
                        <a:rPr lang="en-US" sz="1100" baseline="0" dirty="0" err="1" smtClean="0">
                          <a:latin typeface="+mj-lt"/>
                        </a:rPr>
                        <a:t>Kredit</a:t>
                      </a:r>
                      <a:r>
                        <a:rPr lang="en-US" sz="1100" baseline="0" dirty="0" smtClean="0">
                          <a:latin typeface="+mj-lt"/>
                        </a:rPr>
                        <a:t> </a:t>
                      </a:r>
                      <a:r>
                        <a:rPr lang="en-US" sz="1100" baseline="0" dirty="0" err="1" smtClean="0">
                          <a:latin typeface="+mj-lt"/>
                        </a:rPr>
                        <a:t>untuk</a:t>
                      </a:r>
                      <a:r>
                        <a:rPr lang="en-US" sz="1100" baseline="0" dirty="0" smtClean="0">
                          <a:latin typeface="+mj-lt"/>
                        </a:rPr>
                        <a:t> </a:t>
                      </a:r>
                      <a:r>
                        <a:rPr lang="en-US" sz="1100" baseline="0" dirty="0" err="1" smtClean="0">
                          <a:latin typeface="+mj-lt"/>
                        </a:rPr>
                        <a:t>nasabah</a:t>
                      </a:r>
                      <a:r>
                        <a:rPr lang="en-US" sz="1100" baseline="0" dirty="0" smtClean="0">
                          <a:latin typeface="+mj-lt"/>
                        </a:rPr>
                        <a:t> </a:t>
                      </a:r>
                      <a:r>
                        <a:rPr lang="en-US" sz="1100" baseline="0" dirty="0" err="1" smtClean="0">
                          <a:latin typeface="+mj-lt"/>
                        </a:rPr>
                        <a:t>terkait</a:t>
                      </a:r>
                      <a:endParaRPr lang="en-US" sz="1100" dirty="0" smtClean="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100" dirty="0" smtClean="0">
                          <a:solidFill>
                            <a:schemeClr val="tx1"/>
                          </a:solidFill>
                          <a:latin typeface="+mj-lt"/>
                        </a:rPr>
                        <a:t>CDU</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kern="1200" dirty="0" smtClean="0">
                          <a:solidFill>
                            <a:schemeClr val="dk1"/>
                          </a:solidFill>
                          <a:latin typeface="+mn-lt"/>
                          <a:ea typeface="+mn-ea"/>
                          <a:cs typeface="+mn-cs"/>
                        </a:rPr>
                        <a:t>Unit</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kerja</a:t>
                      </a:r>
                      <a:r>
                        <a:rPr lang="en-US" sz="1100" kern="1200" baseline="0" dirty="0" smtClean="0">
                          <a:solidFill>
                            <a:schemeClr val="dk1"/>
                          </a:solidFill>
                          <a:latin typeface="+mn-lt"/>
                          <a:ea typeface="+mn-ea"/>
                          <a:cs typeface="+mn-cs"/>
                        </a:rPr>
                        <a:t> CDU </a:t>
                      </a:r>
                      <a:r>
                        <a:rPr lang="en-US" sz="1100" kern="1200" baseline="0" dirty="0" err="1" smtClean="0">
                          <a:solidFill>
                            <a:schemeClr val="dk1"/>
                          </a:solidFill>
                          <a:latin typeface="+mn-lt"/>
                          <a:ea typeface="+mn-ea"/>
                          <a:cs typeface="+mn-cs"/>
                        </a:rPr>
                        <a:t>menerima</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permohonan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pembuatan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Perjanjian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Kredit</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untuk</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nasabah</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terkait</a:t>
                      </a:r>
                      <a:r>
                        <a:rPr lang="en-US" sz="1100" kern="1200" baseline="0" dirty="0" smtClean="0">
                          <a:solidFill>
                            <a:schemeClr val="dk1"/>
                          </a:solidFill>
                          <a:latin typeface="+mn-lt"/>
                          <a:ea typeface="+mn-ea"/>
                          <a:cs typeface="+mn-cs"/>
                        </a:rPr>
                        <a:t>.</a:t>
                      </a:r>
                    </a:p>
                    <a:p>
                      <a:pPr marL="228600" marR="0" lvl="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100" kern="1200" baseline="0" dirty="0" smtClean="0">
                          <a:solidFill>
                            <a:schemeClr val="dk1"/>
                          </a:solidFill>
                          <a:latin typeface="+mn-lt"/>
                          <a:ea typeface="+mn-ea"/>
                          <a:cs typeface="+mn-cs"/>
                        </a:rPr>
                        <a:t>Unit </a:t>
                      </a:r>
                      <a:r>
                        <a:rPr lang="en-US" sz="1100" kern="1200" baseline="0" dirty="0" err="1" smtClean="0">
                          <a:solidFill>
                            <a:schemeClr val="dk1"/>
                          </a:solidFill>
                          <a:latin typeface="+mn-lt"/>
                          <a:ea typeface="+mn-ea"/>
                          <a:cs typeface="+mn-cs"/>
                        </a:rPr>
                        <a:t>kerja</a:t>
                      </a:r>
                      <a:r>
                        <a:rPr lang="en-US" sz="1100" kern="1200" baseline="0" dirty="0" smtClean="0">
                          <a:solidFill>
                            <a:schemeClr val="dk1"/>
                          </a:solidFill>
                          <a:latin typeface="+mn-lt"/>
                          <a:ea typeface="+mn-ea"/>
                          <a:cs typeface="+mn-cs"/>
                        </a:rPr>
                        <a:t> CDU </a:t>
                      </a:r>
                      <a:r>
                        <a:rPr lang="en-US" sz="1100" kern="1200" baseline="0" dirty="0" err="1" smtClean="0">
                          <a:solidFill>
                            <a:schemeClr val="dk1"/>
                          </a:solidFill>
                          <a:latin typeface="+mn-lt"/>
                          <a:ea typeface="+mn-ea"/>
                          <a:cs typeface="+mn-cs"/>
                        </a:rPr>
                        <a:t>mempersiapkan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dokumen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Perjanjian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Kredit</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dan</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mengirimkanya</a:t>
                      </a:r>
                      <a:r>
                        <a:rPr lang="en-US" sz="1100" kern="1200" baseline="0" dirty="0" smtClean="0">
                          <a:solidFill>
                            <a:schemeClr val="dk1"/>
                          </a:solidFill>
                          <a:latin typeface="+mn-lt"/>
                          <a:ea typeface="+mn-ea"/>
                          <a:cs typeface="+mn-cs"/>
                        </a:rPr>
                        <a:t> </a:t>
                      </a:r>
                      <a:r>
                        <a:rPr lang="en-US" sz="1100" kern="1200" baseline="0" dirty="0" err="1" smtClean="0">
                          <a:solidFill>
                            <a:schemeClr val="dk1"/>
                          </a:solidFill>
                          <a:latin typeface="+mn-lt"/>
                          <a:ea typeface="+mn-ea"/>
                          <a:cs typeface="+mn-cs"/>
                        </a:rPr>
                        <a:t>kepada</a:t>
                      </a:r>
                      <a:r>
                        <a:rPr lang="en-US" sz="1100" kern="1200" baseline="0" dirty="0" smtClean="0">
                          <a:solidFill>
                            <a:schemeClr val="dk1"/>
                          </a:solidFill>
                          <a:latin typeface="+mn-lt"/>
                          <a:ea typeface="+mn-ea"/>
                          <a:cs typeface="+mn-cs"/>
                        </a:rPr>
                        <a:t> RO </a:t>
                      </a:r>
                      <a:r>
                        <a:rPr lang="en-US" sz="1100" kern="1200" baseline="0" dirty="0" err="1" smtClean="0">
                          <a:solidFill>
                            <a:schemeClr val="dk1"/>
                          </a:solidFill>
                          <a:latin typeface="+mn-lt"/>
                          <a:ea typeface="+mn-ea"/>
                          <a:cs typeface="+mn-cs"/>
                        </a:rPr>
                        <a:t>dan</a:t>
                      </a:r>
                      <a:r>
                        <a:rPr lang="en-US" sz="1100" kern="1200" baseline="0" dirty="0" smtClean="0">
                          <a:solidFill>
                            <a:schemeClr val="dk1"/>
                          </a:solidFill>
                          <a:latin typeface="+mn-lt"/>
                          <a:ea typeface="+mn-ea"/>
                          <a:cs typeface="+mn-cs"/>
                        </a:rPr>
                        <a:t> cc CAC</a:t>
                      </a:r>
                      <a:endParaRPr lang="en-US" sz="1100" kern="120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655874">
                <a:tc>
                  <a:txBody>
                    <a:bodyPr/>
                    <a:lstStyle/>
                    <a:p>
                      <a:pPr algn="ctr"/>
                      <a:r>
                        <a:rPr lang="en-US" sz="1100" b="1" dirty="0" smtClean="0">
                          <a:latin typeface="+mj-lt"/>
                        </a:rPr>
                        <a:t>16</a:t>
                      </a:r>
                      <a:endParaRPr lang="en-US" sz="1100" b="1" dirty="0">
                        <a:latin typeface="+mj-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CAC </a:t>
                      </a:r>
                      <a:r>
                        <a:rPr lang="en-US" sz="1100" dirty="0" err="1" smtClean="0"/>
                        <a:t>melakukan</a:t>
                      </a:r>
                      <a:r>
                        <a:rPr lang="en-US" sz="1100" dirty="0" smtClean="0"/>
                        <a:t> </a:t>
                      </a:r>
                      <a:r>
                        <a:rPr lang="en-US" sz="1100" dirty="0" err="1" smtClean="0"/>
                        <a:t>pengecekan</a:t>
                      </a:r>
                      <a:r>
                        <a:rPr lang="en-US" sz="1100" dirty="0" smtClean="0"/>
                        <a:t> </a:t>
                      </a:r>
                      <a:r>
                        <a:rPr lang="en-US" sz="1100" dirty="0" err="1" smtClean="0"/>
                        <a:t>terhadap</a:t>
                      </a:r>
                      <a:r>
                        <a:rPr lang="en-US" sz="1100" dirty="0" smtClean="0"/>
                        <a:t> PK</a:t>
                      </a:r>
                      <a:r>
                        <a:rPr lang="en-US" sz="1100" baseline="0" dirty="0" smtClean="0"/>
                        <a:t> yang </a:t>
                      </a:r>
                      <a:r>
                        <a:rPr lang="en-US" sz="1100" baseline="0" dirty="0" err="1" smtClean="0"/>
                        <a:t>telah</a:t>
                      </a:r>
                      <a:r>
                        <a:rPr lang="en-US" sz="1100" baseline="0" dirty="0" smtClean="0"/>
                        <a:t> </a:t>
                      </a:r>
                      <a:r>
                        <a:rPr lang="en-US" sz="1100" baseline="0" dirty="0" err="1" smtClean="0"/>
                        <a:t>dipersiapkan</a:t>
                      </a:r>
                      <a:r>
                        <a:rPr lang="en-US" sz="1100" baseline="0" dirty="0" smtClean="0"/>
                        <a:t> </a:t>
                      </a:r>
                      <a:r>
                        <a:rPr lang="en-US" sz="1100" baseline="0" dirty="0" err="1" smtClean="0"/>
                        <a:t>dan</a:t>
                      </a:r>
                      <a:r>
                        <a:rPr lang="en-US" sz="1100" baseline="0" dirty="0" smtClean="0"/>
                        <a:t> </a:t>
                      </a:r>
                      <a:r>
                        <a:rPr lang="en-US" sz="1100" baseline="0" dirty="0" err="1" smtClean="0"/>
                        <a:t>memberikan</a:t>
                      </a:r>
                      <a:r>
                        <a:rPr lang="en-US" sz="1100" baseline="0" dirty="0" smtClean="0"/>
                        <a:t> “Green Light”</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buFont typeface="+mj-lt"/>
                        <a:buNone/>
                      </a:pPr>
                      <a:r>
                        <a:rPr lang="en-US" sz="1100" dirty="0" smtClean="0"/>
                        <a:t>CAC</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indent="-228600">
                        <a:buFont typeface="+mj-lt"/>
                        <a:buAutoNum type="alphaLcPeriod"/>
                      </a:pPr>
                      <a:r>
                        <a:rPr lang="en-US" sz="1100" dirty="0" smtClean="0"/>
                        <a:t>CAC </a:t>
                      </a:r>
                      <a:r>
                        <a:rPr lang="en-US" sz="1100" dirty="0" err="1" smtClean="0"/>
                        <a:t>memberikan</a:t>
                      </a:r>
                      <a:r>
                        <a:rPr lang="en-US" sz="1100" dirty="0" smtClean="0"/>
                        <a:t> “green light” </a:t>
                      </a:r>
                      <a:r>
                        <a:rPr lang="en-US" sz="1100" dirty="0" err="1" smtClean="0"/>
                        <a:t>terhadap</a:t>
                      </a:r>
                      <a:r>
                        <a:rPr lang="en-US" sz="1100" baseline="0" dirty="0" smtClean="0"/>
                        <a:t> </a:t>
                      </a:r>
                      <a:r>
                        <a:rPr lang="en-US" sz="1100" baseline="0" dirty="0" err="1" smtClean="0"/>
                        <a:t>persiapan</a:t>
                      </a:r>
                      <a:r>
                        <a:rPr lang="en-US" sz="1100" baseline="0" dirty="0" smtClean="0"/>
                        <a:t> </a:t>
                      </a:r>
                      <a:r>
                        <a:rPr lang="en-US" sz="1100" baseline="0" dirty="0" err="1" smtClean="0"/>
                        <a:t>pengikatan</a:t>
                      </a:r>
                      <a:r>
                        <a:rPr lang="en-US" sz="1100" baseline="0" dirty="0" smtClean="0"/>
                        <a:t> </a:t>
                      </a:r>
                      <a:r>
                        <a:rPr lang="en-US" sz="1100" baseline="0" dirty="0" err="1" smtClean="0"/>
                        <a:t>pinjaman</a:t>
                      </a:r>
                      <a:r>
                        <a:rPr lang="en-US" sz="1100" baseline="0" dirty="0" smtClean="0"/>
                        <a:t>/</a:t>
                      </a:r>
                      <a:r>
                        <a:rPr lang="en-US" sz="1100" baseline="0" dirty="0" err="1" smtClean="0"/>
                        <a:t>pembiayaan</a:t>
                      </a:r>
                      <a:r>
                        <a:rPr lang="en-US" sz="1100" baseline="0" dirty="0" smtClean="0"/>
                        <a:t> </a:t>
                      </a:r>
                      <a:r>
                        <a:rPr lang="en-US" sz="1100" baseline="0" dirty="0" err="1" smtClean="0"/>
                        <a:t>jika</a:t>
                      </a:r>
                      <a:r>
                        <a:rPr lang="en-US" sz="1100" baseline="0" dirty="0" smtClean="0"/>
                        <a:t> </a:t>
                      </a:r>
                      <a:r>
                        <a:rPr lang="en-US" sz="1100" baseline="0" dirty="0" err="1" smtClean="0"/>
                        <a:t>sudah</a:t>
                      </a:r>
                      <a:r>
                        <a:rPr lang="en-US" sz="1100" baseline="0" dirty="0" smtClean="0"/>
                        <a:t> </a:t>
                      </a:r>
                      <a:r>
                        <a:rPr lang="en-US" sz="1100" baseline="0" dirty="0" err="1" smtClean="0"/>
                        <a:t>memenuhi</a:t>
                      </a:r>
                      <a:r>
                        <a:rPr lang="en-US" sz="1100" baseline="0" dirty="0" smtClean="0"/>
                        <a:t> </a:t>
                      </a:r>
                      <a:r>
                        <a:rPr lang="en-US" sz="1100" baseline="0" dirty="0" err="1" smtClean="0"/>
                        <a:t>persyaratan</a:t>
                      </a:r>
                      <a:r>
                        <a:rPr lang="en-US" sz="1100" baseline="0" dirty="0" smtClean="0"/>
                        <a:t> yang </a:t>
                      </a:r>
                      <a:r>
                        <a:rPr lang="en-US" sz="1100" baseline="0" dirty="0" err="1" smtClean="0"/>
                        <a:t>dibutuhkan</a:t>
                      </a:r>
                      <a:endParaRPr lang="en-US" sz="1100" baseline="0" dirty="0" smtClean="0"/>
                    </a:p>
                    <a:p>
                      <a:pPr marL="228600" indent="-228600">
                        <a:buFont typeface="+mj-lt"/>
                        <a:buAutoNum type="alphaLcPeriod"/>
                      </a:pPr>
                      <a:r>
                        <a:rPr lang="en-US" sz="1100" baseline="0" dirty="0" err="1" smtClean="0"/>
                        <a:t>Memastikan</a:t>
                      </a:r>
                      <a:r>
                        <a:rPr lang="en-US" sz="1100" baseline="0" dirty="0" smtClean="0"/>
                        <a:t> </a:t>
                      </a:r>
                      <a:r>
                        <a:rPr lang="en-US" sz="1100" baseline="0" dirty="0" err="1" smtClean="0"/>
                        <a:t>bahwa</a:t>
                      </a:r>
                      <a:r>
                        <a:rPr lang="en-US" sz="1100" baseline="0" dirty="0" smtClean="0"/>
                        <a:t> RO </a:t>
                      </a:r>
                      <a:r>
                        <a:rPr lang="en-US" sz="1100" baseline="0" dirty="0" err="1" smtClean="0"/>
                        <a:t>telah</a:t>
                      </a:r>
                      <a:r>
                        <a:rPr lang="en-US" sz="1100" baseline="0" dirty="0" smtClean="0"/>
                        <a:t> </a:t>
                      </a:r>
                      <a:r>
                        <a:rPr lang="en-US" sz="1100" baseline="0" dirty="0" err="1" smtClean="0"/>
                        <a:t>menerima</a:t>
                      </a:r>
                      <a:r>
                        <a:rPr lang="en-US" sz="1100" baseline="0" dirty="0" smtClean="0"/>
                        <a:t> </a:t>
                      </a:r>
                      <a:r>
                        <a:rPr lang="en-US" sz="1100" baseline="0" dirty="0" err="1" smtClean="0"/>
                        <a:t>informasi</a:t>
                      </a:r>
                      <a:r>
                        <a:rPr lang="en-US" sz="1100" baseline="0" dirty="0" smtClean="0"/>
                        <a:t> “Green Light”</a:t>
                      </a:r>
                      <a:endParaRPr lang="en-US" sz="11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48612">
                <a:tc>
                  <a:txBody>
                    <a:bodyPr/>
                    <a:lstStyle/>
                    <a:p>
                      <a:pPr algn="ctr"/>
                      <a:r>
                        <a:rPr lang="en-US" sz="1000" b="1" dirty="0" smtClean="0">
                          <a:latin typeface="+mn-lt"/>
                        </a:rPr>
                        <a:t>17</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latin typeface="+mn-lt"/>
                        </a:rPr>
                        <a:t>RO</a:t>
                      </a:r>
                      <a:r>
                        <a:rPr lang="en-US" sz="1000" b="0" baseline="0" dirty="0" smtClean="0">
                          <a:latin typeface="+mn-lt"/>
                        </a:rPr>
                        <a:t> </a:t>
                      </a:r>
                      <a:r>
                        <a:rPr lang="en-US" sz="1000" b="0" baseline="0" dirty="0" err="1" smtClean="0">
                          <a:latin typeface="+mn-lt"/>
                        </a:rPr>
                        <a:t>menginformasikan</a:t>
                      </a:r>
                      <a:r>
                        <a:rPr lang="en-US" sz="1000" b="0" baseline="0" dirty="0" smtClean="0">
                          <a:latin typeface="+mn-lt"/>
                        </a:rPr>
                        <a:t> </a:t>
                      </a:r>
                      <a:r>
                        <a:rPr lang="en-US" sz="1000" b="0" baseline="0" dirty="0" err="1" smtClean="0">
                          <a:latin typeface="+mn-lt"/>
                        </a:rPr>
                        <a:t>kepada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waktu</a:t>
                      </a:r>
                      <a:r>
                        <a:rPr lang="en-US" sz="1000" b="0" baseline="0" dirty="0" smtClean="0">
                          <a:latin typeface="+mn-lt"/>
                        </a:rPr>
                        <a:t> </a:t>
                      </a:r>
                      <a:r>
                        <a:rPr lang="en-US" sz="1000" b="0" baseline="0" dirty="0" err="1" smtClean="0">
                          <a:latin typeface="+mn-lt"/>
                        </a:rPr>
                        <a:t>pengikatan</a:t>
                      </a:r>
                      <a:r>
                        <a:rPr lang="en-US" sz="1000" b="0" baseline="0" dirty="0" smtClean="0">
                          <a:latin typeface="+mn-lt"/>
                        </a:rPr>
                        <a:t> </a:t>
                      </a:r>
                      <a:r>
                        <a:rPr lang="en-US" sz="1000" b="0" baseline="0" dirty="0" err="1" smtClean="0">
                          <a:latin typeface="+mn-lt"/>
                        </a:rPr>
                        <a:t>kredit</a:t>
                      </a:r>
                      <a:r>
                        <a:rPr lang="en-US" sz="1000" b="0" baseline="0" dirty="0" smtClean="0">
                          <a:latin typeface="+mn-lt"/>
                        </a:rPr>
                        <a:t> </a:t>
                      </a:r>
                      <a:r>
                        <a:rPr lang="en-US" sz="1000" b="0" baseline="0" dirty="0" err="1" smtClean="0">
                          <a:latin typeface="+mn-lt"/>
                        </a:rPr>
                        <a:t>akan</a:t>
                      </a:r>
                      <a:r>
                        <a:rPr lang="en-US" sz="1000" b="0" baseline="0" dirty="0" smtClean="0">
                          <a:latin typeface="+mn-lt"/>
                        </a:rPr>
                        <a:t> </a:t>
                      </a:r>
                      <a:r>
                        <a:rPr lang="en-US" sz="1000" b="0" baseline="0" dirty="0" err="1" smtClean="0">
                          <a:latin typeface="+mn-lt"/>
                        </a:rPr>
                        <a:t>dilakukan</a:t>
                      </a:r>
                      <a:endParaRPr lang="en-US" sz="1000" b="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baseline="0" dirty="0" smtClean="0">
                          <a:solidFill>
                            <a:schemeClr val="tx1"/>
                          </a:solidFill>
                          <a:latin typeface="+mn-lt"/>
                        </a:rPr>
                        <a:t>RO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buFont typeface="+mj-lt"/>
                        <a:buNone/>
                      </a:pPr>
                      <a:r>
                        <a:rPr lang="en-US" sz="1000" b="0" kern="1200" baseline="0" dirty="0" smtClean="0">
                          <a:solidFill>
                            <a:schemeClr val="dk1"/>
                          </a:solidFill>
                          <a:effectLst/>
                          <a:latin typeface="+mn-lt"/>
                          <a:ea typeface="+mn-ea"/>
                          <a:cs typeface="+mn-cs"/>
                        </a:rPr>
                        <a:t>RO </a:t>
                      </a:r>
                      <a:r>
                        <a:rPr lang="en-US" sz="1000" b="0" kern="1200" baseline="0" dirty="0" err="1" smtClean="0">
                          <a:solidFill>
                            <a:schemeClr val="dk1"/>
                          </a:solidFill>
                          <a:effectLst/>
                          <a:latin typeface="+mn-lt"/>
                          <a:ea typeface="+mn-ea"/>
                          <a:cs typeface="+mn-cs"/>
                        </a:rPr>
                        <a:t>menginformasikan</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kepada</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nasabah</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waktu</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dan</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lokasi</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pengikatan</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serta</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memastikan</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bahwa</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pejabat</a:t>
                      </a:r>
                      <a:r>
                        <a:rPr lang="en-US" sz="1000" b="0" kern="1200" baseline="0" dirty="0" smtClean="0">
                          <a:solidFill>
                            <a:schemeClr val="dk1"/>
                          </a:solidFill>
                          <a:effectLst/>
                          <a:latin typeface="+mn-lt"/>
                          <a:ea typeface="+mn-ea"/>
                          <a:cs typeface="+mn-cs"/>
                        </a:rPr>
                        <a:t> bank yang </a:t>
                      </a:r>
                      <a:r>
                        <a:rPr lang="en-US" sz="1000" b="0" kern="1200" baseline="0" dirty="0" err="1" smtClean="0">
                          <a:solidFill>
                            <a:schemeClr val="dk1"/>
                          </a:solidFill>
                          <a:effectLst/>
                          <a:latin typeface="+mn-lt"/>
                          <a:ea typeface="+mn-ea"/>
                          <a:cs typeface="+mn-cs"/>
                        </a:rPr>
                        <a:t>berwenang</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menghadiri</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pengikatan</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tersebut</a:t>
                      </a:r>
                      <a:r>
                        <a:rPr lang="en-US" sz="1000" b="0" kern="1200" baseline="0" dirty="0" smtClean="0">
                          <a:solidFill>
                            <a:schemeClr val="dk1"/>
                          </a:solidFill>
                          <a:effectLst/>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62880">
                <a:tc>
                  <a:txBody>
                    <a:bodyPr/>
                    <a:lstStyle/>
                    <a:p>
                      <a:pPr algn="ctr"/>
                      <a:r>
                        <a:rPr lang="en-US" sz="1000" b="1" dirty="0" smtClean="0">
                          <a:latin typeface="+mn-lt"/>
                        </a:rPr>
                        <a:t>18</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Penandatangan</a:t>
                      </a:r>
                      <a:r>
                        <a:rPr lang="en-US" sz="1000" baseline="0" dirty="0" smtClean="0">
                          <a:latin typeface="+mn-lt"/>
                        </a:rPr>
                        <a:t> PK di </a:t>
                      </a:r>
                      <a:r>
                        <a:rPr lang="en-US" sz="1000" baseline="0" dirty="0" err="1" smtClean="0">
                          <a:latin typeface="+mn-lt"/>
                        </a:rPr>
                        <a:t>cabang</a:t>
                      </a:r>
                      <a:r>
                        <a:rPr lang="en-US" sz="1000" baseline="0" dirty="0" smtClean="0">
                          <a:latin typeface="+mn-lt"/>
                        </a:rPr>
                        <a:t> </a:t>
                      </a:r>
                      <a:r>
                        <a:rPr lang="en-US" sz="1000" baseline="0" dirty="0" err="1" smtClean="0">
                          <a:latin typeface="+mn-lt"/>
                        </a:rPr>
                        <a:t>atau</a:t>
                      </a:r>
                      <a:r>
                        <a:rPr lang="en-US" sz="1000" baseline="0" dirty="0" smtClean="0">
                          <a:latin typeface="+mn-lt"/>
                        </a:rPr>
                        <a:t> </a:t>
                      </a:r>
                      <a:r>
                        <a:rPr lang="en-US" sz="1000" baseline="0" dirty="0" err="1" smtClean="0">
                          <a:latin typeface="+mn-lt"/>
                        </a:rPr>
                        <a:t>lokasi</a:t>
                      </a:r>
                      <a:r>
                        <a:rPr lang="en-US" sz="1000" baseline="0" dirty="0" smtClean="0">
                          <a:latin typeface="+mn-lt"/>
                        </a:rPr>
                        <a:t> </a:t>
                      </a:r>
                      <a:r>
                        <a:rPr lang="en-US" sz="1000" baseline="0" dirty="0" err="1" smtClean="0">
                          <a:latin typeface="+mn-lt"/>
                        </a:rPr>
                        <a:t>nasabah</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RO</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BM</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dirty="0" err="1" smtClean="0">
                          <a:latin typeface="+mn-lt"/>
                        </a:rPr>
                        <a:t>Penandatangan</a:t>
                      </a:r>
                      <a:r>
                        <a:rPr lang="en-US" sz="1000" b="0" dirty="0" smtClean="0">
                          <a:latin typeface="+mn-lt"/>
                        </a:rPr>
                        <a:t> </a:t>
                      </a:r>
                      <a:r>
                        <a:rPr lang="en-US" sz="1000" b="0" dirty="0" err="1" smtClean="0">
                          <a:latin typeface="+mn-lt"/>
                        </a:rPr>
                        <a:t>Perjanjian</a:t>
                      </a:r>
                      <a:r>
                        <a:rPr lang="en-US" sz="1000" b="0" baseline="0" dirty="0" smtClean="0">
                          <a:latin typeface="+mn-lt"/>
                        </a:rPr>
                        <a:t> </a:t>
                      </a:r>
                      <a:r>
                        <a:rPr lang="en-US" sz="1000" b="0" baseline="0" dirty="0" err="1" smtClean="0">
                          <a:latin typeface="+mn-lt"/>
                        </a:rPr>
                        <a:t>Kredit</a:t>
                      </a:r>
                      <a:r>
                        <a:rPr lang="en-US" sz="1000" b="0" baseline="0" dirty="0" smtClean="0">
                          <a:latin typeface="+mn-lt"/>
                        </a:rPr>
                        <a:t> </a:t>
                      </a:r>
                      <a:r>
                        <a:rPr lang="en-US" sz="1000" b="0" baseline="0" dirty="0" err="1" smtClean="0">
                          <a:latin typeface="+mn-lt"/>
                        </a:rPr>
                        <a:t>dihadiri</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beserta</a:t>
                      </a:r>
                      <a:r>
                        <a:rPr lang="en-US" sz="1000" b="0" baseline="0" dirty="0" smtClean="0">
                          <a:latin typeface="+mn-lt"/>
                        </a:rPr>
                        <a:t> </a:t>
                      </a:r>
                      <a:r>
                        <a:rPr lang="en-US" sz="1000" b="0" baseline="0" dirty="0" err="1" smtClean="0">
                          <a:latin typeface="+mn-lt"/>
                        </a:rPr>
                        <a:t>pasangan</a:t>
                      </a:r>
                      <a:r>
                        <a:rPr lang="en-US" sz="1000" b="0" baseline="0" dirty="0" smtClean="0">
                          <a:latin typeface="+mn-lt"/>
                        </a:rPr>
                        <a:t> (</a:t>
                      </a:r>
                      <a:r>
                        <a:rPr lang="en-US" sz="1000" b="0" baseline="0" dirty="0" err="1" smtClean="0">
                          <a:latin typeface="+mn-lt"/>
                        </a:rPr>
                        <a:t>jika</a:t>
                      </a:r>
                      <a:r>
                        <a:rPr lang="en-US" sz="1000" b="0" baseline="0" dirty="0" smtClean="0">
                          <a:latin typeface="+mn-lt"/>
                        </a:rPr>
                        <a:t> </a:t>
                      </a:r>
                      <a:r>
                        <a:rPr lang="en-US" sz="1000" b="0" baseline="0" dirty="0" err="1" smtClean="0">
                          <a:latin typeface="+mn-lt"/>
                        </a:rPr>
                        <a:t>ada</a:t>
                      </a:r>
                      <a:r>
                        <a:rPr lang="en-US" sz="1000" b="0" baseline="0" dirty="0" smtClean="0">
                          <a:latin typeface="+mn-lt"/>
                        </a:rPr>
                        <a:t>) </a:t>
                      </a:r>
                      <a:r>
                        <a:rPr lang="en-US" sz="1000" b="0" baseline="0" dirty="0" err="1" smtClean="0">
                          <a:latin typeface="+mn-lt"/>
                        </a:rPr>
                        <a:t>dan</a:t>
                      </a:r>
                      <a:r>
                        <a:rPr lang="en-US" sz="1000" b="0" baseline="0" dirty="0" smtClean="0">
                          <a:latin typeface="+mn-lt"/>
                        </a:rPr>
                        <a:t> minimal 2 orang </a:t>
                      </a:r>
                      <a:r>
                        <a:rPr lang="en-US" sz="1000" b="0" baseline="0" dirty="0" err="1" smtClean="0">
                          <a:latin typeface="+mn-lt"/>
                        </a:rPr>
                        <a:t>pejabat</a:t>
                      </a:r>
                      <a:r>
                        <a:rPr lang="en-US" sz="1000" b="0" baseline="0" dirty="0" smtClean="0">
                          <a:latin typeface="+mn-lt"/>
                        </a:rPr>
                        <a:t> bank yang </a:t>
                      </a:r>
                      <a:r>
                        <a:rPr lang="en-US" sz="1000" b="0" baseline="0" dirty="0" err="1" smtClean="0">
                          <a:latin typeface="+mn-lt"/>
                        </a:rPr>
                        <a:t>berwenang</a:t>
                      </a:r>
                      <a:r>
                        <a:rPr lang="en-US" sz="1000" b="0" baseline="0" dirty="0" smtClean="0">
                          <a:latin typeface="+mn-lt"/>
                        </a:rPr>
                        <a:t> (RO/RM, Branch Manager)</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Penandatangan</a:t>
                      </a:r>
                      <a:r>
                        <a:rPr lang="en-US" sz="1000" b="0" baseline="0" dirty="0" smtClean="0">
                          <a:latin typeface="+mn-lt"/>
                        </a:rPr>
                        <a:t> PK </a:t>
                      </a:r>
                      <a:r>
                        <a:rPr lang="en-US" sz="1000" b="0" baseline="0" dirty="0" err="1" smtClean="0">
                          <a:latin typeface="+mn-lt"/>
                        </a:rPr>
                        <a:t>dapat</a:t>
                      </a:r>
                      <a:r>
                        <a:rPr lang="en-US" sz="1000" b="0" baseline="0" dirty="0" smtClean="0">
                          <a:latin typeface="+mn-lt"/>
                        </a:rPr>
                        <a:t> </a:t>
                      </a:r>
                      <a:r>
                        <a:rPr lang="en-US" sz="1000" b="0" baseline="0" dirty="0" err="1" smtClean="0">
                          <a:latin typeface="+mn-lt"/>
                        </a:rPr>
                        <a:t>dilakukan</a:t>
                      </a:r>
                      <a:r>
                        <a:rPr lang="en-US" sz="1000" b="0" baseline="0" dirty="0" smtClean="0">
                          <a:latin typeface="+mn-lt"/>
                        </a:rPr>
                        <a:t> di </a:t>
                      </a:r>
                      <a:r>
                        <a:rPr lang="en-US" sz="1000" b="0" baseline="0" dirty="0" err="1" smtClean="0">
                          <a:latin typeface="+mn-lt"/>
                        </a:rPr>
                        <a:t>lokasi</a:t>
                      </a:r>
                      <a:r>
                        <a:rPr lang="en-US" sz="1000" b="0" baseline="0" dirty="0" smtClean="0">
                          <a:latin typeface="+mn-lt"/>
                        </a:rPr>
                        <a:t> </a:t>
                      </a:r>
                      <a:r>
                        <a:rPr lang="en-US" sz="1000" b="0" baseline="0" dirty="0" err="1" smtClean="0">
                          <a:latin typeface="+mn-lt"/>
                        </a:rPr>
                        <a:t>cabang</a:t>
                      </a:r>
                      <a:r>
                        <a:rPr lang="en-US" sz="1000" b="0" baseline="0" dirty="0" smtClean="0">
                          <a:latin typeface="+mn-lt"/>
                        </a:rPr>
                        <a:t> </a:t>
                      </a:r>
                      <a:r>
                        <a:rPr lang="en-US" sz="1000" b="0" baseline="0" dirty="0" err="1" smtClean="0">
                          <a:latin typeface="+mn-lt"/>
                        </a:rPr>
                        <a:t>atau</a:t>
                      </a:r>
                      <a:r>
                        <a:rPr lang="en-US" sz="1000" b="0" baseline="0" dirty="0" smtClean="0">
                          <a:latin typeface="+mn-lt"/>
                        </a:rPr>
                        <a:t> di </a:t>
                      </a:r>
                      <a:r>
                        <a:rPr lang="en-US" sz="1000" b="0" baseline="0" dirty="0" err="1" smtClean="0">
                          <a:latin typeface="+mn-lt"/>
                        </a:rPr>
                        <a:t>lokasi</a:t>
                      </a:r>
                      <a:r>
                        <a:rPr lang="en-US" sz="1000" b="0" baseline="0" dirty="0" smtClean="0">
                          <a:latin typeface="+mn-lt"/>
                        </a:rPr>
                        <a:t> </a:t>
                      </a:r>
                      <a:r>
                        <a:rPr lang="en-US" sz="1000" b="0" baseline="0" dirty="0" err="1" smtClean="0">
                          <a:latin typeface="+mn-lt"/>
                        </a:rPr>
                        <a:t>nasabah</a:t>
                      </a:r>
                      <a:r>
                        <a:rPr lang="en-US" sz="1000" b="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PK </a:t>
                      </a:r>
                      <a:r>
                        <a:rPr lang="en-US" sz="1000" b="0" baseline="0" dirty="0" err="1" smtClean="0">
                          <a:latin typeface="+mn-lt"/>
                        </a:rPr>
                        <a:t>ditandatangani</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latin typeface="+mn-lt"/>
                        </a:rPr>
                        <a:t>pasangannya</a:t>
                      </a:r>
                      <a:r>
                        <a:rPr lang="en-US" sz="1000" b="0" baseline="0" dirty="0" smtClean="0">
                          <a:latin typeface="+mn-lt"/>
                        </a:rPr>
                        <a:t> (</a:t>
                      </a:r>
                      <a:r>
                        <a:rPr lang="en-US" sz="1000" b="0" baseline="0" dirty="0" err="1" smtClean="0">
                          <a:latin typeface="+mn-lt"/>
                        </a:rPr>
                        <a:t>jika</a:t>
                      </a:r>
                      <a:r>
                        <a:rPr lang="en-US" sz="1000" b="0" baseline="0" dirty="0" smtClean="0">
                          <a:latin typeface="+mn-lt"/>
                        </a:rPr>
                        <a:t> </a:t>
                      </a:r>
                      <a:r>
                        <a:rPr lang="en-US" sz="1000" b="0" baseline="0" dirty="0" err="1" smtClean="0">
                          <a:latin typeface="+mn-lt"/>
                        </a:rPr>
                        <a:t>ada</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solidFill>
                            <a:schemeClr val="tx1"/>
                          </a:solidFill>
                          <a:latin typeface="+mn-lt"/>
                        </a:rPr>
                        <a:t>pejabat</a:t>
                      </a:r>
                      <a:r>
                        <a:rPr lang="en-US" sz="1000" b="0" baseline="0" dirty="0" smtClean="0">
                          <a:solidFill>
                            <a:schemeClr val="tx1"/>
                          </a:solidFill>
                          <a:latin typeface="+mn-lt"/>
                        </a:rPr>
                        <a:t> Bank yang </a:t>
                      </a:r>
                      <a:r>
                        <a:rPr lang="en-US" sz="1000" b="0" baseline="0" dirty="0" err="1" smtClean="0">
                          <a:solidFill>
                            <a:schemeClr val="tx1"/>
                          </a:solidFill>
                          <a:latin typeface="+mn-lt"/>
                        </a:rPr>
                        <a:t>berwenang</a:t>
                      </a:r>
                      <a:r>
                        <a:rPr lang="en-US" sz="1000" b="0" baseline="0" dirty="0" smtClean="0">
                          <a:solidFill>
                            <a:schemeClr val="tx1"/>
                          </a:solidFill>
                          <a:latin typeface="+mn-lt"/>
                        </a:rPr>
                        <a:t> </a:t>
                      </a:r>
                      <a:r>
                        <a:rPr lang="en-US" sz="1000" b="0" baseline="0" dirty="0" err="1" smtClean="0">
                          <a:solidFill>
                            <a:schemeClr val="tx1"/>
                          </a:solidFill>
                          <a:latin typeface="+mn-lt"/>
                        </a:rPr>
                        <a:t>sesuai</a:t>
                      </a:r>
                      <a:r>
                        <a:rPr lang="en-US" sz="1000" b="0" baseline="0" dirty="0" smtClean="0">
                          <a:solidFill>
                            <a:schemeClr val="tx1"/>
                          </a:solidFill>
                          <a:latin typeface="+mn-lt"/>
                        </a:rPr>
                        <a:t> </a:t>
                      </a:r>
                      <a:r>
                        <a:rPr lang="en-US" sz="1000" b="0" baseline="0" dirty="0" err="1" smtClean="0">
                          <a:solidFill>
                            <a:schemeClr val="tx1"/>
                          </a:solidFill>
                          <a:latin typeface="+mn-lt"/>
                        </a:rPr>
                        <a:t>ketentuan</a:t>
                      </a:r>
                      <a:r>
                        <a:rPr lang="en-US" sz="1000" b="0" baseline="0" dirty="0" smtClean="0">
                          <a:solidFill>
                            <a:schemeClr val="tx1"/>
                          </a:solidFill>
                          <a:latin typeface="+mn-lt"/>
                        </a:rPr>
                        <a:t> yang </a:t>
                      </a:r>
                      <a:r>
                        <a:rPr lang="en-US" sz="1000" b="0" baseline="0" dirty="0" err="1" smtClean="0">
                          <a:solidFill>
                            <a:schemeClr val="tx1"/>
                          </a:solidFill>
                          <a:latin typeface="+mn-lt"/>
                        </a:rPr>
                        <a:t>berlaku</a:t>
                      </a:r>
                      <a:endParaRPr lang="en-US" sz="1000" b="0" baseline="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Penandatangan</a:t>
                      </a:r>
                      <a:r>
                        <a:rPr lang="en-US" sz="1000" b="0" baseline="0" dirty="0" smtClean="0">
                          <a:latin typeface="+mn-lt"/>
                        </a:rPr>
                        <a:t> </a:t>
                      </a:r>
                      <a:r>
                        <a:rPr lang="en-US" sz="1000" b="0" baseline="0" dirty="0" err="1" smtClean="0">
                          <a:latin typeface="+mn-lt"/>
                        </a:rPr>
                        <a:t>juga</a:t>
                      </a:r>
                      <a:r>
                        <a:rPr lang="en-US" sz="1000" b="0" baseline="0" dirty="0" smtClean="0">
                          <a:latin typeface="+mn-lt"/>
                        </a:rPr>
                        <a:t> </a:t>
                      </a:r>
                      <a:r>
                        <a:rPr lang="en-US" sz="1000" b="0" baseline="0" dirty="0" err="1" smtClean="0">
                          <a:latin typeface="+mn-lt"/>
                        </a:rPr>
                        <a:t>dilakukan</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dokumen-dokumen</a:t>
                      </a:r>
                      <a:r>
                        <a:rPr lang="en-US" sz="1000" b="0" baseline="0" dirty="0" smtClean="0">
                          <a:latin typeface="+mn-lt"/>
                        </a:rPr>
                        <a:t> </a:t>
                      </a:r>
                      <a:r>
                        <a:rPr lang="en-US" sz="1000" b="0" baseline="0" dirty="0" err="1" smtClean="0">
                          <a:latin typeface="+mn-lt"/>
                        </a:rPr>
                        <a:t>lainnya</a:t>
                      </a:r>
                      <a:r>
                        <a:rPr lang="en-US" sz="1000" b="0" baseline="0" dirty="0" smtClean="0">
                          <a:latin typeface="+mn-lt"/>
                        </a:rPr>
                        <a:t> yang </a:t>
                      </a:r>
                      <a:r>
                        <a:rPr lang="en-US" sz="1000" b="0" baseline="0" dirty="0" err="1" smtClean="0">
                          <a:latin typeface="+mn-lt"/>
                        </a:rPr>
                        <a:t>dibutuhkan</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pencairan</a:t>
                      </a:r>
                      <a:r>
                        <a:rPr lang="en-US" sz="1000" b="0" baseline="0" dirty="0" smtClean="0">
                          <a:latin typeface="+mn-lt"/>
                        </a:rPr>
                        <a:t> </a:t>
                      </a:r>
                      <a:r>
                        <a:rPr lang="en-US" sz="1000" b="0" baseline="0" dirty="0" err="1" smtClean="0">
                          <a:latin typeface="+mn-lt"/>
                        </a:rPr>
                        <a:t>seperti</a:t>
                      </a:r>
                      <a:r>
                        <a:rPr lang="en-US" sz="1000" b="0" baseline="0" dirty="0" smtClean="0">
                          <a:latin typeface="+mn-lt"/>
                        </a:rPr>
                        <a:t> Standing Instruction, </a:t>
                      </a:r>
                      <a:r>
                        <a:rPr lang="en-US" sz="1000" b="0" baseline="0" dirty="0" err="1" smtClean="0">
                          <a:latin typeface="+mn-lt"/>
                        </a:rPr>
                        <a:t>jadwal</a:t>
                      </a:r>
                      <a:r>
                        <a:rPr lang="en-US" sz="1000" b="0" baseline="0" dirty="0" smtClean="0">
                          <a:latin typeface="+mn-lt"/>
                        </a:rPr>
                        <a:t> </a:t>
                      </a:r>
                      <a:r>
                        <a:rPr lang="en-US" sz="1000" b="0" baseline="0" dirty="0" err="1" smtClean="0">
                          <a:latin typeface="+mn-lt"/>
                        </a:rPr>
                        <a:t>pembayaran</a:t>
                      </a:r>
                      <a:r>
                        <a:rPr lang="en-US" sz="1000" b="0" baseline="0" dirty="0" smtClean="0">
                          <a:latin typeface="+mn-lt"/>
                        </a:rPr>
                        <a:t> </a:t>
                      </a:r>
                      <a:r>
                        <a:rPr lang="en-US" sz="1000" b="0" baseline="0" dirty="0" err="1" smtClean="0">
                          <a:latin typeface="+mn-lt"/>
                        </a:rPr>
                        <a:t>cicilan</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latin typeface="+mn-lt"/>
                        </a:rPr>
                        <a:t>dokumen</a:t>
                      </a:r>
                      <a:r>
                        <a:rPr lang="en-US" sz="1000" b="0" baseline="0" dirty="0" smtClean="0">
                          <a:latin typeface="+mn-lt"/>
                        </a:rPr>
                        <a:t>/</a:t>
                      </a:r>
                      <a:r>
                        <a:rPr lang="en-US" sz="1000" b="0" baseline="0" dirty="0" err="1" smtClean="0">
                          <a:latin typeface="+mn-lt"/>
                        </a:rPr>
                        <a:t>deklarasi</a:t>
                      </a:r>
                      <a:r>
                        <a:rPr lang="en-US" sz="1000" b="0" baseline="0" dirty="0" smtClean="0">
                          <a:latin typeface="+mn-lt"/>
                        </a:rPr>
                        <a:t> </a:t>
                      </a:r>
                      <a:r>
                        <a:rPr lang="en-US" sz="1000" b="0" baseline="0" dirty="0" err="1" smtClean="0">
                          <a:latin typeface="+mn-lt"/>
                        </a:rPr>
                        <a:t>lainnya</a:t>
                      </a:r>
                      <a:r>
                        <a:rPr lang="en-US" sz="1000" b="0" baseline="0" dirty="0" smtClean="0">
                          <a:latin typeface="+mn-lt"/>
                        </a:rPr>
                        <a:t> yang </a:t>
                      </a:r>
                      <a:r>
                        <a:rPr lang="en-US" sz="1000" b="0" baseline="0" dirty="0" err="1" smtClean="0">
                          <a:latin typeface="+mn-lt"/>
                        </a:rPr>
                        <a:t>dibutuhkan</a:t>
                      </a:r>
                      <a:r>
                        <a:rPr lang="en-US" sz="1000" b="0" baseline="0" dirty="0" smtClean="0">
                          <a:latin typeface="+mn-lt"/>
                        </a:rPr>
                        <a:t>.</a:t>
                      </a:r>
                      <a:endParaRPr lang="en-US" sz="1000" b="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2845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1.0 - Digital Lending SME (3/3)</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745443762"/>
              </p:ext>
            </p:extLst>
          </p:nvPr>
        </p:nvGraphicFramePr>
        <p:xfrm>
          <a:off x="348807" y="864190"/>
          <a:ext cx="11429999" cy="3977640"/>
        </p:xfrm>
        <a:graphic>
          <a:graphicData uri="http://schemas.openxmlformats.org/drawingml/2006/table">
            <a:tbl>
              <a:tblPr firstRow="1" bandRow="1">
                <a:tableStyleId>{5C22544A-7EE6-4342-B048-85BDC9FD1C3A}</a:tableStyleId>
              </a:tblPr>
              <a:tblGrid>
                <a:gridCol w="539063"/>
                <a:gridCol w="3131351"/>
                <a:gridCol w="1336375"/>
                <a:gridCol w="6423210"/>
              </a:tblGrid>
              <a:tr h="218582">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362923">
                <a:tc>
                  <a:txBody>
                    <a:bodyPr/>
                    <a:lstStyle/>
                    <a:p>
                      <a:pPr algn="ctr"/>
                      <a:r>
                        <a:rPr lang="en-US" sz="1000" b="1" dirty="0" smtClean="0">
                          <a:latin typeface="+mn-lt"/>
                        </a:rPr>
                        <a:t>19</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smtClean="0">
                          <a:latin typeface="+mn-lt"/>
                        </a:rPr>
                        <a:t>Unit </a:t>
                      </a:r>
                      <a:r>
                        <a:rPr lang="en-US" sz="1000" dirty="0" err="1" smtClean="0">
                          <a:latin typeface="+mn-lt"/>
                        </a:rPr>
                        <a:t>kerja</a:t>
                      </a:r>
                      <a:r>
                        <a:rPr lang="en-US" sz="1000" dirty="0" smtClean="0">
                          <a:latin typeface="+mn-lt"/>
                        </a:rPr>
                        <a:t> CAC </a:t>
                      </a:r>
                      <a:r>
                        <a:rPr lang="en-US" sz="1000" dirty="0" err="1" smtClean="0">
                          <a:latin typeface="+mn-lt"/>
                        </a:rPr>
                        <a:t>menerima</a:t>
                      </a:r>
                      <a:r>
                        <a:rPr lang="en-US" sz="1000" dirty="0" smtClean="0">
                          <a:latin typeface="+mn-lt"/>
                        </a:rPr>
                        <a:t> </a:t>
                      </a:r>
                      <a:r>
                        <a:rPr lang="en-US" sz="1000" dirty="0" err="1" smtClean="0">
                          <a:latin typeface="+mn-lt"/>
                        </a:rPr>
                        <a:t>dokumen</a:t>
                      </a:r>
                      <a:r>
                        <a:rPr lang="en-US" sz="1000" dirty="0" smtClean="0">
                          <a:latin typeface="+mn-lt"/>
                        </a:rPr>
                        <a:t> PK</a:t>
                      </a:r>
                      <a:endParaRPr lang="en-US" sz="1000" baseline="0" dirty="0" smtClean="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Unit </a:t>
                      </a:r>
                      <a:r>
                        <a:rPr lang="en-US" sz="1000" baseline="0" dirty="0" err="1" smtClean="0">
                          <a:latin typeface="+mn-lt"/>
                        </a:rPr>
                        <a:t>kerja</a:t>
                      </a:r>
                      <a:r>
                        <a:rPr lang="en-US" sz="1000" baseline="0" dirty="0" smtClean="0">
                          <a:latin typeface="+mn-lt"/>
                        </a:rPr>
                        <a:t> CAC </a:t>
                      </a:r>
                      <a:r>
                        <a:rPr lang="en-US" sz="1000" baseline="0" dirty="0" err="1" smtClean="0">
                          <a:latin typeface="+mn-lt"/>
                        </a:rPr>
                        <a:t>melakukan</a:t>
                      </a:r>
                      <a:r>
                        <a:rPr lang="en-US" sz="1000" baseline="0" dirty="0" smtClean="0">
                          <a:latin typeface="+mn-lt"/>
                        </a:rPr>
                        <a:t> </a:t>
                      </a:r>
                      <a:r>
                        <a:rPr lang="en-US" sz="1000" baseline="0" dirty="0" err="1" smtClean="0">
                          <a:latin typeface="+mn-lt"/>
                        </a:rPr>
                        <a:t>pengecekan</a:t>
                      </a:r>
                      <a:r>
                        <a:rPr lang="en-US" sz="1000" baseline="0" dirty="0" smtClean="0">
                          <a:latin typeface="+mn-lt"/>
                        </a:rPr>
                        <a:t> </a:t>
                      </a:r>
                      <a:r>
                        <a:rPr lang="en-US" sz="1000" baseline="0" dirty="0" err="1" smtClean="0">
                          <a:latin typeface="+mn-lt"/>
                        </a:rPr>
                        <a:t>terhadap</a:t>
                      </a:r>
                      <a:r>
                        <a:rPr lang="en-US" sz="1000" baseline="0" dirty="0" smtClean="0">
                          <a:latin typeface="+mn-lt"/>
                        </a:rPr>
                        <a:t> </a:t>
                      </a:r>
                      <a:r>
                        <a:rPr lang="en-US" sz="1000" baseline="0" dirty="0" err="1" smtClean="0">
                          <a:latin typeface="+mn-lt"/>
                        </a:rPr>
                        <a:t>rekening</a:t>
                      </a:r>
                      <a:r>
                        <a:rPr lang="en-US" sz="1000" baseline="0" dirty="0" smtClean="0">
                          <a:latin typeface="+mn-lt"/>
                        </a:rPr>
                        <a:t> </a:t>
                      </a:r>
                      <a:r>
                        <a:rPr lang="en-US" sz="1000" baseline="0" dirty="0" err="1" smtClean="0">
                          <a:latin typeface="+mn-lt"/>
                        </a:rPr>
                        <a:t>giro</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sebelum</a:t>
                      </a:r>
                      <a:r>
                        <a:rPr lang="en-US" sz="1000" baseline="0" dirty="0" smtClean="0">
                          <a:latin typeface="+mn-lt"/>
                        </a:rPr>
                        <a:t> </a:t>
                      </a:r>
                      <a:r>
                        <a:rPr lang="en-US" sz="1000" baseline="0" dirty="0" err="1" smtClean="0">
                          <a:latin typeface="+mn-lt"/>
                        </a:rPr>
                        <a:t>pencairan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pembiayaan</a:t>
                      </a:r>
                      <a:endParaRPr lang="en-US" sz="1000" baseline="0" dirty="0" smtClean="0">
                        <a:latin typeface="+mn-l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aseline="0" dirty="0" smtClean="0">
                          <a:latin typeface="+mn-lt"/>
                        </a:rPr>
                        <a:t>Unit </a:t>
                      </a:r>
                      <a:r>
                        <a:rPr lang="en-US" sz="1000" baseline="0" dirty="0" err="1" smtClean="0">
                          <a:latin typeface="+mn-lt"/>
                        </a:rPr>
                        <a:t>kerja</a:t>
                      </a:r>
                      <a:r>
                        <a:rPr lang="en-US" sz="1000" baseline="0" dirty="0" smtClean="0">
                          <a:latin typeface="+mn-lt"/>
                        </a:rPr>
                        <a:t> Loan Operational input data </a:t>
                      </a:r>
                      <a:r>
                        <a:rPr lang="en-US" sz="1000" baseline="0" dirty="0" err="1" smtClean="0">
                          <a:latin typeface="+mn-lt"/>
                        </a:rPr>
                        <a:t>untuk</a:t>
                      </a:r>
                      <a:r>
                        <a:rPr lang="en-US" sz="1000" baseline="0" dirty="0" smtClean="0">
                          <a:latin typeface="+mn-lt"/>
                        </a:rPr>
                        <a:t> proses </a:t>
                      </a:r>
                      <a:r>
                        <a:rPr lang="en-US" sz="1000" baseline="0" dirty="0" err="1" smtClean="0">
                          <a:latin typeface="+mn-lt"/>
                        </a:rPr>
                        <a:t>pencairan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pembiayaan</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aplikasi</a:t>
                      </a:r>
                      <a:r>
                        <a:rPr lang="en-US" sz="1000" baseline="0" dirty="0" smtClean="0">
                          <a:latin typeface="+mn-lt"/>
                        </a:rPr>
                        <a:t> SLASLI</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RO</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CAC</a:t>
                      </a:r>
                    </a:p>
                    <a:p>
                      <a:pPr marL="228600" marR="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Loan Operational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RO </a:t>
                      </a:r>
                      <a:r>
                        <a:rPr lang="en-US" sz="1000" b="0" baseline="0" dirty="0" err="1" smtClean="0">
                          <a:latin typeface="+mn-lt"/>
                        </a:rPr>
                        <a:t>mengirimkan</a:t>
                      </a:r>
                      <a:r>
                        <a:rPr lang="en-US" sz="1000" b="0" baseline="0" dirty="0" smtClean="0">
                          <a:latin typeface="+mn-lt"/>
                        </a:rPr>
                        <a:t> scan copy PK yang </a:t>
                      </a:r>
                      <a:r>
                        <a:rPr lang="en-US" sz="1000" b="0" baseline="0" dirty="0" err="1" smtClean="0">
                          <a:latin typeface="+mn-lt"/>
                        </a:rPr>
                        <a:t>sudah</a:t>
                      </a:r>
                      <a:r>
                        <a:rPr lang="en-US" sz="1000" b="0" baseline="0" dirty="0" smtClean="0">
                          <a:latin typeface="+mn-lt"/>
                        </a:rPr>
                        <a:t> </a:t>
                      </a:r>
                      <a:r>
                        <a:rPr lang="en-US" sz="1000" b="0" baseline="0" dirty="0" err="1" smtClean="0">
                          <a:latin typeface="+mn-lt"/>
                        </a:rPr>
                        <a:t>ditanda</a:t>
                      </a:r>
                      <a:r>
                        <a:rPr lang="en-US" sz="1000" b="0" baseline="0" dirty="0" smtClean="0">
                          <a:latin typeface="+mn-lt"/>
                        </a:rPr>
                        <a:t> </a:t>
                      </a:r>
                      <a:r>
                        <a:rPr lang="en-US" sz="1000" b="0" baseline="0" dirty="0" err="1" smtClean="0">
                          <a:latin typeface="+mn-lt"/>
                        </a:rPr>
                        <a:t>tangani</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latin typeface="+mn-lt"/>
                        </a:rPr>
                        <a:t>pejabat</a:t>
                      </a:r>
                      <a:r>
                        <a:rPr lang="en-US" sz="1000" b="0" baseline="0" dirty="0" smtClean="0">
                          <a:latin typeface="+mn-lt"/>
                        </a:rPr>
                        <a:t> Bank yang </a:t>
                      </a:r>
                      <a:r>
                        <a:rPr lang="en-US" sz="1000" b="0" baseline="0" dirty="0" err="1" smtClean="0">
                          <a:latin typeface="+mn-lt"/>
                        </a:rPr>
                        <a:t>berwenang</a:t>
                      </a:r>
                      <a:r>
                        <a:rPr lang="en-US" sz="1000" b="0" baseline="0" dirty="0" smtClean="0">
                          <a:latin typeface="+mn-lt"/>
                        </a:rPr>
                        <a:t> </a:t>
                      </a:r>
                      <a:r>
                        <a:rPr lang="en-US" sz="1000" b="0" baseline="0" dirty="0" err="1" smtClean="0">
                          <a:latin typeface="+mn-lt"/>
                        </a:rPr>
                        <a:t>kepada</a:t>
                      </a:r>
                      <a:r>
                        <a:rPr lang="en-US" sz="1000" b="0" baseline="0" dirty="0" smtClean="0">
                          <a:latin typeface="+mn-lt"/>
                        </a:rPr>
                        <a:t> CAC </a:t>
                      </a:r>
                      <a:r>
                        <a:rPr lang="en-US" sz="1000" b="0" baseline="0" dirty="0" err="1" smtClean="0">
                          <a:latin typeface="+mn-lt"/>
                        </a:rPr>
                        <a:t>melalui</a:t>
                      </a:r>
                      <a:r>
                        <a:rPr lang="en-US" sz="1000" b="0" baseline="0" dirty="0" smtClean="0">
                          <a:latin typeface="+mn-lt"/>
                        </a:rPr>
                        <a:t> email, </a:t>
                      </a:r>
                      <a:r>
                        <a:rPr lang="en-US" sz="1000" b="0" baseline="0" dirty="0" err="1" smtClean="0">
                          <a:latin typeface="+mn-lt"/>
                        </a:rPr>
                        <a:t>beserta</a:t>
                      </a:r>
                      <a:r>
                        <a:rPr lang="en-US" sz="1000" b="0" baseline="0" dirty="0" smtClean="0">
                          <a:latin typeface="+mn-lt"/>
                        </a:rPr>
                        <a:t> </a:t>
                      </a:r>
                      <a:r>
                        <a:rPr lang="en-US" sz="1000" b="0" baseline="0" dirty="0" err="1" smtClean="0">
                          <a:latin typeface="+mn-lt"/>
                        </a:rPr>
                        <a:t>dengan</a:t>
                      </a:r>
                      <a:r>
                        <a:rPr lang="en-US" sz="1000" b="0" baseline="0" dirty="0" smtClean="0">
                          <a:latin typeface="+mn-lt"/>
                        </a:rPr>
                        <a:t> </a:t>
                      </a:r>
                      <a:r>
                        <a:rPr lang="en-US" sz="1000" b="0" baseline="0" dirty="0" err="1" smtClean="0">
                          <a:latin typeface="+mn-lt"/>
                        </a:rPr>
                        <a:t>dokumen-dokumen</a:t>
                      </a:r>
                      <a:r>
                        <a:rPr lang="en-US" sz="1000" b="0" baseline="0" dirty="0" smtClean="0">
                          <a:latin typeface="+mn-lt"/>
                        </a:rPr>
                        <a:t> </a:t>
                      </a:r>
                      <a:r>
                        <a:rPr lang="en-US" sz="1000" b="0" baseline="0" dirty="0" err="1" smtClean="0">
                          <a:latin typeface="+mn-lt"/>
                        </a:rPr>
                        <a:t>lainnya</a:t>
                      </a:r>
                      <a:r>
                        <a:rPr lang="en-US" sz="1000" b="0" baseline="0" dirty="0" smtClean="0">
                          <a:latin typeface="+mn-lt"/>
                        </a:rPr>
                        <a:t> yang </a:t>
                      </a:r>
                      <a:r>
                        <a:rPr lang="en-US" sz="1000" b="0" baseline="0" dirty="0" err="1" smtClean="0">
                          <a:latin typeface="+mn-lt"/>
                        </a:rPr>
                        <a:t>dibutuhkan</a:t>
                      </a:r>
                      <a:r>
                        <a:rPr lang="en-US" sz="1000" b="0" baseline="0" dirty="0" smtClean="0">
                          <a:latin typeface="+mn-lt"/>
                        </a:rPr>
                        <a:t> (</a:t>
                      </a:r>
                      <a:r>
                        <a:rPr lang="en-US" sz="1000" b="0" baseline="0" dirty="0" err="1" smtClean="0">
                          <a:latin typeface="+mn-lt"/>
                        </a:rPr>
                        <a:t>jika</a:t>
                      </a:r>
                      <a:r>
                        <a:rPr lang="en-US" sz="1000" b="0" baseline="0" dirty="0" smtClean="0">
                          <a:latin typeface="+mn-lt"/>
                        </a:rPr>
                        <a:t> </a:t>
                      </a:r>
                      <a:r>
                        <a:rPr lang="en-US" sz="1000" b="0" baseline="0" dirty="0" err="1" smtClean="0">
                          <a:latin typeface="+mn-lt"/>
                        </a:rPr>
                        <a:t>ada</a:t>
                      </a:r>
                      <a:r>
                        <a:rPr lang="en-US" sz="1000" b="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Unit </a:t>
                      </a:r>
                      <a:r>
                        <a:rPr lang="en-US" sz="1000" b="0" baseline="0" dirty="0" err="1" smtClean="0">
                          <a:latin typeface="+mn-lt"/>
                        </a:rPr>
                        <a:t>kerja</a:t>
                      </a:r>
                      <a:r>
                        <a:rPr lang="en-US" sz="1000" b="0" baseline="0" dirty="0" smtClean="0">
                          <a:latin typeface="+mn-lt"/>
                        </a:rPr>
                        <a:t> CAC </a:t>
                      </a:r>
                      <a:r>
                        <a:rPr lang="en-US" sz="1000" b="0" baseline="0" dirty="0" err="1" smtClean="0">
                          <a:latin typeface="+mn-lt"/>
                        </a:rPr>
                        <a:t>menerima</a:t>
                      </a:r>
                      <a:r>
                        <a:rPr lang="en-US" sz="1000" b="0" baseline="0" dirty="0" smtClean="0">
                          <a:latin typeface="+mn-lt"/>
                        </a:rPr>
                        <a:t> scan copy PK </a:t>
                      </a:r>
                      <a:r>
                        <a:rPr lang="en-US" sz="1000" b="0" baseline="0" dirty="0" err="1" smtClean="0">
                          <a:latin typeface="+mn-lt"/>
                        </a:rPr>
                        <a:t>melalui</a:t>
                      </a:r>
                      <a:r>
                        <a:rPr lang="en-US" sz="1000" b="0" baseline="0" dirty="0" smtClean="0">
                          <a:latin typeface="+mn-lt"/>
                        </a:rPr>
                        <a:t> email </a:t>
                      </a:r>
                      <a:r>
                        <a:rPr lang="en-US" sz="1000" b="0" baseline="0" dirty="0" err="1" smtClean="0">
                          <a:latin typeface="+mn-lt"/>
                        </a:rPr>
                        <a:t>dan</a:t>
                      </a:r>
                      <a:r>
                        <a:rPr lang="en-US" sz="1000" b="0" baseline="0" dirty="0" smtClean="0">
                          <a:latin typeface="+mn-lt"/>
                        </a:rPr>
                        <a:t>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pengecekan</a:t>
                      </a:r>
                      <a:r>
                        <a:rPr lang="en-US" sz="1000" b="0" baseline="0" dirty="0" smtClean="0">
                          <a:latin typeface="+mn-lt"/>
                        </a:rPr>
                        <a:t> </a:t>
                      </a:r>
                      <a:r>
                        <a:rPr lang="en-US" sz="1000" b="0" baseline="0" dirty="0" err="1" smtClean="0">
                          <a:latin typeface="+mn-lt"/>
                        </a:rPr>
                        <a:t>terhadap</a:t>
                      </a:r>
                      <a:r>
                        <a:rPr lang="en-US" sz="1000" b="0" baseline="0" dirty="0" smtClean="0">
                          <a:latin typeface="+mn-lt"/>
                        </a:rPr>
                        <a:t> </a:t>
                      </a:r>
                      <a:r>
                        <a:rPr lang="en-US" sz="1000" b="0" baseline="0" dirty="0" err="1" smtClean="0">
                          <a:latin typeface="+mn-lt"/>
                        </a:rPr>
                        <a:t>dokumen</a:t>
                      </a:r>
                      <a:r>
                        <a:rPr lang="en-US" sz="1000" b="0" baseline="0" dirty="0" smtClean="0">
                          <a:latin typeface="+mn-lt"/>
                        </a:rPr>
                        <a:t> </a:t>
                      </a:r>
                      <a:r>
                        <a:rPr lang="en-US" sz="1000" b="0" baseline="0" dirty="0" err="1" smtClean="0">
                          <a:latin typeface="+mn-lt"/>
                        </a:rPr>
                        <a:t>tersebut</a:t>
                      </a:r>
                      <a:r>
                        <a:rPr lang="en-US" sz="1000" b="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Unit </a:t>
                      </a:r>
                      <a:r>
                        <a:rPr lang="en-US" sz="1000" b="0" baseline="0" dirty="0" err="1" smtClean="0">
                          <a:latin typeface="+mn-lt"/>
                        </a:rPr>
                        <a:t>kerja</a:t>
                      </a:r>
                      <a:r>
                        <a:rPr lang="en-US" sz="1000" b="0" baseline="0" dirty="0" smtClean="0">
                          <a:latin typeface="+mn-lt"/>
                        </a:rPr>
                        <a:t> CAC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pengecekan</a:t>
                      </a:r>
                      <a:r>
                        <a:rPr lang="en-US" sz="1000" b="0" baseline="0" dirty="0" smtClean="0">
                          <a:latin typeface="+mn-lt"/>
                        </a:rPr>
                        <a:t> </a:t>
                      </a:r>
                      <a:r>
                        <a:rPr lang="en-US" sz="1000" b="0" baseline="0" dirty="0" err="1" smtClean="0">
                          <a:latin typeface="+mn-lt"/>
                        </a:rPr>
                        <a:t>terhadap</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t>
                      </a:r>
                      <a:r>
                        <a:rPr lang="en-US" sz="1000" b="0" baseline="0" dirty="0" err="1" smtClean="0">
                          <a:latin typeface="+mn-lt"/>
                        </a:rPr>
                        <a:t>nasabah</a:t>
                      </a:r>
                      <a:r>
                        <a:rPr lang="en-US" sz="1000" b="0" baseline="0" dirty="0" smtClean="0">
                          <a:latin typeface="+mn-lt"/>
                        </a:rPr>
                        <a:t> yang </a:t>
                      </a:r>
                      <a:r>
                        <a:rPr lang="en-US" sz="1000" b="0" baseline="0" dirty="0" err="1" smtClean="0">
                          <a:latin typeface="+mn-lt"/>
                        </a:rPr>
                        <a:t>terdapat</a:t>
                      </a:r>
                      <a:r>
                        <a:rPr lang="en-US" sz="1000" b="0" baseline="0" dirty="0" smtClean="0">
                          <a:latin typeface="+mn-lt"/>
                        </a:rPr>
                        <a:t> </a:t>
                      </a:r>
                      <a:r>
                        <a:rPr lang="en-US" sz="1000" b="0" baseline="0" dirty="0" err="1" smtClean="0">
                          <a:latin typeface="+mn-lt"/>
                        </a:rPr>
                        <a:t>pada</a:t>
                      </a:r>
                      <a:r>
                        <a:rPr lang="en-US" sz="1000" b="0" baseline="0" dirty="0" smtClean="0">
                          <a:latin typeface="+mn-lt"/>
                        </a:rPr>
                        <a:t> PK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memastikan</a:t>
                      </a:r>
                      <a:r>
                        <a:rPr lang="en-US" sz="1000" b="0" baseline="0" dirty="0" smtClean="0">
                          <a:latin typeface="+mn-lt"/>
                        </a:rPr>
                        <a:t> </a:t>
                      </a:r>
                      <a:r>
                        <a:rPr lang="en-US" sz="1000" b="0" baseline="0" dirty="0" err="1" smtClean="0">
                          <a:latin typeface="+mn-lt"/>
                        </a:rPr>
                        <a:t>bahwa</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t>
                      </a:r>
                      <a:r>
                        <a:rPr lang="en-US" sz="1000" b="0" baseline="0" dirty="0" err="1" smtClean="0">
                          <a:latin typeface="+mn-lt"/>
                        </a:rPr>
                        <a:t>tersebut</a:t>
                      </a:r>
                      <a:r>
                        <a:rPr lang="en-US" sz="1000" b="0" baseline="0" dirty="0" smtClean="0">
                          <a:latin typeface="+mn-lt"/>
                        </a:rPr>
                        <a:t> :</a:t>
                      </a:r>
                    </a:p>
                    <a:p>
                      <a:pPr marL="396875" marR="0" lvl="1" indent="-1666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err="1" smtClean="0">
                          <a:latin typeface="+mn-lt"/>
                        </a:rPr>
                        <a:t>Tidak</a:t>
                      </a:r>
                      <a:r>
                        <a:rPr lang="en-US" sz="1000" b="0" baseline="0" dirty="0" smtClean="0">
                          <a:latin typeface="+mn-lt"/>
                        </a:rPr>
                        <a:t> </a:t>
                      </a:r>
                      <a:r>
                        <a:rPr lang="en-US" sz="1000" b="0" baseline="0" dirty="0" err="1" smtClean="0">
                          <a:latin typeface="+mn-lt"/>
                        </a:rPr>
                        <a:t>dalam</a:t>
                      </a:r>
                      <a:r>
                        <a:rPr lang="en-US" sz="1000" b="0" baseline="0" dirty="0" smtClean="0">
                          <a:latin typeface="+mn-lt"/>
                        </a:rPr>
                        <a:t> </a:t>
                      </a:r>
                      <a:r>
                        <a:rPr lang="en-US" sz="1000" b="0" baseline="0" dirty="0" err="1" smtClean="0">
                          <a:latin typeface="+mn-lt"/>
                        </a:rPr>
                        <a:t>kondisi</a:t>
                      </a:r>
                      <a:r>
                        <a:rPr lang="en-US" sz="1000" b="0" baseline="0" dirty="0" smtClean="0">
                          <a:latin typeface="+mn-lt"/>
                        </a:rPr>
                        <a:t> dormant</a:t>
                      </a:r>
                    </a:p>
                    <a:p>
                      <a:pPr marL="396875" marR="0" lvl="1" indent="-166688"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baseline="0" dirty="0" err="1" smtClean="0">
                          <a:latin typeface="+mn-lt"/>
                        </a:rPr>
                        <a:t>Memiliki</a:t>
                      </a:r>
                      <a:r>
                        <a:rPr lang="en-US" sz="1000" b="0" baseline="0" dirty="0" smtClean="0">
                          <a:latin typeface="+mn-lt"/>
                        </a:rPr>
                        <a:t> </a:t>
                      </a:r>
                      <a:r>
                        <a:rPr lang="en-US" sz="1000" b="0" baseline="0" dirty="0" err="1" smtClean="0">
                          <a:latin typeface="+mn-lt"/>
                        </a:rPr>
                        <a:t>saldo</a:t>
                      </a:r>
                      <a:r>
                        <a:rPr lang="en-US" sz="1000" b="0" baseline="0" dirty="0" smtClean="0">
                          <a:latin typeface="+mn-lt"/>
                        </a:rPr>
                        <a:t> yang </a:t>
                      </a:r>
                      <a:r>
                        <a:rPr lang="en-US" sz="1000" b="0" baseline="0" dirty="0" err="1" smtClean="0">
                          <a:latin typeface="+mn-lt"/>
                        </a:rPr>
                        <a:t>cukup</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pembayaran</a:t>
                      </a:r>
                      <a:r>
                        <a:rPr lang="en-US" sz="1000" b="0" baseline="0" dirty="0" smtClean="0">
                          <a:latin typeface="+mn-lt"/>
                        </a:rPr>
                        <a:t> </a:t>
                      </a:r>
                      <a:r>
                        <a:rPr lang="en-US" sz="1000" b="0" baseline="0" dirty="0" err="1" smtClean="0">
                          <a:latin typeface="+mn-lt"/>
                        </a:rPr>
                        <a:t>biaya-biaya</a:t>
                      </a:r>
                      <a:r>
                        <a:rPr lang="en-US" sz="1000" b="0" baseline="0" dirty="0" smtClean="0">
                          <a:latin typeface="+mn-lt"/>
                        </a:rPr>
                        <a:t> </a:t>
                      </a:r>
                      <a:r>
                        <a:rPr lang="en-US" sz="1000" b="0" baseline="0" dirty="0" err="1" smtClean="0">
                          <a:latin typeface="+mn-lt"/>
                        </a:rPr>
                        <a:t>pinjaman</a:t>
                      </a:r>
                      <a:r>
                        <a:rPr lang="en-US" sz="1000" b="0" baseline="0" dirty="0" smtClean="0">
                          <a:latin typeface="+mn-lt"/>
                        </a:rPr>
                        <a:t>/</a:t>
                      </a:r>
                      <a:r>
                        <a:rPr lang="en-US" sz="1000" b="0" baseline="0" dirty="0" err="1" smtClean="0">
                          <a:latin typeface="+mn-lt"/>
                        </a:rPr>
                        <a:t>pembiayaan</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latin typeface="+mn-lt"/>
                        </a:rPr>
                        <a:t>biaya</a:t>
                      </a:r>
                      <a:r>
                        <a:rPr lang="en-US" sz="1000" b="0" baseline="0" dirty="0" smtClean="0">
                          <a:latin typeface="+mn-lt"/>
                        </a:rPr>
                        <a:t> </a:t>
                      </a:r>
                      <a:r>
                        <a:rPr lang="en-US" sz="1000" b="0" baseline="0" dirty="0" err="1" smtClean="0">
                          <a:latin typeface="+mn-lt"/>
                        </a:rPr>
                        <a:t>asuransi</a:t>
                      </a:r>
                      <a:r>
                        <a:rPr lang="en-US" sz="1000" b="0" baseline="0" dirty="0" smtClean="0">
                          <a:latin typeface="+mn-lt"/>
                        </a:rPr>
                        <a:t> (</a:t>
                      </a:r>
                      <a:r>
                        <a:rPr lang="en-US" sz="1000" b="0" baseline="0" dirty="0" err="1" smtClean="0">
                          <a:latin typeface="+mn-lt"/>
                        </a:rPr>
                        <a:t>jika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menggunakan</a:t>
                      </a:r>
                      <a:r>
                        <a:rPr lang="en-US" sz="1000" b="0" baseline="0" dirty="0" smtClean="0">
                          <a:latin typeface="+mn-lt"/>
                        </a:rPr>
                        <a:t> </a:t>
                      </a:r>
                      <a:r>
                        <a:rPr lang="en-US" sz="1000" b="0" baseline="0" dirty="0" err="1" smtClean="0">
                          <a:latin typeface="+mn-lt"/>
                        </a:rPr>
                        <a:t>asuransi</a:t>
                      </a:r>
                      <a:r>
                        <a:rPr lang="en-US" sz="1000" b="0" baseline="0" dirty="0" smtClean="0">
                          <a:latin typeface="+mn-lt"/>
                        </a:rPr>
                        <a:t> </a:t>
                      </a:r>
                      <a:r>
                        <a:rPr lang="en-US" sz="1000" b="0" baseline="0" dirty="0" err="1" smtClean="0">
                          <a:latin typeface="+mn-lt"/>
                        </a:rPr>
                        <a:t>jiwa</a:t>
                      </a:r>
                      <a:r>
                        <a:rPr lang="en-US" sz="1000" b="0" baseline="0" dirty="0" smtClean="0">
                          <a:latin typeface="+mn-lt"/>
                        </a:rPr>
                        <a:t>) </a:t>
                      </a:r>
                      <a:r>
                        <a:rPr lang="en-US" sz="1000" b="0" baseline="0" dirty="0" err="1" smtClean="0">
                          <a:latin typeface="+mn-lt"/>
                        </a:rPr>
                        <a:t>dan</a:t>
                      </a:r>
                      <a:r>
                        <a:rPr lang="en-US" sz="1000" b="0" baseline="0" dirty="0" smtClean="0">
                          <a:latin typeface="+mn-lt"/>
                        </a:rPr>
                        <a:t> </a:t>
                      </a:r>
                      <a:r>
                        <a:rPr lang="en-US" sz="1000" b="0" baseline="0" dirty="0" err="1" smtClean="0">
                          <a:latin typeface="+mn-lt"/>
                        </a:rPr>
                        <a:t>biaya-biaya</a:t>
                      </a:r>
                      <a:r>
                        <a:rPr lang="en-US" sz="1000" b="0" baseline="0" dirty="0" smtClean="0">
                          <a:latin typeface="+mn-lt"/>
                        </a:rPr>
                        <a:t> </a:t>
                      </a:r>
                      <a:r>
                        <a:rPr lang="en-US" sz="1000" b="0" baseline="0" dirty="0" err="1" smtClean="0">
                          <a:latin typeface="+mn-lt"/>
                        </a:rPr>
                        <a:t>lainnya</a:t>
                      </a:r>
                      <a:r>
                        <a:rPr lang="en-US" sz="1000" b="0" baseline="0" dirty="0" smtClean="0">
                          <a:latin typeface="+mn-lt"/>
                        </a:rPr>
                        <a:t> yang </a:t>
                      </a:r>
                      <a:r>
                        <a:rPr lang="en-US" sz="1000" b="0" baseline="0" dirty="0" err="1" smtClean="0">
                          <a:latin typeface="+mn-lt"/>
                        </a:rPr>
                        <a:t>dikenakan</a:t>
                      </a:r>
                      <a:r>
                        <a:rPr lang="en-US" sz="1000" b="0" baseline="0" dirty="0" smtClean="0">
                          <a:latin typeface="+mn-lt"/>
                        </a:rPr>
                        <a:t> </a:t>
                      </a:r>
                      <a:r>
                        <a:rPr lang="en-US" sz="1000" b="0" baseline="0" dirty="0" err="1" smtClean="0">
                          <a:latin typeface="+mn-lt"/>
                        </a:rPr>
                        <a:t>kepada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sesuai</a:t>
                      </a:r>
                      <a:r>
                        <a:rPr lang="en-US" sz="1000" b="0" baseline="0" dirty="0" smtClean="0">
                          <a:latin typeface="+mn-lt"/>
                        </a:rPr>
                        <a:t> </a:t>
                      </a:r>
                      <a:r>
                        <a:rPr lang="en-US" sz="1000" b="0" baseline="0" dirty="0" err="1" smtClean="0">
                          <a:latin typeface="+mn-lt"/>
                        </a:rPr>
                        <a:t>dengan</a:t>
                      </a:r>
                      <a:r>
                        <a:rPr lang="en-US" sz="1000" b="0" baseline="0" dirty="0" smtClean="0">
                          <a:latin typeface="+mn-lt"/>
                        </a:rPr>
                        <a:t> </a:t>
                      </a:r>
                      <a:r>
                        <a:rPr lang="en-US" sz="1000" b="0" baseline="0" dirty="0" err="1" smtClean="0">
                          <a:latin typeface="+mn-lt"/>
                        </a:rPr>
                        <a:t>Perjanjian</a:t>
                      </a:r>
                      <a:r>
                        <a:rPr lang="en-US" sz="1000" b="0" baseline="0" dirty="0" smtClean="0">
                          <a:latin typeface="+mn-lt"/>
                        </a:rPr>
                        <a:t> </a:t>
                      </a:r>
                      <a:r>
                        <a:rPr lang="en-US" sz="1000" b="0" baseline="0" dirty="0" err="1" smtClean="0">
                          <a:latin typeface="+mn-lt"/>
                        </a:rPr>
                        <a:t>Kredit</a:t>
                      </a:r>
                      <a:r>
                        <a:rPr lang="en-US" sz="1000" b="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848612">
                <a:tc>
                  <a:txBody>
                    <a:bodyPr/>
                    <a:lstStyle/>
                    <a:p>
                      <a:pPr algn="ctr"/>
                      <a:r>
                        <a:rPr lang="en-US" sz="1000" b="1" dirty="0" smtClean="0">
                          <a:latin typeface="+mn-lt"/>
                        </a:rPr>
                        <a:t>20</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err="1" smtClean="0">
                          <a:latin typeface="+mn-lt"/>
                        </a:rPr>
                        <a:t>Pencairan</a:t>
                      </a:r>
                      <a:r>
                        <a:rPr lang="en-US" sz="1000" dirty="0" smtClean="0">
                          <a:latin typeface="+mn-lt"/>
                        </a:rPr>
                        <a:t> </a:t>
                      </a:r>
                      <a:r>
                        <a:rPr lang="en-US" sz="1000" dirty="0" err="1" smtClean="0">
                          <a:latin typeface="+mn-lt"/>
                        </a:rPr>
                        <a:t>Pinjaman</a:t>
                      </a:r>
                      <a:r>
                        <a:rPr lang="en-US" sz="1000" dirty="0" smtClean="0">
                          <a:latin typeface="+mn-lt"/>
                        </a:rPr>
                        <a:t>/</a:t>
                      </a:r>
                      <a:r>
                        <a:rPr lang="en-US" sz="1000" dirty="0" err="1" smtClean="0">
                          <a:latin typeface="+mn-lt"/>
                        </a:rPr>
                        <a:t>Pembiayaan</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dirty="0" smtClean="0">
                          <a:solidFill>
                            <a:schemeClr val="tx1"/>
                          </a:solidFill>
                          <a:latin typeface="+mn-lt"/>
                        </a:rPr>
                        <a:t>Loan operational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smtClean="0">
                          <a:latin typeface="+mn-lt"/>
                        </a:rPr>
                        <a:t>Unit </a:t>
                      </a:r>
                      <a:r>
                        <a:rPr lang="en-US" sz="1000" baseline="0" dirty="0" err="1" smtClean="0">
                          <a:latin typeface="+mn-lt"/>
                        </a:rPr>
                        <a:t>Kerja</a:t>
                      </a:r>
                      <a:r>
                        <a:rPr lang="en-US" sz="1000" baseline="0" dirty="0" smtClean="0">
                          <a:latin typeface="+mn-lt"/>
                        </a:rPr>
                        <a:t> Loan Operational </a:t>
                      </a:r>
                      <a:r>
                        <a:rPr lang="en-US" sz="1000" baseline="0" dirty="0" err="1" smtClean="0">
                          <a:latin typeface="+mn-lt"/>
                        </a:rPr>
                        <a:t>melakukan</a:t>
                      </a:r>
                      <a:r>
                        <a:rPr lang="en-US" sz="1000" baseline="0" dirty="0" smtClean="0">
                          <a:latin typeface="+mn-lt"/>
                        </a:rPr>
                        <a:t> </a:t>
                      </a:r>
                      <a:r>
                        <a:rPr lang="en-US" sz="1000" baseline="0" dirty="0" err="1" smtClean="0">
                          <a:latin typeface="+mn-lt"/>
                        </a:rPr>
                        <a:t>pendebetan</a:t>
                      </a:r>
                      <a:r>
                        <a:rPr lang="en-US" sz="1000" baseline="0" dirty="0" smtClean="0">
                          <a:latin typeface="+mn-lt"/>
                        </a:rPr>
                        <a:t> </a:t>
                      </a:r>
                      <a:r>
                        <a:rPr lang="en-US" sz="1000" baseline="0" dirty="0" err="1" smtClean="0">
                          <a:latin typeface="+mn-lt"/>
                        </a:rPr>
                        <a:t>rekening</a:t>
                      </a:r>
                      <a:r>
                        <a:rPr lang="en-US" sz="1000" baseline="0" dirty="0" smtClean="0">
                          <a:latin typeface="+mn-lt"/>
                        </a:rPr>
                        <a:t> </a:t>
                      </a:r>
                      <a:r>
                        <a:rPr lang="en-US" sz="1000" baseline="0" dirty="0" err="1" smtClean="0">
                          <a:latin typeface="+mn-lt"/>
                        </a:rPr>
                        <a:t>giro</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dengan</a:t>
                      </a:r>
                      <a:r>
                        <a:rPr lang="en-US" sz="1000" baseline="0" dirty="0" smtClean="0">
                          <a:latin typeface="+mn-lt"/>
                        </a:rPr>
                        <a:t> </a:t>
                      </a:r>
                      <a:r>
                        <a:rPr lang="en-US" sz="1000" baseline="0" dirty="0" err="1" smtClean="0">
                          <a:latin typeface="+mn-lt"/>
                        </a:rPr>
                        <a:t>jumlah</a:t>
                      </a:r>
                      <a:r>
                        <a:rPr lang="en-US" sz="1000" baseline="0" dirty="0" smtClean="0">
                          <a:latin typeface="+mn-lt"/>
                        </a:rPr>
                        <a:t> </a:t>
                      </a:r>
                      <a:r>
                        <a:rPr lang="en-US" sz="1000" baseline="0" dirty="0" err="1" smtClean="0">
                          <a:latin typeface="+mn-lt"/>
                        </a:rPr>
                        <a:t>biaya-biaya</a:t>
                      </a:r>
                      <a:r>
                        <a:rPr lang="en-US" sz="1000" baseline="0" dirty="0" smtClean="0">
                          <a:latin typeface="+mn-lt"/>
                        </a:rPr>
                        <a:t> yang </a:t>
                      </a:r>
                      <a:r>
                        <a:rPr lang="en-US" sz="1000" baseline="0" dirty="0" err="1" smtClean="0">
                          <a:latin typeface="+mn-lt"/>
                        </a:rPr>
                        <a:t>dikenakan</a:t>
                      </a:r>
                      <a:r>
                        <a:rPr lang="en-US" sz="1000" baseline="0" dirty="0" smtClean="0">
                          <a:latin typeface="+mn-lt"/>
                        </a:rPr>
                        <a:t> </a:t>
                      </a:r>
                      <a:r>
                        <a:rPr lang="en-US" sz="1000" baseline="0" dirty="0" err="1" smtClean="0">
                          <a:latin typeface="+mn-lt"/>
                        </a:rPr>
                        <a:t>atas</a:t>
                      </a:r>
                      <a:r>
                        <a:rPr lang="en-US" sz="1000" baseline="0" dirty="0" smtClean="0">
                          <a:latin typeface="+mn-lt"/>
                        </a:rPr>
                        <a:t> </a:t>
                      </a:r>
                      <a:r>
                        <a:rPr lang="en-US" sz="1000" baseline="0" dirty="0" err="1" smtClean="0">
                          <a:latin typeface="+mn-lt"/>
                        </a:rPr>
                        <a:t>pemberian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pembiayaan</a:t>
                      </a:r>
                      <a:r>
                        <a:rPr lang="en-US" sz="1000" baseline="0" dirty="0" smtClean="0">
                          <a:latin typeface="+mn-lt"/>
                        </a:rPr>
                        <a:t> </a:t>
                      </a:r>
                      <a:r>
                        <a:rPr lang="en-US" sz="1000" baseline="0" dirty="0" err="1" smtClean="0">
                          <a:latin typeface="+mn-lt"/>
                        </a:rPr>
                        <a:t>kepada</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smtClean="0">
                          <a:latin typeface="+mn-lt"/>
                        </a:rPr>
                        <a:t>Unit </a:t>
                      </a:r>
                      <a:r>
                        <a:rPr lang="en-US" sz="1000" baseline="0" dirty="0" err="1" smtClean="0">
                          <a:latin typeface="+mn-lt"/>
                        </a:rPr>
                        <a:t>Kerja</a:t>
                      </a:r>
                      <a:r>
                        <a:rPr lang="en-US" sz="1000" baseline="0" dirty="0" smtClean="0">
                          <a:latin typeface="+mn-lt"/>
                        </a:rPr>
                        <a:t> Loan Operational </a:t>
                      </a:r>
                      <a:r>
                        <a:rPr lang="en-US" sz="1000" baseline="0" dirty="0" err="1" smtClean="0">
                          <a:latin typeface="+mn-lt"/>
                        </a:rPr>
                        <a:t>melakukan</a:t>
                      </a:r>
                      <a:r>
                        <a:rPr lang="en-US" sz="1000" baseline="0" dirty="0" smtClean="0">
                          <a:latin typeface="+mn-lt"/>
                        </a:rPr>
                        <a:t> </a:t>
                      </a:r>
                      <a:r>
                        <a:rPr lang="en-US" sz="1000" baseline="0" dirty="0" err="1" smtClean="0">
                          <a:latin typeface="+mn-lt"/>
                        </a:rPr>
                        <a:t>pengkreditan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pembiayaan</a:t>
                      </a:r>
                      <a:r>
                        <a:rPr lang="en-US" sz="1000" baseline="0" dirty="0" smtClean="0">
                          <a:latin typeface="+mn-lt"/>
                        </a:rPr>
                        <a:t> </a:t>
                      </a:r>
                      <a:r>
                        <a:rPr lang="en-US" sz="1000" baseline="0" dirty="0" err="1" smtClean="0">
                          <a:latin typeface="+mn-lt"/>
                        </a:rPr>
                        <a:t>sejumlah</a:t>
                      </a:r>
                      <a:r>
                        <a:rPr lang="en-US" sz="1000" baseline="0" dirty="0" smtClean="0">
                          <a:latin typeface="+mn-lt"/>
                        </a:rPr>
                        <a:t> </a:t>
                      </a:r>
                      <a:r>
                        <a:rPr lang="en-US" sz="1000" baseline="0" dirty="0" err="1" smtClean="0">
                          <a:latin typeface="+mn-lt"/>
                        </a:rPr>
                        <a:t>nilai</a:t>
                      </a:r>
                      <a:r>
                        <a:rPr lang="en-US" sz="1000" baseline="0" dirty="0" smtClean="0">
                          <a:latin typeface="+mn-lt"/>
                        </a:rPr>
                        <a:t> yang </a:t>
                      </a:r>
                      <a:r>
                        <a:rPr lang="en-US" sz="1000" baseline="0" dirty="0" err="1" smtClean="0">
                          <a:latin typeface="+mn-lt"/>
                        </a:rPr>
                        <a:t>disetujui</a:t>
                      </a:r>
                      <a:r>
                        <a:rPr lang="en-US" sz="1000" baseline="0" dirty="0" smtClean="0">
                          <a:latin typeface="+mn-lt"/>
                        </a:rPr>
                        <a:t> </a:t>
                      </a:r>
                      <a:r>
                        <a:rPr lang="en-US" sz="1000" baseline="0" dirty="0" err="1" smtClean="0">
                          <a:latin typeface="+mn-lt"/>
                        </a:rPr>
                        <a:t>ke</a:t>
                      </a:r>
                      <a:r>
                        <a:rPr lang="en-US" sz="1000" baseline="0" dirty="0" smtClean="0">
                          <a:latin typeface="+mn-lt"/>
                        </a:rPr>
                        <a:t> </a:t>
                      </a:r>
                      <a:r>
                        <a:rPr lang="en-US" sz="1000" baseline="0" dirty="0" err="1" smtClean="0">
                          <a:latin typeface="+mn-lt"/>
                        </a:rPr>
                        <a:t>rekening</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smtClean="0">
                          <a:latin typeface="+mn-lt"/>
                        </a:rPr>
                        <a:t>Unit </a:t>
                      </a:r>
                      <a:r>
                        <a:rPr lang="en-US" sz="1000" baseline="0" dirty="0" err="1" smtClean="0">
                          <a:latin typeface="+mn-lt"/>
                        </a:rPr>
                        <a:t>Kerja</a:t>
                      </a:r>
                      <a:r>
                        <a:rPr lang="en-US" sz="1000" baseline="0" dirty="0" smtClean="0">
                          <a:latin typeface="+mn-lt"/>
                        </a:rPr>
                        <a:t> Loan Operational </a:t>
                      </a:r>
                      <a:r>
                        <a:rPr lang="en-US" sz="1000" baseline="0" dirty="0" err="1" smtClean="0">
                          <a:latin typeface="+mn-lt"/>
                        </a:rPr>
                        <a:t>memberikan</a:t>
                      </a:r>
                      <a:r>
                        <a:rPr lang="en-US" sz="1000" baseline="0" dirty="0" smtClean="0">
                          <a:latin typeface="+mn-lt"/>
                        </a:rPr>
                        <a:t> </a:t>
                      </a:r>
                      <a:r>
                        <a:rPr lang="en-US" sz="1000" baseline="0" dirty="0" err="1" smtClean="0">
                          <a:latin typeface="+mn-lt"/>
                        </a:rPr>
                        <a:t>notifikasi</a:t>
                      </a:r>
                      <a:r>
                        <a:rPr lang="en-US" sz="1000" baseline="0" dirty="0" smtClean="0">
                          <a:latin typeface="+mn-lt"/>
                        </a:rPr>
                        <a:t> </a:t>
                      </a:r>
                      <a:r>
                        <a:rPr lang="en-US" sz="1000" baseline="0" dirty="0" err="1" smtClean="0">
                          <a:latin typeface="+mn-lt"/>
                        </a:rPr>
                        <a:t>kepada</a:t>
                      </a:r>
                      <a:r>
                        <a:rPr lang="en-US" sz="1000" baseline="0" dirty="0" smtClean="0">
                          <a:latin typeface="+mn-lt"/>
                        </a:rPr>
                        <a:t> RO </a:t>
                      </a:r>
                      <a:r>
                        <a:rPr lang="en-US" sz="1000" baseline="0" dirty="0" err="1" smtClean="0">
                          <a:latin typeface="+mn-lt"/>
                        </a:rPr>
                        <a:t>bahwa</a:t>
                      </a:r>
                      <a:r>
                        <a:rPr lang="en-US" sz="1000" baseline="0" dirty="0" smtClean="0">
                          <a:latin typeface="+mn-lt"/>
                        </a:rPr>
                        <a:t> </a:t>
                      </a:r>
                      <a:r>
                        <a:rPr lang="en-US" sz="1000" baseline="0" dirty="0" err="1" smtClean="0">
                          <a:latin typeface="+mn-lt"/>
                        </a:rPr>
                        <a:t>pencairan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pembiayan</a:t>
                      </a:r>
                      <a:r>
                        <a:rPr lang="en-US" sz="1000" baseline="0" dirty="0" smtClean="0">
                          <a:latin typeface="+mn-lt"/>
                        </a:rPr>
                        <a:t> </a:t>
                      </a:r>
                      <a:r>
                        <a:rPr lang="en-US" sz="1000" baseline="0" dirty="0" err="1" smtClean="0">
                          <a:latin typeface="+mn-lt"/>
                        </a:rPr>
                        <a:t>ke</a:t>
                      </a:r>
                      <a:r>
                        <a:rPr lang="en-US" sz="1000" baseline="0" dirty="0" smtClean="0">
                          <a:latin typeface="+mn-lt"/>
                        </a:rPr>
                        <a:t> </a:t>
                      </a:r>
                      <a:r>
                        <a:rPr lang="en-US" sz="1000" baseline="0" dirty="0" err="1" smtClean="0">
                          <a:latin typeface="+mn-lt"/>
                        </a:rPr>
                        <a:t>rekening</a:t>
                      </a:r>
                      <a:r>
                        <a:rPr lang="en-US" sz="1000" baseline="0" dirty="0" smtClean="0">
                          <a:latin typeface="+mn-lt"/>
                        </a:rPr>
                        <a:t> </a:t>
                      </a:r>
                      <a:r>
                        <a:rPr lang="en-US" sz="1000" baseline="0" dirty="0" err="1" smtClean="0">
                          <a:latin typeface="+mn-lt"/>
                        </a:rPr>
                        <a:t>giro</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sudah</a:t>
                      </a:r>
                      <a:r>
                        <a:rPr lang="en-US" sz="1000" baseline="0" dirty="0" smtClean="0">
                          <a:latin typeface="+mn-lt"/>
                        </a:rPr>
                        <a:t> </a:t>
                      </a:r>
                      <a:r>
                        <a:rPr lang="en-US" sz="1000" baseline="0" dirty="0" err="1" smtClean="0">
                          <a:latin typeface="+mn-lt"/>
                        </a:rPr>
                        <a:t>dilakukan</a:t>
                      </a:r>
                      <a:endParaRPr lang="en-US" sz="100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62880">
                <a:tc>
                  <a:txBody>
                    <a:bodyPr/>
                    <a:lstStyle/>
                    <a:p>
                      <a:pPr algn="ctr"/>
                      <a:r>
                        <a:rPr lang="en-US" sz="1000" b="1" dirty="0" smtClean="0">
                          <a:latin typeface="+mn-lt"/>
                        </a:rPr>
                        <a:t>21</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Notify Customer by call</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mn-lt"/>
                        </a:rPr>
                        <a:t>RO </a:t>
                      </a:r>
                      <a:r>
                        <a:rPr lang="en-US" sz="1000" dirty="0" err="1" smtClean="0">
                          <a:latin typeface="+mn-lt"/>
                        </a:rPr>
                        <a:t>menginformasikan</a:t>
                      </a:r>
                      <a:r>
                        <a:rPr lang="en-US" sz="1000" baseline="0" dirty="0" smtClean="0">
                          <a:latin typeface="+mn-lt"/>
                        </a:rPr>
                        <a:t> </a:t>
                      </a:r>
                      <a:r>
                        <a:rPr lang="en-US" sz="1000" baseline="0" dirty="0" err="1" smtClean="0">
                          <a:latin typeface="+mn-lt"/>
                        </a:rPr>
                        <a:t>kepada</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bahwa</a:t>
                      </a:r>
                      <a:r>
                        <a:rPr lang="en-US" sz="1000" baseline="0" dirty="0" smtClean="0">
                          <a:latin typeface="+mn-lt"/>
                        </a:rPr>
                        <a:t> </a:t>
                      </a:r>
                      <a:r>
                        <a:rPr lang="en-US" sz="1000" baseline="0" dirty="0" err="1" smtClean="0">
                          <a:latin typeface="+mn-lt"/>
                        </a:rPr>
                        <a:t>pencairan</a:t>
                      </a:r>
                      <a:r>
                        <a:rPr lang="en-US" sz="1000" baseline="0" dirty="0" smtClean="0">
                          <a:latin typeface="+mn-lt"/>
                        </a:rPr>
                        <a:t> </a:t>
                      </a:r>
                      <a:r>
                        <a:rPr lang="en-US" sz="1000" baseline="0" dirty="0" err="1" smtClean="0">
                          <a:latin typeface="+mn-lt"/>
                        </a:rPr>
                        <a:t>sudah</a:t>
                      </a:r>
                      <a:r>
                        <a:rPr lang="en-US" sz="1000" baseline="0" dirty="0" smtClean="0">
                          <a:latin typeface="+mn-lt"/>
                        </a:rPr>
                        <a:t> </a:t>
                      </a:r>
                      <a:r>
                        <a:rPr lang="en-US" sz="1000" baseline="0" dirty="0" err="1" smtClean="0">
                          <a:latin typeface="+mn-lt"/>
                        </a:rPr>
                        <a:t>dilakukan</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dirty="0" smtClean="0">
                          <a:solidFill>
                            <a:schemeClr val="tx1"/>
                          </a:solidFill>
                          <a:latin typeface="+mn-lt"/>
                        </a:rPr>
                        <a:t>RO</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000" kern="1200" dirty="0" smtClean="0">
                          <a:solidFill>
                            <a:schemeClr val="dk1"/>
                          </a:solidFill>
                          <a:latin typeface="+mn-lt"/>
                          <a:ea typeface="+mn-ea"/>
                          <a:cs typeface="+mn-cs"/>
                        </a:rPr>
                        <a:t>RO </a:t>
                      </a:r>
                      <a:r>
                        <a:rPr lang="en-US" sz="1000" kern="1200" dirty="0" err="1" smtClean="0">
                          <a:solidFill>
                            <a:schemeClr val="dk1"/>
                          </a:solidFill>
                          <a:latin typeface="+mn-lt"/>
                          <a:ea typeface="+mn-ea"/>
                          <a:cs typeface="+mn-cs"/>
                        </a:rPr>
                        <a:t>menginformasikan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kepada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bahwa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pencairan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sudah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selesai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dilakukan</a:t>
                      </a:r>
                      <a:endParaRPr lang="en-US" sz="1000" kern="1200" baseline="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462880">
                <a:tc>
                  <a:txBody>
                    <a:bodyPr/>
                    <a:lstStyle/>
                    <a:p>
                      <a:pPr algn="ctr"/>
                      <a:r>
                        <a:rPr lang="en-US" sz="1000" b="1" dirty="0" smtClean="0">
                          <a:latin typeface="+mn-lt"/>
                        </a:rPr>
                        <a:t>22</a:t>
                      </a:r>
                      <a:endParaRPr lang="en-US" sz="1000" b="1"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Nasabah</a:t>
                      </a:r>
                      <a:r>
                        <a:rPr lang="en-US" sz="1000" baseline="0" dirty="0" smtClean="0">
                          <a:latin typeface="+mn-lt"/>
                        </a:rPr>
                        <a:t> </a:t>
                      </a:r>
                      <a:r>
                        <a:rPr lang="en-US" sz="1000" baseline="0" dirty="0" err="1" smtClean="0">
                          <a:latin typeface="+mn-lt"/>
                        </a:rPr>
                        <a:t>menerima</a:t>
                      </a:r>
                      <a:r>
                        <a:rPr lang="en-US" sz="1000" baseline="0" dirty="0" smtClean="0">
                          <a:latin typeface="+mn-lt"/>
                        </a:rPr>
                        <a:t> </a:t>
                      </a:r>
                      <a:r>
                        <a:rPr lang="en-US" sz="1000" baseline="0" dirty="0" err="1" smtClean="0">
                          <a:latin typeface="+mn-lt"/>
                        </a:rPr>
                        <a:t>pencairan</a:t>
                      </a:r>
                      <a:r>
                        <a:rPr lang="en-US" sz="1000" baseline="0" dirty="0" smtClean="0">
                          <a:latin typeface="+mn-lt"/>
                        </a:rPr>
                        <a:t> </a:t>
                      </a:r>
                      <a:r>
                        <a:rPr lang="en-US" sz="1000" baseline="0" dirty="0" err="1" smtClean="0">
                          <a:latin typeface="+mn-lt"/>
                        </a:rPr>
                        <a:t>pinjaman</a:t>
                      </a:r>
                      <a:r>
                        <a:rPr lang="en-US" sz="1000" baseline="0" dirty="0" smtClean="0">
                          <a:latin typeface="+mn-lt"/>
                        </a:rPr>
                        <a:t>/</a:t>
                      </a:r>
                      <a:r>
                        <a:rPr lang="en-US" sz="1000" baseline="0" dirty="0" err="1" smtClean="0">
                          <a:latin typeface="+mn-lt"/>
                        </a:rPr>
                        <a:t>pembiayaan</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kern="1200" dirty="0" err="1" smtClean="0">
                          <a:solidFill>
                            <a:schemeClr val="tx1"/>
                          </a:solidFill>
                          <a:latin typeface="+mn-lt"/>
                          <a:ea typeface="+mn-ea"/>
                          <a:cs typeface="+mn-cs"/>
                        </a:rPr>
                        <a:t>Nasabah</a:t>
                      </a:r>
                      <a:endParaRPr lang="en-US" sz="1000" kern="1200" dirty="0" smtClean="0">
                        <a:solidFill>
                          <a:schemeClr val="tx1"/>
                        </a:solidFill>
                        <a:latin typeface="+mn-lt"/>
                        <a:ea typeface="+mn-ea"/>
                        <a:cs typeface="+mn-cs"/>
                      </a:endParaRPr>
                    </a:p>
                    <a:p>
                      <a:pPr marL="0" indent="0">
                        <a:buFont typeface="+mj-lt"/>
                        <a:buNone/>
                      </a:pP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melakukan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pengecekan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atas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pencairan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a:t>
                      </a:r>
                      <a:endParaRPr lang="en-US" sz="1000" kern="1200" baseline="0" dirty="0" smtClean="0">
                        <a:solidFill>
                          <a:schemeClr val="dk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melakukan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pembayaran</a:t>
                      </a:r>
                      <a:r>
                        <a:rPr lang="en-US" sz="1000" kern="1200" baseline="0" dirty="0" smtClean="0">
                          <a:solidFill>
                            <a:schemeClr val="dk1"/>
                          </a:solidFill>
                          <a:latin typeface="+mn-lt"/>
                          <a:ea typeface="+mn-ea"/>
                          <a:cs typeface="+mn-cs"/>
                        </a:rPr>
                        <a:t> paling </a:t>
                      </a:r>
                      <a:r>
                        <a:rPr lang="en-US" sz="1000" kern="1200" baseline="0" dirty="0" err="1" smtClean="0">
                          <a:solidFill>
                            <a:schemeClr val="dk1"/>
                          </a:solidFill>
                          <a:latin typeface="+mn-lt"/>
                          <a:ea typeface="+mn-ea"/>
                          <a:cs typeface="+mn-cs"/>
                        </a:rPr>
                        <a:t>lambat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setiap</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tanggal</a:t>
                      </a:r>
                      <a:r>
                        <a:rPr lang="en-US" sz="1000" kern="1200" baseline="0" dirty="0" smtClean="0">
                          <a:solidFill>
                            <a:schemeClr val="dk1"/>
                          </a:solidFill>
                          <a:latin typeface="+mn-lt"/>
                          <a:ea typeface="+mn-ea"/>
                          <a:cs typeface="+mn-cs"/>
                        </a:rPr>
                        <a:t> 1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bulan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selanjutnya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sesuai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dengan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jadwal</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cicilan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telah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disampaikan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sebelum</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penandatanganan</a:t>
                      </a:r>
                      <a:r>
                        <a:rPr lang="en-US" sz="1000" kern="1200" baseline="0" dirty="0" smtClean="0">
                          <a:solidFill>
                            <a:schemeClr val="dk1"/>
                          </a:solidFill>
                          <a:latin typeface="+mn-lt"/>
                          <a:ea typeface="+mn-ea"/>
                          <a:cs typeface="+mn-cs"/>
                        </a:rPr>
                        <a:t> PK.</a:t>
                      </a:r>
                      <a:endParaRPr lang="en-US" sz="1000" kern="1200" dirty="0" smtClean="0">
                        <a:solidFill>
                          <a:schemeClr val="dk1"/>
                        </a:solidFill>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251486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7" name="Title 6"/>
          <p:cNvSpPr>
            <a:spLocks noGrp="1"/>
          </p:cNvSpPr>
          <p:nvPr>
            <p:ph type="title"/>
          </p:nvPr>
        </p:nvSpPr>
        <p:spPr>
          <a:xfrm>
            <a:off x="504825" y="250215"/>
            <a:ext cx="10623428" cy="584297"/>
          </a:xfrm>
        </p:spPr>
        <p:txBody>
          <a:bodyPr>
            <a:normAutofit/>
          </a:bodyPr>
          <a:lstStyle/>
          <a:p>
            <a:r>
              <a:rPr lang="en-US" sz="2000" b="1" smtClean="0"/>
              <a:t>Proposed High Level MVP 2.0 (ETB &amp; NTB : Online Application, AIP) </a:t>
            </a:r>
            <a:endParaRPr lang="en-US" sz="2000" b="1"/>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8" name="Text Placeholder 7"/>
          <p:cNvSpPr>
            <a:spLocks noGrp="1"/>
          </p:cNvSpPr>
          <p:nvPr>
            <p:ph type="body" sz="quarter" idx="13"/>
          </p:nvPr>
        </p:nvSpPr>
        <p:spPr>
          <a:xfrm>
            <a:off x="6773767" y="6416695"/>
            <a:ext cx="2617661" cy="372231"/>
          </a:xfrm>
        </p:spPr>
        <p:txBody>
          <a:bodyPr>
            <a:normAutofit/>
          </a:bodyPr>
          <a:lstStyle/>
          <a:p>
            <a:r>
              <a:rPr lang="en-US" smtClean="0"/>
              <a:t>Process for customer that aims for other products will have different flow</a:t>
            </a:r>
            <a:endParaRPr lang="en-US"/>
          </a:p>
        </p:txBody>
      </p:sp>
      <p:sp>
        <p:nvSpPr>
          <p:cNvPr id="115" name="AutoShape 2" descr="Enhance Icon Images – Browse 12,993 Stock Photos, Vectors, and Video |  Adobe Stock"/>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AutoShape 4" descr="Visit Svg Png Icon Free Download (#301293) - OnlineWebFonts.COM"/>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Flowchart: Connector 208"/>
          <p:cNvSpPr/>
          <p:nvPr/>
        </p:nvSpPr>
        <p:spPr>
          <a:xfrm>
            <a:off x="6590887" y="6469960"/>
            <a:ext cx="182880" cy="18288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smtClean="0">
                <a:solidFill>
                  <a:schemeClr val="tx1"/>
                </a:solidFill>
              </a:rPr>
              <a:t>1</a:t>
            </a:r>
            <a:endParaRPr lang="en-US" sz="1000" b="1">
              <a:solidFill>
                <a:schemeClr val="tx1"/>
              </a:solidFill>
            </a:endParaRPr>
          </a:p>
        </p:txBody>
      </p:sp>
      <p:grpSp>
        <p:nvGrpSpPr>
          <p:cNvPr id="48" name="Group 47"/>
          <p:cNvGrpSpPr/>
          <p:nvPr/>
        </p:nvGrpSpPr>
        <p:grpSpPr>
          <a:xfrm>
            <a:off x="215900" y="916147"/>
            <a:ext cx="11748509" cy="5438452"/>
            <a:chOff x="215900" y="916147"/>
            <a:chExt cx="11748509" cy="5438452"/>
          </a:xfrm>
        </p:grpSpPr>
        <p:sp>
          <p:nvSpPr>
            <p:cNvPr id="13" name="Rectangle 12"/>
            <p:cNvSpPr/>
            <p:nvPr/>
          </p:nvSpPr>
          <p:spPr>
            <a:xfrm rot="16200000">
              <a:off x="-2151220" y="3703857"/>
              <a:ext cx="5029200" cy="2279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98" name="TextBox 497"/>
            <p:cNvSpPr txBox="1"/>
            <p:nvPr/>
          </p:nvSpPr>
          <p:spPr>
            <a:xfrm rot="16200000">
              <a:off x="-584155" y="3570334"/>
              <a:ext cx="1883679" cy="246221"/>
            </a:xfrm>
            <a:prstGeom prst="rect">
              <a:avLst/>
            </a:prstGeom>
            <a:noFill/>
          </p:spPr>
          <p:txBody>
            <a:bodyPr wrap="square" rtlCol="0">
              <a:spAutoFit/>
            </a:bodyPr>
            <a:lstStyle/>
            <a:p>
              <a:pPr algn="ctr"/>
              <a:r>
                <a:rPr lang="en-US" sz="1000" b="1" smtClean="0">
                  <a:solidFill>
                    <a:schemeClr val="bg1"/>
                  </a:solidFill>
                </a:rPr>
                <a:t>ONLINE APPLICATION</a:t>
              </a:r>
              <a:endParaRPr lang="en-US" sz="1000" b="1">
                <a:solidFill>
                  <a:schemeClr val="bg1"/>
                </a:solidFill>
              </a:endParaRPr>
            </a:p>
          </p:txBody>
        </p:sp>
        <p:sp>
          <p:nvSpPr>
            <p:cNvPr id="184" name="Rectangle 183"/>
            <p:cNvSpPr/>
            <p:nvPr/>
          </p:nvSpPr>
          <p:spPr>
            <a:xfrm>
              <a:off x="246045" y="926525"/>
              <a:ext cx="11655887" cy="45720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TextBox 188"/>
            <p:cNvSpPr txBox="1"/>
            <p:nvPr/>
          </p:nvSpPr>
          <p:spPr>
            <a:xfrm>
              <a:off x="3019421" y="1019400"/>
              <a:ext cx="1188720" cy="246221"/>
            </a:xfrm>
            <a:prstGeom prst="rect">
              <a:avLst/>
            </a:prstGeom>
            <a:noFill/>
          </p:spPr>
          <p:txBody>
            <a:bodyPr wrap="square" rtlCol="0">
              <a:spAutoFit/>
            </a:bodyPr>
            <a:lstStyle/>
            <a:p>
              <a:pPr algn="ctr"/>
              <a:r>
                <a:rPr lang="en-US" sz="1000" b="1" smtClean="0"/>
                <a:t>Internal System</a:t>
              </a:r>
            </a:p>
          </p:txBody>
        </p:sp>
        <p:sp>
          <p:nvSpPr>
            <p:cNvPr id="196" name="TextBox 195"/>
            <p:cNvSpPr txBox="1"/>
            <p:nvPr/>
          </p:nvSpPr>
          <p:spPr>
            <a:xfrm>
              <a:off x="6290264" y="1010741"/>
              <a:ext cx="1188720" cy="246221"/>
            </a:xfrm>
            <a:prstGeom prst="rect">
              <a:avLst/>
            </a:prstGeom>
            <a:noFill/>
          </p:spPr>
          <p:txBody>
            <a:bodyPr wrap="square" rtlCol="0">
              <a:spAutoFit/>
            </a:bodyPr>
            <a:lstStyle/>
            <a:p>
              <a:pPr algn="ctr"/>
              <a:r>
                <a:rPr lang="en-US" sz="1000" b="1" dirty="0" smtClean="0"/>
                <a:t>RCPC</a:t>
              </a:r>
            </a:p>
          </p:txBody>
        </p:sp>
        <p:sp>
          <p:nvSpPr>
            <p:cNvPr id="199" name="TextBox 198"/>
            <p:cNvSpPr txBox="1"/>
            <p:nvPr/>
          </p:nvSpPr>
          <p:spPr>
            <a:xfrm>
              <a:off x="412399" y="1019400"/>
              <a:ext cx="1188720" cy="246221"/>
            </a:xfrm>
            <a:prstGeom prst="rect">
              <a:avLst/>
            </a:prstGeom>
            <a:noFill/>
          </p:spPr>
          <p:txBody>
            <a:bodyPr wrap="square" rtlCol="0">
              <a:spAutoFit/>
            </a:bodyPr>
            <a:lstStyle/>
            <a:p>
              <a:pPr algn="ctr"/>
              <a:r>
                <a:rPr lang="en-US" sz="1000" b="1" smtClean="0"/>
                <a:t>Customer</a:t>
              </a:r>
            </a:p>
          </p:txBody>
        </p:sp>
        <p:sp>
          <p:nvSpPr>
            <p:cNvPr id="200" name="TextBox 199"/>
            <p:cNvSpPr txBox="1"/>
            <p:nvPr/>
          </p:nvSpPr>
          <p:spPr>
            <a:xfrm>
              <a:off x="9617373" y="1019400"/>
              <a:ext cx="1188720" cy="246221"/>
            </a:xfrm>
            <a:prstGeom prst="rect">
              <a:avLst/>
            </a:prstGeom>
            <a:noFill/>
          </p:spPr>
          <p:txBody>
            <a:bodyPr wrap="square" rtlCol="0">
              <a:spAutoFit/>
            </a:bodyPr>
            <a:lstStyle/>
            <a:p>
              <a:pPr algn="ctr"/>
              <a:r>
                <a:rPr lang="en-US" sz="1000" b="1" dirty="0" smtClean="0"/>
                <a:t>CDU</a:t>
              </a:r>
            </a:p>
          </p:txBody>
        </p:sp>
        <p:sp>
          <p:nvSpPr>
            <p:cNvPr id="202" name="TextBox 201"/>
            <p:cNvSpPr txBox="1"/>
            <p:nvPr/>
          </p:nvSpPr>
          <p:spPr>
            <a:xfrm>
              <a:off x="10772481" y="1019400"/>
              <a:ext cx="1188720" cy="246221"/>
            </a:xfrm>
            <a:prstGeom prst="rect">
              <a:avLst/>
            </a:prstGeom>
            <a:noFill/>
          </p:spPr>
          <p:txBody>
            <a:bodyPr wrap="square" rtlCol="0">
              <a:spAutoFit/>
            </a:bodyPr>
            <a:lstStyle/>
            <a:p>
              <a:pPr algn="ctr"/>
              <a:r>
                <a:rPr lang="en-US" sz="1000" b="1" smtClean="0"/>
                <a:t>CAC</a:t>
              </a:r>
            </a:p>
          </p:txBody>
        </p:sp>
        <p:sp>
          <p:nvSpPr>
            <p:cNvPr id="233" name="TextBox 232"/>
            <p:cNvSpPr txBox="1"/>
            <p:nvPr/>
          </p:nvSpPr>
          <p:spPr>
            <a:xfrm>
              <a:off x="608092" y="4345664"/>
              <a:ext cx="954035" cy="307777"/>
            </a:xfrm>
            <a:prstGeom prst="rect">
              <a:avLst/>
            </a:prstGeom>
            <a:solidFill>
              <a:schemeClr val="bg1"/>
            </a:solidFill>
          </p:spPr>
          <p:txBody>
            <a:bodyPr wrap="square" rtlCol="0">
              <a:spAutoFit/>
            </a:bodyPr>
            <a:lstStyle/>
            <a:p>
              <a:pPr algn="ctr"/>
              <a:r>
                <a:rPr lang="en-US" sz="700" smtClean="0"/>
                <a:t>Directed to other product screen</a:t>
              </a:r>
              <a:endParaRPr lang="en-US" sz="700"/>
            </a:p>
          </p:txBody>
        </p:sp>
        <p:pic>
          <p:nvPicPr>
            <p:cNvPr id="235" name="Picture 234"/>
            <p:cNvPicPr>
              <a:picLocks noChangeAspect="1"/>
            </p:cNvPicPr>
            <p:nvPr/>
          </p:nvPicPr>
          <p:blipFill>
            <a:blip r:embed="rId3"/>
            <a:stretch>
              <a:fillRect/>
            </a:stretch>
          </p:blipFill>
          <p:spPr>
            <a:xfrm>
              <a:off x="740454" y="1982073"/>
              <a:ext cx="457200" cy="457200"/>
            </a:xfrm>
            <a:prstGeom prst="rect">
              <a:avLst/>
            </a:prstGeom>
          </p:spPr>
        </p:pic>
        <p:sp>
          <p:nvSpPr>
            <p:cNvPr id="237" name="TextBox 236"/>
            <p:cNvSpPr txBox="1"/>
            <p:nvPr/>
          </p:nvSpPr>
          <p:spPr>
            <a:xfrm>
              <a:off x="421941" y="2380552"/>
              <a:ext cx="1097280" cy="200055"/>
            </a:xfrm>
            <a:prstGeom prst="rect">
              <a:avLst/>
            </a:prstGeom>
            <a:noFill/>
          </p:spPr>
          <p:txBody>
            <a:bodyPr wrap="square" rtlCol="0">
              <a:spAutoFit/>
            </a:bodyPr>
            <a:lstStyle/>
            <a:p>
              <a:pPr algn="ctr"/>
              <a:r>
                <a:rPr lang="en-US" sz="700" dirty="0" smtClean="0"/>
                <a:t>Customer Apply online</a:t>
              </a:r>
              <a:endParaRPr lang="en-US" sz="700" dirty="0"/>
            </a:p>
          </p:txBody>
        </p:sp>
        <p:grpSp>
          <p:nvGrpSpPr>
            <p:cNvPr id="238" name="Group 237"/>
            <p:cNvGrpSpPr/>
            <p:nvPr/>
          </p:nvGrpSpPr>
          <p:grpSpPr>
            <a:xfrm>
              <a:off x="742478" y="1544782"/>
              <a:ext cx="457200" cy="217328"/>
              <a:chOff x="617121" y="1749554"/>
              <a:chExt cx="794797" cy="217328"/>
            </a:xfrm>
          </p:grpSpPr>
          <p:sp>
            <p:nvSpPr>
              <p:cNvPr id="239" name="Oval 238"/>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47" name="TextBox 246"/>
              <p:cNvSpPr txBox="1"/>
              <p:nvPr/>
            </p:nvSpPr>
            <p:spPr>
              <a:xfrm>
                <a:off x="617121" y="1750496"/>
                <a:ext cx="794797" cy="200055"/>
              </a:xfrm>
              <a:prstGeom prst="rect">
                <a:avLst/>
              </a:prstGeom>
              <a:noFill/>
            </p:spPr>
            <p:txBody>
              <a:bodyPr wrap="square" rtlCol="0">
                <a:spAutoFit/>
              </a:bodyPr>
              <a:lstStyle/>
              <a:p>
                <a:pPr algn="ctr"/>
                <a:r>
                  <a:rPr lang="en-US" sz="700" smtClean="0"/>
                  <a:t>Start</a:t>
                </a:r>
                <a:endParaRPr lang="en-US" sz="700"/>
              </a:p>
            </p:txBody>
          </p:sp>
        </p:grpSp>
        <p:cxnSp>
          <p:nvCxnSpPr>
            <p:cNvPr id="248" name="Straight Arrow Connector 247"/>
            <p:cNvCxnSpPr>
              <a:stCxn id="247" idx="2"/>
              <a:endCxn id="235" idx="0"/>
            </p:cNvCxnSpPr>
            <p:nvPr/>
          </p:nvCxnSpPr>
          <p:spPr>
            <a:xfrm flipH="1">
              <a:off x="969054" y="1745779"/>
              <a:ext cx="2024" cy="2362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49" name="Picture 248"/>
            <p:cNvPicPr>
              <a:picLocks noChangeAspect="1"/>
            </p:cNvPicPr>
            <p:nvPr/>
          </p:nvPicPr>
          <p:blipFill>
            <a:blip r:embed="rId4"/>
            <a:stretch>
              <a:fillRect/>
            </a:stretch>
          </p:blipFill>
          <p:spPr>
            <a:xfrm>
              <a:off x="604075" y="2834993"/>
              <a:ext cx="365760" cy="365760"/>
            </a:xfrm>
            <a:prstGeom prst="rect">
              <a:avLst/>
            </a:prstGeom>
          </p:spPr>
        </p:pic>
        <p:sp>
          <p:nvSpPr>
            <p:cNvPr id="251" name="TextBox 250"/>
            <p:cNvSpPr txBox="1"/>
            <p:nvPr/>
          </p:nvSpPr>
          <p:spPr>
            <a:xfrm>
              <a:off x="931844" y="2857055"/>
              <a:ext cx="548640" cy="307777"/>
            </a:xfrm>
            <a:prstGeom prst="rect">
              <a:avLst/>
            </a:prstGeom>
            <a:noFill/>
          </p:spPr>
          <p:txBody>
            <a:bodyPr wrap="square" rtlCol="0">
              <a:spAutoFit/>
            </a:bodyPr>
            <a:lstStyle/>
            <a:p>
              <a:pPr algn="ctr"/>
              <a:r>
                <a:rPr lang="en-US" sz="700" smtClean="0"/>
                <a:t>Choose Product</a:t>
              </a:r>
              <a:endParaRPr lang="en-US" sz="700"/>
            </a:p>
          </p:txBody>
        </p:sp>
        <p:sp>
          <p:nvSpPr>
            <p:cNvPr id="252" name="TextBox 251"/>
            <p:cNvSpPr txBox="1"/>
            <p:nvPr/>
          </p:nvSpPr>
          <p:spPr>
            <a:xfrm>
              <a:off x="1174537" y="3499952"/>
              <a:ext cx="457200" cy="307777"/>
            </a:xfrm>
            <a:prstGeom prst="rect">
              <a:avLst/>
            </a:prstGeom>
            <a:noFill/>
          </p:spPr>
          <p:txBody>
            <a:bodyPr wrap="square" rtlCol="0">
              <a:spAutoFit/>
            </a:bodyPr>
            <a:lstStyle/>
            <a:p>
              <a:pPr algn="ctr"/>
              <a:r>
                <a:rPr lang="en-US" sz="700" dirty="0" smtClean="0"/>
                <a:t>Clean Loan</a:t>
              </a:r>
              <a:endParaRPr lang="en-US" sz="700" dirty="0"/>
            </a:p>
          </p:txBody>
        </p:sp>
        <p:sp>
          <p:nvSpPr>
            <p:cNvPr id="253" name="TextBox 252"/>
            <p:cNvSpPr txBox="1"/>
            <p:nvPr/>
          </p:nvSpPr>
          <p:spPr>
            <a:xfrm>
              <a:off x="488268" y="3499952"/>
              <a:ext cx="809086" cy="307777"/>
            </a:xfrm>
            <a:prstGeom prst="rect">
              <a:avLst/>
            </a:prstGeom>
            <a:noFill/>
          </p:spPr>
          <p:txBody>
            <a:bodyPr wrap="square" rtlCol="0">
              <a:spAutoFit/>
            </a:bodyPr>
            <a:lstStyle/>
            <a:p>
              <a:pPr algn="ctr"/>
              <a:r>
                <a:rPr lang="en-US" sz="700" dirty="0" smtClean="0"/>
                <a:t>Other Products</a:t>
              </a:r>
            </a:p>
            <a:p>
              <a:pPr algn="ctr"/>
              <a:r>
                <a:rPr lang="en-US" sz="700" dirty="0" smtClean="0"/>
                <a:t>(Hybrid Digital)</a:t>
              </a:r>
              <a:endParaRPr lang="en-US" sz="700" dirty="0"/>
            </a:p>
          </p:txBody>
        </p:sp>
        <p:cxnSp>
          <p:nvCxnSpPr>
            <p:cNvPr id="254" name="Elbow Connector 253"/>
            <p:cNvCxnSpPr>
              <a:stCxn id="251" idx="2"/>
              <a:endCxn id="253" idx="0"/>
            </p:cNvCxnSpPr>
            <p:nvPr/>
          </p:nvCxnSpPr>
          <p:spPr>
            <a:xfrm rot="5400000">
              <a:off x="881928" y="3175716"/>
              <a:ext cx="335120" cy="3133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Elbow Connector 254"/>
            <p:cNvCxnSpPr>
              <a:stCxn id="251" idx="2"/>
              <a:endCxn id="252" idx="0"/>
            </p:cNvCxnSpPr>
            <p:nvPr/>
          </p:nvCxnSpPr>
          <p:spPr>
            <a:xfrm rot="16200000" flipH="1">
              <a:off x="1137090" y="3233905"/>
              <a:ext cx="335120" cy="1969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Elbow Connector 255"/>
            <p:cNvCxnSpPr>
              <a:stCxn id="253" idx="2"/>
            </p:cNvCxnSpPr>
            <p:nvPr/>
          </p:nvCxnSpPr>
          <p:spPr>
            <a:xfrm rot="16200000" flipH="1">
              <a:off x="834150" y="3866390"/>
              <a:ext cx="280704" cy="16338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7" name="Flowchart: Connector 256"/>
            <p:cNvSpPr/>
            <p:nvPr/>
          </p:nvSpPr>
          <p:spPr>
            <a:xfrm>
              <a:off x="599948" y="4077321"/>
              <a:ext cx="137160" cy="13716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smtClean="0">
                  <a:solidFill>
                    <a:schemeClr val="tx1"/>
                  </a:solidFill>
                </a:rPr>
                <a:t>1</a:t>
              </a:r>
              <a:endParaRPr lang="en-US" sz="700" b="1">
                <a:solidFill>
                  <a:schemeClr val="tx1"/>
                </a:solidFill>
              </a:endParaRPr>
            </a:p>
          </p:txBody>
        </p:sp>
        <p:pic>
          <p:nvPicPr>
            <p:cNvPr id="259" name="Picture 258"/>
            <p:cNvPicPr>
              <a:picLocks noChangeAspect="1"/>
            </p:cNvPicPr>
            <p:nvPr/>
          </p:nvPicPr>
          <p:blipFill>
            <a:blip r:embed="rId5"/>
            <a:stretch>
              <a:fillRect/>
            </a:stretch>
          </p:blipFill>
          <p:spPr>
            <a:xfrm>
              <a:off x="1100560" y="4112389"/>
              <a:ext cx="240189" cy="240189"/>
            </a:xfrm>
            <a:prstGeom prst="rect">
              <a:avLst/>
            </a:prstGeom>
          </p:spPr>
        </p:pic>
        <p:pic>
          <p:nvPicPr>
            <p:cNvPr id="261" name="Picture 260"/>
            <p:cNvPicPr>
              <a:picLocks noChangeAspect="1"/>
            </p:cNvPicPr>
            <p:nvPr/>
          </p:nvPicPr>
          <p:blipFill>
            <a:blip r:embed="rId6"/>
            <a:stretch>
              <a:fillRect/>
            </a:stretch>
          </p:blipFill>
          <p:spPr>
            <a:xfrm>
              <a:off x="752100" y="4100634"/>
              <a:ext cx="275753" cy="275753"/>
            </a:xfrm>
            <a:prstGeom prst="rect">
              <a:avLst/>
            </a:prstGeom>
          </p:spPr>
        </p:pic>
        <p:sp>
          <p:nvSpPr>
            <p:cNvPr id="263" name="Rectangle 262"/>
            <p:cNvSpPr/>
            <p:nvPr/>
          </p:nvSpPr>
          <p:spPr>
            <a:xfrm>
              <a:off x="731079" y="4070096"/>
              <a:ext cx="640080" cy="3614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p>
          </p:txBody>
        </p:sp>
        <p:sp>
          <p:nvSpPr>
            <p:cNvPr id="264" name="TextBox 263"/>
            <p:cNvSpPr txBox="1"/>
            <p:nvPr/>
          </p:nvSpPr>
          <p:spPr>
            <a:xfrm>
              <a:off x="2312889" y="1433066"/>
              <a:ext cx="1110345" cy="523220"/>
            </a:xfrm>
            <a:prstGeom prst="rect">
              <a:avLst/>
            </a:prstGeom>
            <a:noFill/>
          </p:spPr>
          <p:txBody>
            <a:bodyPr wrap="square" rtlCol="0">
              <a:spAutoFit/>
            </a:bodyPr>
            <a:lstStyle/>
            <a:p>
              <a:pPr marL="90488" indent="-90488">
                <a:buFont typeface="Arial" panose="020B0604020202020204" pitchFamily="34" charset="0"/>
                <a:buChar char="•"/>
              </a:pPr>
              <a:r>
                <a:rPr lang="en-US" sz="700" dirty="0" smtClean="0"/>
                <a:t>Individual : ID, DOB, Name</a:t>
              </a:r>
            </a:p>
            <a:p>
              <a:pPr marL="90488" indent="-90488">
                <a:buFont typeface="Arial" panose="020B0604020202020204" pitchFamily="34" charset="0"/>
                <a:buChar char="•"/>
              </a:pPr>
              <a:r>
                <a:rPr lang="en-US" sz="700" dirty="0" smtClean="0"/>
                <a:t>Corp : Account number, Currency</a:t>
              </a:r>
            </a:p>
          </p:txBody>
        </p:sp>
        <p:pic>
          <p:nvPicPr>
            <p:cNvPr id="266" name="Picture 265"/>
            <p:cNvPicPr>
              <a:picLocks noChangeAspect="1"/>
            </p:cNvPicPr>
            <p:nvPr/>
          </p:nvPicPr>
          <p:blipFill>
            <a:blip r:embed="rId4"/>
            <a:stretch>
              <a:fillRect/>
            </a:stretch>
          </p:blipFill>
          <p:spPr>
            <a:xfrm>
              <a:off x="1900552" y="1416992"/>
              <a:ext cx="365760" cy="365760"/>
            </a:xfrm>
            <a:prstGeom prst="rect">
              <a:avLst/>
            </a:prstGeom>
          </p:spPr>
        </p:pic>
        <p:pic>
          <p:nvPicPr>
            <p:cNvPr id="267" name="Picture 266"/>
            <p:cNvPicPr>
              <a:picLocks noChangeAspect="1"/>
            </p:cNvPicPr>
            <p:nvPr/>
          </p:nvPicPr>
          <p:blipFill>
            <a:blip r:embed="rId7"/>
            <a:stretch>
              <a:fillRect/>
            </a:stretch>
          </p:blipFill>
          <p:spPr>
            <a:xfrm>
              <a:off x="1806551" y="2206928"/>
              <a:ext cx="365760" cy="365760"/>
            </a:xfrm>
            <a:prstGeom prst="rect">
              <a:avLst/>
            </a:prstGeom>
          </p:spPr>
        </p:pic>
        <p:sp>
          <p:nvSpPr>
            <p:cNvPr id="269" name="TextBox 268"/>
            <p:cNvSpPr txBox="1"/>
            <p:nvPr/>
          </p:nvSpPr>
          <p:spPr>
            <a:xfrm>
              <a:off x="2143278" y="2225375"/>
              <a:ext cx="1181577" cy="415498"/>
            </a:xfrm>
            <a:prstGeom prst="rect">
              <a:avLst/>
            </a:prstGeom>
            <a:noFill/>
          </p:spPr>
          <p:txBody>
            <a:bodyPr wrap="square" rtlCol="0">
              <a:spAutoFit/>
            </a:bodyPr>
            <a:lstStyle/>
            <a:p>
              <a:pPr algn="ctr"/>
              <a:r>
                <a:rPr lang="en-US" sz="700" dirty="0" smtClean="0"/>
                <a:t>Check ESB for ETB/NTB tagging, retrieve phone number</a:t>
              </a:r>
            </a:p>
          </p:txBody>
        </p:sp>
        <p:sp>
          <p:nvSpPr>
            <p:cNvPr id="273" name="TextBox 272"/>
            <p:cNvSpPr txBox="1"/>
            <p:nvPr/>
          </p:nvSpPr>
          <p:spPr>
            <a:xfrm>
              <a:off x="3055424" y="3055529"/>
              <a:ext cx="602468" cy="415498"/>
            </a:xfrm>
            <a:prstGeom prst="rect">
              <a:avLst/>
            </a:prstGeom>
            <a:solidFill>
              <a:schemeClr val="bg1"/>
            </a:solidFill>
          </p:spPr>
          <p:txBody>
            <a:bodyPr wrap="square" rtlCol="0">
              <a:spAutoFit/>
            </a:bodyPr>
            <a:lstStyle/>
            <a:p>
              <a:pPr algn="ctr"/>
              <a:r>
                <a:rPr lang="en-US" sz="700" smtClean="0"/>
                <a:t>ETB active phone no</a:t>
              </a:r>
              <a:endParaRPr lang="en-US" sz="700"/>
            </a:p>
          </p:txBody>
        </p:sp>
        <p:sp>
          <p:nvSpPr>
            <p:cNvPr id="274" name="TextBox 273"/>
            <p:cNvSpPr txBox="1"/>
            <p:nvPr/>
          </p:nvSpPr>
          <p:spPr>
            <a:xfrm>
              <a:off x="2114328" y="3061683"/>
              <a:ext cx="772181" cy="307777"/>
            </a:xfrm>
            <a:prstGeom prst="rect">
              <a:avLst/>
            </a:prstGeom>
            <a:solidFill>
              <a:schemeClr val="bg1"/>
            </a:solidFill>
          </p:spPr>
          <p:txBody>
            <a:bodyPr wrap="square" rtlCol="0">
              <a:spAutoFit/>
            </a:bodyPr>
            <a:lstStyle/>
            <a:p>
              <a:pPr algn="ctr"/>
              <a:r>
                <a:rPr lang="en-US" sz="700" smtClean="0"/>
                <a:t>ETB inactive phone no</a:t>
              </a:r>
              <a:endParaRPr lang="en-US" sz="700"/>
            </a:p>
          </p:txBody>
        </p:sp>
        <p:sp>
          <p:nvSpPr>
            <p:cNvPr id="275" name="TextBox 274"/>
            <p:cNvSpPr txBox="1"/>
            <p:nvPr/>
          </p:nvSpPr>
          <p:spPr>
            <a:xfrm>
              <a:off x="2759060" y="3082336"/>
              <a:ext cx="365760" cy="200055"/>
            </a:xfrm>
            <a:prstGeom prst="rect">
              <a:avLst/>
            </a:prstGeom>
            <a:solidFill>
              <a:schemeClr val="bg1"/>
            </a:solidFill>
          </p:spPr>
          <p:txBody>
            <a:bodyPr wrap="square" rtlCol="0">
              <a:spAutoFit/>
            </a:bodyPr>
            <a:lstStyle/>
            <a:p>
              <a:pPr algn="ctr"/>
              <a:r>
                <a:rPr lang="en-US" sz="700" smtClean="0"/>
                <a:t>NTB</a:t>
              </a:r>
              <a:endParaRPr lang="en-US" sz="700"/>
            </a:p>
          </p:txBody>
        </p:sp>
        <p:pic>
          <p:nvPicPr>
            <p:cNvPr id="277" name="Picture 276"/>
            <p:cNvPicPr>
              <a:picLocks noChangeAspect="1"/>
            </p:cNvPicPr>
            <p:nvPr/>
          </p:nvPicPr>
          <p:blipFill rotWithShape="1">
            <a:blip r:embed="rId8"/>
            <a:srcRect t="14279" b="15395"/>
            <a:stretch/>
          </p:blipFill>
          <p:spPr>
            <a:xfrm>
              <a:off x="699870" y="4980402"/>
              <a:ext cx="320040" cy="297786"/>
            </a:xfrm>
            <a:prstGeom prst="rect">
              <a:avLst/>
            </a:prstGeom>
          </p:spPr>
        </p:pic>
        <p:pic>
          <p:nvPicPr>
            <p:cNvPr id="295" name="Picture 29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15947" y="5001055"/>
              <a:ext cx="274320" cy="274320"/>
            </a:xfrm>
            <a:prstGeom prst="rect">
              <a:avLst/>
            </a:prstGeom>
          </p:spPr>
        </p:pic>
        <p:sp>
          <p:nvSpPr>
            <p:cNvPr id="301" name="TextBox 300"/>
            <p:cNvSpPr txBox="1"/>
            <p:nvPr/>
          </p:nvSpPr>
          <p:spPr>
            <a:xfrm>
              <a:off x="538412" y="4680417"/>
              <a:ext cx="1110345" cy="307777"/>
            </a:xfrm>
            <a:prstGeom prst="rect">
              <a:avLst/>
            </a:prstGeom>
            <a:noFill/>
          </p:spPr>
          <p:txBody>
            <a:bodyPr wrap="square" rtlCol="0">
              <a:spAutoFit/>
            </a:bodyPr>
            <a:lstStyle/>
            <a:p>
              <a:pPr algn="ctr"/>
              <a:r>
                <a:rPr lang="en-US" sz="700" smtClean="0"/>
                <a:t>Customer update phone number</a:t>
              </a:r>
            </a:p>
          </p:txBody>
        </p:sp>
        <p:pic>
          <p:nvPicPr>
            <p:cNvPr id="303" name="Picture 302"/>
            <p:cNvPicPr>
              <a:picLocks noChangeAspect="1"/>
            </p:cNvPicPr>
            <p:nvPr/>
          </p:nvPicPr>
          <p:blipFill>
            <a:blip r:embed="rId10"/>
            <a:stretch>
              <a:fillRect/>
            </a:stretch>
          </p:blipFill>
          <p:spPr>
            <a:xfrm>
              <a:off x="2591670" y="3565987"/>
              <a:ext cx="274320" cy="274320"/>
            </a:xfrm>
            <a:prstGeom prst="rect">
              <a:avLst/>
            </a:prstGeom>
          </p:spPr>
        </p:pic>
        <p:sp>
          <p:nvSpPr>
            <p:cNvPr id="306" name="TextBox 305"/>
            <p:cNvSpPr txBox="1"/>
            <p:nvPr/>
          </p:nvSpPr>
          <p:spPr>
            <a:xfrm>
              <a:off x="2390357" y="3863442"/>
              <a:ext cx="714122" cy="200055"/>
            </a:xfrm>
            <a:prstGeom prst="rect">
              <a:avLst/>
            </a:prstGeom>
            <a:solidFill>
              <a:schemeClr val="bg1"/>
            </a:solidFill>
          </p:spPr>
          <p:txBody>
            <a:bodyPr wrap="square" rtlCol="0">
              <a:spAutoFit/>
            </a:bodyPr>
            <a:lstStyle/>
            <a:p>
              <a:r>
                <a:rPr lang="en-US" sz="700" smtClean="0"/>
                <a:t>OTP by SMS</a:t>
              </a:r>
              <a:endParaRPr lang="en-US" sz="700"/>
            </a:p>
          </p:txBody>
        </p:sp>
        <p:sp>
          <p:nvSpPr>
            <p:cNvPr id="308" name="TextBox 307"/>
            <p:cNvSpPr txBox="1"/>
            <p:nvPr/>
          </p:nvSpPr>
          <p:spPr>
            <a:xfrm>
              <a:off x="1672158" y="4188377"/>
              <a:ext cx="651884" cy="415498"/>
            </a:xfrm>
            <a:prstGeom prst="rect">
              <a:avLst/>
            </a:prstGeom>
            <a:noFill/>
          </p:spPr>
          <p:txBody>
            <a:bodyPr wrap="square" rtlCol="0">
              <a:spAutoFit/>
            </a:bodyPr>
            <a:lstStyle/>
            <a:p>
              <a:pPr algn="ctr"/>
              <a:r>
                <a:rPr lang="en-US" sz="700" dirty="0" smtClean="0"/>
                <a:t>Key in application info</a:t>
              </a:r>
              <a:endParaRPr lang="en-US" sz="700" dirty="0"/>
            </a:p>
          </p:txBody>
        </p:sp>
        <p:pic>
          <p:nvPicPr>
            <p:cNvPr id="309" name="Picture 308"/>
            <p:cNvPicPr>
              <a:picLocks noChangeAspect="1"/>
            </p:cNvPicPr>
            <p:nvPr/>
          </p:nvPicPr>
          <p:blipFill>
            <a:blip r:embed="rId3"/>
            <a:stretch>
              <a:fillRect/>
            </a:stretch>
          </p:blipFill>
          <p:spPr>
            <a:xfrm>
              <a:off x="1733808" y="3821204"/>
              <a:ext cx="457200" cy="457200"/>
            </a:xfrm>
            <a:prstGeom prst="rect">
              <a:avLst/>
            </a:prstGeom>
          </p:spPr>
        </p:pic>
        <p:pic>
          <p:nvPicPr>
            <p:cNvPr id="310" name="Picture 309"/>
            <p:cNvPicPr>
              <a:picLocks noChangeAspect="1"/>
            </p:cNvPicPr>
            <p:nvPr/>
          </p:nvPicPr>
          <p:blipFill rotWithShape="1">
            <a:blip r:embed="rId11"/>
            <a:srcRect l="23334" t="24509" r="22003" b="18468"/>
            <a:stretch/>
          </p:blipFill>
          <p:spPr>
            <a:xfrm>
              <a:off x="2525145" y="4255206"/>
              <a:ext cx="262969" cy="274320"/>
            </a:xfrm>
            <a:prstGeom prst="rect">
              <a:avLst/>
            </a:prstGeom>
          </p:spPr>
        </p:pic>
        <p:sp>
          <p:nvSpPr>
            <p:cNvPr id="314" name="TextBox 313"/>
            <p:cNvSpPr txBox="1"/>
            <p:nvPr/>
          </p:nvSpPr>
          <p:spPr>
            <a:xfrm>
              <a:off x="2653139" y="4056330"/>
              <a:ext cx="880982" cy="630942"/>
            </a:xfrm>
            <a:prstGeom prst="rect">
              <a:avLst/>
            </a:prstGeom>
            <a:noFill/>
          </p:spPr>
          <p:txBody>
            <a:bodyPr wrap="square" rtlCol="0">
              <a:spAutoFit/>
            </a:bodyPr>
            <a:lstStyle/>
            <a:p>
              <a:pPr algn="ctr"/>
              <a:r>
                <a:rPr lang="en-US" sz="700" dirty="0" smtClean="0"/>
                <a:t>If ETB then only input data/docs that not available in LOS/ESB</a:t>
              </a:r>
              <a:endParaRPr lang="en-US" sz="700" dirty="0"/>
            </a:p>
          </p:txBody>
        </p:sp>
        <p:cxnSp>
          <p:nvCxnSpPr>
            <p:cNvPr id="316" name="Elbow Connector 315"/>
            <p:cNvCxnSpPr>
              <a:stCxn id="237" idx="3"/>
              <a:endCxn id="266" idx="1"/>
            </p:cNvCxnSpPr>
            <p:nvPr/>
          </p:nvCxnSpPr>
          <p:spPr>
            <a:xfrm flipV="1">
              <a:off x="1519221" y="1599872"/>
              <a:ext cx="381331" cy="8807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Elbow Connector 316"/>
            <p:cNvCxnSpPr>
              <a:stCxn id="264" idx="2"/>
              <a:endCxn id="267" idx="0"/>
            </p:cNvCxnSpPr>
            <p:nvPr/>
          </p:nvCxnSpPr>
          <p:spPr>
            <a:xfrm rot="5400000">
              <a:off x="2303426" y="1642292"/>
              <a:ext cx="250642" cy="87863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Elbow Connector 317"/>
            <p:cNvCxnSpPr>
              <a:stCxn id="269" idx="2"/>
              <a:endCxn id="274" idx="0"/>
            </p:cNvCxnSpPr>
            <p:nvPr/>
          </p:nvCxnSpPr>
          <p:spPr>
            <a:xfrm rot="5400000">
              <a:off x="2406838" y="2734454"/>
              <a:ext cx="420810" cy="23364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Elbow Connector 318"/>
            <p:cNvCxnSpPr>
              <a:stCxn id="269" idx="2"/>
              <a:endCxn id="275" idx="0"/>
            </p:cNvCxnSpPr>
            <p:nvPr/>
          </p:nvCxnSpPr>
          <p:spPr>
            <a:xfrm rot="16200000" flipH="1">
              <a:off x="2617272" y="2757667"/>
              <a:ext cx="441463" cy="20787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Elbow Connector 319"/>
            <p:cNvCxnSpPr>
              <a:stCxn id="269" idx="2"/>
              <a:endCxn id="273" idx="0"/>
            </p:cNvCxnSpPr>
            <p:nvPr/>
          </p:nvCxnSpPr>
          <p:spPr>
            <a:xfrm rot="16200000" flipH="1">
              <a:off x="2838034" y="2536905"/>
              <a:ext cx="414656" cy="6225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Elbow Connector 320"/>
            <p:cNvCxnSpPr>
              <a:stCxn id="275" idx="2"/>
              <a:endCxn id="303" idx="0"/>
            </p:cNvCxnSpPr>
            <p:nvPr/>
          </p:nvCxnSpPr>
          <p:spPr>
            <a:xfrm rot="5400000">
              <a:off x="2693587" y="3317634"/>
              <a:ext cx="283596" cy="21311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p:cNvSpPr txBox="1"/>
            <p:nvPr/>
          </p:nvSpPr>
          <p:spPr>
            <a:xfrm>
              <a:off x="1761942" y="4958456"/>
              <a:ext cx="788619" cy="307777"/>
            </a:xfrm>
            <a:prstGeom prst="rect">
              <a:avLst/>
            </a:prstGeom>
            <a:solidFill>
              <a:schemeClr val="bg2"/>
            </a:solidFill>
          </p:spPr>
          <p:txBody>
            <a:bodyPr wrap="square" rtlCol="0">
              <a:spAutoFit/>
            </a:bodyPr>
            <a:lstStyle/>
            <a:p>
              <a:pPr algn="ctr"/>
              <a:r>
                <a:rPr lang="en-US" sz="700" b="1" dirty="0" smtClean="0"/>
                <a:t>Submit</a:t>
              </a:r>
            </a:p>
            <a:p>
              <a:pPr algn="ctr"/>
              <a:r>
                <a:rPr lang="en-US" sz="700" b="1" dirty="0" smtClean="0"/>
                <a:t>Application</a:t>
              </a:r>
              <a:endParaRPr lang="en-US" sz="700" b="1" dirty="0"/>
            </a:p>
          </p:txBody>
        </p:sp>
        <p:pic>
          <p:nvPicPr>
            <p:cNvPr id="333" name="Picture 3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210883" y="5613156"/>
              <a:ext cx="274320" cy="274320"/>
            </a:xfrm>
            <a:prstGeom prst="rect">
              <a:avLst/>
            </a:prstGeom>
          </p:spPr>
        </p:pic>
        <p:sp>
          <p:nvSpPr>
            <p:cNvPr id="335" name="TextBox 334"/>
            <p:cNvSpPr txBox="1"/>
            <p:nvPr/>
          </p:nvSpPr>
          <p:spPr>
            <a:xfrm>
              <a:off x="2434160" y="5542814"/>
              <a:ext cx="703436" cy="307413"/>
            </a:xfrm>
            <a:prstGeom prst="rect">
              <a:avLst/>
            </a:prstGeom>
            <a:noFill/>
          </p:spPr>
          <p:txBody>
            <a:bodyPr wrap="square" rtlCol="0">
              <a:spAutoFit/>
            </a:bodyPr>
            <a:lstStyle/>
            <a:p>
              <a:pPr algn="ctr"/>
              <a:r>
                <a:rPr lang="en-US" sz="700" dirty="0" smtClean="0"/>
                <a:t>Store at database</a:t>
              </a:r>
              <a:endParaRPr lang="en-US" sz="700" dirty="0"/>
            </a:p>
          </p:txBody>
        </p:sp>
        <p:cxnSp>
          <p:nvCxnSpPr>
            <p:cNvPr id="339" name="Elbow Connector 338"/>
            <p:cNvCxnSpPr>
              <a:stCxn id="332" idx="2"/>
              <a:endCxn id="333" idx="0"/>
            </p:cNvCxnSpPr>
            <p:nvPr/>
          </p:nvCxnSpPr>
          <p:spPr>
            <a:xfrm rot="16200000" flipH="1">
              <a:off x="2078686" y="5343798"/>
              <a:ext cx="346923" cy="19179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40" name="Picture 339"/>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43259" y="1642717"/>
              <a:ext cx="274320" cy="274320"/>
            </a:xfrm>
            <a:prstGeom prst="rect">
              <a:avLst/>
            </a:prstGeom>
          </p:spPr>
        </p:pic>
        <p:sp>
          <p:nvSpPr>
            <p:cNvPr id="342" name="TextBox 341"/>
            <p:cNvSpPr txBox="1"/>
            <p:nvPr/>
          </p:nvSpPr>
          <p:spPr>
            <a:xfrm>
              <a:off x="5547285" y="1568749"/>
              <a:ext cx="1209862" cy="954107"/>
            </a:xfrm>
            <a:prstGeom prst="rect">
              <a:avLst/>
            </a:prstGeom>
            <a:noFill/>
          </p:spPr>
          <p:txBody>
            <a:bodyPr wrap="square" rtlCol="0">
              <a:spAutoFit/>
            </a:bodyPr>
            <a:lstStyle/>
            <a:p>
              <a:r>
                <a:rPr lang="en-US" sz="700" dirty="0" smtClean="0"/>
                <a:t>RCPC Officer</a:t>
              </a:r>
            </a:p>
            <a:p>
              <a:pPr marL="60325" indent="-60325">
                <a:buFont typeface="Arial" panose="020B0604020202020204" pitchFamily="34" charset="0"/>
                <a:buChar char="•"/>
              </a:pPr>
              <a:r>
                <a:rPr lang="en-US" sz="700" dirty="0" smtClean="0"/>
                <a:t>Knock out criteria : black list, rejected database, duplication check, industry</a:t>
              </a:r>
            </a:p>
            <a:p>
              <a:pPr marL="60325" indent="-60325">
                <a:buFont typeface="Arial" panose="020B0604020202020204" pitchFamily="34" charset="0"/>
                <a:buChar char="•"/>
              </a:pPr>
              <a:r>
                <a:rPr lang="en-US" sz="700" dirty="0" smtClean="0"/>
                <a:t>Connected party, PEP</a:t>
              </a:r>
            </a:p>
            <a:p>
              <a:pPr marL="60325" indent="-60325">
                <a:buFont typeface="Arial" panose="020B0604020202020204" pitchFamily="34" charset="0"/>
                <a:buChar char="•"/>
              </a:pPr>
              <a:r>
                <a:rPr lang="en-US" sz="700" dirty="0" smtClean="0"/>
                <a:t>SLIK Checking</a:t>
              </a:r>
            </a:p>
            <a:p>
              <a:pPr marL="60325" indent="-60325">
                <a:buFont typeface="Arial" panose="020B0604020202020204" pitchFamily="34" charset="0"/>
                <a:buChar char="•"/>
              </a:pPr>
              <a:r>
                <a:rPr lang="en-US" sz="700" dirty="0" smtClean="0"/>
                <a:t>Create LFK</a:t>
              </a:r>
            </a:p>
          </p:txBody>
        </p:sp>
        <p:sp>
          <p:nvSpPr>
            <p:cNvPr id="348" name="TextBox 347"/>
            <p:cNvSpPr txBox="1"/>
            <p:nvPr/>
          </p:nvSpPr>
          <p:spPr>
            <a:xfrm>
              <a:off x="3969214" y="3057461"/>
              <a:ext cx="548640" cy="200055"/>
            </a:xfrm>
            <a:prstGeom prst="rect">
              <a:avLst/>
            </a:prstGeom>
            <a:solidFill>
              <a:schemeClr val="bg2"/>
            </a:solidFill>
          </p:spPr>
          <p:txBody>
            <a:bodyPr wrap="square" rtlCol="0">
              <a:spAutoFit/>
            </a:bodyPr>
            <a:lstStyle/>
            <a:p>
              <a:pPr algn="ctr"/>
              <a:r>
                <a:rPr lang="en-US" sz="700" b="1" smtClean="0"/>
                <a:t>Reject</a:t>
              </a:r>
            </a:p>
          </p:txBody>
        </p:sp>
        <p:pic>
          <p:nvPicPr>
            <p:cNvPr id="358" name="Picture 357"/>
            <p:cNvPicPr>
              <a:picLocks noChangeAspect="1"/>
            </p:cNvPicPr>
            <p:nvPr/>
          </p:nvPicPr>
          <p:blipFill>
            <a:blip r:embed="rId14"/>
            <a:stretch>
              <a:fillRect/>
            </a:stretch>
          </p:blipFill>
          <p:spPr>
            <a:xfrm>
              <a:off x="4114033" y="3518128"/>
              <a:ext cx="263546" cy="263546"/>
            </a:xfrm>
            <a:prstGeom prst="rect">
              <a:avLst/>
            </a:prstGeom>
          </p:spPr>
        </p:pic>
        <p:cxnSp>
          <p:nvCxnSpPr>
            <p:cNvPr id="359" name="Elbow Connector 358"/>
            <p:cNvCxnSpPr>
              <a:stCxn id="376" idx="2"/>
              <a:endCxn id="348" idx="0"/>
            </p:cNvCxnSpPr>
            <p:nvPr/>
          </p:nvCxnSpPr>
          <p:spPr>
            <a:xfrm rot="5400000">
              <a:off x="4252494" y="2751968"/>
              <a:ext cx="296534" cy="3144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0" name="Elbow Connector 359"/>
            <p:cNvCxnSpPr>
              <a:endCxn id="365" idx="0"/>
            </p:cNvCxnSpPr>
            <p:nvPr/>
          </p:nvCxnSpPr>
          <p:spPr>
            <a:xfrm rot="10800000" flipV="1">
              <a:off x="4539155" y="1779877"/>
              <a:ext cx="600194" cy="2456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Elbow Connector 360"/>
            <p:cNvCxnSpPr>
              <a:stCxn id="340" idx="1"/>
              <a:endCxn id="364" idx="0"/>
            </p:cNvCxnSpPr>
            <p:nvPr/>
          </p:nvCxnSpPr>
          <p:spPr>
            <a:xfrm rot="10800000" flipV="1">
              <a:off x="3931143" y="1779877"/>
              <a:ext cx="1312116" cy="24563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2" name="TextBox 361"/>
            <p:cNvSpPr txBox="1"/>
            <p:nvPr/>
          </p:nvSpPr>
          <p:spPr>
            <a:xfrm>
              <a:off x="3643936" y="2556699"/>
              <a:ext cx="548640" cy="200055"/>
            </a:xfrm>
            <a:prstGeom prst="rect">
              <a:avLst/>
            </a:prstGeom>
            <a:noFill/>
          </p:spPr>
          <p:txBody>
            <a:bodyPr wrap="square" rtlCol="0">
              <a:spAutoFit/>
            </a:bodyPr>
            <a:lstStyle/>
            <a:p>
              <a:pPr algn="ctr"/>
              <a:r>
                <a:rPr lang="en-US" sz="700" smtClean="0"/>
                <a:t>A Score</a:t>
              </a:r>
            </a:p>
          </p:txBody>
        </p:sp>
        <p:sp>
          <p:nvSpPr>
            <p:cNvPr id="364" name="TextBox 363"/>
            <p:cNvSpPr txBox="1"/>
            <p:nvPr/>
          </p:nvSpPr>
          <p:spPr>
            <a:xfrm>
              <a:off x="3702543" y="2025509"/>
              <a:ext cx="457200" cy="200055"/>
            </a:xfrm>
            <a:prstGeom prst="rect">
              <a:avLst/>
            </a:prstGeom>
            <a:noFill/>
          </p:spPr>
          <p:txBody>
            <a:bodyPr wrap="square" rtlCol="0">
              <a:spAutoFit/>
            </a:bodyPr>
            <a:lstStyle/>
            <a:p>
              <a:pPr algn="ctr"/>
              <a:r>
                <a:rPr lang="en-US" sz="700" smtClean="0"/>
                <a:t>NTB</a:t>
              </a:r>
            </a:p>
          </p:txBody>
        </p:sp>
        <p:sp>
          <p:nvSpPr>
            <p:cNvPr id="365" name="TextBox 364"/>
            <p:cNvSpPr txBox="1"/>
            <p:nvPr/>
          </p:nvSpPr>
          <p:spPr>
            <a:xfrm>
              <a:off x="4310555" y="2025509"/>
              <a:ext cx="457200" cy="200055"/>
            </a:xfrm>
            <a:prstGeom prst="rect">
              <a:avLst/>
            </a:prstGeom>
            <a:noFill/>
          </p:spPr>
          <p:txBody>
            <a:bodyPr wrap="square" rtlCol="0">
              <a:spAutoFit/>
            </a:bodyPr>
            <a:lstStyle/>
            <a:p>
              <a:pPr algn="ctr"/>
              <a:r>
                <a:rPr lang="en-US" sz="700" smtClean="0"/>
                <a:t>ETB</a:t>
              </a:r>
            </a:p>
          </p:txBody>
        </p:sp>
        <p:pic>
          <p:nvPicPr>
            <p:cNvPr id="367" name="Picture 366"/>
            <p:cNvPicPr>
              <a:picLocks noChangeAspect="1"/>
            </p:cNvPicPr>
            <p:nvPr/>
          </p:nvPicPr>
          <p:blipFill>
            <a:blip r:embed="rId7"/>
            <a:stretch>
              <a:fillRect/>
            </a:stretch>
          </p:blipFill>
          <p:spPr>
            <a:xfrm>
              <a:off x="4365677" y="2197501"/>
              <a:ext cx="365760" cy="365760"/>
            </a:xfrm>
            <a:prstGeom prst="rect">
              <a:avLst/>
            </a:prstGeom>
          </p:spPr>
        </p:pic>
        <p:pic>
          <p:nvPicPr>
            <p:cNvPr id="368" name="Picture 367"/>
            <p:cNvPicPr>
              <a:picLocks noChangeAspect="1"/>
            </p:cNvPicPr>
            <p:nvPr/>
          </p:nvPicPr>
          <p:blipFill>
            <a:blip r:embed="rId7"/>
            <a:stretch>
              <a:fillRect/>
            </a:stretch>
          </p:blipFill>
          <p:spPr>
            <a:xfrm>
              <a:off x="3746195" y="2197501"/>
              <a:ext cx="365760" cy="365760"/>
            </a:xfrm>
            <a:prstGeom prst="rect">
              <a:avLst/>
            </a:prstGeom>
          </p:spPr>
        </p:pic>
        <p:sp>
          <p:nvSpPr>
            <p:cNvPr id="369" name="TextBox 368"/>
            <p:cNvSpPr txBox="1"/>
            <p:nvPr/>
          </p:nvSpPr>
          <p:spPr>
            <a:xfrm>
              <a:off x="3930198" y="1583504"/>
              <a:ext cx="822960" cy="200055"/>
            </a:xfrm>
            <a:prstGeom prst="rect">
              <a:avLst/>
            </a:prstGeom>
            <a:noFill/>
          </p:spPr>
          <p:txBody>
            <a:bodyPr wrap="square" rtlCol="0">
              <a:spAutoFit/>
            </a:bodyPr>
            <a:lstStyle/>
            <a:p>
              <a:pPr algn="ctr"/>
              <a:r>
                <a:rPr lang="en-US" sz="700" smtClean="0"/>
                <a:t>Credit Scoring</a:t>
              </a:r>
            </a:p>
          </p:txBody>
        </p:sp>
        <p:cxnSp>
          <p:nvCxnSpPr>
            <p:cNvPr id="370" name="Elbow Connector 369"/>
            <p:cNvCxnSpPr>
              <a:stCxn id="362" idx="2"/>
              <a:endCxn id="348" idx="0"/>
            </p:cNvCxnSpPr>
            <p:nvPr/>
          </p:nvCxnSpPr>
          <p:spPr>
            <a:xfrm rot="16200000" flipH="1">
              <a:off x="3930542" y="2744468"/>
              <a:ext cx="300707" cy="3252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a:off x="3934630" y="2703211"/>
              <a:ext cx="616331" cy="200055"/>
            </a:xfrm>
            <a:prstGeom prst="rect">
              <a:avLst/>
            </a:prstGeom>
            <a:solidFill>
              <a:schemeClr val="bg1"/>
            </a:solidFill>
          </p:spPr>
          <p:txBody>
            <a:bodyPr wrap="square" rtlCol="0">
              <a:spAutoFit/>
            </a:bodyPr>
            <a:lstStyle/>
            <a:p>
              <a:pPr algn="ctr"/>
              <a:r>
                <a:rPr lang="en-US" sz="700" smtClean="0"/>
                <a:t>High risk</a:t>
              </a:r>
            </a:p>
          </p:txBody>
        </p:sp>
        <p:sp>
          <p:nvSpPr>
            <p:cNvPr id="373" name="TextBox 372"/>
            <p:cNvSpPr txBox="1"/>
            <p:nvPr/>
          </p:nvSpPr>
          <p:spPr>
            <a:xfrm>
              <a:off x="3719858" y="3737018"/>
              <a:ext cx="1190994" cy="307777"/>
            </a:xfrm>
            <a:prstGeom prst="rect">
              <a:avLst/>
            </a:prstGeom>
            <a:noFill/>
          </p:spPr>
          <p:txBody>
            <a:bodyPr wrap="square" rtlCol="0">
              <a:spAutoFit/>
            </a:bodyPr>
            <a:lstStyle/>
            <a:p>
              <a:pPr algn="ctr"/>
              <a:r>
                <a:rPr lang="en-US" sz="700" dirty="0" smtClean="0"/>
                <a:t>Notify customer &amp; offering to other product</a:t>
              </a:r>
              <a:endParaRPr lang="en-US" sz="700" dirty="0"/>
            </a:p>
          </p:txBody>
        </p:sp>
        <p:cxnSp>
          <p:nvCxnSpPr>
            <p:cNvPr id="375" name="Straight Arrow Connector 374"/>
            <p:cNvCxnSpPr>
              <a:stCxn id="348" idx="2"/>
            </p:cNvCxnSpPr>
            <p:nvPr/>
          </p:nvCxnSpPr>
          <p:spPr>
            <a:xfrm>
              <a:off x="4243534" y="3257516"/>
              <a:ext cx="2270" cy="26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6" name="TextBox 375"/>
            <p:cNvSpPr txBox="1"/>
            <p:nvPr/>
          </p:nvSpPr>
          <p:spPr>
            <a:xfrm>
              <a:off x="4283667" y="2560872"/>
              <a:ext cx="548640" cy="200055"/>
            </a:xfrm>
            <a:prstGeom prst="rect">
              <a:avLst/>
            </a:prstGeom>
            <a:noFill/>
          </p:spPr>
          <p:txBody>
            <a:bodyPr wrap="square" rtlCol="0">
              <a:spAutoFit/>
            </a:bodyPr>
            <a:lstStyle/>
            <a:p>
              <a:pPr algn="ctr"/>
              <a:r>
                <a:rPr lang="en-US" sz="700" smtClean="0"/>
                <a:t>B Score</a:t>
              </a:r>
            </a:p>
          </p:txBody>
        </p:sp>
        <p:cxnSp>
          <p:nvCxnSpPr>
            <p:cNvPr id="377" name="Elbow Connector 376"/>
            <p:cNvCxnSpPr>
              <a:stCxn id="335" idx="3"/>
              <a:endCxn id="340" idx="0"/>
            </p:cNvCxnSpPr>
            <p:nvPr/>
          </p:nvCxnSpPr>
          <p:spPr>
            <a:xfrm flipV="1">
              <a:off x="3137596" y="1642717"/>
              <a:ext cx="2242823" cy="4053804"/>
            </a:xfrm>
            <a:prstGeom prst="bentConnector4">
              <a:avLst>
                <a:gd name="adj1" fmla="val 19144"/>
                <a:gd name="adj2" fmla="val 10563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78" name="Picture 377"/>
            <p:cNvPicPr>
              <a:picLocks noChangeAspect="1"/>
            </p:cNvPicPr>
            <p:nvPr/>
          </p:nvPicPr>
          <p:blipFill>
            <a:blip r:embed="rId7"/>
            <a:stretch>
              <a:fillRect/>
            </a:stretch>
          </p:blipFill>
          <p:spPr>
            <a:xfrm>
              <a:off x="3944795" y="4414127"/>
              <a:ext cx="365760" cy="365760"/>
            </a:xfrm>
            <a:prstGeom prst="rect">
              <a:avLst/>
            </a:prstGeom>
          </p:spPr>
        </p:pic>
        <p:sp>
          <p:nvSpPr>
            <p:cNvPr id="379" name="TextBox 378"/>
            <p:cNvSpPr txBox="1"/>
            <p:nvPr/>
          </p:nvSpPr>
          <p:spPr>
            <a:xfrm>
              <a:off x="3669365" y="4788019"/>
              <a:ext cx="916619" cy="200055"/>
            </a:xfrm>
            <a:prstGeom prst="rect">
              <a:avLst/>
            </a:prstGeom>
            <a:noFill/>
            <a:ln>
              <a:noFill/>
            </a:ln>
          </p:spPr>
          <p:txBody>
            <a:bodyPr wrap="square" rtlCol="0">
              <a:spAutoFit/>
            </a:bodyPr>
            <a:lstStyle/>
            <a:p>
              <a:pPr algn="ctr"/>
              <a:r>
                <a:rPr lang="en-US" sz="700" b="1" dirty="0" smtClean="0"/>
                <a:t>Complete LFK</a:t>
              </a:r>
              <a:endParaRPr lang="en-US" sz="700" b="1" dirty="0"/>
            </a:p>
          </p:txBody>
        </p:sp>
        <p:cxnSp>
          <p:nvCxnSpPr>
            <p:cNvPr id="383" name="Elbow Connector 382"/>
            <p:cNvCxnSpPr>
              <a:stCxn id="379" idx="3"/>
              <a:endCxn id="409" idx="1"/>
            </p:cNvCxnSpPr>
            <p:nvPr/>
          </p:nvCxnSpPr>
          <p:spPr>
            <a:xfrm flipV="1">
              <a:off x="4585984" y="2572664"/>
              <a:ext cx="874363" cy="2315383"/>
            </a:xfrm>
            <a:prstGeom prst="bentConnector3">
              <a:avLst>
                <a:gd name="adj1" fmla="val 7376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4" name="TextBox 383"/>
            <p:cNvSpPr txBox="1"/>
            <p:nvPr/>
          </p:nvSpPr>
          <p:spPr>
            <a:xfrm>
              <a:off x="7058347" y="4506730"/>
              <a:ext cx="855171" cy="415498"/>
            </a:xfrm>
            <a:prstGeom prst="rect">
              <a:avLst/>
            </a:prstGeom>
            <a:solidFill>
              <a:schemeClr val="bg1"/>
            </a:solidFill>
          </p:spPr>
          <p:txBody>
            <a:bodyPr wrap="square" rtlCol="0">
              <a:spAutoFit/>
            </a:bodyPr>
            <a:lstStyle/>
            <a:p>
              <a:pPr algn="ctr"/>
              <a:r>
                <a:rPr lang="en-US" sz="700" dirty="0" smtClean="0"/>
                <a:t>RCPC notify </a:t>
              </a:r>
              <a:r>
                <a:rPr lang="en-US" sz="700" dirty="0"/>
                <a:t>c</a:t>
              </a:r>
              <a:r>
                <a:rPr lang="en-US" sz="700" dirty="0" smtClean="0"/>
                <a:t>ustomer by email</a:t>
              </a:r>
            </a:p>
          </p:txBody>
        </p:sp>
        <p:sp>
          <p:nvSpPr>
            <p:cNvPr id="385" name="TextBox 384"/>
            <p:cNvSpPr txBox="1"/>
            <p:nvPr/>
          </p:nvSpPr>
          <p:spPr>
            <a:xfrm>
              <a:off x="5510973" y="3242785"/>
              <a:ext cx="1282173" cy="415498"/>
            </a:xfrm>
            <a:prstGeom prst="rect">
              <a:avLst/>
            </a:prstGeom>
            <a:solidFill>
              <a:schemeClr val="bg1"/>
            </a:solidFill>
          </p:spPr>
          <p:txBody>
            <a:bodyPr wrap="square" rtlCol="0">
              <a:spAutoFit/>
            </a:bodyPr>
            <a:lstStyle/>
            <a:p>
              <a:r>
                <a:rPr lang="en-US" sz="700" dirty="0" smtClean="0"/>
                <a:t>RCPC:</a:t>
              </a:r>
            </a:p>
            <a:p>
              <a:pPr marL="60325" indent="-60325">
                <a:buFont typeface="Arial" panose="020B0604020202020204" pitchFamily="34" charset="0"/>
                <a:buChar char="•"/>
              </a:pPr>
              <a:r>
                <a:rPr lang="en-US" sz="700" dirty="0" smtClean="0"/>
                <a:t>Uploaded docs check</a:t>
              </a:r>
            </a:p>
            <a:p>
              <a:pPr marL="60325" indent="-60325">
                <a:buFont typeface="Arial" panose="020B0604020202020204" pitchFamily="34" charset="0"/>
                <a:buChar char="•"/>
              </a:pPr>
              <a:r>
                <a:rPr lang="en-US" sz="700" dirty="0" smtClean="0"/>
                <a:t>Data completeness</a:t>
              </a:r>
            </a:p>
          </p:txBody>
        </p:sp>
        <p:pic>
          <p:nvPicPr>
            <p:cNvPr id="386" name="Picture 38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53885" y="3303430"/>
              <a:ext cx="274320" cy="274320"/>
            </a:xfrm>
            <a:prstGeom prst="rect">
              <a:avLst/>
            </a:prstGeom>
          </p:spPr>
        </p:pic>
        <p:grpSp>
          <p:nvGrpSpPr>
            <p:cNvPr id="387" name="Group 386"/>
            <p:cNvGrpSpPr/>
            <p:nvPr/>
          </p:nvGrpSpPr>
          <p:grpSpPr>
            <a:xfrm>
              <a:off x="7366168" y="2634310"/>
              <a:ext cx="780651" cy="491562"/>
              <a:chOff x="7375916" y="2712106"/>
              <a:chExt cx="780651" cy="491562"/>
            </a:xfrm>
          </p:grpSpPr>
          <p:sp>
            <p:nvSpPr>
              <p:cNvPr id="388" name="Diamond 387"/>
              <p:cNvSpPr/>
              <p:nvPr/>
            </p:nvSpPr>
            <p:spPr>
              <a:xfrm>
                <a:off x="7375916" y="2712106"/>
                <a:ext cx="780651" cy="491562"/>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389" name="TextBox 388"/>
              <p:cNvSpPr txBox="1"/>
              <p:nvPr/>
            </p:nvSpPr>
            <p:spPr>
              <a:xfrm>
                <a:off x="7435694" y="2851676"/>
                <a:ext cx="661094" cy="200055"/>
              </a:xfrm>
              <a:prstGeom prst="rect">
                <a:avLst/>
              </a:prstGeom>
              <a:noFill/>
            </p:spPr>
            <p:txBody>
              <a:bodyPr wrap="square" rtlCol="0">
                <a:spAutoFit/>
              </a:bodyPr>
              <a:lstStyle/>
              <a:p>
                <a:pPr algn="ctr"/>
                <a:r>
                  <a:rPr lang="en-US" sz="700" smtClean="0"/>
                  <a:t>Approve?</a:t>
                </a:r>
                <a:endParaRPr lang="en-US" sz="700"/>
              </a:p>
            </p:txBody>
          </p:sp>
        </p:grpSp>
        <p:sp>
          <p:nvSpPr>
            <p:cNvPr id="390" name="Oval 389"/>
            <p:cNvSpPr/>
            <p:nvPr/>
          </p:nvSpPr>
          <p:spPr>
            <a:xfrm>
              <a:off x="7253900" y="3257710"/>
              <a:ext cx="182880" cy="18288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bg1"/>
                  </a:solidFill>
                </a:rPr>
                <a:t>N</a:t>
              </a:r>
              <a:endParaRPr lang="en-US" sz="700">
                <a:solidFill>
                  <a:schemeClr val="bg1"/>
                </a:solidFill>
              </a:endParaRPr>
            </a:p>
          </p:txBody>
        </p:sp>
        <p:sp>
          <p:nvSpPr>
            <p:cNvPr id="391" name="Oval 390"/>
            <p:cNvSpPr/>
            <p:nvPr/>
          </p:nvSpPr>
          <p:spPr>
            <a:xfrm>
              <a:off x="8084204" y="3257710"/>
              <a:ext cx="182880" cy="182880"/>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bg1"/>
                  </a:solidFill>
                </a:rPr>
                <a:t>Y</a:t>
              </a:r>
              <a:endParaRPr lang="en-US" sz="700">
                <a:solidFill>
                  <a:schemeClr val="bg1"/>
                </a:solidFill>
              </a:endParaRPr>
            </a:p>
          </p:txBody>
        </p:sp>
        <p:cxnSp>
          <p:nvCxnSpPr>
            <p:cNvPr id="392" name="Elbow Connector 391"/>
            <p:cNvCxnSpPr>
              <a:stCxn id="388" idx="1"/>
              <a:endCxn id="390" idx="0"/>
            </p:cNvCxnSpPr>
            <p:nvPr/>
          </p:nvCxnSpPr>
          <p:spPr>
            <a:xfrm rot="10800000" flipV="1">
              <a:off x="7345340" y="2880090"/>
              <a:ext cx="20828" cy="3776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3" name="Elbow Connector 392"/>
            <p:cNvCxnSpPr>
              <a:stCxn id="388" idx="3"/>
              <a:endCxn id="391" idx="0"/>
            </p:cNvCxnSpPr>
            <p:nvPr/>
          </p:nvCxnSpPr>
          <p:spPr>
            <a:xfrm>
              <a:off x="8146819" y="2880091"/>
              <a:ext cx="28825" cy="3776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4" name="TextBox 393"/>
            <p:cNvSpPr txBox="1"/>
            <p:nvPr/>
          </p:nvSpPr>
          <p:spPr>
            <a:xfrm>
              <a:off x="7115768" y="3721513"/>
              <a:ext cx="457200" cy="200055"/>
            </a:xfrm>
            <a:prstGeom prst="rect">
              <a:avLst/>
            </a:prstGeom>
            <a:solidFill>
              <a:schemeClr val="bg2"/>
            </a:solidFill>
          </p:spPr>
          <p:txBody>
            <a:bodyPr wrap="square" rtlCol="0">
              <a:spAutoFit/>
            </a:bodyPr>
            <a:lstStyle/>
            <a:p>
              <a:pPr algn="ctr"/>
              <a:r>
                <a:rPr lang="en-US" sz="700" b="1" smtClean="0"/>
                <a:t>Reject</a:t>
              </a:r>
            </a:p>
          </p:txBody>
        </p:sp>
        <p:cxnSp>
          <p:nvCxnSpPr>
            <p:cNvPr id="395" name="Straight Arrow Connector 394"/>
            <p:cNvCxnSpPr>
              <a:stCxn id="394" idx="2"/>
              <a:endCxn id="402" idx="0"/>
            </p:cNvCxnSpPr>
            <p:nvPr/>
          </p:nvCxnSpPr>
          <p:spPr>
            <a:xfrm>
              <a:off x="7344368" y="3921568"/>
              <a:ext cx="4565" cy="32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6" name="TextBox 395"/>
            <p:cNvSpPr txBox="1"/>
            <p:nvPr/>
          </p:nvSpPr>
          <p:spPr>
            <a:xfrm>
              <a:off x="7900909" y="3712061"/>
              <a:ext cx="548640" cy="200055"/>
            </a:xfrm>
            <a:prstGeom prst="rect">
              <a:avLst/>
            </a:prstGeom>
            <a:solidFill>
              <a:schemeClr val="accent6">
                <a:lumMod val="20000"/>
                <a:lumOff val="80000"/>
              </a:schemeClr>
            </a:solidFill>
          </p:spPr>
          <p:txBody>
            <a:bodyPr wrap="square" rtlCol="0">
              <a:spAutoFit/>
            </a:bodyPr>
            <a:lstStyle/>
            <a:p>
              <a:pPr algn="ctr"/>
              <a:r>
                <a:rPr lang="en-US" sz="700" b="1" smtClean="0"/>
                <a:t>Approve</a:t>
              </a:r>
            </a:p>
          </p:txBody>
        </p:sp>
        <p:cxnSp>
          <p:nvCxnSpPr>
            <p:cNvPr id="397" name="Elbow Connector 396"/>
            <p:cNvCxnSpPr>
              <a:stCxn id="396" idx="2"/>
              <a:endCxn id="402" idx="0"/>
            </p:cNvCxnSpPr>
            <p:nvPr/>
          </p:nvCxnSpPr>
          <p:spPr>
            <a:xfrm rot="5400000">
              <a:off x="7592898" y="3668151"/>
              <a:ext cx="338366" cy="826296"/>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98" name="Picture 39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032337" y="4250482"/>
              <a:ext cx="274320" cy="274320"/>
            </a:xfrm>
            <a:prstGeom prst="rect">
              <a:avLst/>
            </a:prstGeom>
          </p:spPr>
        </p:pic>
        <p:cxnSp>
          <p:nvCxnSpPr>
            <p:cNvPr id="399" name="Straight Arrow Connector 398"/>
            <p:cNvCxnSpPr>
              <a:stCxn id="396" idx="2"/>
              <a:endCxn id="398" idx="0"/>
            </p:cNvCxnSpPr>
            <p:nvPr/>
          </p:nvCxnSpPr>
          <p:spPr>
            <a:xfrm flipH="1">
              <a:off x="8169497" y="3912116"/>
              <a:ext cx="5732" cy="338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Straight Arrow Connector 400"/>
            <p:cNvCxnSpPr>
              <a:stCxn id="391" idx="4"/>
              <a:endCxn id="396" idx="0"/>
            </p:cNvCxnSpPr>
            <p:nvPr/>
          </p:nvCxnSpPr>
          <p:spPr>
            <a:xfrm flipH="1">
              <a:off x="8175229" y="3440590"/>
              <a:ext cx="415" cy="271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2" name="Picture 401"/>
            <p:cNvPicPr>
              <a:picLocks noChangeAspect="1"/>
            </p:cNvPicPr>
            <p:nvPr/>
          </p:nvPicPr>
          <p:blipFill>
            <a:blip r:embed="rId14"/>
            <a:stretch>
              <a:fillRect/>
            </a:stretch>
          </p:blipFill>
          <p:spPr>
            <a:xfrm>
              <a:off x="7211773" y="4250482"/>
              <a:ext cx="274320" cy="274320"/>
            </a:xfrm>
            <a:prstGeom prst="rect">
              <a:avLst/>
            </a:prstGeom>
          </p:spPr>
        </p:pic>
        <p:sp>
          <p:nvSpPr>
            <p:cNvPr id="403" name="TextBox 402"/>
            <p:cNvSpPr txBox="1"/>
            <p:nvPr/>
          </p:nvSpPr>
          <p:spPr>
            <a:xfrm>
              <a:off x="5305601" y="2758463"/>
              <a:ext cx="1133606" cy="307777"/>
            </a:xfrm>
            <a:prstGeom prst="rect">
              <a:avLst/>
            </a:prstGeom>
            <a:noFill/>
          </p:spPr>
          <p:txBody>
            <a:bodyPr wrap="square" rtlCol="0">
              <a:spAutoFit/>
            </a:bodyPr>
            <a:lstStyle/>
            <a:p>
              <a:pPr algn="ctr"/>
              <a:r>
                <a:rPr lang="en-US" sz="700" dirty="0" smtClean="0"/>
                <a:t>Limit calculation using business rules</a:t>
              </a:r>
            </a:p>
          </p:txBody>
        </p:sp>
        <p:pic>
          <p:nvPicPr>
            <p:cNvPr id="404" name="Picture 403"/>
            <p:cNvPicPr>
              <a:picLocks noChangeAspect="1"/>
            </p:cNvPicPr>
            <p:nvPr/>
          </p:nvPicPr>
          <p:blipFill>
            <a:blip r:embed="rId15"/>
            <a:stretch>
              <a:fillRect/>
            </a:stretch>
          </p:blipFill>
          <p:spPr>
            <a:xfrm>
              <a:off x="7277761" y="1593028"/>
              <a:ext cx="274320" cy="186848"/>
            </a:xfrm>
            <a:prstGeom prst="rect">
              <a:avLst/>
            </a:prstGeom>
          </p:spPr>
        </p:pic>
        <p:sp>
          <p:nvSpPr>
            <p:cNvPr id="405" name="TextBox 404"/>
            <p:cNvSpPr txBox="1"/>
            <p:nvPr/>
          </p:nvSpPr>
          <p:spPr>
            <a:xfrm>
              <a:off x="7042562" y="1773151"/>
              <a:ext cx="702954" cy="307777"/>
            </a:xfrm>
            <a:prstGeom prst="rect">
              <a:avLst/>
            </a:prstGeom>
            <a:noFill/>
          </p:spPr>
          <p:txBody>
            <a:bodyPr wrap="square" rtlCol="0">
              <a:spAutoFit/>
            </a:bodyPr>
            <a:lstStyle/>
            <a:p>
              <a:pPr algn="ctr"/>
              <a:r>
                <a:rPr lang="en-US" sz="700" smtClean="0"/>
                <a:t>Site Visit by 3</a:t>
              </a:r>
              <a:r>
                <a:rPr lang="en-US" sz="700" baseline="30000" smtClean="0"/>
                <a:t>rd</a:t>
              </a:r>
              <a:r>
                <a:rPr lang="en-US" sz="700" smtClean="0"/>
                <a:t> party</a:t>
              </a:r>
            </a:p>
          </p:txBody>
        </p:sp>
        <p:cxnSp>
          <p:nvCxnSpPr>
            <p:cNvPr id="406" name="Elbow Connector 405"/>
            <p:cNvCxnSpPr>
              <a:stCxn id="405" idx="2"/>
              <a:endCxn id="388" idx="0"/>
            </p:cNvCxnSpPr>
            <p:nvPr/>
          </p:nvCxnSpPr>
          <p:spPr>
            <a:xfrm rot="16200000" flipH="1">
              <a:off x="7298575" y="2176391"/>
              <a:ext cx="553382" cy="36245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09" name="Picture 40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60347" y="2435504"/>
              <a:ext cx="274320" cy="274320"/>
            </a:xfrm>
            <a:prstGeom prst="rect">
              <a:avLst/>
            </a:prstGeom>
          </p:spPr>
        </p:pic>
        <p:sp>
          <p:nvSpPr>
            <p:cNvPr id="410" name="TextBox 409"/>
            <p:cNvSpPr txBox="1"/>
            <p:nvPr/>
          </p:nvSpPr>
          <p:spPr>
            <a:xfrm>
              <a:off x="5486676" y="3841278"/>
              <a:ext cx="731520" cy="415498"/>
            </a:xfrm>
            <a:prstGeom prst="rect">
              <a:avLst/>
            </a:prstGeom>
            <a:noFill/>
          </p:spPr>
          <p:txBody>
            <a:bodyPr wrap="square" rtlCol="0">
              <a:spAutoFit/>
            </a:bodyPr>
            <a:lstStyle/>
            <a:p>
              <a:pPr algn="ctr"/>
              <a:r>
                <a:rPr lang="en-US" sz="700" dirty="0" smtClean="0"/>
                <a:t>Approval Checking by rule based</a:t>
              </a:r>
            </a:p>
          </p:txBody>
        </p:sp>
        <p:pic>
          <p:nvPicPr>
            <p:cNvPr id="411" name="Picture 4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302720" y="3911906"/>
              <a:ext cx="274320" cy="274320"/>
            </a:xfrm>
            <a:prstGeom prst="rect">
              <a:avLst/>
            </a:prstGeom>
          </p:spPr>
        </p:pic>
        <p:cxnSp>
          <p:nvCxnSpPr>
            <p:cNvPr id="412" name="Elbow Connector 411"/>
            <p:cNvCxnSpPr>
              <a:stCxn id="385" idx="2"/>
              <a:endCxn id="411" idx="0"/>
            </p:cNvCxnSpPr>
            <p:nvPr/>
          </p:nvCxnSpPr>
          <p:spPr>
            <a:xfrm rot="5400000">
              <a:off x="5669159" y="3429004"/>
              <a:ext cx="253623" cy="71218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3" name="TextBox 412"/>
            <p:cNvSpPr txBox="1"/>
            <p:nvPr/>
          </p:nvSpPr>
          <p:spPr>
            <a:xfrm>
              <a:off x="5518112" y="4366711"/>
              <a:ext cx="365760" cy="200055"/>
            </a:xfrm>
            <a:prstGeom prst="rect">
              <a:avLst/>
            </a:prstGeom>
            <a:solidFill>
              <a:schemeClr val="bg1"/>
            </a:solidFill>
          </p:spPr>
          <p:txBody>
            <a:bodyPr wrap="square" rtlCol="0">
              <a:spAutoFit/>
            </a:bodyPr>
            <a:lstStyle/>
            <a:p>
              <a:pPr algn="ctr"/>
              <a:r>
                <a:rPr lang="en-US" sz="700" dirty="0" smtClean="0"/>
                <a:t>ETB</a:t>
              </a:r>
              <a:endParaRPr lang="en-US" sz="700" dirty="0"/>
            </a:p>
          </p:txBody>
        </p:sp>
        <p:sp>
          <p:nvSpPr>
            <p:cNvPr id="414" name="TextBox 413"/>
            <p:cNvSpPr txBox="1"/>
            <p:nvPr/>
          </p:nvSpPr>
          <p:spPr>
            <a:xfrm>
              <a:off x="5534828" y="4603875"/>
              <a:ext cx="365760" cy="200055"/>
            </a:xfrm>
            <a:prstGeom prst="rect">
              <a:avLst/>
            </a:prstGeom>
            <a:solidFill>
              <a:schemeClr val="bg1"/>
            </a:solidFill>
          </p:spPr>
          <p:txBody>
            <a:bodyPr wrap="square" rtlCol="0">
              <a:spAutoFit/>
            </a:bodyPr>
            <a:lstStyle/>
            <a:p>
              <a:pPr algn="ctr"/>
              <a:r>
                <a:rPr lang="en-US" sz="700"/>
                <a:t>N</a:t>
              </a:r>
              <a:r>
                <a:rPr lang="en-US" sz="700" smtClean="0"/>
                <a:t>TB</a:t>
              </a:r>
              <a:endParaRPr lang="en-US" sz="700"/>
            </a:p>
          </p:txBody>
        </p:sp>
        <p:cxnSp>
          <p:nvCxnSpPr>
            <p:cNvPr id="415" name="Elbow Connector 414"/>
            <p:cNvCxnSpPr/>
            <p:nvPr/>
          </p:nvCxnSpPr>
          <p:spPr>
            <a:xfrm rot="10800000" flipH="1" flipV="1">
              <a:off x="5302759" y="4059731"/>
              <a:ext cx="215392" cy="417673"/>
            </a:xfrm>
            <a:prstGeom prst="bentConnector3">
              <a:avLst>
                <a:gd name="adj1" fmla="val -1447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6" name="Elbow Connector 415"/>
            <p:cNvCxnSpPr>
              <a:stCxn id="411" idx="1"/>
              <a:endCxn id="414" idx="1"/>
            </p:cNvCxnSpPr>
            <p:nvPr/>
          </p:nvCxnSpPr>
          <p:spPr>
            <a:xfrm rot="10800000" flipH="1" flipV="1">
              <a:off x="5302720" y="4049065"/>
              <a:ext cx="232108" cy="654837"/>
            </a:xfrm>
            <a:prstGeom prst="bentConnector3">
              <a:avLst>
                <a:gd name="adj1" fmla="val -1343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0" name="Elbow Connector 419"/>
            <p:cNvCxnSpPr>
              <a:stCxn id="413" idx="3"/>
              <a:endCxn id="388" idx="0"/>
            </p:cNvCxnSpPr>
            <p:nvPr/>
          </p:nvCxnSpPr>
          <p:spPr>
            <a:xfrm flipV="1">
              <a:off x="5883872" y="2634310"/>
              <a:ext cx="1872622" cy="1832429"/>
            </a:xfrm>
            <a:prstGeom prst="bentConnector4">
              <a:avLst>
                <a:gd name="adj1" fmla="val 42833"/>
                <a:gd name="adj2" fmla="val 16459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1" name="Straight Arrow Connector 420"/>
            <p:cNvCxnSpPr>
              <a:stCxn id="390" idx="4"/>
            </p:cNvCxnSpPr>
            <p:nvPr/>
          </p:nvCxnSpPr>
          <p:spPr>
            <a:xfrm flipH="1">
              <a:off x="7344368" y="3440590"/>
              <a:ext cx="972" cy="2809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2" name="Elbow Connector 421"/>
            <p:cNvCxnSpPr>
              <a:stCxn id="414" idx="3"/>
              <a:endCxn id="404" idx="1"/>
            </p:cNvCxnSpPr>
            <p:nvPr/>
          </p:nvCxnSpPr>
          <p:spPr>
            <a:xfrm flipV="1">
              <a:off x="5900588" y="1686452"/>
              <a:ext cx="1377173" cy="3017451"/>
            </a:xfrm>
            <a:prstGeom prst="bentConnector3">
              <a:avLst>
                <a:gd name="adj1" fmla="val 6770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24" name="Picture 423"/>
            <p:cNvPicPr>
              <a:picLocks noChangeAspect="1"/>
            </p:cNvPicPr>
            <p:nvPr/>
          </p:nvPicPr>
          <p:blipFill>
            <a:blip r:embed="rId3"/>
            <a:stretch>
              <a:fillRect/>
            </a:stretch>
          </p:blipFill>
          <p:spPr>
            <a:xfrm>
              <a:off x="5604311" y="4823061"/>
              <a:ext cx="457200" cy="396203"/>
            </a:xfrm>
            <a:prstGeom prst="rect">
              <a:avLst/>
            </a:prstGeom>
          </p:spPr>
        </p:pic>
        <p:sp>
          <p:nvSpPr>
            <p:cNvPr id="425" name="TextBox 424"/>
            <p:cNvSpPr txBox="1"/>
            <p:nvPr/>
          </p:nvSpPr>
          <p:spPr>
            <a:xfrm>
              <a:off x="6025157" y="4879684"/>
              <a:ext cx="731520" cy="307777"/>
            </a:xfrm>
            <a:prstGeom prst="rect">
              <a:avLst/>
            </a:prstGeom>
            <a:noFill/>
          </p:spPr>
          <p:txBody>
            <a:bodyPr wrap="square" rtlCol="0">
              <a:spAutoFit/>
            </a:bodyPr>
            <a:lstStyle/>
            <a:p>
              <a:pPr algn="ctr"/>
              <a:r>
                <a:rPr lang="en-US" sz="700" dirty="0" smtClean="0"/>
                <a:t>Customer accept offer</a:t>
              </a:r>
            </a:p>
          </p:txBody>
        </p:sp>
        <p:cxnSp>
          <p:nvCxnSpPr>
            <p:cNvPr id="432" name="Elbow Connector 431"/>
            <p:cNvCxnSpPr>
              <a:stCxn id="403" idx="2"/>
              <a:endCxn id="386" idx="0"/>
            </p:cNvCxnSpPr>
            <p:nvPr/>
          </p:nvCxnSpPr>
          <p:spPr>
            <a:xfrm rot="5400000">
              <a:off x="5513130" y="2944156"/>
              <a:ext cx="237190" cy="48135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2" name="Elbow Connector 381"/>
            <p:cNvCxnSpPr>
              <a:stCxn id="376" idx="3"/>
              <a:endCxn id="378" idx="0"/>
            </p:cNvCxnSpPr>
            <p:nvPr/>
          </p:nvCxnSpPr>
          <p:spPr>
            <a:xfrm flipH="1">
              <a:off x="4127675" y="2660900"/>
              <a:ext cx="704632" cy="1753227"/>
            </a:xfrm>
            <a:prstGeom prst="bentConnector4">
              <a:avLst>
                <a:gd name="adj1" fmla="val -16221"/>
                <a:gd name="adj2" fmla="val 854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0" name="TextBox 379"/>
            <p:cNvSpPr txBox="1"/>
            <p:nvPr/>
          </p:nvSpPr>
          <p:spPr>
            <a:xfrm>
              <a:off x="4600027" y="3075418"/>
              <a:ext cx="597064" cy="307777"/>
            </a:xfrm>
            <a:prstGeom prst="rect">
              <a:avLst/>
            </a:prstGeom>
            <a:solidFill>
              <a:schemeClr val="bg1"/>
            </a:solidFill>
          </p:spPr>
          <p:txBody>
            <a:bodyPr wrap="square" rtlCol="0">
              <a:spAutoFit/>
            </a:bodyPr>
            <a:lstStyle/>
            <a:p>
              <a:pPr algn="ctr"/>
              <a:r>
                <a:rPr lang="en-US" sz="700" dirty="0" smtClean="0"/>
                <a:t>Low/Mod Risk</a:t>
              </a:r>
            </a:p>
          </p:txBody>
        </p:sp>
        <p:sp>
          <p:nvSpPr>
            <p:cNvPr id="539" name="TextBox 538"/>
            <p:cNvSpPr txBox="1"/>
            <p:nvPr/>
          </p:nvSpPr>
          <p:spPr>
            <a:xfrm>
              <a:off x="9941428" y="2480325"/>
              <a:ext cx="933870" cy="523220"/>
            </a:xfrm>
            <a:prstGeom prst="rect">
              <a:avLst/>
            </a:prstGeom>
            <a:solidFill>
              <a:schemeClr val="bg1"/>
            </a:solidFill>
          </p:spPr>
          <p:txBody>
            <a:bodyPr wrap="square" rtlCol="0">
              <a:spAutoFit/>
            </a:bodyPr>
            <a:lstStyle/>
            <a:p>
              <a:pPr algn="ctr"/>
              <a:r>
                <a:rPr lang="en-US" sz="700" dirty="0"/>
                <a:t>S</a:t>
              </a:r>
              <a:r>
                <a:rPr lang="en-US" sz="700" dirty="0" smtClean="0"/>
                <a:t>ign off credit contract at branch / customer location</a:t>
              </a:r>
              <a:endParaRPr lang="en-US" sz="700" dirty="0"/>
            </a:p>
          </p:txBody>
        </p:sp>
        <p:sp>
          <p:nvSpPr>
            <p:cNvPr id="540" name="TextBox 539"/>
            <p:cNvSpPr txBox="1"/>
            <p:nvPr/>
          </p:nvSpPr>
          <p:spPr>
            <a:xfrm>
              <a:off x="10969146" y="1839952"/>
              <a:ext cx="904269" cy="307777"/>
            </a:xfrm>
            <a:prstGeom prst="rect">
              <a:avLst/>
            </a:prstGeom>
            <a:solidFill>
              <a:schemeClr val="bg1"/>
            </a:solidFill>
          </p:spPr>
          <p:txBody>
            <a:bodyPr wrap="square" rtlCol="0">
              <a:spAutoFit/>
            </a:bodyPr>
            <a:lstStyle/>
            <a:p>
              <a:pPr algn="ctr"/>
              <a:r>
                <a:rPr lang="en-US" sz="700" smtClean="0"/>
                <a:t>CAC check for green light</a:t>
              </a:r>
              <a:endParaRPr lang="en-US" sz="700"/>
            </a:p>
          </p:txBody>
        </p:sp>
        <p:pic>
          <p:nvPicPr>
            <p:cNvPr id="541" name="Picture 54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80982" y="2198508"/>
              <a:ext cx="286569" cy="248337"/>
            </a:xfrm>
            <a:prstGeom prst="rect">
              <a:avLst/>
            </a:prstGeom>
          </p:spPr>
        </p:pic>
        <p:pic>
          <p:nvPicPr>
            <p:cNvPr id="542" name="Picture 541"/>
            <p:cNvPicPr>
              <a:picLocks noChangeAspect="1"/>
            </p:cNvPicPr>
            <p:nvPr/>
          </p:nvPicPr>
          <p:blipFill>
            <a:blip r:embed="rId3"/>
            <a:stretch>
              <a:fillRect/>
            </a:stretch>
          </p:blipFill>
          <p:spPr>
            <a:xfrm>
              <a:off x="10184524" y="2154097"/>
              <a:ext cx="401195" cy="347669"/>
            </a:xfrm>
            <a:prstGeom prst="rect">
              <a:avLst/>
            </a:prstGeom>
          </p:spPr>
        </p:pic>
        <p:sp>
          <p:nvSpPr>
            <p:cNvPr id="543" name="TextBox 542"/>
            <p:cNvSpPr txBox="1"/>
            <p:nvPr/>
          </p:nvSpPr>
          <p:spPr>
            <a:xfrm>
              <a:off x="10104091" y="1437703"/>
              <a:ext cx="838328" cy="415498"/>
            </a:xfrm>
            <a:prstGeom prst="rect">
              <a:avLst/>
            </a:prstGeom>
            <a:solidFill>
              <a:schemeClr val="bg1"/>
            </a:solidFill>
          </p:spPr>
          <p:txBody>
            <a:bodyPr wrap="square" rtlCol="0">
              <a:spAutoFit/>
            </a:bodyPr>
            <a:lstStyle/>
            <a:p>
              <a:pPr algn="ctr"/>
              <a:r>
                <a:rPr lang="en-US" sz="700" dirty="0" smtClean="0"/>
                <a:t>CDU check LOS &amp; prepare credit contract</a:t>
              </a:r>
              <a:endParaRPr lang="en-US" sz="700" dirty="0"/>
            </a:p>
          </p:txBody>
        </p:sp>
        <p:pic>
          <p:nvPicPr>
            <p:cNvPr id="544" name="Picture 54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751445" y="1453654"/>
              <a:ext cx="326222" cy="326222"/>
            </a:xfrm>
            <a:prstGeom prst="rect">
              <a:avLst/>
            </a:prstGeom>
          </p:spPr>
        </p:pic>
        <p:pic>
          <p:nvPicPr>
            <p:cNvPr id="545" name="Picture 54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273748" y="1485170"/>
              <a:ext cx="326222" cy="326222"/>
            </a:xfrm>
            <a:prstGeom prst="rect">
              <a:avLst/>
            </a:prstGeom>
          </p:spPr>
        </p:pic>
        <p:pic>
          <p:nvPicPr>
            <p:cNvPr id="547" name="Picture 54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108017" y="2780999"/>
              <a:ext cx="350019" cy="350019"/>
            </a:xfrm>
            <a:prstGeom prst="rect">
              <a:avLst/>
            </a:prstGeom>
          </p:spPr>
        </p:pic>
        <p:cxnSp>
          <p:nvCxnSpPr>
            <p:cNvPr id="549" name="Elbow Connector 548"/>
            <p:cNvCxnSpPr>
              <a:stCxn id="539" idx="3"/>
              <a:endCxn id="547" idx="1"/>
            </p:cNvCxnSpPr>
            <p:nvPr/>
          </p:nvCxnSpPr>
          <p:spPr>
            <a:xfrm>
              <a:off x="10875298" y="2741935"/>
              <a:ext cx="232719" cy="2140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50" name="Picture 549"/>
            <p:cNvPicPr>
              <a:picLocks noChangeAspect="1"/>
            </p:cNvPicPr>
            <p:nvPr/>
          </p:nvPicPr>
          <p:blipFill>
            <a:blip r:embed="rId7"/>
            <a:stretch>
              <a:fillRect/>
            </a:stretch>
          </p:blipFill>
          <p:spPr>
            <a:xfrm>
              <a:off x="11230721" y="5064209"/>
              <a:ext cx="366761" cy="366761"/>
            </a:xfrm>
            <a:prstGeom prst="rect">
              <a:avLst/>
            </a:prstGeom>
          </p:spPr>
        </p:pic>
        <p:sp>
          <p:nvSpPr>
            <p:cNvPr id="551" name="TextBox 550"/>
            <p:cNvSpPr txBox="1"/>
            <p:nvPr/>
          </p:nvSpPr>
          <p:spPr>
            <a:xfrm>
              <a:off x="11048891" y="5439356"/>
              <a:ext cx="828347" cy="215444"/>
            </a:xfrm>
            <a:prstGeom prst="rect">
              <a:avLst/>
            </a:prstGeom>
            <a:noFill/>
            <a:ln>
              <a:noFill/>
            </a:ln>
          </p:spPr>
          <p:txBody>
            <a:bodyPr wrap="square" rtlCol="0">
              <a:spAutoFit/>
            </a:bodyPr>
            <a:lstStyle/>
            <a:p>
              <a:pPr algn="ctr"/>
              <a:r>
                <a:rPr lang="en-US" sz="800" dirty="0" smtClean="0"/>
                <a:t>Disbursement</a:t>
              </a:r>
            </a:p>
          </p:txBody>
        </p:sp>
        <p:cxnSp>
          <p:nvCxnSpPr>
            <p:cNvPr id="552" name="Elbow Connector 551"/>
            <p:cNvCxnSpPr>
              <a:stCxn id="548" idx="2"/>
              <a:endCxn id="550" idx="0"/>
            </p:cNvCxnSpPr>
            <p:nvPr/>
          </p:nvCxnSpPr>
          <p:spPr>
            <a:xfrm rot="16200000" flipH="1">
              <a:off x="11278025" y="4928132"/>
              <a:ext cx="270838" cy="1315"/>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1" name="Oval 560"/>
            <p:cNvSpPr/>
            <p:nvPr/>
          </p:nvSpPr>
          <p:spPr>
            <a:xfrm>
              <a:off x="10995893" y="5486661"/>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62" name="TextBox 561"/>
            <p:cNvSpPr txBox="1"/>
            <p:nvPr/>
          </p:nvSpPr>
          <p:spPr>
            <a:xfrm>
              <a:off x="10920862" y="5452820"/>
              <a:ext cx="301446" cy="184666"/>
            </a:xfrm>
            <a:prstGeom prst="rect">
              <a:avLst/>
            </a:prstGeom>
            <a:noFill/>
          </p:spPr>
          <p:txBody>
            <a:bodyPr wrap="square" rtlCol="0">
              <a:spAutoFit/>
            </a:bodyPr>
            <a:lstStyle/>
            <a:p>
              <a:r>
                <a:rPr lang="en-US" sz="600" dirty="0" smtClean="0"/>
                <a:t>30</a:t>
              </a:r>
              <a:endParaRPr lang="en-US" sz="600" dirty="0"/>
            </a:p>
          </p:txBody>
        </p:sp>
        <p:sp>
          <p:nvSpPr>
            <p:cNvPr id="563" name="TextBox 562"/>
            <p:cNvSpPr txBox="1"/>
            <p:nvPr/>
          </p:nvSpPr>
          <p:spPr>
            <a:xfrm>
              <a:off x="7852925" y="4485127"/>
              <a:ext cx="804413" cy="415498"/>
            </a:xfrm>
            <a:prstGeom prst="rect">
              <a:avLst/>
            </a:prstGeom>
            <a:noFill/>
          </p:spPr>
          <p:txBody>
            <a:bodyPr wrap="square" rtlCol="0">
              <a:spAutoFit/>
            </a:bodyPr>
            <a:lstStyle/>
            <a:p>
              <a:pPr algn="ctr"/>
              <a:r>
                <a:rPr lang="en-US" sz="700" dirty="0" smtClean="0"/>
                <a:t>RCPC officer contact insurance PIC</a:t>
              </a:r>
            </a:p>
          </p:txBody>
        </p:sp>
        <p:sp>
          <p:nvSpPr>
            <p:cNvPr id="157" name="Rectangle 156"/>
            <p:cNvSpPr/>
            <p:nvPr/>
          </p:nvSpPr>
          <p:spPr>
            <a:xfrm>
              <a:off x="9910365" y="2142308"/>
              <a:ext cx="693851" cy="3594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TextBox 577"/>
            <p:cNvSpPr txBox="1"/>
            <p:nvPr/>
          </p:nvSpPr>
          <p:spPr>
            <a:xfrm>
              <a:off x="5549578" y="5402532"/>
              <a:ext cx="1256671" cy="415498"/>
            </a:xfrm>
            <a:prstGeom prst="rect">
              <a:avLst/>
            </a:prstGeom>
            <a:noFill/>
            <a:ln>
              <a:noFill/>
            </a:ln>
          </p:spPr>
          <p:txBody>
            <a:bodyPr wrap="square" rtlCol="0">
              <a:spAutoFit/>
            </a:bodyPr>
            <a:lstStyle/>
            <a:p>
              <a:pPr algn="ctr"/>
              <a:r>
                <a:rPr lang="en-US" sz="700" dirty="0" smtClean="0"/>
                <a:t>RCPC call customer to schedule credit contract sign off</a:t>
              </a:r>
              <a:endParaRPr lang="en-US" sz="700" dirty="0"/>
            </a:p>
          </p:txBody>
        </p:sp>
        <p:pic>
          <p:nvPicPr>
            <p:cNvPr id="579" name="Picture 57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31891" y="5349335"/>
              <a:ext cx="365760" cy="365760"/>
            </a:xfrm>
            <a:prstGeom prst="rect">
              <a:avLst/>
            </a:prstGeom>
          </p:spPr>
        </p:pic>
        <p:cxnSp>
          <p:nvCxnSpPr>
            <p:cNvPr id="581" name="Elbow Connector 580"/>
            <p:cNvCxnSpPr>
              <a:stCxn id="540" idx="1"/>
            </p:cNvCxnSpPr>
            <p:nvPr/>
          </p:nvCxnSpPr>
          <p:spPr>
            <a:xfrm rot="10800000" flipV="1">
              <a:off x="6492206" y="1993840"/>
              <a:ext cx="4476941" cy="3716863"/>
            </a:xfrm>
            <a:prstGeom prst="bentConnector3">
              <a:avLst>
                <a:gd name="adj1" fmla="val 298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7" name="Elbow Connector 596"/>
            <p:cNvCxnSpPr>
              <a:stCxn id="578" idx="2"/>
              <a:endCxn id="539" idx="2"/>
            </p:cNvCxnSpPr>
            <p:nvPr/>
          </p:nvCxnSpPr>
          <p:spPr>
            <a:xfrm rot="5400000" flipH="1" flipV="1">
              <a:off x="6885895" y="2295563"/>
              <a:ext cx="2814485" cy="4230449"/>
            </a:xfrm>
            <a:prstGeom prst="bentConnector3">
              <a:avLst>
                <a:gd name="adj1" fmla="val -44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1647685" y="932600"/>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5163684" y="916147"/>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9580661" y="916147"/>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617" name="Straight Connector 616"/>
            <p:cNvCxnSpPr/>
            <p:nvPr/>
          </p:nvCxnSpPr>
          <p:spPr>
            <a:xfrm>
              <a:off x="10837826" y="916147"/>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48" name="TextBox 547"/>
            <p:cNvSpPr txBox="1"/>
            <p:nvPr/>
          </p:nvSpPr>
          <p:spPr>
            <a:xfrm>
              <a:off x="10861164" y="3346821"/>
              <a:ext cx="1103245" cy="1446550"/>
            </a:xfrm>
            <a:prstGeom prst="rect">
              <a:avLst/>
            </a:prstGeom>
            <a:solidFill>
              <a:schemeClr val="bg1"/>
            </a:solidFill>
          </p:spPr>
          <p:txBody>
            <a:bodyPr wrap="square" rtlCol="0">
              <a:spAutoFit/>
            </a:bodyPr>
            <a:lstStyle/>
            <a:p>
              <a:pPr marL="60325" indent="-60325">
                <a:buFont typeface="Arial" panose="020B0604020202020204" pitchFamily="34" charset="0"/>
                <a:buChar char="•"/>
              </a:pPr>
              <a:r>
                <a:rPr lang="en-US" sz="800" dirty="0"/>
                <a:t>Custodian receive credit </a:t>
              </a:r>
              <a:r>
                <a:rPr lang="en-US" sz="800" dirty="0" smtClean="0"/>
                <a:t>contract</a:t>
              </a:r>
              <a:endParaRPr lang="en-US" sz="800" dirty="0"/>
            </a:p>
            <a:p>
              <a:pPr marL="60325" indent="-60325">
                <a:buFont typeface="Arial" panose="020B0604020202020204" pitchFamily="34" charset="0"/>
                <a:buChar char="•"/>
              </a:pPr>
              <a:r>
                <a:rPr lang="en-US" sz="800" dirty="0"/>
                <a:t>Pre-disbursement checking by CAC : dormant, balance (fee payment &amp; not in debt balance</a:t>
              </a:r>
              <a:r>
                <a:rPr lang="en-US" sz="800" dirty="0" smtClean="0"/>
                <a:t>)</a:t>
              </a:r>
            </a:p>
            <a:p>
              <a:pPr marL="60325" indent="-60325">
                <a:buFont typeface="Arial" panose="020B0604020202020204" pitchFamily="34" charset="0"/>
                <a:buChar char="•"/>
              </a:pPr>
              <a:r>
                <a:rPr lang="en-US" sz="800" dirty="0" smtClean="0"/>
                <a:t>Input pre disbursement data at SLASLI </a:t>
              </a:r>
              <a:endParaRPr lang="en-US" sz="800" dirty="0"/>
            </a:p>
          </p:txBody>
        </p:sp>
        <p:sp>
          <p:nvSpPr>
            <p:cNvPr id="619" name="Oval 618"/>
            <p:cNvSpPr/>
            <p:nvPr/>
          </p:nvSpPr>
          <p:spPr>
            <a:xfrm>
              <a:off x="534487" y="231030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1</a:t>
              </a:r>
              <a:endParaRPr lang="en-US" sz="700">
                <a:solidFill>
                  <a:schemeClr val="tx1"/>
                </a:solidFill>
              </a:endParaRPr>
            </a:p>
          </p:txBody>
        </p:sp>
        <p:sp>
          <p:nvSpPr>
            <p:cNvPr id="620" name="Oval 619"/>
            <p:cNvSpPr/>
            <p:nvPr/>
          </p:nvSpPr>
          <p:spPr>
            <a:xfrm>
              <a:off x="946863" y="290446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5</a:t>
              </a:r>
            </a:p>
          </p:txBody>
        </p:sp>
        <p:sp>
          <p:nvSpPr>
            <p:cNvPr id="621" name="Oval 620"/>
            <p:cNvSpPr/>
            <p:nvPr/>
          </p:nvSpPr>
          <p:spPr>
            <a:xfrm>
              <a:off x="2260501" y="148441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2</a:t>
              </a:r>
            </a:p>
          </p:txBody>
        </p:sp>
        <p:sp>
          <p:nvSpPr>
            <p:cNvPr id="622" name="Oval 621"/>
            <p:cNvSpPr/>
            <p:nvPr/>
          </p:nvSpPr>
          <p:spPr>
            <a:xfrm>
              <a:off x="2149763" y="217416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3</a:t>
              </a:r>
            </a:p>
          </p:txBody>
        </p:sp>
        <p:sp>
          <p:nvSpPr>
            <p:cNvPr id="623" name="Oval 622"/>
            <p:cNvSpPr/>
            <p:nvPr/>
          </p:nvSpPr>
          <p:spPr>
            <a:xfrm>
              <a:off x="2329046" y="389974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4</a:t>
              </a:r>
            </a:p>
          </p:txBody>
        </p:sp>
        <p:cxnSp>
          <p:nvCxnSpPr>
            <p:cNvPr id="624" name="Elbow Connector 623"/>
            <p:cNvCxnSpPr>
              <a:stCxn id="273" idx="2"/>
              <a:endCxn id="303" idx="3"/>
            </p:cNvCxnSpPr>
            <p:nvPr/>
          </p:nvCxnSpPr>
          <p:spPr>
            <a:xfrm rot="5400000">
              <a:off x="2995264" y="3341753"/>
              <a:ext cx="232120" cy="49066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6" name="Oval 625"/>
            <p:cNvSpPr/>
            <p:nvPr/>
          </p:nvSpPr>
          <p:spPr>
            <a:xfrm>
              <a:off x="2106142" y="310532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A</a:t>
              </a:r>
              <a:endParaRPr lang="en-US" sz="700">
                <a:solidFill>
                  <a:schemeClr val="tx1"/>
                </a:solidFill>
              </a:endParaRPr>
            </a:p>
          </p:txBody>
        </p:sp>
        <p:sp>
          <p:nvSpPr>
            <p:cNvPr id="629" name="Oval 628"/>
            <p:cNvSpPr/>
            <p:nvPr/>
          </p:nvSpPr>
          <p:spPr>
            <a:xfrm>
              <a:off x="591591" y="473234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smtClean="0">
                  <a:solidFill>
                    <a:schemeClr val="tx1"/>
                  </a:solidFill>
                </a:rPr>
                <a:t>A</a:t>
              </a:r>
              <a:endParaRPr lang="en-US" sz="700">
                <a:solidFill>
                  <a:schemeClr val="tx1"/>
                </a:solidFill>
              </a:endParaRPr>
            </a:p>
          </p:txBody>
        </p:sp>
        <p:sp>
          <p:nvSpPr>
            <p:cNvPr id="630" name="Oval 629"/>
            <p:cNvSpPr/>
            <p:nvPr/>
          </p:nvSpPr>
          <p:spPr>
            <a:xfrm>
              <a:off x="1706631" y="423770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6</a:t>
              </a:r>
            </a:p>
          </p:txBody>
        </p:sp>
        <p:sp>
          <p:nvSpPr>
            <p:cNvPr id="631" name="Oval 630"/>
            <p:cNvSpPr/>
            <p:nvPr/>
          </p:nvSpPr>
          <p:spPr>
            <a:xfrm>
              <a:off x="2446164" y="421978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7</a:t>
              </a:r>
              <a:endParaRPr lang="en-US" sz="700" dirty="0">
                <a:solidFill>
                  <a:schemeClr val="tx1"/>
                </a:solidFill>
              </a:endParaRPr>
            </a:p>
          </p:txBody>
        </p:sp>
        <p:sp>
          <p:nvSpPr>
            <p:cNvPr id="633" name="Oval 632"/>
            <p:cNvSpPr/>
            <p:nvPr/>
          </p:nvSpPr>
          <p:spPr>
            <a:xfrm>
              <a:off x="1752662" y="498212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rPr>
                <a:t>8</a:t>
              </a:r>
            </a:p>
          </p:txBody>
        </p:sp>
        <p:sp>
          <p:nvSpPr>
            <p:cNvPr id="640" name="Oval 639"/>
            <p:cNvSpPr/>
            <p:nvPr/>
          </p:nvSpPr>
          <p:spPr>
            <a:xfrm>
              <a:off x="2483150" y="559102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41" name="TextBox 640"/>
            <p:cNvSpPr txBox="1"/>
            <p:nvPr/>
          </p:nvSpPr>
          <p:spPr>
            <a:xfrm>
              <a:off x="2428439" y="5556652"/>
              <a:ext cx="301446" cy="184666"/>
            </a:xfrm>
            <a:prstGeom prst="rect">
              <a:avLst/>
            </a:prstGeom>
            <a:noFill/>
          </p:spPr>
          <p:txBody>
            <a:bodyPr wrap="square" rtlCol="0">
              <a:spAutoFit/>
            </a:bodyPr>
            <a:lstStyle/>
            <a:p>
              <a:r>
                <a:rPr lang="en-US" sz="600" dirty="0"/>
                <a:t>9</a:t>
              </a:r>
            </a:p>
          </p:txBody>
        </p:sp>
        <p:sp>
          <p:nvSpPr>
            <p:cNvPr id="642" name="Oval 641"/>
            <p:cNvSpPr/>
            <p:nvPr/>
          </p:nvSpPr>
          <p:spPr>
            <a:xfrm>
              <a:off x="5493522" y="161182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43" name="TextBox 642"/>
            <p:cNvSpPr txBox="1"/>
            <p:nvPr/>
          </p:nvSpPr>
          <p:spPr>
            <a:xfrm>
              <a:off x="5418491" y="1572364"/>
              <a:ext cx="301446" cy="184666"/>
            </a:xfrm>
            <a:prstGeom prst="rect">
              <a:avLst/>
            </a:prstGeom>
            <a:noFill/>
          </p:spPr>
          <p:txBody>
            <a:bodyPr wrap="square" rtlCol="0">
              <a:spAutoFit/>
            </a:bodyPr>
            <a:lstStyle/>
            <a:p>
              <a:r>
                <a:rPr lang="en-US" sz="600" dirty="0" smtClean="0"/>
                <a:t>10</a:t>
              </a:r>
              <a:endParaRPr lang="en-US" sz="600" dirty="0"/>
            </a:p>
          </p:txBody>
        </p:sp>
        <p:sp>
          <p:nvSpPr>
            <p:cNvPr id="645" name="Oval 644"/>
            <p:cNvSpPr/>
            <p:nvPr/>
          </p:nvSpPr>
          <p:spPr>
            <a:xfrm>
              <a:off x="3907288" y="163835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46" name="TextBox 645"/>
            <p:cNvSpPr txBox="1"/>
            <p:nvPr/>
          </p:nvSpPr>
          <p:spPr>
            <a:xfrm>
              <a:off x="3832257" y="1598894"/>
              <a:ext cx="301446" cy="184666"/>
            </a:xfrm>
            <a:prstGeom prst="rect">
              <a:avLst/>
            </a:prstGeom>
            <a:noFill/>
          </p:spPr>
          <p:txBody>
            <a:bodyPr wrap="square" rtlCol="0">
              <a:spAutoFit/>
            </a:bodyPr>
            <a:lstStyle/>
            <a:p>
              <a:r>
                <a:rPr lang="en-US" sz="600" dirty="0" smtClean="0"/>
                <a:t>11</a:t>
              </a:r>
              <a:endParaRPr lang="en-US" sz="600" dirty="0"/>
            </a:p>
          </p:txBody>
        </p:sp>
        <p:sp>
          <p:nvSpPr>
            <p:cNvPr id="648" name="Oval 647"/>
            <p:cNvSpPr/>
            <p:nvPr/>
          </p:nvSpPr>
          <p:spPr>
            <a:xfrm>
              <a:off x="3797433" y="377999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49" name="TextBox 648"/>
            <p:cNvSpPr txBox="1"/>
            <p:nvPr/>
          </p:nvSpPr>
          <p:spPr>
            <a:xfrm>
              <a:off x="3722402" y="3740539"/>
              <a:ext cx="301446" cy="184666"/>
            </a:xfrm>
            <a:prstGeom prst="rect">
              <a:avLst/>
            </a:prstGeom>
            <a:noFill/>
          </p:spPr>
          <p:txBody>
            <a:bodyPr wrap="square" rtlCol="0">
              <a:spAutoFit/>
            </a:bodyPr>
            <a:lstStyle/>
            <a:p>
              <a:r>
                <a:rPr lang="en-US" sz="600" dirty="0" smtClean="0"/>
                <a:t>12</a:t>
              </a:r>
              <a:endParaRPr lang="en-US" sz="600" dirty="0"/>
            </a:p>
          </p:txBody>
        </p:sp>
        <p:sp>
          <p:nvSpPr>
            <p:cNvPr id="650" name="Oval 649"/>
            <p:cNvSpPr/>
            <p:nvPr/>
          </p:nvSpPr>
          <p:spPr>
            <a:xfrm>
              <a:off x="3676365" y="479646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51" name="TextBox 650"/>
            <p:cNvSpPr txBox="1"/>
            <p:nvPr/>
          </p:nvSpPr>
          <p:spPr>
            <a:xfrm>
              <a:off x="3612749" y="4765966"/>
              <a:ext cx="301446" cy="184666"/>
            </a:xfrm>
            <a:prstGeom prst="rect">
              <a:avLst/>
            </a:prstGeom>
            <a:noFill/>
          </p:spPr>
          <p:txBody>
            <a:bodyPr wrap="square" rtlCol="0">
              <a:spAutoFit/>
            </a:bodyPr>
            <a:lstStyle/>
            <a:p>
              <a:r>
                <a:rPr lang="en-US" sz="600" dirty="0" smtClean="0"/>
                <a:t>13</a:t>
              </a:r>
              <a:endParaRPr lang="en-US" sz="600" dirty="0"/>
            </a:p>
          </p:txBody>
        </p:sp>
        <p:sp>
          <p:nvSpPr>
            <p:cNvPr id="652" name="Oval 651"/>
            <p:cNvSpPr/>
            <p:nvPr/>
          </p:nvSpPr>
          <p:spPr>
            <a:xfrm>
              <a:off x="5278143" y="2815022"/>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53" name="TextBox 652"/>
            <p:cNvSpPr txBox="1"/>
            <p:nvPr/>
          </p:nvSpPr>
          <p:spPr>
            <a:xfrm>
              <a:off x="5203112" y="2775566"/>
              <a:ext cx="301446" cy="184666"/>
            </a:xfrm>
            <a:prstGeom prst="rect">
              <a:avLst/>
            </a:prstGeom>
            <a:noFill/>
          </p:spPr>
          <p:txBody>
            <a:bodyPr wrap="square" rtlCol="0">
              <a:spAutoFit/>
            </a:bodyPr>
            <a:lstStyle/>
            <a:p>
              <a:r>
                <a:rPr lang="en-US" sz="600" dirty="0" smtClean="0"/>
                <a:t>14</a:t>
              </a:r>
              <a:endParaRPr lang="en-US" sz="600" dirty="0"/>
            </a:p>
          </p:txBody>
        </p:sp>
        <p:sp>
          <p:nvSpPr>
            <p:cNvPr id="654" name="Oval 653"/>
            <p:cNvSpPr/>
            <p:nvPr/>
          </p:nvSpPr>
          <p:spPr>
            <a:xfrm>
              <a:off x="5467306" y="3286274"/>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55" name="TextBox 654"/>
            <p:cNvSpPr txBox="1"/>
            <p:nvPr/>
          </p:nvSpPr>
          <p:spPr>
            <a:xfrm>
              <a:off x="5392275" y="3253168"/>
              <a:ext cx="301446" cy="184666"/>
            </a:xfrm>
            <a:prstGeom prst="rect">
              <a:avLst/>
            </a:prstGeom>
            <a:noFill/>
          </p:spPr>
          <p:txBody>
            <a:bodyPr wrap="square" rtlCol="0">
              <a:spAutoFit/>
            </a:bodyPr>
            <a:lstStyle/>
            <a:p>
              <a:r>
                <a:rPr lang="en-US" sz="600" dirty="0" smtClean="0"/>
                <a:t>15</a:t>
              </a:r>
              <a:endParaRPr lang="en-US" sz="600" dirty="0"/>
            </a:p>
          </p:txBody>
        </p:sp>
        <p:sp>
          <p:nvSpPr>
            <p:cNvPr id="656" name="Oval 655"/>
            <p:cNvSpPr/>
            <p:nvPr/>
          </p:nvSpPr>
          <p:spPr>
            <a:xfrm>
              <a:off x="5527473" y="3895099"/>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57" name="TextBox 656"/>
            <p:cNvSpPr txBox="1"/>
            <p:nvPr/>
          </p:nvSpPr>
          <p:spPr>
            <a:xfrm>
              <a:off x="5452442" y="3861993"/>
              <a:ext cx="301446" cy="184666"/>
            </a:xfrm>
            <a:prstGeom prst="rect">
              <a:avLst/>
            </a:prstGeom>
            <a:noFill/>
          </p:spPr>
          <p:txBody>
            <a:bodyPr wrap="square" rtlCol="0">
              <a:spAutoFit/>
            </a:bodyPr>
            <a:lstStyle/>
            <a:p>
              <a:r>
                <a:rPr lang="en-US" sz="600" dirty="0" smtClean="0"/>
                <a:t>16</a:t>
              </a:r>
              <a:endParaRPr lang="en-US" sz="600" dirty="0"/>
            </a:p>
          </p:txBody>
        </p:sp>
        <p:sp>
          <p:nvSpPr>
            <p:cNvPr id="662" name="Oval 661"/>
            <p:cNvSpPr/>
            <p:nvPr/>
          </p:nvSpPr>
          <p:spPr>
            <a:xfrm>
              <a:off x="7687352" y="270284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63" name="TextBox 662"/>
            <p:cNvSpPr txBox="1"/>
            <p:nvPr/>
          </p:nvSpPr>
          <p:spPr>
            <a:xfrm>
              <a:off x="7612321" y="2669742"/>
              <a:ext cx="301446" cy="184666"/>
            </a:xfrm>
            <a:prstGeom prst="rect">
              <a:avLst/>
            </a:prstGeom>
            <a:noFill/>
          </p:spPr>
          <p:txBody>
            <a:bodyPr wrap="square" rtlCol="0">
              <a:spAutoFit/>
            </a:bodyPr>
            <a:lstStyle/>
            <a:p>
              <a:r>
                <a:rPr lang="en-US" sz="600" dirty="0" smtClean="0"/>
                <a:t>18</a:t>
              </a:r>
              <a:endParaRPr lang="en-US" sz="600" dirty="0"/>
            </a:p>
          </p:txBody>
        </p:sp>
        <p:sp>
          <p:nvSpPr>
            <p:cNvPr id="673" name="Oval 672"/>
            <p:cNvSpPr/>
            <p:nvPr/>
          </p:nvSpPr>
          <p:spPr>
            <a:xfrm>
              <a:off x="7018721" y="1812982"/>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74" name="TextBox 673"/>
            <p:cNvSpPr txBox="1"/>
            <p:nvPr/>
          </p:nvSpPr>
          <p:spPr>
            <a:xfrm>
              <a:off x="6943690" y="1779876"/>
              <a:ext cx="301446" cy="184666"/>
            </a:xfrm>
            <a:prstGeom prst="rect">
              <a:avLst/>
            </a:prstGeom>
            <a:noFill/>
          </p:spPr>
          <p:txBody>
            <a:bodyPr wrap="square" rtlCol="0">
              <a:spAutoFit/>
            </a:bodyPr>
            <a:lstStyle/>
            <a:p>
              <a:r>
                <a:rPr lang="en-US" sz="600" dirty="0" smtClean="0"/>
                <a:t>17</a:t>
              </a:r>
              <a:endParaRPr lang="en-US" sz="600" dirty="0"/>
            </a:p>
          </p:txBody>
        </p:sp>
        <p:sp>
          <p:nvSpPr>
            <p:cNvPr id="675" name="Oval 674"/>
            <p:cNvSpPr/>
            <p:nvPr/>
          </p:nvSpPr>
          <p:spPr>
            <a:xfrm>
              <a:off x="7095907" y="455654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76" name="TextBox 675"/>
            <p:cNvSpPr txBox="1"/>
            <p:nvPr/>
          </p:nvSpPr>
          <p:spPr>
            <a:xfrm>
              <a:off x="7020876" y="4523434"/>
              <a:ext cx="301446" cy="184666"/>
            </a:xfrm>
            <a:prstGeom prst="rect">
              <a:avLst/>
            </a:prstGeom>
            <a:noFill/>
          </p:spPr>
          <p:txBody>
            <a:bodyPr wrap="square" rtlCol="0">
              <a:spAutoFit/>
            </a:bodyPr>
            <a:lstStyle/>
            <a:p>
              <a:r>
                <a:rPr lang="en-US" sz="600" dirty="0" smtClean="0"/>
                <a:t>19</a:t>
              </a:r>
              <a:endParaRPr lang="en-US" sz="600" dirty="0"/>
            </a:p>
          </p:txBody>
        </p:sp>
        <p:sp>
          <p:nvSpPr>
            <p:cNvPr id="677" name="Oval 676"/>
            <p:cNvSpPr/>
            <p:nvPr/>
          </p:nvSpPr>
          <p:spPr>
            <a:xfrm>
              <a:off x="7864954" y="455889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78" name="TextBox 677"/>
            <p:cNvSpPr txBox="1"/>
            <p:nvPr/>
          </p:nvSpPr>
          <p:spPr>
            <a:xfrm>
              <a:off x="7790922" y="4527082"/>
              <a:ext cx="301446" cy="184666"/>
            </a:xfrm>
            <a:prstGeom prst="rect">
              <a:avLst/>
            </a:prstGeom>
            <a:noFill/>
          </p:spPr>
          <p:txBody>
            <a:bodyPr wrap="square" rtlCol="0">
              <a:spAutoFit/>
            </a:bodyPr>
            <a:lstStyle/>
            <a:p>
              <a:r>
                <a:rPr lang="en-US" sz="600" dirty="0" smtClean="0"/>
                <a:t>20</a:t>
              </a:r>
              <a:endParaRPr lang="en-US" sz="600" dirty="0"/>
            </a:p>
          </p:txBody>
        </p:sp>
        <p:sp>
          <p:nvSpPr>
            <p:cNvPr id="683" name="Oval 682"/>
            <p:cNvSpPr/>
            <p:nvPr/>
          </p:nvSpPr>
          <p:spPr>
            <a:xfrm>
              <a:off x="9891675" y="252825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84" name="TextBox 683"/>
            <p:cNvSpPr txBox="1"/>
            <p:nvPr/>
          </p:nvSpPr>
          <p:spPr>
            <a:xfrm>
              <a:off x="9816644" y="2495151"/>
              <a:ext cx="301446" cy="184666"/>
            </a:xfrm>
            <a:prstGeom prst="rect">
              <a:avLst/>
            </a:prstGeom>
            <a:noFill/>
          </p:spPr>
          <p:txBody>
            <a:bodyPr wrap="square" rtlCol="0">
              <a:spAutoFit/>
            </a:bodyPr>
            <a:lstStyle/>
            <a:p>
              <a:r>
                <a:rPr lang="en-US" sz="600" dirty="0" smtClean="0"/>
                <a:t>28</a:t>
              </a:r>
              <a:endParaRPr lang="en-US" sz="600" dirty="0"/>
            </a:p>
          </p:txBody>
        </p:sp>
        <p:cxnSp>
          <p:nvCxnSpPr>
            <p:cNvPr id="685" name="Elbow Connector 684"/>
            <p:cNvCxnSpPr>
              <a:stCxn id="543" idx="3"/>
              <a:endCxn id="545" idx="1"/>
            </p:cNvCxnSpPr>
            <p:nvPr/>
          </p:nvCxnSpPr>
          <p:spPr>
            <a:xfrm>
              <a:off x="10942419" y="1645452"/>
              <a:ext cx="331329" cy="282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0" name="Oval 689"/>
            <p:cNvSpPr/>
            <p:nvPr/>
          </p:nvSpPr>
          <p:spPr>
            <a:xfrm>
              <a:off x="11014242" y="187305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91" name="TextBox 690"/>
            <p:cNvSpPr txBox="1"/>
            <p:nvPr/>
          </p:nvSpPr>
          <p:spPr>
            <a:xfrm>
              <a:off x="10939211" y="1839952"/>
              <a:ext cx="301446" cy="184666"/>
            </a:xfrm>
            <a:prstGeom prst="rect">
              <a:avLst/>
            </a:prstGeom>
            <a:noFill/>
          </p:spPr>
          <p:txBody>
            <a:bodyPr wrap="square" rtlCol="0">
              <a:spAutoFit/>
            </a:bodyPr>
            <a:lstStyle/>
            <a:p>
              <a:r>
                <a:rPr lang="en-US" sz="600" dirty="0" smtClean="0"/>
                <a:t>26</a:t>
              </a:r>
              <a:endParaRPr lang="en-US" sz="600" dirty="0"/>
            </a:p>
          </p:txBody>
        </p:sp>
        <p:sp>
          <p:nvSpPr>
            <p:cNvPr id="694" name="Oval 693"/>
            <p:cNvSpPr/>
            <p:nvPr/>
          </p:nvSpPr>
          <p:spPr>
            <a:xfrm>
              <a:off x="5574266" y="5392943"/>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95" name="TextBox 694"/>
            <p:cNvSpPr txBox="1"/>
            <p:nvPr/>
          </p:nvSpPr>
          <p:spPr>
            <a:xfrm>
              <a:off x="5499658" y="5354707"/>
              <a:ext cx="301446" cy="184666"/>
            </a:xfrm>
            <a:prstGeom prst="rect">
              <a:avLst/>
            </a:prstGeom>
            <a:noFill/>
          </p:spPr>
          <p:txBody>
            <a:bodyPr wrap="square" rtlCol="0">
              <a:spAutoFit/>
            </a:bodyPr>
            <a:lstStyle/>
            <a:p>
              <a:r>
                <a:rPr lang="en-US" sz="600" dirty="0" smtClean="0"/>
                <a:t>27</a:t>
              </a:r>
              <a:endParaRPr lang="en-US" sz="600" dirty="0"/>
            </a:p>
          </p:txBody>
        </p:sp>
        <p:sp>
          <p:nvSpPr>
            <p:cNvPr id="696" name="Oval 695"/>
            <p:cNvSpPr/>
            <p:nvPr/>
          </p:nvSpPr>
          <p:spPr>
            <a:xfrm>
              <a:off x="5973857" y="4855756"/>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697" name="TextBox 696"/>
            <p:cNvSpPr txBox="1"/>
            <p:nvPr/>
          </p:nvSpPr>
          <p:spPr>
            <a:xfrm>
              <a:off x="5897005" y="4817589"/>
              <a:ext cx="322424" cy="184666"/>
            </a:xfrm>
            <a:prstGeom prst="rect">
              <a:avLst/>
            </a:prstGeom>
            <a:noFill/>
          </p:spPr>
          <p:txBody>
            <a:bodyPr wrap="square" rtlCol="0">
              <a:spAutoFit/>
            </a:bodyPr>
            <a:lstStyle/>
            <a:p>
              <a:r>
                <a:rPr lang="en-US" sz="600" dirty="0" smtClean="0"/>
                <a:t>24</a:t>
              </a:r>
              <a:endParaRPr lang="en-US" sz="600" dirty="0"/>
            </a:p>
          </p:txBody>
        </p:sp>
        <p:sp>
          <p:nvSpPr>
            <p:cNvPr id="699" name="Oval 698"/>
            <p:cNvSpPr/>
            <p:nvPr/>
          </p:nvSpPr>
          <p:spPr>
            <a:xfrm>
              <a:off x="10053115" y="145963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700" name="TextBox 699"/>
            <p:cNvSpPr txBox="1"/>
            <p:nvPr/>
          </p:nvSpPr>
          <p:spPr>
            <a:xfrm>
              <a:off x="9985036" y="1427068"/>
              <a:ext cx="322424" cy="184666"/>
            </a:xfrm>
            <a:prstGeom prst="rect">
              <a:avLst/>
            </a:prstGeom>
            <a:noFill/>
          </p:spPr>
          <p:txBody>
            <a:bodyPr wrap="square" rtlCol="0">
              <a:spAutoFit/>
            </a:bodyPr>
            <a:lstStyle/>
            <a:p>
              <a:r>
                <a:rPr lang="en-US" sz="600" dirty="0" smtClean="0"/>
                <a:t>25</a:t>
              </a:r>
              <a:endParaRPr lang="en-US" sz="600" dirty="0"/>
            </a:p>
          </p:txBody>
        </p:sp>
        <p:sp>
          <p:nvSpPr>
            <p:cNvPr id="703" name="Oval 702"/>
            <p:cNvSpPr/>
            <p:nvPr/>
          </p:nvSpPr>
          <p:spPr>
            <a:xfrm>
              <a:off x="11288354" y="3219037"/>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704" name="TextBox 703"/>
            <p:cNvSpPr txBox="1"/>
            <p:nvPr/>
          </p:nvSpPr>
          <p:spPr>
            <a:xfrm>
              <a:off x="11214912" y="3184794"/>
              <a:ext cx="301446" cy="184666"/>
            </a:xfrm>
            <a:prstGeom prst="rect">
              <a:avLst/>
            </a:prstGeom>
            <a:noFill/>
          </p:spPr>
          <p:txBody>
            <a:bodyPr wrap="square" rtlCol="0">
              <a:spAutoFit/>
            </a:bodyPr>
            <a:lstStyle/>
            <a:p>
              <a:r>
                <a:rPr lang="en-US" sz="600" dirty="0" smtClean="0"/>
                <a:t>29</a:t>
              </a:r>
              <a:endParaRPr lang="en-US" sz="600" dirty="0"/>
            </a:p>
          </p:txBody>
        </p:sp>
        <p:cxnSp>
          <p:nvCxnSpPr>
            <p:cNvPr id="234" name="Elbow Connector 233"/>
            <p:cNvCxnSpPr>
              <a:stCxn id="303" idx="1"/>
              <a:endCxn id="251" idx="3"/>
            </p:cNvCxnSpPr>
            <p:nvPr/>
          </p:nvCxnSpPr>
          <p:spPr>
            <a:xfrm rot="10800000">
              <a:off x="1480484" y="3010945"/>
              <a:ext cx="1111186" cy="6922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Elbow Connector 239"/>
            <p:cNvCxnSpPr>
              <a:stCxn id="252" idx="3"/>
              <a:endCxn id="309" idx="0"/>
            </p:cNvCxnSpPr>
            <p:nvPr/>
          </p:nvCxnSpPr>
          <p:spPr>
            <a:xfrm>
              <a:off x="1631737" y="3653841"/>
              <a:ext cx="330671" cy="16736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a:stCxn id="308" idx="3"/>
              <a:endCxn id="310" idx="1"/>
            </p:cNvCxnSpPr>
            <p:nvPr/>
          </p:nvCxnSpPr>
          <p:spPr>
            <a:xfrm flipV="1">
              <a:off x="2324042" y="4392366"/>
              <a:ext cx="201103" cy="37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Elbow Connector 216"/>
            <p:cNvCxnSpPr>
              <a:stCxn id="314" idx="2"/>
              <a:endCxn id="332" idx="0"/>
            </p:cNvCxnSpPr>
            <p:nvPr/>
          </p:nvCxnSpPr>
          <p:spPr>
            <a:xfrm rot="5400000">
              <a:off x="2489349" y="4354175"/>
              <a:ext cx="271184" cy="93737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1" name="TextBox 240"/>
            <p:cNvSpPr txBox="1"/>
            <p:nvPr/>
          </p:nvSpPr>
          <p:spPr>
            <a:xfrm>
              <a:off x="5508309" y="5987624"/>
              <a:ext cx="1017792" cy="307777"/>
            </a:xfrm>
            <a:prstGeom prst="rect">
              <a:avLst/>
            </a:prstGeom>
            <a:noFill/>
            <a:ln>
              <a:noFill/>
            </a:ln>
          </p:spPr>
          <p:txBody>
            <a:bodyPr wrap="square" rtlCol="0">
              <a:spAutoFit/>
            </a:bodyPr>
            <a:lstStyle/>
            <a:p>
              <a:pPr algn="ctr"/>
              <a:r>
                <a:rPr lang="en-US" sz="700" dirty="0" smtClean="0"/>
                <a:t>RCPC notify customer by call</a:t>
              </a:r>
              <a:endParaRPr lang="en-US" sz="700" dirty="0"/>
            </a:p>
          </p:txBody>
        </p:sp>
        <p:pic>
          <p:nvPicPr>
            <p:cNvPr id="242" name="Picture 24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285162" y="5922848"/>
              <a:ext cx="332483" cy="365760"/>
            </a:xfrm>
            <a:prstGeom prst="rect">
              <a:avLst/>
            </a:prstGeom>
          </p:spPr>
        </p:pic>
        <p:sp>
          <p:nvSpPr>
            <p:cNvPr id="243" name="Oval 242"/>
            <p:cNvSpPr/>
            <p:nvPr/>
          </p:nvSpPr>
          <p:spPr>
            <a:xfrm>
              <a:off x="5599683" y="6013896"/>
              <a:ext cx="99745"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44" name="TextBox 243"/>
            <p:cNvSpPr txBox="1"/>
            <p:nvPr/>
          </p:nvSpPr>
          <p:spPr>
            <a:xfrm>
              <a:off x="5524652" y="5980790"/>
              <a:ext cx="274020" cy="184666"/>
            </a:xfrm>
            <a:prstGeom prst="rect">
              <a:avLst/>
            </a:prstGeom>
            <a:noFill/>
          </p:spPr>
          <p:txBody>
            <a:bodyPr wrap="square" rtlCol="0">
              <a:spAutoFit/>
            </a:bodyPr>
            <a:lstStyle/>
            <a:p>
              <a:r>
                <a:rPr lang="en-US" sz="600" dirty="0" smtClean="0"/>
                <a:t>31</a:t>
              </a:r>
              <a:endParaRPr lang="en-US" sz="600" dirty="0"/>
            </a:p>
          </p:txBody>
        </p:sp>
        <p:cxnSp>
          <p:nvCxnSpPr>
            <p:cNvPr id="250" name="Elbow Connector 249"/>
            <p:cNvCxnSpPr>
              <a:stCxn id="551" idx="2"/>
              <a:endCxn id="241" idx="3"/>
            </p:cNvCxnSpPr>
            <p:nvPr/>
          </p:nvCxnSpPr>
          <p:spPr>
            <a:xfrm rot="5400000">
              <a:off x="8751227" y="3429674"/>
              <a:ext cx="486713" cy="493696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892811" y="5388569"/>
              <a:ext cx="772292" cy="738664"/>
            </a:xfrm>
            <a:prstGeom prst="rect">
              <a:avLst/>
            </a:prstGeom>
            <a:solidFill>
              <a:schemeClr val="bg1"/>
            </a:solidFill>
          </p:spPr>
          <p:txBody>
            <a:bodyPr wrap="square" rtlCol="0">
              <a:spAutoFit/>
            </a:bodyPr>
            <a:lstStyle/>
            <a:p>
              <a:pPr algn="ctr"/>
              <a:r>
                <a:rPr lang="en-US" sz="700" dirty="0"/>
                <a:t>Customer receive loan &amp; do repayment based on installment schedule</a:t>
              </a:r>
            </a:p>
          </p:txBody>
        </p:sp>
        <p:sp>
          <p:nvSpPr>
            <p:cNvPr id="262" name="Oval 261"/>
            <p:cNvSpPr/>
            <p:nvPr/>
          </p:nvSpPr>
          <p:spPr>
            <a:xfrm>
              <a:off x="945834" y="5437312"/>
              <a:ext cx="99745"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65" name="TextBox 264"/>
            <p:cNvSpPr txBox="1"/>
            <p:nvPr/>
          </p:nvSpPr>
          <p:spPr>
            <a:xfrm>
              <a:off x="866193" y="5399782"/>
              <a:ext cx="274020" cy="184666"/>
            </a:xfrm>
            <a:prstGeom prst="rect">
              <a:avLst/>
            </a:prstGeom>
            <a:noFill/>
          </p:spPr>
          <p:txBody>
            <a:bodyPr wrap="square" rtlCol="0">
              <a:spAutoFit/>
            </a:bodyPr>
            <a:lstStyle/>
            <a:p>
              <a:r>
                <a:rPr lang="en-US" sz="600" dirty="0" smtClean="0"/>
                <a:t>32</a:t>
              </a:r>
              <a:endParaRPr lang="en-US" sz="600" dirty="0"/>
            </a:p>
          </p:txBody>
        </p:sp>
        <p:pic>
          <p:nvPicPr>
            <p:cNvPr id="271" name="Picture 270"/>
            <p:cNvPicPr>
              <a:picLocks noChangeAspect="1"/>
            </p:cNvPicPr>
            <p:nvPr/>
          </p:nvPicPr>
          <p:blipFill>
            <a:blip r:embed="rId3"/>
            <a:stretch>
              <a:fillRect/>
            </a:stretch>
          </p:blipFill>
          <p:spPr>
            <a:xfrm>
              <a:off x="608570" y="5526127"/>
              <a:ext cx="457200" cy="457200"/>
            </a:xfrm>
            <a:prstGeom prst="rect">
              <a:avLst/>
            </a:prstGeom>
          </p:spPr>
        </p:pic>
        <p:cxnSp>
          <p:nvCxnSpPr>
            <p:cNvPr id="272" name="Elbow Connector 271"/>
            <p:cNvCxnSpPr>
              <a:stCxn id="242" idx="1"/>
              <a:endCxn id="258" idx="3"/>
            </p:cNvCxnSpPr>
            <p:nvPr/>
          </p:nvCxnSpPr>
          <p:spPr>
            <a:xfrm rot="10800000">
              <a:off x="1665104" y="5757902"/>
              <a:ext cx="3620059" cy="347827"/>
            </a:xfrm>
            <a:prstGeom prst="bentConnector3">
              <a:avLst>
                <a:gd name="adj1" fmla="val 9133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6" name="Group 275"/>
            <p:cNvGrpSpPr/>
            <p:nvPr/>
          </p:nvGrpSpPr>
          <p:grpSpPr>
            <a:xfrm>
              <a:off x="525282" y="6074592"/>
              <a:ext cx="457200" cy="217328"/>
              <a:chOff x="617121" y="1749554"/>
              <a:chExt cx="794797" cy="217328"/>
            </a:xfrm>
          </p:grpSpPr>
          <p:sp>
            <p:nvSpPr>
              <p:cNvPr id="278" name="Oval 277"/>
              <p:cNvSpPr/>
              <p:nvPr/>
            </p:nvSpPr>
            <p:spPr>
              <a:xfrm>
                <a:off x="618284" y="1749554"/>
                <a:ext cx="792470" cy="217328"/>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79" name="TextBox 278"/>
              <p:cNvSpPr txBox="1"/>
              <p:nvPr/>
            </p:nvSpPr>
            <p:spPr>
              <a:xfrm>
                <a:off x="617121" y="1750496"/>
                <a:ext cx="794797" cy="200055"/>
              </a:xfrm>
              <a:prstGeom prst="rect">
                <a:avLst/>
              </a:prstGeom>
              <a:noFill/>
            </p:spPr>
            <p:txBody>
              <a:bodyPr wrap="square" rtlCol="0">
                <a:spAutoFit/>
              </a:bodyPr>
              <a:lstStyle/>
              <a:p>
                <a:pPr algn="ctr"/>
                <a:r>
                  <a:rPr lang="en-US" sz="700" dirty="0" smtClean="0"/>
                  <a:t>Finish</a:t>
                </a:r>
                <a:endParaRPr lang="en-US" sz="700" dirty="0"/>
              </a:p>
            </p:txBody>
          </p:sp>
        </p:grpSp>
        <p:cxnSp>
          <p:nvCxnSpPr>
            <p:cNvPr id="219" name="Elbow Connector 218"/>
            <p:cNvCxnSpPr>
              <a:stCxn id="258" idx="2"/>
              <a:endCxn id="278" idx="6"/>
            </p:cNvCxnSpPr>
            <p:nvPr/>
          </p:nvCxnSpPr>
          <p:spPr>
            <a:xfrm rot="5400000">
              <a:off x="1102374" y="6006672"/>
              <a:ext cx="56023" cy="29714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1" name="TextBox 280"/>
            <p:cNvSpPr txBox="1"/>
            <p:nvPr/>
          </p:nvSpPr>
          <p:spPr>
            <a:xfrm>
              <a:off x="8531420" y="941847"/>
              <a:ext cx="1188720" cy="400110"/>
            </a:xfrm>
            <a:prstGeom prst="rect">
              <a:avLst/>
            </a:prstGeom>
            <a:noFill/>
          </p:spPr>
          <p:txBody>
            <a:bodyPr wrap="square" rtlCol="0">
              <a:spAutoFit/>
            </a:bodyPr>
            <a:lstStyle/>
            <a:p>
              <a:pPr algn="ctr"/>
              <a:r>
                <a:rPr lang="en-US" sz="1000" b="1" dirty="0" smtClean="0"/>
                <a:t>Insurance Vendor</a:t>
              </a:r>
            </a:p>
          </p:txBody>
        </p:sp>
        <p:cxnSp>
          <p:nvCxnSpPr>
            <p:cNvPr id="282" name="Straight Connector 281"/>
            <p:cNvCxnSpPr/>
            <p:nvPr/>
          </p:nvCxnSpPr>
          <p:spPr>
            <a:xfrm>
              <a:off x="8664508" y="937294"/>
              <a:ext cx="0"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285" name="Picture 284"/>
            <p:cNvPicPr>
              <a:picLocks noChangeAspect="1"/>
            </p:cNvPicPr>
            <p:nvPr/>
          </p:nvPicPr>
          <p:blipFill>
            <a:blip r:embed="rId3"/>
            <a:stretch>
              <a:fillRect/>
            </a:stretch>
          </p:blipFill>
          <p:spPr>
            <a:xfrm>
              <a:off x="8921318" y="1461869"/>
              <a:ext cx="429730" cy="429730"/>
            </a:xfrm>
            <a:prstGeom prst="rect">
              <a:avLst/>
            </a:prstGeom>
          </p:spPr>
        </p:pic>
        <p:sp>
          <p:nvSpPr>
            <p:cNvPr id="286" name="TextBox 285"/>
            <p:cNvSpPr txBox="1"/>
            <p:nvPr/>
          </p:nvSpPr>
          <p:spPr>
            <a:xfrm>
              <a:off x="8759542" y="1833032"/>
              <a:ext cx="722016" cy="307777"/>
            </a:xfrm>
            <a:prstGeom prst="rect">
              <a:avLst/>
            </a:prstGeom>
            <a:noFill/>
            <a:ln>
              <a:noFill/>
            </a:ln>
          </p:spPr>
          <p:txBody>
            <a:bodyPr wrap="square" rtlCol="0">
              <a:spAutoFit/>
            </a:bodyPr>
            <a:lstStyle/>
            <a:p>
              <a:pPr algn="ctr"/>
              <a:r>
                <a:rPr lang="en-US" sz="700" dirty="0" smtClean="0"/>
                <a:t>Calculate premium</a:t>
              </a:r>
              <a:endParaRPr lang="en-US" sz="700" dirty="0"/>
            </a:p>
          </p:txBody>
        </p:sp>
        <p:pic>
          <p:nvPicPr>
            <p:cNvPr id="287" name="Picture 286"/>
            <p:cNvPicPr>
              <a:picLocks noChangeAspect="1"/>
            </p:cNvPicPr>
            <p:nvPr/>
          </p:nvPicPr>
          <p:blipFill>
            <a:blip r:embed="rId3"/>
            <a:stretch>
              <a:fillRect/>
            </a:stretch>
          </p:blipFill>
          <p:spPr>
            <a:xfrm>
              <a:off x="8918466" y="2302032"/>
              <a:ext cx="429730" cy="429730"/>
            </a:xfrm>
            <a:prstGeom prst="rect">
              <a:avLst/>
            </a:prstGeom>
          </p:spPr>
        </p:pic>
        <p:sp>
          <p:nvSpPr>
            <p:cNvPr id="288" name="TextBox 287"/>
            <p:cNvSpPr txBox="1"/>
            <p:nvPr/>
          </p:nvSpPr>
          <p:spPr>
            <a:xfrm>
              <a:off x="8756690" y="2673195"/>
              <a:ext cx="722016" cy="415498"/>
            </a:xfrm>
            <a:prstGeom prst="rect">
              <a:avLst/>
            </a:prstGeom>
            <a:noFill/>
            <a:ln>
              <a:noFill/>
            </a:ln>
          </p:spPr>
          <p:txBody>
            <a:bodyPr wrap="square" rtlCol="0">
              <a:spAutoFit/>
            </a:bodyPr>
            <a:lstStyle/>
            <a:p>
              <a:pPr algn="ctr"/>
              <a:r>
                <a:rPr lang="en-US" sz="700" dirty="0" smtClean="0"/>
                <a:t>Inform calculated premium</a:t>
              </a:r>
              <a:endParaRPr lang="en-US" sz="700" dirty="0"/>
            </a:p>
          </p:txBody>
        </p:sp>
        <p:cxnSp>
          <p:nvCxnSpPr>
            <p:cNvPr id="289" name="Elbow Connector 288"/>
            <p:cNvCxnSpPr>
              <a:stCxn id="286" idx="2"/>
              <a:endCxn id="287" idx="0"/>
            </p:cNvCxnSpPr>
            <p:nvPr/>
          </p:nvCxnSpPr>
          <p:spPr>
            <a:xfrm rot="16200000" flipH="1">
              <a:off x="9046329" y="2215029"/>
              <a:ext cx="161223" cy="1278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0" name="TextBox 289"/>
            <p:cNvSpPr txBox="1"/>
            <p:nvPr/>
          </p:nvSpPr>
          <p:spPr>
            <a:xfrm>
              <a:off x="8728884" y="1821505"/>
              <a:ext cx="301446" cy="184666"/>
            </a:xfrm>
            <a:prstGeom prst="rect">
              <a:avLst/>
            </a:prstGeom>
            <a:noFill/>
          </p:spPr>
          <p:txBody>
            <a:bodyPr wrap="square" rtlCol="0">
              <a:spAutoFit/>
            </a:bodyPr>
            <a:lstStyle/>
            <a:p>
              <a:r>
                <a:rPr lang="en-US" sz="600" dirty="0" smtClean="0"/>
                <a:t>21</a:t>
              </a:r>
              <a:endParaRPr lang="en-US" sz="600" dirty="0"/>
            </a:p>
          </p:txBody>
        </p:sp>
        <p:sp>
          <p:nvSpPr>
            <p:cNvPr id="291" name="Oval 290"/>
            <p:cNvSpPr/>
            <p:nvPr/>
          </p:nvSpPr>
          <p:spPr>
            <a:xfrm>
              <a:off x="8794837" y="1855385"/>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92" name="Oval 291"/>
            <p:cNvSpPr/>
            <p:nvPr/>
          </p:nvSpPr>
          <p:spPr>
            <a:xfrm>
              <a:off x="8823554" y="2724930"/>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293" name="TextBox 292"/>
            <p:cNvSpPr txBox="1"/>
            <p:nvPr/>
          </p:nvSpPr>
          <p:spPr>
            <a:xfrm>
              <a:off x="8748485" y="2685282"/>
              <a:ext cx="301446" cy="184666"/>
            </a:xfrm>
            <a:prstGeom prst="rect">
              <a:avLst/>
            </a:prstGeom>
            <a:noFill/>
          </p:spPr>
          <p:txBody>
            <a:bodyPr wrap="square" rtlCol="0">
              <a:spAutoFit/>
            </a:bodyPr>
            <a:lstStyle/>
            <a:p>
              <a:r>
                <a:rPr lang="en-US" sz="600" dirty="0" smtClean="0"/>
                <a:t>22</a:t>
              </a:r>
              <a:endParaRPr lang="en-US" sz="600" dirty="0"/>
            </a:p>
          </p:txBody>
        </p:sp>
        <p:cxnSp>
          <p:nvCxnSpPr>
            <p:cNvPr id="296" name="Elbow Connector 295"/>
            <p:cNvCxnSpPr>
              <a:stCxn id="398" idx="3"/>
              <a:endCxn id="285" idx="1"/>
            </p:cNvCxnSpPr>
            <p:nvPr/>
          </p:nvCxnSpPr>
          <p:spPr>
            <a:xfrm flipV="1">
              <a:off x="8306657" y="1676734"/>
              <a:ext cx="614661" cy="271090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04" name="Picture 30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00677" y="5014807"/>
              <a:ext cx="274320" cy="274320"/>
            </a:xfrm>
            <a:prstGeom prst="rect">
              <a:avLst/>
            </a:prstGeom>
          </p:spPr>
        </p:pic>
        <p:sp>
          <p:nvSpPr>
            <p:cNvPr id="305" name="TextBox 304"/>
            <p:cNvSpPr txBox="1"/>
            <p:nvPr/>
          </p:nvSpPr>
          <p:spPr>
            <a:xfrm>
              <a:off x="7404606" y="4902918"/>
              <a:ext cx="998759" cy="523220"/>
            </a:xfrm>
            <a:prstGeom prst="rect">
              <a:avLst/>
            </a:prstGeom>
            <a:noFill/>
          </p:spPr>
          <p:txBody>
            <a:bodyPr wrap="square" rtlCol="0">
              <a:spAutoFit/>
            </a:bodyPr>
            <a:lstStyle/>
            <a:p>
              <a:r>
                <a:rPr lang="en-US" sz="700" dirty="0" smtClean="0"/>
                <a:t>RCPC officer create notification letter, send it &amp; call customer</a:t>
              </a:r>
            </a:p>
          </p:txBody>
        </p:sp>
        <p:sp>
          <p:nvSpPr>
            <p:cNvPr id="307" name="TextBox 306"/>
            <p:cNvSpPr txBox="1"/>
            <p:nvPr/>
          </p:nvSpPr>
          <p:spPr>
            <a:xfrm>
              <a:off x="7052840" y="4986414"/>
              <a:ext cx="301446" cy="184666"/>
            </a:xfrm>
            <a:prstGeom prst="rect">
              <a:avLst/>
            </a:prstGeom>
            <a:noFill/>
          </p:spPr>
          <p:txBody>
            <a:bodyPr wrap="square" rtlCol="0">
              <a:spAutoFit/>
            </a:bodyPr>
            <a:lstStyle/>
            <a:p>
              <a:r>
                <a:rPr lang="en-US" sz="600" dirty="0" smtClean="0"/>
                <a:t>23</a:t>
              </a:r>
              <a:endParaRPr lang="en-US" sz="600" dirty="0"/>
            </a:p>
          </p:txBody>
        </p:sp>
        <p:sp>
          <p:nvSpPr>
            <p:cNvPr id="313" name="Oval 312"/>
            <p:cNvSpPr/>
            <p:nvPr/>
          </p:nvSpPr>
          <p:spPr>
            <a:xfrm>
              <a:off x="7125549" y="5018578"/>
              <a:ext cx="109728" cy="109728"/>
            </a:xfrm>
            <a:prstGeom prst="ellipse">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cxnSp>
          <p:nvCxnSpPr>
            <p:cNvPr id="315" name="Elbow Connector 314"/>
            <p:cNvCxnSpPr>
              <a:stCxn id="288" idx="2"/>
              <a:endCxn id="305" idx="3"/>
            </p:cNvCxnSpPr>
            <p:nvPr/>
          </p:nvCxnSpPr>
          <p:spPr>
            <a:xfrm rot="5400000">
              <a:off x="7722615" y="3769444"/>
              <a:ext cx="2075835" cy="71433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Elbow Connector 321"/>
            <p:cNvCxnSpPr>
              <a:stCxn id="307" idx="1"/>
              <a:endCxn id="425" idx="3"/>
            </p:cNvCxnSpPr>
            <p:nvPr/>
          </p:nvCxnSpPr>
          <p:spPr>
            <a:xfrm rot="10800000">
              <a:off x="6756678" y="5033573"/>
              <a:ext cx="296163" cy="4517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425" idx="2"/>
              <a:endCxn id="544" idx="1"/>
            </p:cNvCxnSpPr>
            <p:nvPr/>
          </p:nvCxnSpPr>
          <p:spPr>
            <a:xfrm rot="5400000" flipH="1" flipV="1">
              <a:off x="6285833" y="1721849"/>
              <a:ext cx="3570696" cy="3360528"/>
            </a:xfrm>
            <a:prstGeom prst="bentConnector4">
              <a:avLst>
                <a:gd name="adj1" fmla="val -6402"/>
                <a:gd name="adj2" fmla="val 909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flipH="1">
              <a:off x="11911076" y="917336"/>
              <a:ext cx="1098" cy="539496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rot="5400000">
              <a:off x="6068060" y="502439"/>
              <a:ext cx="0" cy="11704320"/>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8348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(1/6)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93539030"/>
              </p:ext>
            </p:extLst>
          </p:nvPr>
        </p:nvGraphicFramePr>
        <p:xfrm>
          <a:off x="348807" y="864191"/>
          <a:ext cx="11429999" cy="446532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74175">
                <a:tc>
                  <a:txBody>
                    <a:bodyPr/>
                    <a:lstStyle/>
                    <a:p>
                      <a:pPr algn="ctr"/>
                      <a:r>
                        <a:rPr lang="en-US" sz="1000" b="0" dirty="0" smtClean="0">
                          <a:latin typeface="+mn-lt"/>
                        </a:rPr>
                        <a:t>1</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err="1" smtClean="0">
                          <a:latin typeface="+mn-lt"/>
                        </a:rPr>
                        <a:t>Calon</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mengakses</a:t>
                      </a:r>
                      <a:r>
                        <a:rPr lang="en-US" sz="1000" b="0" baseline="0" dirty="0" smtClean="0">
                          <a:latin typeface="+mn-lt"/>
                        </a:rPr>
                        <a:t> website</a:t>
                      </a:r>
                      <a:endParaRPr lang="en-US" sz="1000" b="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baseline="0" dirty="0" err="1" smtClean="0">
                          <a:solidFill>
                            <a:schemeClr val="tx1"/>
                          </a:solidFill>
                          <a:latin typeface="+mn-lt"/>
                        </a:rPr>
                        <a:t>Nasabah</a:t>
                      </a:r>
                      <a:endParaRPr lang="en-US" sz="1000" baseline="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buFont typeface="+mj-lt"/>
                        <a:buNone/>
                      </a:pPr>
                      <a:r>
                        <a:rPr lang="en-US" sz="1000" b="0" kern="1200" baseline="0" dirty="0" err="1" smtClean="0">
                          <a:solidFill>
                            <a:schemeClr val="dk1"/>
                          </a:solidFill>
                          <a:effectLst/>
                          <a:latin typeface="+mn-lt"/>
                          <a:ea typeface="+mn-ea"/>
                          <a:cs typeface="+mn-cs"/>
                        </a:rPr>
                        <a:t>Nasabah</a:t>
                      </a:r>
                      <a:r>
                        <a:rPr lang="en-US" sz="1000" b="0" kern="1200" baseline="0" dirty="0" smtClean="0">
                          <a:solidFill>
                            <a:schemeClr val="dk1"/>
                          </a:solidFill>
                          <a:effectLst/>
                          <a:latin typeface="+mn-lt"/>
                          <a:ea typeface="+mn-ea"/>
                          <a:cs typeface="+mn-cs"/>
                        </a:rPr>
                        <a:t> </a:t>
                      </a:r>
                      <a:r>
                        <a:rPr lang="en-US" sz="1000" b="0" kern="1200" baseline="0" dirty="0" err="1" smtClean="0">
                          <a:solidFill>
                            <a:schemeClr val="dk1"/>
                          </a:solidFill>
                          <a:effectLst/>
                          <a:latin typeface="+mn-lt"/>
                          <a:ea typeface="+mn-ea"/>
                          <a:cs typeface="+mn-cs"/>
                        </a:rPr>
                        <a:t>mengakses</a:t>
                      </a:r>
                      <a:r>
                        <a:rPr lang="en-US" sz="1000" b="0" kern="1200" baseline="0" dirty="0" smtClean="0">
                          <a:solidFill>
                            <a:schemeClr val="dk1"/>
                          </a:solidFill>
                          <a:effectLst/>
                          <a:latin typeface="+mn-lt"/>
                          <a:ea typeface="+mn-ea"/>
                          <a:cs typeface="+mn-cs"/>
                        </a:rPr>
                        <a:t> link website digital lending 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2</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Calon</a:t>
                      </a:r>
                      <a:r>
                        <a:rPr lang="en-US" sz="1000" dirty="0" smtClean="0">
                          <a:latin typeface="+mn-lt"/>
                        </a:rPr>
                        <a:t> </a:t>
                      </a:r>
                      <a:r>
                        <a:rPr lang="en-US" sz="1000" dirty="0" err="1" smtClean="0">
                          <a:latin typeface="+mn-lt"/>
                        </a:rPr>
                        <a:t>nasabah</a:t>
                      </a:r>
                      <a:r>
                        <a:rPr lang="en-US" sz="1000" dirty="0" smtClean="0">
                          <a:latin typeface="+mn-lt"/>
                        </a:rPr>
                        <a:t> </a:t>
                      </a:r>
                      <a:r>
                        <a:rPr lang="en-US" sz="1000" dirty="0" err="1" smtClean="0">
                          <a:latin typeface="+mn-lt"/>
                        </a:rPr>
                        <a:t>memasukkan</a:t>
                      </a:r>
                      <a:r>
                        <a:rPr lang="en-US" sz="1000" dirty="0" smtClean="0">
                          <a:latin typeface="+mn-lt"/>
                        </a:rPr>
                        <a:t> </a:t>
                      </a:r>
                      <a:r>
                        <a:rPr lang="en-US" sz="1000" dirty="0" err="1" smtClean="0">
                          <a:latin typeface="+mn-lt"/>
                        </a:rPr>
                        <a:t>kredensial</a:t>
                      </a:r>
                      <a:endParaRPr lang="en-US" sz="100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dirty="0" err="1" smtClean="0">
                          <a:solidFill>
                            <a:schemeClr val="tx1"/>
                          </a:solidFill>
                          <a:latin typeface="+mn-lt"/>
                        </a:rPr>
                        <a:t>Nasabah</a:t>
                      </a:r>
                      <a:endParaRPr lang="en-US" sz="100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b="0" dirty="0" err="1" smtClean="0">
                          <a:latin typeface="+mn-lt"/>
                        </a:rPr>
                        <a:t>Nasabah</a:t>
                      </a:r>
                      <a:r>
                        <a:rPr lang="en-US" sz="1000" b="0" dirty="0" smtClean="0">
                          <a:latin typeface="+mn-lt"/>
                        </a:rPr>
                        <a:t> </a:t>
                      </a:r>
                      <a:r>
                        <a:rPr lang="en-US" sz="1000" b="0" dirty="0" err="1" smtClean="0">
                          <a:latin typeface="+mn-lt"/>
                        </a:rPr>
                        <a:t>memasukkan</a:t>
                      </a:r>
                      <a:r>
                        <a:rPr lang="en-US" sz="1000" b="0" dirty="0" smtClean="0">
                          <a:latin typeface="+mn-lt"/>
                        </a:rPr>
                        <a:t> data </a:t>
                      </a:r>
                      <a:r>
                        <a:rPr lang="en-US" sz="1000" b="0" dirty="0" err="1" smtClean="0">
                          <a:latin typeface="+mn-lt"/>
                        </a:rPr>
                        <a:t>kredensial</a:t>
                      </a:r>
                      <a:r>
                        <a:rPr lang="en-US" sz="1000" b="0" baseline="0" dirty="0" smtClean="0">
                          <a:latin typeface="+mn-lt"/>
                        </a:rPr>
                        <a:t>, </a:t>
                      </a:r>
                      <a:r>
                        <a:rPr lang="en-US" sz="1000" b="0" baseline="0" dirty="0" err="1" smtClean="0">
                          <a:latin typeface="+mn-lt"/>
                        </a:rPr>
                        <a:t>yaitu</a:t>
                      </a:r>
                      <a:r>
                        <a:rPr lang="en-US" sz="1000" b="0" baseline="0" dirty="0" smtClean="0">
                          <a:latin typeface="+mn-lt"/>
                        </a:rPr>
                        <a:t>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Individu</a:t>
                      </a:r>
                      <a:r>
                        <a:rPr lang="en-US" sz="1000" b="0" baseline="0" dirty="0" smtClean="0">
                          <a:latin typeface="+mn-lt"/>
                        </a:rPr>
                        <a:t> : </a:t>
                      </a:r>
                      <a:r>
                        <a:rPr lang="en-US" sz="1000" b="0" baseline="0" dirty="0" err="1" smtClean="0">
                          <a:latin typeface="+mn-lt"/>
                        </a:rPr>
                        <a:t>nomor</a:t>
                      </a:r>
                      <a:r>
                        <a:rPr lang="en-US" sz="1000" b="0" baseline="0" dirty="0" smtClean="0">
                          <a:latin typeface="+mn-lt"/>
                        </a:rPr>
                        <a:t> KTP, </a:t>
                      </a:r>
                      <a:r>
                        <a:rPr lang="en-US" sz="1000" b="0" baseline="0" dirty="0" err="1" smtClean="0">
                          <a:latin typeface="+mn-lt"/>
                        </a:rPr>
                        <a:t>nama</a:t>
                      </a:r>
                      <a:r>
                        <a:rPr lang="en-US" sz="1000" b="0" baseline="0" dirty="0" smtClean="0">
                          <a:latin typeface="+mn-lt"/>
                        </a:rPr>
                        <a:t>, &amp; </a:t>
                      </a:r>
                      <a:r>
                        <a:rPr lang="en-US" sz="1000" b="0" baseline="0" dirty="0" err="1" smtClean="0">
                          <a:latin typeface="+mn-lt"/>
                        </a:rPr>
                        <a:t>tempat</a:t>
                      </a:r>
                      <a:r>
                        <a:rPr lang="en-US" sz="1000" b="0" baseline="0" dirty="0" smtClean="0">
                          <a:latin typeface="+mn-lt"/>
                        </a:rPr>
                        <a:t>, </a:t>
                      </a:r>
                      <a:r>
                        <a:rPr lang="en-US" sz="1000" b="0" baseline="0" dirty="0" err="1" smtClean="0">
                          <a:latin typeface="+mn-lt"/>
                        </a:rPr>
                        <a:t>tanggal</a:t>
                      </a:r>
                      <a:r>
                        <a:rPr lang="en-US" sz="1000" b="0" baseline="0" dirty="0" smtClean="0">
                          <a:latin typeface="+mn-lt"/>
                        </a:rPr>
                        <a:t>, </a:t>
                      </a:r>
                      <a:r>
                        <a:rPr lang="en-US" sz="1000" b="0" baseline="0" dirty="0" err="1" smtClean="0">
                          <a:latin typeface="+mn-lt"/>
                        </a:rPr>
                        <a:t>lahir</a:t>
                      </a:r>
                      <a:endParaRPr lang="en-US" sz="1000" b="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Corporate : </a:t>
                      </a:r>
                      <a:r>
                        <a:rPr lang="en-US" sz="1000" b="0" baseline="0" dirty="0" err="1" smtClean="0">
                          <a:latin typeface="+mn-lt"/>
                        </a:rPr>
                        <a:t>nomor</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&amp; </a:t>
                      </a:r>
                      <a:r>
                        <a:rPr lang="en-US" sz="1000" b="0" baseline="0" dirty="0" err="1" smtClean="0">
                          <a:latin typeface="+mn-lt"/>
                        </a:rPr>
                        <a:t>mata</a:t>
                      </a:r>
                      <a:r>
                        <a:rPr lang="en-US" sz="1000" b="0" baseline="0" dirty="0" smtClean="0">
                          <a:latin typeface="+mn-lt"/>
                        </a:rPr>
                        <a:t> </a:t>
                      </a:r>
                      <a:r>
                        <a:rPr lang="en-US" sz="1000" b="0" baseline="0" dirty="0" err="1" smtClean="0">
                          <a:latin typeface="+mn-lt"/>
                        </a:rPr>
                        <a:t>uang</a:t>
                      </a:r>
                      <a:r>
                        <a:rPr lang="en-US" sz="1000" b="0" baseline="0" dirty="0" smtClean="0">
                          <a:latin typeface="+mn-lt"/>
                        </a:rPr>
                        <a:t> </a:t>
                      </a:r>
                      <a:r>
                        <a:rPr lang="en-US" sz="1000" b="0" baseline="0" dirty="0" err="1" smtClean="0">
                          <a:latin typeface="+mn-lt"/>
                        </a:rPr>
                        <a:t>dari</a:t>
                      </a:r>
                      <a:r>
                        <a:rPr lang="en-US" sz="1000" b="0" baseline="0" dirty="0" smtClean="0">
                          <a:latin typeface="+mn-lt"/>
                        </a:rPr>
                        <a:t> </a:t>
                      </a:r>
                      <a:r>
                        <a:rPr lang="en-US" sz="1000" b="0" baseline="0" dirty="0" err="1" smtClean="0">
                          <a:latin typeface="+mn-lt"/>
                        </a:rPr>
                        <a:t>rekening</a:t>
                      </a:r>
                      <a:r>
                        <a:rPr lang="en-US" sz="1000" b="0" baseline="0" dirty="0" smtClean="0">
                          <a:latin typeface="+mn-lt"/>
                        </a:rPr>
                        <a:t> </a:t>
                      </a:r>
                      <a:r>
                        <a:rPr lang="en-US" sz="1000" b="0" baseline="0" dirty="0" err="1" smtClean="0">
                          <a:latin typeface="+mn-lt"/>
                        </a:rPr>
                        <a:t>giro</a:t>
                      </a:r>
                      <a:r>
                        <a:rPr lang="en-US" sz="1000" b="0" baseline="0" dirty="0" smtClean="0">
                          <a:latin typeface="+mn-lt"/>
                        </a:rPr>
                        <a:t> </a:t>
                      </a:r>
                      <a:r>
                        <a:rPr lang="en-US" sz="1000" b="0" baseline="0" dirty="0" err="1" smtClean="0">
                          <a:latin typeface="+mn-lt"/>
                        </a:rPr>
                        <a:t>tersebut</a:t>
                      </a:r>
                      <a:endParaRPr lang="en-US" sz="1000" b="0" baseline="0" dirty="0" smtClean="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3</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err="1" smtClean="0"/>
                        <a:t>Pengecekan</a:t>
                      </a:r>
                      <a:r>
                        <a:rPr lang="en-US" sz="1000" baseline="0" dirty="0" smtClean="0"/>
                        <a:t> </a:t>
                      </a:r>
                      <a:r>
                        <a:rPr lang="en-US" sz="1000" baseline="0" dirty="0" err="1" smtClean="0"/>
                        <a:t>nasabah</a:t>
                      </a:r>
                      <a:r>
                        <a:rPr lang="en-US" sz="1000" baseline="0" dirty="0" smtClean="0"/>
                        <a:t> ETB </a:t>
                      </a:r>
                      <a:r>
                        <a:rPr lang="en-US" sz="1000" baseline="0" dirty="0" err="1" smtClean="0"/>
                        <a:t>atau</a:t>
                      </a:r>
                      <a:r>
                        <a:rPr lang="en-US" sz="1000" baseline="0" dirty="0" smtClean="0"/>
                        <a:t> NTB </a:t>
                      </a:r>
                      <a:r>
                        <a:rPr lang="en-US" sz="1000" baseline="0" dirty="0" err="1" smtClean="0"/>
                        <a:t>dan</a:t>
                      </a:r>
                      <a:r>
                        <a:rPr lang="en-US" sz="1000" baseline="0" dirty="0" smtClean="0"/>
                        <a:t> </a:t>
                      </a:r>
                      <a:r>
                        <a:rPr lang="en-US" sz="1000" baseline="0" dirty="0" err="1" smtClean="0"/>
                        <a:t>penarikan</a:t>
                      </a:r>
                      <a:r>
                        <a:rPr lang="en-US" sz="1000" baseline="0" dirty="0" smtClean="0"/>
                        <a:t> data </a:t>
                      </a:r>
                      <a:r>
                        <a:rPr lang="en-US" sz="1000" baseline="0" dirty="0" err="1" smtClean="0"/>
                        <a:t>nomor</a:t>
                      </a:r>
                      <a:r>
                        <a:rPr lang="en-US" sz="1000" baseline="0" dirty="0" smtClean="0"/>
                        <a:t> </a:t>
                      </a:r>
                      <a:r>
                        <a:rPr lang="en-US" sz="1000" baseline="0" dirty="0" err="1" smtClean="0"/>
                        <a:t>handphone</a:t>
                      </a:r>
                      <a:r>
                        <a:rPr lang="en-US" sz="1000" baseline="0" dirty="0" smtClean="0"/>
                        <a:t> </a:t>
                      </a:r>
                      <a:r>
                        <a:rPr lang="en-US" sz="1000" baseline="0" dirty="0" err="1" smtClean="0"/>
                        <a:t>dari</a:t>
                      </a:r>
                      <a:r>
                        <a:rPr lang="en-US" sz="1000" baseline="0" dirty="0" smtClean="0"/>
                        <a:t> system</a:t>
                      </a:r>
                      <a:endParaRPr lang="en-US" sz="1000" dirty="0" smtClean="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000" dirty="0" err="1" smtClean="0">
                          <a:solidFill>
                            <a:schemeClr val="tx1"/>
                          </a:solidFill>
                          <a:latin typeface="+mn-lt"/>
                        </a:rPr>
                        <a:t>Sistem</a:t>
                      </a:r>
                      <a:r>
                        <a:rPr lang="en-US" sz="1000" dirty="0" smtClean="0">
                          <a:solidFill>
                            <a:schemeClr val="tx1"/>
                          </a:solidFill>
                          <a:latin typeface="+mn-lt"/>
                        </a:rPr>
                        <a:t> Internal</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ESB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pengecekan</a:t>
                      </a:r>
                      <a:r>
                        <a:rPr lang="en-US" sz="1000" b="0" baseline="0" dirty="0" smtClean="0">
                          <a:latin typeface="+mn-lt"/>
                        </a:rPr>
                        <a:t> </a:t>
                      </a:r>
                      <a:r>
                        <a:rPr lang="en-US" sz="1000" b="0" baseline="0" dirty="0" err="1" smtClean="0">
                          <a:latin typeface="+mn-lt"/>
                        </a:rPr>
                        <a:t>terhadap</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yang </a:t>
                      </a:r>
                      <a:r>
                        <a:rPr lang="en-US" sz="1000" b="0" baseline="0" dirty="0" err="1" smtClean="0">
                          <a:latin typeface="+mn-lt"/>
                        </a:rPr>
                        <a:t>diinput</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smtClean="0">
                          <a:latin typeface="+mn-lt"/>
                        </a:rPr>
                        <a:t>ESB </a:t>
                      </a:r>
                      <a:r>
                        <a:rPr lang="en-US" sz="1000" b="0" baseline="0" dirty="0" err="1" smtClean="0">
                          <a:latin typeface="+mn-lt"/>
                        </a:rPr>
                        <a:t>mengidentifikasi</a:t>
                      </a:r>
                      <a:r>
                        <a:rPr lang="en-US" sz="1000" b="0" baseline="0" dirty="0" smtClean="0">
                          <a:latin typeface="+mn-lt"/>
                        </a:rPr>
                        <a:t> </a:t>
                      </a:r>
                      <a:r>
                        <a:rPr lang="en-US" sz="1000" b="0" baseline="0" dirty="0" err="1" smtClean="0">
                          <a:latin typeface="+mn-lt"/>
                        </a:rPr>
                        <a:t>jika</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yang </a:t>
                      </a:r>
                      <a:r>
                        <a:rPr lang="en-US" sz="1000" b="0" baseline="0" dirty="0" err="1" smtClean="0">
                          <a:latin typeface="+mn-lt"/>
                        </a:rPr>
                        <a:t>diinput</a:t>
                      </a:r>
                      <a:r>
                        <a:rPr lang="en-US" sz="1000" b="0" baseline="0" dirty="0" smtClean="0">
                          <a:latin typeface="+mn-lt"/>
                        </a:rPr>
                        <a:t> </a:t>
                      </a:r>
                      <a:r>
                        <a:rPr lang="en-US" sz="1000" b="0" baseline="0" dirty="0" err="1" smtClean="0">
                          <a:latin typeface="+mn-lt"/>
                        </a:rPr>
                        <a:t>oleh</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terdapat</a:t>
                      </a:r>
                      <a:r>
                        <a:rPr lang="en-US" sz="1000" b="0" baseline="0" dirty="0" smtClean="0">
                          <a:latin typeface="+mn-lt"/>
                        </a:rPr>
                        <a:t> </a:t>
                      </a:r>
                      <a:r>
                        <a:rPr lang="en-US" sz="1000" b="0" baseline="0" dirty="0" err="1" smtClean="0">
                          <a:latin typeface="+mn-lt"/>
                        </a:rPr>
                        <a:t>pada</a:t>
                      </a:r>
                      <a:r>
                        <a:rPr lang="en-US" sz="1000" b="0" baseline="0" dirty="0" smtClean="0">
                          <a:latin typeface="+mn-lt"/>
                        </a:rPr>
                        <a:t> database bank,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tersebut</a:t>
                      </a:r>
                      <a:r>
                        <a:rPr lang="en-US" sz="1000" b="0" baseline="0" dirty="0" smtClean="0">
                          <a:latin typeface="+mn-lt"/>
                        </a:rPr>
                        <a:t> </a:t>
                      </a:r>
                      <a:r>
                        <a:rPr lang="en-US" sz="1000" b="0" baseline="0" dirty="0" err="1" smtClean="0">
                          <a:latin typeface="+mn-lt"/>
                        </a:rPr>
                        <a:t>adalah</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jika</a:t>
                      </a:r>
                      <a:r>
                        <a:rPr lang="en-US" sz="1000" b="0" baseline="0" dirty="0" smtClean="0">
                          <a:latin typeface="+mn-lt"/>
                        </a:rPr>
                        <a:t> data </a:t>
                      </a:r>
                      <a:r>
                        <a:rPr lang="en-US" sz="1000" b="0" baseline="0" dirty="0" err="1" smtClean="0">
                          <a:latin typeface="+mn-lt"/>
                        </a:rPr>
                        <a:t>kredensial</a:t>
                      </a:r>
                      <a:r>
                        <a:rPr lang="en-US" sz="1000" b="0" baseline="0" dirty="0" smtClean="0">
                          <a:latin typeface="+mn-lt"/>
                        </a:rPr>
                        <a:t> </a:t>
                      </a:r>
                      <a:r>
                        <a:rPr lang="en-US" sz="1000" b="0" baseline="0" dirty="0" err="1" smtClean="0">
                          <a:latin typeface="+mn-lt"/>
                        </a:rPr>
                        <a:t>tidak</a:t>
                      </a:r>
                      <a:r>
                        <a:rPr lang="en-US" sz="1000" b="0" baseline="0" dirty="0" smtClean="0">
                          <a:latin typeface="+mn-lt"/>
                        </a:rPr>
                        <a:t> </a:t>
                      </a:r>
                      <a:r>
                        <a:rPr lang="en-US" sz="1000" b="0" baseline="0" dirty="0" err="1" smtClean="0">
                          <a:latin typeface="+mn-lt"/>
                        </a:rPr>
                        <a:t>ada</a:t>
                      </a:r>
                      <a:r>
                        <a:rPr lang="en-US" sz="1000" b="0" baseline="0" dirty="0" smtClean="0">
                          <a:latin typeface="+mn-lt"/>
                        </a:rPr>
                        <a:t> </a:t>
                      </a:r>
                      <a:r>
                        <a:rPr lang="en-US" sz="1000" b="0" baseline="0" dirty="0" err="1" smtClean="0">
                          <a:latin typeface="+mn-lt"/>
                        </a:rPr>
                        <a:t>pada</a:t>
                      </a:r>
                      <a:r>
                        <a:rPr lang="en-US" sz="1000" b="0" baseline="0" dirty="0" smtClean="0">
                          <a:latin typeface="+mn-lt"/>
                        </a:rPr>
                        <a:t> data bank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merupakan</a:t>
                      </a:r>
                      <a:r>
                        <a:rPr lang="en-US" sz="1000" b="0" baseline="0" dirty="0" smtClean="0">
                          <a:latin typeface="+mn-lt"/>
                        </a:rPr>
                        <a:t> </a:t>
                      </a:r>
                      <a:r>
                        <a:rPr lang="en-US" sz="1000" b="0" baseline="0" dirty="0" err="1" smtClean="0">
                          <a:latin typeface="+mn-lt"/>
                        </a:rPr>
                        <a:t>nasabah</a:t>
                      </a:r>
                      <a:r>
                        <a:rPr lang="en-US" sz="1000" b="0" baseline="0" dirty="0" smtClean="0">
                          <a:latin typeface="+mn-lt"/>
                        </a:rPr>
                        <a:t> NTB. </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Jika</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maka</a:t>
                      </a:r>
                      <a:r>
                        <a:rPr lang="en-US" sz="1000" b="0" baseline="0" dirty="0" smtClean="0">
                          <a:latin typeface="+mn-lt"/>
                        </a:rPr>
                        <a:t> system </a:t>
                      </a:r>
                      <a:r>
                        <a:rPr lang="en-US" sz="1000" b="0" baseline="0" dirty="0" err="1" smtClean="0">
                          <a:latin typeface="+mn-lt"/>
                        </a:rPr>
                        <a:t>akan</a:t>
                      </a:r>
                      <a:r>
                        <a:rPr lang="en-US" sz="1000" b="0" baseline="0" dirty="0" smtClean="0">
                          <a:latin typeface="+mn-lt"/>
                        </a:rPr>
                        <a:t> </a:t>
                      </a:r>
                      <a:r>
                        <a:rPr lang="en-US" sz="1000" b="0" baseline="0" dirty="0" err="1" smtClean="0">
                          <a:latin typeface="+mn-lt"/>
                        </a:rPr>
                        <a:t>menarik</a:t>
                      </a:r>
                      <a:r>
                        <a:rPr lang="en-US" sz="1000" b="0" baseline="0" dirty="0" smtClean="0">
                          <a:latin typeface="+mn-lt"/>
                        </a:rPr>
                        <a:t> data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r>
                        <a:rPr lang="en-US" sz="1000" b="0" baseline="0" dirty="0" smtClean="0">
                          <a:latin typeface="+mn-lt"/>
                        </a:rPr>
                        <a:t> yang </a:t>
                      </a:r>
                      <a:r>
                        <a:rPr lang="en-US" sz="1000" b="0" baseline="0" dirty="0" err="1" smtClean="0">
                          <a:latin typeface="+mn-lt"/>
                        </a:rPr>
                        <a:t>tersimpan</a:t>
                      </a:r>
                      <a:r>
                        <a:rPr lang="en-US" sz="1000" b="0" baseline="0" dirty="0" smtClean="0">
                          <a:latin typeface="+mn-lt"/>
                        </a:rPr>
                        <a:t> </a:t>
                      </a:r>
                      <a:r>
                        <a:rPr lang="en-US" sz="1000" b="0" baseline="0" dirty="0" err="1" smtClean="0">
                          <a:latin typeface="+mn-lt"/>
                        </a:rPr>
                        <a:t>pada</a:t>
                      </a:r>
                      <a:r>
                        <a:rPr lang="en-US" sz="1000" b="0" baseline="0" dirty="0" smtClean="0">
                          <a:latin typeface="+mn-lt"/>
                        </a:rPr>
                        <a:t> database bank.</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Untuk</a:t>
                      </a:r>
                      <a:r>
                        <a:rPr lang="en-US" sz="1000" b="0" baseline="0" dirty="0" smtClean="0">
                          <a:latin typeface="+mn-lt"/>
                        </a:rPr>
                        <a:t> </a:t>
                      </a:r>
                      <a:r>
                        <a:rPr lang="en-US" sz="1000" b="0" baseline="0" dirty="0" err="1" smtClean="0">
                          <a:latin typeface="+mn-lt"/>
                        </a:rPr>
                        <a:t>nasabah</a:t>
                      </a:r>
                      <a:r>
                        <a:rPr lang="en-US" sz="1000" b="0" baseline="0" dirty="0" smtClean="0">
                          <a:latin typeface="+mn-lt"/>
                        </a:rPr>
                        <a:t> ETB </a:t>
                      </a:r>
                      <a:r>
                        <a:rPr lang="en-US" sz="1000" b="0" baseline="0" dirty="0" err="1" smtClean="0">
                          <a:latin typeface="+mn-lt"/>
                        </a:rPr>
                        <a:t>jika</a:t>
                      </a:r>
                      <a:r>
                        <a:rPr lang="en-US" sz="1000" b="0" baseline="0" dirty="0" smtClean="0">
                          <a:latin typeface="+mn-lt"/>
                        </a:rPr>
                        <a:t>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r>
                        <a:rPr lang="en-US" sz="1000" b="0" baseline="0" dirty="0" smtClean="0">
                          <a:latin typeface="+mn-lt"/>
                        </a:rPr>
                        <a:t> yang </a:t>
                      </a:r>
                      <a:r>
                        <a:rPr lang="en-US" sz="1000" b="0" baseline="0" dirty="0" err="1" smtClean="0">
                          <a:latin typeface="+mn-lt"/>
                        </a:rPr>
                        <a:t>ditunjukkan</a:t>
                      </a:r>
                      <a:r>
                        <a:rPr lang="en-US" sz="1000" b="0" baseline="0" dirty="0" smtClean="0">
                          <a:latin typeface="+mn-lt"/>
                        </a:rPr>
                        <a:t> system </a:t>
                      </a:r>
                      <a:r>
                        <a:rPr lang="en-US" sz="1000" b="0" baseline="0" dirty="0" err="1" smtClean="0">
                          <a:latin typeface="+mn-lt"/>
                        </a:rPr>
                        <a:t>adalah</a:t>
                      </a:r>
                      <a:r>
                        <a:rPr lang="en-US" sz="1000" b="0" baseline="0" dirty="0" smtClean="0">
                          <a:latin typeface="+mn-lt"/>
                        </a:rPr>
                        <a:t> </a:t>
                      </a:r>
                      <a:r>
                        <a:rPr lang="en-US" sz="1000" b="0" baseline="0" dirty="0" err="1" smtClean="0">
                          <a:latin typeface="+mn-lt"/>
                        </a:rPr>
                        <a:t>nomor</a:t>
                      </a:r>
                      <a:r>
                        <a:rPr lang="en-US" sz="1000" b="0" baseline="0" dirty="0" smtClean="0">
                          <a:latin typeface="+mn-lt"/>
                        </a:rPr>
                        <a:t> yang </a:t>
                      </a:r>
                      <a:r>
                        <a:rPr lang="en-US" sz="1000" b="0" baseline="0" dirty="0" err="1" smtClean="0">
                          <a:latin typeface="+mn-lt"/>
                        </a:rPr>
                        <a:t>tidak</a:t>
                      </a:r>
                      <a:r>
                        <a:rPr lang="en-US" sz="1000" b="0" baseline="0" dirty="0" smtClean="0">
                          <a:latin typeface="+mn-lt"/>
                        </a:rPr>
                        <a:t> </a:t>
                      </a:r>
                      <a:r>
                        <a:rPr lang="en-US" sz="1000" b="0" baseline="0" dirty="0" err="1" smtClean="0">
                          <a:latin typeface="+mn-lt"/>
                        </a:rPr>
                        <a:t>aktif</a:t>
                      </a:r>
                      <a:r>
                        <a:rPr lang="en-US" sz="1000" b="0" baseline="0" dirty="0" smtClean="0">
                          <a:latin typeface="+mn-lt"/>
                        </a:rPr>
                        <a:t>,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wajib</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pengkinian</a:t>
                      </a:r>
                      <a:r>
                        <a:rPr lang="en-US" sz="1000" b="0" baseline="0" dirty="0" smtClean="0">
                          <a:latin typeface="+mn-lt"/>
                        </a:rPr>
                        <a:t> data </a:t>
                      </a:r>
                      <a:r>
                        <a:rPr lang="en-US" sz="1000" b="0" baseline="0" dirty="0" err="1" smtClean="0">
                          <a:latin typeface="+mn-lt"/>
                        </a:rPr>
                        <a:t>dengan</a:t>
                      </a:r>
                      <a:r>
                        <a:rPr lang="en-US" sz="1000" b="0" baseline="0" dirty="0" smtClean="0">
                          <a:latin typeface="+mn-lt"/>
                        </a:rPr>
                        <a:t> </a:t>
                      </a:r>
                      <a:r>
                        <a:rPr lang="en-US" sz="1000" b="0" baseline="0" dirty="0" err="1" smtClean="0">
                          <a:latin typeface="+mn-lt"/>
                        </a:rPr>
                        <a:t>cara</a:t>
                      </a:r>
                      <a:r>
                        <a:rPr lang="en-US" sz="1000" b="0" baseline="0" dirty="0" smtClean="0">
                          <a:latin typeface="+mn-lt"/>
                        </a:rPr>
                        <a:t> </a:t>
                      </a:r>
                      <a:r>
                        <a:rPr lang="en-US" sz="1000" b="0" baseline="0" dirty="0" err="1" smtClean="0">
                          <a:latin typeface="+mn-lt"/>
                        </a:rPr>
                        <a:t>mengunjungi</a:t>
                      </a:r>
                      <a:r>
                        <a:rPr lang="en-US" sz="1000" b="0" baseline="0" dirty="0" smtClean="0">
                          <a:latin typeface="+mn-lt"/>
                        </a:rPr>
                        <a:t> </a:t>
                      </a:r>
                      <a:r>
                        <a:rPr lang="en-US" sz="1000" b="0" baseline="0" dirty="0" err="1" smtClean="0">
                          <a:latin typeface="+mn-lt"/>
                        </a:rPr>
                        <a:t>cabang</a:t>
                      </a:r>
                      <a:r>
                        <a:rPr lang="en-US" sz="1000" b="0" baseline="0" dirty="0" smtClean="0">
                          <a:latin typeface="+mn-lt"/>
                        </a:rPr>
                        <a:t> Maybank Indonesia, </a:t>
                      </a:r>
                      <a:r>
                        <a:rPr lang="en-US" sz="1000" b="0" baseline="0" dirty="0" err="1" smtClean="0">
                          <a:latin typeface="+mn-lt"/>
                        </a:rPr>
                        <a:t>atau</a:t>
                      </a:r>
                      <a:r>
                        <a:rPr lang="en-US" sz="1000" b="0" baseline="0" dirty="0" smtClean="0">
                          <a:latin typeface="+mn-lt"/>
                        </a:rPr>
                        <a:t> </a:t>
                      </a:r>
                      <a:r>
                        <a:rPr lang="en-US" sz="1000" b="0" baseline="0" dirty="0" err="1" smtClean="0">
                          <a:latin typeface="+mn-lt"/>
                        </a:rPr>
                        <a:t>melalui</a:t>
                      </a:r>
                      <a:r>
                        <a:rPr lang="en-US" sz="1000" b="0" baseline="0" dirty="0" smtClean="0">
                          <a:latin typeface="+mn-lt"/>
                        </a:rPr>
                        <a:t> M2U </a:t>
                      </a:r>
                      <a:r>
                        <a:rPr lang="en-US" sz="1000" b="0" baseline="0" dirty="0" err="1" smtClean="0">
                          <a:latin typeface="+mn-lt"/>
                        </a:rPr>
                        <a:t>dan</a:t>
                      </a:r>
                      <a:r>
                        <a:rPr lang="en-US" sz="1000" b="0" baseline="0" dirty="0" smtClean="0">
                          <a:latin typeface="+mn-lt"/>
                        </a:rPr>
                        <a:t> call center </a:t>
                      </a:r>
                      <a:r>
                        <a:rPr lang="en-US" sz="1000" b="0" baseline="0" dirty="0" err="1" smtClean="0">
                          <a:latin typeface="+mn-lt"/>
                        </a:rPr>
                        <a:t>untuk</a:t>
                      </a:r>
                      <a:r>
                        <a:rPr lang="en-US" sz="1000" b="0" baseline="0" dirty="0" smtClean="0">
                          <a:latin typeface="+mn-lt"/>
                        </a:rPr>
                        <a:t> </a:t>
                      </a:r>
                      <a:r>
                        <a:rPr lang="en-US" sz="1000" b="0" baseline="0" dirty="0" err="1" smtClean="0">
                          <a:latin typeface="+mn-lt"/>
                        </a:rPr>
                        <a:t>nasabah</a:t>
                      </a:r>
                      <a:r>
                        <a:rPr lang="en-US" sz="1000" b="0" baseline="0" dirty="0" smtClean="0">
                          <a:latin typeface="+mn-lt"/>
                        </a:rPr>
                        <a:t> individual. </a:t>
                      </a:r>
                      <a:r>
                        <a:rPr lang="en-US" sz="1000" b="0" baseline="0" dirty="0" err="1" smtClean="0">
                          <a:latin typeface="+mn-lt"/>
                        </a:rPr>
                        <a:t>Setelah</a:t>
                      </a:r>
                      <a:r>
                        <a:rPr lang="en-US" sz="1000" b="0" baseline="0" dirty="0" smtClean="0">
                          <a:latin typeface="+mn-lt"/>
                        </a:rPr>
                        <a:t> </a:t>
                      </a:r>
                      <a:r>
                        <a:rPr lang="en-US" sz="1000" b="0" baseline="0" dirty="0" err="1" smtClean="0">
                          <a:latin typeface="+mn-lt"/>
                        </a:rPr>
                        <a:t>melakukan</a:t>
                      </a:r>
                      <a:r>
                        <a:rPr lang="en-US" sz="1000" b="0" baseline="0" dirty="0" smtClean="0">
                          <a:latin typeface="+mn-lt"/>
                        </a:rPr>
                        <a:t> </a:t>
                      </a:r>
                      <a:r>
                        <a:rPr lang="en-US" sz="1000" b="0" baseline="0" dirty="0" err="1" smtClean="0">
                          <a:latin typeface="+mn-lt"/>
                        </a:rPr>
                        <a:t>pengkinian</a:t>
                      </a:r>
                      <a:r>
                        <a:rPr lang="en-US" sz="1000" b="0" baseline="0" dirty="0" smtClean="0">
                          <a:latin typeface="+mn-lt"/>
                        </a:rPr>
                        <a:t> data,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dapat</a:t>
                      </a:r>
                      <a:r>
                        <a:rPr lang="en-US" sz="1000" b="0" baseline="0" dirty="0" smtClean="0">
                          <a:latin typeface="+mn-lt"/>
                        </a:rPr>
                        <a:t> </a:t>
                      </a:r>
                      <a:r>
                        <a:rPr lang="en-US" sz="1000" b="0" baseline="0" dirty="0" err="1" smtClean="0">
                          <a:latin typeface="+mn-lt"/>
                        </a:rPr>
                        <a:t>kembali</a:t>
                      </a:r>
                      <a:r>
                        <a:rPr lang="en-US" sz="1000" b="0" baseline="0" dirty="0" smtClean="0">
                          <a:latin typeface="+mn-lt"/>
                        </a:rPr>
                        <a:t> </a:t>
                      </a:r>
                      <a:r>
                        <a:rPr lang="en-US" sz="1000" b="0" baseline="0" dirty="0" err="1" smtClean="0">
                          <a:latin typeface="+mn-lt"/>
                        </a:rPr>
                        <a:t>mengakses</a:t>
                      </a:r>
                      <a:r>
                        <a:rPr lang="en-US" sz="1000" b="0" baseline="0" dirty="0" smtClean="0">
                          <a:latin typeface="+mn-lt"/>
                        </a:rPr>
                        <a:t> website digital lending SME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mengajukan</a:t>
                      </a:r>
                      <a:r>
                        <a:rPr lang="en-US" sz="1000" b="0" baseline="0" dirty="0" smtClean="0">
                          <a:latin typeface="+mn-lt"/>
                        </a:rPr>
                        <a:t> </a:t>
                      </a:r>
                      <a:r>
                        <a:rPr lang="en-US" sz="1000" b="0" baseline="0" dirty="0" err="1" smtClean="0">
                          <a:latin typeface="+mn-lt"/>
                        </a:rPr>
                        <a:t>aplikasi</a:t>
                      </a:r>
                      <a:r>
                        <a:rPr lang="en-US" sz="1000" b="0" baseline="0" dirty="0" smtClean="0">
                          <a:latin typeface="+mn-lt"/>
                        </a:rPr>
                        <a:t> </a:t>
                      </a:r>
                      <a:r>
                        <a:rPr lang="en-US" sz="1000" b="0" baseline="0" dirty="0" err="1" smtClean="0">
                          <a:latin typeface="+mn-lt"/>
                        </a:rPr>
                        <a:t>pinjaman</a:t>
                      </a:r>
                      <a:r>
                        <a:rPr lang="en-US" sz="1000" b="0" baseline="0" dirty="0" smtClean="0">
                          <a:latin typeface="+mn-lt"/>
                        </a:rPr>
                        <a:t>/</a:t>
                      </a:r>
                      <a:r>
                        <a:rPr lang="en-US" sz="1000" b="0" baseline="0" dirty="0" err="1" smtClean="0">
                          <a:latin typeface="+mn-lt"/>
                        </a:rPr>
                        <a:t>pembiayaan</a:t>
                      </a:r>
                      <a:r>
                        <a:rPr lang="en-US" sz="1000" b="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Jika</a:t>
                      </a:r>
                      <a:r>
                        <a:rPr lang="en-US" sz="1000" b="0" baseline="0" dirty="0" smtClean="0">
                          <a:latin typeface="+mn-lt"/>
                        </a:rPr>
                        <a:t> </a:t>
                      </a:r>
                      <a:r>
                        <a:rPr lang="en-US" sz="1000" b="0" baseline="0" dirty="0" err="1" smtClean="0">
                          <a:latin typeface="+mn-lt"/>
                        </a:rPr>
                        <a:t>nasabah</a:t>
                      </a:r>
                      <a:r>
                        <a:rPr lang="en-US" sz="1000" b="0" baseline="0" dirty="0" smtClean="0">
                          <a:latin typeface="+mn-lt"/>
                        </a:rPr>
                        <a:t> NTB, </a:t>
                      </a:r>
                      <a:r>
                        <a:rPr lang="en-US" sz="1000" b="0" baseline="0" dirty="0" err="1" smtClean="0">
                          <a:latin typeface="+mn-lt"/>
                        </a:rPr>
                        <a:t>maka</a:t>
                      </a:r>
                      <a:r>
                        <a:rPr lang="en-US" sz="1000" b="0" baseline="0" dirty="0" smtClean="0">
                          <a:latin typeface="+mn-lt"/>
                        </a:rPr>
                        <a:t> </a:t>
                      </a:r>
                      <a:r>
                        <a:rPr lang="en-US" sz="1000" b="0" baseline="0" dirty="0" err="1" smtClean="0">
                          <a:latin typeface="+mn-lt"/>
                        </a:rPr>
                        <a:t>nasabah</a:t>
                      </a:r>
                      <a:r>
                        <a:rPr lang="en-US" sz="1000" b="0" baseline="0" dirty="0" smtClean="0">
                          <a:latin typeface="+mn-lt"/>
                        </a:rPr>
                        <a:t> </a:t>
                      </a:r>
                      <a:r>
                        <a:rPr lang="en-US" sz="1000" b="0" baseline="0" dirty="0" err="1" smtClean="0">
                          <a:latin typeface="+mn-lt"/>
                        </a:rPr>
                        <a:t>akan</a:t>
                      </a:r>
                      <a:r>
                        <a:rPr lang="en-US" sz="1000" b="0" baseline="0" dirty="0" smtClean="0">
                          <a:latin typeface="+mn-lt"/>
                        </a:rPr>
                        <a:t> </a:t>
                      </a:r>
                      <a:r>
                        <a:rPr lang="en-US" sz="1000" b="0" baseline="0" dirty="0" err="1" smtClean="0">
                          <a:latin typeface="+mn-lt"/>
                        </a:rPr>
                        <a:t>diminta</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memasukkan</a:t>
                      </a:r>
                      <a:r>
                        <a:rPr lang="en-US" sz="1000" b="0" baseline="0" dirty="0" smtClean="0">
                          <a:latin typeface="+mn-lt"/>
                        </a:rPr>
                        <a:t> data </a:t>
                      </a:r>
                      <a:r>
                        <a:rPr lang="en-US" sz="1000" b="0" baseline="0" dirty="0" err="1" smtClean="0">
                          <a:latin typeface="+mn-lt"/>
                        </a:rPr>
                        <a:t>nomor</a:t>
                      </a:r>
                      <a:r>
                        <a:rPr lang="en-US" sz="1000" b="0" baseline="0" dirty="0" smtClean="0">
                          <a:latin typeface="+mn-lt"/>
                        </a:rPr>
                        <a:t> </a:t>
                      </a:r>
                      <a:r>
                        <a:rPr lang="en-US" sz="1000" b="0" baseline="0" dirty="0" err="1" smtClean="0">
                          <a:latin typeface="+mn-lt"/>
                        </a:rPr>
                        <a:t>handphone</a:t>
                      </a:r>
                      <a:endParaRPr lang="en-US" sz="1000" b="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0" baseline="0" dirty="0" err="1" smtClean="0">
                          <a:latin typeface="+mn-lt"/>
                        </a:rPr>
                        <a:t>Nasabah</a:t>
                      </a:r>
                      <a:r>
                        <a:rPr lang="en-US" sz="1000" b="0" baseline="0" dirty="0" smtClean="0">
                          <a:latin typeface="+mn-lt"/>
                        </a:rPr>
                        <a:t> </a:t>
                      </a:r>
                      <a:r>
                        <a:rPr lang="en-US" sz="1000" b="0" baseline="0" dirty="0" err="1" smtClean="0">
                          <a:latin typeface="+mn-lt"/>
                        </a:rPr>
                        <a:t>akan</a:t>
                      </a:r>
                      <a:r>
                        <a:rPr lang="en-US" sz="1000" b="0" baseline="0" dirty="0" smtClean="0">
                          <a:latin typeface="+mn-lt"/>
                        </a:rPr>
                        <a:t> </a:t>
                      </a:r>
                      <a:r>
                        <a:rPr lang="en-US" sz="1000" b="0" baseline="0" dirty="0" err="1" smtClean="0">
                          <a:latin typeface="+mn-lt"/>
                        </a:rPr>
                        <a:t>diminta</a:t>
                      </a:r>
                      <a:r>
                        <a:rPr lang="en-US" sz="1000" b="0" baseline="0" dirty="0" smtClean="0">
                          <a:latin typeface="+mn-lt"/>
                        </a:rPr>
                        <a:t> </a:t>
                      </a:r>
                      <a:r>
                        <a:rPr lang="en-US" sz="1000" b="0" baseline="0" dirty="0" err="1" smtClean="0">
                          <a:latin typeface="+mn-lt"/>
                        </a:rPr>
                        <a:t>untuk</a:t>
                      </a:r>
                      <a:r>
                        <a:rPr lang="en-US" sz="1000" b="0" baseline="0" dirty="0" smtClean="0">
                          <a:latin typeface="+mn-lt"/>
                        </a:rPr>
                        <a:t> </a:t>
                      </a:r>
                      <a:r>
                        <a:rPr lang="en-US" sz="1000" b="0" baseline="0" dirty="0" err="1" smtClean="0">
                          <a:latin typeface="+mn-lt"/>
                        </a:rPr>
                        <a:t>memilih</a:t>
                      </a:r>
                      <a:r>
                        <a:rPr lang="en-US" sz="1000" b="0" baseline="0" dirty="0" smtClean="0">
                          <a:latin typeface="+mn-lt"/>
                        </a:rPr>
                        <a:t> </a:t>
                      </a:r>
                      <a:r>
                        <a:rPr lang="en-US" sz="1000" b="0" baseline="0" dirty="0" err="1" smtClean="0">
                          <a:latin typeface="+mn-lt"/>
                        </a:rPr>
                        <a:t>produk</a:t>
                      </a:r>
                      <a:r>
                        <a:rPr lang="en-US" sz="1000" b="0" baseline="0" dirty="0" smtClean="0">
                          <a:latin typeface="+mn-lt"/>
                        </a:rPr>
                        <a:t> yang </a:t>
                      </a:r>
                      <a:r>
                        <a:rPr lang="en-US" sz="1000" b="0" baseline="0" dirty="0" err="1" smtClean="0">
                          <a:latin typeface="+mn-lt"/>
                        </a:rPr>
                        <a:t>diinginkan</a:t>
                      </a:r>
                      <a:r>
                        <a:rPr lang="en-US" sz="1000" b="0" baseline="0" dirty="0" smtClean="0">
                          <a:latin typeface="+mn-lt"/>
                        </a:rPr>
                        <a:t>, </a:t>
                      </a:r>
                      <a:r>
                        <a:rPr lang="en-US" sz="1000" b="0" baseline="0" dirty="0" err="1" smtClean="0">
                          <a:latin typeface="+mn-lt"/>
                        </a:rPr>
                        <a:t>apakah</a:t>
                      </a:r>
                      <a:r>
                        <a:rPr lang="en-US" sz="1000" b="0" baseline="0" dirty="0" smtClean="0">
                          <a:latin typeface="+mn-lt"/>
                        </a:rPr>
                        <a:t> </a:t>
                      </a:r>
                      <a:r>
                        <a:rPr lang="en-US" sz="1000" b="0" baseline="0" dirty="0" err="1" smtClean="0">
                          <a:latin typeface="+mn-lt"/>
                        </a:rPr>
                        <a:t>produk</a:t>
                      </a:r>
                      <a:r>
                        <a:rPr lang="en-US" sz="1000" b="0" baseline="0" dirty="0" smtClean="0">
                          <a:latin typeface="+mn-lt"/>
                        </a:rPr>
                        <a:t> clean loan </a:t>
                      </a:r>
                      <a:r>
                        <a:rPr lang="en-US" sz="1000" b="0" baseline="0" dirty="0" err="1" smtClean="0">
                          <a:latin typeface="+mn-lt"/>
                        </a:rPr>
                        <a:t>atau</a:t>
                      </a:r>
                      <a:r>
                        <a:rPr lang="en-US" sz="1000" b="0" baseline="0" dirty="0" smtClean="0">
                          <a:latin typeface="+mn-lt"/>
                        </a:rPr>
                        <a:t> </a:t>
                      </a:r>
                      <a:r>
                        <a:rPr lang="en-US" sz="1000" b="0" baseline="0" dirty="0" err="1" smtClean="0">
                          <a:latin typeface="+mn-lt"/>
                        </a:rPr>
                        <a:t>produk</a:t>
                      </a:r>
                      <a:r>
                        <a:rPr lang="en-US" sz="1000" b="0" baseline="0" dirty="0" smtClean="0">
                          <a:latin typeface="+mn-lt"/>
                        </a:rPr>
                        <a:t> existing 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74175">
                <a:tc>
                  <a:txBody>
                    <a:bodyPr/>
                    <a:lstStyle/>
                    <a:p>
                      <a:pPr algn="ctr"/>
                      <a:r>
                        <a:rPr lang="en-US" sz="1000" b="0" dirty="0" smtClean="0">
                          <a:latin typeface="+mn-lt"/>
                        </a:rPr>
                        <a:t>4</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OTP SMS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Sistem</a:t>
                      </a:r>
                      <a:r>
                        <a:rPr lang="en-US" sz="1000" dirty="0" smtClean="0">
                          <a:solidFill>
                            <a:schemeClr val="tx1"/>
                          </a:solidFill>
                          <a:latin typeface="+mn-lt"/>
                        </a:rPr>
                        <a:t> </a:t>
                      </a:r>
                      <a:r>
                        <a:rPr lang="en-US" sz="1000" dirty="0" err="1" smtClean="0">
                          <a:solidFill>
                            <a:schemeClr val="tx1"/>
                          </a:solidFill>
                          <a:latin typeface="+mn-lt"/>
                        </a:rPr>
                        <a:t>Intenal</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Sistem</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mengirimkan</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verifikasi</a:t>
                      </a:r>
                      <a:r>
                        <a:rPr lang="en-US" sz="1000" baseline="0" dirty="0" smtClean="0">
                          <a:latin typeface="+mn-lt"/>
                        </a:rPr>
                        <a:t> </a:t>
                      </a:r>
                      <a:r>
                        <a:rPr lang="en-US" sz="1000" baseline="0" dirty="0" err="1" smtClean="0">
                          <a:latin typeface="+mn-lt"/>
                        </a:rPr>
                        <a:t>ke</a:t>
                      </a:r>
                      <a:r>
                        <a:rPr lang="en-US" sz="1000" baseline="0" dirty="0" smtClean="0">
                          <a:latin typeface="+mn-lt"/>
                        </a:rPr>
                        <a:t> </a:t>
                      </a:r>
                      <a:r>
                        <a:rPr lang="en-US" sz="1000" baseline="0" dirty="0" err="1" smtClean="0">
                          <a:latin typeface="+mn-lt"/>
                        </a:rPr>
                        <a:t>nomor</a:t>
                      </a:r>
                      <a:r>
                        <a:rPr lang="en-US" sz="1000" baseline="0" dirty="0" smtClean="0">
                          <a:latin typeface="+mn-lt"/>
                        </a:rPr>
                        <a:t> </a:t>
                      </a:r>
                      <a:r>
                        <a:rPr lang="en-US" sz="1000" baseline="0" dirty="0" err="1" smtClean="0">
                          <a:latin typeface="+mn-lt"/>
                        </a:rPr>
                        <a:t>handphone</a:t>
                      </a:r>
                      <a:r>
                        <a:rPr lang="en-US" sz="1000" baseline="0" dirty="0" smtClean="0">
                          <a:latin typeface="+mn-lt"/>
                        </a:rPr>
                        <a:t> </a:t>
                      </a:r>
                      <a:r>
                        <a:rPr lang="en-US" sz="1000" baseline="0" dirty="0" err="1" smtClean="0">
                          <a:latin typeface="+mn-lt"/>
                        </a:rPr>
                        <a:t>nasabah</a:t>
                      </a:r>
                      <a:endParaRPr lang="en-US" sz="1000" baseline="0" dirty="0" smtClean="0">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mendapatkan</a:t>
                      </a:r>
                      <a:r>
                        <a:rPr lang="en-US" sz="1000" baseline="0" dirty="0" smtClean="0">
                          <a:latin typeface="+mn-lt"/>
                        </a:rPr>
                        <a:t> SMS </a:t>
                      </a:r>
                      <a:r>
                        <a:rPr lang="en-US" sz="1000" baseline="0" dirty="0" err="1" smtClean="0">
                          <a:latin typeface="+mn-lt"/>
                        </a:rPr>
                        <a:t>notifikasi</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wajib</a:t>
                      </a:r>
                      <a:r>
                        <a:rPr lang="en-US" sz="1000" baseline="0" dirty="0" smtClean="0">
                          <a:latin typeface="+mn-lt"/>
                        </a:rPr>
                        <a:t> </a:t>
                      </a:r>
                      <a:r>
                        <a:rPr lang="en-US" sz="1000" baseline="0" dirty="0" err="1" smtClean="0">
                          <a:latin typeface="+mn-lt"/>
                        </a:rPr>
                        <a:t>memasukkan</a:t>
                      </a:r>
                      <a:r>
                        <a:rPr lang="en-US" sz="1000" baseline="0" dirty="0" smtClean="0">
                          <a:latin typeface="+mn-lt"/>
                        </a:rPr>
                        <a:t> </a:t>
                      </a:r>
                      <a:r>
                        <a:rPr lang="en-US" sz="1000" baseline="0" dirty="0" err="1" smtClean="0">
                          <a:latin typeface="+mn-lt"/>
                        </a:rPr>
                        <a:t>kode</a:t>
                      </a:r>
                      <a:r>
                        <a:rPr lang="en-US" sz="1000" baseline="0" dirty="0" smtClean="0">
                          <a:latin typeface="+mn-lt"/>
                        </a:rPr>
                        <a:t> </a:t>
                      </a:r>
                      <a:r>
                        <a:rPr lang="en-US" sz="1000" baseline="0" dirty="0" err="1" smtClean="0">
                          <a:latin typeface="+mn-lt"/>
                        </a:rPr>
                        <a:t>verifikasi</a:t>
                      </a:r>
                      <a:r>
                        <a:rPr lang="en-US" sz="1000" baseline="0" dirty="0" smtClean="0">
                          <a:latin typeface="+mn-lt"/>
                        </a:rPr>
                        <a:t> </a:t>
                      </a:r>
                      <a:r>
                        <a:rPr lang="en-US" sz="1000" baseline="0" dirty="0" err="1" smtClean="0">
                          <a:latin typeface="+mn-lt"/>
                        </a:rPr>
                        <a:t>tersebut</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layar</a:t>
                      </a:r>
                      <a:r>
                        <a:rPr lang="en-US" sz="1000" baseline="0" dirty="0" smtClean="0">
                          <a:latin typeface="+mn-lt"/>
                        </a:rPr>
                        <a:t> 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5</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Pemilihan</a:t>
                      </a:r>
                      <a:r>
                        <a:rPr lang="en-US" sz="1000" dirty="0" smtClean="0">
                          <a:latin typeface="+mn-lt"/>
                        </a:rPr>
                        <a:t> product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memiliki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yaitu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clean loan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existing RSME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6</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err="1" smtClean="0">
                          <a:latin typeface="+mn-lt"/>
                        </a:rPr>
                        <a:t>Pengisian</a:t>
                      </a:r>
                      <a:r>
                        <a:rPr lang="en-US" sz="1000" baseline="0" dirty="0" smtClean="0">
                          <a:latin typeface="+mn-lt"/>
                        </a:rPr>
                        <a:t> data </a:t>
                      </a:r>
                      <a:r>
                        <a:rPr lang="en-US" sz="1000" baseline="0" dirty="0" err="1" smtClean="0">
                          <a:latin typeface="+mn-lt"/>
                        </a:rPr>
                        <a:t>nasabah</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memilih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clean loan, </a:t>
                      </a:r>
                      <a:r>
                        <a:rPr lang="en-US" sz="1000" kern="1200" baseline="0" dirty="0" err="1" smtClean="0">
                          <a:solidFill>
                            <a:schemeClr val="dk1"/>
                          </a:solidFill>
                          <a:latin typeface="+mn-lt"/>
                          <a:ea typeface="+mn-ea"/>
                          <a:cs typeface="+mn-cs"/>
                        </a:rPr>
                        <a:t>selanjutnya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muncul</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“loan application” </a:t>
                      </a:r>
                      <a:r>
                        <a:rPr lang="en-US" sz="1000" kern="1200" baseline="0" dirty="0" err="1" smtClean="0">
                          <a:solidFill>
                            <a:schemeClr val="dk1"/>
                          </a:solidFill>
                          <a:latin typeface="+mn-lt"/>
                          <a:ea typeface="+mn-ea"/>
                          <a:cs typeface="+mn-cs"/>
                        </a:rPr>
                        <a:t>dimana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memasukkan</a:t>
                      </a:r>
                      <a:r>
                        <a:rPr lang="en-US" sz="1000" kern="1200" baseline="0" dirty="0" smtClean="0">
                          <a:solidFill>
                            <a:schemeClr val="dk1"/>
                          </a:solidFill>
                          <a:latin typeface="+mn-lt"/>
                          <a:ea typeface="+mn-ea"/>
                          <a:cs typeface="+mn-cs"/>
                        </a:rPr>
                        <a:t> data-data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83845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smtClean="0">
                <a:ln>
                  <a:noFill/>
                </a:ln>
                <a:solidFill>
                  <a:srgbClr val="000000">
                    <a:lumMod val="50000"/>
                    <a:lumOff val="50000"/>
                  </a:srgbClr>
                </a:solidFill>
                <a:effectLst/>
                <a:uLnTx/>
                <a:uFillTx/>
                <a:latin typeface="Trebuchet MS" panose="020B0603020202020204"/>
                <a:ea typeface="+mn-ea"/>
                <a:cs typeface="+mn-cs"/>
              </a:rPr>
              <a:t>M25 SP7 Digital Lending</a:t>
            </a:r>
            <a:endParaRPr kumimoji="0" lang="en-US" sz="1000" b="0" i="0" u="none" strike="noStrike" kern="1200" cap="none" spc="0" normalizeH="0" baseline="0" noProof="0">
              <a:ln>
                <a:noFill/>
              </a:ln>
              <a:solidFill>
                <a:srgbClr val="000000">
                  <a:lumMod val="50000"/>
                  <a:lumOff val="50000"/>
                </a:srgbClr>
              </a:solidFill>
              <a:effectLst/>
              <a:uLnTx/>
              <a:uFillTx/>
              <a:latin typeface="Trebuchet MS" panose="020B0603020202020204"/>
              <a:ea typeface="+mn-ea"/>
              <a:cs typeface="+mn-cs"/>
            </a:endParaRPr>
          </a:p>
        </p:txBody>
      </p:sp>
      <p:sp>
        <p:nvSpPr>
          <p:cNvPr id="3" name="Title 2"/>
          <p:cNvSpPr>
            <a:spLocks noGrp="1"/>
          </p:cNvSpPr>
          <p:nvPr>
            <p:ph type="title"/>
          </p:nvPr>
        </p:nvSpPr>
        <p:spPr/>
        <p:txBody>
          <a:bodyPr>
            <a:normAutofit fontScale="90000"/>
          </a:bodyPr>
          <a:lstStyle/>
          <a:p>
            <a:r>
              <a:rPr lang="en-US" b="1" dirty="0" err="1" smtClean="0"/>
              <a:t>Deskripsi</a:t>
            </a:r>
            <a:r>
              <a:rPr lang="en-US" b="1" dirty="0" smtClean="0"/>
              <a:t> Proses</a:t>
            </a:r>
            <a:br>
              <a:rPr lang="en-US" b="1" dirty="0" smtClean="0"/>
            </a:br>
            <a:r>
              <a:rPr lang="en-US" sz="2200" b="1" i="1" dirty="0" smtClean="0">
                <a:solidFill>
                  <a:srgbClr val="0070C0"/>
                </a:solidFill>
              </a:rPr>
              <a:t>MVP 2.0 - Digital Lending SME (2/6)</a:t>
            </a:r>
            <a:endParaRPr lang="en-US" b="1" i="1" dirty="0">
              <a:solidFill>
                <a:srgbClr val="0070C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C03E8FC-7EBD-BF42-9ED4-90D4B1E23A24}" type="slidenum">
              <a:rPr kumimoji="0" lang="en-US" sz="1000" b="1" i="0" u="none" strike="noStrike" kern="1200" cap="none" spc="0" normalizeH="0" baseline="0" noProof="0" smtClean="0">
                <a:ln>
                  <a:noFill/>
                </a:ln>
                <a:solidFill>
                  <a:srgbClr val="898989"/>
                </a:solidFill>
                <a:effectLst/>
                <a:uLnTx/>
                <a:uFillTx/>
                <a:latin typeface="Trebuchet MS" panose="020B0603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1" i="0" u="none" strike="noStrike" kern="1200" cap="none" spc="0" normalizeH="0" baseline="0" noProof="0">
              <a:ln>
                <a:noFill/>
              </a:ln>
              <a:solidFill>
                <a:srgbClr val="898989"/>
              </a:solidFill>
              <a:effectLst/>
              <a:uLnTx/>
              <a:uFillTx/>
              <a:latin typeface="Trebuchet MS" panose="020B0603020202020204"/>
              <a:ea typeface="+mn-ea"/>
              <a:cs typeface="+mn-cs"/>
            </a:endParaRPr>
          </a:p>
        </p:txBody>
      </p:sp>
      <p:sp>
        <p:nvSpPr>
          <p:cNvPr id="5" name="Text Placeholder 4"/>
          <p:cNvSpPr>
            <a:spLocks noGrp="1"/>
          </p:cNvSpPr>
          <p:nvPr>
            <p:ph type="body" sz="quarter" idx="13"/>
          </p:nvPr>
        </p:nvSpPr>
        <p:spPr/>
        <p:txBody>
          <a:bodyPr/>
          <a:lstStyle/>
          <a:p>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372634352"/>
              </p:ext>
            </p:extLst>
          </p:nvPr>
        </p:nvGraphicFramePr>
        <p:xfrm>
          <a:off x="348807" y="864191"/>
          <a:ext cx="11429999" cy="4800600"/>
        </p:xfrm>
        <a:graphic>
          <a:graphicData uri="http://schemas.openxmlformats.org/drawingml/2006/table">
            <a:tbl>
              <a:tblPr firstRow="1" bandRow="1">
                <a:tableStyleId>{5C22544A-7EE6-4342-B048-85BDC9FD1C3A}</a:tableStyleId>
              </a:tblPr>
              <a:tblGrid>
                <a:gridCol w="539063"/>
                <a:gridCol w="3131351"/>
                <a:gridCol w="1336375"/>
                <a:gridCol w="6423210"/>
              </a:tblGrid>
              <a:tr h="185060">
                <a:tc>
                  <a:txBody>
                    <a:bodyPr/>
                    <a:lstStyle/>
                    <a:p>
                      <a:pPr algn="ctr"/>
                      <a:r>
                        <a:rPr lang="en-US" sz="1100" dirty="0" smtClean="0">
                          <a:solidFill>
                            <a:schemeClr val="tx1"/>
                          </a:solidFill>
                          <a:latin typeface="+mj-lt"/>
                        </a:rPr>
                        <a:t>No.</a:t>
                      </a:r>
                      <a:endParaRPr lang="en-US" sz="11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Activities</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Actor</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c>
                  <a:txBody>
                    <a:bodyPr/>
                    <a:lstStyle/>
                    <a:p>
                      <a:pPr algn="ctr"/>
                      <a:r>
                        <a:rPr lang="en-US" sz="1100" smtClean="0">
                          <a:solidFill>
                            <a:schemeClr val="tx1"/>
                          </a:solidFill>
                          <a:latin typeface="+mj-lt"/>
                        </a:rPr>
                        <a:t>Interaction Description</a:t>
                      </a:r>
                      <a:endParaRPr lang="en-US" sz="110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C000"/>
                    </a:solidFill>
                  </a:tcPr>
                </a:tc>
              </a:tr>
              <a:tr h="187729">
                <a:tc>
                  <a:txBody>
                    <a:bodyPr/>
                    <a:lstStyle/>
                    <a:p>
                      <a:pPr algn="ctr"/>
                      <a:r>
                        <a:rPr lang="en-US" sz="1000" b="0" dirty="0" smtClean="0">
                          <a:latin typeface="+mn-lt"/>
                        </a:rPr>
                        <a:t>7</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Pre-populate</a:t>
                      </a:r>
                      <a:r>
                        <a:rPr lang="en-US" sz="1000" baseline="0" dirty="0" smtClean="0"/>
                        <a:t> data ETB </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Nasabah</a:t>
                      </a:r>
                      <a:endParaRPr lang="en-US" sz="1000" dirty="0" smtClean="0">
                        <a:solidFill>
                          <a:schemeClr val="tx1"/>
                        </a:solidFill>
                        <a:latin typeface="+mn-lt"/>
                      </a:endParaRP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err="1" smtClean="0">
                          <a:solidFill>
                            <a:schemeClr val="tx1"/>
                          </a:solidFill>
                          <a:latin typeface="+mn-lt"/>
                        </a:rPr>
                        <a:t>Sistem</a:t>
                      </a:r>
                      <a:r>
                        <a:rPr lang="en-US" sz="1000" dirty="0" smtClean="0">
                          <a:solidFill>
                            <a:schemeClr val="tx1"/>
                          </a:solidFill>
                          <a:latin typeface="+mn-lt"/>
                        </a:rPr>
                        <a:t> Internal</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dirty="0" smtClean="0">
                          <a:solidFill>
                            <a:schemeClr val="tx1"/>
                          </a:solidFill>
                          <a:latin typeface="+mn-lt"/>
                        </a:rPr>
                        <a:t>Website</a:t>
                      </a:r>
                    </a:p>
                    <a:p>
                      <a:pPr marL="0" marR="0" indent="0" algn="l" defTabSz="457200" rtl="0" eaLnBrk="1" fontAlgn="auto" latinLnBrk="0" hangingPunct="1">
                        <a:lnSpc>
                          <a:spcPct val="100000"/>
                        </a:lnSpc>
                        <a:spcBef>
                          <a:spcPts val="0"/>
                        </a:spcBef>
                        <a:spcAft>
                          <a:spcPts val="0"/>
                        </a:spcAft>
                        <a:buClrTx/>
                        <a:buSzTx/>
                        <a:buFont typeface="+mj-lt"/>
                        <a:buNone/>
                        <a:tabLst/>
                        <a:defRPr/>
                      </a:pPr>
                      <a:endParaRPr lang="en-US" sz="1000" dirty="0" smtClean="0">
                        <a:solidFill>
                          <a:schemeClr val="tx1"/>
                        </a:solidFill>
                        <a:latin typeface="+mn-lt"/>
                      </a:endParaRPr>
                    </a:p>
                    <a:p>
                      <a:pPr marL="0" indent="0">
                        <a:buFont typeface="+mj-lt"/>
                        <a:buNone/>
                      </a:pP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data </a:t>
                      </a:r>
                      <a:r>
                        <a:rPr lang="en-US" sz="1000" kern="1200" baseline="0" dirty="0" err="1" smtClean="0">
                          <a:solidFill>
                            <a:schemeClr val="dk1"/>
                          </a:solidFill>
                          <a:latin typeface="+mn-lt"/>
                          <a:ea typeface="+mn-ea"/>
                          <a:cs typeface="+mn-cs"/>
                        </a:rPr>
                        <a:t>demografi</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di-</a:t>
                      </a:r>
                      <a:r>
                        <a:rPr lang="en-US" sz="1000" i="1" kern="1200" baseline="0" dirty="0" smtClean="0">
                          <a:solidFill>
                            <a:schemeClr val="dk1"/>
                          </a:solidFill>
                          <a:latin typeface="+mn-lt"/>
                          <a:ea typeface="+mn-ea"/>
                          <a:cs typeface="+mn-cs"/>
                        </a:rPr>
                        <a:t>prepopulate</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sehingga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hanya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melengkapi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data yang </a:t>
                      </a:r>
                      <a:r>
                        <a:rPr lang="en-US" sz="1000" kern="1200" baseline="0" dirty="0" err="1" smtClean="0">
                          <a:solidFill>
                            <a:schemeClr val="dk1"/>
                          </a:solidFill>
                          <a:latin typeface="+mn-lt"/>
                          <a:ea typeface="+mn-ea"/>
                          <a:cs typeface="+mn-cs"/>
                        </a:rPr>
                        <a:t>kurang</a:t>
                      </a:r>
                      <a:r>
                        <a:rPr lang="en-US" sz="1000" kern="1200" baseline="0" dirty="0" smtClean="0">
                          <a:solidFill>
                            <a:schemeClr val="dk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mengisi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semua</a:t>
                      </a:r>
                      <a:r>
                        <a:rPr lang="en-US" sz="1000" kern="1200" baseline="0" dirty="0" smtClean="0">
                          <a:solidFill>
                            <a:schemeClr val="dk1"/>
                          </a:solidFill>
                          <a:latin typeface="+mn-lt"/>
                          <a:ea typeface="+mn-ea"/>
                          <a:cs typeface="+mn-cs"/>
                        </a:rPr>
                        <a:t> field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website </a:t>
                      </a:r>
                      <a:r>
                        <a:rPr lang="en-US" sz="1000" kern="1200" baseline="0" dirty="0" err="1" smtClean="0">
                          <a:solidFill>
                            <a:schemeClr val="dk1"/>
                          </a:solidFill>
                          <a:latin typeface="+mn-lt"/>
                          <a:ea typeface="+mn-ea"/>
                          <a:cs typeface="+mn-cs"/>
                        </a:rPr>
                        <a:t>bagian</a:t>
                      </a:r>
                      <a:r>
                        <a:rPr lang="en-US" sz="1000" kern="1200" baseline="0" dirty="0" smtClean="0">
                          <a:solidFill>
                            <a:schemeClr val="dk1"/>
                          </a:solidFill>
                          <a:latin typeface="+mn-lt"/>
                          <a:ea typeface="+mn-ea"/>
                          <a:cs typeface="+mn-cs"/>
                        </a:rPr>
                        <a:t> “loan application” data-data yang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dilengkapi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diantaranya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adalah</a:t>
                      </a:r>
                      <a:r>
                        <a:rPr lang="en-US" sz="1000" kern="1200" baseline="0" dirty="0" smtClean="0">
                          <a:solidFill>
                            <a:schemeClr val="dk1"/>
                          </a:solidFill>
                          <a:latin typeface="+mn-lt"/>
                          <a:ea typeface="+mn-ea"/>
                          <a:cs typeface="+mn-cs"/>
                        </a:rPr>
                        <a:t> : </a:t>
                      </a:r>
                      <a:r>
                        <a:rPr lang="en-US" sz="1000" kern="1200" baseline="0" dirty="0" err="1" smtClean="0">
                          <a:solidFill>
                            <a:schemeClr val="dk1"/>
                          </a:solidFill>
                          <a:latin typeface="+mn-lt"/>
                          <a:ea typeface="+mn-ea"/>
                          <a:cs typeface="+mn-cs"/>
                        </a:rPr>
                        <a:t>jenis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produk</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konvensional</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syariah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konsen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nominal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pembiayaandan</a:t>
                      </a:r>
                      <a:r>
                        <a:rPr lang="en-US" sz="1000" kern="1200" baseline="0" dirty="0" smtClean="0">
                          <a:solidFill>
                            <a:schemeClr val="dk1"/>
                          </a:solidFill>
                          <a:latin typeface="+mn-lt"/>
                          <a:ea typeface="+mn-ea"/>
                          <a:cs typeface="+mn-cs"/>
                        </a:rPr>
                        <a:t> tenor yang </a:t>
                      </a:r>
                      <a:r>
                        <a:rPr lang="en-US" sz="1000" kern="1200" baseline="0" dirty="0" err="1" smtClean="0">
                          <a:solidFill>
                            <a:schemeClr val="dk1"/>
                          </a:solidFill>
                          <a:latin typeface="+mn-lt"/>
                          <a:ea typeface="+mn-ea"/>
                          <a:cs typeface="+mn-cs"/>
                        </a:rPr>
                        <a:t>diinginkan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simulasi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perhitungan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angsuran</a:t>
                      </a:r>
                      <a:r>
                        <a:rPr lang="en-US" sz="1000" kern="1200" baseline="0" dirty="0" smtClean="0">
                          <a:solidFill>
                            <a:schemeClr val="dk1"/>
                          </a:solidFill>
                          <a:latin typeface="+mn-lt"/>
                          <a:ea typeface="+mn-ea"/>
                          <a:cs typeface="+mn-cs"/>
                        </a:rPr>
                        <a:t>, data-data </a:t>
                      </a:r>
                      <a:r>
                        <a:rPr lang="en-US" sz="1000" kern="1200" baseline="0" dirty="0" err="1" smtClean="0">
                          <a:solidFill>
                            <a:schemeClr val="dk1"/>
                          </a:solidFill>
                          <a:latin typeface="+mn-lt"/>
                          <a:ea typeface="+mn-ea"/>
                          <a:cs typeface="+mn-cs"/>
                        </a:rPr>
                        <a:t>perusahaan</a:t>
                      </a:r>
                      <a:r>
                        <a:rPr lang="en-US" sz="1000" kern="1200" baseline="0" dirty="0" smtClean="0">
                          <a:solidFill>
                            <a:schemeClr val="dk1"/>
                          </a:solidFill>
                          <a:latin typeface="+mn-lt"/>
                          <a:ea typeface="+mn-ea"/>
                          <a:cs typeface="+mn-cs"/>
                        </a:rPr>
                        <a:t>, data-data </a:t>
                      </a:r>
                      <a:r>
                        <a:rPr lang="en-US" sz="1000" kern="1200" baseline="0" dirty="0" err="1" smtClean="0">
                          <a:solidFill>
                            <a:schemeClr val="dk1"/>
                          </a:solidFill>
                          <a:latin typeface="+mn-lt"/>
                          <a:ea typeface="+mn-ea"/>
                          <a:cs typeface="+mn-cs"/>
                        </a:rPr>
                        <a:t>penanggung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jawab</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mengajukan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pinjaman</a:t>
                      </a:r>
                      <a:r>
                        <a:rPr lang="en-US" sz="1000" kern="1200" baseline="0" dirty="0" smtClean="0">
                          <a:solidFill>
                            <a:schemeClr val="dk1"/>
                          </a:solidFill>
                          <a:latin typeface="+mn-lt"/>
                          <a:ea typeface="+mn-ea"/>
                          <a:cs typeface="+mn-cs"/>
                        </a:rPr>
                        <a:t>/</a:t>
                      </a:r>
                      <a:r>
                        <a:rPr lang="en-US" sz="1000" kern="1200" baseline="0" dirty="0" err="1" smtClean="0">
                          <a:solidFill>
                            <a:schemeClr val="dk1"/>
                          </a:solidFill>
                          <a:latin typeface="+mn-lt"/>
                          <a:ea typeface="+mn-ea"/>
                          <a:cs typeface="+mn-cs"/>
                        </a:rPr>
                        <a:t>pembiayaan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serta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pemilihan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pemilihan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lokasi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cabang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pembuatan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rekening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giro</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dan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layar</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untuk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Jenis-jenis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diperlukan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mengikuti</a:t>
                      </a:r>
                      <a:r>
                        <a:rPr lang="en-US" sz="1000" kern="1200" baseline="0" dirty="0" smtClean="0">
                          <a:solidFill>
                            <a:schemeClr val="dk1"/>
                          </a:solidFill>
                          <a:latin typeface="+mn-lt"/>
                          <a:ea typeface="+mn-ea"/>
                          <a:cs typeface="+mn-cs"/>
                        </a:rPr>
                        <a:t> SOP yang </a:t>
                      </a:r>
                      <a:r>
                        <a:rPr lang="en-US" sz="1000" kern="1200" baseline="0" dirty="0" err="1" smtClean="0">
                          <a:solidFill>
                            <a:schemeClr val="dk1"/>
                          </a:solidFill>
                          <a:latin typeface="+mn-lt"/>
                          <a:ea typeface="+mn-ea"/>
                          <a:cs typeface="+mn-cs"/>
                        </a:rPr>
                        <a:t>berlaku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digital lending SME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sudah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dimiliki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bank </a:t>
                      </a:r>
                      <a:r>
                        <a:rPr lang="en-US" sz="1000" kern="1200" baseline="0" dirty="0" err="1" smtClean="0">
                          <a:solidFill>
                            <a:schemeClr val="dk1"/>
                          </a:solidFill>
                          <a:latin typeface="+mn-lt"/>
                          <a:ea typeface="+mn-ea"/>
                          <a:cs typeface="+mn-cs"/>
                        </a:rPr>
                        <a:t>dari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fasilitas</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sebelumnya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maka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tidak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kembali</a:t>
                      </a:r>
                      <a:r>
                        <a:rPr lang="en-US" sz="1000" kern="1200" baseline="0" dirty="0" smtClean="0">
                          <a:solidFill>
                            <a:schemeClr val="dk1"/>
                          </a:solidFill>
                          <a:latin typeface="+mn-lt"/>
                          <a:ea typeface="+mn-ea"/>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ETB, </a:t>
                      </a: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yang</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sudah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tidak</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berlaku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tetap</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meneruskan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sampai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selesai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terlebih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dahulu</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Bagi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NTB, </a:t>
                      </a:r>
                      <a:r>
                        <a:rPr lang="en-US" sz="1000" kern="1200" baseline="0" dirty="0" err="1" smtClean="0">
                          <a:solidFill>
                            <a:schemeClr val="dk1"/>
                          </a:solidFill>
                          <a:latin typeface="+mn-lt"/>
                          <a:ea typeface="+mn-ea"/>
                          <a:cs typeface="+mn-cs"/>
                        </a:rPr>
                        <a:t>perlu</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semua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dibutuhkan</a:t>
                      </a:r>
                      <a:r>
                        <a:rPr lang="en-US" sz="1000" kern="1200" baseline="0" dirty="0" smtClean="0">
                          <a:solidFill>
                            <a:schemeClr val="dk1"/>
                          </a:solidFill>
                          <a:latin typeface="+mn-lt"/>
                          <a:ea typeface="+mn-ea"/>
                          <a:cs typeface="+mn-cs"/>
                        </a:rPr>
                        <a:t>.</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Pengunggahan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dilakukan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setelah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penyelesaian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Jika</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terdapat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yang </a:t>
                      </a:r>
                      <a:r>
                        <a:rPr lang="en-US" sz="1000" kern="1200" baseline="0" dirty="0" err="1" smtClean="0">
                          <a:solidFill>
                            <a:schemeClr val="dk1"/>
                          </a:solidFill>
                          <a:latin typeface="+mn-lt"/>
                          <a:ea typeface="+mn-ea"/>
                          <a:cs typeface="+mn-cs"/>
                        </a:rPr>
                        <a:t>diperlukan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namun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belum</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diunggah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Unit RCPC Maybank </a:t>
                      </a:r>
                      <a:r>
                        <a:rPr lang="en-US" sz="1000" kern="1200" baseline="0" dirty="0" err="1" smtClean="0">
                          <a:solidFill>
                            <a:schemeClr val="dk1"/>
                          </a:solidFill>
                          <a:latin typeface="+mn-lt"/>
                          <a:ea typeface="+mn-ea"/>
                          <a:cs typeface="+mn-cs"/>
                        </a:rPr>
                        <a:t>akan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menghubungi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melalui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telepon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atau</a:t>
                      </a:r>
                      <a:r>
                        <a:rPr lang="en-US" sz="1000" kern="1200" baseline="0" dirty="0" smtClean="0">
                          <a:solidFill>
                            <a:schemeClr val="dk1"/>
                          </a:solidFill>
                          <a:latin typeface="+mn-lt"/>
                          <a:ea typeface="+mn-ea"/>
                          <a:cs typeface="+mn-cs"/>
                        </a:rPr>
                        <a:t> email.</a:t>
                      </a:r>
                    </a:p>
                    <a:p>
                      <a:pPr marL="228600" marR="0" lvl="0"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sz="1000" kern="1200" baseline="0" dirty="0" err="1" smtClean="0">
                          <a:solidFill>
                            <a:schemeClr val="dk1"/>
                          </a:solidFill>
                          <a:latin typeface="+mn-lt"/>
                          <a:ea typeface="+mn-ea"/>
                          <a:cs typeface="+mn-cs"/>
                        </a:rPr>
                        <a:t>Pengkinian</a:t>
                      </a:r>
                      <a:r>
                        <a:rPr lang="en-US" sz="1000" kern="1200" baseline="0" dirty="0" smtClean="0">
                          <a:solidFill>
                            <a:schemeClr val="dk1"/>
                          </a:solidFill>
                          <a:latin typeface="+mn-lt"/>
                          <a:ea typeface="+mn-ea"/>
                          <a:cs typeface="+mn-cs"/>
                        </a:rPr>
                        <a:t> data </a:t>
                      </a:r>
                      <a:r>
                        <a:rPr lang="en-US" sz="1000" kern="1200" baseline="0" dirty="0" err="1" smtClean="0">
                          <a:solidFill>
                            <a:schemeClr val="dk1"/>
                          </a:solidFill>
                          <a:latin typeface="+mn-lt"/>
                          <a:ea typeface="+mn-ea"/>
                          <a:cs typeface="+mn-cs"/>
                        </a:rPr>
                        <a:t>dokumen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dapat</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dikirimkan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oleh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nasabah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ke</a:t>
                      </a:r>
                      <a:r>
                        <a:rPr lang="en-US" sz="1000" kern="1200" baseline="0" dirty="0" smtClean="0">
                          <a:solidFill>
                            <a:schemeClr val="dk1"/>
                          </a:solidFill>
                          <a:latin typeface="+mn-lt"/>
                          <a:ea typeface="+mn-ea"/>
                          <a:cs typeface="+mn-cs"/>
                        </a:rPr>
                        <a:t> email </a:t>
                      </a:r>
                      <a:r>
                        <a:rPr lang="en-US" sz="1000" kern="1200" baseline="0" dirty="0" smtClean="0">
                          <a:solidFill>
                            <a:schemeClr val="dk1"/>
                          </a:solidFill>
                          <a:latin typeface="+mn-lt"/>
                          <a:ea typeface="+mn-ea"/>
                          <a:cs typeface="+mn-cs"/>
                          <a:hlinkClick r:id="rId2"/>
                        </a:rPr>
                        <a:t>RCPC@Maybank.co.id</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setelah</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penyelesaian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pengajuan</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aplikasi</a:t>
                      </a:r>
                      <a:r>
                        <a:rPr lang="en-US" sz="1000" kern="1200" baseline="0" dirty="0" smtClean="0">
                          <a:solidFill>
                            <a:schemeClr val="dk1"/>
                          </a:solidFill>
                          <a:latin typeface="+mn-lt"/>
                          <a:ea typeface="+mn-ea"/>
                          <a:cs typeface="+mn-cs"/>
                        </a:rPr>
                        <a:t> </a:t>
                      </a:r>
                      <a:r>
                        <a:rPr lang="en-US" sz="1000" kern="1200" baseline="0" dirty="0" err="1" smtClean="0">
                          <a:solidFill>
                            <a:schemeClr val="dk1"/>
                          </a:solidFill>
                          <a:latin typeface="+mn-lt"/>
                          <a:ea typeface="+mn-ea"/>
                          <a:cs typeface="+mn-cs"/>
                        </a:rPr>
                        <a:t>pada</a:t>
                      </a:r>
                      <a:r>
                        <a:rPr lang="en-US" sz="1000" kern="1200" baseline="0" dirty="0" smtClean="0">
                          <a:solidFill>
                            <a:schemeClr val="dk1"/>
                          </a:solidFill>
                          <a:latin typeface="+mn-lt"/>
                          <a:ea typeface="+mn-ea"/>
                          <a:cs typeface="+mn-cs"/>
                        </a:rPr>
                        <a:t> website.</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8</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err="1" smtClean="0">
                          <a:latin typeface="+mn-lt"/>
                        </a:rPr>
                        <a:t>Pengajuan</a:t>
                      </a:r>
                      <a:r>
                        <a:rPr lang="en-US" sz="1000" baseline="0" dirty="0" smtClean="0">
                          <a:latin typeface="+mn-lt"/>
                        </a:rPr>
                        <a:t> </a:t>
                      </a:r>
                      <a:r>
                        <a:rPr lang="en-US" sz="1000" baseline="0" dirty="0" err="1" smtClean="0">
                          <a:latin typeface="+mn-lt"/>
                        </a:rPr>
                        <a:t>aplikasi</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err="1" smtClean="0">
                          <a:latin typeface="+mn-lt"/>
                        </a:rPr>
                        <a:t>Nasabah</a:t>
                      </a:r>
                      <a:endParaRPr lang="en-US" sz="1000" dirty="0" smtClean="0">
                        <a:latin typeface="+mn-lt"/>
                      </a:endParaRPr>
                    </a:p>
                    <a:p>
                      <a:pPr marL="228600" indent="-228600">
                        <a:buFont typeface="+mj-lt"/>
                        <a:buAutoNum type="alphaLcPeriod"/>
                      </a:pPr>
                      <a:r>
                        <a:rPr lang="en-US" sz="1000" dirty="0" smtClean="0">
                          <a:latin typeface="+mn-lt"/>
                        </a:rPr>
                        <a:t>Website</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pengisian</a:t>
                      </a:r>
                      <a:r>
                        <a:rPr lang="en-US" sz="1000" baseline="0" dirty="0" smtClean="0">
                          <a:latin typeface="+mn-lt"/>
                        </a:rPr>
                        <a:t> data yang </a:t>
                      </a:r>
                      <a:r>
                        <a:rPr lang="en-US" sz="1000" baseline="0" dirty="0" err="1" smtClean="0">
                          <a:latin typeface="+mn-lt"/>
                        </a:rPr>
                        <a:t>diperlukan</a:t>
                      </a:r>
                      <a:r>
                        <a:rPr lang="en-US" sz="1000" baseline="0" dirty="0" smtClean="0">
                          <a:latin typeface="+mn-lt"/>
                        </a:rPr>
                        <a:t>, </a:t>
                      </a:r>
                      <a:r>
                        <a:rPr lang="en-US" sz="1000" baseline="0" dirty="0" err="1" smtClean="0">
                          <a:latin typeface="+mn-lt"/>
                        </a:rPr>
                        <a:t>pada</a:t>
                      </a:r>
                      <a:r>
                        <a:rPr lang="en-US" sz="1000" baseline="0" dirty="0" smtClean="0">
                          <a:latin typeface="+mn-lt"/>
                        </a:rPr>
                        <a:t> </a:t>
                      </a:r>
                      <a:r>
                        <a:rPr lang="en-US" sz="1000" baseline="0" dirty="0" err="1" smtClean="0">
                          <a:latin typeface="+mn-lt"/>
                        </a:rPr>
                        <a:t>layar</a:t>
                      </a:r>
                      <a:r>
                        <a:rPr lang="en-US" sz="1000" baseline="0" dirty="0" smtClean="0">
                          <a:latin typeface="+mn-lt"/>
                        </a:rPr>
                        <a:t> website </a:t>
                      </a:r>
                      <a:r>
                        <a:rPr lang="en-US" sz="1000" baseline="0" dirty="0" err="1" smtClean="0">
                          <a:latin typeface="+mn-lt"/>
                        </a:rPr>
                        <a:t>akan</a:t>
                      </a:r>
                      <a:r>
                        <a:rPr lang="en-US" sz="1000" baseline="0" dirty="0" smtClean="0">
                          <a:latin typeface="+mn-lt"/>
                        </a:rPr>
                        <a:t> </a:t>
                      </a:r>
                      <a:r>
                        <a:rPr lang="en-US" sz="1000" baseline="0" dirty="0" err="1" smtClean="0">
                          <a:latin typeface="+mn-lt"/>
                        </a:rPr>
                        <a:t>ditampilkan</a:t>
                      </a:r>
                      <a:r>
                        <a:rPr lang="en-US" sz="1000" baseline="0" dirty="0" smtClean="0">
                          <a:latin typeface="+mn-lt"/>
                        </a:rPr>
                        <a:t> </a:t>
                      </a:r>
                      <a:r>
                        <a:rPr lang="en-US" sz="1000" baseline="0" dirty="0" err="1" smtClean="0">
                          <a:latin typeface="+mn-lt"/>
                        </a:rPr>
                        <a:t>ringkasan</a:t>
                      </a:r>
                      <a:r>
                        <a:rPr lang="en-US" sz="1000" baseline="0" dirty="0" smtClean="0">
                          <a:latin typeface="+mn-lt"/>
                        </a:rPr>
                        <a:t> </a:t>
                      </a:r>
                      <a:r>
                        <a:rPr lang="en-US" sz="1000" baseline="0" dirty="0" err="1" smtClean="0">
                          <a:latin typeface="+mn-lt"/>
                        </a:rPr>
                        <a:t>dari</a:t>
                      </a:r>
                      <a:r>
                        <a:rPr lang="en-US" sz="1000" baseline="0" dirty="0" smtClean="0">
                          <a:latin typeface="+mn-lt"/>
                        </a:rPr>
                        <a:t> data yang </a:t>
                      </a:r>
                      <a:r>
                        <a:rPr lang="en-US" sz="1000" baseline="0" dirty="0" err="1" smtClean="0">
                          <a:latin typeface="+mn-lt"/>
                        </a:rPr>
                        <a:t>telah</a:t>
                      </a:r>
                      <a:r>
                        <a:rPr lang="en-US" sz="1000" baseline="0" dirty="0" smtClean="0">
                          <a:latin typeface="+mn-lt"/>
                        </a:rPr>
                        <a:t> </a:t>
                      </a:r>
                      <a:r>
                        <a:rPr lang="en-US" sz="1000" baseline="0" dirty="0" err="1" smtClean="0">
                          <a:latin typeface="+mn-lt"/>
                        </a:rPr>
                        <a:t>diisi</a:t>
                      </a:r>
                      <a:r>
                        <a:rPr lang="en-US" sz="1000" baseline="0" dirty="0" smtClean="0">
                          <a:latin typeface="+mn-lt"/>
                        </a:rPr>
                        <a:t>.</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Nasabah</a:t>
                      </a:r>
                      <a:r>
                        <a:rPr lang="en-US" sz="1000" baseline="0" dirty="0" smtClean="0">
                          <a:latin typeface="+mn-lt"/>
                        </a:rPr>
                        <a:t> </a:t>
                      </a:r>
                      <a:r>
                        <a:rPr lang="en-US" sz="1000" baseline="0" dirty="0" err="1" smtClean="0">
                          <a:latin typeface="+mn-lt"/>
                        </a:rPr>
                        <a:t>wajib</a:t>
                      </a:r>
                      <a:r>
                        <a:rPr lang="en-US" sz="1000" baseline="0" dirty="0" smtClean="0">
                          <a:latin typeface="+mn-lt"/>
                        </a:rPr>
                        <a:t> </a:t>
                      </a:r>
                      <a:r>
                        <a:rPr lang="en-US" sz="1000" baseline="0" dirty="0" err="1" smtClean="0">
                          <a:latin typeface="+mn-lt"/>
                        </a:rPr>
                        <a:t>memeriksa</a:t>
                      </a:r>
                      <a:r>
                        <a:rPr lang="en-US" sz="1000" baseline="0" dirty="0" smtClean="0">
                          <a:latin typeface="+mn-lt"/>
                        </a:rPr>
                        <a:t> </a:t>
                      </a:r>
                      <a:r>
                        <a:rPr lang="en-US" sz="1000" baseline="0" dirty="0" err="1" smtClean="0">
                          <a:latin typeface="+mn-lt"/>
                        </a:rPr>
                        <a:t>bahwa</a:t>
                      </a:r>
                      <a:r>
                        <a:rPr lang="en-US" sz="1000" baseline="0" dirty="0" smtClean="0">
                          <a:latin typeface="+mn-lt"/>
                        </a:rPr>
                        <a:t> data yang </a:t>
                      </a:r>
                      <a:r>
                        <a:rPr lang="en-US" sz="1000" baseline="0" dirty="0" err="1" smtClean="0">
                          <a:latin typeface="+mn-lt"/>
                        </a:rPr>
                        <a:t>telah</a:t>
                      </a:r>
                      <a:r>
                        <a:rPr lang="en-US" sz="1000" baseline="0" dirty="0" smtClean="0">
                          <a:latin typeface="+mn-lt"/>
                        </a:rPr>
                        <a:t> </a:t>
                      </a:r>
                      <a:r>
                        <a:rPr lang="en-US" sz="1000" baseline="0" dirty="0" err="1" smtClean="0">
                          <a:latin typeface="+mn-lt"/>
                        </a:rPr>
                        <a:t>dilengkapi</a:t>
                      </a:r>
                      <a:r>
                        <a:rPr lang="en-US" sz="1000" baseline="0" dirty="0" smtClean="0">
                          <a:latin typeface="+mn-lt"/>
                        </a:rPr>
                        <a:t> </a:t>
                      </a:r>
                      <a:r>
                        <a:rPr lang="en-US" sz="1000" baseline="0" dirty="0" err="1" smtClean="0">
                          <a:latin typeface="+mn-lt"/>
                        </a:rPr>
                        <a:t>sudah</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atau</a:t>
                      </a:r>
                      <a:r>
                        <a:rPr lang="en-US" sz="1000" baseline="0" dirty="0" smtClean="0">
                          <a:latin typeface="+mn-lt"/>
                        </a:rPr>
                        <a:t> </a:t>
                      </a:r>
                      <a:r>
                        <a:rPr lang="en-US" sz="1000" baseline="0" dirty="0" err="1" smtClean="0">
                          <a:latin typeface="+mn-lt"/>
                        </a:rPr>
                        <a:t>jika</a:t>
                      </a:r>
                      <a:r>
                        <a:rPr lang="en-US" sz="1000" baseline="0" dirty="0" smtClean="0">
                          <a:latin typeface="+mn-lt"/>
                        </a:rPr>
                        <a:t> </a:t>
                      </a:r>
                      <a:r>
                        <a:rPr lang="en-US" sz="1000" baseline="0" dirty="0" err="1" smtClean="0">
                          <a:latin typeface="+mn-lt"/>
                        </a:rPr>
                        <a:t>terdapat</a:t>
                      </a:r>
                      <a:r>
                        <a:rPr lang="en-US" sz="1000" baseline="0" dirty="0" smtClean="0">
                          <a:latin typeface="+mn-lt"/>
                        </a:rPr>
                        <a:t> data yang </a:t>
                      </a:r>
                      <a:r>
                        <a:rPr lang="en-US" sz="1000" baseline="0" dirty="0" err="1" smtClean="0">
                          <a:latin typeface="+mn-lt"/>
                        </a:rPr>
                        <a:t>belum</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mengklik</a:t>
                      </a:r>
                      <a:r>
                        <a:rPr lang="en-US" sz="1000" baseline="0" dirty="0" smtClean="0">
                          <a:latin typeface="+mn-lt"/>
                        </a:rPr>
                        <a:t> </a:t>
                      </a:r>
                      <a:r>
                        <a:rPr lang="en-US" sz="1000" baseline="0" dirty="0" err="1" smtClean="0">
                          <a:latin typeface="+mn-lt"/>
                        </a:rPr>
                        <a:t>tombol</a:t>
                      </a:r>
                      <a:r>
                        <a:rPr lang="en-US" sz="1000" baseline="0" dirty="0" smtClean="0">
                          <a:latin typeface="+mn-lt"/>
                        </a:rPr>
                        <a:t> edit </a:t>
                      </a:r>
                      <a:r>
                        <a:rPr lang="en-US" sz="1000" baseline="0" dirty="0" err="1" smtClean="0">
                          <a:latin typeface="+mn-lt"/>
                        </a:rPr>
                        <a:t>untuk</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perbaikan</a:t>
                      </a:r>
                      <a:r>
                        <a:rPr lang="en-US" sz="1000" baseline="0" dirty="0" smtClean="0">
                          <a:latin typeface="+mn-lt"/>
                        </a:rPr>
                        <a:t> data.</a:t>
                      </a:r>
                    </a:p>
                    <a:p>
                      <a:pPr marL="228600" marR="0" indent="-228600" algn="l" defTabSz="457200" rtl="0" eaLnBrk="1" fontAlgn="auto" latinLnBrk="0" hangingPunct="1">
                        <a:lnSpc>
                          <a:spcPct val="100000"/>
                        </a:lnSpc>
                        <a:spcBef>
                          <a:spcPts val="0"/>
                        </a:spcBef>
                        <a:spcAft>
                          <a:spcPts val="0"/>
                        </a:spcAft>
                        <a:buClrTx/>
                        <a:buSzTx/>
                        <a:buFont typeface="+mj-lt"/>
                        <a:buAutoNum type="alphaLcPeriod"/>
                        <a:tabLst/>
                        <a:defRPr/>
                      </a:pPr>
                      <a:r>
                        <a:rPr lang="en-US" sz="1000" baseline="0" dirty="0" err="1" smtClean="0">
                          <a:latin typeface="+mn-lt"/>
                        </a:rPr>
                        <a:t>Jika</a:t>
                      </a:r>
                      <a:r>
                        <a:rPr lang="en-US" sz="1000" baseline="0" dirty="0" smtClean="0">
                          <a:latin typeface="+mn-lt"/>
                        </a:rPr>
                        <a:t> data </a:t>
                      </a:r>
                      <a:r>
                        <a:rPr lang="en-US" sz="1000" baseline="0" dirty="0" err="1" smtClean="0">
                          <a:latin typeface="+mn-lt"/>
                        </a:rPr>
                        <a:t>sudah</a:t>
                      </a:r>
                      <a:r>
                        <a:rPr lang="en-US" sz="1000" baseline="0" dirty="0" smtClean="0">
                          <a:latin typeface="+mn-lt"/>
                        </a:rPr>
                        <a:t> </a:t>
                      </a:r>
                      <a:r>
                        <a:rPr lang="en-US" sz="1000" baseline="0" dirty="0" err="1" smtClean="0">
                          <a:latin typeface="+mn-lt"/>
                        </a:rPr>
                        <a:t>sesuai</a:t>
                      </a:r>
                      <a:r>
                        <a:rPr lang="en-US" sz="1000" baseline="0" dirty="0" smtClean="0">
                          <a:latin typeface="+mn-lt"/>
                        </a:rPr>
                        <a:t>, </a:t>
                      </a:r>
                      <a:r>
                        <a:rPr lang="en-US" sz="1000" baseline="0" dirty="0" err="1" smtClean="0">
                          <a:latin typeface="+mn-lt"/>
                        </a:rPr>
                        <a:t>maka</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dapat</a:t>
                      </a:r>
                      <a:r>
                        <a:rPr lang="en-US" sz="1000" baseline="0" dirty="0" smtClean="0">
                          <a:latin typeface="+mn-lt"/>
                        </a:rPr>
                        <a:t> </a:t>
                      </a:r>
                      <a:r>
                        <a:rPr lang="en-US" sz="1000" baseline="0" dirty="0" err="1" smtClean="0">
                          <a:latin typeface="+mn-lt"/>
                        </a:rPr>
                        <a:t>melanjutkan</a:t>
                      </a:r>
                      <a:r>
                        <a:rPr lang="en-US" sz="1000" baseline="0" dirty="0" smtClean="0">
                          <a:latin typeface="+mn-lt"/>
                        </a:rPr>
                        <a:t> proses </a:t>
                      </a:r>
                      <a:r>
                        <a:rPr lang="en-US" sz="1000" baseline="0" dirty="0" err="1" smtClean="0">
                          <a:latin typeface="+mn-lt"/>
                        </a:rPr>
                        <a:t>dengan</a:t>
                      </a:r>
                      <a:r>
                        <a:rPr lang="en-US" sz="1000" baseline="0" dirty="0" smtClean="0">
                          <a:latin typeface="+mn-lt"/>
                        </a:rPr>
                        <a:t> </a:t>
                      </a:r>
                      <a:r>
                        <a:rPr lang="en-US" sz="1000" baseline="0" dirty="0" err="1" smtClean="0">
                          <a:latin typeface="+mn-lt"/>
                        </a:rPr>
                        <a:t>klik</a:t>
                      </a:r>
                      <a:r>
                        <a:rPr lang="en-US" sz="1000" baseline="0" dirty="0" smtClean="0">
                          <a:latin typeface="+mn-lt"/>
                        </a:rPr>
                        <a:t> </a:t>
                      </a:r>
                      <a:r>
                        <a:rPr lang="en-US" sz="1000" baseline="0" dirty="0" err="1" smtClean="0">
                          <a:latin typeface="+mn-lt"/>
                        </a:rPr>
                        <a:t>tombol</a:t>
                      </a:r>
                      <a:r>
                        <a:rPr lang="en-US" sz="1000" baseline="0" dirty="0" smtClean="0">
                          <a:latin typeface="+mn-lt"/>
                        </a:rPr>
                        <a:t> “</a:t>
                      </a:r>
                      <a:r>
                        <a:rPr lang="en-US" sz="1000" baseline="0" dirty="0" err="1" smtClean="0">
                          <a:latin typeface="+mn-lt"/>
                        </a:rPr>
                        <a:t>Ajukan</a:t>
                      </a:r>
                      <a:r>
                        <a:rPr lang="en-US" sz="1000" baseline="0" dirty="0" smtClean="0">
                          <a:latin typeface="+mn-lt"/>
                        </a:rPr>
                        <a:t> </a:t>
                      </a:r>
                      <a:r>
                        <a:rPr lang="en-US" sz="1000" baseline="0" dirty="0" err="1" smtClean="0">
                          <a:latin typeface="+mn-lt"/>
                        </a:rPr>
                        <a:t>Sekarang</a:t>
                      </a:r>
                      <a:r>
                        <a:rPr lang="en-US" sz="1000" baseline="0" dirty="0" smtClean="0">
                          <a:latin typeface="+mn-lt"/>
                        </a:rPr>
                        <a: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r h="187729">
                <a:tc>
                  <a:txBody>
                    <a:bodyPr/>
                    <a:lstStyle/>
                    <a:p>
                      <a:pPr algn="ctr"/>
                      <a:r>
                        <a:rPr lang="en-US" sz="1000" b="0" dirty="0" smtClean="0">
                          <a:latin typeface="+mn-lt"/>
                        </a:rPr>
                        <a:t>9</a:t>
                      </a:r>
                      <a:endParaRPr lang="en-US" sz="1000" b="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1000" dirty="0" smtClean="0">
                          <a:latin typeface="+mn-lt"/>
                        </a:rPr>
                        <a:t>Store</a:t>
                      </a:r>
                      <a:r>
                        <a:rPr lang="en-US" sz="1000" baseline="0" dirty="0" smtClean="0">
                          <a:latin typeface="+mn-lt"/>
                        </a:rPr>
                        <a:t> at database</a:t>
                      </a:r>
                    </a:p>
                    <a:p>
                      <a:pPr algn="l"/>
                      <a:r>
                        <a:rPr lang="en-US" sz="1000" baseline="0" dirty="0" err="1" smtClean="0">
                          <a:latin typeface="+mn-lt"/>
                        </a:rPr>
                        <a:t>Penyimpanan</a:t>
                      </a:r>
                      <a:r>
                        <a:rPr lang="en-US" sz="1000" baseline="0" dirty="0" smtClean="0">
                          <a:latin typeface="+mn-lt"/>
                        </a:rPr>
                        <a:t> </a:t>
                      </a:r>
                      <a:r>
                        <a:rPr lang="en-US" sz="1000" baseline="0" dirty="0" err="1" smtClean="0">
                          <a:latin typeface="+mn-lt"/>
                        </a:rPr>
                        <a:t>pada</a:t>
                      </a:r>
                      <a:r>
                        <a:rPr lang="en-US" sz="1000" baseline="0" dirty="0" smtClean="0">
                          <a:latin typeface="+mn-lt"/>
                        </a:rPr>
                        <a:t> database website</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28600" indent="-228600">
                        <a:buFont typeface="+mj-lt"/>
                        <a:buAutoNum type="alphaLcPeriod"/>
                      </a:pPr>
                      <a:r>
                        <a:rPr lang="en-US" sz="1000" dirty="0" err="1" smtClean="0">
                          <a:latin typeface="+mn-lt"/>
                        </a:rPr>
                        <a:t>Sistem</a:t>
                      </a:r>
                      <a:r>
                        <a:rPr lang="en-US" sz="1000" dirty="0" smtClean="0">
                          <a:latin typeface="+mn-lt"/>
                        </a:rPr>
                        <a:t> internal</a:t>
                      </a:r>
                      <a:endParaRPr lang="en-US" sz="1000" dirty="0">
                        <a:latin typeface="+mn-lt"/>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 typeface="+mj-lt"/>
                        <a:buNone/>
                        <a:tabLst/>
                        <a:defRPr/>
                      </a:pPr>
                      <a:r>
                        <a:rPr lang="en-US" sz="1000" baseline="0" dirty="0" err="1" smtClean="0">
                          <a:latin typeface="+mn-lt"/>
                        </a:rPr>
                        <a:t>Setelah</a:t>
                      </a:r>
                      <a:r>
                        <a:rPr lang="en-US" sz="1000" baseline="0" dirty="0" smtClean="0">
                          <a:latin typeface="+mn-lt"/>
                        </a:rPr>
                        <a:t> </a:t>
                      </a:r>
                      <a:r>
                        <a:rPr lang="en-US" sz="1000" baseline="0" dirty="0" err="1" smtClean="0">
                          <a:latin typeface="+mn-lt"/>
                        </a:rPr>
                        <a:t>nasabah</a:t>
                      </a:r>
                      <a:r>
                        <a:rPr lang="en-US" sz="1000" baseline="0" dirty="0" smtClean="0">
                          <a:latin typeface="+mn-lt"/>
                        </a:rPr>
                        <a:t> </a:t>
                      </a:r>
                      <a:r>
                        <a:rPr lang="en-US" sz="1000" baseline="0" dirty="0" err="1" smtClean="0">
                          <a:latin typeface="+mn-lt"/>
                        </a:rPr>
                        <a:t>mengklik</a:t>
                      </a:r>
                      <a:r>
                        <a:rPr lang="en-US" sz="1000" baseline="0" dirty="0" smtClean="0">
                          <a:latin typeface="+mn-lt"/>
                        </a:rPr>
                        <a:t> </a:t>
                      </a:r>
                      <a:r>
                        <a:rPr lang="en-US" sz="1000" baseline="0" dirty="0" err="1" smtClean="0">
                          <a:latin typeface="+mn-lt"/>
                        </a:rPr>
                        <a:t>tombol</a:t>
                      </a:r>
                      <a:r>
                        <a:rPr lang="en-US" sz="1000" baseline="0" dirty="0" smtClean="0">
                          <a:latin typeface="+mn-lt"/>
                        </a:rPr>
                        <a:t> “</a:t>
                      </a:r>
                      <a:r>
                        <a:rPr lang="en-US" sz="1000" baseline="0" dirty="0" err="1" smtClean="0">
                          <a:latin typeface="+mn-lt"/>
                        </a:rPr>
                        <a:t>Ajukan</a:t>
                      </a:r>
                      <a:r>
                        <a:rPr lang="en-US" sz="1000" baseline="0" dirty="0" smtClean="0">
                          <a:latin typeface="+mn-lt"/>
                        </a:rPr>
                        <a:t> </a:t>
                      </a:r>
                      <a:r>
                        <a:rPr lang="en-US" sz="1000" baseline="0" dirty="0" err="1" smtClean="0">
                          <a:latin typeface="+mn-lt"/>
                        </a:rPr>
                        <a:t>Aplikasi</a:t>
                      </a:r>
                      <a:r>
                        <a:rPr lang="en-US" sz="1000" baseline="0" dirty="0" smtClean="0">
                          <a:latin typeface="+mn-lt"/>
                        </a:rPr>
                        <a:t>”, </a:t>
                      </a:r>
                      <a:r>
                        <a:rPr lang="en-US" sz="1000" baseline="0" dirty="0" err="1" smtClean="0">
                          <a:latin typeface="+mn-lt"/>
                        </a:rPr>
                        <a:t>sistem</a:t>
                      </a:r>
                      <a:r>
                        <a:rPr lang="en-US" sz="1000" baseline="0" dirty="0" smtClean="0">
                          <a:latin typeface="+mn-lt"/>
                        </a:rPr>
                        <a:t> </a:t>
                      </a:r>
                      <a:r>
                        <a:rPr lang="en-US" sz="1000" baseline="0" dirty="0" err="1" smtClean="0">
                          <a:latin typeface="+mn-lt"/>
                        </a:rPr>
                        <a:t>akan</a:t>
                      </a:r>
                      <a:r>
                        <a:rPr lang="en-US" sz="1000" baseline="0" dirty="0" smtClean="0">
                          <a:latin typeface="+mn-lt"/>
                        </a:rPr>
                        <a:t> </a:t>
                      </a:r>
                      <a:r>
                        <a:rPr lang="en-US" sz="1000" baseline="0" dirty="0" err="1" smtClean="0">
                          <a:latin typeface="+mn-lt"/>
                        </a:rPr>
                        <a:t>melakukan</a:t>
                      </a:r>
                      <a:r>
                        <a:rPr lang="en-US" sz="1000" baseline="0" dirty="0" smtClean="0">
                          <a:latin typeface="+mn-lt"/>
                        </a:rPr>
                        <a:t> </a:t>
                      </a:r>
                      <a:r>
                        <a:rPr lang="en-US" sz="1000" baseline="0" dirty="0" err="1" smtClean="0">
                          <a:latin typeface="+mn-lt"/>
                        </a:rPr>
                        <a:t>penyimpanan</a:t>
                      </a:r>
                      <a:r>
                        <a:rPr lang="en-US" sz="1000" baseline="0" dirty="0" smtClean="0">
                          <a:latin typeface="+mn-lt"/>
                        </a:rPr>
                        <a:t> data </a:t>
                      </a:r>
                      <a:r>
                        <a:rPr lang="en-US" sz="1000" baseline="0" dirty="0" err="1" smtClean="0">
                          <a:latin typeface="+mn-lt"/>
                        </a:rPr>
                        <a:t>pada</a:t>
                      </a:r>
                      <a:r>
                        <a:rPr lang="en-US" sz="1000" baseline="0" dirty="0" smtClean="0">
                          <a:latin typeface="+mn-lt"/>
                        </a:rPr>
                        <a:t> </a:t>
                      </a:r>
                      <a:r>
                        <a:rPr lang="en-US" sz="1000" baseline="0" dirty="0" err="1" smtClean="0">
                          <a:latin typeface="+mn-lt"/>
                        </a:rPr>
                        <a:t>sistem</a:t>
                      </a:r>
                      <a:r>
                        <a:rPr lang="en-US" sz="1000" baseline="0" dirty="0" smtClean="0">
                          <a:latin typeface="+mn-lt"/>
                        </a:rPr>
                        <a:t> storage </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0278937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4_Office Theme">
  <a:themeElements>
    <a:clrScheme name="Custom 1">
      <a:dk1>
        <a:srgbClr val="000000"/>
      </a:dk1>
      <a:lt1>
        <a:srgbClr val="FFFFFF"/>
      </a:lt1>
      <a:dk2>
        <a:srgbClr val="44546A"/>
      </a:dk2>
      <a:lt2>
        <a:srgbClr val="E7E6E6"/>
      </a:lt2>
      <a:accent1>
        <a:srgbClr val="FFBF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Maybank.potx" id="{B1755CDD-9389-4DA6-A402-0508EFACCC3C}" vid="{DBE61ACF-C050-4415-ACE3-83AB37571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9739</TotalTime>
  <Words>6212</Words>
  <Application>Microsoft Office PowerPoint</Application>
  <PresentationFormat>Widescreen</PresentationFormat>
  <Paragraphs>916</Paragraphs>
  <Slides>20</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Trebuchet MS</vt:lpstr>
      <vt:lpstr>4_Office Theme</vt:lpstr>
      <vt:lpstr>think-cell Slide</vt:lpstr>
      <vt:lpstr>High Level Business Process</vt:lpstr>
      <vt:lpstr>Proposed High Level MVP 1 Process Flow – Piloting Clean Loan Product</vt:lpstr>
      <vt:lpstr>Deskripsi Proses MVP 1.0 - Digital Lending SME (1/3)</vt:lpstr>
      <vt:lpstr>Deskripsi Proses MVP 1.0 - Digital Lending SME (2/3)</vt:lpstr>
      <vt:lpstr>Deskripsi Proses MVP 1.0 - Digital Lending SME (3/3)</vt:lpstr>
      <vt:lpstr>Deskripsi Proses MVP 1.0 - Digital Lending SME (3/3)</vt:lpstr>
      <vt:lpstr>Proposed High Level MVP 2.0 (ETB &amp; NTB : Online Application, AIP) </vt:lpstr>
      <vt:lpstr>Deskripsi Proses MVP 2.0 - Digital Lending SME (1/6)</vt:lpstr>
      <vt:lpstr>Deskripsi Proses MVP 2.0 - Digital Lending SME (2/6)</vt:lpstr>
      <vt:lpstr>Deskripsi Proses MVP 2.0 - Digital Lending SME (3/6)</vt:lpstr>
      <vt:lpstr>Deskripsi Proses MVP 2.0 - Digital Lending SME (4/6)</vt:lpstr>
      <vt:lpstr>Deskripsi Proses MVP 2.0 - Digital Lending SME (5/6)</vt:lpstr>
      <vt:lpstr>Deskripsi Proses MVP 2.0 - Digital Lending SME (6/6)</vt:lpstr>
      <vt:lpstr>Deskripsi Proses MVP 2.0 - Digital Lending SME (6/6)</vt:lpstr>
      <vt:lpstr>Proposed High Level MVP 2.1 (ETB &amp; NTB : Online Application, Digital Acceptance)</vt:lpstr>
      <vt:lpstr>Deskripsi Proses MVP 2.0 - Digital Lending SME (1/6)</vt:lpstr>
      <vt:lpstr>Deskripsi Proses MVP 2.0 - Digital Lending SME (2/6)</vt:lpstr>
      <vt:lpstr>Deskripsi Proses MVP 2.0 - Digital Lending SME (3/6)</vt:lpstr>
      <vt:lpstr>Deskripsi Proses MVP 2.0 - Digital Lending SME (4/6)</vt:lpstr>
      <vt:lpstr>Deskripsi Proses MVP 2.0 - Digital Lending SME (5/6)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MBI SME Workshop</dc:title>
  <dc:creator>Nurul Rizwana Binti Mustafa</dc:creator>
  <cp:lastModifiedBy>Ismi Apriliani</cp:lastModifiedBy>
  <cp:revision>466</cp:revision>
  <dcterms:created xsi:type="dcterms:W3CDTF">2023-01-09T01:25:02Z</dcterms:created>
  <dcterms:modified xsi:type="dcterms:W3CDTF">2023-08-28T08:05:49Z</dcterms:modified>
</cp:coreProperties>
</file>