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fadeb5b9e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5fadeb5b9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fadeb5b9e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5fadeb5b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f546e1a6c_9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ff546e1a6c_9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f546e1a6c_9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ff546e1a6c_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f50a7885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5f50a7885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 more</a:t>
            </a:r>
            <a:endParaRPr/>
          </a:p>
        </p:txBody>
      </p:sp>
      <p:sp>
        <p:nvSpPr>
          <p:cNvPr id="233" name="Google Shape;233;g15f50a7885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f50a788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5f50a7885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 more</a:t>
            </a:r>
            <a:endParaRPr/>
          </a:p>
        </p:txBody>
      </p:sp>
      <p:sp>
        <p:nvSpPr>
          <p:cNvPr id="255" name="Google Shape;255;g15f50a7885f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f546e1a6c_9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ff546e1a6c_9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f546e1a6c_9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ff546e1a6c_9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f546e1a6c_9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ff546e1a6c_9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f546e1a6c_9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ff546e1a6c_9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2.073105 / 0.09944903 gets you the zval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2*pnorm(20.8459, lower.tail = FALSE) gets you the p-value for this</a:t>
            </a:r>
            <a:endParaRPr/>
          </a:p>
        </p:txBody>
      </p:sp>
      <p:sp>
        <p:nvSpPr>
          <p:cNvPr id="301" name="Google Shape;301;gff546e1a6c_9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f546e1a6c_4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ff546e1a6c_4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f50a7885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15f50a7885f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2.073105 / 0.09944903 gets you the zval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2*pnorm(20.8459, lower.tail = FALSE) gets you the p-value for this</a:t>
            </a:r>
            <a:endParaRPr/>
          </a:p>
        </p:txBody>
      </p:sp>
      <p:sp>
        <p:nvSpPr>
          <p:cNvPr id="311" name="Google Shape;311;g15f50a7885f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f50a7885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15f50a7885f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2.073105 / 0.09944903 gets you the zval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2*pnorm(20.8459, lower.tail = FALSE) gets you the p-value for this</a:t>
            </a:r>
            <a:endParaRPr/>
          </a:p>
        </p:txBody>
      </p:sp>
      <p:sp>
        <p:nvSpPr>
          <p:cNvPr id="322" name="Google Shape;322;g15f50a7885f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f546e1a6c_9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ff546e1a6c_9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f546e1a6c_9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ff546e1a6c_9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f546e1a6c_9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ff546e1a6c_9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f546e1a6c_9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ff546e1a6c_9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f546e1a6c_9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gff546e1a6c_9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p-value from Q test, which is a chi-square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2*pchisq(24.40149, 4, lower.tail = FALSE)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0.0001327126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ff546e1a6c_9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f546e1a6c_9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ff546e1a6c_9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f546e1a6c_9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ff546e1a6c_9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f546e1a6c_9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ff546e1a6c_9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f546e1a6c_1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ff546e1a6c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f546e1a6c_9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ff546e1a6c_9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f546e1a6c_9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ff546e1a6c_9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f546e1a6c_9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ff546e1a6c_9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f546e1a6c_9_3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ff546e1a6c_9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f546e1a6c_9_3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ff546e1a6c_9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ff546e1a6c_9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ff546e1a6c_9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f546e1a6c_9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ff546e1a6c_9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f546e1a6c_9_3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ff546e1a6c_9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5fadeb5b9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15fadeb5b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5fadeb5b9e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15fadeb5b9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f546e1a6c_4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ff546e1a6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5fadeb5b9e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15fadeb5b9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ff546e1a6c_9_4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ff546e1a6c_9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f546e1a6c_9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ff546e1a6c_9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f546e1a6c_9_4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ff546e1a6c_9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f546e1a6c_9_4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ff546e1a6c_9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f546e1a6c_4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ff546e1a6c_4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f546e1a6c_4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f546e1a6c_4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ff546e1a6c_4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f546e1a6c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ff546e1a6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f546e1a6c_1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ff546e1a6c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f50a7885f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5f50a7885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2" y="273049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marL="1371600" lvl="2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marL="1828800" lvl="3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marL="274320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marL="3200400" lvl="6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8pPr>
            <a:lvl9pPr marL="4114800" lvl="8" indent="-355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book-5-1.cochrane.org/chapter_1/1_2_2_what_is_a_systematic_review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8" y="143242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Meta-analysis: Effect sizes, multilevel models and meta-regression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25" y="3129696"/>
            <a:ext cx="4994324" cy="338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457200" y="2320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100" b="1"/>
              <a:t>Why do we want to do meta-analysis?</a:t>
            </a:r>
            <a:endParaRPr sz="4100"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457200" y="1674465"/>
            <a:ext cx="8229600" cy="4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188" lvl="0" indent="-44575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Meta-analysis increases power and precision to estimate effects</a:t>
            </a:r>
            <a:endParaRPr/>
          </a:p>
          <a:p>
            <a:pPr marL="1371565" lvl="2" indent="-44766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/>
              <a:t>Individual studies are (often) underpowered </a:t>
            </a:r>
            <a:endParaRPr sz="2000"/>
          </a:p>
          <a:p>
            <a:pPr marL="1371565" lvl="2" indent="-44766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000"/>
              <a:t>High sampling variability can exaggerate effects; don’t put too much faith in a single study.</a:t>
            </a:r>
            <a:endParaRPr/>
          </a:p>
          <a:p>
            <a:pPr marL="457188" lvl="0" indent="-44575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Establishes generalities </a:t>
            </a:r>
            <a:endParaRPr/>
          </a:p>
          <a:p>
            <a:pPr marL="457188" lvl="0" indent="-44575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Explores differences between studies and why they exist</a:t>
            </a:r>
            <a:endParaRPr/>
          </a:p>
          <a:p>
            <a:pPr marL="457188" lvl="0" indent="-44575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Generates new hypotheses</a:t>
            </a:r>
            <a:endParaRPr/>
          </a:p>
          <a:p>
            <a:pPr marL="457188" lvl="0" indent="-44575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Helps settle controversies from conflicting empirical studies</a:t>
            </a:r>
            <a:endParaRPr/>
          </a:p>
          <a:p>
            <a:pPr marL="457188" lvl="0" indent="-44575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Can identify potential publication biases</a:t>
            </a:r>
            <a:endParaRPr/>
          </a:p>
          <a:p>
            <a:pPr marL="457188" lvl="0" indent="-445758" algn="l" rtl="0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Identify knowledge gaps to provide guidance for future empirical studies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199625" y="274650"/>
            <a:ext cx="8807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b="1"/>
              <a:t>Three main aims of </a:t>
            </a:r>
            <a:br>
              <a:rPr lang="en" sz="4000" b="1"/>
            </a:br>
            <a:r>
              <a:rPr lang="en" sz="4000" b="1"/>
              <a:t>meta-analysis</a:t>
            </a:r>
            <a:endParaRPr sz="4000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199625" y="1987800"/>
            <a:ext cx="8807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Finding generality across studies on the same (similar) topics</a:t>
            </a:r>
            <a:endParaRPr sz="23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900"/>
              <a:buChar char="○"/>
            </a:pPr>
            <a:r>
              <a:rPr lang="en" sz="1900">
                <a:solidFill>
                  <a:srgbClr val="BFBFBF"/>
                </a:solidFill>
              </a:rPr>
              <a:t>Meta-analysis</a:t>
            </a:r>
            <a:endParaRPr sz="19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900"/>
              <a:buChar char="○"/>
            </a:pPr>
            <a:r>
              <a:rPr lang="en" sz="1900">
                <a:solidFill>
                  <a:srgbClr val="BFBFBF"/>
                </a:solidFill>
              </a:rPr>
              <a:t>Subgroup meta-analysis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Finding consistency (inconsistency) among studies</a:t>
            </a:r>
            <a:endParaRPr sz="23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1900"/>
              <a:buChar char="○"/>
            </a:pPr>
            <a:r>
              <a:rPr lang="en" sz="1900">
                <a:solidFill>
                  <a:srgbClr val="D99593"/>
                </a:solidFill>
              </a:rPr>
              <a:t>Heterogeneity analysis</a:t>
            </a:r>
            <a:endParaRPr sz="19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Explaining variation in effects</a:t>
            </a:r>
            <a:endParaRPr sz="23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1900"/>
              <a:buChar char="○"/>
            </a:pPr>
            <a:r>
              <a:rPr lang="en" sz="1900">
                <a:solidFill>
                  <a:srgbClr val="93B3D7"/>
                </a:solidFill>
              </a:rPr>
              <a:t>Meta-regression</a:t>
            </a:r>
            <a:endParaRPr sz="19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B3D7"/>
              </a:buClr>
              <a:buSzPts val="1900"/>
              <a:buChar char="○"/>
            </a:pPr>
            <a:r>
              <a:rPr lang="en" sz="1900">
                <a:solidFill>
                  <a:srgbClr val="93B3D7"/>
                </a:solidFill>
              </a:rPr>
              <a:t>Publication-bias tests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 descr="Chart, radar 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398" y="609875"/>
            <a:ext cx="4040189" cy="611734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4705409" y="3185601"/>
            <a:ext cx="4040188" cy="255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188" marR="0" lvl="0" indent="-44194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studies are estimating the same (common) “true” underlying effect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marR="0" lvl="0" indent="-441949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Variability between studies is due to random variation (chance) only</a:t>
            </a:r>
            <a:endParaRPr/>
          </a:p>
          <a:p>
            <a:pPr marL="320040" marR="0" lvl="0" indent="-16256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4782403" y="2343203"/>
            <a:ext cx="38862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(common) effect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52400" y="4132162"/>
            <a:ext cx="4419600" cy="27258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4203850" y="527975"/>
            <a:ext cx="50103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b="1"/>
              <a:t>Fixed and random</a:t>
            </a:r>
            <a:br>
              <a:rPr lang="en" sz="4000" b="1"/>
            </a:br>
            <a:r>
              <a:rPr lang="en" sz="4000" b="1"/>
              <a:t>model assumptions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4203850" y="527975"/>
            <a:ext cx="50103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b="1"/>
              <a:t>Fixed and random</a:t>
            </a:r>
            <a:br>
              <a:rPr lang="en" sz="4000" b="1"/>
            </a:br>
            <a:r>
              <a:rPr lang="en" sz="4000" b="1"/>
              <a:t>model assumptions</a:t>
            </a:r>
            <a:endParaRPr sz="4000"/>
          </a:p>
        </p:txBody>
      </p:sp>
      <p:pic>
        <p:nvPicPr>
          <p:cNvPr id="226" name="Google Shape;226;p31" descr="Chart, radar 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5023" y="662151"/>
            <a:ext cx="3968822" cy="600929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4530301" y="3429001"/>
            <a:ext cx="4357500" cy="28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188" marR="0" lvl="0" indent="-4571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study has different “true” underlying effect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8" marR="0" lvl="0" indent="-457188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Variability between studies is due to random variation (chance) </a:t>
            </a:r>
            <a:r>
              <a:rPr lang="en" sz="3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actual differences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" marR="0" lvl="0" indent="-16256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4649778" y="2632484"/>
            <a:ext cx="3886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effects</a:t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420845" y="564438"/>
            <a:ext cx="8269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b="1"/>
              <a:t>Fixed (common) and random: it’s just another linear model</a:t>
            </a:r>
            <a:endParaRPr sz="4000"/>
          </a:p>
        </p:txBody>
      </p:sp>
      <p:sp>
        <p:nvSpPr>
          <p:cNvPr id="236" name="Google Shape;236;p32"/>
          <p:cNvSpPr txBox="1"/>
          <p:nvPr/>
        </p:nvSpPr>
        <p:spPr>
          <a:xfrm>
            <a:off x="610005" y="2043273"/>
            <a:ext cx="315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Fixed-effect meta-analysis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(common-effect meta-analysis)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5110698" y="2181772"/>
            <a:ext cx="30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Random-effects meta-analysis</a:t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2787827" y="6456485"/>
            <a:ext cx="36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Nakagawa &amp; Santos (2012, Evol Ecol)</a:t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5208739" y="5718737"/>
            <a:ext cx="28710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669" b="-266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0" y="-10510"/>
            <a:ext cx="9144000" cy="369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pic>
        <p:nvPicPr>
          <p:cNvPr id="241" name="Google Shape;241;p32" descr="m_{i} \sim  N \left ( 0, \sigma_{i}^2\right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50" y="3473741"/>
            <a:ext cx="2717400" cy="5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 descr="y_{i} = \mu + m_{i}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663" y="2742550"/>
            <a:ext cx="26086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 descr="y_{i} = \mu + s_{i} + m_{i}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6875" y="2720888"/>
            <a:ext cx="350981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 descr="s_{i} \sim  N \left ( 0, \sigma_{s}^2\right)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6925" y="3447475"/>
            <a:ext cx="248478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5237375" y="5394725"/>
            <a:ext cx="29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 = study-specific effect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5186900" y="5041975"/>
            <a:ext cx="37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 = sampling error for each effect size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266975" y="5787075"/>
            <a:ext cx="37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u = meta-analytic mean or ‘intercept’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281325" y="5433400"/>
            <a:ext cx="37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y = effect size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281325" y="5026175"/>
            <a:ext cx="48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 = study number; 1 to the total number of studies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50" name="Google Shape;250;p32" descr="w_{i} = \frac{1}{\sigma_{i}^2}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2338" y="4226075"/>
            <a:ext cx="1101686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 descr="w_{i} = \frac{1}{\sigma_{i}^2 + \sigma_{s}^2}" title="MathEquation,#fffff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7075" y="4186775"/>
            <a:ext cx="150394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420845" y="564438"/>
            <a:ext cx="8269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b="1"/>
              <a:t>Fixed (common) and random: it’s just another linear model</a:t>
            </a:r>
            <a:endParaRPr sz="4000"/>
          </a:p>
        </p:txBody>
      </p:sp>
      <p:sp>
        <p:nvSpPr>
          <p:cNvPr id="258" name="Google Shape;258;p33"/>
          <p:cNvSpPr txBox="1"/>
          <p:nvPr/>
        </p:nvSpPr>
        <p:spPr>
          <a:xfrm>
            <a:off x="610005" y="2043273"/>
            <a:ext cx="315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Fixed-effect meta-analysis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(common-effect meta-analysis)</a:t>
            </a: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5110698" y="2181772"/>
            <a:ext cx="30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Random-effects meta-analysis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2787827" y="6456485"/>
            <a:ext cx="36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Nakagawa &amp; Santos (2012, Evol Ecol)</a:t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5208739" y="5718737"/>
            <a:ext cx="28710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669" b="-266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0" y="-10510"/>
            <a:ext cx="9144000" cy="369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pic>
        <p:nvPicPr>
          <p:cNvPr id="263" name="Google Shape;263;p33" descr="m_{i} \sim  N \left ( 0, \sigma_{i}^2\right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50" y="3473741"/>
            <a:ext cx="2717400" cy="5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 descr="y_{i} = \mu + m_{i}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663" y="2742550"/>
            <a:ext cx="26086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 descr="y_{i} = \mu + s_{i} + m_{i}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6875" y="2720888"/>
            <a:ext cx="350981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 descr="s_{i} \sim  N \left ( 0, \sigma_{s}^2\right)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6925" y="3447475"/>
            <a:ext cx="248478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/>
        </p:nvSpPr>
        <p:spPr>
          <a:xfrm>
            <a:off x="5237375" y="5394725"/>
            <a:ext cx="29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 = study-specific effect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5186900" y="5041975"/>
            <a:ext cx="37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 = sampling error for each effect size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266975" y="5787075"/>
            <a:ext cx="37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u = meta-analytic mean or ‘intercept’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281325" y="5433400"/>
            <a:ext cx="37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y = effect size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281325" y="5026175"/>
            <a:ext cx="48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 = study number; 1 to the total number of studies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72" name="Google Shape;272;p33" descr="w_{i} = \frac{1}{\sigma_{i}^2}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2338" y="4226075"/>
            <a:ext cx="1101686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 descr="w_{i} = \frac{1}{\sigma_{i}^2 + \sigma_{s}^2}" title="MathEquation,#fffff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7075" y="4186775"/>
            <a:ext cx="150394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2965650" y="4315725"/>
            <a:ext cx="296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4"/>
              </a:spcBef>
              <a:spcAft>
                <a:spcPts val="0"/>
              </a:spcAft>
              <a:buClr>
                <a:srgbClr val="60A0B0"/>
              </a:buClr>
              <a:buSzPts val="3200"/>
              <a:buFont typeface="Arial"/>
              <a:buNone/>
            </a:pPr>
            <a:r>
              <a:rPr lang="en" sz="1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(N, </a:t>
            </a:r>
            <a:r>
              <a:rPr lang="en" sz="18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, sqrt(</a:t>
            </a:r>
            <a:r>
              <a:rPr lang="en" sz="1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)) </a:t>
            </a:r>
            <a:endParaRPr/>
          </a:p>
        </p:txBody>
      </p:sp>
      <p:cxnSp>
        <p:nvCxnSpPr>
          <p:cNvPr id="275" name="Google Shape;275;p33"/>
          <p:cNvCxnSpPr>
            <a:stCxn id="274" idx="0"/>
            <a:endCxn id="266" idx="1"/>
          </p:cNvCxnSpPr>
          <p:nvPr/>
        </p:nvCxnSpPr>
        <p:spPr>
          <a:xfrm rot="10800000" flipH="1">
            <a:off x="4448700" y="3733125"/>
            <a:ext cx="818100" cy="58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33"/>
          <p:cNvCxnSpPr>
            <a:stCxn id="274" idx="0"/>
            <a:endCxn id="263" idx="3"/>
          </p:cNvCxnSpPr>
          <p:nvPr/>
        </p:nvCxnSpPr>
        <p:spPr>
          <a:xfrm rot="10800000">
            <a:off x="3542400" y="3762525"/>
            <a:ext cx="906300" cy="5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b="1"/>
              <a:t>Fixed (common) effect in code…</a:t>
            </a:r>
            <a:endParaRPr sz="4000" b="1"/>
          </a:p>
        </p:txBody>
      </p:sp>
      <p:sp>
        <p:nvSpPr>
          <p:cNvPr id="282" name="Google Shape;282;p3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189" lvl="0" indent="0" algn="l" rtl="0">
              <a:spcBef>
                <a:spcPts val="0"/>
              </a:spcBef>
              <a:spcAft>
                <a:spcPts val="0"/>
              </a:spcAft>
              <a:buClr>
                <a:srgbClr val="60A0B0"/>
              </a:buClr>
              <a:buSzPct val="177777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Generate some simulated effect size data with known sampling variance</a:t>
            </a:r>
            <a:br>
              <a:rPr lang="en"/>
            </a:b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assumed to come from a common underlying distribution</a:t>
            </a:r>
            <a:br>
              <a:rPr lang="en"/>
            </a:b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set.seed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86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Set see so that we all get the same simulated results</a:t>
            </a:r>
            <a:br>
              <a:rPr lang="en"/>
            </a:b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189" lvl="0" indent="0" algn="l" rtl="0">
              <a:spcBef>
                <a:spcPts val="304"/>
              </a:spcBef>
              <a:spcAft>
                <a:spcPts val="0"/>
              </a:spcAft>
              <a:buClr>
                <a:srgbClr val="60A0B0"/>
              </a:buClr>
              <a:buSzPct val="177777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We will have 5 studies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stdy 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                                     </a:t>
            </a:r>
            <a:br>
              <a:rPr lang="en"/>
            </a:br>
            <a:endParaRPr/>
          </a:p>
          <a:p>
            <a:pPr marL="457189" lvl="0" indent="0" algn="l" rtl="0">
              <a:spcBef>
                <a:spcPts val="304"/>
              </a:spcBef>
              <a:spcAft>
                <a:spcPts val="0"/>
              </a:spcAft>
              <a:buClr>
                <a:srgbClr val="60A0B0"/>
              </a:buClr>
              <a:buSzPct val="177777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We know the variance for each effect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Ves  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0.05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0.10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0.02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0.10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0.09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    </a:t>
            </a:r>
            <a:br>
              <a:rPr lang="en"/>
            </a:br>
            <a:endParaRPr/>
          </a:p>
          <a:p>
            <a:pPr marL="457189" lvl="0" indent="0" algn="l" rtl="0">
              <a:spcBef>
                <a:spcPts val="304"/>
              </a:spcBef>
              <a:spcAft>
                <a:spcPts val="0"/>
              </a:spcAft>
              <a:buClr>
                <a:srgbClr val="60A0B0"/>
              </a:buClr>
              <a:buSzPct val="177777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We'll need this later but these are weights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W    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Ves                                          </a:t>
            </a:r>
            <a:br>
              <a:rPr lang="en"/>
            </a:br>
            <a:endParaRPr/>
          </a:p>
          <a:p>
            <a:pPr marL="457189" lvl="0" indent="0" algn="l" rtl="0">
              <a:spcBef>
                <a:spcPts val="304"/>
              </a:spcBef>
              <a:spcAft>
                <a:spcPts val="0"/>
              </a:spcAft>
              <a:buClr>
                <a:srgbClr val="60A0B0"/>
              </a:buClr>
              <a:buSzPct val="177777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We assume they are sampled from a normal distribution  with a mean effect size of 2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es   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(Ves),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(Ves))          </a:t>
            </a:r>
            <a:br>
              <a:rPr lang="en"/>
            </a:br>
            <a:endParaRPr/>
          </a:p>
          <a:p>
            <a:pPr marL="457189" lvl="0" indent="0" algn="l" rtl="0">
              <a:spcBef>
                <a:spcPts val="304"/>
              </a:spcBef>
              <a:spcAft>
                <a:spcPts val="1200"/>
              </a:spcAft>
              <a:buClr>
                <a:srgbClr val="60A0B0"/>
              </a:buClr>
              <a:buSzPct val="177777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Data for our fixed effect meta-analysis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dataFE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data.frame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stdy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stdy, es, Ves)</a:t>
            </a:r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b="1"/>
              <a:t>Fixed effects model data…</a:t>
            </a:r>
            <a:endParaRPr sz="4000" b="1"/>
          </a:p>
        </p:txBody>
      </p:sp>
      <p:sp>
        <p:nvSpPr>
          <p:cNvPr id="289" name="Google Shape;289;p35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00" y="1277701"/>
            <a:ext cx="6684326" cy="5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>
            <a:spLocks noGrp="1"/>
          </p:cNvSpPr>
          <p:nvPr>
            <p:ph type="title"/>
          </p:nvPr>
        </p:nvSpPr>
        <p:spPr>
          <a:xfrm>
            <a:off x="152250" y="408013"/>
            <a:ext cx="8839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b="1"/>
              <a:t>Fixed effect model meta-analysis..</a:t>
            </a:r>
            <a:endParaRPr sz="4000" b="1"/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189" lvl="0" indent="0" algn="l" rtl="0">
              <a:spcBef>
                <a:spcPts val="0"/>
              </a:spcBef>
              <a:spcAft>
                <a:spcPts val="0"/>
              </a:spcAft>
              <a:buClr>
                <a:srgbClr val="60A0B0"/>
              </a:buClr>
              <a:buSzPct val="177777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Run a fixed effect meta-analysis using the FE dataset. 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metafor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rma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yi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es,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vi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Ves,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method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"FE"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data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dataFE)</a:t>
            </a:r>
            <a:endParaRPr/>
          </a:p>
          <a:p>
            <a:pPr marL="457189" lvl="0" indent="0" algn="l" rtl="0">
              <a:spcBef>
                <a:spcPts val="304"/>
              </a:spcBef>
              <a:spcAft>
                <a:spcPts val="1200"/>
              </a:spcAft>
              <a:buClr>
                <a:schemeClr val="dk1"/>
              </a:buClr>
              <a:buSzPct val="177777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Fixed-Effects Model (k = 5)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 b="1">
                <a:latin typeface="Courier"/>
                <a:ea typeface="Courier"/>
                <a:cs typeface="Courier"/>
                <a:sym typeface="Courier"/>
              </a:rPr>
              <a:t>## I^2 (total heterogeneity / total variability):   0.00%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H^2 (total variability / sampling variability):  0.56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 b="1">
                <a:latin typeface="Courier"/>
                <a:ea typeface="Courier"/>
                <a:cs typeface="Courier"/>
                <a:sym typeface="Courier"/>
              </a:rPr>
              <a:t>## Test for Heterogeneity:</a:t>
            </a:r>
            <a:br>
              <a:rPr lang="en" b="1">
                <a:latin typeface="Courier"/>
                <a:ea typeface="Courier"/>
                <a:cs typeface="Courier"/>
                <a:sym typeface="Courier"/>
              </a:rPr>
            </a:br>
            <a:r>
              <a:rPr lang="en" b="1">
                <a:latin typeface="Courier"/>
                <a:ea typeface="Courier"/>
                <a:cs typeface="Courier"/>
                <a:sym typeface="Courier"/>
              </a:rPr>
              <a:t>## Q(df = 4) = 2.2340, p-val = 0.6928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Model Results: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estimate      se     zval    pval   ci.lb   ci.ub     ​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 b="1">
                <a:latin typeface="Courier"/>
                <a:ea typeface="Courier"/>
                <a:cs typeface="Courier"/>
                <a:sym typeface="Courier"/>
              </a:rPr>
              <a:t>##   2.0731 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0.0994  20.8459  &lt;.0001  1.8782  2.2680  ***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---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Signif. codes:  0 '***' 0.001 '**' 0.01 '*' 0.05 '.' 0.1 ' ' 1</a:t>
            </a:r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457200" y="911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Now a fixed effect analysis by hand…</a:t>
            </a:r>
            <a:endParaRPr/>
          </a:p>
        </p:txBody>
      </p:sp>
      <p:sp>
        <p:nvSpPr>
          <p:cNvPr id="304" name="Google Shape;304;p37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pic>
        <p:nvPicPr>
          <p:cNvPr id="305" name="Google Shape;305;p37" descr="\hat \mu = \sum_{i = 1}^{n} \left( W_{i} * y_{i}\right) / \sum_{i = 1}^{n} W_{i}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50" y="1389125"/>
            <a:ext cx="4100700" cy="41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 descr="\sigma_{y}^2 = \frac{1}{\sum_{i = 1}^{n} W_{i}}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650" y="1308413"/>
            <a:ext cx="177209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/>
          <p:nvPr/>
        </p:nvSpPr>
        <p:spPr>
          <a:xfrm>
            <a:off x="67150" y="968150"/>
            <a:ext cx="90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do all the fancy stuff that </a:t>
            </a:r>
            <a:r>
              <a:rPr lang="en" b="1">
                <a:solidFill>
                  <a:schemeClr val="dk1"/>
                </a:solidFill>
              </a:rPr>
              <a:t>metafor</a:t>
            </a:r>
            <a:r>
              <a:rPr lang="en">
                <a:solidFill>
                  <a:schemeClr val="dk1"/>
                </a:solidFill>
              </a:rPr>
              <a:t> is doing ourselves. We just need to know a few simple equations: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17342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b="1"/>
              <a:t>What is a meta-analysis?</a:t>
            </a:r>
            <a:endParaRPr sz="400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28238" y="1316417"/>
            <a:ext cx="8887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9" lvl="0" indent="-42162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Statistical methods and techniques for aggregating, summarizing, and drawing inferences from collections of studies</a:t>
            </a:r>
            <a:endParaRPr sz="2400"/>
          </a:p>
          <a:p>
            <a:pPr marL="457189" lvl="0" indent="-421629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Part of a </a:t>
            </a:r>
            <a:r>
              <a:rPr lang="en" sz="2400" b="1" i="1" u="sng">
                <a:solidFill>
                  <a:schemeClr val="hlink"/>
                </a:solidFill>
                <a:hlinkClick r:id="rId3"/>
              </a:rPr>
              <a:t>Systematic Review </a:t>
            </a:r>
            <a:endParaRPr sz="2400" b="1" i="1"/>
          </a:p>
          <a:p>
            <a:pPr marL="1371566" lvl="2" indent="-468618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/>
              <a:t>Collate empirical evidence that fits pre-specified eligibility criteria in order to answer a specific research question</a:t>
            </a:r>
            <a:endParaRPr sz="2400"/>
          </a:p>
          <a:p>
            <a:pPr marL="1371566" lvl="2" indent="-468618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/>
              <a:t>Explicit, systematic methods are selected with a view to minimize bias</a:t>
            </a:r>
            <a:endParaRPr sz="2400"/>
          </a:p>
          <a:p>
            <a:pPr marL="1371566" lvl="2" indent="-468618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/>
              <a:t>Provides more reliable findings from which conclusions can be drawn and decisions made </a:t>
            </a:r>
            <a:endParaRPr sz="2400"/>
          </a:p>
          <a:p>
            <a:pPr marL="457189" lvl="0" indent="-269229" algn="l" rtl="0">
              <a:spcBef>
                <a:spcPts val="592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457200" y="911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Now a fixed effect analysis by hand…</a:t>
            </a:r>
            <a:endParaRPr/>
          </a:p>
        </p:txBody>
      </p:sp>
      <p:sp>
        <p:nvSpPr>
          <p:cNvPr id="314" name="Google Shape;314;p38"/>
          <p:cNvSpPr txBox="1"/>
          <p:nvPr/>
        </p:nvSpPr>
        <p:spPr>
          <a:xfrm>
            <a:off x="0" y="-10510"/>
            <a:ext cx="9144000" cy="369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5745625" y="2029200"/>
            <a:ext cx="3477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These are weights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W     </a:t>
            </a:r>
            <a:r>
              <a:rPr lang="en" sz="18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Ves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8" descr="\hat \mu = \sum_{i = 1}^{n} \left( W_{i} * y_{i}\right) / \sum_{i = 1}^{n} W_{i}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50" y="1389125"/>
            <a:ext cx="4100700" cy="41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 descr="\sigma_{y}^2 = \frac{1}{\sum_{i = 1}^{n} W_{i}}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650" y="1308413"/>
            <a:ext cx="177209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 txBox="1"/>
          <p:nvPr/>
        </p:nvSpPr>
        <p:spPr>
          <a:xfrm>
            <a:off x="67150" y="968150"/>
            <a:ext cx="90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do all the fancy stuff that </a:t>
            </a:r>
            <a:r>
              <a:rPr lang="en" b="1">
                <a:solidFill>
                  <a:schemeClr val="dk1"/>
                </a:solidFill>
              </a:rPr>
              <a:t>metafor</a:t>
            </a:r>
            <a:r>
              <a:rPr lang="en">
                <a:solidFill>
                  <a:schemeClr val="dk1"/>
                </a:solidFill>
              </a:rPr>
              <a:t> is doing ourselves. We just need to know a few simple equations: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/>
        </p:nvSpPr>
        <p:spPr>
          <a:xfrm>
            <a:off x="145325" y="2027150"/>
            <a:ext cx="7526400" cy="4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 Calculate pooled effect size</a:t>
            </a:r>
            <a:endParaRPr sz="1500" i="1">
              <a:solidFill>
                <a:srgbClr val="60A0B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EsP.FE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(W</a:t>
            </a:r>
            <a:r>
              <a:rPr lang="en" sz="15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dataFE</a:t>
            </a:r>
            <a:r>
              <a:rPr lang="en" sz="15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es)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(W)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EsP.FE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[1] 2.073105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Calculate the pooled variance around estimate</a:t>
            </a:r>
            <a:endParaRPr sz="1500" i="1">
              <a:solidFill>
                <a:srgbClr val="60A0B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VarEsP.FE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(W)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VarEsP.FE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[1] 0.00989011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Calculate the standard error around estimate</a:t>
            </a:r>
            <a:endParaRPr sz="1500" i="1">
              <a:solidFill>
                <a:srgbClr val="60A0B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SE.EsP.FE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(VarEsP.FE)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SE.EsP.FE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[1] 0.09944903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title"/>
          </p:nvPr>
        </p:nvSpPr>
        <p:spPr>
          <a:xfrm>
            <a:off x="457200" y="911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Now a fixed effect analysis by hand…</a:t>
            </a:r>
            <a:endParaRPr/>
          </a:p>
        </p:txBody>
      </p:sp>
      <p:sp>
        <p:nvSpPr>
          <p:cNvPr id="326" name="Google Shape;326;p39"/>
          <p:cNvSpPr txBox="1"/>
          <p:nvPr/>
        </p:nvSpPr>
        <p:spPr>
          <a:xfrm>
            <a:off x="677118" y="5988726"/>
            <a:ext cx="836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estimate      se     zval    pval   ci.lb   ci.ub     ​ </a:t>
            </a:r>
            <a:b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  2.0731    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0.0994  20.8459  &lt;.0001  1.8782  2.2680  ***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9"/>
          <p:cNvSpPr/>
          <p:nvPr/>
        </p:nvSpPr>
        <p:spPr>
          <a:xfrm>
            <a:off x="677119" y="5988726"/>
            <a:ext cx="1788300" cy="646200"/>
          </a:xfrm>
          <a:prstGeom prst="rect">
            <a:avLst/>
          </a:prstGeom>
          <a:solidFill>
            <a:srgbClr val="538CD5">
              <a:alpha val="20000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9"/>
          <p:cNvCxnSpPr/>
          <p:nvPr/>
        </p:nvCxnSpPr>
        <p:spPr>
          <a:xfrm rot="5400000">
            <a:off x="-750104" y="3874056"/>
            <a:ext cx="3500100" cy="726000"/>
          </a:xfrm>
          <a:prstGeom prst="curvedConnector3">
            <a:avLst>
              <a:gd name="adj1" fmla="val 1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9" name="Google Shape;329;p39"/>
          <p:cNvSpPr/>
          <p:nvPr/>
        </p:nvSpPr>
        <p:spPr>
          <a:xfrm>
            <a:off x="2685327" y="5988726"/>
            <a:ext cx="1055100" cy="646200"/>
          </a:xfrm>
          <a:prstGeom prst="rect">
            <a:avLst/>
          </a:prstGeom>
          <a:solidFill>
            <a:srgbClr val="D99593">
              <a:alpha val="20000"/>
            </a:srgbClr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39"/>
          <p:cNvCxnSpPr/>
          <p:nvPr/>
        </p:nvCxnSpPr>
        <p:spPr>
          <a:xfrm>
            <a:off x="2670825" y="5741525"/>
            <a:ext cx="316200" cy="201600"/>
          </a:xfrm>
          <a:prstGeom prst="straightConnector1">
            <a:avLst/>
          </a:prstGeom>
          <a:noFill/>
          <a:ln w="25400" cap="flat" cmpd="sng">
            <a:solidFill>
              <a:srgbClr val="D9959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1" name="Google Shape;331;p39"/>
          <p:cNvSpPr txBox="1"/>
          <p:nvPr/>
        </p:nvSpPr>
        <p:spPr>
          <a:xfrm>
            <a:off x="0" y="-10510"/>
            <a:ext cx="9144000" cy="369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5745625" y="2029200"/>
            <a:ext cx="3477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These are weights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W     </a:t>
            </a:r>
            <a:r>
              <a:rPr lang="en" sz="18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Ves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9" descr="\hat \mu = \sum_{i = 1}^{n} \left( W_{i} * y_{i}\right) / \sum_{i = 1}^{n} W_{i}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50" y="1389125"/>
            <a:ext cx="4100700" cy="41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 descr="\sigma_{y}^2 = \frac{1}{\sum_{i = 1}^{n} W_{i}}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650" y="1308413"/>
            <a:ext cx="177209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/>
          <p:nvPr/>
        </p:nvSpPr>
        <p:spPr>
          <a:xfrm>
            <a:off x="67150" y="968150"/>
            <a:ext cx="90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do all the fancy stuff that </a:t>
            </a:r>
            <a:r>
              <a:rPr lang="en" b="1">
                <a:solidFill>
                  <a:schemeClr val="dk1"/>
                </a:solidFill>
              </a:rPr>
              <a:t>metafor</a:t>
            </a:r>
            <a:r>
              <a:rPr lang="en">
                <a:solidFill>
                  <a:schemeClr val="dk1"/>
                </a:solidFill>
              </a:rPr>
              <a:t> is doing ourselves. We just need to know a few simple equations: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>
            <a:spLocks noGrp="1"/>
          </p:cNvSpPr>
          <p:nvPr>
            <p:ph type="title"/>
          </p:nvPr>
        </p:nvSpPr>
        <p:spPr>
          <a:xfrm>
            <a:off x="457200" y="5032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b="1"/>
              <a:t>Random effect model in code….</a:t>
            </a:r>
            <a:endParaRPr sz="4000" b="1"/>
          </a:p>
        </p:txBody>
      </p:sp>
      <p:sp>
        <p:nvSpPr>
          <p:cNvPr id="341" name="Google Shape;341;p40"/>
          <p:cNvSpPr txBox="1">
            <a:spLocks noGrp="1"/>
          </p:cNvSpPr>
          <p:nvPr>
            <p:ph type="body" idx="1"/>
          </p:nvPr>
        </p:nvSpPr>
        <p:spPr>
          <a:xfrm>
            <a:off x="-59803" y="2081515"/>
            <a:ext cx="9051300" cy="4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189" lvl="0" indent="0" algn="l" rtl="0">
              <a:spcBef>
                <a:spcPts val="0"/>
              </a:spcBef>
              <a:spcAft>
                <a:spcPts val="0"/>
              </a:spcAft>
              <a:buClr>
                <a:srgbClr val="60A0B0"/>
              </a:buClr>
              <a:buSzPts val="3200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Effect size is sampled from a larger distribution of effect sizes that itself comes from a distribution with a variance of 0.8. 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189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  esRE </a:t>
            </a:r>
            <a:r>
              <a:rPr lang="en" sz="22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(Ves), </a:t>
            </a:r>
            <a:r>
              <a:rPr lang="en" sz="2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2200" b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 sz="2200" b="1">
                <a:latin typeface="Courier"/>
                <a:ea typeface="Courier"/>
                <a:cs typeface="Courier"/>
                <a:sym typeface="Courier"/>
              </a:rPr>
              <a:t>(Ves </a:t>
            </a:r>
            <a:r>
              <a:rPr lang="en" sz="2200" b="1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 sz="2200" b="1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 b="1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0.8</a:t>
            </a:r>
            <a:r>
              <a:rPr lang="en" sz="2200" b="1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600">
                <a:latin typeface="Courier"/>
                <a:ea typeface="Courier"/>
                <a:cs typeface="Courier"/>
                <a:sym typeface="Courier"/>
              </a:rPr>
              <a:t> </a:t>
            </a:r>
            <a:br>
              <a:rPr lang="en"/>
            </a:br>
            <a:endParaRPr/>
          </a:p>
          <a:p>
            <a:pPr marL="457189" lvl="0" indent="0" algn="l" rtl="0">
              <a:spcBef>
                <a:spcPts val="592"/>
              </a:spcBef>
              <a:spcAft>
                <a:spcPts val="1200"/>
              </a:spcAft>
              <a:buClr>
                <a:srgbClr val="60A0B0"/>
              </a:buClr>
              <a:buSzPts val="3200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Data for our random effect meta-analysis </a:t>
            </a:r>
            <a:br>
              <a:rPr lang="en"/>
            </a:b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dataRE </a:t>
            </a:r>
            <a:r>
              <a:rPr lang="en" sz="24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24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data.frame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stdy =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 stdy, esRE, Ves)</a:t>
            </a:r>
            <a:endParaRPr/>
          </a:p>
        </p:txBody>
      </p:sp>
      <p:sp>
        <p:nvSpPr>
          <p:cNvPr id="342" name="Google Shape;342;p40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Random effect model data…</a:t>
            </a:r>
            <a:endParaRPr b="1"/>
          </a:p>
        </p:txBody>
      </p:sp>
      <p:sp>
        <p:nvSpPr>
          <p:cNvPr id="348" name="Google Shape;348;p41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pic>
        <p:nvPicPr>
          <p:cNvPr id="349" name="Google Shape;3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075" y="1353903"/>
            <a:ext cx="6527099" cy="53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 </a:t>
            </a: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Random effect meta-analysis</a:t>
            </a:r>
            <a:endParaRPr/>
          </a:p>
          <a:p>
            <a:pPr marL="457189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metafor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rma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yi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esRE,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vi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Ves,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method=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"DL"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data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dataRE)</a:t>
            </a:r>
            <a:endParaRPr/>
          </a:p>
          <a:p>
            <a:pPr marL="457189" lvl="0" indent="0" algn="l" rtl="0">
              <a:spcBef>
                <a:spcPts val="256"/>
              </a:spcBef>
              <a:spcAft>
                <a:spcPts val="1200"/>
              </a:spcAft>
              <a:buClr>
                <a:schemeClr val="dk1"/>
              </a:buClr>
              <a:buSzPct val="177777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Random-Effects Model (k = 5; tau^2 estimator: DL)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tau^2 (estimated amount of total heterogeneity): 0.2947 (SE = 0.2731)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tau (square root of estimated tau^2 value):      0.5429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I^2 (total heterogeneity / total variability):   83.61%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H^2 (total variability / sampling variability):  6.10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Test for Heterogeneity: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Q(df = 4) = 24.4015, p-val &lt; .0001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Model Results: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estimate      se    zval    pval   ci.lb   ci.ub     ​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  2.0163  0.2697  7.4753  &lt;.0001  1.4876  2.5449  ***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---</a:t>
            </a:r>
            <a:br>
              <a:rPr lang="en"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## Signif. codes:  0 '***' 0.001 '**' 0.01 '*' 0.05 '.' 0.1 ' ' 1</a:t>
            </a:r>
            <a:endParaRPr/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b="1"/>
              <a:t>Random effects model meta-analysis..</a:t>
            </a:r>
            <a:endParaRPr b="1"/>
          </a:p>
        </p:txBody>
      </p:sp>
      <p:sp>
        <p:nvSpPr>
          <p:cNvPr id="356" name="Google Shape;356;p42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>
            <a:spLocks noGrp="1"/>
          </p:cNvSpPr>
          <p:nvPr>
            <p:ph type="title"/>
          </p:nvPr>
        </p:nvSpPr>
        <p:spPr>
          <a:xfrm>
            <a:off x="-2825" y="496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/>
              <a:t>Now a random effect analysis by hand…</a:t>
            </a:r>
            <a:endParaRPr sz="4000"/>
          </a:p>
        </p:txBody>
      </p:sp>
      <p:sp>
        <p:nvSpPr>
          <p:cNvPr id="362" name="Google Shape;362;p43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pic>
        <p:nvPicPr>
          <p:cNvPr id="363" name="Google Shape;363;p43" descr="\tau^2 = \frac{Q - df}{C}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700" y="2946400"/>
            <a:ext cx="2993130" cy="11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 descr="Q = \sum_{i = 1}^{k} W_{i}y_{i}^2 - \frac{\left (\sum_{i = 1}^{k} W_{i}y_{i} \right)^2}{ \sum_{i = 1}^{k} W_{i}}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9073" y="4559400"/>
            <a:ext cx="4290906" cy="9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3" descr="C = \sum_{i = 1}^{k} W_{i} - \frac{\sum_{i = 1}^{k} W_{i}^2}{\sum_{i = 1}^{k} W_{i} }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9625" y="5753300"/>
            <a:ext cx="3693076" cy="8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 txBox="1"/>
          <p:nvPr/>
        </p:nvSpPr>
        <p:spPr>
          <a:xfrm>
            <a:off x="0" y="1727800"/>
            <a:ext cx="91440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We first need to estimate between study variance which can be calculated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66325" y="399762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where,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>
            <a:spLocks noGrp="1"/>
          </p:cNvSpPr>
          <p:nvPr>
            <p:ph type="body" idx="1"/>
          </p:nvPr>
        </p:nvSpPr>
        <p:spPr>
          <a:xfrm>
            <a:off x="-257075" y="1303325"/>
            <a:ext cx="9324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189" lvl="0" indent="0" algn="l" rtl="0">
              <a:spcBef>
                <a:spcPts val="0"/>
              </a:spcBef>
              <a:spcAft>
                <a:spcPts val="0"/>
              </a:spcAft>
              <a:buClr>
                <a:srgbClr val="60A0B0"/>
              </a:buClr>
              <a:buSzPts val="3200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Calculate our Q statistic again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Q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(W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(dataRE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es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 )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(W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dataRE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es)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(W))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Q</a:t>
            </a:r>
            <a:endParaRPr/>
          </a:p>
          <a:p>
            <a:pPr marL="457189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[1] 24.40149</a:t>
            </a:r>
            <a:endParaRPr/>
          </a:p>
          <a:p>
            <a:pPr marL="457189" lvl="0" indent="0" algn="l" rtl="0">
              <a:spcBef>
                <a:spcPts val="448"/>
              </a:spcBef>
              <a:spcAft>
                <a:spcPts val="0"/>
              </a:spcAft>
              <a:buClr>
                <a:srgbClr val="60A0B0"/>
              </a:buClr>
              <a:buSzPts val="3200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Calculate C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C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(W)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((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(W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))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(W))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C</a:t>
            </a:r>
            <a:endParaRPr/>
          </a:p>
          <a:p>
            <a:pPr marL="457189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[1] 69.23077</a:t>
            </a:r>
            <a:endParaRPr/>
          </a:p>
          <a:p>
            <a:pPr marL="457189" lvl="0" indent="0" algn="l" rtl="0">
              <a:spcBef>
                <a:spcPts val="448"/>
              </a:spcBef>
              <a:spcAft>
                <a:spcPts val="0"/>
              </a:spcAft>
              <a:buClr>
                <a:srgbClr val="60A0B0"/>
              </a:buClr>
              <a:buSzPts val="3200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Calculate df &amp; tau2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df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nrow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(dataRE)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  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T2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(Q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df)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C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T2</a:t>
            </a:r>
            <a:endParaRPr/>
          </a:p>
          <a:p>
            <a:pPr marL="457189" lvl="0" indent="0" algn="l" rtl="0">
              <a:spcBef>
                <a:spcPts val="448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[1] 0.2946883</a:t>
            </a:r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228600" y="160336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a random effect analysis by hand…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427095" y="2179234"/>
            <a:ext cx="5440800" cy="646500"/>
          </a:xfrm>
          <a:prstGeom prst="rect">
            <a:avLst/>
          </a:prstGeom>
          <a:solidFill>
            <a:srgbClr val="FABF8E">
              <a:alpha val="48627"/>
            </a:srgbClr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Test for Heterogeneity:</a:t>
            </a:r>
            <a:b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Q(df = 4) = 24.4015, p-val &lt; .0001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3488055" y="5182968"/>
            <a:ext cx="5223600" cy="646500"/>
          </a:xfrm>
          <a:prstGeom prst="rect">
            <a:avLst/>
          </a:prstGeom>
          <a:solidFill>
            <a:srgbClr val="D99593">
              <a:alpha val="56862"/>
            </a:srgbClr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tau^2 (estimated amount of total heterogeneity): 0.2947 (SE = 0.2731)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/>
              <a:t>Remember, things are the same but the weighting is different now.</a:t>
            </a:r>
            <a:endParaRPr/>
          </a:p>
          <a:p>
            <a:pPr marL="457189" lvl="0" indent="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 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189" lvl="0" indent="0" algn="l" rtl="0">
              <a:spcBef>
                <a:spcPts val="352"/>
              </a:spcBef>
              <a:spcAft>
                <a:spcPts val="0"/>
              </a:spcAft>
              <a:buClr>
                <a:srgbClr val="60A0B0"/>
              </a:buClr>
              <a:buSzPct val="177777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RE weights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  W.re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(T2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dataRE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Ves)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</a:t>
            </a:r>
            <a:br>
              <a:rPr lang="en"/>
            </a:b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#Pooled effect size for random effect meta-analysis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  esPoolRE 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(W.re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dataRE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es)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(W.re) 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  esPoolRE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189" lvl="0" indent="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[1] 2.016261</a:t>
            </a:r>
            <a:endParaRPr/>
          </a:p>
          <a:p>
            <a:pPr marL="457189" lvl="0" indent="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endParaRPr i="1">
              <a:solidFill>
                <a:srgbClr val="60A0B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189" lvl="0" indent="0" algn="l" rtl="0">
              <a:spcBef>
                <a:spcPts val="352"/>
              </a:spcBef>
              <a:spcAft>
                <a:spcPts val="0"/>
              </a:spcAft>
              <a:buClr>
                <a:srgbClr val="60A0B0"/>
              </a:buClr>
              <a:buSzPct val="177777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Calculate the pooled variance around estimate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   VarES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(W.re)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</a:t>
            </a:r>
            <a:br>
              <a:rPr lang="en"/>
            </a:b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Calculate the standard error around estimate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   SE.ES.RE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(VarES)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   SE.ES.RE</a:t>
            </a:r>
            <a:endParaRPr/>
          </a:p>
          <a:p>
            <a:pPr marL="457189" lvl="0" indent="0" algn="l" rtl="0">
              <a:spcBef>
                <a:spcPts val="352"/>
              </a:spcBef>
              <a:spcAft>
                <a:spcPts val="1200"/>
              </a:spcAft>
              <a:buClr>
                <a:schemeClr val="dk1"/>
              </a:buClr>
              <a:buSzPct val="177777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[1] 0.2697219</a:t>
            </a:r>
            <a:endParaRPr/>
          </a:p>
        </p:txBody>
      </p:sp>
      <p:sp>
        <p:nvSpPr>
          <p:cNvPr id="383" name="Google Shape;383;p45"/>
          <p:cNvSpPr txBox="1"/>
          <p:nvPr/>
        </p:nvSpPr>
        <p:spPr>
          <a:xfrm>
            <a:off x="228600" y="22779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a random effect analysis by hand…</a:t>
            </a:r>
            <a:endParaRPr/>
          </a:p>
        </p:txBody>
      </p:sp>
      <p:sp>
        <p:nvSpPr>
          <p:cNvPr id="384" name="Google Shape;384;p45"/>
          <p:cNvSpPr txBox="1"/>
          <p:nvPr/>
        </p:nvSpPr>
        <p:spPr>
          <a:xfrm>
            <a:off x="541020" y="5691981"/>
            <a:ext cx="80619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estimate      se    zval    pval   ci.lb   ci.ub     ​ </a:t>
            </a:r>
            <a:b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  2.0163  0.2697  7.4753  &lt;.0001  1.4876  2.5449  ***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433175" y="5737701"/>
            <a:ext cx="1788289" cy="646331"/>
          </a:xfrm>
          <a:prstGeom prst="rect">
            <a:avLst/>
          </a:prstGeom>
          <a:solidFill>
            <a:srgbClr val="538CD5">
              <a:alpha val="20000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5"/>
          <p:cNvCxnSpPr/>
          <p:nvPr/>
        </p:nvCxnSpPr>
        <p:spPr>
          <a:xfrm rot="5400000">
            <a:off x="-108930" y="4255773"/>
            <a:ext cx="2445900" cy="426600"/>
          </a:xfrm>
          <a:prstGeom prst="curvedConnector3">
            <a:avLst>
              <a:gd name="adj1" fmla="val -13556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5"/>
          <p:cNvSpPr/>
          <p:nvPr/>
        </p:nvSpPr>
        <p:spPr>
          <a:xfrm>
            <a:off x="2334703" y="5737701"/>
            <a:ext cx="1055032" cy="646331"/>
          </a:xfrm>
          <a:prstGeom prst="rect">
            <a:avLst/>
          </a:prstGeom>
          <a:solidFill>
            <a:srgbClr val="D99593">
              <a:alpha val="20000"/>
            </a:srgbClr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45"/>
          <p:cNvCxnSpPr/>
          <p:nvPr/>
        </p:nvCxnSpPr>
        <p:spPr>
          <a:xfrm>
            <a:off x="3053225" y="5507550"/>
            <a:ext cx="176100" cy="223200"/>
          </a:xfrm>
          <a:prstGeom prst="straightConnector1">
            <a:avLst/>
          </a:prstGeom>
          <a:noFill/>
          <a:ln w="25400" cap="flat" cmpd="sng">
            <a:solidFill>
              <a:srgbClr val="D9959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89" name="Google Shape;389;p45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>
            <a:spLocks noGrp="1"/>
          </p:cNvSpPr>
          <p:nvPr>
            <p:ph type="title"/>
          </p:nvPr>
        </p:nvSpPr>
        <p:spPr>
          <a:xfrm>
            <a:off x="432253" y="368892"/>
            <a:ext cx="8279494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/>
              <a:t>More complex meta-analysis: Multilevel meta-analysis</a:t>
            </a:r>
            <a:endParaRPr sz="4000"/>
          </a:p>
        </p:txBody>
      </p:sp>
      <p:sp>
        <p:nvSpPr>
          <p:cNvPr id="395" name="Google Shape;395;p46"/>
          <p:cNvSpPr/>
          <p:nvPr/>
        </p:nvSpPr>
        <p:spPr>
          <a:xfrm>
            <a:off x="124978" y="6031396"/>
            <a:ext cx="201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 effect size</a:t>
            </a:r>
            <a:endParaRPr/>
          </a:p>
        </p:txBody>
      </p:sp>
      <p:sp>
        <p:nvSpPr>
          <p:cNvPr id="396" name="Google Shape;396;p46"/>
          <p:cNvSpPr/>
          <p:nvPr/>
        </p:nvSpPr>
        <p:spPr>
          <a:xfrm>
            <a:off x="115712" y="6400563"/>
            <a:ext cx="151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 study</a:t>
            </a:r>
            <a:endParaRPr/>
          </a:p>
        </p:txBody>
      </p:sp>
      <p:sp>
        <p:nvSpPr>
          <p:cNvPr id="397" name="Google Shape;397;p46"/>
          <p:cNvSpPr/>
          <p:nvPr/>
        </p:nvSpPr>
        <p:spPr>
          <a:xfrm>
            <a:off x="1940702" y="5934604"/>
            <a:ext cx="3504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effect-size specific effect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= within-study effect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= residual</a:t>
            </a:r>
            <a:endParaRPr/>
          </a:p>
        </p:txBody>
      </p:sp>
      <p:sp>
        <p:nvSpPr>
          <p:cNvPr id="398" name="Google Shape;398;p46"/>
          <p:cNvSpPr txBox="1"/>
          <p:nvPr/>
        </p:nvSpPr>
        <p:spPr>
          <a:xfrm>
            <a:off x="2591023" y="1971950"/>
            <a:ext cx="418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Meta-analysis </a:t>
            </a:r>
            <a:endParaRPr sz="2600"/>
          </a:p>
        </p:txBody>
      </p:sp>
      <p:sp>
        <p:nvSpPr>
          <p:cNvPr id="399" name="Google Shape;399;p46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pic>
        <p:nvPicPr>
          <p:cNvPr id="400" name="Google Shape;400;p46" descr="y_{i} = \mu + s_{j[i]} + e_{i} + m_{i}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911" y="2792162"/>
            <a:ext cx="4186188" cy="4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6" descr="e_{i} \sim  N \left ( 0, \sigma_{e}^2 \right)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526" y="4191736"/>
            <a:ext cx="2538256" cy="5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6" descr="s_{j} \sim  N \left ( 0, \sigma_{s}^2 \right)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825" y="3530546"/>
            <a:ext cx="2574850" cy="579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6" descr="m_{i} \sim  N \left ( 0, \sigma_{i}^2\right)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7350" y="4851028"/>
            <a:ext cx="2717400" cy="5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6"/>
          <p:cNvSpPr txBox="1"/>
          <p:nvPr/>
        </p:nvSpPr>
        <p:spPr>
          <a:xfrm>
            <a:off x="3820450" y="4966775"/>
            <a:ext cx="401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lvl="0" indent="0" algn="l" rtl="0">
              <a:lnSpc>
                <a:spcPct val="115000"/>
              </a:lnSpc>
              <a:spcBef>
                <a:spcPts val="304"/>
              </a:spcBef>
              <a:spcAft>
                <a:spcPts val="0"/>
              </a:spcAft>
              <a:buClr>
                <a:srgbClr val="60A0B0"/>
              </a:buClr>
              <a:buSzPts val="3200"/>
              <a:buFont typeface="Arial"/>
              <a:buNone/>
            </a:pPr>
            <a:r>
              <a:rPr lang="en" sz="1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(N</a:t>
            </a:r>
            <a:r>
              <a:rPr lang="en" sz="1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8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(V)) </a:t>
            </a:r>
            <a:endParaRPr/>
          </a:p>
        </p:txBody>
      </p:sp>
      <p:sp>
        <p:nvSpPr>
          <p:cNvPr id="405" name="Google Shape;405;p46"/>
          <p:cNvSpPr txBox="1"/>
          <p:nvPr/>
        </p:nvSpPr>
        <p:spPr>
          <a:xfrm>
            <a:off x="3832200" y="4249600"/>
            <a:ext cx="524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lvl="0" indent="0" algn="l" rtl="0">
              <a:lnSpc>
                <a:spcPct val="115000"/>
              </a:lnSpc>
              <a:spcBef>
                <a:spcPts val="304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(N</a:t>
            </a:r>
            <a:r>
              <a:rPr lang="en" sz="1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8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(sigmaE)) </a:t>
            </a:r>
            <a:endParaRPr/>
          </a:p>
        </p:txBody>
      </p:sp>
      <p:sp>
        <p:nvSpPr>
          <p:cNvPr id="406" name="Google Shape;406;p46"/>
          <p:cNvSpPr txBox="1"/>
          <p:nvPr/>
        </p:nvSpPr>
        <p:spPr>
          <a:xfrm>
            <a:off x="3843950" y="3539850"/>
            <a:ext cx="513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lvl="0" indent="0" algn="l" rtl="0">
              <a:lnSpc>
                <a:spcPct val="115000"/>
              </a:lnSpc>
              <a:spcBef>
                <a:spcPts val="304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(N</a:t>
            </a:r>
            <a:r>
              <a:rPr lang="en" sz="1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8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8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 sz="1800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(sigmaS))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5731" y="598637"/>
            <a:ext cx="5972537" cy="199818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7"/>
          <p:cNvSpPr txBox="1">
            <a:spLocks noGrp="1"/>
          </p:cNvSpPr>
          <p:nvPr>
            <p:ph type="title"/>
          </p:nvPr>
        </p:nvSpPr>
        <p:spPr>
          <a:xfrm>
            <a:off x="457200" y="1532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13" name="Google Shape;413;p47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pic>
        <p:nvPicPr>
          <p:cNvPr id="414" name="Google Shape;414;p47" descr="ARR = \frac{\bar{X}_{T_{2}} - \bar{X}_{T_{1}}}{T_{2} - T_{1}}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200" y="3035975"/>
            <a:ext cx="451555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7" descr="s^2_{ARR} = \left (\frac{1}{T_{2} - T_{1}} \right)^2 \left( \frac{SD_{T_{2}}^2}{n_{T_{2}}} + \frac{SD_{T_{1}}^2}{n_{T_{1}}} \right)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685" y="4637500"/>
            <a:ext cx="720567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/>
              <a:t>What is an ‘effect size’?</a:t>
            </a:r>
            <a:endParaRPr sz="400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57200" y="12954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8" lvl="0" indent="-50798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" sz="2600"/>
              <a:t>A measure of the magnitude (and direction) of difference, association or central tendency that is comparable across studies</a:t>
            </a:r>
            <a:endParaRPr sz="2600"/>
          </a:p>
          <a:p>
            <a:pPr marL="1828754" lvl="3" indent="-571489" algn="l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2200"/>
              <a:t>Core unit of analysis in meta-analysis</a:t>
            </a:r>
            <a:endParaRPr sz="2200"/>
          </a:p>
          <a:p>
            <a:pPr marL="1828754" lvl="3" indent="-571489" algn="l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2200"/>
              <a:t>Have an associated sampling variance</a:t>
            </a:r>
            <a:endParaRPr sz="2200"/>
          </a:p>
          <a:p>
            <a:pPr marL="457188" lvl="0" indent="0" algn="l" rtl="0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200"/>
          </a:p>
          <a:p>
            <a:pPr marL="1371565" lvl="2" indent="-304788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/>
          </a:p>
          <a:p>
            <a:pPr marL="1371565" lvl="2" indent="-304788" algn="l" rtl="0">
              <a:lnSpc>
                <a:spcPct val="95000"/>
              </a:lnSpc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sp>
        <p:nvSpPr>
          <p:cNvPr id="421" name="Google Shape;421;p48"/>
          <p:cNvSpPr txBox="1">
            <a:spLocks noGrp="1"/>
          </p:cNvSpPr>
          <p:nvPr>
            <p:ph type="title"/>
          </p:nvPr>
        </p:nvSpPr>
        <p:spPr>
          <a:xfrm>
            <a:off x="4981903" y="459703"/>
            <a:ext cx="4162200" cy="21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/>
              <a:t>Multilevel </a:t>
            </a:r>
            <a:br>
              <a:rPr lang="en" sz="4000"/>
            </a:br>
            <a:r>
              <a:rPr lang="en" sz="4000"/>
              <a:t>Meta-analytic Model</a:t>
            </a:r>
            <a:endParaRPr sz="4000"/>
          </a:p>
        </p:txBody>
      </p:sp>
      <p:sp>
        <p:nvSpPr>
          <p:cNvPr id="422" name="Google Shape;422;p48"/>
          <p:cNvSpPr txBox="1">
            <a:spLocks noGrp="1"/>
          </p:cNvSpPr>
          <p:nvPr>
            <p:ph type="body" idx="1"/>
          </p:nvPr>
        </p:nvSpPr>
        <p:spPr>
          <a:xfrm>
            <a:off x="-463654" y="630632"/>
            <a:ext cx="89703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8" lvl="0" indent="0" algn="l" rtl="0">
              <a:spcBef>
                <a:spcPts val="0"/>
              </a:spcBef>
              <a:spcAft>
                <a:spcPts val="1200"/>
              </a:spcAft>
              <a:buClr>
                <a:srgbClr val="60A0B0"/>
              </a:buClr>
              <a:buSzPts val="1200"/>
              <a:buNone/>
            </a:pPr>
            <a:r>
              <a:rPr lang="en" sz="12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Multi-level meta-analytic model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MLMA </a:t>
            </a:r>
            <a:r>
              <a:rPr lang="en" sz="12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metafor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rma.mv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yi=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ARR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V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V_ARR,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method=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"REML"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random=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species_ID,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authors,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es_ID),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dfs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"contain"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test=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"t"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data=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asr_dat)</a:t>
            </a:r>
            <a:br>
              <a:rPr lang="en" sz="1200"/>
            </a:b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Multivariate Meta-Analysis Model (k = 123; method: REML)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Variance Components: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          estim    sqrt  nlvls  fixed      factor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sigma^2.1  0.0008  0.0280     29     no  species_ID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sigma^2.2  0.0154  0.1241     21     no     authors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sigma^2.3  0.0097  0.0987    123     no       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Test for Heterogeneity: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Q(df = 122) = 3941.0055, p-val &lt; .0001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Model Results: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estimate      se    tval  df    pval   ci.lb   ci.ub     ​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0.1668  0.0316  5.2857  20  &lt;.0001  0.1010  0.2327  ***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---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Signif. codes:  0 '***' 0.001 '**' 0.01 '*' 0.05 '.' 0.1 ' ' 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/>
          <p:nvPr/>
        </p:nvSpPr>
        <p:spPr>
          <a:xfrm>
            <a:off x="5950567" y="3218038"/>
            <a:ext cx="29748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meta-analytic mean as 0.167 </a:t>
            </a:r>
            <a:endParaRPr sz="190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confidence interval of 0.101 to 0.233</a:t>
            </a:r>
            <a:endParaRPr sz="1900"/>
          </a:p>
        </p:txBody>
      </p:sp>
      <p:sp>
        <p:nvSpPr>
          <p:cNvPr id="428" name="Google Shape;428;p49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  <p:sp>
        <p:nvSpPr>
          <p:cNvPr id="429" name="Google Shape;429;p49"/>
          <p:cNvSpPr txBox="1">
            <a:spLocks noGrp="1"/>
          </p:cNvSpPr>
          <p:nvPr>
            <p:ph type="title"/>
          </p:nvPr>
        </p:nvSpPr>
        <p:spPr>
          <a:xfrm>
            <a:off x="4981903" y="459703"/>
            <a:ext cx="4162200" cy="21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/>
              <a:t>Multilevel </a:t>
            </a:r>
            <a:br>
              <a:rPr lang="en" sz="4000"/>
            </a:br>
            <a:r>
              <a:rPr lang="en" sz="4000"/>
              <a:t>Meta-analytic Model</a:t>
            </a:r>
            <a:endParaRPr sz="4000"/>
          </a:p>
        </p:txBody>
      </p:sp>
      <p:sp>
        <p:nvSpPr>
          <p:cNvPr id="430" name="Google Shape;430;p49"/>
          <p:cNvSpPr txBox="1">
            <a:spLocks noGrp="1"/>
          </p:cNvSpPr>
          <p:nvPr>
            <p:ph type="body" idx="1"/>
          </p:nvPr>
        </p:nvSpPr>
        <p:spPr>
          <a:xfrm>
            <a:off x="-463654" y="630632"/>
            <a:ext cx="89703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8" lvl="0" indent="0" algn="l" rtl="0">
              <a:spcBef>
                <a:spcPts val="0"/>
              </a:spcBef>
              <a:spcAft>
                <a:spcPts val="1200"/>
              </a:spcAft>
              <a:buClr>
                <a:srgbClr val="60A0B0"/>
              </a:buClr>
              <a:buSzPts val="1200"/>
              <a:buNone/>
            </a:pPr>
            <a:r>
              <a:rPr lang="en" sz="12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Multi-level meta-analytic model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MLMA </a:t>
            </a:r>
            <a:r>
              <a:rPr lang="en" sz="12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metafor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rma.mv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yi=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ARR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V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V_ARR,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method=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"REML"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random=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species_ID,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authors,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es_ID),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dfs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"contain"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test=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"t"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data=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asr_dat)</a:t>
            </a:r>
            <a:br>
              <a:rPr lang="en" sz="1200"/>
            </a:b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Multivariate Meta-Analysis Model (k = 123; method: REML)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Variance Components: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          estim    sqrt  nlvls  fixed      factor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sigma^2.1  0.0008  0.0280     29     no  species_ID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sigma^2.2  0.0154  0.1241     21     no     authors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sigma^2.3  0.0097  0.0987    123     no       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Test for Heterogeneity: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Q(df = 122) = 3941.0055, p-val &lt; .0001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Model Results: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estimate      se    tval  df    pval   ci.lb   ci.ub     ​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0.1668  0.0316  5.2857  20  &lt;.0001  0.1010  0.2327  ***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---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Signif. codes:  0 '***' 0.001 '**' 0.01 '*' 0.05 '.' 0.1 ' ' 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>
            <a:spLocks noGrp="1"/>
          </p:cNvSpPr>
          <p:nvPr>
            <p:ph type="body" idx="1"/>
          </p:nvPr>
        </p:nvSpPr>
        <p:spPr>
          <a:xfrm>
            <a:off x="457188" y="1736494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After estimating meta-analytic means we want to calculate </a:t>
            </a:r>
            <a:r>
              <a:rPr lang="en" sz="2800" b="1" i="1"/>
              <a:t>how much variation in effects exists</a:t>
            </a:r>
            <a:endParaRPr sz="280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800" b="1" i="1"/>
          </a:p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SzPts val="2800"/>
              <a:buChar char="●"/>
            </a:pPr>
            <a:r>
              <a:rPr lang="en" sz="2800" b="1" i="1"/>
              <a:t>Why?</a:t>
            </a:r>
            <a:endParaRPr sz="28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Tells us how consistent effects are across studies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Tells us how much variation is the result of sampling error relative to other drivers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Should </a:t>
            </a:r>
            <a:r>
              <a:rPr lang="en" sz="2400" b="1" i="1"/>
              <a:t>ALWAYS</a:t>
            </a:r>
            <a:r>
              <a:rPr lang="en" sz="2400"/>
              <a:t> accompany effect size means </a:t>
            </a:r>
            <a:endParaRPr sz="2400" b="1" i="1"/>
          </a:p>
        </p:txBody>
      </p:sp>
      <p:sp>
        <p:nvSpPr>
          <p:cNvPr id="436" name="Google Shape;436;p50"/>
          <p:cNvSpPr txBox="1">
            <a:spLocks noGrp="1"/>
          </p:cNvSpPr>
          <p:nvPr>
            <p:ph type="title"/>
          </p:nvPr>
        </p:nvSpPr>
        <p:spPr>
          <a:xfrm>
            <a:off x="628650" y="358826"/>
            <a:ext cx="7886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/>
              <a:t>Quantifying Heterogeneity</a:t>
            </a:r>
            <a:endParaRPr sz="4000"/>
          </a:p>
        </p:txBody>
      </p:sp>
      <p:sp>
        <p:nvSpPr>
          <p:cNvPr id="437" name="Google Shape;437;p50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Heterogeneity Analysis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>
            <a:spLocks noGrp="1"/>
          </p:cNvSpPr>
          <p:nvPr>
            <p:ph type="title"/>
          </p:nvPr>
        </p:nvSpPr>
        <p:spPr>
          <a:xfrm>
            <a:off x="627063" y="13471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/>
              <a:t>Quantifying Heterogeneity</a:t>
            </a:r>
            <a:endParaRPr sz="4000"/>
          </a:p>
        </p:txBody>
      </p:sp>
      <p:sp>
        <p:nvSpPr>
          <p:cNvPr id="443" name="Google Shape;443;p51"/>
          <p:cNvSpPr txBox="1">
            <a:spLocks noGrp="1"/>
          </p:cNvSpPr>
          <p:nvPr>
            <p:ph type="body" idx="1"/>
          </p:nvPr>
        </p:nvSpPr>
        <p:spPr>
          <a:xfrm>
            <a:off x="549275" y="1359703"/>
            <a:ext cx="8042276" cy="330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Two common heterogeneity statistics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1700"/>
              <a:t>Cochran’s </a:t>
            </a:r>
            <a:r>
              <a:rPr lang="en" sz="1700" i="1"/>
              <a:t>Q </a:t>
            </a:r>
            <a:r>
              <a:rPr lang="en" sz="1700"/>
              <a:t>and</a:t>
            </a:r>
            <a:r>
              <a:rPr lang="en" sz="1700" i="1"/>
              <a:t> I</a:t>
            </a:r>
            <a:r>
              <a:rPr lang="en" sz="1700" baseline="30000"/>
              <a:t>2</a:t>
            </a:r>
            <a:endParaRPr sz="17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Q-test only tell us whether there is any heterogeneity but not how much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i="1"/>
              <a:t>I</a:t>
            </a:r>
            <a:r>
              <a:rPr lang="en" sz="2100" baseline="30000"/>
              <a:t>2</a:t>
            </a:r>
            <a:r>
              <a:rPr lang="en" sz="2100" i="1"/>
              <a:t> </a:t>
            </a:r>
            <a:r>
              <a:rPr lang="en" sz="2100"/>
              <a:t>is a useful measure of heterogeneity (it does not depend on the sample size while </a:t>
            </a:r>
            <a:r>
              <a:rPr lang="en" sz="2100" i="1"/>
              <a:t>Q </a:t>
            </a:r>
            <a:r>
              <a:rPr lang="en" sz="2100"/>
              <a:t>does)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i="1"/>
              <a:t>I</a:t>
            </a:r>
            <a:r>
              <a:rPr lang="en" sz="2100" baseline="30000"/>
              <a:t>2</a:t>
            </a:r>
            <a:r>
              <a:rPr lang="en" sz="2100" i="1"/>
              <a:t> </a:t>
            </a:r>
            <a:r>
              <a:rPr lang="en" sz="2100"/>
              <a:t>is like an effect size statistic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1700" i="1"/>
              <a:t>I</a:t>
            </a:r>
            <a:r>
              <a:rPr lang="en" sz="1700" baseline="30000"/>
              <a:t>2 </a:t>
            </a:r>
            <a:r>
              <a:rPr lang="en" sz="1700"/>
              <a:t>= 25, 50 &amp; 75% (low, moderate &amp; high)</a:t>
            </a:r>
            <a:endParaRPr sz="1700" baseline="30000"/>
          </a:p>
          <a:p>
            <a:pPr marL="914377" lvl="1" indent="-306059" algn="l" rtl="0">
              <a:spcBef>
                <a:spcPts val="476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endParaRPr sz="1700"/>
          </a:p>
        </p:txBody>
      </p:sp>
      <p:sp>
        <p:nvSpPr>
          <p:cNvPr id="444" name="Google Shape;444;p51"/>
          <p:cNvSpPr txBox="1"/>
          <p:nvPr/>
        </p:nvSpPr>
        <p:spPr>
          <a:xfrm>
            <a:off x="4509369" y="4829300"/>
            <a:ext cx="448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the number of study </a:t>
            </a:r>
            <a:r>
              <a:rPr lang="en">
                <a:solidFill>
                  <a:schemeClr val="dk1"/>
                </a:solidFill>
              </a:rPr>
              <a:t>=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number of effect size </a:t>
            </a:r>
            <a:endParaRPr/>
          </a:p>
        </p:txBody>
      </p:sp>
      <p:sp>
        <p:nvSpPr>
          <p:cNvPr id="445" name="Google Shape;445;p51"/>
          <p:cNvSpPr txBox="1"/>
          <p:nvPr/>
        </p:nvSpPr>
        <p:spPr>
          <a:xfrm>
            <a:off x="5534178" y="5560503"/>
            <a:ext cx="243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fixed effect weights</a:t>
            </a:r>
            <a:endParaRPr/>
          </a:p>
        </p:txBody>
      </p:sp>
      <p:sp>
        <p:nvSpPr>
          <p:cNvPr id="446" name="Google Shape;446;p51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Heterogeneity Analysis</a:t>
            </a:r>
            <a:endParaRPr/>
          </a:p>
        </p:txBody>
      </p:sp>
      <p:pic>
        <p:nvPicPr>
          <p:cNvPr id="447" name="Google Shape;447;p51" descr="I^2 = \frac{\sigma_{s}^2}{\sigma_{s}^2 + \sigma_{m}^2}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800" y="4524925"/>
            <a:ext cx="2242950" cy="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1" descr="\sigma_{m}^2 = \frac{\left (n -1\right) \sum_{i = 1}^{n} w_{i}}{\left(\sum_{i = 1}^{n} w_{i} \right)^2 - \sum_{i = 1}^{n} w_{i}^2} 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734" y="5663275"/>
            <a:ext cx="3823656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1" descr="w_{i} = \frac{1}{\sigma_{i}^2}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0987" y="6014500"/>
            <a:ext cx="1101686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2"/>
          <p:cNvSpPr txBox="1">
            <a:spLocks noGrp="1"/>
          </p:cNvSpPr>
          <p:nvPr>
            <p:ph type="title"/>
          </p:nvPr>
        </p:nvSpPr>
        <p:spPr>
          <a:xfrm>
            <a:off x="410900" y="266567"/>
            <a:ext cx="849408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i="1"/>
              <a:t>Heterogeneity: I</a:t>
            </a:r>
            <a:r>
              <a:rPr lang="en" baseline="30000"/>
              <a:t>2</a:t>
            </a:r>
            <a:r>
              <a:rPr lang="en"/>
              <a:t> for multilevel models</a:t>
            </a:r>
            <a:endParaRPr/>
          </a:p>
        </p:txBody>
      </p:sp>
      <p:sp>
        <p:nvSpPr>
          <p:cNvPr id="455" name="Google Shape;455;p52"/>
          <p:cNvSpPr txBox="1"/>
          <p:nvPr/>
        </p:nvSpPr>
        <p:spPr>
          <a:xfrm>
            <a:off x="0" y="6539956"/>
            <a:ext cx="2689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Nakagawa &amp; Santos (2012)</a:t>
            </a:r>
            <a:endParaRPr/>
          </a:p>
        </p:txBody>
      </p:sp>
      <p:sp>
        <p:nvSpPr>
          <p:cNvPr id="456" name="Google Shape;456;p52"/>
          <p:cNvSpPr txBox="1"/>
          <p:nvPr/>
        </p:nvSpPr>
        <p:spPr>
          <a:xfrm>
            <a:off x="6419472" y="2551837"/>
            <a:ext cx="2759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total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study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effect size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sampling error</a:t>
            </a:r>
            <a:endParaRPr/>
          </a:p>
        </p:txBody>
      </p:sp>
      <p:sp>
        <p:nvSpPr>
          <p:cNvPr id="457" name="Google Shape;457;p52"/>
          <p:cNvSpPr txBox="1"/>
          <p:nvPr/>
        </p:nvSpPr>
        <p:spPr>
          <a:xfrm>
            <a:off x="821802" y="1399753"/>
            <a:ext cx="76722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 of variation relative to total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t(total) 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Proportion of variance among effects after removing sampling variation</a:t>
            </a:r>
            <a:endParaRPr/>
          </a:p>
        </p:txBody>
      </p:sp>
      <p:sp>
        <p:nvSpPr>
          <p:cNvPr id="458" name="Google Shape;458;p52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Heterogeneity Analysis</a:t>
            </a:r>
            <a:endParaRPr/>
          </a:p>
        </p:txBody>
      </p:sp>
      <p:pic>
        <p:nvPicPr>
          <p:cNvPr id="459" name="Google Shape;459;p52" descr="\sigma_{t}^2 = \sigma_{s}^2 + \sigma_{e}^2 + \sigma_{m}^2&#10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922" y="2646800"/>
            <a:ext cx="4270174" cy="6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2" descr="I_{t}^2 = \frac{\sigma_{s}^2 + \sigma_{e}^2}{\sigma_{s}^2 + \sigma_{e}^2 + \sigma_{m}^2}&#10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600" y="3621538"/>
            <a:ext cx="28448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2" descr="I_{s}^2 = \frac{\sigma_{s}^2}{\sigma_{s}^2 + \sigma_{e}^2 + \sigma_{m}^2}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026" y="4987250"/>
            <a:ext cx="3525650" cy="11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2" descr="I_{e}^2 = \frac{\sigma_{e}^2}{\sigma_{s}^2 + \sigma_{e}^2 + \sigma_{m}^2}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5225" y="4987250"/>
            <a:ext cx="3525626" cy="11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/>
          <p:nvPr/>
        </p:nvSpPr>
        <p:spPr>
          <a:xfrm>
            <a:off x="283464" y="220714"/>
            <a:ext cx="87678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Heterogeneity: I</a:t>
            </a:r>
            <a:r>
              <a:rPr lang="en" sz="4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multilevel models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5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6425" y="5134025"/>
            <a:ext cx="4486000" cy="15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3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Heterogeneity Analysis</a:t>
            </a:r>
            <a:endParaRPr/>
          </a:p>
        </p:txBody>
      </p:sp>
      <p:sp>
        <p:nvSpPr>
          <p:cNvPr id="470" name="Google Shape;470;p53"/>
          <p:cNvSpPr txBox="1"/>
          <p:nvPr/>
        </p:nvSpPr>
        <p:spPr>
          <a:xfrm>
            <a:off x="-281825" y="1280000"/>
            <a:ext cx="94257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The orchaRd package has some convenient functions for calculating various I2 estimates including total. We'll load and install that package</a:t>
            </a:r>
            <a:endParaRPr sz="1500" i="1">
              <a:solidFill>
                <a:srgbClr val="60A0B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#install.packages("pacman")</a:t>
            </a:r>
            <a:endParaRPr sz="1500" i="1">
              <a:solidFill>
                <a:srgbClr val="60A0B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pacman</a:t>
            </a:r>
            <a:r>
              <a:rPr lang="en" sz="15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" sz="15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p_load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(devtools, tidyverse, metafor, patchwork, R.rsp, emmeans, flextable)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#devtools::install_github("daniel1noble/orchaRd", force = TRUE, build_vignettes = TRUE)</a:t>
            </a:r>
            <a:endParaRPr sz="1500" i="1">
              <a:solidFill>
                <a:srgbClr val="60A0B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(orchaRd)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orchaRd</a:t>
            </a:r>
            <a:r>
              <a:rPr lang="en" sz="15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" sz="15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i2_ml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(MLMA,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data =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asr_dat)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     I2_Total I2_species_ID   I2_study_ID      I2_es_ID 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    98.418961      2.982312     58.480574     36.956076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>
            <a:spLocks noGrp="1"/>
          </p:cNvSpPr>
          <p:nvPr>
            <p:ph type="title"/>
          </p:nvPr>
        </p:nvSpPr>
        <p:spPr>
          <a:xfrm>
            <a:off x="457200" y="3588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i="1"/>
              <a:t>Heterogeneity: </a:t>
            </a:r>
            <a:r>
              <a:rPr lang="en" sz="4000"/>
              <a:t>Prediction Intervals</a:t>
            </a:r>
            <a:endParaRPr sz="4000"/>
          </a:p>
        </p:txBody>
      </p:sp>
      <p:sp>
        <p:nvSpPr>
          <p:cNvPr id="476" name="Google Shape;476;p54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Heterogeneity Analysis</a:t>
            </a:r>
            <a:endParaRPr/>
          </a:p>
        </p:txBody>
      </p:sp>
      <p:sp>
        <p:nvSpPr>
          <p:cNvPr id="477" name="Google Shape;477;p54"/>
          <p:cNvSpPr txBox="1"/>
          <p:nvPr/>
        </p:nvSpPr>
        <p:spPr>
          <a:xfrm>
            <a:off x="457200" y="1631925"/>
            <a:ext cx="8229600" cy="4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254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4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3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-tests, while useful, don’t always provide intuitive ways to interpret heterogeneity </a:t>
            </a:r>
            <a:endParaRPr sz="31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" sz="31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intervals</a:t>
            </a: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really capture effect heterogeneity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○"/>
            </a:pPr>
            <a:r>
              <a:rPr lang="en" sz="27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 reporting these as they are very easy to understand and really tell you a lot about how much effects vary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"/>
          <p:cNvSpPr txBox="1">
            <a:spLocks noGrp="1"/>
          </p:cNvSpPr>
          <p:nvPr>
            <p:ph type="title"/>
          </p:nvPr>
        </p:nvSpPr>
        <p:spPr>
          <a:xfrm>
            <a:off x="457200" y="3588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i="1"/>
              <a:t>Heterogeneity: </a:t>
            </a:r>
            <a:r>
              <a:rPr lang="en" sz="4000"/>
              <a:t>Prediction Intervals</a:t>
            </a:r>
            <a:endParaRPr sz="4000"/>
          </a:p>
        </p:txBody>
      </p:sp>
      <p:sp>
        <p:nvSpPr>
          <p:cNvPr id="483" name="Google Shape;483;p55"/>
          <p:cNvSpPr txBox="1"/>
          <p:nvPr/>
        </p:nvSpPr>
        <p:spPr>
          <a:xfrm>
            <a:off x="0" y="-10510"/>
            <a:ext cx="9144000" cy="369332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Heterogeneity Analysis</a:t>
            </a:r>
            <a:endParaRPr/>
          </a:p>
        </p:txBody>
      </p:sp>
      <p:pic>
        <p:nvPicPr>
          <p:cNvPr id="484" name="Google Shape;484;p55" descr="PI \sim \bar{\mu} \pm1.96  \sqrt{SE^2 + \sigma^2_{s} + \sigma^2_{species} + \sigma_{residual}^2} 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1" y="1501825"/>
            <a:ext cx="8549268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5"/>
          <p:cNvSpPr txBox="1"/>
          <p:nvPr/>
        </p:nvSpPr>
        <p:spPr>
          <a:xfrm>
            <a:off x="0" y="2516225"/>
            <a:ext cx="8921100" cy="4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Calculate the prediction intervals</a:t>
            </a:r>
            <a:endParaRPr sz="1600" i="1">
              <a:solidFill>
                <a:srgbClr val="60A0B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predict</a:t>
            </a: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(MLMA)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   pred     se  ci.lb  ci.ub   pi.lb  pi.ub 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 0.1668 0.0316 0.1010 0.2327 </a:t>
            </a:r>
            <a:r>
              <a:rPr lang="en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-0.1755 0.5091</a:t>
            </a:r>
            <a:endParaRPr sz="16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l.pi.z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9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9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0.1668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9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1.96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 sz="19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lang="en" sz="19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 sz="19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sigma2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))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u.pi.z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9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9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0.1668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9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1.96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 sz="19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lang="en" sz="19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 sz="19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 sz="19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sigma2</a:t>
            </a: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))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(l.pi.z, u.pi.z)</a:t>
            </a:r>
            <a:endParaRPr sz="19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[1] </a:t>
            </a:r>
            <a:r>
              <a:rPr lang="en" sz="19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-0.1548412  0.4884412</a:t>
            </a:r>
            <a:endParaRPr sz="19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6"/>
          <p:cNvSpPr txBox="1">
            <a:spLocks noGrp="1"/>
          </p:cNvSpPr>
          <p:nvPr>
            <p:ph type="title"/>
          </p:nvPr>
        </p:nvSpPr>
        <p:spPr>
          <a:xfrm>
            <a:off x="457200" y="3588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i="1"/>
              <a:t>Heterogeneity: </a:t>
            </a:r>
            <a:r>
              <a:rPr lang="en" sz="4000"/>
              <a:t>Prediction Intervals</a:t>
            </a:r>
            <a:endParaRPr sz="4000"/>
          </a:p>
        </p:txBody>
      </p:sp>
      <p:sp>
        <p:nvSpPr>
          <p:cNvPr id="491" name="Google Shape;491;p56"/>
          <p:cNvSpPr txBox="1"/>
          <p:nvPr/>
        </p:nvSpPr>
        <p:spPr>
          <a:xfrm>
            <a:off x="0" y="-10510"/>
            <a:ext cx="9144000" cy="3693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Heterogeneity Analysis</a:t>
            </a:r>
            <a:endParaRPr/>
          </a:p>
        </p:txBody>
      </p:sp>
      <p:pic>
        <p:nvPicPr>
          <p:cNvPr id="492" name="Google Shape;492;p56" descr="PI \sim \bar{\mu} \pm1.96  \sqrt{SE^2 + \sigma^2_{s} + \sigma^2_{species} + \sigma_{residual}^2} 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1" y="1501825"/>
            <a:ext cx="8549268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6"/>
          <p:cNvSpPr/>
          <p:nvPr/>
        </p:nvSpPr>
        <p:spPr>
          <a:xfrm>
            <a:off x="1027341" y="1445428"/>
            <a:ext cx="2167200" cy="93270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56"/>
          <p:cNvSpPr txBox="1"/>
          <p:nvPr/>
        </p:nvSpPr>
        <p:spPr>
          <a:xfrm>
            <a:off x="384050" y="2605250"/>
            <a:ext cx="847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 say 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(approximately) because we could use a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-statistics (with certain df) and this value gets adjusted for the calculation….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>
            <a:spLocks noGrp="1"/>
          </p:cNvSpPr>
          <p:nvPr>
            <p:ph type="title"/>
          </p:nvPr>
        </p:nvSpPr>
        <p:spPr>
          <a:xfrm>
            <a:off x="457200" y="3588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i="1"/>
              <a:t>Heterogeneity: </a:t>
            </a:r>
            <a:r>
              <a:rPr lang="en" sz="4000"/>
              <a:t>Prediction Intervals</a:t>
            </a:r>
            <a:endParaRPr sz="4000"/>
          </a:p>
        </p:txBody>
      </p:sp>
      <p:sp>
        <p:nvSpPr>
          <p:cNvPr id="500" name="Google Shape;500;p57"/>
          <p:cNvSpPr txBox="1"/>
          <p:nvPr/>
        </p:nvSpPr>
        <p:spPr>
          <a:xfrm>
            <a:off x="0" y="-10510"/>
            <a:ext cx="9144000" cy="3693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Heterogeneity Analysis</a:t>
            </a:r>
            <a:endParaRPr/>
          </a:p>
        </p:txBody>
      </p:sp>
      <p:pic>
        <p:nvPicPr>
          <p:cNvPr id="501" name="Google Shape;501;p57" descr="PI \sim \bar{\mu} \pm1.96  \sqrt{SE^2 + \sigma^2_{s} + \sigma^2_{species} + \sigma_{residual}^2} 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1" y="1501825"/>
            <a:ext cx="8549268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7"/>
          <p:cNvSpPr/>
          <p:nvPr/>
        </p:nvSpPr>
        <p:spPr>
          <a:xfrm>
            <a:off x="2272675" y="1616875"/>
            <a:ext cx="918900" cy="64620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57"/>
          <p:cNvSpPr txBox="1"/>
          <p:nvPr/>
        </p:nvSpPr>
        <p:spPr>
          <a:xfrm>
            <a:off x="227400" y="2909025"/>
            <a:ext cx="8459400" cy="3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Calculate the prediction intervals</a:t>
            </a:r>
            <a:endParaRPr sz="1500" i="1">
              <a:solidFill>
                <a:srgbClr val="60A0B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predict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(MLMA)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   pred     se  ci.lb  ci.ub   pi.lb  pi.ub 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 0.1668 0.0316 0.1010 0.2327 </a:t>
            </a:r>
            <a:r>
              <a:rPr lang="en" sz="15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-0.1755 0.5091</a:t>
            </a:r>
            <a:endParaRPr sz="15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l.pi.t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0.1668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qt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0.975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df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sigma2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u.pi.t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0.1668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qt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0.975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df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sigma2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(l.pi.t, u.pi.t)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[1] -0.1755121  0.5091121</a:t>
            </a:r>
            <a:endParaRPr sz="17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7"/>
          <p:cNvSpPr txBox="1"/>
          <p:nvPr/>
        </p:nvSpPr>
        <p:spPr>
          <a:xfrm>
            <a:off x="589788" y="2562208"/>
            <a:ext cx="796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test statistic based on the t-distribution instead of standard normal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0" y="95161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/>
              <a:t>Standard error, standard deviation precision, weights</a:t>
            </a:r>
            <a:endParaRPr sz="4000"/>
          </a:p>
        </p:txBody>
      </p:sp>
      <p:pic>
        <p:nvPicPr>
          <p:cNvPr id="86" name="Google Shape;86;p18" descr="Diagram, schematic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49" y="2736148"/>
            <a:ext cx="4234500" cy="3586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 descr="SE = \frac{SD}{\sqrt{N}}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825" y="1597050"/>
            <a:ext cx="3041916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485875" y="3123675"/>
            <a:ext cx="45447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b="1">
                <a:solidFill>
                  <a:schemeClr val="dk1"/>
                </a:solidFill>
              </a:rPr>
              <a:t>Standard Error (SE)</a:t>
            </a:r>
            <a:r>
              <a:rPr lang="en" sz="2500">
                <a:solidFill>
                  <a:schemeClr val="dk1"/>
                </a:solidFill>
              </a:rPr>
              <a:t> is the sampling standard deviation of a statistic</a:t>
            </a:r>
            <a:endParaRPr sz="25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b="1">
                <a:solidFill>
                  <a:schemeClr val="dk1"/>
                </a:solidFill>
              </a:rPr>
              <a:t>Standard Deviation (SD)</a:t>
            </a:r>
            <a:r>
              <a:rPr lang="en" sz="2500">
                <a:solidFill>
                  <a:schemeClr val="dk1"/>
                </a:solidFill>
              </a:rPr>
              <a:t> is the standard deviation of a sample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8"/>
          <p:cNvSpPr txBox="1">
            <a:spLocks noGrp="1"/>
          </p:cNvSpPr>
          <p:nvPr>
            <p:ph type="title"/>
          </p:nvPr>
        </p:nvSpPr>
        <p:spPr>
          <a:xfrm>
            <a:off x="457200" y="3588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 i="1"/>
              <a:t>Heterogeneity: </a:t>
            </a:r>
            <a:r>
              <a:rPr lang="en" sz="4000"/>
              <a:t>Prediction Intervals</a:t>
            </a:r>
            <a:endParaRPr sz="4000"/>
          </a:p>
        </p:txBody>
      </p:sp>
      <p:sp>
        <p:nvSpPr>
          <p:cNvPr id="510" name="Google Shape;510;p58"/>
          <p:cNvSpPr txBox="1"/>
          <p:nvPr/>
        </p:nvSpPr>
        <p:spPr>
          <a:xfrm>
            <a:off x="0" y="-10510"/>
            <a:ext cx="9144000" cy="369300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Heterogeneity Analysis</a:t>
            </a:r>
            <a:endParaRPr/>
          </a:p>
        </p:txBody>
      </p:sp>
      <p:pic>
        <p:nvPicPr>
          <p:cNvPr id="511" name="Google Shape;511;p58" descr="PI \sim \bar{\mu} \pm1.96  \sqrt{SE^2 + \sigma^2_{s} + \sigma^2_{species} + \sigma_{residual}^2} 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1" y="1501825"/>
            <a:ext cx="8549268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8"/>
          <p:cNvSpPr/>
          <p:nvPr/>
        </p:nvSpPr>
        <p:spPr>
          <a:xfrm>
            <a:off x="2272675" y="1616875"/>
            <a:ext cx="918900" cy="646200"/>
          </a:xfrm>
          <a:prstGeom prst="ellipse">
            <a:avLst/>
          </a:prstGeom>
          <a:gradFill>
            <a:gsLst>
              <a:gs pos="0">
                <a:srgbClr val="3E7FCD">
                  <a:alpha val="0"/>
                </a:srgbClr>
              </a:gs>
              <a:gs pos="100000">
                <a:srgbClr val="96C0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8"/>
          <p:cNvSpPr txBox="1"/>
          <p:nvPr/>
        </p:nvSpPr>
        <p:spPr>
          <a:xfrm>
            <a:off x="227400" y="2909025"/>
            <a:ext cx="8459400" cy="3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Calculate the prediction intervals</a:t>
            </a:r>
            <a:endParaRPr sz="1500" i="1">
              <a:solidFill>
                <a:srgbClr val="60A0B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predict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(MLMA)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   pred     se  ci.lb  ci.ub   pi.lb  pi.ub 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 0.1668 0.0316 0.1010 0.2327 </a:t>
            </a:r>
            <a:r>
              <a:rPr lang="en" sz="15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-0.1755 0.5091</a:t>
            </a:r>
            <a:endParaRPr sz="15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l.pi.t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0.1668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qt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0.975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df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sigma2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u.pi.t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0.1668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qt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0.975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df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20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MLMA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sigma2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(l.pi.t, u.pi.t)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## [1] -0.1755121  0.5091121</a:t>
            </a:r>
            <a:endParaRPr sz="17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58"/>
          <p:cNvSpPr txBox="1"/>
          <p:nvPr/>
        </p:nvSpPr>
        <p:spPr>
          <a:xfrm>
            <a:off x="589788" y="2562208"/>
            <a:ext cx="796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test statistic based on the t-distribution instead of standard normal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8"/>
          <p:cNvSpPr txBox="1"/>
          <p:nvPr/>
        </p:nvSpPr>
        <p:spPr>
          <a:xfrm>
            <a:off x="914400" y="5781133"/>
            <a:ext cx="7639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 prediction intervals tell us about our overall meta-analytic mean?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9"/>
          <p:cNvSpPr txBox="1">
            <a:spLocks noGrp="1"/>
          </p:cNvSpPr>
          <p:nvPr>
            <p:ph type="title"/>
          </p:nvPr>
        </p:nvSpPr>
        <p:spPr>
          <a:xfrm>
            <a:off x="4572000" y="794943"/>
            <a:ext cx="458776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How might we write up our results?</a:t>
            </a:r>
            <a:endParaRPr/>
          </a:p>
        </p:txBody>
      </p:sp>
      <p:sp>
        <p:nvSpPr>
          <p:cNvPr id="521" name="Google Shape;521;p59"/>
          <p:cNvSpPr txBox="1">
            <a:spLocks noGrp="1"/>
          </p:cNvSpPr>
          <p:nvPr>
            <p:ph type="body" idx="1"/>
          </p:nvPr>
        </p:nvSpPr>
        <p:spPr>
          <a:xfrm>
            <a:off x="-463654" y="630632"/>
            <a:ext cx="89703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9" lvl="0" indent="0" algn="l" rtl="0">
              <a:spcBef>
                <a:spcPts val="0"/>
              </a:spcBef>
              <a:spcAft>
                <a:spcPts val="1200"/>
              </a:spcAft>
              <a:buClr>
                <a:srgbClr val="60A0B0"/>
              </a:buClr>
              <a:buSzPts val="1200"/>
              <a:buNone/>
            </a:pPr>
            <a:r>
              <a:rPr lang="en" sz="12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Multi-level meta-analytic model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MLMA </a:t>
            </a:r>
            <a:r>
              <a:rPr lang="en" sz="12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metafor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rma.mv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yi=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ARR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V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V_ARR,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method=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"REML"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random=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species_ID,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authors,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es_ID),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dfs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"contain"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test=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"t"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data=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asr_dat)</a:t>
            </a:r>
            <a:br>
              <a:rPr lang="en" sz="1200"/>
            </a:b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Multivariate Meta-Analysis Model (k = 123; method: REML)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Variance Components: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          estim    sqrt  nlvls  fixed      factor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sigma^2.1  0.0008  0.0280     29     no  species_ID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sigma^2.2  0.0154  0.1241     21     no     authors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sigma^2.3  0.0097  0.0987    123     no       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Test for Heterogeneity: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Q(df = 122) = 3941.0055, p-val &lt; .0001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Model Results: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estimate      se    tval  df    pval   ci.lb   ci.ub     ​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0.1668  0.0316  5.2857  20  &lt;.0001  0.1010  0.2327  ***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---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Signif. codes:  0 '***' 0.001 '**' 0.01 '*' 0.05 '.' 0.1 ' ' 1</a:t>
            </a:r>
            <a:endParaRPr/>
          </a:p>
        </p:txBody>
      </p:sp>
      <p:sp>
        <p:nvSpPr>
          <p:cNvPr id="522" name="Google Shape;522;p59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>
            <a:gsLst>
              <a:gs pos="0">
                <a:srgbClr val="BFBFBF"/>
              </a:gs>
              <a:gs pos="41000">
                <a:srgbClr val="BFBFBF"/>
              </a:gs>
              <a:gs pos="100000">
                <a:srgbClr val="D9959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1. Meta-analysis                                                         2. Heterogeneity Analysis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>
            <a:gsLst>
              <a:gs pos="0">
                <a:srgbClr val="BFBFBF"/>
              </a:gs>
              <a:gs pos="41000">
                <a:srgbClr val="BFBFBF"/>
              </a:gs>
              <a:gs pos="100000">
                <a:srgbClr val="D9959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1. Meta-analysis                                                         2. Heterogeneity Analysis</a:t>
            </a:r>
            <a:endParaRPr/>
          </a:p>
        </p:txBody>
      </p:sp>
      <p:sp>
        <p:nvSpPr>
          <p:cNvPr id="528" name="Google Shape;528;p60"/>
          <p:cNvSpPr txBox="1"/>
          <p:nvPr/>
        </p:nvSpPr>
        <p:spPr>
          <a:xfrm>
            <a:off x="5570483" y="875925"/>
            <a:ext cx="3573517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average, across female ectotherms, for every 1℃ increase in acclimation temperature heat tolerance increases by 0.167℃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95% confident that the true mean falls between 0.101℃ and 0.233℃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have a significant amount of heterogeneity among effects (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3941,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122, p = &lt;0.001), with effect sizes expected to be as low as -0.176℃ to as high as 0.509℃ 95% of the time (I</a:t>
            </a:r>
            <a:r>
              <a:rPr lang="en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98.41%). Differences among studies and species explain 58% and 3% of effect size variation, respectively. 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0"/>
          <p:cNvSpPr/>
          <p:nvPr/>
        </p:nvSpPr>
        <p:spPr>
          <a:xfrm>
            <a:off x="5654566" y="2545238"/>
            <a:ext cx="3573517" cy="38649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60"/>
          <p:cNvSpPr txBox="1">
            <a:spLocks noGrp="1"/>
          </p:cNvSpPr>
          <p:nvPr>
            <p:ph type="body" idx="1"/>
          </p:nvPr>
        </p:nvSpPr>
        <p:spPr>
          <a:xfrm>
            <a:off x="-463654" y="630632"/>
            <a:ext cx="89703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8" lvl="0" indent="0" algn="l" rtl="0">
              <a:spcBef>
                <a:spcPts val="0"/>
              </a:spcBef>
              <a:spcAft>
                <a:spcPts val="1200"/>
              </a:spcAft>
              <a:buClr>
                <a:srgbClr val="60A0B0"/>
              </a:buClr>
              <a:buSzPts val="1200"/>
              <a:buNone/>
            </a:pPr>
            <a:r>
              <a:rPr lang="en" sz="12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Multi-level meta-analytic model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MLMA </a:t>
            </a:r>
            <a:r>
              <a:rPr lang="en" sz="12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metafor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rma.mv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yi=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ARR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V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V_ARR,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method=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"REML"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random=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species_ID,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authors,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es_ID),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dfs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"contain"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test=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"t"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data=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asr_dat)</a:t>
            </a:r>
            <a:br>
              <a:rPr lang="en" sz="1200"/>
            </a:b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Multivariate Meta-Analysis Model (k = 123; method: REML)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Variance Components: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          estim    sqrt  nlvls  fixed      factor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sigma^2.1  0.0008  0.0280     29     no  species_ID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sigma^2.2  0.0154  0.1241     21     no     authors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sigma^2.3  0.0097  0.0987    123     no       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Test for Heterogeneity: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Q(df = 122) = 3941.0055, p-val &lt; .0001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Model Results: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estimate      se    tval  df    pval   ci.lb   ci.ub     ​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0.1668  0.0316  5.2857  20  &lt;.0001  0.1010  0.2327  ***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---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Signif. codes:  0 '***' 0.001 '**' 0.01 '*' 0.05 '.' 0.1 ' ' 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"/>
          <p:cNvSpPr/>
          <p:nvPr/>
        </p:nvSpPr>
        <p:spPr>
          <a:xfrm>
            <a:off x="5486400" y="4056993"/>
            <a:ext cx="3573517" cy="17131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>
            <a:gsLst>
              <a:gs pos="0">
                <a:srgbClr val="BFBFBF"/>
              </a:gs>
              <a:gs pos="41000">
                <a:srgbClr val="BFBFBF"/>
              </a:gs>
              <a:gs pos="100000">
                <a:srgbClr val="D9959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1. Meta-analysis                                                         2. Heterogeneity Analysis</a:t>
            </a:r>
            <a:endParaRPr/>
          </a:p>
        </p:txBody>
      </p:sp>
      <p:sp>
        <p:nvSpPr>
          <p:cNvPr id="537" name="Google Shape;537;p61"/>
          <p:cNvSpPr txBox="1"/>
          <p:nvPr/>
        </p:nvSpPr>
        <p:spPr>
          <a:xfrm>
            <a:off x="5570483" y="875925"/>
            <a:ext cx="3573517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average, across female ectotherms, for every 1℃ increase in acclimation temperature heat tolerance increases by 0.167℃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95% confident that the true mean falls between 0.101℃ and 0.233℃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have a significant amount of heterogeneity among effects (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3941,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122, p = &lt;0.001), with effect sizes expected to be as low as -0.176℃ to as high as 0.509℃ 95% of the time (I</a:t>
            </a:r>
            <a:r>
              <a:rPr lang="en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98.41%). Differences among studies and species explain 58% and 3% of effect size variation, respectively. 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61"/>
          <p:cNvSpPr/>
          <p:nvPr/>
        </p:nvSpPr>
        <p:spPr>
          <a:xfrm>
            <a:off x="5654566" y="3582186"/>
            <a:ext cx="3573517" cy="28280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61"/>
          <p:cNvSpPr txBox="1">
            <a:spLocks noGrp="1"/>
          </p:cNvSpPr>
          <p:nvPr>
            <p:ph type="body" idx="1"/>
          </p:nvPr>
        </p:nvSpPr>
        <p:spPr>
          <a:xfrm>
            <a:off x="-463654" y="630632"/>
            <a:ext cx="89703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8" lvl="0" indent="0" algn="l" rtl="0">
              <a:spcBef>
                <a:spcPts val="0"/>
              </a:spcBef>
              <a:spcAft>
                <a:spcPts val="1200"/>
              </a:spcAft>
              <a:buClr>
                <a:srgbClr val="60A0B0"/>
              </a:buClr>
              <a:buSzPts val="1200"/>
              <a:buNone/>
            </a:pPr>
            <a:r>
              <a:rPr lang="en" sz="12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Multi-level meta-analytic model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MLMA </a:t>
            </a:r>
            <a:r>
              <a:rPr lang="en" sz="12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metafor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rma.mv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yi=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ARR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V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V_ARR,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method=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"REML"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random=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species_ID,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authors,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es_ID),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dfs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"contain"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test=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"t"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data=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asr_dat)</a:t>
            </a:r>
            <a:br>
              <a:rPr lang="en" sz="1200"/>
            </a:b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Multivariate Meta-Analysis Model (k = 123; method: REML)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Variance Components: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          estim    sqrt  nlvls  fixed      factor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sigma^2.1  0.0008  0.0280     29     no  species_ID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sigma^2.2  0.0154  0.1241     21     no     authors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sigma^2.3  0.0097  0.0987    123     no       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Test for Heterogeneity: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Q(df = 122) = 3941.0055, p-val &lt; .0001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Model Results: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estimate      se    tval  df    pval   ci.lb   ci.ub     ​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0.1668  0.0316  5.2857  20  &lt;.0001  0.1010  0.2327  ***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---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Signif. codes:  0 '***' 0.001 '**' 0.01 '*' 0.05 '.' 0.1 ' ' 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2"/>
          <p:cNvSpPr txBox="1"/>
          <p:nvPr/>
        </p:nvSpPr>
        <p:spPr>
          <a:xfrm>
            <a:off x="5570483" y="875925"/>
            <a:ext cx="3573517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average, across female ectotherms, for every 1℃ increase in acclimation temperature heat tolerance increases by 0.167℃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95% confident that the true mean falls between 0.101℃ and 0.233℃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have a significant amount of heterogeneity among effects (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3941,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122, p = &lt;0.001), with effect sizes expected to be as low as -0.176℃ to as high as 0.509℃ 95% of the time (I</a:t>
            </a:r>
            <a:r>
              <a:rPr lang="en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98.41%). Differences among studies and species explain 58% and 3% of effect size variation, respectively. 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6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>
            <a:gsLst>
              <a:gs pos="0">
                <a:srgbClr val="BFBFBF"/>
              </a:gs>
              <a:gs pos="41000">
                <a:srgbClr val="BFBFBF"/>
              </a:gs>
              <a:gs pos="100000">
                <a:srgbClr val="D9959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1. Meta-analysis                                                         2. Heterogeneity Analysis</a:t>
            </a:r>
            <a:endParaRPr/>
          </a:p>
        </p:txBody>
      </p:sp>
      <p:sp>
        <p:nvSpPr>
          <p:cNvPr id="546" name="Google Shape;546;p62"/>
          <p:cNvSpPr txBox="1">
            <a:spLocks noGrp="1"/>
          </p:cNvSpPr>
          <p:nvPr>
            <p:ph type="body" idx="1"/>
          </p:nvPr>
        </p:nvSpPr>
        <p:spPr>
          <a:xfrm>
            <a:off x="-463654" y="630632"/>
            <a:ext cx="89703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8" lvl="0" indent="0" algn="l" rtl="0">
              <a:spcBef>
                <a:spcPts val="0"/>
              </a:spcBef>
              <a:spcAft>
                <a:spcPts val="1200"/>
              </a:spcAft>
              <a:buClr>
                <a:srgbClr val="60A0B0"/>
              </a:buClr>
              <a:buSzPts val="1200"/>
              <a:buNone/>
            </a:pPr>
            <a:r>
              <a:rPr lang="en" sz="12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Multi-level meta-analytic model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MLMA </a:t>
            </a:r>
            <a:r>
              <a:rPr lang="en" sz="12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metafor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rma.mv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yi=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ARR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V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V_ARR,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method=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"REML"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random=</a:t>
            </a:r>
            <a:r>
              <a:rPr lang="en" sz="12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species_ID,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authors,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           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lang="en" sz="1200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es_ID), 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dfs 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"contain"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test=</a:t>
            </a:r>
            <a:r>
              <a:rPr lang="en" sz="12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"t"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,</a:t>
            </a:r>
            <a:br>
              <a:rPr lang="en" sz="1200"/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" sz="1200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data=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asr_dat)</a:t>
            </a:r>
            <a:br>
              <a:rPr lang="en" sz="1200"/>
            </a:b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Multivariate Meta-Analysis Model (k = 123; method: REML)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Variance Components: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          estim    sqrt  nlvls  fixed      factor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sigma^2.1  0.0008  0.0280     29     no  species_ID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sigma^2.2  0.0154  0.1241     21     no     authors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sigma^2.3  0.0097  0.0987    123     no       es_ID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Test for Heterogeneity: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Q(df = 122) = 3941.0055, p-val &lt; .0001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Model Results: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estimate      se    tval  df    pval   ci.lb   ci.ub     ​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  0.1668  0.0316  5.2857  20  &lt;.0001  0.1010  0.2327  ***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---</a:t>
            </a:r>
            <a:br>
              <a:rPr lang="en" sz="1200">
                <a:latin typeface="Courier"/>
                <a:ea typeface="Courier"/>
                <a:cs typeface="Courier"/>
                <a:sym typeface="Courier"/>
              </a:rPr>
            </a:b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## Signif. codes:  0 '***' 0.001 '**' 0.01 '*' 0.05 '.' 0.1 ' '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457200" y="1412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188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means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()</a:t>
            </a:r>
            <a:br>
              <a:rPr lang="en"/>
            </a:br>
            <a:br>
              <a:rPr lang="en"/>
            </a:br>
            <a:r>
              <a:rPr lang="en" b="1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(i </a:t>
            </a:r>
            <a:r>
              <a:rPr lang="en" b="1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1e+06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 {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  tmp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rnorm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n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18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mean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10.8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7D9029"/>
                </a:solidFill>
                <a:latin typeface="Courier"/>
                <a:ea typeface="Courier"/>
                <a:cs typeface="Courier"/>
                <a:sym typeface="Courier"/>
              </a:rPr>
              <a:t>sd =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40A070"/>
                </a:solidFill>
                <a:latin typeface="Courier"/>
                <a:ea typeface="Courier"/>
                <a:cs typeface="Courier"/>
                <a:sym typeface="Courier"/>
              </a:rPr>
              <a:t>0.988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    means </a:t>
            </a:r>
            <a:r>
              <a:rPr lang="en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(tmp, </a:t>
            </a: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mean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(tmp))</a:t>
            </a:r>
            <a:br>
              <a:rPr lang="en"/>
            </a:br>
            <a:r>
              <a:rPr lang="en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lang="en"/>
            </a:br>
            <a:br>
              <a:rPr lang="en"/>
            </a:b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The mean of the means</a:t>
            </a:r>
            <a:br>
              <a:rPr lang="en"/>
            </a:b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mean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(means)</a:t>
            </a:r>
            <a:endParaRPr/>
          </a:p>
          <a:p>
            <a:pPr marL="457189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[1] 10.79997</a:t>
            </a:r>
            <a:endParaRPr/>
          </a:p>
          <a:p>
            <a:pPr marL="457189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i="1">
              <a:solidFill>
                <a:srgbClr val="60A0B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189" lvl="0" indent="0" algn="l" rtl="0">
              <a:spcBef>
                <a:spcPts val="400"/>
              </a:spcBef>
              <a:spcAft>
                <a:spcPts val="0"/>
              </a:spcAft>
              <a:buClr>
                <a:srgbClr val="60A0B0"/>
              </a:buClr>
              <a:buSzPts val="3200"/>
              <a:buNone/>
            </a:pPr>
            <a:r>
              <a:rPr lang="en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The standard deviation of the means or standard error</a:t>
            </a:r>
            <a:br>
              <a:rPr lang="en"/>
            </a:br>
            <a:r>
              <a:rPr lang="en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sd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(means)</a:t>
            </a:r>
            <a:endParaRPr/>
          </a:p>
          <a:p>
            <a:pPr marL="457189" lvl="0" indent="0" algn="l" rtl="0"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## [1] 0.2327267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99090" y="2693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 of standard error…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 descr="code_slides_files/figure-pptx/simfig3plot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2617106"/>
            <a:ext cx="5105400" cy="40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588735" y="544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 of standard error…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-261258" y="2652211"/>
            <a:ext cx="4376100" cy="3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189" lvl="0" indent="0" algn="l" rtl="0">
              <a:spcBef>
                <a:spcPts val="0"/>
              </a:spcBef>
              <a:spcAft>
                <a:spcPts val="0"/>
              </a:spcAft>
              <a:buClr>
                <a:srgbClr val="60A0B0"/>
              </a:buClr>
              <a:buSzPct val="100000"/>
              <a:buNone/>
            </a:pPr>
            <a:r>
              <a:rPr lang="en" sz="24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The standard error of a sample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marL="457189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se </a:t>
            </a:r>
            <a:r>
              <a:rPr lang="en" sz="2400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&lt;-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sd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(tmp)</a:t>
            </a:r>
            <a:r>
              <a:rPr lang="en" sz="2400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endParaRPr sz="2400">
              <a:solidFill>
                <a:srgbClr val="4070A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189" lvl="0" indent="0" algn="l" rtl="0">
              <a:spcBef>
                <a:spcPts val="444"/>
              </a:spcBef>
              <a:spcAft>
                <a:spcPts val="0"/>
              </a:spcAft>
              <a:buClr>
                <a:srgbClr val="06287E"/>
              </a:buClr>
              <a:buSzPct val="100000"/>
              <a:buNone/>
            </a:pPr>
            <a:r>
              <a:rPr lang="en" sz="24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sqrt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(tmp))</a:t>
            </a:r>
            <a:endParaRPr sz="2400"/>
          </a:p>
          <a:p>
            <a:pPr marL="457189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 b="1">
                <a:latin typeface="Courier"/>
                <a:ea typeface="Courier"/>
                <a:cs typeface="Courier"/>
                <a:sym typeface="Courier"/>
              </a:rPr>
              <a:t>## [1] 0.228051</a:t>
            </a:r>
            <a:endParaRPr/>
          </a:p>
          <a:p>
            <a:pPr marL="457189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1">
              <a:latin typeface="Courier"/>
              <a:ea typeface="Courier"/>
              <a:cs typeface="Courier"/>
              <a:sym typeface="Courier"/>
            </a:endParaRPr>
          </a:p>
          <a:p>
            <a:pPr marL="457189" lvl="0" indent="0" algn="l" rtl="0">
              <a:spcBef>
                <a:spcPts val="444"/>
              </a:spcBef>
              <a:spcAft>
                <a:spcPts val="0"/>
              </a:spcAft>
              <a:buClr>
                <a:srgbClr val="60A0B0"/>
              </a:buClr>
              <a:buSzPct val="100000"/>
              <a:buNone/>
            </a:pPr>
            <a:r>
              <a:rPr lang="en" sz="2400" i="1">
                <a:solidFill>
                  <a:srgbClr val="60A0B0"/>
                </a:solidFill>
                <a:latin typeface="Courier"/>
                <a:ea typeface="Courier"/>
                <a:cs typeface="Courier"/>
                <a:sym typeface="Courier"/>
              </a:rPr>
              <a:t># The standard deviation of the means or standard error</a:t>
            </a:r>
            <a:br>
              <a:rPr lang="en" sz="2400"/>
            </a:br>
            <a:r>
              <a:rPr lang="en" sz="24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sd</a:t>
            </a:r>
            <a:r>
              <a:rPr lang="en" sz="2400">
                <a:latin typeface="Courier"/>
                <a:ea typeface="Courier"/>
                <a:cs typeface="Courier"/>
                <a:sym typeface="Courier"/>
              </a:rPr>
              <a:t>(means)</a:t>
            </a:r>
            <a:endParaRPr/>
          </a:p>
          <a:p>
            <a:pPr marL="457189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 b="1">
                <a:latin typeface="Courier"/>
                <a:ea typeface="Courier"/>
                <a:cs typeface="Courier"/>
                <a:sym typeface="Courier"/>
              </a:rPr>
              <a:t>## [1] 0.2327267</a:t>
            </a:r>
            <a:endParaRPr/>
          </a:p>
          <a:p>
            <a:pPr marL="457189" lvl="0" indent="0" algn="l" rtl="0">
              <a:spcBef>
                <a:spcPts val="444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endParaRPr sz="2400" b="1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03" name="Google Shape;103;p20" descr="SE = \frac{SD}{\sqrt{N}}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350" y="1127325"/>
            <a:ext cx="3041916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57200" y="-12612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/>
              <a:t>Different effect size statistics</a:t>
            </a:r>
            <a:endParaRPr sz="4000"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3048000" y="964324"/>
            <a:ext cx="3216300" cy="759300"/>
            <a:chOff x="3048000" y="964324"/>
            <a:chExt cx="3216300" cy="759300"/>
          </a:xfrm>
        </p:grpSpPr>
        <p:sp>
          <p:nvSpPr>
            <p:cNvPr id="110" name="Google Shape;110;p21"/>
            <p:cNvSpPr/>
            <p:nvPr/>
          </p:nvSpPr>
          <p:spPr>
            <a:xfrm>
              <a:off x="3048000" y="964324"/>
              <a:ext cx="3216300" cy="759300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1"/>
            <p:cNvSpPr txBox="1"/>
            <p:nvPr/>
          </p:nvSpPr>
          <p:spPr>
            <a:xfrm>
              <a:off x="4025462" y="1159344"/>
              <a:ext cx="126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Type</a:t>
              </a:r>
              <a:endParaRPr/>
            </a:p>
          </p:txBody>
        </p:sp>
      </p:grpSp>
      <p:grpSp>
        <p:nvGrpSpPr>
          <p:cNvPr id="112" name="Google Shape;112;p21"/>
          <p:cNvGrpSpPr/>
          <p:nvPr/>
        </p:nvGrpSpPr>
        <p:grpSpPr>
          <a:xfrm>
            <a:off x="183931" y="2308334"/>
            <a:ext cx="2716800" cy="759300"/>
            <a:chOff x="3048000" y="964324"/>
            <a:chExt cx="2716800" cy="759300"/>
          </a:xfrm>
        </p:grpSpPr>
        <p:sp>
          <p:nvSpPr>
            <p:cNvPr id="113" name="Google Shape;113;p21"/>
            <p:cNvSpPr/>
            <p:nvPr/>
          </p:nvSpPr>
          <p:spPr>
            <a:xfrm>
              <a:off x="3048000" y="964324"/>
              <a:ext cx="2716800" cy="759300"/>
            </a:xfrm>
            <a:prstGeom prst="roundRect">
              <a:avLst>
                <a:gd name="adj" fmla="val 16667"/>
              </a:avLst>
            </a:prstGeom>
            <a:solidFill>
              <a:srgbClr val="B7CCE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3484180" y="1159344"/>
              <a:ext cx="1815600" cy="369300"/>
            </a:xfrm>
            <a:prstGeom prst="rect">
              <a:avLst/>
            </a:prstGeom>
            <a:solidFill>
              <a:srgbClr val="B7CC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Continuous data</a:t>
              </a:r>
              <a:endParaRPr/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3297620" y="2308334"/>
            <a:ext cx="2716800" cy="759300"/>
            <a:chOff x="3048000" y="964324"/>
            <a:chExt cx="2716800" cy="759300"/>
          </a:xfrm>
        </p:grpSpPr>
        <p:sp>
          <p:nvSpPr>
            <p:cNvPr id="116" name="Google Shape;116;p21"/>
            <p:cNvSpPr/>
            <p:nvPr/>
          </p:nvSpPr>
          <p:spPr>
            <a:xfrm>
              <a:off x="3048000" y="964324"/>
              <a:ext cx="2716800" cy="759300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1"/>
            <p:cNvSpPr txBox="1"/>
            <p:nvPr/>
          </p:nvSpPr>
          <p:spPr>
            <a:xfrm>
              <a:off x="3167555" y="1159344"/>
              <a:ext cx="2594700" cy="369300"/>
            </a:xfrm>
            <a:prstGeom prst="rect">
              <a:avLst/>
            </a:prstGeom>
            <a:solidFill>
              <a:srgbClr val="D995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Binary / proportion data</a:t>
              </a:r>
              <a:endParaRPr/>
            </a:p>
          </p:txBody>
        </p:sp>
      </p:grpSp>
      <p:grpSp>
        <p:nvGrpSpPr>
          <p:cNvPr id="118" name="Google Shape;118;p21"/>
          <p:cNvGrpSpPr/>
          <p:nvPr/>
        </p:nvGrpSpPr>
        <p:grpSpPr>
          <a:xfrm>
            <a:off x="6358099" y="2307019"/>
            <a:ext cx="2716800" cy="759300"/>
            <a:chOff x="3048000" y="964324"/>
            <a:chExt cx="2716800" cy="759300"/>
          </a:xfrm>
        </p:grpSpPr>
        <p:sp>
          <p:nvSpPr>
            <p:cNvPr id="119" name="Google Shape;119;p21"/>
            <p:cNvSpPr/>
            <p:nvPr/>
          </p:nvSpPr>
          <p:spPr>
            <a:xfrm>
              <a:off x="3048000" y="964324"/>
              <a:ext cx="2716800" cy="759300"/>
            </a:xfrm>
            <a:prstGeom prst="roundRect">
              <a:avLst>
                <a:gd name="adj" fmla="val 16667"/>
              </a:avLst>
            </a:prstGeom>
            <a:solidFill>
              <a:srgbClr val="D6E3B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1"/>
            <p:cNvSpPr txBox="1"/>
            <p:nvPr/>
          </p:nvSpPr>
          <p:spPr>
            <a:xfrm>
              <a:off x="3093983" y="1045835"/>
              <a:ext cx="2613000" cy="646500"/>
            </a:xfrm>
            <a:prstGeom prst="rect">
              <a:avLst/>
            </a:prstGeom>
            <a:solidFill>
              <a:srgbClr val="D6E3B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Comparison between means</a:t>
              </a:r>
              <a:endParaRPr/>
            </a:p>
          </p:txBody>
        </p:sp>
      </p:grpSp>
      <p:cxnSp>
        <p:nvCxnSpPr>
          <p:cNvPr id="121" name="Google Shape;121;p21"/>
          <p:cNvCxnSpPr>
            <a:stCxn id="110" idx="1"/>
            <a:endCxn id="113" idx="0"/>
          </p:cNvCxnSpPr>
          <p:nvPr/>
        </p:nvCxnSpPr>
        <p:spPr>
          <a:xfrm flipH="1">
            <a:off x="1542300" y="1343974"/>
            <a:ext cx="1505700" cy="964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2" name="Google Shape;122;p21"/>
          <p:cNvCxnSpPr>
            <a:stCxn id="110" idx="2"/>
            <a:endCxn id="116" idx="0"/>
          </p:cNvCxnSpPr>
          <p:nvPr/>
        </p:nvCxnSpPr>
        <p:spPr>
          <a:xfrm>
            <a:off x="4656150" y="1723624"/>
            <a:ext cx="0" cy="584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3" name="Google Shape;123;p21"/>
          <p:cNvCxnSpPr>
            <a:stCxn id="110" idx="3"/>
            <a:endCxn id="119" idx="0"/>
          </p:cNvCxnSpPr>
          <p:nvPr/>
        </p:nvCxnSpPr>
        <p:spPr>
          <a:xfrm>
            <a:off x="6264300" y="1343974"/>
            <a:ext cx="1452300" cy="963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124" name="Google Shape;124;p21"/>
          <p:cNvGrpSpPr/>
          <p:nvPr/>
        </p:nvGrpSpPr>
        <p:grpSpPr>
          <a:xfrm>
            <a:off x="185901" y="3599789"/>
            <a:ext cx="2716800" cy="759300"/>
            <a:chOff x="3048000" y="964324"/>
            <a:chExt cx="2716800" cy="759300"/>
          </a:xfrm>
        </p:grpSpPr>
        <p:sp>
          <p:nvSpPr>
            <p:cNvPr id="125" name="Google Shape;125;p21"/>
            <p:cNvSpPr/>
            <p:nvPr/>
          </p:nvSpPr>
          <p:spPr>
            <a:xfrm>
              <a:off x="3048000" y="964324"/>
              <a:ext cx="2716800" cy="759300"/>
            </a:xfrm>
            <a:prstGeom prst="roundRect">
              <a:avLst>
                <a:gd name="adj" fmla="val 16667"/>
              </a:avLst>
            </a:prstGeom>
            <a:solidFill>
              <a:srgbClr val="B7CCE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3484179" y="1159344"/>
              <a:ext cx="2047500" cy="369300"/>
            </a:xfrm>
            <a:prstGeom prst="rect">
              <a:avLst/>
            </a:prstGeom>
            <a:solidFill>
              <a:srgbClr val="B7CC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Regression Slopes</a:t>
              </a:r>
              <a:endParaRPr/>
            </a:p>
          </p:txBody>
        </p:sp>
      </p:grpSp>
      <p:grpSp>
        <p:nvGrpSpPr>
          <p:cNvPr id="127" name="Google Shape;127;p21"/>
          <p:cNvGrpSpPr/>
          <p:nvPr/>
        </p:nvGrpSpPr>
        <p:grpSpPr>
          <a:xfrm>
            <a:off x="183931" y="4783517"/>
            <a:ext cx="2716800" cy="759300"/>
            <a:chOff x="3048000" y="964324"/>
            <a:chExt cx="2716800" cy="759300"/>
          </a:xfrm>
        </p:grpSpPr>
        <p:sp>
          <p:nvSpPr>
            <p:cNvPr id="128" name="Google Shape;128;p21"/>
            <p:cNvSpPr/>
            <p:nvPr/>
          </p:nvSpPr>
          <p:spPr>
            <a:xfrm>
              <a:off x="3048000" y="964324"/>
              <a:ext cx="2716800" cy="759300"/>
            </a:xfrm>
            <a:prstGeom prst="roundRect">
              <a:avLst>
                <a:gd name="adj" fmla="val 16667"/>
              </a:avLst>
            </a:prstGeom>
            <a:solidFill>
              <a:srgbClr val="B7CCE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3321269" y="1020844"/>
              <a:ext cx="2310300" cy="646500"/>
            </a:xfrm>
            <a:prstGeom prst="rect">
              <a:avLst/>
            </a:prstGeom>
            <a:solidFill>
              <a:srgbClr val="B7CC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Pearson’s Correlation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(Z transformed)</a:t>
              </a:r>
              <a:endParaRPr/>
            </a:p>
          </p:txBody>
        </p:sp>
      </p:grpSp>
      <p:cxnSp>
        <p:nvCxnSpPr>
          <p:cNvPr id="130" name="Google Shape;130;p21"/>
          <p:cNvCxnSpPr>
            <a:stCxn id="113" idx="2"/>
            <a:endCxn id="125" idx="0"/>
          </p:cNvCxnSpPr>
          <p:nvPr/>
        </p:nvCxnSpPr>
        <p:spPr>
          <a:xfrm>
            <a:off x="1542331" y="3067634"/>
            <a:ext cx="2100" cy="532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31" name="Google Shape;131;p21"/>
          <p:cNvCxnSpPr>
            <a:stCxn id="125" idx="2"/>
            <a:endCxn id="128" idx="0"/>
          </p:cNvCxnSpPr>
          <p:nvPr/>
        </p:nvCxnSpPr>
        <p:spPr>
          <a:xfrm flipH="1">
            <a:off x="1542201" y="4359089"/>
            <a:ext cx="2100" cy="424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132" name="Google Shape;132;p21"/>
          <p:cNvGrpSpPr/>
          <p:nvPr/>
        </p:nvGrpSpPr>
        <p:grpSpPr>
          <a:xfrm>
            <a:off x="3297620" y="3592926"/>
            <a:ext cx="2716800" cy="759300"/>
            <a:chOff x="3048000" y="964324"/>
            <a:chExt cx="2716800" cy="759300"/>
          </a:xfrm>
        </p:grpSpPr>
        <p:sp>
          <p:nvSpPr>
            <p:cNvPr id="133" name="Google Shape;133;p21"/>
            <p:cNvSpPr/>
            <p:nvPr/>
          </p:nvSpPr>
          <p:spPr>
            <a:xfrm>
              <a:off x="3048000" y="964324"/>
              <a:ext cx="2716800" cy="759300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3111717" y="1034827"/>
              <a:ext cx="2589600" cy="646500"/>
            </a:xfrm>
            <a:prstGeom prst="rect">
              <a:avLst/>
            </a:prstGeom>
            <a:solidFill>
              <a:srgbClr val="D995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Odds Ratio (log transformed)</a:t>
              </a:r>
              <a:endParaRPr/>
            </a:p>
          </p:txBody>
        </p:sp>
      </p:grpSp>
      <p:cxnSp>
        <p:nvCxnSpPr>
          <p:cNvPr id="135" name="Google Shape;135;p21"/>
          <p:cNvCxnSpPr>
            <a:stCxn id="116" idx="2"/>
            <a:endCxn id="133" idx="0"/>
          </p:cNvCxnSpPr>
          <p:nvPr/>
        </p:nvCxnSpPr>
        <p:spPr>
          <a:xfrm>
            <a:off x="4656020" y="3067634"/>
            <a:ext cx="0" cy="525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136" name="Google Shape;136;p21"/>
          <p:cNvGrpSpPr/>
          <p:nvPr/>
        </p:nvGrpSpPr>
        <p:grpSpPr>
          <a:xfrm>
            <a:off x="3297620" y="4726996"/>
            <a:ext cx="2716800" cy="759300"/>
            <a:chOff x="3048000" y="964324"/>
            <a:chExt cx="2716800" cy="759300"/>
          </a:xfrm>
        </p:grpSpPr>
        <p:sp>
          <p:nvSpPr>
            <p:cNvPr id="137" name="Google Shape;137;p21"/>
            <p:cNvSpPr/>
            <p:nvPr/>
          </p:nvSpPr>
          <p:spPr>
            <a:xfrm>
              <a:off x="3048000" y="964324"/>
              <a:ext cx="2716800" cy="759300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3109747" y="1180107"/>
              <a:ext cx="2589600" cy="369300"/>
            </a:xfrm>
            <a:prstGeom prst="rect">
              <a:avLst/>
            </a:prstGeom>
            <a:solidFill>
              <a:srgbClr val="D995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 ratio</a:t>
              </a:r>
              <a:endParaRPr/>
            </a:p>
          </p:txBody>
        </p:sp>
      </p:grpSp>
      <p:grpSp>
        <p:nvGrpSpPr>
          <p:cNvPr id="139" name="Google Shape;139;p21"/>
          <p:cNvGrpSpPr/>
          <p:nvPr/>
        </p:nvGrpSpPr>
        <p:grpSpPr>
          <a:xfrm>
            <a:off x="3296966" y="5902592"/>
            <a:ext cx="2716800" cy="759300"/>
            <a:chOff x="3048000" y="964324"/>
            <a:chExt cx="2716800" cy="759300"/>
          </a:xfrm>
        </p:grpSpPr>
        <p:sp>
          <p:nvSpPr>
            <p:cNvPr id="140" name="Google Shape;140;p21"/>
            <p:cNvSpPr/>
            <p:nvPr/>
          </p:nvSpPr>
          <p:spPr>
            <a:xfrm>
              <a:off x="3048000" y="964324"/>
              <a:ext cx="2716800" cy="759300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3110400" y="1179630"/>
              <a:ext cx="2589600" cy="369300"/>
            </a:xfrm>
            <a:prstGeom prst="rect">
              <a:avLst/>
            </a:prstGeom>
            <a:solidFill>
              <a:srgbClr val="D995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Rate differences</a:t>
              </a:r>
              <a:endParaRPr/>
            </a:p>
          </p:txBody>
        </p:sp>
      </p:grpSp>
      <p:cxnSp>
        <p:nvCxnSpPr>
          <p:cNvPr id="142" name="Google Shape;142;p21"/>
          <p:cNvCxnSpPr>
            <a:stCxn id="133" idx="2"/>
            <a:endCxn id="137" idx="0"/>
          </p:cNvCxnSpPr>
          <p:nvPr/>
        </p:nvCxnSpPr>
        <p:spPr>
          <a:xfrm>
            <a:off x="4656020" y="4352226"/>
            <a:ext cx="0" cy="374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3" name="Google Shape;143;p21"/>
          <p:cNvCxnSpPr>
            <a:stCxn id="137" idx="2"/>
            <a:endCxn id="140" idx="0"/>
          </p:cNvCxnSpPr>
          <p:nvPr/>
        </p:nvCxnSpPr>
        <p:spPr>
          <a:xfrm flipH="1">
            <a:off x="4655420" y="5486296"/>
            <a:ext cx="600" cy="416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144" name="Google Shape;144;p21"/>
          <p:cNvGrpSpPr/>
          <p:nvPr/>
        </p:nvGrpSpPr>
        <p:grpSpPr>
          <a:xfrm>
            <a:off x="6358099" y="3587124"/>
            <a:ext cx="2716800" cy="759300"/>
            <a:chOff x="3048000" y="964324"/>
            <a:chExt cx="2716800" cy="759300"/>
          </a:xfrm>
        </p:grpSpPr>
        <p:sp>
          <p:nvSpPr>
            <p:cNvPr id="145" name="Google Shape;145;p21"/>
            <p:cNvSpPr/>
            <p:nvPr/>
          </p:nvSpPr>
          <p:spPr>
            <a:xfrm>
              <a:off x="3048000" y="964324"/>
              <a:ext cx="2716800" cy="759300"/>
            </a:xfrm>
            <a:prstGeom prst="roundRect">
              <a:avLst>
                <a:gd name="adj" fmla="val 16667"/>
              </a:avLst>
            </a:prstGeom>
            <a:solidFill>
              <a:srgbClr val="D6E3B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3111717" y="1034827"/>
              <a:ext cx="2589600" cy="646500"/>
            </a:xfrm>
            <a:prstGeom prst="rect">
              <a:avLst/>
            </a:prstGeom>
            <a:solidFill>
              <a:srgbClr val="D6E3B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Standardised Mean Difference</a:t>
              </a: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6358099" y="4721194"/>
            <a:ext cx="2716800" cy="759300"/>
            <a:chOff x="3048000" y="964324"/>
            <a:chExt cx="2716800" cy="759300"/>
          </a:xfrm>
        </p:grpSpPr>
        <p:sp>
          <p:nvSpPr>
            <p:cNvPr id="148" name="Google Shape;148;p21"/>
            <p:cNvSpPr/>
            <p:nvPr/>
          </p:nvSpPr>
          <p:spPr>
            <a:xfrm>
              <a:off x="3048000" y="964324"/>
              <a:ext cx="2716800" cy="759300"/>
            </a:xfrm>
            <a:prstGeom prst="roundRect">
              <a:avLst>
                <a:gd name="adj" fmla="val 16667"/>
              </a:avLst>
            </a:prstGeom>
            <a:solidFill>
              <a:srgbClr val="D6E3B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3109747" y="1180107"/>
              <a:ext cx="2589600" cy="369300"/>
            </a:xfrm>
            <a:prstGeom prst="rect">
              <a:avLst/>
            </a:prstGeom>
            <a:solidFill>
              <a:srgbClr val="D6E3B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Response ratio</a:t>
              </a:r>
              <a:endParaRPr/>
            </a:p>
          </p:txBody>
        </p:sp>
      </p:grpSp>
      <p:cxnSp>
        <p:nvCxnSpPr>
          <p:cNvPr id="150" name="Google Shape;150;p21"/>
          <p:cNvCxnSpPr>
            <a:stCxn id="145" idx="2"/>
            <a:endCxn id="148" idx="0"/>
          </p:cNvCxnSpPr>
          <p:nvPr/>
        </p:nvCxnSpPr>
        <p:spPr>
          <a:xfrm>
            <a:off x="7716499" y="4346424"/>
            <a:ext cx="0" cy="374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1" name="Google Shape;151;p21"/>
          <p:cNvCxnSpPr>
            <a:stCxn id="119" idx="2"/>
            <a:endCxn id="145" idx="0"/>
          </p:cNvCxnSpPr>
          <p:nvPr/>
        </p:nvCxnSpPr>
        <p:spPr>
          <a:xfrm>
            <a:off x="7716499" y="3066319"/>
            <a:ext cx="0" cy="520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457200" y="262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effect size statistics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2289900" y="6358725"/>
            <a:ext cx="5510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Nakagawa &amp; Santos (2012); 100 meta-analyses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3024214" y="1028926"/>
            <a:ext cx="3200400" cy="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Ecology and Evolution</a:t>
            </a:r>
            <a:endParaRPr sz="2100"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3276" y="1610099"/>
            <a:ext cx="6322309" cy="46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000"/>
              <a:t>What meta-analysis is doing…</a:t>
            </a:r>
            <a:endParaRPr sz="4000"/>
          </a:p>
        </p:txBody>
      </p:sp>
      <p:pic>
        <p:nvPicPr>
          <p:cNvPr id="165" name="Google Shape;165;p23" descr="Diagram, schematic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74168" y="1322946"/>
            <a:ext cx="5939700" cy="51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457200" y="6488668"/>
            <a:ext cx="41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Hillebrand &amp; Gurevitch (2016). 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0" y="-10510"/>
            <a:ext cx="9144000" cy="3693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4569</Words>
  <Application>Microsoft Macintosh PowerPoint</Application>
  <PresentationFormat>On-screen Show (4:3)</PresentationFormat>
  <Paragraphs>329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</vt:lpstr>
      <vt:lpstr>Noto Sans Symbols</vt:lpstr>
      <vt:lpstr>Simple Dark</vt:lpstr>
      <vt:lpstr>Meta-analysis: Effect sizes, multilevel models and meta-regression</vt:lpstr>
      <vt:lpstr>What is a meta-analysis?</vt:lpstr>
      <vt:lpstr>What is an ‘effect size’?</vt:lpstr>
      <vt:lpstr>Standard error, standard deviation precision, weights</vt:lpstr>
      <vt:lpstr>PowerPoint Presentation</vt:lpstr>
      <vt:lpstr>PowerPoint Presentation</vt:lpstr>
      <vt:lpstr>Different effect size statistics</vt:lpstr>
      <vt:lpstr>PowerPoint Presentation</vt:lpstr>
      <vt:lpstr>What meta-analysis is doing…</vt:lpstr>
      <vt:lpstr>Why do we want to do meta-analysis?</vt:lpstr>
      <vt:lpstr>Three main aims of  meta-analysis</vt:lpstr>
      <vt:lpstr>Fixed and random model assumptions</vt:lpstr>
      <vt:lpstr>Fixed and random model assumptions</vt:lpstr>
      <vt:lpstr>Fixed (common) and random: it’s just another linear model</vt:lpstr>
      <vt:lpstr>Fixed (common) and random: it’s just another linear model</vt:lpstr>
      <vt:lpstr>Fixed (common) effect in code…</vt:lpstr>
      <vt:lpstr>Fixed effects model data…</vt:lpstr>
      <vt:lpstr>Fixed effect model meta-analysis..</vt:lpstr>
      <vt:lpstr>Now a fixed effect analysis by hand…</vt:lpstr>
      <vt:lpstr>Now a fixed effect analysis by hand…</vt:lpstr>
      <vt:lpstr>Now a fixed effect analysis by hand…</vt:lpstr>
      <vt:lpstr>Random effect model in code….</vt:lpstr>
      <vt:lpstr>Random effect model data…</vt:lpstr>
      <vt:lpstr>Random effects model meta-analysis..</vt:lpstr>
      <vt:lpstr>Now a random effect analysis by hand…</vt:lpstr>
      <vt:lpstr>PowerPoint Presentation</vt:lpstr>
      <vt:lpstr>PowerPoint Presentation</vt:lpstr>
      <vt:lpstr>More complex meta-analysis: Multilevel meta-analysis</vt:lpstr>
      <vt:lpstr>Example</vt:lpstr>
      <vt:lpstr>Multilevel  Meta-analytic Model</vt:lpstr>
      <vt:lpstr>Multilevel  Meta-analytic Model</vt:lpstr>
      <vt:lpstr>Quantifying Heterogeneity</vt:lpstr>
      <vt:lpstr>Quantifying Heterogeneity</vt:lpstr>
      <vt:lpstr>Heterogeneity: I2 for multilevel models</vt:lpstr>
      <vt:lpstr>PowerPoint Presentation</vt:lpstr>
      <vt:lpstr>Heterogeneity: Prediction Intervals</vt:lpstr>
      <vt:lpstr>Heterogeneity: Prediction Intervals</vt:lpstr>
      <vt:lpstr>Heterogeneity: Prediction Intervals</vt:lpstr>
      <vt:lpstr>Heterogeneity: Prediction Intervals</vt:lpstr>
      <vt:lpstr>Heterogeneity: Prediction Intervals</vt:lpstr>
      <vt:lpstr>How might we write up our results?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Meta-analysis: Effect sizes, multilevel models and meta-regression</dc:title>
  <cp:lastModifiedBy>Daniel Noble</cp:lastModifiedBy>
  <cp:revision>1</cp:revision>
  <dcterms:modified xsi:type="dcterms:W3CDTF">2022-10-10T09:06:05Z</dcterms:modified>
</cp:coreProperties>
</file>