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77" r:id="rId3"/>
    <p:sldId id="295" r:id="rId4"/>
    <p:sldId id="296" r:id="rId5"/>
    <p:sldId id="312" r:id="rId6"/>
    <p:sldId id="314" r:id="rId7"/>
    <p:sldId id="298" r:id="rId8"/>
    <p:sldId id="299" r:id="rId9"/>
    <p:sldId id="301" r:id="rId10"/>
    <p:sldId id="300" r:id="rId11"/>
    <p:sldId id="304" r:id="rId12"/>
    <p:sldId id="316" r:id="rId13"/>
    <p:sldId id="320" r:id="rId14"/>
    <p:sldId id="321" r:id="rId15"/>
    <p:sldId id="322" r:id="rId16"/>
    <p:sldId id="323" r:id="rId17"/>
    <p:sldId id="306" r:id="rId18"/>
    <p:sldId id="302" r:id="rId19"/>
    <p:sldId id="315" r:id="rId20"/>
    <p:sldId id="307" r:id="rId21"/>
    <p:sldId id="324" r:id="rId22"/>
    <p:sldId id="325" r:id="rId23"/>
    <p:sldId id="326" r:id="rId24"/>
    <p:sldId id="30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99107"/>
    <a:srgbClr val="6600CC"/>
    <a:srgbClr val="FFFF66"/>
    <a:srgbClr val="FFD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93F8-163F-42AC-B057-ECBD5959CFC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7574F-ED62-4258-86CC-62B8E6436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6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574F-ED62-4258-86CC-62B8E6436AE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552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未來我們希望能夠判斷當地的活動或天氣來推薦使用者，例如：在採草莓的季節去苗栗，則會推薦去採草莓的地方，或是提醒使用者當天的天氣，以供使用者做判斷。若開發完成，則希望能把這個機器人推廣出去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574F-ED62-4258-86CC-62B8E6436AE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111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未來我們希望能夠判斷當地的活動或天氣來推薦使用者，例如：在採草莓的季節去苗栗，則會推薦去採草莓的地方，或是提醒使用者當天的天氣，以供使用者做判斷。若開發完成，則希望能把這個機器人推廣出去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574F-ED62-4258-86CC-62B8E6436AE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111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未來我們希望能夠判斷當地的活動或天氣來推薦使用者，例如：在採草莓的季節去苗栗，則會推薦去採草莓的地方，或是提醒使用者當天的天氣，以供使用者做判斷。若開發完成，則希望能把這個機器人推廣出去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574F-ED62-4258-86CC-62B8E6436AE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11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574F-ED62-4258-86CC-62B8E6436AE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1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當要出去玩的時候，和朋友討論過程中是不是倍感艱辛呢</a:t>
            </a:r>
            <a:r>
              <a:rPr lang="en-US" altLang="zh-TW" dirty="0" smtClean="0"/>
              <a:t>! </a:t>
            </a:r>
            <a:r>
              <a:rPr lang="zh-TW" altLang="en-US" dirty="0" smtClean="0"/>
              <a:t>可能是不停地在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群組和網路上蒐集資料中徘迴，也有可能是想去的地點太多不知如何挑選，或是煩惱該如何規劃行程才能讓大家滿意。那麼就由</a:t>
            </a:r>
            <a:r>
              <a:rPr lang="en-US" altLang="zh-TW" dirty="0" err="1" smtClean="0"/>
              <a:t>Chavel</a:t>
            </a:r>
            <a:r>
              <a:rPr lang="zh-TW" altLang="en-US" dirty="0" smtClean="0"/>
              <a:t>機器人來解決這些問題。</a:t>
            </a:r>
            <a:r>
              <a:rPr lang="en-US" altLang="zh-TW" dirty="0" err="1" smtClean="0"/>
              <a:t>Chavel</a:t>
            </a:r>
            <a:r>
              <a:rPr lang="zh-TW" altLang="en-US" dirty="0" smtClean="0"/>
              <a:t>不只能夠輔助排出最順暢的行程，甚至不需要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瀏覽器就能在群組中提供你所需要的資訊供大家討論，那不是很方便嗎</a:t>
            </a:r>
            <a:r>
              <a:rPr lang="en-US" altLang="zh-TW" dirty="0" smtClean="0"/>
              <a:t>? line</a:t>
            </a:r>
            <a:r>
              <a:rPr lang="zh-TW" altLang="en-US" dirty="0" smtClean="0"/>
              <a:t>是所有年齡層最能接受的，台灣人只要有手機，</a:t>
            </a:r>
            <a:r>
              <a:rPr lang="en-US" altLang="zh-TW" dirty="0" smtClean="0"/>
              <a:t>10</a:t>
            </a:r>
            <a:r>
              <a:rPr lang="zh-TW" altLang="en-US" dirty="0" smtClean="0"/>
              <a:t>人中有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人有用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，所以我們希望能開發一個幫忙排行程的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機器人，更快排出行程，而且規劃出最省時也最順路的行程，享受一趟令人難忘的旅遊。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574F-ED62-4258-86CC-62B8E6436AE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未來我們希望能夠判斷當地的活動或天氣來推薦使用者，例如：在採草莓的季節去苗栗，則會推薦去採草莓的地方，或是提醒使用者當天的天氣，以供使用者做判斷。若開發完成，則希望能把這個機器人推廣出去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574F-ED62-4258-86CC-62B8E6436AE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264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未來我們希望能夠判斷當地的活動或天氣來推薦使用者，例如：在採草莓的季節去苗栗，則會推薦去採草莓的地方，或是提醒使用者當天的天氣，以供使用者做判斷。若開發完成，則希望能把這個機器人推廣出去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574F-ED62-4258-86CC-62B8E6436AE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710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未來我們希望能夠判斷當地的活動或天氣來推薦使用者，例如：在採草莓的季節去苗栗，則會推薦去採草莓的地方，或是提醒使用者當天的天氣，以供使用者做判斷。若開發完成，則希望能把這個機器人推廣出去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574F-ED62-4258-86CC-62B8E6436AE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682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未來我們希望能夠判斷當地的活動或天氣來推薦使用者，例如：在採草莓的季節去苗栗，則會推薦去採草莓的地方，或是提醒使用者當天的天氣，以供使用者做判斷。若開發完成，則希望能把這個機器人推廣出去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574F-ED62-4258-86CC-62B8E6436AE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98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不用下載</a:t>
            </a:r>
            <a:r>
              <a:rPr lang="en-US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：下載</a:t>
            </a:r>
            <a:r>
              <a:rPr lang="en-US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需佔手機記憶體空間，在</a:t>
            </a:r>
            <a:r>
              <a:rPr lang="en-US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</a:t>
            </a:r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加入好友即可</a:t>
            </a:r>
            <a:endParaRPr lang="en-US" altLang="zh-TW" sz="1200" kern="1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zh-TW" altLang="zh-TW" sz="1800" kern="100" dirty="0" smtClean="0">
              <a:latin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建議行程路線：減少使用者安排行程及搜尋資料的時間</a:t>
            </a:r>
            <a:endParaRPr lang="en-US" altLang="zh-TW" sz="1200" kern="1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zh-TW" altLang="zh-TW" sz="1800" kern="100" dirty="0" smtClean="0">
              <a:latin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推薦附近景點：判斷所在位置就能推薦附近景點</a:t>
            </a:r>
            <a:endParaRPr lang="en-US" altLang="zh-TW" sz="1200" kern="1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zh-TW" altLang="zh-TW" sz="1800" kern="100" dirty="0" smtClean="0">
              <a:latin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聊天即可規劃：朋友間在群組聊天時，依據關鍵字顯示景點相關資訊即可加入</a:t>
            </a:r>
            <a:endParaRPr lang="zh-TW" altLang="zh-TW" sz="1800" kern="100" dirty="0" smtClean="0">
              <a:latin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574F-ED62-4258-86CC-62B8E6436AE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013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未來我們希望能夠判斷當地的活動或天氣來推薦使用者，例如：在採草莓的季節去苗栗，則會推薦去採草莓的地方，或是提醒使用者當天的天氣，以供使用者做判斷。若開發完成，則希望能把這個機器人推廣出去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574F-ED62-4258-86CC-62B8E6436AE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11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橢圓 3"/>
          <p:cNvSpPr/>
          <p:nvPr userDrawn="1"/>
        </p:nvSpPr>
        <p:spPr>
          <a:xfrm>
            <a:off x="1040429" y="2459149"/>
            <a:ext cx="3389066" cy="190029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/>
          <p:cNvSpPr/>
          <p:nvPr userDrawn="1"/>
        </p:nvSpPr>
        <p:spPr>
          <a:xfrm>
            <a:off x="6013077" y="320633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 userDrawn="1"/>
        </p:nvSpPr>
        <p:spPr>
          <a:xfrm>
            <a:off x="6013077" y="1389891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 userDrawn="1"/>
        </p:nvSpPr>
        <p:spPr>
          <a:xfrm>
            <a:off x="6013077" y="2459149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6013077" y="3528407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6013077" y="4597665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7183493" y="420332"/>
            <a:ext cx="3432100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7183493" y="1489278"/>
            <a:ext cx="5252755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7183493" y="3627170"/>
            <a:ext cx="3306579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7183493" y="4696116"/>
            <a:ext cx="5411270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7183493" y="5765060"/>
            <a:ext cx="2979205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6197780" y="378037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6197780" y="1447295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6197780" y="2516553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8" name="文字方塊 17"/>
          <p:cNvSpPr txBox="1"/>
          <p:nvPr userDrawn="1"/>
        </p:nvSpPr>
        <p:spPr>
          <a:xfrm>
            <a:off x="6197780" y="3585811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6197780" y="4649265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1" name="橢圓 30"/>
          <p:cNvSpPr/>
          <p:nvPr userDrawn="1"/>
        </p:nvSpPr>
        <p:spPr>
          <a:xfrm>
            <a:off x="5999548" y="5666923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 userDrawn="1"/>
        </p:nvSpPr>
        <p:spPr>
          <a:xfrm>
            <a:off x="6164603" y="5752491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 userDrawn="1"/>
        </p:nvSpPr>
        <p:spPr>
          <a:xfrm>
            <a:off x="7183493" y="2558224"/>
            <a:ext cx="5252755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82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361559" y="2910382"/>
            <a:ext cx="6928834" cy="1173449"/>
          </a:xfrm>
          <a:prstGeom prst="rect">
            <a:avLst/>
          </a:prstGeom>
          <a:solidFill>
            <a:srgbClr val="FFC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橢圓 3"/>
          <p:cNvSpPr/>
          <p:nvPr userDrawn="1"/>
        </p:nvSpPr>
        <p:spPr>
          <a:xfrm>
            <a:off x="1022555" y="2657168"/>
            <a:ext cx="2753032" cy="154366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 userDrawn="1"/>
        </p:nvSpPr>
        <p:spPr>
          <a:xfrm>
            <a:off x="4798142" y="1630214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 userDrawn="1"/>
        </p:nvSpPr>
        <p:spPr>
          <a:xfrm>
            <a:off x="4798142" y="2923309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4798142" y="4216404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4798142" y="5527973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6393177" y="1745654"/>
            <a:ext cx="507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  <a:endParaRPr lang="en-US" altLang="zh-TW" sz="3600" dirty="0" smtClean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zh-TW" altLang="en-US" sz="2400" kern="1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系統架構、系統功能</a:t>
            </a:r>
            <a:endParaRPr lang="zh-TW" altLang="en-US" sz="2400" kern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6383345" y="3036763"/>
            <a:ext cx="5781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系統目標</a:t>
            </a:r>
            <a:endParaRPr lang="en-US" altLang="zh-TW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zh-TW" altLang="en-US" sz="24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系統特色、使用族群</a:t>
            </a:r>
            <a:endParaRPr lang="zh-TW" altLang="en-US" sz="2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6393177" y="4487432"/>
            <a:ext cx="523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系統比較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6393177" y="5799003"/>
            <a:ext cx="288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5037228" y="1808911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5037228" y="3098319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 userDrawn="1"/>
        </p:nvSpPr>
        <p:spPr>
          <a:xfrm>
            <a:off x="5029488" y="4395100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5037228" y="5738013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/>
          <p:cNvSpPr/>
          <p:nvPr userDrawn="1"/>
        </p:nvSpPr>
        <p:spPr>
          <a:xfrm>
            <a:off x="4798142" y="309410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5037228" y="488107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6383345" y="360166"/>
            <a:ext cx="5771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0" dirty="0" smtClean="0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需求評估</a:t>
            </a:r>
            <a:endParaRPr lang="en-US" altLang="zh-TW" sz="3600" b="0" dirty="0" smtClean="0">
              <a:solidFill>
                <a:schemeClr val="bg2">
                  <a:lumMod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背景及研發動機、</a:t>
            </a:r>
            <a:r>
              <a:rPr lang="en-US" altLang="zh-TW" sz="2400" b="0" dirty="0" smtClean="0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SWOT</a:t>
            </a:r>
            <a:endParaRPr lang="zh-TW" altLang="en-US" sz="2400" b="0" dirty="0">
              <a:solidFill>
                <a:schemeClr val="bg2">
                  <a:lumMod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646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361559" y="4193095"/>
            <a:ext cx="6928834" cy="1173449"/>
          </a:xfrm>
          <a:prstGeom prst="rect">
            <a:avLst/>
          </a:prstGeom>
          <a:solidFill>
            <a:srgbClr val="FFC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橢圓 3"/>
          <p:cNvSpPr/>
          <p:nvPr userDrawn="1"/>
        </p:nvSpPr>
        <p:spPr>
          <a:xfrm>
            <a:off x="1022555" y="2657168"/>
            <a:ext cx="2753032" cy="154366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 userDrawn="1"/>
        </p:nvSpPr>
        <p:spPr>
          <a:xfrm>
            <a:off x="4798142" y="1630214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 userDrawn="1"/>
        </p:nvSpPr>
        <p:spPr>
          <a:xfrm>
            <a:off x="4798142" y="2923309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4798142" y="4216404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4798142" y="5527973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6393177" y="1745654"/>
            <a:ext cx="507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  <a:endParaRPr lang="en-US" altLang="zh-TW" sz="3600" dirty="0" smtClean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zh-TW" altLang="en-US" sz="2400" kern="1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系統架構、系統功能</a:t>
            </a:r>
            <a:endParaRPr lang="zh-TW" altLang="en-US" sz="2400" kern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6383345" y="3036763"/>
            <a:ext cx="5781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系統目標</a:t>
            </a:r>
            <a:endParaRPr lang="en-US" altLang="zh-TW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zh-TW" altLang="en-US" sz="2400" kern="1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系統特色、使用族群</a:t>
            </a:r>
            <a:endParaRPr lang="zh-TW" altLang="en-US" sz="2400" kern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6383345" y="4456653"/>
            <a:ext cx="523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系統比較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6393177" y="5799003"/>
            <a:ext cx="288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5037228" y="1808911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5037228" y="3098319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 userDrawn="1"/>
        </p:nvSpPr>
        <p:spPr>
          <a:xfrm>
            <a:off x="5029488" y="4395100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5037228" y="5738013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/>
          <p:cNvSpPr/>
          <p:nvPr userDrawn="1"/>
        </p:nvSpPr>
        <p:spPr>
          <a:xfrm>
            <a:off x="4798142" y="309410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5037228" y="488107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6383345" y="360166"/>
            <a:ext cx="5771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0" dirty="0" smtClean="0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需求評估</a:t>
            </a:r>
            <a:endParaRPr lang="en-US" altLang="zh-TW" sz="3600" b="0" dirty="0" smtClean="0">
              <a:solidFill>
                <a:schemeClr val="bg2">
                  <a:lumMod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背景及研發動機、</a:t>
            </a:r>
            <a:r>
              <a:rPr lang="en-US" altLang="zh-TW" sz="2400" b="0" dirty="0" smtClean="0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SWOT</a:t>
            </a:r>
            <a:endParaRPr lang="zh-TW" altLang="en-US" sz="2400" b="0" dirty="0">
              <a:solidFill>
                <a:schemeClr val="bg2">
                  <a:lumMod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301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361559" y="5509499"/>
            <a:ext cx="6928834" cy="1173449"/>
          </a:xfrm>
          <a:prstGeom prst="rect">
            <a:avLst/>
          </a:prstGeom>
          <a:solidFill>
            <a:srgbClr val="FFC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橢圓 3"/>
          <p:cNvSpPr/>
          <p:nvPr userDrawn="1"/>
        </p:nvSpPr>
        <p:spPr>
          <a:xfrm>
            <a:off x="1022555" y="2657168"/>
            <a:ext cx="2753032" cy="154366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 userDrawn="1"/>
        </p:nvSpPr>
        <p:spPr>
          <a:xfrm>
            <a:off x="4798142" y="1630214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 userDrawn="1"/>
        </p:nvSpPr>
        <p:spPr>
          <a:xfrm>
            <a:off x="4798142" y="2923309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4798142" y="4216404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4798142" y="5527973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6393177" y="1745654"/>
            <a:ext cx="507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  <a:endParaRPr lang="en-US" altLang="zh-TW" sz="3600" dirty="0" smtClean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zh-TW" altLang="en-US" sz="2400" kern="1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系統架構、系統功能</a:t>
            </a:r>
            <a:endParaRPr lang="zh-TW" altLang="en-US" sz="2400" kern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6383345" y="3036763"/>
            <a:ext cx="5781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系統目標</a:t>
            </a:r>
            <a:endParaRPr lang="en-US" altLang="zh-TW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zh-TW" altLang="en-US" sz="2400" kern="1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系統特色、使用族群</a:t>
            </a:r>
            <a:endParaRPr lang="zh-TW" altLang="en-US" sz="2400" kern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6393177" y="4487432"/>
            <a:ext cx="523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系統比較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6393177" y="5799003"/>
            <a:ext cx="288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5037228" y="1808911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5037228" y="3098319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 userDrawn="1"/>
        </p:nvSpPr>
        <p:spPr>
          <a:xfrm>
            <a:off x="5029488" y="4395100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5037228" y="5738013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/>
          <p:cNvSpPr/>
          <p:nvPr userDrawn="1"/>
        </p:nvSpPr>
        <p:spPr>
          <a:xfrm>
            <a:off x="4798142" y="309410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5037228" y="488107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6383345" y="360166"/>
            <a:ext cx="5771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0" dirty="0" smtClean="0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需求評估</a:t>
            </a:r>
            <a:endParaRPr lang="en-US" altLang="zh-TW" sz="3600" b="0" dirty="0" smtClean="0">
              <a:solidFill>
                <a:schemeClr val="bg2">
                  <a:lumMod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背景及研發動機、</a:t>
            </a:r>
            <a:r>
              <a:rPr lang="en-US" altLang="zh-TW" sz="2400" b="0" dirty="0" smtClean="0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SWOT</a:t>
            </a:r>
            <a:endParaRPr lang="zh-TW" altLang="en-US" sz="2400" b="0" dirty="0">
              <a:solidFill>
                <a:schemeClr val="bg2">
                  <a:lumMod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573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3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4464" y="385425"/>
            <a:ext cx="11513572" cy="6182525"/>
          </a:xfrm>
          <a:prstGeom prst="rect">
            <a:avLst/>
          </a:prstGeom>
          <a:solidFill>
            <a:schemeClr val="tx1">
              <a:alpha val="61000"/>
            </a:schemeClr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78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31820" y="218941"/>
            <a:ext cx="11737246" cy="6439436"/>
          </a:xfrm>
          <a:prstGeom prst="rect">
            <a:avLst/>
          </a:prstGeom>
          <a:solidFill>
            <a:schemeClr val="bg1">
              <a:alpha val="97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流程圖: 換頁接點 2"/>
          <p:cNvSpPr/>
          <p:nvPr userDrawn="1"/>
        </p:nvSpPr>
        <p:spPr>
          <a:xfrm>
            <a:off x="420972" y="427995"/>
            <a:ext cx="820248" cy="746061"/>
          </a:xfrm>
          <a:prstGeom prst="flowChartOffpage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 userDrawn="1"/>
        </p:nvSpPr>
        <p:spPr>
          <a:xfrm>
            <a:off x="11305310" y="6014178"/>
            <a:ext cx="519546" cy="4987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 userDrawn="1"/>
        </p:nvSpPr>
        <p:spPr>
          <a:xfrm>
            <a:off x="10463645" y="495005"/>
            <a:ext cx="1361211" cy="5785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99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6430204" y="297889"/>
            <a:ext cx="6436700" cy="890746"/>
          </a:xfrm>
          <a:prstGeom prst="rect">
            <a:avLst/>
          </a:prstGeom>
          <a:solidFill>
            <a:srgbClr val="FFC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橢圓 3"/>
          <p:cNvSpPr/>
          <p:nvPr userDrawn="1"/>
        </p:nvSpPr>
        <p:spPr>
          <a:xfrm>
            <a:off x="1040429" y="2459149"/>
            <a:ext cx="3389066" cy="190029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/>
          <p:cNvSpPr/>
          <p:nvPr userDrawn="1"/>
        </p:nvSpPr>
        <p:spPr>
          <a:xfrm>
            <a:off x="6013077" y="320633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 userDrawn="1"/>
        </p:nvSpPr>
        <p:spPr>
          <a:xfrm>
            <a:off x="6013077" y="1389891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 userDrawn="1"/>
        </p:nvSpPr>
        <p:spPr>
          <a:xfrm>
            <a:off x="6013077" y="2459149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6013077" y="3528407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6013077" y="4597665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7183493" y="420332"/>
            <a:ext cx="3432100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en-US" altLang="zh-TW" sz="3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7183493" y="1489278"/>
            <a:ext cx="5252755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en-US" altLang="zh-TW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7183493" y="3627170"/>
            <a:ext cx="3306579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en-US" altLang="zh-TW" sz="36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7183493" y="4696116"/>
            <a:ext cx="5411270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  <a:endParaRPr lang="zh-TW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7183493" y="5765060"/>
            <a:ext cx="2979205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6197780" y="378037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6197780" y="1447295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6197780" y="2516553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8" name="文字方塊 17"/>
          <p:cNvSpPr txBox="1"/>
          <p:nvPr userDrawn="1"/>
        </p:nvSpPr>
        <p:spPr>
          <a:xfrm>
            <a:off x="6197780" y="3585811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6197780" y="4649265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1" name="橢圓 30"/>
          <p:cNvSpPr/>
          <p:nvPr userDrawn="1"/>
        </p:nvSpPr>
        <p:spPr>
          <a:xfrm>
            <a:off x="5999548" y="5666923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 userDrawn="1"/>
        </p:nvSpPr>
        <p:spPr>
          <a:xfrm>
            <a:off x="6164603" y="5752491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 userDrawn="1"/>
        </p:nvSpPr>
        <p:spPr>
          <a:xfrm>
            <a:off x="7183493" y="2558224"/>
            <a:ext cx="5252755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en-US" altLang="zh-TW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76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6430204" y="1366674"/>
            <a:ext cx="6436700" cy="890746"/>
          </a:xfrm>
          <a:prstGeom prst="rect">
            <a:avLst/>
          </a:prstGeom>
          <a:solidFill>
            <a:srgbClr val="FFC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橢圓 3"/>
          <p:cNvSpPr/>
          <p:nvPr userDrawn="1"/>
        </p:nvSpPr>
        <p:spPr>
          <a:xfrm>
            <a:off x="1040429" y="2459149"/>
            <a:ext cx="3389066" cy="190029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/>
          <p:cNvSpPr/>
          <p:nvPr userDrawn="1"/>
        </p:nvSpPr>
        <p:spPr>
          <a:xfrm>
            <a:off x="6013077" y="320633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 userDrawn="1"/>
        </p:nvSpPr>
        <p:spPr>
          <a:xfrm>
            <a:off x="6013077" y="1389891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 userDrawn="1"/>
        </p:nvSpPr>
        <p:spPr>
          <a:xfrm>
            <a:off x="6013077" y="2459149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6013077" y="3528407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6013077" y="4597665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7183493" y="420332"/>
            <a:ext cx="3432100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en-US" altLang="zh-TW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7183493" y="1489278"/>
            <a:ext cx="4466201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endParaRPr lang="en-US" altLang="zh-TW" sz="3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7183493" y="3627170"/>
            <a:ext cx="3306579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en-US" altLang="zh-TW" sz="36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7183493" y="4696116"/>
            <a:ext cx="5411270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  <a:endParaRPr lang="zh-TW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7183493" y="5765060"/>
            <a:ext cx="2979205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6197780" y="378037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6197780" y="1447295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6197780" y="2516553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8" name="文字方塊 17"/>
          <p:cNvSpPr txBox="1"/>
          <p:nvPr userDrawn="1"/>
        </p:nvSpPr>
        <p:spPr>
          <a:xfrm>
            <a:off x="6197780" y="3585811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6197780" y="4649265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1" name="橢圓 30"/>
          <p:cNvSpPr/>
          <p:nvPr userDrawn="1"/>
        </p:nvSpPr>
        <p:spPr>
          <a:xfrm>
            <a:off x="5999548" y="5666923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 userDrawn="1"/>
        </p:nvSpPr>
        <p:spPr>
          <a:xfrm>
            <a:off x="6164603" y="5752491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 userDrawn="1"/>
        </p:nvSpPr>
        <p:spPr>
          <a:xfrm>
            <a:off x="7183493" y="2558224"/>
            <a:ext cx="5252755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en-US" altLang="zh-TW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077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6430204" y="2447329"/>
            <a:ext cx="6436700" cy="890746"/>
          </a:xfrm>
          <a:prstGeom prst="rect">
            <a:avLst/>
          </a:prstGeom>
          <a:solidFill>
            <a:srgbClr val="FFC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橢圓 3"/>
          <p:cNvSpPr/>
          <p:nvPr userDrawn="1"/>
        </p:nvSpPr>
        <p:spPr>
          <a:xfrm>
            <a:off x="1040429" y="2459149"/>
            <a:ext cx="3389066" cy="190029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/>
          <p:cNvSpPr/>
          <p:nvPr userDrawn="1"/>
        </p:nvSpPr>
        <p:spPr>
          <a:xfrm>
            <a:off x="6013077" y="320633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 userDrawn="1"/>
        </p:nvSpPr>
        <p:spPr>
          <a:xfrm>
            <a:off x="6013077" y="1389891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 userDrawn="1"/>
        </p:nvSpPr>
        <p:spPr>
          <a:xfrm>
            <a:off x="6013077" y="2459149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6013077" y="3528407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6013077" y="4597665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7183493" y="420332"/>
            <a:ext cx="3432100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en-US" altLang="zh-TW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7183493" y="1489278"/>
            <a:ext cx="4466201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endParaRPr lang="en-US" altLang="zh-TW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7183493" y="3627170"/>
            <a:ext cx="3306579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en-US" altLang="zh-TW" sz="36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7183493" y="4696116"/>
            <a:ext cx="5411270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  <a:endParaRPr lang="zh-TW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7183493" y="5765060"/>
            <a:ext cx="2979205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6197780" y="378037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6197780" y="1447295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6197780" y="2516553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8" name="文字方塊 17"/>
          <p:cNvSpPr txBox="1"/>
          <p:nvPr userDrawn="1"/>
        </p:nvSpPr>
        <p:spPr>
          <a:xfrm>
            <a:off x="6197780" y="3585811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6197780" y="4649265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1" name="橢圓 30"/>
          <p:cNvSpPr/>
          <p:nvPr userDrawn="1"/>
        </p:nvSpPr>
        <p:spPr>
          <a:xfrm>
            <a:off x="5999548" y="5666923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 userDrawn="1"/>
        </p:nvSpPr>
        <p:spPr>
          <a:xfrm>
            <a:off x="6164603" y="5752491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 userDrawn="1"/>
        </p:nvSpPr>
        <p:spPr>
          <a:xfrm>
            <a:off x="7183493" y="2558224"/>
            <a:ext cx="5252755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en-US" altLang="zh-TW" sz="3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426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6430204" y="3516106"/>
            <a:ext cx="6436700" cy="890746"/>
          </a:xfrm>
          <a:prstGeom prst="rect">
            <a:avLst/>
          </a:prstGeom>
          <a:solidFill>
            <a:srgbClr val="FFC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橢圓 3"/>
          <p:cNvSpPr/>
          <p:nvPr userDrawn="1"/>
        </p:nvSpPr>
        <p:spPr>
          <a:xfrm>
            <a:off x="1040429" y="2459149"/>
            <a:ext cx="3389066" cy="190029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/>
          <p:cNvSpPr/>
          <p:nvPr userDrawn="1"/>
        </p:nvSpPr>
        <p:spPr>
          <a:xfrm>
            <a:off x="6013077" y="320633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 userDrawn="1"/>
        </p:nvSpPr>
        <p:spPr>
          <a:xfrm>
            <a:off x="6013077" y="1389891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 userDrawn="1"/>
        </p:nvSpPr>
        <p:spPr>
          <a:xfrm>
            <a:off x="6013077" y="2459149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6013077" y="3528407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6013077" y="4597665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7183493" y="420332"/>
            <a:ext cx="3432100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en-US" altLang="zh-TW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7183493" y="1489278"/>
            <a:ext cx="4466201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endParaRPr lang="en-US" altLang="zh-TW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7183493" y="3627170"/>
            <a:ext cx="3306579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en-US" altLang="zh-TW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7183493" y="4696116"/>
            <a:ext cx="5411270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  <a:endParaRPr lang="zh-TW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7183493" y="5765060"/>
            <a:ext cx="2979205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6197780" y="378037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6197780" y="1447295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6197780" y="2516553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8" name="文字方塊 17"/>
          <p:cNvSpPr txBox="1"/>
          <p:nvPr userDrawn="1"/>
        </p:nvSpPr>
        <p:spPr>
          <a:xfrm>
            <a:off x="6197780" y="3585811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6197780" y="4649265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1" name="橢圓 30"/>
          <p:cNvSpPr/>
          <p:nvPr userDrawn="1"/>
        </p:nvSpPr>
        <p:spPr>
          <a:xfrm>
            <a:off x="5999548" y="5666923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 userDrawn="1"/>
        </p:nvSpPr>
        <p:spPr>
          <a:xfrm>
            <a:off x="6164603" y="5752491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 userDrawn="1"/>
        </p:nvSpPr>
        <p:spPr>
          <a:xfrm>
            <a:off x="7183493" y="2558224"/>
            <a:ext cx="5252755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en-US" altLang="zh-TW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110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6430204" y="4584879"/>
            <a:ext cx="6436700" cy="890746"/>
          </a:xfrm>
          <a:prstGeom prst="rect">
            <a:avLst/>
          </a:prstGeom>
          <a:solidFill>
            <a:srgbClr val="FFC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橢圓 3"/>
          <p:cNvSpPr/>
          <p:nvPr userDrawn="1"/>
        </p:nvSpPr>
        <p:spPr>
          <a:xfrm>
            <a:off x="1040429" y="2459149"/>
            <a:ext cx="3389066" cy="190029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/>
          <p:cNvSpPr/>
          <p:nvPr userDrawn="1"/>
        </p:nvSpPr>
        <p:spPr>
          <a:xfrm>
            <a:off x="6013077" y="320633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 userDrawn="1"/>
        </p:nvSpPr>
        <p:spPr>
          <a:xfrm>
            <a:off x="6013077" y="1389891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 userDrawn="1"/>
        </p:nvSpPr>
        <p:spPr>
          <a:xfrm>
            <a:off x="6013077" y="2459149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6013077" y="3528407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6013077" y="4597665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7183493" y="420332"/>
            <a:ext cx="3432100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en-US" altLang="zh-TW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7183493" y="1489278"/>
            <a:ext cx="4466201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endParaRPr lang="en-US" altLang="zh-TW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7183493" y="3627170"/>
            <a:ext cx="3306579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en-US" altLang="zh-TW" sz="36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7183493" y="4696116"/>
            <a:ext cx="5411270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7183493" y="5765060"/>
            <a:ext cx="2979205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6197780" y="378037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6197780" y="1447295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6197780" y="2516553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8" name="文字方塊 17"/>
          <p:cNvSpPr txBox="1"/>
          <p:nvPr userDrawn="1"/>
        </p:nvSpPr>
        <p:spPr>
          <a:xfrm>
            <a:off x="6197780" y="3585811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6197780" y="4649265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1" name="橢圓 30"/>
          <p:cNvSpPr/>
          <p:nvPr userDrawn="1"/>
        </p:nvSpPr>
        <p:spPr>
          <a:xfrm>
            <a:off x="5999548" y="5666923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 userDrawn="1"/>
        </p:nvSpPr>
        <p:spPr>
          <a:xfrm>
            <a:off x="6164603" y="5752491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 userDrawn="1"/>
        </p:nvSpPr>
        <p:spPr>
          <a:xfrm>
            <a:off x="7183493" y="2558224"/>
            <a:ext cx="5252755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en-US" altLang="zh-TW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09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6430204" y="5653662"/>
            <a:ext cx="6436700" cy="890746"/>
          </a:xfrm>
          <a:prstGeom prst="rect">
            <a:avLst/>
          </a:prstGeom>
          <a:solidFill>
            <a:srgbClr val="FFC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橢圓 3"/>
          <p:cNvSpPr/>
          <p:nvPr userDrawn="1"/>
        </p:nvSpPr>
        <p:spPr>
          <a:xfrm>
            <a:off x="1040429" y="2459149"/>
            <a:ext cx="3389066" cy="190029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/>
          <p:cNvSpPr/>
          <p:nvPr userDrawn="1"/>
        </p:nvSpPr>
        <p:spPr>
          <a:xfrm>
            <a:off x="6013077" y="320633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 userDrawn="1"/>
        </p:nvSpPr>
        <p:spPr>
          <a:xfrm>
            <a:off x="6013077" y="1389891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 userDrawn="1"/>
        </p:nvSpPr>
        <p:spPr>
          <a:xfrm>
            <a:off x="6013077" y="2459149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6013077" y="3528407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6013077" y="4597665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7183493" y="420332"/>
            <a:ext cx="3432100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en-US" altLang="zh-TW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7183493" y="1489278"/>
            <a:ext cx="4466201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endParaRPr lang="en-US" altLang="zh-TW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7183493" y="3627170"/>
            <a:ext cx="3306579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en-US" altLang="zh-TW" sz="36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7183493" y="4696116"/>
            <a:ext cx="5411270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  <a:endParaRPr lang="zh-TW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7183493" y="5765060"/>
            <a:ext cx="2979205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6197780" y="378037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6197780" y="1447295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6197780" y="2516553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8" name="文字方塊 17"/>
          <p:cNvSpPr txBox="1"/>
          <p:nvPr userDrawn="1"/>
        </p:nvSpPr>
        <p:spPr>
          <a:xfrm>
            <a:off x="6197780" y="3585811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6197780" y="4649265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40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</a:t>
            </a:r>
            <a:endParaRPr lang="zh-TW" altLang="en-US" sz="40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1" name="橢圓 30"/>
          <p:cNvSpPr/>
          <p:nvPr userDrawn="1"/>
        </p:nvSpPr>
        <p:spPr>
          <a:xfrm>
            <a:off x="5999548" y="5666923"/>
            <a:ext cx="834254" cy="843193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 userDrawn="1"/>
        </p:nvSpPr>
        <p:spPr>
          <a:xfrm>
            <a:off x="6164603" y="5752491"/>
            <a:ext cx="491699" cy="73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 userDrawn="1"/>
        </p:nvSpPr>
        <p:spPr>
          <a:xfrm>
            <a:off x="7183493" y="2558224"/>
            <a:ext cx="5252755" cy="6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en-US" altLang="zh-TW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675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橢圓 3"/>
          <p:cNvSpPr/>
          <p:nvPr userDrawn="1"/>
        </p:nvSpPr>
        <p:spPr>
          <a:xfrm>
            <a:off x="1022555" y="2657168"/>
            <a:ext cx="2753032" cy="154366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 userDrawn="1"/>
        </p:nvSpPr>
        <p:spPr>
          <a:xfrm>
            <a:off x="4798142" y="1630214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 userDrawn="1"/>
        </p:nvSpPr>
        <p:spPr>
          <a:xfrm>
            <a:off x="4798142" y="2923309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4798142" y="4216404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4798142" y="5527973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6393177" y="1745654"/>
            <a:ext cx="507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  <a:endParaRPr lang="en-US" altLang="zh-TW" sz="3600" dirty="0" smtClean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zh-TW" altLang="en-US" sz="2400" kern="1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系統架構、系統功能</a:t>
            </a:r>
            <a:endParaRPr lang="zh-TW" altLang="en-US" sz="2400" kern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6383345" y="3036763"/>
            <a:ext cx="5781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系統目標</a:t>
            </a:r>
            <a:endParaRPr lang="en-US" altLang="zh-TW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zh-TW" altLang="en-US" sz="2400" kern="1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系統特色、使用族群</a:t>
            </a:r>
            <a:endParaRPr lang="zh-TW" altLang="en-US" sz="2400" kern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6393177" y="4487432"/>
            <a:ext cx="523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系統比較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6393177" y="5799003"/>
            <a:ext cx="288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5037228" y="1808911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5037228" y="3098319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 userDrawn="1"/>
        </p:nvSpPr>
        <p:spPr>
          <a:xfrm>
            <a:off x="5029488" y="4395100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5037228" y="5738013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357611" y="281274"/>
            <a:ext cx="6928834" cy="1173449"/>
          </a:xfrm>
          <a:prstGeom prst="rect">
            <a:avLst/>
          </a:prstGeom>
          <a:solidFill>
            <a:srgbClr val="FFC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橢圓 2"/>
          <p:cNvSpPr/>
          <p:nvPr userDrawn="1"/>
        </p:nvSpPr>
        <p:spPr>
          <a:xfrm>
            <a:off x="4798142" y="309410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5037228" y="488107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6383345" y="360166"/>
            <a:ext cx="5771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需求評估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背景及研發動機、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SWOT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447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319438" y="1606318"/>
            <a:ext cx="6928834" cy="1173449"/>
          </a:xfrm>
          <a:prstGeom prst="rect">
            <a:avLst/>
          </a:prstGeom>
          <a:solidFill>
            <a:srgbClr val="FFC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橢圓 3"/>
          <p:cNvSpPr/>
          <p:nvPr userDrawn="1"/>
        </p:nvSpPr>
        <p:spPr>
          <a:xfrm>
            <a:off x="1022555" y="2657168"/>
            <a:ext cx="2753032" cy="154366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 userDrawn="1"/>
        </p:nvSpPr>
        <p:spPr>
          <a:xfrm>
            <a:off x="4798142" y="1630214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 userDrawn="1"/>
        </p:nvSpPr>
        <p:spPr>
          <a:xfrm>
            <a:off x="4798142" y="2923309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4798142" y="4216404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4798142" y="5527973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6393177" y="1745654"/>
            <a:ext cx="507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zh-TW" altLang="en-US" sz="24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系統架構、系統功能</a:t>
            </a:r>
            <a:endParaRPr lang="zh-TW" altLang="en-US" sz="2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6383345" y="3036763"/>
            <a:ext cx="5781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系統目標</a:t>
            </a:r>
            <a:endParaRPr lang="en-US" altLang="zh-TW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zh-TW" altLang="en-US" sz="2400" kern="1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系統特色、使用族群</a:t>
            </a:r>
            <a:endParaRPr lang="zh-TW" altLang="en-US" sz="2400" kern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6393177" y="4487432"/>
            <a:ext cx="523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系統比較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6393177" y="5799003"/>
            <a:ext cx="288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5037228" y="1808911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5037228" y="3098319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 userDrawn="1"/>
        </p:nvSpPr>
        <p:spPr>
          <a:xfrm>
            <a:off x="5029488" y="4395100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5037228" y="5738013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/>
          <p:cNvSpPr/>
          <p:nvPr userDrawn="1"/>
        </p:nvSpPr>
        <p:spPr>
          <a:xfrm>
            <a:off x="4798142" y="309410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5037228" y="488107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6383345" y="360166"/>
            <a:ext cx="5771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需求評估</a:t>
            </a:r>
            <a:endParaRPr lang="en-US" altLang="zh-TW" sz="3600" b="0" dirty="0" smtClean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背景及研發動機、</a:t>
            </a:r>
            <a:r>
              <a:rPr lang="en-US" altLang="zh-TW" sz="2400" b="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SWOT</a:t>
            </a:r>
            <a:endParaRPr lang="zh-TW" altLang="en-US" sz="2400" b="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344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4FFE61-3FA0-4F16-BDB2-81F317B167C8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B1937-2AE4-47B6-8F67-B016A0C2A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74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673" r:id="rId13"/>
    <p:sldLayoutId id="2147483705" r:id="rId14"/>
    <p:sldLayoutId id="214748369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48981" y="3864077"/>
            <a:ext cx="7443019" cy="2993923"/>
          </a:xfrm>
          <a:prstGeom prst="roundRect">
            <a:avLst/>
          </a:prstGeom>
          <a:solidFill>
            <a:schemeClr val="bg1">
              <a:alpha val="6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altLang="zh-TW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108207</a:t>
            </a:r>
            <a:r>
              <a:rPr lang="zh-TW" altLang="zh-TW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</a:p>
          <a:p>
            <a:r>
              <a:rPr lang="zh-TW" altLang="zh-TW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指導</a:t>
            </a:r>
            <a:r>
              <a:rPr lang="zh-TW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老</a:t>
            </a:r>
            <a:r>
              <a:rPr lang="zh-TW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師</a:t>
            </a:r>
            <a:r>
              <a:rPr lang="zh-TW" altLang="zh-TW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 葉明貴</a:t>
            </a:r>
            <a:r>
              <a:rPr lang="zh-TW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老師</a:t>
            </a:r>
            <a:endParaRPr lang="en-US" altLang="zh-TW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組長</a:t>
            </a:r>
            <a:r>
              <a:rPr lang="zh-TW" altLang="zh-TW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10736011</a:t>
            </a:r>
            <a:r>
              <a:rPr lang="zh-TW" altLang="zh-TW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張祥智 </a:t>
            </a:r>
          </a:p>
          <a:p>
            <a:r>
              <a:rPr lang="zh-TW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zh-TW" altLang="zh-TW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10736010</a:t>
            </a:r>
            <a:r>
              <a:rPr lang="zh-TW" altLang="zh-TW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楊淯絨 </a:t>
            </a:r>
            <a:r>
              <a:rPr lang="en-US" altLang="zh-TW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10736012 </a:t>
            </a:r>
            <a:r>
              <a:rPr lang="zh-TW" altLang="zh-TW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林宜萱 </a:t>
            </a:r>
          </a:p>
          <a:p>
            <a:r>
              <a:rPr lang="en-US" altLang="zh-TW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10736025</a:t>
            </a:r>
            <a:r>
              <a:rPr lang="zh-TW" altLang="zh-TW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顏毓陞</a:t>
            </a:r>
            <a:r>
              <a:rPr lang="en-US" altLang="zh-TW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N1076716</a:t>
            </a:r>
            <a:r>
              <a:rPr lang="zh-TW" altLang="zh-TW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呂芷瑛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365" y="258618"/>
            <a:ext cx="1120077" cy="100222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50" y="768927"/>
            <a:ext cx="3274141" cy="309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0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0.25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762001" y="1515533"/>
            <a:ext cx="6493934" cy="4411133"/>
          </a:xfrm>
          <a:prstGeom prst="roundRect">
            <a:avLst>
              <a:gd name="adj" fmla="val 7229"/>
            </a:avLst>
          </a:prstGeom>
          <a:noFill/>
          <a:ln w="76200"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 </a:t>
            </a: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右箭號 12"/>
          <p:cNvSpPr/>
          <p:nvPr/>
        </p:nvSpPr>
        <p:spPr>
          <a:xfrm rot="10800000">
            <a:off x="7644880" y="3215246"/>
            <a:ext cx="1965332" cy="21448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7684599" y="3577750"/>
            <a:ext cx="1965332" cy="21448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512958" y="3904616"/>
            <a:ext cx="2515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景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點資訊、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推薦路徑行程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906136" y="2739218"/>
            <a:ext cx="152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訊息內容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125383" y="6025411"/>
            <a:ext cx="6186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heroku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11373142" y="603927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9665416" y="2380009"/>
            <a:ext cx="2349572" cy="2264354"/>
            <a:chOff x="8852943" y="1076661"/>
            <a:chExt cx="2349572" cy="2264354"/>
          </a:xfrm>
        </p:grpSpPr>
        <p:sp>
          <p:nvSpPr>
            <p:cNvPr id="23" name="文字方塊 22"/>
            <p:cNvSpPr txBox="1"/>
            <p:nvPr/>
          </p:nvSpPr>
          <p:spPr>
            <a:xfrm>
              <a:off x="8852943" y="2848572"/>
              <a:ext cx="23495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6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Chavel</a:t>
              </a:r>
              <a:r>
                <a:rPr lang="zh-TW" altLang="en-US" sz="2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機器人</a:t>
              </a:r>
              <a:endPara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1902" y="1076661"/>
              <a:ext cx="1729687" cy="1741831"/>
            </a:xfrm>
            <a:prstGeom prst="rect">
              <a:avLst/>
            </a:prstGeom>
          </p:spPr>
        </p:pic>
      </p:grpSp>
      <p:grpSp>
        <p:nvGrpSpPr>
          <p:cNvPr id="12" name="群組 11"/>
          <p:cNvGrpSpPr/>
          <p:nvPr/>
        </p:nvGrpSpPr>
        <p:grpSpPr>
          <a:xfrm>
            <a:off x="833315" y="2937402"/>
            <a:ext cx="1526127" cy="2076293"/>
            <a:chOff x="833315" y="2937402"/>
            <a:chExt cx="1526127" cy="207629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315" y="2937402"/>
              <a:ext cx="1526127" cy="152612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157796" y="4644363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30754" y="1778005"/>
            <a:ext cx="4537313" cy="3884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2689367" y="1911193"/>
            <a:ext cx="1391566" cy="1673385"/>
            <a:chOff x="2689367" y="1911193"/>
            <a:chExt cx="1391566" cy="167338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236" y="1911193"/>
              <a:ext cx="1201213" cy="1201213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2689367" y="3215246"/>
              <a:ext cx="13915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關鍵字模組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2608612" y="3959373"/>
            <a:ext cx="1600200" cy="1540716"/>
            <a:chOff x="2607733" y="3957901"/>
            <a:chExt cx="1600200" cy="1540716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027" y="3957901"/>
              <a:ext cx="988287" cy="988287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2607733" y="5129285"/>
              <a:ext cx="16002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附近景點模組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912119" y="3904616"/>
            <a:ext cx="1569660" cy="1592297"/>
            <a:chOff x="4912119" y="3904616"/>
            <a:chExt cx="1569660" cy="159229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2812" y="3904616"/>
              <a:ext cx="1104855" cy="1104855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4912119" y="5127581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推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薦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路徑模組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912117" y="1838490"/>
            <a:ext cx="1569659" cy="1746088"/>
            <a:chOff x="4912117" y="1838490"/>
            <a:chExt cx="1569659" cy="1746088"/>
          </a:xfrm>
        </p:grpSpPr>
        <p:sp>
          <p:nvSpPr>
            <p:cNvPr id="21" name="矩形 20"/>
            <p:cNvSpPr/>
            <p:nvPr/>
          </p:nvSpPr>
          <p:spPr>
            <a:xfrm>
              <a:off x="4912117" y="3215246"/>
              <a:ext cx="15696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收藏景點模組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210" y="1838490"/>
              <a:ext cx="1459553" cy="1396094"/>
            </a:xfrm>
            <a:prstGeom prst="rect">
              <a:avLst/>
            </a:prstGeom>
          </p:spPr>
        </p:pic>
      </p:grpSp>
      <p:sp>
        <p:nvSpPr>
          <p:cNvPr id="34" name="文字方塊 33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淯絨</a:t>
            </a:r>
            <a:endParaRPr lang="zh-TW" altLang="en-US" sz="28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943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/>
      <p:bldP spid="19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89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毓陞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835198" y="2578532"/>
            <a:ext cx="4452874" cy="193899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TW" sz="12000" b="1" dirty="0" smtClean="0">
                <a:ln/>
                <a:solidFill>
                  <a:schemeClr val="accent4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Demo</a:t>
            </a:r>
            <a:endParaRPr lang="zh-TW" altLang="en-US" sz="12000" b="1" dirty="0">
              <a:ln/>
              <a:solidFill>
                <a:schemeClr val="accent4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383533" y="603927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85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6586429" y="1477911"/>
            <a:ext cx="3200606" cy="8738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計畫表建立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586429" y="2704284"/>
            <a:ext cx="3200606" cy="8738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景點搜尋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279812" y="6026209"/>
            <a:ext cx="56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586429" y="3930657"/>
            <a:ext cx="3200606" cy="8738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行程</a:t>
            </a:r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</a:t>
            </a:r>
            <a:r>
              <a:rPr lang="zh-TW" altLang="en-US" sz="32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6586429" y="5157031"/>
            <a:ext cx="3200606" cy="8738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路徑推薦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毓陞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80" y="1652783"/>
            <a:ext cx="2459572" cy="437342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80" y="1648149"/>
            <a:ext cx="2452233" cy="43603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87" y="1227841"/>
            <a:ext cx="5008418" cy="500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5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6586429" y="1477911"/>
            <a:ext cx="3200606" cy="8738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計畫表建立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586429" y="2704284"/>
            <a:ext cx="3200606" cy="8738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景點搜尋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279812" y="6026209"/>
            <a:ext cx="56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586429" y="3930657"/>
            <a:ext cx="3200606" cy="8738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行程</a:t>
            </a:r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</a:t>
            </a:r>
            <a:r>
              <a:rPr lang="zh-TW" altLang="en-US" sz="32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6586429" y="5157031"/>
            <a:ext cx="3200606" cy="8738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路徑推薦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毓陞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80" y="1652783"/>
            <a:ext cx="2459572" cy="437342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81" y="1632001"/>
            <a:ext cx="2459571" cy="43734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57" y="1231710"/>
            <a:ext cx="5008418" cy="500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1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6586429" y="1477911"/>
            <a:ext cx="3200606" cy="8738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計畫表建立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586429" y="2704284"/>
            <a:ext cx="3200606" cy="8738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景點搜尋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279812" y="6026209"/>
            <a:ext cx="56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586429" y="3930657"/>
            <a:ext cx="3200606" cy="8738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行程</a:t>
            </a:r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</a:t>
            </a:r>
            <a:r>
              <a:rPr lang="zh-TW" altLang="en-US" sz="32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6586429" y="5157031"/>
            <a:ext cx="3200606" cy="8738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路徑推薦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毓陞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80" y="1652783"/>
            <a:ext cx="2459572" cy="437342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2"/>
          <a:stretch/>
        </p:blipFill>
        <p:spPr>
          <a:xfrm>
            <a:off x="2473035" y="1706997"/>
            <a:ext cx="2620617" cy="419802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57" y="1218628"/>
            <a:ext cx="5008418" cy="500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6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6586429" y="1477911"/>
            <a:ext cx="3200606" cy="8738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計畫表建立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586429" y="2704284"/>
            <a:ext cx="3200606" cy="8738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景點搜尋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279812" y="6026209"/>
            <a:ext cx="56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586429" y="3930657"/>
            <a:ext cx="3200606" cy="8738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行程</a:t>
            </a:r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</a:t>
            </a:r>
            <a:r>
              <a:rPr lang="zh-TW" altLang="en-US" sz="32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6586429" y="5157031"/>
            <a:ext cx="3200606" cy="8738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路徑推薦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毓陞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80" y="1652783"/>
            <a:ext cx="2459572" cy="437342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8"/>
          <a:stretch/>
        </p:blipFill>
        <p:spPr>
          <a:xfrm>
            <a:off x="2576266" y="1600200"/>
            <a:ext cx="2575200" cy="40039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57" y="1235563"/>
            <a:ext cx="5008418" cy="500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18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系統目標 </a:t>
            </a: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464757" y="1699133"/>
            <a:ext cx="4580174" cy="1181478"/>
            <a:chOff x="1054552" y="2649136"/>
            <a:chExt cx="4580174" cy="118147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3248" y="2649136"/>
              <a:ext cx="1181478" cy="1181478"/>
            </a:xfrm>
            <a:prstGeom prst="rect">
              <a:avLst/>
            </a:prstGeom>
          </p:spPr>
        </p:pic>
        <p:sp>
          <p:nvSpPr>
            <p:cNvPr id="9" name="圓角矩形 8"/>
            <p:cNvSpPr/>
            <p:nvPr/>
          </p:nvSpPr>
          <p:spPr>
            <a:xfrm>
              <a:off x="1054552" y="2865802"/>
              <a:ext cx="2968487" cy="74814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ln w="22225">
                    <a:noFill/>
                    <a:prstDash val="solid"/>
                  </a:ln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不需額外</a:t>
              </a:r>
              <a:r>
                <a:rPr lang="en-US" altLang="zh-TW" sz="3200" b="1" dirty="0" smtClean="0">
                  <a:ln w="22225">
                    <a:noFill/>
                    <a:prstDash val="solid"/>
                  </a:ln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</a:t>
              </a:r>
              <a:endParaRPr lang="zh-TW" altLang="en-US" sz="32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6464757" y="3845198"/>
            <a:ext cx="4785840" cy="1384853"/>
            <a:chOff x="1054552" y="4919004"/>
            <a:chExt cx="4785840" cy="1384853"/>
          </a:xfrm>
        </p:grpSpPr>
        <p:pic>
          <p:nvPicPr>
            <p:cNvPr id="4" name="內容版面配置區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5539" y="4919004"/>
              <a:ext cx="1384853" cy="1384853"/>
            </a:xfrm>
            <a:prstGeom prst="rect">
              <a:avLst/>
            </a:prstGeom>
          </p:spPr>
        </p:pic>
        <p:sp>
          <p:nvSpPr>
            <p:cNvPr id="10" name="圓角矩形 9"/>
            <p:cNvSpPr/>
            <p:nvPr/>
          </p:nvSpPr>
          <p:spPr>
            <a:xfrm>
              <a:off x="1054552" y="5237358"/>
              <a:ext cx="2968487" cy="74814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ln w="22225">
                    <a:noFill/>
                    <a:prstDash val="solid"/>
                  </a:ln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推薦行程路徑</a:t>
              </a:r>
              <a:endParaRPr lang="zh-TW" altLang="en-US" sz="32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077678" y="4629270"/>
            <a:ext cx="4887603" cy="1871667"/>
            <a:chOff x="6461599" y="1229260"/>
            <a:chExt cx="4887603" cy="1871667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7535" y="1229260"/>
              <a:ext cx="1871667" cy="1871667"/>
            </a:xfrm>
            <a:prstGeom prst="rect">
              <a:avLst/>
            </a:prstGeom>
          </p:spPr>
        </p:pic>
        <p:sp>
          <p:nvSpPr>
            <p:cNvPr id="11" name="圓角矩形 10"/>
            <p:cNvSpPr/>
            <p:nvPr/>
          </p:nvSpPr>
          <p:spPr>
            <a:xfrm>
              <a:off x="6461599" y="1791021"/>
              <a:ext cx="2968487" cy="74814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ln w="22225">
                    <a:noFill/>
                    <a:prstDash val="solid"/>
                  </a:ln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推薦附近景點</a:t>
              </a:r>
              <a:endParaRPr lang="zh-TW" altLang="en-US" sz="32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077678" y="2781672"/>
            <a:ext cx="4762714" cy="1364018"/>
            <a:chOff x="6509048" y="3794113"/>
            <a:chExt cx="4762714" cy="1364018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7744" y="3794113"/>
              <a:ext cx="1364018" cy="1364018"/>
            </a:xfrm>
            <a:prstGeom prst="rect">
              <a:avLst/>
            </a:prstGeom>
          </p:spPr>
        </p:pic>
        <p:sp>
          <p:nvSpPr>
            <p:cNvPr id="12" name="圓角矩形 11"/>
            <p:cNvSpPr/>
            <p:nvPr/>
          </p:nvSpPr>
          <p:spPr>
            <a:xfrm>
              <a:off x="6509048" y="4102049"/>
              <a:ext cx="2968487" cy="74814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ln w="22225">
                    <a:noFill/>
                    <a:prstDash val="solid"/>
                  </a:ln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聊天即可規劃</a:t>
              </a:r>
              <a:endParaRPr lang="zh-TW" altLang="en-US" sz="32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1383533" y="603927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淯絨</a:t>
            </a:r>
            <a:endParaRPr lang="zh-TW" altLang="en-US" sz="28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360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48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678879" y="6958939"/>
            <a:ext cx="5450774" cy="10450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752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2344676" y="1455197"/>
            <a:ext cx="3711758" cy="7481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更人性化的推薦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344676" y="2806262"/>
            <a:ext cx="3711758" cy="7481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規劃多天旅遊行程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1279812" y="6026209"/>
            <a:ext cx="56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344676" y="4157327"/>
            <a:ext cx="3711758" cy="7481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優化機器人的答覆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344676" y="5508393"/>
            <a:ext cx="3711758" cy="7481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地圖足跡照片記錄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宜萱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793" y="2117618"/>
            <a:ext cx="3108093" cy="31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4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2344676" y="1455197"/>
            <a:ext cx="3711758" cy="7481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更人性化的推薦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344676" y="2806262"/>
            <a:ext cx="3711758" cy="7481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規劃多天旅遊行程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1279812" y="6026209"/>
            <a:ext cx="56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344676" y="4157327"/>
            <a:ext cx="3711758" cy="7481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優化機器人的答覆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344676" y="5508393"/>
            <a:ext cx="3711758" cy="7481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地圖足跡照片記錄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宜萱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743" y="2089043"/>
            <a:ext cx="3334482" cy="333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5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2344676" y="1455197"/>
            <a:ext cx="3711758" cy="7481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更人性化的推薦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344676" y="2806262"/>
            <a:ext cx="3711758" cy="7481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規劃多天旅遊行程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1279812" y="6026209"/>
            <a:ext cx="56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344676" y="4157327"/>
            <a:ext cx="3711758" cy="7481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優化機器人的答覆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344676" y="5508393"/>
            <a:ext cx="3711758" cy="7481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地圖足跡照片記錄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宜萱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2200" y1="23333" x2="62200" y2="23333"/>
                        <a14:foregroundMark x1="61400" y1="26111" x2="61400" y2="26111"/>
                        <a14:foregroundMark x1="60500" y1="28333" x2="60500" y2="28333"/>
                        <a14:foregroundMark x1="65000" y1="42963" x2="65000" y2="42963"/>
                        <a14:foregroundMark x1="64900" y1="44722" x2="64900" y2="44722"/>
                        <a14:foregroundMark x1="48200" y1="63333" x2="48200" y2="6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82" y="774747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2344676" y="1455197"/>
            <a:ext cx="3711758" cy="7481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更人性化的推薦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344676" y="2806262"/>
            <a:ext cx="3711758" cy="7481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規劃多天旅遊行程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1279812" y="6026209"/>
            <a:ext cx="56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344676" y="4157327"/>
            <a:ext cx="3711758" cy="7481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優化機器人的答覆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344676" y="5508393"/>
            <a:ext cx="3711758" cy="7481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地圖足跡照片記錄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宜萱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831" b="80448" l="3122" r="94941">
                        <a14:foregroundMark x1="13994" y1="49031" x2="13994" y2="49031"/>
                        <a14:foregroundMark x1="89989" y1="27361" x2="89989" y2="27361"/>
                        <a14:foregroundMark x1="87083" y1="48910" x2="87083" y2="48910"/>
                        <a14:foregroundMark x1="82131" y1="48608" x2="82131" y2="48608"/>
                        <a14:foregroundMark x1="75673" y1="50121" x2="75673" y2="50121"/>
                        <a14:foregroundMark x1="75135" y1="48608" x2="75135" y2="48608"/>
                        <a14:foregroundMark x1="13886" y1="68160" x2="13886" y2="68160"/>
                        <a14:foregroundMark x1="13671" y1="69249" x2="13671" y2="69249"/>
                        <a14:foregroundMark x1="18837" y1="67494" x2="18837" y2="67494"/>
                        <a14:foregroundMark x1="23681" y1="68644" x2="23681" y2="68644"/>
                        <a14:foregroundMark x1="74058" y1="48668" x2="74058" y2="48668"/>
                        <a14:foregroundMark x1="76319" y1="48547" x2="76319" y2="48547"/>
                        <a14:foregroundMark x1="75888" y1="49939" x2="75888" y2="49939"/>
                        <a14:foregroundMark x1="77072" y1="49879" x2="77072" y2="49879"/>
                        <a14:foregroundMark x1="77287" y1="51090" x2="77287" y2="51090"/>
                        <a14:foregroundMark x1="86975" y1="49395" x2="86975" y2="49395"/>
                        <a14:foregroundMark x1="86868" y1="50363" x2="86868" y2="50363"/>
                        <a14:foregroundMark x1="88698" y1="49576" x2="88698" y2="49576"/>
                        <a14:foregroundMark x1="86975" y1="48547" x2="86975" y2="48547"/>
                        <a14:foregroundMark x1="89020" y1="48789" x2="89020" y2="48789"/>
                        <a14:foregroundMark x1="84822" y1="48789" x2="84822" y2="48789"/>
                        <a14:foregroundMark x1="80086" y1="48608" x2="80086" y2="48608"/>
                        <a14:foregroundMark x1="82992" y1="48608" x2="82992" y2="48608"/>
                        <a14:foregroundMark x1="81916" y1="49516" x2="81916" y2="49516"/>
                        <a14:foregroundMark x1="81808" y1="49153" x2="81808" y2="49153"/>
                        <a14:foregroundMark x1="79333" y1="49758" x2="79333" y2="49758"/>
                        <a14:foregroundMark x1="79225" y1="50908" x2="79225" y2="50908"/>
                        <a14:foregroundMark x1="81593" y1="51090" x2="81593" y2="51090"/>
                        <a14:foregroundMark x1="84392" y1="26332" x2="84392" y2="26332"/>
                        <a14:foregroundMark x1="92034" y1="26453" x2="92034" y2="26453"/>
                        <a14:foregroundMark x1="83638" y1="32203" x2="83638" y2="32203"/>
                        <a14:foregroundMark x1="82670" y1="33354" x2="82670" y2="33354"/>
                        <a14:foregroundMark x1="83854" y1="32869" x2="83854" y2="32869"/>
                        <a14:foregroundMark x1="84822" y1="32809" x2="84822" y2="32809"/>
                        <a14:foregroundMark x1="89343" y1="32809" x2="89343" y2="32809"/>
                        <a14:foregroundMark x1="89236" y1="32264" x2="89236" y2="32264"/>
                        <a14:foregroundMark x1="90743" y1="34019" x2="90743" y2="34019"/>
                        <a14:foregroundMark x1="87944" y1="33959" x2="87944" y2="33959"/>
                        <a14:foregroundMark x1="89559" y1="34201" x2="89559" y2="34201"/>
                        <a14:foregroundMark x1="34553" y1="35896" x2="34553" y2="35896"/>
                        <a14:foregroundMark x1="34661" y1="35351" x2="34661" y2="35351"/>
                        <a14:foregroundMark x1="36383" y1="35351" x2="36383" y2="35351"/>
                        <a14:foregroundMark x1="33692" y1="35291" x2="33692" y2="35291"/>
                        <a14:foregroundMark x1="10441" y1="67676" x2="10441" y2="67676"/>
                        <a14:foregroundMark x1="18515" y1="69613" x2="18515" y2="69613"/>
                        <a14:foregroundMark x1="19591" y1="69128" x2="19591" y2="69128"/>
                        <a14:foregroundMark x1="18407" y1="70218" x2="18407" y2="70218"/>
                        <a14:foregroundMark x1="21098" y1="70642" x2="21098" y2="70642"/>
                        <a14:foregroundMark x1="25834" y1="67978" x2="25834" y2="67978"/>
                        <a14:foregroundMark x1="78364" y1="33051" x2="78364" y2="33051"/>
                        <a14:foregroundMark x1="80840" y1="34262" x2="80840" y2="34262"/>
                        <a14:foregroundMark x1="73950" y1="49637" x2="73950" y2="49637"/>
                        <a14:backgroundMark x1="81916" y1="48850" x2="81916" y2="48850"/>
                        <a14:backgroundMark x1="82024" y1="48789" x2="82024" y2="48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0" t="13750" r="-3210" b="12129"/>
          <a:stretch/>
        </p:blipFill>
        <p:spPr>
          <a:xfrm>
            <a:off x="7014020" y="1404640"/>
            <a:ext cx="3857625" cy="508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9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3746" y="2013528"/>
            <a:ext cx="7324436" cy="297410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800" dirty="0" smtClean="0"/>
              <a:t>Q &amp;</a:t>
            </a:r>
            <a:r>
              <a:rPr lang="zh-TW" altLang="en-US" sz="13800" dirty="0" smtClean="0"/>
              <a:t> </a:t>
            </a:r>
            <a:r>
              <a:rPr lang="en-US" altLang="zh-TW" sz="13800" dirty="0" smtClean="0"/>
              <a:t>A</a:t>
            </a:r>
            <a:endParaRPr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97866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94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568782" y="418510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r>
              <a:rPr lang="en-US" altLang="zh-TW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背景及研發動機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6635991" y="1885142"/>
            <a:ext cx="3584968" cy="4154130"/>
            <a:chOff x="4509353" y="2041237"/>
            <a:chExt cx="3345965" cy="394854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353" y="2041237"/>
              <a:ext cx="2684467" cy="2684467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186" y="4134650"/>
              <a:ext cx="1855132" cy="1855132"/>
            </a:xfrm>
            <a:prstGeom prst="rect">
              <a:avLst/>
            </a:prstGeom>
          </p:spPr>
        </p:pic>
      </p:grpSp>
      <p:sp>
        <p:nvSpPr>
          <p:cNvPr id="8" name="文字方塊 7"/>
          <p:cNvSpPr txBox="1"/>
          <p:nvPr/>
        </p:nvSpPr>
        <p:spPr>
          <a:xfrm>
            <a:off x="11373142" y="603927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祥智</a:t>
            </a:r>
            <a:endParaRPr lang="zh-TW" altLang="en-US" sz="28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44" y="2382848"/>
            <a:ext cx="3123939" cy="312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r>
              <a:rPr lang="en-US" altLang="zh-TW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背景及研發動機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836" y="1282442"/>
            <a:ext cx="2528845" cy="252884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94" y="3908362"/>
            <a:ext cx="2328210" cy="232821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11" y="2517411"/>
            <a:ext cx="3497305" cy="352186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1373142" y="603927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祥智</a:t>
            </a:r>
            <a:endParaRPr lang="zh-TW" altLang="en-US" sz="28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38" y="2594724"/>
            <a:ext cx="2977832" cy="297783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681" y="1750582"/>
            <a:ext cx="2903611" cy="2903611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348354" y="940382"/>
            <a:ext cx="4482133" cy="4632174"/>
            <a:chOff x="327884" y="875666"/>
            <a:chExt cx="4482133" cy="463217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53" y="1761755"/>
              <a:ext cx="2859997" cy="2859997"/>
            </a:xfrm>
            <a:prstGeom prst="rect">
              <a:avLst/>
            </a:prstGeom>
          </p:spPr>
        </p:pic>
        <p:sp>
          <p:nvSpPr>
            <p:cNvPr id="5" name="乘號 4"/>
            <p:cNvSpPr/>
            <p:nvPr/>
          </p:nvSpPr>
          <p:spPr>
            <a:xfrm>
              <a:off x="327884" y="875666"/>
              <a:ext cx="4482133" cy="4632174"/>
            </a:xfrm>
            <a:prstGeom prst="mathMultiply">
              <a:avLst>
                <a:gd name="adj1" fmla="val 801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944" y="1967023"/>
            <a:ext cx="2247522" cy="224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21329 0.224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1120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33685 -0.1520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36" y="-76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-0.2474 0.1354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0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背景及研發動機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1373142" y="603927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祥智</a:t>
            </a:r>
            <a:endParaRPr lang="zh-TW" altLang="en-US" sz="28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77" y="2610900"/>
            <a:ext cx="837218" cy="83721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82" y="2657030"/>
            <a:ext cx="2219689" cy="221968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64" y="2610900"/>
            <a:ext cx="837218" cy="83721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51" y="2621929"/>
            <a:ext cx="837218" cy="837218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338" y="2607945"/>
            <a:ext cx="837218" cy="83721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5" y="2607945"/>
            <a:ext cx="837218" cy="8372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77" y="4027551"/>
            <a:ext cx="837218" cy="83721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64" y="4027551"/>
            <a:ext cx="837218" cy="837218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51" y="4038580"/>
            <a:ext cx="837218" cy="837218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338" y="4024596"/>
            <a:ext cx="837218" cy="837218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5" y="4024596"/>
            <a:ext cx="837218" cy="837218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77" y="2611821"/>
            <a:ext cx="837218" cy="83721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64" y="2611821"/>
            <a:ext cx="837218" cy="837218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51" y="2622850"/>
            <a:ext cx="837218" cy="837218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338" y="2608866"/>
            <a:ext cx="837218" cy="837218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5" y="2608866"/>
            <a:ext cx="837218" cy="837218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77" y="4028472"/>
            <a:ext cx="837218" cy="837218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64" y="4028472"/>
            <a:ext cx="837218" cy="837218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51" y="4039501"/>
            <a:ext cx="837218" cy="837218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338" y="4025517"/>
            <a:ext cx="837218" cy="83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9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47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3017745" y="1400463"/>
            <a:ext cx="8080910" cy="4765963"/>
            <a:chOff x="3547677" y="1487056"/>
            <a:chExt cx="8080910" cy="4765963"/>
          </a:xfrm>
        </p:grpSpPr>
        <p:sp>
          <p:nvSpPr>
            <p:cNvPr id="7" name="等腰三角形 6"/>
            <p:cNvSpPr/>
            <p:nvPr/>
          </p:nvSpPr>
          <p:spPr>
            <a:xfrm rot="16200000">
              <a:off x="1699950" y="3334783"/>
              <a:ext cx="4765963" cy="1070509"/>
            </a:xfrm>
            <a:prstGeom prst="triangle">
              <a:avLst>
                <a:gd name="adj" fmla="val 50463"/>
              </a:avLst>
            </a:prstGeom>
            <a:solidFill>
              <a:srgbClr val="FFFF66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618187" y="1498796"/>
              <a:ext cx="7010400" cy="4747491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6489698" y="1806860"/>
            <a:ext cx="4396508" cy="7481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關鍵字提供使用者景點資訊</a:t>
            </a:r>
            <a:endParaRPr lang="zh-TW" altLang="en-US" sz="24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 </a:t>
            </a: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33" y="2601190"/>
            <a:ext cx="2316311" cy="2332574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4349641" y="1806860"/>
            <a:ext cx="2170546" cy="7481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景點</a:t>
            </a:r>
            <a:r>
              <a:rPr lang="zh-TW" altLang="en-US" sz="24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資訊提供</a:t>
            </a:r>
          </a:p>
        </p:txBody>
      </p:sp>
      <p:sp>
        <p:nvSpPr>
          <p:cNvPr id="15" name="矩形 14"/>
          <p:cNvSpPr/>
          <p:nvPr/>
        </p:nvSpPr>
        <p:spPr>
          <a:xfrm>
            <a:off x="6501715" y="2876059"/>
            <a:ext cx="4396508" cy="7481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收藏心動景點，不怕</a:t>
            </a:r>
            <a:r>
              <a:rPr lang="zh-TW" altLang="en-US" sz="24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被洗版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4349641" y="2882791"/>
            <a:ext cx="2170546" cy="7481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景點收藏</a:t>
            </a:r>
            <a:endParaRPr lang="zh-TW" altLang="en-US" sz="24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89698" y="3965742"/>
            <a:ext cx="4396508" cy="7481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可依</a:t>
            </a:r>
            <a:r>
              <a:rPr lang="en-US" altLang="zh-TW" sz="24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GPS</a:t>
            </a:r>
            <a:r>
              <a:rPr lang="zh-TW" altLang="en-US" sz="24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位置查詢</a:t>
            </a:r>
            <a:r>
              <a:rPr lang="zh-TW" altLang="en-US" sz="24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附近景點</a:t>
            </a:r>
          </a:p>
        </p:txBody>
      </p:sp>
      <p:sp>
        <p:nvSpPr>
          <p:cNvPr id="17" name="矩形 16"/>
          <p:cNvSpPr/>
          <p:nvPr/>
        </p:nvSpPr>
        <p:spPr>
          <a:xfrm>
            <a:off x="6489698" y="5036953"/>
            <a:ext cx="4396508" cy="7481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依目前安排的行程做推薦路徑</a:t>
            </a:r>
            <a:endParaRPr lang="zh-TW" altLang="en-US" sz="24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4339934" y="3954740"/>
            <a:ext cx="2170546" cy="7481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查詢附近景點</a:t>
            </a:r>
            <a:endParaRPr lang="zh-TW" altLang="en-US" sz="24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349641" y="5025213"/>
            <a:ext cx="2170546" cy="7481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推薦路徑</a:t>
            </a:r>
            <a:endParaRPr lang="zh-TW" altLang="en-US" sz="24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1373142" y="603927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芷</a:t>
            </a:r>
            <a:r>
              <a:rPr lang="zh-TW" altLang="en-US" sz="2800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瑛</a:t>
            </a:r>
          </a:p>
        </p:txBody>
      </p:sp>
    </p:spTree>
    <p:extLst>
      <p:ext uri="{BB962C8B-B14F-4D97-AF65-F5344CB8AC3E}">
        <p14:creationId xmlns:p14="http://schemas.microsoft.com/office/powerpoint/2010/main" val="425491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15" grpId="0" animBg="1"/>
      <p:bldP spid="9" grpId="0" animBg="1"/>
      <p:bldP spid="16" grpId="0" animBg="1"/>
      <p:bldP spid="17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9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1667</TotalTime>
  <Words>1028</Words>
  <Application>Microsoft Office PowerPoint</Application>
  <PresentationFormat>寬螢幕</PresentationFormat>
  <Paragraphs>133</Paragraphs>
  <Slides>24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Adobe Gothic Std B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 2</vt:lpstr>
      <vt:lpstr>HDOfficeLightV0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宜萱宜萱</dc:creator>
  <cp:lastModifiedBy>User</cp:lastModifiedBy>
  <cp:revision>338</cp:revision>
  <dcterms:created xsi:type="dcterms:W3CDTF">2019-04-27T16:21:53Z</dcterms:created>
  <dcterms:modified xsi:type="dcterms:W3CDTF">2019-11-27T12:19:35Z</dcterms:modified>
</cp:coreProperties>
</file>