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7" r:id="rId3"/>
    <p:sldId id="295" r:id="rId4"/>
    <p:sldId id="296" r:id="rId5"/>
    <p:sldId id="312" r:id="rId6"/>
    <p:sldId id="314" r:id="rId7"/>
    <p:sldId id="311" r:id="rId8"/>
    <p:sldId id="298" r:id="rId9"/>
    <p:sldId id="300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3" r:id="rId19"/>
    <p:sldId id="30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99107"/>
    <a:srgbClr val="6600CC"/>
    <a:srgbClr val="FFFF66"/>
    <a:srgbClr val="FF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93F8-163F-42AC-B057-ECBD5959CFC4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7574F-ED62-4258-86CC-62B8E6436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6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55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1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當要出去玩的時候，和朋友討論過程中是不是倍感艱辛呢</a:t>
            </a:r>
            <a:r>
              <a:rPr lang="en-US" altLang="zh-TW" dirty="0" smtClean="0"/>
              <a:t>! </a:t>
            </a:r>
            <a:r>
              <a:rPr lang="zh-TW" altLang="en-US" dirty="0" smtClean="0"/>
              <a:t>可能是不停地在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群組和網路上蒐集資料中徘迴，也有可能是想去的地點太多不知如何挑選，或是煩惱該如何規劃行程才能讓大家滿意。那麼就由</a:t>
            </a:r>
            <a:r>
              <a:rPr lang="en-US" altLang="zh-TW" dirty="0" err="1" smtClean="0"/>
              <a:t>Chavel</a:t>
            </a:r>
            <a:r>
              <a:rPr lang="zh-TW" altLang="en-US" dirty="0" smtClean="0"/>
              <a:t>機器人來解決這些問題。</a:t>
            </a:r>
            <a:r>
              <a:rPr lang="en-US" altLang="zh-TW" dirty="0" err="1" smtClean="0"/>
              <a:t>Chavel</a:t>
            </a:r>
            <a:r>
              <a:rPr lang="zh-TW" altLang="en-US" dirty="0" smtClean="0"/>
              <a:t>不只能夠輔助排出最順暢的行程，甚至不需要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瀏覽器就能在群組中提供你所需要的資訊供大家討論，那不是很方便嗎</a:t>
            </a:r>
            <a:r>
              <a:rPr lang="en-US" altLang="zh-TW" dirty="0" smtClean="0"/>
              <a:t>? line</a:t>
            </a:r>
            <a:r>
              <a:rPr lang="zh-TW" altLang="en-US" dirty="0" smtClean="0"/>
              <a:t>是所有年齡層最能接受的，台灣人只要有手機，</a:t>
            </a:r>
            <a:r>
              <a:rPr lang="en-US" altLang="zh-TW" dirty="0" smtClean="0"/>
              <a:t>10</a:t>
            </a:r>
            <a:r>
              <a:rPr lang="zh-TW" altLang="en-US" dirty="0" smtClean="0"/>
              <a:t>人中有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人有用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，所以我們希望能開發一個幫忙排行程的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機器人，更快排出行程，而且規劃出最省時也最順路的行程，享受一趟令人難忘的旅遊。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68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不用下載</a:t>
            </a:r>
            <a:r>
              <a:rPr lang="en-US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：下載</a:t>
            </a:r>
            <a:r>
              <a:rPr lang="en-US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需佔手機記憶體空間，在</a:t>
            </a:r>
            <a:r>
              <a:rPr lang="en-US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加入好友即可</a:t>
            </a:r>
            <a:endParaRPr lang="en-US" altLang="zh-TW" sz="120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建議行程路線：減少使用者安排行程及搜尋資料的時間</a:t>
            </a:r>
            <a:endParaRPr lang="en-US" altLang="zh-TW" sz="120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推薦附近景點：判斷所在位置就能推薦附近景點</a:t>
            </a:r>
            <a:endParaRPr lang="en-US" altLang="zh-TW" sz="120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聊天即可規劃：朋友間在群組聊天時，依據關鍵字顯示景點相關資訊即可加入</a:t>
            </a: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01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親朋好友共同出遊</a:t>
            </a:r>
            <a:endParaRPr lang="en-US" altLang="zh-TW" sz="120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行程需共同討論的人</a:t>
            </a:r>
            <a:endParaRPr lang="en-US" altLang="zh-TW" sz="120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想出遊卻沒有目的地的人</a:t>
            </a:r>
            <a:endParaRPr lang="zh-TW" altLang="zh-TW" sz="1800" kern="100" dirty="0" smtClean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98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0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11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未來我們希望能夠判斷當地的活動或天氣來推薦使用者，例如：在採草莓的季節去苗栗，則會推薦去採草莓的地方，或是提醒使用者當天的天氣，以供使用者做判斷。若開發完成，則希望能把這個機器人推廣出去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74F-ED62-4258-86CC-62B8E6436AE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09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54667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82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57611" y="281274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44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19438" y="1606318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4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61559" y="2910382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0" dirty="0" smtClean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0" dirty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4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61559" y="4193095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83345" y="4456653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0" dirty="0" smtClean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0" dirty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0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61559" y="5509499"/>
            <a:ext cx="6928834" cy="1173449"/>
          </a:xfrm>
          <a:prstGeom prst="rect">
            <a:avLst/>
          </a:prstGeom>
          <a:solidFill>
            <a:srgbClr val="FFC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 userDrawn="1"/>
        </p:nvSpPr>
        <p:spPr>
          <a:xfrm>
            <a:off x="1022555" y="2657168"/>
            <a:ext cx="2753032" cy="15436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 userDrawn="1"/>
        </p:nvSpPr>
        <p:spPr>
          <a:xfrm>
            <a:off x="4798142" y="163021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 userDrawn="1"/>
        </p:nvSpPr>
        <p:spPr>
          <a:xfrm>
            <a:off x="4798142" y="2923309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4798142" y="4216404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4798142" y="5527973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6393177" y="1745654"/>
            <a:ext cx="50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sz="3600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系統架構、系統功能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6383345" y="3036763"/>
            <a:ext cx="578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zh-TW" altLang="en-US" sz="2400" kern="1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系統特色、使用族群</a:t>
            </a:r>
            <a:endParaRPr lang="zh-TW" altLang="en-US" sz="2400" kern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6393177" y="4487432"/>
            <a:ext cx="523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6393177" y="5799003"/>
            <a:ext cx="28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5037228" y="1808911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5037228" y="3098319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029488" y="4395100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037228" y="5738013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 userDrawn="1"/>
        </p:nvSpPr>
        <p:spPr>
          <a:xfrm>
            <a:off x="4798142" y="309410"/>
            <a:ext cx="1126836" cy="112683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037228" y="488107"/>
            <a:ext cx="66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6383345" y="360166"/>
            <a:ext cx="577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</a:t>
            </a:r>
            <a:endParaRPr lang="en-US" altLang="zh-TW" sz="3600" b="0" dirty="0" smtClean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背景及研發動機、</a:t>
            </a:r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endParaRPr lang="zh-TW" altLang="en-US" sz="2400" b="0" dirty="0">
              <a:solidFill>
                <a:schemeClr val="bg2">
                  <a:lumMod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7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3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4464" y="385425"/>
            <a:ext cx="11513572" cy="6182525"/>
          </a:xfrm>
          <a:prstGeom prst="rect">
            <a:avLst/>
          </a:prstGeom>
          <a:solidFill>
            <a:schemeClr val="tx1">
              <a:alpha val="61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7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31820" y="218941"/>
            <a:ext cx="11737246" cy="6439436"/>
          </a:xfrm>
          <a:prstGeom prst="rect">
            <a:avLst/>
          </a:prstGeom>
          <a:solidFill>
            <a:schemeClr val="bg1">
              <a:alpha val="97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換頁接點 2"/>
          <p:cNvSpPr/>
          <p:nvPr userDrawn="1"/>
        </p:nvSpPr>
        <p:spPr>
          <a:xfrm>
            <a:off x="420972" y="427995"/>
            <a:ext cx="820248" cy="746061"/>
          </a:xfrm>
          <a:prstGeom prst="flowChartOffpage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 userDrawn="1"/>
        </p:nvSpPr>
        <p:spPr>
          <a:xfrm>
            <a:off x="11305310" y="6014178"/>
            <a:ext cx="519546" cy="4987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 userDrawn="1"/>
        </p:nvSpPr>
        <p:spPr>
          <a:xfrm>
            <a:off x="10463645" y="495005"/>
            <a:ext cx="1361211" cy="578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9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4FFE61-3FA0-4F16-BDB2-81F317B167C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1937-2AE4-47B6-8F67-B016A0C2A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673" r:id="rId7"/>
    <p:sldLayoutId id="2147483705" r:id="rId8"/>
    <p:sldLayoutId id="214748369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48981" y="3864077"/>
            <a:ext cx="7443019" cy="2993923"/>
          </a:xfrm>
          <a:prstGeom prst="roundRect">
            <a:avLst/>
          </a:prstGeom>
          <a:solidFill>
            <a:schemeClr val="bg1">
              <a:alpha val="6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altLang="zh-TW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108207</a:t>
            </a:r>
            <a:r>
              <a:rPr lang="zh-TW" altLang="zh-TW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</a:p>
          <a:p>
            <a:r>
              <a:rPr lang="zh-TW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指導</a:t>
            </a:r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老</a:t>
            </a:r>
            <a:r>
              <a:rPr lang="zh-TW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  <a:r>
              <a:rPr lang="zh-TW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 葉明貴</a:t>
            </a:r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endParaRPr lang="en-US" altLang="zh-TW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10736011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張祥智 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zh-TW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10736010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楊淯絨 </a:t>
            </a:r>
            <a:r>
              <a:rPr lang="en-US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10736012 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林宜萱 </a:t>
            </a:r>
          </a:p>
          <a:p>
            <a:r>
              <a:rPr lang="en-US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10736025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顏毓陞</a:t>
            </a:r>
            <a:r>
              <a:rPr lang="en-US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N1076716</a:t>
            </a:r>
            <a:r>
              <a:rPr lang="zh-TW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呂芷瑛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365" y="258618"/>
            <a:ext cx="1120077" cy="10022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50" y="768927"/>
            <a:ext cx="3274141" cy="30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2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3017745" y="1400463"/>
            <a:ext cx="8080910" cy="4765963"/>
            <a:chOff x="3547677" y="1487056"/>
            <a:chExt cx="8080910" cy="4765963"/>
          </a:xfrm>
        </p:grpSpPr>
        <p:sp>
          <p:nvSpPr>
            <p:cNvPr id="7" name="等腰三角形 6"/>
            <p:cNvSpPr/>
            <p:nvPr/>
          </p:nvSpPr>
          <p:spPr>
            <a:xfrm rot="16200000">
              <a:off x="1699950" y="3334783"/>
              <a:ext cx="4765963" cy="1070509"/>
            </a:xfrm>
            <a:prstGeom prst="triangle">
              <a:avLst>
                <a:gd name="adj" fmla="val 50463"/>
              </a:avLst>
            </a:prstGeom>
            <a:solidFill>
              <a:srgbClr val="FFFF66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18187" y="1498796"/>
              <a:ext cx="7010400" cy="474749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489698" y="1806860"/>
            <a:ext cx="4396508" cy="74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關鍵字提供使用者景點資訊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3" y="2601190"/>
            <a:ext cx="2316311" cy="2332574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349641" y="1806860"/>
            <a:ext cx="2170546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</a:t>
            </a:r>
            <a:r>
              <a:rPr lang="zh-TW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資訊提供</a:t>
            </a:r>
          </a:p>
        </p:txBody>
      </p:sp>
      <p:sp>
        <p:nvSpPr>
          <p:cNvPr id="15" name="矩形 14"/>
          <p:cNvSpPr/>
          <p:nvPr/>
        </p:nvSpPr>
        <p:spPr>
          <a:xfrm>
            <a:off x="6501715" y="2876059"/>
            <a:ext cx="4396508" cy="74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收藏心動景點，不怕</a:t>
            </a:r>
            <a:r>
              <a:rPr lang="zh-TW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被洗版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349641" y="2882791"/>
            <a:ext cx="2170546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景點收藏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89698" y="3965742"/>
            <a:ext cx="4396508" cy="74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分為附近景點及熱門景點推薦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89698" y="5036953"/>
            <a:ext cx="4396508" cy="74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以確定的行程做最佳路徑推薦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339934" y="3954740"/>
            <a:ext cx="2170546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景點推薦</a:t>
            </a:r>
            <a:endParaRPr lang="zh-TW" altLang="en-US" sz="24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49641" y="5025213"/>
            <a:ext cx="2170546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最佳路徑</a:t>
            </a:r>
            <a:r>
              <a:rPr lang="zh-TW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芷</a:t>
            </a:r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瑛</a:t>
            </a:r>
          </a:p>
        </p:txBody>
      </p:sp>
    </p:spTree>
    <p:extLst>
      <p:ext uri="{BB962C8B-B14F-4D97-AF65-F5344CB8AC3E}">
        <p14:creationId xmlns:p14="http://schemas.microsoft.com/office/powerpoint/2010/main" val="42549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15" grpId="0" animBg="1"/>
      <p:bldP spid="9" grpId="0" animBg="1"/>
      <p:bldP spid="16" grpId="0" animBg="1"/>
      <p:bldP spid="17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9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464757" y="1699133"/>
            <a:ext cx="4580174" cy="1181478"/>
            <a:chOff x="1054552" y="2649136"/>
            <a:chExt cx="4580174" cy="118147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248" y="2649136"/>
              <a:ext cx="1181478" cy="1181478"/>
            </a:xfrm>
            <a:prstGeom prst="rect">
              <a:avLst/>
            </a:prstGeom>
          </p:spPr>
        </p:pic>
        <p:sp>
          <p:nvSpPr>
            <p:cNvPr id="9" name="圓角矩形 8"/>
            <p:cNvSpPr/>
            <p:nvPr/>
          </p:nvSpPr>
          <p:spPr>
            <a:xfrm>
              <a:off x="1054552" y="2865802"/>
              <a:ext cx="2968487" cy="7481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不需額外</a:t>
              </a:r>
              <a:r>
                <a:rPr lang="en-US" altLang="zh-TW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endPara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6464757" y="3845198"/>
            <a:ext cx="4785840" cy="1384853"/>
            <a:chOff x="1054552" y="4919004"/>
            <a:chExt cx="4785840" cy="1384853"/>
          </a:xfrm>
        </p:grpSpPr>
        <p:pic>
          <p:nvPicPr>
            <p:cNvPr id="4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539" y="4919004"/>
              <a:ext cx="1384853" cy="1384853"/>
            </a:xfrm>
            <a:prstGeom prst="rect">
              <a:avLst/>
            </a:prstGeom>
          </p:spPr>
        </p:pic>
        <p:sp>
          <p:nvSpPr>
            <p:cNvPr id="10" name="圓角矩形 9"/>
            <p:cNvSpPr/>
            <p:nvPr/>
          </p:nvSpPr>
          <p:spPr>
            <a:xfrm>
              <a:off x="1054552" y="5237358"/>
              <a:ext cx="2968487" cy="7481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建議行程路線</a:t>
              </a:r>
              <a:endPara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77678" y="4629270"/>
            <a:ext cx="4887603" cy="1871667"/>
            <a:chOff x="6461599" y="1229260"/>
            <a:chExt cx="4887603" cy="187166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535" y="1229260"/>
              <a:ext cx="1871667" cy="1871667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6461599" y="1791021"/>
              <a:ext cx="2968487" cy="7481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推薦附近景點</a:t>
              </a:r>
              <a:endPara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077678" y="2781672"/>
            <a:ext cx="4762714" cy="1364018"/>
            <a:chOff x="6509048" y="3794113"/>
            <a:chExt cx="4762714" cy="136401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7744" y="3794113"/>
              <a:ext cx="1364018" cy="1364018"/>
            </a:xfrm>
            <a:prstGeom prst="rect">
              <a:avLst/>
            </a:prstGeom>
          </p:spPr>
        </p:pic>
        <p:sp>
          <p:nvSpPr>
            <p:cNvPr id="12" name="圓角矩形 11"/>
            <p:cNvSpPr/>
            <p:nvPr/>
          </p:nvSpPr>
          <p:spPr>
            <a:xfrm>
              <a:off x="6509048" y="4102049"/>
              <a:ext cx="2968487" cy="74814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n w="22225">
                    <a:noFill/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聊天即可規劃</a:t>
              </a:r>
              <a:endPara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383533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宜萱</a:t>
            </a:r>
          </a:p>
        </p:txBody>
      </p:sp>
    </p:spTree>
    <p:extLst>
      <p:ext uri="{BB962C8B-B14F-4D97-AF65-F5344CB8AC3E}">
        <p14:creationId xmlns:p14="http://schemas.microsoft.com/office/powerpoint/2010/main" val="25536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雲朵形圖說文字 17"/>
          <p:cNvSpPr/>
          <p:nvPr/>
        </p:nvSpPr>
        <p:spPr>
          <a:xfrm>
            <a:off x="535576" y="1322784"/>
            <a:ext cx="7316769" cy="5188786"/>
          </a:xfrm>
          <a:prstGeom prst="cloudCallout">
            <a:avLst>
              <a:gd name="adj1" fmla="val 61088"/>
              <a:gd name="adj2" fmla="val 130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使用族群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827565" y="1558980"/>
            <a:ext cx="5325592" cy="1929734"/>
            <a:chOff x="5865889" y="2218911"/>
            <a:chExt cx="6218493" cy="2153577"/>
          </a:xfrm>
        </p:grpSpPr>
        <p:sp>
          <p:nvSpPr>
            <p:cNvPr id="9" name="文字方塊 8"/>
            <p:cNvSpPr txBox="1"/>
            <p:nvPr/>
          </p:nvSpPr>
          <p:spPr>
            <a:xfrm>
              <a:off x="8051691" y="3003313"/>
              <a:ext cx="40326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親朋好友共同出遊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889" y="2218911"/>
              <a:ext cx="1976796" cy="2153577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3520517" y="3278447"/>
            <a:ext cx="4479116" cy="1256193"/>
            <a:chOff x="2255555" y="3291285"/>
            <a:chExt cx="4479116" cy="125619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555" y="3291285"/>
              <a:ext cx="1256193" cy="1256193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3746307" y="3626993"/>
              <a:ext cx="29883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需討論行程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973446" y="4534640"/>
            <a:ext cx="5179711" cy="1430740"/>
            <a:chOff x="6375787" y="4875169"/>
            <a:chExt cx="5179711" cy="143074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787" y="4875169"/>
              <a:ext cx="1430740" cy="143074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8079399" y="5298151"/>
              <a:ext cx="34760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沒有目的地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1383533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宜萱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66" y="2377441"/>
            <a:ext cx="2740695" cy="26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系統比較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70536"/>
              </p:ext>
            </p:extLst>
          </p:nvPr>
        </p:nvGraphicFramePr>
        <p:xfrm>
          <a:off x="1243201" y="1441251"/>
          <a:ext cx="9631630" cy="505968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26326">
                  <a:extLst>
                    <a:ext uri="{9D8B030D-6E8A-4147-A177-3AD203B41FA5}">
                      <a16:colId xmlns:a16="http://schemas.microsoft.com/office/drawing/2014/main" xmlns="" val="1905067085"/>
                    </a:ext>
                  </a:extLst>
                </a:gridCol>
                <a:gridCol w="1926326">
                  <a:extLst>
                    <a:ext uri="{9D8B030D-6E8A-4147-A177-3AD203B41FA5}">
                      <a16:colId xmlns:a16="http://schemas.microsoft.com/office/drawing/2014/main" xmlns="" val="2995050968"/>
                    </a:ext>
                  </a:extLst>
                </a:gridCol>
                <a:gridCol w="1926326">
                  <a:extLst>
                    <a:ext uri="{9D8B030D-6E8A-4147-A177-3AD203B41FA5}">
                      <a16:colId xmlns:a16="http://schemas.microsoft.com/office/drawing/2014/main" xmlns="" val="4261997536"/>
                    </a:ext>
                  </a:extLst>
                </a:gridCol>
                <a:gridCol w="1926326">
                  <a:extLst>
                    <a:ext uri="{9D8B030D-6E8A-4147-A177-3AD203B41FA5}">
                      <a16:colId xmlns:a16="http://schemas.microsoft.com/office/drawing/2014/main" xmlns="" val="2627332926"/>
                    </a:ext>
                  </a:extLst>
                </a:gridCol>
                <a:gridCol w="1926326">
                  <a:extLst>
                    <a:ext uri="{9D8B030D-6E8A-4147-A177-3AD203B41FA5}">
                      <a16:colId xmlns:a16="http://schemas.microsoft.com/office/drawing/2014/main" xmlns="" val="4290959928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</a:t>
                      </a:r>
                      <a:r>
                        <a:rPr lang="zh-TW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en-US" altLang="zh-TW" sz="24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Chavel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旅遊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旅行蹤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Funliday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1038805"/>
                  </a:ext>
                </a:extLst>
              </a:tr>
              <a:tr h="698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行程規劃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21968912"/>
                  </a:ext>
                </a:extLst>
              </a:tr>
              <a:tr h="698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附近景點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00706183"/>
                  </a:ext>
                </a:extLst>
              </a:tr>
              <a:tr h="698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地圖行程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8605611"/>
                  </a:ext>
                </a:extLst>
              </a:tr>
              <a:tr h="698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參考行程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58055289"/>
                  </a:ext>
                </a:extLst>
              </a:tr>
              <a:tr h="698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自動排行程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55955626"/>
                  </a:ext>
                </a:extLst>
              </a:tr>
              <a:tr h="698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群組討論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02759044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1243201" y="1441251"/>
            <a:ext cx="1950668" cy="8686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1383533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淯絨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119" y="2309932"/>
            <a:ext cx="9954491" cy="7107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8119" y="3010279"/>
            <a:ext cx="9954491" cy="7107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8118" y="3694695"/>
            <a:ext cx="9954491" cy="1404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8118" y="5070797"/>
            <a:ext cx="9954491" cy="1404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36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1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3906776" y="2455409"/>
            <a:ext cx="3711758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更人性化的推薦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906776" y="3985749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住宿地列入考量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79812" y="6026209"/>
            <a:ext cx="6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毓</a:t>
            </a:r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陞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9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3906776" y="2455409"/>
            <a:ext cx="3711758" cy="748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更人性化的推薦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906776" y="3985749"/>
            <a:ext cx="3711758" cy="7481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3200" b="1" dirty="0" smtClean="0">
                <a:ln w="22225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住宿地列入考量</a:t>
            </a:r>
            <a:endParaRPr lang="zh-TW" altLang="en-US" sz="3200" b="1" dirty="0">
              <a:ln w="22225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毓</a:t>
            </a:r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陞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279812" y="6026209"/>
            <a:ext cx="6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4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3746" y="2013528"/>
            <a:ext cx="7324436" cy="297410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dirty="0" smtClean="0"/>
              <a:t>Q &amp;</a:t>
            </a:r>
            <a:r>
              <a:rPr lang="zh-TW" altLang="en-US" sz="13800" dirty="0" smtClean="0"/>
              <a:t> </a:t>
            </a:r>
            <a:r>
              <a:rPr lang="en-US" altLang="zh-TW" sz="13800" dirty="0" smtClean="0"/>
              <a:t>A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786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5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9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0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估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635991" y="1885142"/>
            <a:ext cx="3584968" cy="4154130"/>
            <a:chOff x="4509353" y="2041237"/>
            <a:chExt cx="3345965" cy="394854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53" y="2041237"/>
              <a:ext cx="2684467" cy="268446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186" y="4134650"/>
              <a:ext cx="1855132" cy="1855132"/>
            </a:xfrm>
            <a:prstGeom prst="rect">
              <a:avLst/>
            </a:prstGeom>
          </p:spPr>
        </p:pic>
      </p:grpSp>
      <p:sp>
        <p:nvSpPr>
          <p:cNvPr id="8" name="文字方塊 7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祥智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4" y="2382848"/>
            <a:ext cx="3123939" cy="31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估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36" y="1282442"/>
            <a:ext cx="2528845" cy="25288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4" y="3908362"/>
            <a:ext cx="2328210" cy="232821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11" y="2517411"/>
            <a:ext cx="3497305" cy="352186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祥智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8" y="2594724"/>
            <a:ext cx="2977832" cy="29778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81" y="1750582"/>
            <a:ext cx="2903611" cy="2903611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48354" y="940382"/>
            <a:ext cx="4482133" cy="4632174"/>
            <a:chOff x="327884" y="875666"/>
            <a:chExt cx="4482133" cy="463217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53" y="1761755"/>
              <a:ext cx="2859997" cy="2859997"/>
            </a:xfrm>
            <a:prstGeom prst="rect">
              <a:avLst/>
            </a:prstGeom>
          </p:spPr>
        </p:pic>
        <p:sp>
          <p:nvSpPr>
            <p:cNvPr id="5" name="乘號 4"/>
            <p:cNvSpPr/>
            <p:nvPr/>
          </p:nvSpPr>
          <p:spPr>
            <a:xfrm>
              <a:off x="327884" y="875666"/>
              <a:ext cx="4482133" cy="4632174"/>
            </a:xfrm>
            <a:prstGeom prst="mathMultiply">
              <a:avLst>
                <a:gd name="adj1" fmla="val 801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44" y="1967023"/>
            <a:ext cx="2247522" cy="22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21329 0.224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11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33685 -0.15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-76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2474 0.135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背景及研發動機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祥智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7" y="2610900"/>
            <a:ext cx="837218" cy="83721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82" y="2657030"/>
            <a:ext cx="2219689" cy="221968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64" y="2610900"/>
            <a:ext cx="837218" cy="8372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1" y="2621929"/>
            <a:ext cx="837218" cy="83721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8" y="2607945"/>
            <a:ext cx="837218" cy="83721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5" y="2607945"/>
            <a:ext cx="837218" cy="8372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7" y="4027551"/>
            <a:ext cx="837218" cy="83721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64" y="4027551"/>
            <a:ext cx="837218" cy="837218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1" y="4038580"/>
            <a:ext cx="837218" cy="837218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8" y="4024596"/>
            <a:ext cx="837218" cy="837218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5" y="4024596"/>
            <a:ext cx="837218" cy="83721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7" y="2611821"/>
            <a:ext cx="837218" cy="83721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64" y="2611821"/>
            <a:ext cx="837218" cy="83721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1" y="2622850"/>
            <a:ext cx="837218" cy="837218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8" y="2608866"/>
            <a:ext cx="837218" cy="83721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5" y="2608866"/>
            <a:ext cx="837218" cy="83721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7" y="4028472"/>
            <a:ext cx="837218" cy="837218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64" y="4028472"/>
            <a:ext cx="837218" cy="837218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1" y="4039501"/>
            <a:ext cx="837218" cy="837218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8" y="4025517"/>
            <a:ext cx="837218" cy="8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需求評估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SWOT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318368" y="1595498"/>
            <a:ext cx="4637187" cy="1975275"/>
            <a:chOff x="1302326" y="1723835"/>
            <a:chExt cx="4637187" cy="1975275"/>
          </a:xfrm>
        </p:grpSpPr>
        <p:sp>
          <p:nvSpPr>
            <p:cNvPr id="5" name="圓角矩形 4"/>
            <p:cNvSpPr/>
            <p:nvPr/>
          </p:nvSpPr>
          <p:spPr>
            <a:xfrm>
              <a:off x="1302326" y="1723835"/>
              <a:ext cx="4637187" cy="1975275"/>
            </a:xfrm>
            <a:prstGeom prst="roundRect">
              <a:avLst/>
            </a:prstGeom>
            <a:ln w="762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23537" y="1964178"/>
              <a:ext cx="4223093" cy="1246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在群組中提供服務，使用者方便</a:t>
              </a: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討論</a:t>
              </a:r>
              <a:endParaRPr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演算法排出最佳路徑推薦</a:t>
              </a:r>
              <a:endPara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能利用</a:t>
              </a:r>
              <a:r>
                <a:rPr lang="en-US" altLang="zh-TW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GPS</a:t>
              </a:r>
              <a:r>
                <a: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即時推薦附近景</a:t>
              </a: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</a:t>
              </a:r>
              <a:endPara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6451841" y="1595498"/>
            <a:ext cx="4587078" cy="1975275"/>
            <a:chOff x="6435799" y="1723835"/>
            <a:chExt cx="4587078" cy="1975275"/>
          </a:xfrm>
        </p:grpSpPr>
        <p:sp>
          <p:nvSpPr>
            <p:cNvPr id="8" name="圓角矩形 7"/>
            <p:cNvSpPr/>
            <p:nvPr/>
          </p:nvSpPr>
          <p:spPr>
            <a:xfrm>
              <a:off x="6435799" y="1723835"/>
              <a:ext cx="4587078" cy="1975275"/>
            </a:xfrm>
            <a:prstGeom prst="roundRect">
              <a:avLst/>
            </a:prstGeom>
            <a:ln w="762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43481" y="1964178"/>
              <a:ext cx="4207104" cy="810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所排出的最順行程僅以地理</a:t>
              </a: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為主</a:t>
              </a:r>
              <a:endParaRPr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目前只提供臺灣地區的資訊</a:t>
              </a:r>
              <a:endPara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429474" y="4195588"/>
            <a:ext cx="4587077" cy="1975275"/>
            <a:chOff x="6413432" y="4323925"/>
            <a:chExt cx="4587077" cy="1975275"/>
          </a:xfrm>
        </p:grpSpPr>
        <p:sp>
          <p:nvSpPr>
            <p:cNvPr id="11" name="圓角矩形 10"/>
            <p:cNvSpPr/>
            <p:nvPr/>
          </p:nvSpPr>
          <p:spPr>
            <a:xfrm>
              <a:off x="6413432" y="4323925"/>
              <a:ext cx="4587077" cy="1975275"/>
            </a:xfrm>
            <a:prstGeom prst="roundRect">
              <a:avLst/>
            </a:prstGeom>
            <a:ln w="762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43481" y="4728110"/>
              <a:ext cx="4207103" cy="810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Linebot</a:t>
              </a:r>
              <a:r>
                <a: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越來越普及且容易模仿</a:t>
              </a:r>
            </a:p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旅遊網站</a:t>
              </a:r>
              <a:r>
                <a:rPr lang="en-US" altLang="zh-TW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眾多</a:t>
              </a:r>
              <a:endPara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327682" y="4204101"/>
            <a:ext cx="4606079" cy="1975275"/>
            <a:chOff x="1311640" y="4332438"/>
            <a:chExt cx="4606079" cy="1975275"/>
          </a:xfrm>
        </p:grpSpPr>
        <p:sp>
          <p:nvSpPr>
            <p:cNvPr id="14" name="圓角矩形 13"/>
            <p:cNvSpPr/>
            <p:nvPr/>
          </p:nvSpPr>
          <p:spPr>
            <a:xfrm>
              <a:off x="1311640" y="4332438"/>
              <a:ext cx="4606079" cy="1975275"/>
            </a:xfrm>
            <a:prstGeom prst="roundRect">
              <a:avLst/>
            </a:prstGeom>
            <a:ln w="762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44781" y="4605427"/>
              <a:ext cx="4272252" cy="1246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台灣國內旅遊人數多</a:t>
              </a:r>
            </a:p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</a:t>
              </a:r>
              <a:r>
                <a: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為台灣主流社群</a:t>
              </a: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媒體</a:t>
              </a:r>
              <a:endPara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80000" indent="-180000">
                <a:lnSpc>
                  <a:spcPts val="216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TW" altLang="en-US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目前並無太多以旅遊</a:t>
              </a:r>
              <a:r>
                <a: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為主的</a:t>
              </a:r>
              <a:r>
                <a:rPr lang="en-US" altLang="zh-TW" b="1" dirty="0" err="1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linebot</a:t>
              </a:r>
              <a:endPara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橢圓 15"/>
          <p:cNvSpPr/>
          <p:nvPr/>
        </p:nvSpPr>
        <p:spPr>
          <a:xfrm>
            <a:off x="5263208" y="2934010"/>
            <a:ext cx="1879789" cy="1813623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接點 16"/>
          <p:cNvCxnSpPr>
            <a:stCxn id="16" idx="2"/>
            <a:endCxn id="16" idx="6"/>
          </p:cNvCxnSpPr>
          <p:nvPr/>
        </p:nvCxnSpPr>
        <p:spPr>
          <a:xfrm>
            <a:off x="5263208" y="3840822"/>
            <a:ext cx="18797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6" idx="0"/>
            <a:endCxn id="16" idx="4"/>
          </p:cNvCxnSpPr>
          <p:nvPr/>
        </p:nvCxnSpPr>
        <p:spPr>
          <a:xfrm>
            <a:off x="6203103" y="2934010"/>
            <a:ext cx="0" cy="18136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651435" y="3226925"/>
            <a:ext cx="43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348549" y="3226925"/>
            <a:ext cx="43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28890" y="3873344"/>
            <a:ext cx="41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615042" y="3867964"/>
            <a:ext cx="43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祥智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2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4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62001" y="1515533"/>
            <a:ext cx="6493934" cy="4411133"/>
          </a:xfrm>
          <a:prstGeom prst="roundRect">
            <a:avLst>
              <a:gd name="adj" fmla="val 7229"/>
            </a:avLst>
          </a:prstGeom>
          <a:noFill/>
          <a:ln w="762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 txBox="1">
            <a:spLocks/>
          </p:cNvSpPr>
          <p:nvPr/>
        </p:nvSpPr>
        <p:spPr>
          <a:xfrm>
            <a:off x="1568782" y="418512"/>
            <a:ext cx="10515600" cy="7315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rot="10800000">
            <a:off x="7644880" y="3215246"/>
            <a:ext cx="1965332" cy="2144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7684599" y="3577750"/>
            <a:ext cx="1965332" cy="2144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12958" y="3904616"/>
            <a:ext cx="251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景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點資訊、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最佳路徑規劃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06136" y="2739218"/>
            <a:ext cx="15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訊息內容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125383" y="6025411"/>
            <a:ext cx="618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heroku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1373142" y="60392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705990" y="5226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毓</a:t>
            </a:r>
            <a:r>
              <a:rPr lang="zh-TW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陞</a:t>
            </a:r>
            <a:endParaRPr lang="zh-TW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9665416" y="2380009"/>
            <a:ext cx="2349572" cy="2264354"/>
            <a:chOff x="8852943" y="1076661"/>
            <a:chExt cx="2349572" cy="2264354"/>
          </a:xfrm>
        </p:grpSpPr>
        <p:sp>
          <p:nvSpPr>
            <p:cNvPr id="23" name="文字方塊 22"/>
            <p:cNvSpPr txBox="1"/>
            <p:nvPr/>
          </p:nvSpPr>
          <p:spPr>
            <a:xfrm>
              <a:off x="8852943" y="2848572"/>
              <a:ext cx="2349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6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Chavel</a:t>
              </a:r>
              <a:r>
                <a:rPr lang="zh-TW" altLang="en-US" sz="2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機器人</a:t>
              </a:r>
              <a:endPara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02" y="1076661"/>
              <a:ext cx="1729687" cy="1741831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833315" y="2937402"/>
            <a:ext cx="1526127" cy="2076293"/>
            <a:chOff x="833315" y="2937402"/>
            <a:chExt cx="1526127" cy="207629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15" y="2937402"/>
              <a:ext cx="1526127" cy="152612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157796" y="464436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30754" y="1778005"/>
            <a:ext cx="4537313" cy="3884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2689367" y="1911193"/>
            <a:ext cx="1391566" cy="1673385"/>
            <a:chOff x="2689367" y="1911193"/>
            <a:chExt cx="1391566" cy="167338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36" y="1911193"/>
              <a:ext cx="1201213" cy="1201213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689367" y="3215246"/>
              <a:ext cx="1391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關鍵字模組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912117" y="1941506"/>
            <a:ext cx="1569659" cy="1643072"/>
            <a:chOff x="4912117" y="1941506"/>
            <a:chExt cx="1569659" cy="164307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812" y="1941506"/>
              <a:ext cx="1104855" cy="1104855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4912117" y="3215246"/>
              <a:ext cx="15696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熱門推薦模組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608612" y="3959373"/>
            <a:ext cx="1600200" cy="1540716"/>
            <a:chOff x="2607733" y="3957901"/>
            <a:chExt cx="1600200" cy="154071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027" y="3957901"/>
              <a:ext cx="988287" cy="988287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2607733" y="5129285"/>
              <a:ext cx="16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附近推薦模組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912118" y="3904616"/>
            <a:ext cx="1569660" cy="1592297"/>
            <a:chOff x="4912118" y="3904616"/>
            <a:chExt cx="1569660" cy="159229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812" y="3904616"/>
              <a:ext cx="1104855" cy="110485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4912118" y="512758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最佳路徑模組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4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/>
      <p:bldP spid="19" grpId="0"/>
      <p:bldP spid="3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1410</TotalTime>
  <Words>725</Words>
  <Application>Microsoft Office PowerPoint</Application>
  <PresentationFormat>寬螢幕</PresentationFormat>
  <Paragraphs>143</Paragraphs>
  <Slides>19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 2</vt:lpstr>
      <vt:lpstr>HDOfficeLightV0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宜萱宜萱</dc:creator>
  <cp:lastModifiedBy>Windows 使用者</cp:lastModifiedBy>
  <cp:revision>310</cp:revision>
  <dcterms:created xsi:type="dcterms:W3CDTF">2019-04-27T16:21:53Z</dcterms:created>
  <dcterms:modified xsi:type="dcterms:W3CDTF">2019-05-23T09:36:31Z</dcterms:modified>
</cp:coreProperties>
</file>