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7" r:id="rId2"/>
    <p:sldId id="314" r:id="rId3"/>
    <p:sldId id="315" r:id="rId4"/>
    <p:sldId id="316" r:id="rId5"/>
    <p:sldId id="317" r:id="rId6"/>
    <p:sldId id="318" r:id="rId7"/>
    <p:sldId id="319" r:id="rId8"/>
    <p:sldId id="320" r:id="rId9"/>
    <p:sldId id="321" r:id="rId10"/>
    <p:sldId id="313" r:id="rId11"/>
    <p:sldId id="283" r:id="rId12"/>
    <p:sldId id="322" r:id="rId13"/>
    <p:sldId id="323" r:id="rId14"/>
    <p:sldId id="324" r:id="rId15"/>
    <p:sldId id="325" r:id="rId16"/>
    <p:sldId id="326"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1" d="100"/>
          <a:sy n="71" d="100"/>
        </p:scale>
        <p:origin x="-678" y="7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91C4BF-A2D6-4C49-B5A6-0B3F25A4B18C}" type="datetimeFigureOut">
              <a:rPr lang="zh-CN" altLang="en-US" smtClean="0"/>
              <a:pPr/>
              <a:t>2017/8/15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16B9FC-66D4-4E5F-B604-5EED08A785C9}" type="slidenum">
              <a:rPr lang="zh-CN" altLang="en-US" smtClean="0"/>
              <a:pPr/>
              <a:t>‹#›</a:t>
            </a:fld>
            <a:endParaRPr lang="zh-CN" altLang="en-US"/>
          </a:p>
        </p:txBody>
      </p:sp>
    </p:spTree>
    <p:extLst>
      <p:ext uri="{BB962C8B-B14F-4D97-AF65-F5344CB8AC3E}">
        <p14:creationId xmlns="" xmlns:p14="http://schemas.microsoft.com/office/powerpoint/2010/main" val="2359842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 xmlns:p14="http://schemas.microsoft.com/office/powerpoint/2010/main" val="21712745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0" y="1"/>
            <a:ext cx="12242800" cy="6943725"/>
          </a:xfrm>
          <a:prstGeom prst="rect">
            <a:avLst/>
          </a:prstGeom>
          <a:noFill/>
          <a:ln w="9525">
            <a:noFill/>
            <a:miter lim="800000"/>
            <a:headEnd/>
            <a:tailEnd/>
          </a:ln>
          <a:effectLst/>
        </p:spPr>
      </p:pic>
      <p:sp>
        <p:nvSpPr>
          <p:cNvPr id="8" name="矩形 7"/>
          <p:cNvSpPr/>
          <p:nvPr/>
        </p:nvSpPr>
        <p:spPr>
          <a:xfrm>
            <a:off x="3897747" y="6456218"/>
            <a:ext cx="4433455" cy="401782"/>
          </a:xfrm>
          <a:prstGeom prst="rect">
            <a:avLst/>
          </a:prstGeom>
          <a:solidFill>
            <a:schemeClr val="bg1">
              <a:lumMod val="85000"/>
            </a:schemeClr>
          </a:solidFill>
          <a:ln>
            <a:noFill/>
          </a:ln>
          <a:effectLst/>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rtlCol="0" anchor="ctr"/>
          <a:lstStyle/>
          <a:p>
            <a:pPr algn="ctr" eaLnBrk="0" fontAlgn="base" hangingPunct="0">
              <a:spcBef>
                <a:spcPct val="0"/>
              </a:spcBef>
              <a:spcAft>
                <a:spcPct val="0"/>
              </a:spcAft>
            </a:pPr>
            <a:endParaRPr lang="zh-CN" altLang="en-US" sz="1350">
              <a:solidFill>
                <a:prstClr val="black">
                  <a:hueOff val="0"/>
                  <a:satOff val="0"/>
                  <a:lumOff val="0"/>
                  <a:alphaOff val="0"/>
                </a:prstClr>
              </a:solidFill>
            </a:endParaRPr>
          </a:p>
        </p:txBody>
      </p:sp>
      <p:sp>
        <p:nvSpPr>
          <p:cNvPr id="2" name="Title 1"/>
          <p:cNvSpPr>
            <a:spLocks noGrp="1"/>
          </p:cNvSpPr>
          <p:nvPr>
            <p:ph type="ctrTitle"/>
          </p:nvPr>
        </p:nvSpPr>
        <p:spPr>
          <a:xfrm>
            <a:off x="880533" y="838655"/>
            <a:ext cx="10363200" cy="975632"/>
          </a:xfrm>
        </p:spPr>
        <p:txBody>
          <a:bodyPr>
            <a:normAutofit/>
          </a:bodyPr>
          <a:lstStyle>
            <a:lvl1pPr algn="l">
              <a:defRPr sz="3000">
                <a:latin typeface="微软雅黑" pitchFamily="34" charset="-122"/>
                <a:ea typeface="微软雅黑" pitchFamily="34" charset="-122"/>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80533" y="1825172"/>
            <a:ext cx="8534400" cy="497115"/>
          </a:xfrm>
        </p:spPr>
        <p:txBody>
          <a:bodyPr>
            <a:noAutofit/>
          </a:bodyPr>
          <a:lstStyle>
            <a:lvl1pPr marL="0" indent="0" algn="l">
              <a:buNone/>
              <a:defRPr sz="1800">
                <a:solidFill>
                  <a:schemeClr val="tx1">
                    <a:tint val="75000"/>
                  </a:schemeClr>
                </a:solidFill>
                <a:latin typeface="微软雅黑" pitchFamily="34" charset="-122"/>
                <a:ea typeface="微软雅黑" pitchFamily="34" charset="-122"/>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r>
              <a:rPr lang="en-US" smtClean="0">
                <a:solidFill>
                  <a:prstClr val="black">
                    <a:tint val="75000"/>
                  </a:prstClr>
                </a:solidFill>
              </a:rPr>
              <a:t>Electronics and Control</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AP Advanced Engineering</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F3D6EB0-0401-49A8-8655-BF5191D9B29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1611628356"/>
      </p:ext>
    </p:extLst>
  </p:cSld>
  <p:clrMapOvr>
    <a:masterClrMapping/>
  </p:clrMapOvr>
  <p:timing>
    <p:tnLst>
      <p:par>
        <p:cTn id="1" dur="indefinite" restart="never" nodeType="tmRoot"/>
      </p:par>
    </p:tnLst>
  </p:timing>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r>
              <a:rPr lang="en-US" smtClean="0">
                <a:solidFill>
                  <a:prstClr val="black">
                    <a:tint val="75000"/>
                  </a:prstClr>
                </a:solidFill>
              </a:rPr>
              <a:t>Electronics and Control</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AP Advanced Engineering</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F3D6EB0-0401-49A8-8655-BF5191D9B29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3855857455"/>
      </p:ext>
    </p:extLst>
  </p:cSld>
  <p:clrMapOvr>
    <a:masterClrMapping/>
  </p:clrMapOvr>
  <p:timing>
    <p:tnLst>
      <p:par>
        <p:cTn id="1" dur="indefinite" restart="never" nodeType="tmRoot"/>
      </p:par>
    </p:tnLst>
  </p:timing>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r>
              <a:rPr lang="en-US" smtClean="0">
                <a:solidFill>
                  <a:prstClr val="black">
                    <a:tint val="75000"/>
                  </a:prstClr>
                </a:solidFill>
              </a:rPr>
              <a:t>Electronics and Control</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AP Advanced Engineering</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F3D6EB0-0401-49A8-8655-BF5191D9B297}" type="slidenum">
              <a:rPr lang="en-US" smtClean="0">
                <a:solidFill>
                  <a:prstClr val="black">
                    <a:tint val="75000"/>
                  </a:prstClr>
                </a:solidFill>
              </a:rPr>
              <a:pPr/>
              <a:t>‹#›</a:t>
            </a:fld>
            <a:endParaRPr lang="en-US">
              <a:solidFill>
                <a:prstClr val="black">
                  <a:tint val="75000"/>
                </a:prstClr>
              </a:solidFill>
            </a:endParaRPr>
          </a:p>
        </p:txBody>
      </p:sp>
      <p:pic>
        <p:nvPicPr>
          <p:cNvPr id="7"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593720" y="6478282"/>
            <a:ext cx="4749800" cy="3524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055965774"/>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r>
              <a:rPr lang="en-US" smtClean="0">
                <a:solidFill>
                  <a:prstClr val="black">
                    <a:tint val="75000"/>
                  </a:prstClr>
                </a:solidFill>
              </a:rPr>
              <a:t>Electronics and Control</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AP Advanced Engineering</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F3D6EB0-0401-49A8-8655-BF5191D9B29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1964020234"/>
      </p:ext>
    </p:extLst>
  </p:cSld>
  <p:clrMapOvr>
    <a:masterClrMapping/>
  </p:clrMapOvr>
  <p:timing>
    <p:tnLst>
      <p:par>
        <p:cTn id="1" dur="indefinite" restart="never" nodeType="tmRoot"/>
      </p:par>
    </p:tnLst>
  </p:timing>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300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r>
              <a:rPr lang="en-US" smtClean="0">
                <a:solidFill>
                  <a:prstClr val="black">
                    <a:tint val="75000"/>
                  </a:prstClr>
                </a:solidFill>
              </a:rPr>
              <a:t>Electronics and Control</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AP Advanced Engineering</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F3D6EB0-0401-49A8-8655-BF5191D9B29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457686901"/>
      </p:ext>
    </p:extLst>
  </p:cSld>
  <p:clrMapOvr>
    <a:masterClrMapping/>
  </p:clrMapOvr>
  <p:timing>
    <p:tnLst>
      <p:par>
        <p:cTn id="1" dur="indefinite" restart="never" nodeType="tmRoot"/>
      </p:par>
    </p:tnLst>
  </p:timing>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609600" y="1088574"/>
            <a:ext cx="5384800" cy="5181599"/>
          </a:xfrm>
        </p:spPr>
        <p:txBody>
          <a:bodyPr>
            <a:normAutofit/>
          </a:bodyPr>
          <a:lstStyle>
            <a:lvl1pPr>
              <a:defRPr sz="1500"/>
            </a:lvl1pPr>
            <a:lvl2pPr>
              <a:defRPr sz="1350"/>
            </a:lvl2pPr>
            <a:lvl3pPr>
              <a:defRPr sz="1200"/>
            </a:lvl3pPr>
            <a:lvl4pPr>
              <a:defRPr sz="1050"/>
            </a:lvl4pPr>
            <a:lvl5pPr>
              <a:defRPr sz="10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6197600" y="1088574"/>
            <a:ext cx="5384800" cy="5181599"/>
          </a:xfrm>
        </p:spPr>
        <p:txBody>
          <a:bodyPr>
            <a:normAutofit/>
          </a:bodyPr>
          <a:lstStyle>
            <a:lvl1pPr>
              <a:defRPr sz="1500"/>
            </a:lvl1pPr>
            <a:lvl2pPr>
              <a:defRPr sz="1350"/>
            </a:lvl2pPr>
            <a:lvl3pPr>
              <a:defRPr sz="1200"/>
            </a:lvl3pPr>
            <a:lvl4pPr>
              <a:defRPr sz="1050"/>
            </a:lvl4pPr>
            <a:lvl5pPr>
              <a:defRPr sz="10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Date Placeholder 4"/>
          <p:cNvSpPr>
            <a:spLocks noGrp="1"/>
          </p:cNvSpPr>
          <p:nvPr>
            <p:ph type="dt" sz="half" idx="10"/>
          </p:nvPr>
        </p:nvSpPr>
        <p:spPr/>
        <p:txBody>
          <a:bodyPr/>
          <a:lstStyle/>
          <a:p>
            <a:r>
              <a:rPr lang="en-US" smtClean="0">
                <a:solidFill>
                  <a:prstClr val="black">
                    <a:tint val="75000"/>
                  </a:prstClr>
                </a:solidFill>
              </a:rPr>
              <a:t>Electronics and Control</a:t>
            </a:r>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AP Advanced Engineering</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F3D6EB0-0401-49A8-8655-BF5191D9B29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3430623423"/>
      </p:ext>
    </p:extLst>
  </p:cSld>
  <p:clrMapOvr>
    <a:masterClrMapping/>
  </p:clrMapOvr>
  <p:timing>
    <p:tnLst>
      <p:par>
        <p:cTn id="1" dur="indefinite" restart="never" nodeType="tmRoot"/>
      </p:par>
    </p:tnLst>
  </p:timing>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Content Placeholder 5"/>
          <p:cNvSpPr>
            <a:spLocks noGrp="1"/>
          </p:cNvSpPr>
          <p:nvPr>
            <p:ph sz="quarter" idx="4"/>
          </p:nvPr>
        </p:nvSpPr>
        <p:spPr>
          <a:xfrm>
            <a:off x="6193369"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6"/>
          <p:cNvSpPr>
            <a:spLocks noGrp="1"/>
          </p:cNvSpPr>
          <p:nvPr>
            <p:ph type="dt" sz="half" idx="10"/>
          </p:nvPr>
        </p:nvSpPr>
        <p:spPr/>
        <p:txBody>
          <a:bodyPr/>
          <a:lstStyle/>
          <a:p>
            <a:r>
              <a:rPr lang="en-US" smtClean="0">
                <a:solidFill>
                  <a:prstClr val="black">
                    <a:tint val="75000"/>
                  </a:prstClr>
                </a:solidFill>
              </a:rPr>
              <a:t>Electronics and Control</a:t>
            </a:r>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solidFill>
                  <a:prstClr val="black">
                    <a:tint val="75000"/>
                  </a:prstClr>
                </a:solidFill>
              </a:rPr>
              <a:t>AP Advanced Engineering</a:t>
            </a: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5F3D6EB0-0401-49A8-8655-BF5191D9B29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979076322"/>
      </p:ext>
    </p:extLst>
  </p:cSld>
  <p:clrMapOvr>
    <a:masterClrMapping/>
  </p:clrMapOvr>
  <p:timing>
    <p:tnLst>
      <p:par>
        <p:cTn id="1" dur="indefinite" restart="never" nodeType="tmRoot"/>
      </p:par>
    </p:tnLst>
  </p:timing>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r>
              <a:rPr lang="en-US" smtClean="0">
                <a:solidFill>
                  <a:prstClr val="black">
                    <a:tint val="75000"/>
                  </a:prstClr>
                </a:solidFill>
              </a:rPr>
              <a:t>Electronics and Control</a:t>
            </a:r>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AP Advanced Engineering</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5F3D6EB0-0401-49A8-8655-BF5191D9B29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3332215457"/>
      </p:ext>
    </p:extLst>
  </p:cSld>
  <p:clrMapOvr>
    <a:masterClrMapping/>
  </p:clrMapOvr>
  <p:timing>
    <p:tnLst>
      <p:par>
        <p:cTn id="1" dur="indefinite" restart="never" nodeType="tmRoot"/>
      </p:par>
    </p:tnLst>
  </p:timing>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solidFill>
                  <a:prstClr val="black">
                    <a:tint val="75000"/>
                  </a:prstClr>
                </a:solidFill>
              </a:rPr>
              <a:t>Electronics and Control</a:t>
            </a:r>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AP Advanced Engineering</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5F3D6EB0-0401-49A8-8655-BF5191D9B29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3328334082"/>
      </p:ext>
    </p:extLst>
  </p:cSld>
  <p:clrMapOvr>
    <a:masterClrMapping/>
  </p:clrMapOvr>
  <p:timing>
    <p:tnLst>
      <p:par>
        <p:cTn id="1" dur="indefinite" restart="never" nodeType="tmRoot"/>
      </p:par>
    </p:tnLst>
  </p:timing>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1500" b="1"/>
            </a:lvl1pPr>
          </a:lstStyle>
          <a:p>
            <a:r>
              <a:rPr lang="zh-CN" altLang="en-US" smtClean="0"/>
              <a:t>单击此处编辑母版标题样式</a:t>
            </a:r>
            <a:endParaRPr lang="en-US"/>
          </a:p>
        </p:txBody>
      </p:sp>
      <p:sp>
        <p:nvSpPr>
          <p:cNvPr id="3" name="Content Placeholder 2"/>
          <p:cNvSpPr>
            <a:spLocks noGrp="1"/>
          </p:cNvSpPr>
          <p:nvPr>
            <p:ph idx="1"/>
          </p:nvPr>
        </p:nvSpPr>
        <p:spPr>
          <a:xfrm>
            <a:off x="4766733" y="273053"/>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r>
              <a:rPr lang="en-US" smtClean="0">
                <a:solidFill>
                  <a:prstClr val="black">
                    <a:tint val="75000"/>
                  </a:prstClr>
                </a:solidFill>
              </a:rPr>
              <a:t>Electronics and Control</a:t>
            </a:r>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AP Advanced Engineering</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F3D6EB0-0401-49A8-8655-BF5191D9B29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3295295282"/>
      </p:ext>
    </p:extLst>
  </p:cSld>
  <p:clrMapOvr>
    <a:masterClrMapping/>
  </p:clrMapOvr>
  <p:timing>
    <p:tnLst>
      <p:par>
        <p:cTn id="1" dur="indefinite" restart="never" nodeType="tmRoot"/>
      </p:par>
    </p:tnLst>
  </p:timing>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15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r>
              <a:rPr lang="en-US" smtClean="0">
                <a:solidFill>
                  <a:prstClr val="black">
                    <a:tint val="75000"/>
                  </a:prstClr>
                </a:solidFill>
              </a:rPr>
              <a:t>Electronics and Control</a:t>
            </a:r>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AP Advanced Engineering</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F3D6EB0-0401-49A8-8655-BF5191D9B29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2782509304"/>
      </p:ext>
    </p:extLst>
  </p:cSld>
  <p:clrMapOvr>
    <a:masterClrMapping/>
  </p:clrMapOvr>
  <p:timing>
    <p:tnLst>
      <p:par>
        <p:cTn id="1" dur="indefinite" restart="never" nodeType="tmRoot"/>
      </p:par>
    </p:tnLst>
  </p:timing>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3" cstate="print"/>
          <a:srcRect/>
          <a:stretch>
            <a:fillRect/>
          </a:stretch>
        </p:blipFill>
        <p:spPr bwMode="auto">
          <a:xfrm>
            <a:off x="0" y="1"/>
            <a:ext cx="12242800" cy="6943725"/>
          </a:xfrm>
          <a:prstGeom prst="rect">
            <a:avLst/>
          </a:prstGeom>
          <a:noFill/>
          <a:ln w="9525">
            <a:noFill/>
            <a:miter lim="800000"/>
            <a:headEnd/>
            <a:tailEnd/>
          </a:ln>
          <a:effectLst/>
        </p:spPr>
      </p:pic>
      <p:sp>
        <p:nvSpPr>
          <p:cNvPr id="2" name="Title Placeholder 1"/>
          <p:cNvSpPr>
            <a:spLocks noGrp="1"/>
          </p:cNvSpPr>
          <p:nvPr>
            <p:ph type="title"/>
          </p:nvPr>
        </p:nvSpPr>
        <p:spPr>
          <a:xfrm>
            <a:off x="609600" y="0"/>
            <a:ext cx="10972800" cy="914400"/>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Text Placeholder 2"/>
          <p:cNvSpPr>
            <a:spLocks noGrp="1"/>
          </p:cNvSpPr>
          <p:nvPr>
            <p:ph type="body" idx="1"/>
          </p:nvPr>
        </p:nvSpPr>
        <p:spPr>
          <a:xfrm>
            <a:off x="609600" y="1088572"/>
            <a:ext cx="10972800" cy="5196114"/>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2"/>
          </p:nvPr>
        </p:nvSpPr>
        <p:spPr>
          <a:xfrm>
            <a:off x="609600" y="6472465"/>
            <a:ext cx="284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eaLnBrk="0" fontAlgn="base" hangingPunct="0">
              <a:spcBef>
                <a:spcPct val="0"/>
              </a:spcBef>
              <a:spcAft>
                <a:spcPct val="0"/>
              </a:spcAft>
            </a:pPr>
            <a:r>
              <a:rPr lang="en-US" smtClean="0">
                <a:solidFill>
                  <a:prstClr val="black">
                    <a:tint val="75000"/>
                  </a:prstClr>
                </a:solidFill>
                <a:latin typeface="Times New Roman" pitchFamily="18" charset="0"/>
              </a:rPr>
              <a:t>Electronics and Control</a:t>
            </a:r>
            <a:endParaRPr lang="en-US" dirty="0">
              <a:solidFill>
                <a:prstClr val="black">
                  <a:tint val="75000"/>
                </a:prstClr>
              </a:solidFill>
              <a:latin typeface="Times New Roman" pitchFamily="18" charset="0"/>
            </a:endParaRPr>
          </a:p>
        </p:txBody>
      </p:sp>
      <p:sp>
        <p:nvSpPr>
          <p:cNvPr id="5" name="Footer Placeholder 4"/>
          <p:cNvSpPr>
            <a:spLocks noGrp="1"/>
          </p:cNvSpPr>
          <p:nvPr>
            <p:ph type="ftr" sz="quarter" idx="3"/>
          </p:nvPr>
        </p:nvSpPr>
        <p:spPr>
          <a:xfrm>
            <a:off x="4165600" y="6472465"/>
            <a:ext cx="3860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eaLnBrk="0" fontAlgn="base" hangingPunct="0">
              <a:spcBef>
                <a:spcPct val="0"/>
              </a:spcBef>
              <a:spcAft>
                <a:spcPct val="0"/>
              </a:spcAft>
            </a:pPr>
            <a:r>
              <a:rPr lang="en-US" smtClean="0">
                <a:solidFill>
                  <a:prstClr val="black">
                    <a:tint val="75000"/>
                  </a:prstClr>
                </a:solidFill>
                <a:latin typeface="Times New Roman" pitchFamily="18" charset="0"/>
              </a:rPr>
              <a:t>AP Advanced Engineering</a:t>
            </a:r>
            <a:endParaRPr lang="en-US" dirty="0">
              <a:solidFill>
                <a:prstClr val="black">
                  <a:tint val="75000"/>
                </a:prstClr>
              </a:solidFill>
              <a:latin typeface="Times New Roman" pitchFamily="18" charset="0"/>
            </a:endParaRPr>
          </a:p>
        </p:txBody>
      </p:sp>
      <p:sp>
        <p:nvSpPr>
          <p:cNvPr id="6" name="Slide Number Placeholder 5"/>
          <p:cNvSpPr>
            <a:spLocks noGrp="1"/>
          </p:cNvSpPr>
          <p:nvPr>
            <p:ph type="sldNum" sz="quarter" idx="4"/>
          </p:nvPr>
        </p:nvSpPr>
        <p:spPr>
          <a:xfrm>
            <a:off x="8737600" y="6472465"/>
            <a:ext cx="28448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eaLnBrk="0" fontAlgn="base" hangingPunct="0">
              <a:spcBef>
                <a:spcPct val="0"/>
              </a:spcBef>
              <a:spcAft>
                <a:spcPct val="0"/>
              </a:spcAft>
            </a:pPr>
            <a:fld id="{5F3D6EB0-0401-49A8-8655-BF5191D9B297}" type="slidenum">
              <a:rPr lang="en-US" smtClean="0">
                <a:solidFill>
                  <a:prstClr val="black">
                    <a:tint val="75000"/>
                  </a:prstClr>
                </a:solidFill>
                <a:latin typeface="Times New Roman" pitchFamily="18" charset="0"/>
              </a:rPr>
              <a:pPr eaLnBrk="0" fontAlgn="base" hangingPunct="0">
                <a:spcBef>
                  <a:spcPct val="0"/>
                </a:spcBef>
                <a:spcAft>
                  <a:spcPct val="0"/>
                </a:spcAft>
              </a:pPr>
              <a:t>‹#›</a:t>
            </a:fld>
            <a:endParaRPr lang="en-US">
              <a:solidFill>
                <a:prstClr val="black">
                  <a:tint val="75000"/>
                </a:prstClr>
              </a:solidFill>
              <a:latin typeface="Times New Roman" pitchFamily="18" charset="0"/>
            </a:endParaRPr>
          </a:p>
        </p:txBody>
      </p:sp>
      <p:pic>
        <p:nvPicPr>
          <p:cNvPr id="8" name="Picture 6"/>
          <p:cNvPicPr>
            <a:picLocks noChangeAspect="1" noChangeArrowheads="1"/>
          </p:cNvPicPr>
          <p:nvPr userDrawn="1"/>
        </p:nvPicPr>
        <p:blipFill>
          <a:blip r:embed="rId14" cstate="print">
            <a:extLst>
              <a:ext uri="{28A0092B-C50C-407E-A947-70E740481C1C}">
                <a14:useLocalDpi xmlns="" xmlns:a14="http://schemas.microsoft.com/office/drawing/2010/main" val="0"/>
              </a:ext>
            </a:extLst>
          </a:blip>
          <a:srcRect/>
          <a:stretch>
            <a:fillRect/>
          </a:stretch>
        </p:blipFill>
        <p:spPr bwMode="auto">
          <a:xfrm>
            <a:off x="9032992" y="4712677"/>
            <a:ext cx="3149600" cy="1479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42352378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p:txStyles>
    <p:titleStyle>
      <a:lvl1pPr algn="l" defTabSz="685800" rtl="0" eaLnBrk="1" latinLnBrk="0" hangingPunct="1">
        <a:spcBef>
          <a:spcPct val="0"/>
        </a:spcBef>
        <a:buNone/>
        <a:defRPr sz="2400" b="1" kern="1200">
          <a:solidFill>
            <a:schemeClr val="bg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100" kern="1200">
          <a:solidFill>
            <a:schemeClr val="tx1"/>
          </a:solidFill>
          <a:latin typeface="微软雅黑" pitchFamily="34" charset="-122"/>
          <a:ea typeface="微软雅黑" pitchFamily="34" charset="-122"/>
          <a:cs typeface="+mn-cs"/>
        </a:defRPr>
      </a:lvl1pPr>
      <a:lvl2pPr marL="557213" indent="-214313" algn="l" defTabSz="685800" rtl="0" eaLnBrk="1" latinLnBrk="0" hangingPunct="1">
        <a:spcBef>
          <a:spcPct val="20000"/>
        </a:spcBef>
        <a:buFont typeface="Arial" panose="020B0604020202020204" pitchFamily="34" charset="0"/>
        <a:buChar char="–"/>
        <a:defRPr sz="1800" kern="1200">
          <a:solidFill>
            <a:schemeClr val="tx1"/>
          </a:solidFill>
          <a:latin typeface="微软雅黑" pitchFamily="34" charset="-122"/>
          <a:ea typeface="微软雅黑" pitchFamily="34" charset="-122"/>
          <a:cs typeface="+mn-cs"/>
        </a:defRPr>
      </a:lvl2pPr>
      <a:lvl3pPr marL="857250" indent="-171450" algn="l" defTabSz="685800" rtl="0" eaLnBrk="1" latinLnBrk="0" hangingPunct="1">
        <a:spcBef>
          <a:spcPct val="20000"/>
        </a:spcBef>
        <a:buFont typeface="Arial" panose="020B0604020202020204" pitchFamily="34" charset="0"/>
        <a:buChar char="•"/>
        <a:defRPr sz="1500" kern="1200">
          <a:solidFill>
            <a:schemeClr val="tx1"/>
          </a:solidFill>
          <a:latin typeface="微软雅黑" pitchFamily="34" charset="-122"/>
          <a:ea typeface="微软雅黑" pitchFamily="34" charset="-122"/>
          <a:cs typeface="+mn-cs"/>
        </a:defRPr>
      </a:lvl3pPr>
      <a:lvl4pPr marL="1200150" indent="-171450" algn="l" defTabSz="685800" rtl="0" eaLnBrk="1" latinLnBrk="0" hangingPunct="1">
        <a:spcBef>
          <a:spcPct val="20000"/>
        </a:spcBef>
        <a:buFont typeface="Arial" panose="020B0604020202020204" pitchFamily="34" charset="0"/>
        <a:buChar char="–"/>
        <a:defRPr sz="1350" kern="1200">
          <a:solidFill>
            <a:schemeClr val="tx1"/>
          </a:solidFill>
          <a:latin typeface="微软雅黑" pitchFamily="34" charset="-122"/>
          <a:ea typeface="微软雅黑" pitchFamily="34" charset="-122"/>
          <a:cs typeface="+mn-cs"/>
        </a:defRPr>
      </a:lvl4pPr>
      <a:lvl5pPr marL="1543050" indent="-171450" algn="l" defTabSz="685800" rtl="0" eaLnBrk="1" latinLnBrk="0" hangingPunct="1">
        <a:spcBef>
          <a:spcPct val="20000"/>
        </a:spcBef>
        <a:buFont typeface="Arial" panose="020B0604020202020204" pitchFamily="34" charset="0"/>
        <a:buChar char="»"/>
        <a:defRPr sz="1350" kern="1200">
          <a:solidFill>
            <a:schemeClr val="tx1"/>
          </a:solidFill>
          <a:latin typeface="微软雅黑" pitchFamily="34" charset="-122"/>
          <a:ea typeface="微软雅黑" pitchFamily="34" charset="-122"/>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p:cNvSpPr>
            <a:spLocks noGrp="1" noChangeArrowheads="1"/>
          </p:cNvSpPr>
          <p:nvPr>
            <p:ph type="ctrTitle"/>
          </p:nvPr>
        </p:nvSpPr>
        <p:spPr>
          <a:xfrm>
            <a:off x="1524001" y="736018"/>
            <a:ext cx="9146073" cy="975632"/>
          </a:xfrm>
        </p:spPr>
        <p:txBody>
          <a:bodyPr>
            <a:noAutofit/>
          </a:bodyPr>
          <a:lstStyle/>
          <a:p>
            <a:pPr algn="ctr" eaLnBrk="1" hangingPunct="1">
              <a:lnSpc>
                <a:spcPct val="150000"/>
              </a:lnSpc>
            </a:pPr>
            <a:r>
              <a:rPr lang="en-US" altLang="zh-CN" sz="3200" dirty="0" smtClean="0">
                <a:solidFill>
                  <a:schemeClr val="tx1"/>
                </a:solidFill>
                <a:ea typeface="宋体" pitchFamily="2" charset="-122"/>
              </a:rPr>
              <a:t>EOL_JAC</a:t>
            </a:r>
            <a:r>
              <a:rPr lang="zh-CN" altLang="en-US" sz="3200" dirty="0" smtClean="0">
                <a:solidFill>
                  <a:schemeClr val="tx1"/>
                </a:solidFill>
                <a:ea typeface="宋体" pitchFamily="2" charset="-122"/>
              </a:rPr>
              <a:t>组开发方案</a:t>
            </a:r>
            <a:endParaRPr lang="en-US" altLang="zh-CN" sz="3200" dirty="0">
              <a:solidFill>
                <a:schemeClr val="tx1"/>
              </a:solidFill>
              <a:ea typeface="宋体" pitchFamily="2" charset="-122"/>
            </a:endParaRPr>
          </a:p>
        </p:txBody>
      </p:sp>
      <p:sp>
        <p:nvSpPr>
          <p:cNvPr id="4" name="Slide Number Placeholder 3"/>
          <p:cNvSpPr>
            <a:spLocks noGrp="1"/>
          </p:cNvSpPr>
          <p:nvPr>
            <p:ph type="sldNum" sz="quarter" idx="12"/>
          </p:nvPr>
        </p:nvSpPr>
        <p:spPr/>
        <p:txBody>
          <a:bodyPr/>
          <a:lstStyle/>
          <a:p>
            <a:fld id="{778746BB-8B02-4271-A7BC-B97A8055FD18}" type="slidenum">
              <a:rPr lang="en-US" smtClean="0">
                <a:solidFill>
                  <a:prstClr val="black">
                    <a:tint val="75000"/>
                  </a:prstClr>
                </a:solidFill>
              </a:rPr>
              <a:pPr/>
              <a:t>1</a:t>
            </a:fld>
            <a:endParaRPr lang="en-US">
              <a:solidFill>
                <a:prstClr val="black">
                  <a:tint val="75000"/>
                </a:prstClr>
              </a:solidFill>
            </a:endParaRPr>
          </a:p>
        </p:txBody>
      </p:sp>
    </p:spTree>
    <p:extLst>
      <p:ext uri="{BB962C8B-B14F-4D97-AF65-F5344CB8AC3E}">
        <p14:creationId xmlns="" xmlns:p14="http://schemas.microsoft.com/office/powerpoint/2010/main" val="290078644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Week Work Summary</a:t>
            </a:r>
            <a:endParaRPr lang="zh-CN" altLang="en-US" dirty="0"/>
          </a:p>
        </p:txBody>
      </p:sp>
      <p:sp>
        <p:nvSpPr>
          <p:cNvPr id="4" name="日期占位符 3"/>
          <p:cNvSpPr>
            <a:spLocks noGrp="1"/>
          </p:cNvSpPr>
          <p:nvPr>
            <p:ph type="dt" sz="half" idx="10"/>
          </p:nvPr>
        </p:nvSpPr>
        <p:spPr/>
        <p:txBody>
          <a:bodyPr/>
          <a:lstStyle/>
          <a:p>
            <a:r>
              <a:rPr lang="en-US" smtClean="0">
                <a:solidFill>
                  <a:prstClr val="black">
                    <a:tint val="75000"/>
                  </a:prstClr>
                </a:solidFill>
              </a:rPr>
              <a:t>Electronics and Control</a:t>
            </a:r>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p>
            <a:r>
              <a:rPr lang="en-US" smtClean="0">
                <a:solidFill>
                  <a:prstClr val="black">
                    <a:tint val="75000"/>
                  </a:prstClr>
                </a:solidFill>
              </a:rPr>
              <a:t>AP Advanced Engineering</a:t>
            </a:r>
            <a:endParaRPr lang="en-US" dirty="0">
              <a:solidFill>
                <a:prstClr val="black">
                  <a:tint val="75000"/>
                </a:prstClr>
              </a:solidFill>
            </a:endParaRPr>
          </a:p>
        </p:txBody>
      </p:sp>
      <p:sp>
        <p:nvSpPr>
          <p:cNvPr id="6" name="灯片编号占位符 5"/>
          <p:cNvSpPr>
            <a:spLocks noGrp="1"/>
          </p:cNvSpPr>
          <p:nvPr>
            <p:ph type="sldNum" sz="quarter" idx="12"/>
          </p:nvPr>
        </p:nvSpPr>
        <p:spPr/>
        <p:txBody>
          <a:bodyPr/>
          <a:lstStyle/>
          <a:p>
            <a:fld id="{5F3D6EB0-0401-49A8-8655-BF5191D9B297}" type="slidenum">
              <a:rPr lang="en-US" smtClean="0">
                <a:solidFill>
                  <a:prstClr val="black">
                    <a:tint val="75000"/>
                  </a:prstClr>
                </a:solidFill>
              </a:rPr>
              <a:pPr/>
              <a:t>10</a:t>
            </a:fld>
            <a:endParaRPr lang="en-US">
              <a:solidFill>
                <a:prstClr val="black">
                  <a:tint val="75000"/>
                </a:prstClr>
              </a:solidFill>
            </a:endParaRPr>
          </a:p>
        </p:txBody>
      </p:sp>
      <p:graphicFrame>
        <p:nvGraphicFramePr>
          <p:cNvPr id="7" name="内容占位符 3"/>
          <p:cNvGraphicFramePr>
            <a:graphicFrameLocks noGrp="1"/>
          </p:cNvGraphicFramePr>
          <p:nvPr>
            <p:ph idx="1"/>
            <p:extLst>
              <p:ext uri="{D42A27DB-BD31-4B8C-83A1-F6EECF244321}">
                <p14:modId xmlns="" xmlns:p14="http://schemas.microsoft.com/office/powerpoint/2010/main" val="297334724"/>
              </p:ext>
            </p:extLst>
          </p:nvPr>
        </p:nvGraphicFramePr>
        <p:xfrm>
          <a:off x="609600" y="1575900"/>
          <a:ext cx="9919063" cy="3151845"/>
        </p:xfrm>
        <a:graphic>
          <a:graphicData uri="http://schemas.openxmlformats.org/drawingml/2006/table">
            <a:tbl>
              <a:tblPr firstRow="1" firstCol="1" bandRow="1">
                <a:tableStyleId>{5C22544A-7EE6-4342-B048-85BDC9FD1C3A}</a:tableStyleId>
              </a:tblPr>
              <a:tblGrid>
                <a:gridCol w="636862">
                  <a:extLst>
                    <a:ext uri="{9D8B030D-6E8A-4147-A177-3AD203B41FA5}">
                      <a16:colId xmlns:a16="http://schemas.microsoft.com/office/drawing/2014/main" xmlns="" val="20000"/>
                    </a:ext>
                  </a:extLst>
                </a:gridCol>
                <a:gridCol w="1723161">
                  <a:extLst>
                    <a:ext uri="{9D8B030D-6E8A-4147-A177-3AD203B41FA5}">
                      <a16:colId xmlns:a16="http://schemas.microsoft.com/office/drawing/2014/main" xmlns="" val="2800413747"/>
                    </a:ext>
                  </a:extLst>
                </a:gridCol>
                <a:gridCol w="1576251">
                  <a:extLst>
                    <a:ext uri="{9D8B030D-6E8A-4147-A177-3AD203B41FA5}">
                      <a16:colId xmlns:a16="http://schemas.microsoft.com/office/drawing/2014/main" xmlns="" val="3055838222"/>
                    </a:ext>
                  </a:extLst>
                </a:gridCol>
                <a:gridCol w="3143795">
                  <a:extLst>
                    <a:ext uri="{9D8B030D-6E8A-4147-A177-3AD203B41FA5}">
                      <a16:colId xmlns:a16="http://schemas.microsoft.com/office/drawing/2014/main" xmlns="" val="309576435"/>
                    </a:ext>
                  </a:extLst>
                </a:gridCol>
                <a:gridCol w="2838994">
                  <a:extLst>
                    <a:ext uri="{9D8B030D-6E8A-4147-A177-3AD203B41FA5}">
                      <a16:colId xmlns:a16="http://schemas.microsoft.com/office/drawing/2014/main" xmlns="" val="2595851995"/>
                    </a:ext>
                  </a:extLst>
                </a:gridCol>
              </a:tblGrid>
              <a:tr h="535929">
                <a:tc>
                  <a:txBody>
                    <a:bodyPr/>
                    <a:lstStyle/>
                    <a:p>
                      <a:pPr algn="ctr">
                        <a:spcAft>
                          <a:spcPts val="0"/>
                        </a:spcAft>
                      </a:pPr>
                      <a:r>
                        <a:rPr lang="zh-CN" altLang="en-US" sz="1400" kern="100" dirty="0">
                          <a:effectLst/>
                          <a:latin typeface="Times New Roman" panose="02020603050405020304" pitchFamily="18" charset="0"/>
                          <a:ea typeface="宋体" panose="02010600030101010101" pitchFamily="2" charset="-122"/>
                        </a:rPr>
                        <a:t>序号</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altLang="en-US" sz="1400" kern="100" dirty="0">
                          <a:effectLst/>
                          <a:latin typeface="Times New Roman" panose="02020603050405020304" pitchFamily="18" charset="0"/>
                          <a:ea typeface="宋体" panose="02010600030101010101" pitchFamily="2" charset="-122"/>
                        </a:rPr>
                        <a:t>工作内容</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altLang="zh-CN" sz="1400" kern="100" dirty="0" smtClean="0">
                          <a:effectLst/>
                          <a:latin typeface="Times New Roman" panose="02020603050405020304" pitchFamily="18" charset="0"/>
                          <a:ea typeface="宋体" panose="02010600030101010101" pitchFamily="2" charset="-122"/>
                        </a:rPr>
                        <a:t>Dead</a:t>
                      </a:r>
                      <a:r>
                        <a:rPr lang="en-US" altLang="zh-CN" sz="1400" kern="100" baseline="0" dirty="0" smtClean="0">
                          <a:effectLst/>
                          <a:latin typeface="Times New Roman" panose="02020603050405020304" pitchFamily="18" charset="0"/>
                          <a:ea typeface="宋体" panose="02010600030101010101" pitchFamily="2" charset="-122"/>
                        </a:rPr>
                        <a:t> line</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altLang="zh-CN" sz="1400" kern="100" dirty="0" smtClean="0">
                          <a:effectLst/>
                          <a:latin typeface="Times New Roman" panose="02020603050405020304" pitchFamily="18" charset="0"/>
                          <a:ea typeface="+mn-ea"/>
                        </a:rPr>
                        <a:t>KPI</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altLang="zh-CN" sz="1400" kern="100" dirty="0" smtClean="0">
                          <a:effectLst/>
                        </a:rPr>
                        <a:t>Deliverables</a:t>
                      </a:r>
                      <a:endParaRPr lang="zh-CN" altLang="zh-CN" sz="1400" kern="100" dirty="0">
                        <a:effectLst/>
                        <a:latin typeface="Times New Roman" panose="02020603050405020304" pitchFamily="18" charset="0"/>
                        <a:ea typeface="+mn-ea"/>
                      </a:endParaRPr>
                    </a:p>
                  </a:txBody>
                  <a:tcPr marL="68580" marR="68580" marT="0" marB="0" anchor="ctr"/>
                </a:tc>
                <a:extLst>
                  <a:ext uri="{0D108BD9-81ED-4DB2-BD59-A6C34878D82A}">
                    <a16:rowId xmlns:a16="http://schemas.microsoft.com/office/drawing/2014/main" xmlns="" val="913371033"/>
                  </a:ext>
                </a:extLst>
              </a:tr>
              <a:tr h="722811">
                <a:tc>
                  <a:txBody>
                    <a:bodyPr/>
                    <a:lstStyle/>
                    <a:p>
                      <a:pPr algn="ctr">
                        <a:spcAft>
                          <a:spcPts val="0"/>
                        </a:spcAft>
                      </a:pPr>
                      <a:r>
                        <a:rPr lang="en-US" altLang="zh-CN" sz="1400" kern="100" dirty="0">
                          <a:effectLst/>
                          <a:latin typeface="Times New Roman" panose="02020603050405020304" pitchFamily="18" charset="0"/>
                          <a:ea typeface="宋体" panose="02010600030101010101" pitchFamily="2" charset="-122"/>
                        </a:rPr>
                        <a:t>1</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altLang="zh-CN" sz="1400" kern="100" dirty="0" smtClean="0">
                          <a:effectLst/>
                          <a:latin typeface="Times New Roman" panose="02020603050405020304" pitchFamily="18" charset="0"/>
                          <a:ea typeface="宋体" panose="02010600030101010101" pitchFamily="2" charset="-122"/>
                        </a:rPr>
                        <a:t>EOL_JAC</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altLang="zh-CN" sz="1400" kern="100" dirty="0" smtClean="0">
                          <a:effectLst/>
                          <a:latin typeface="Times New Roman" panose="02020603050405020304" pitchFamily="18" charset="0"/>
                          <a:ea typeface="宋体" panose="02010600030101010101" pitchFamily="2" charset="-122"/>
                        </a:rPr>
                        <a:t>2017/6/30</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marL="0" lvl="0" indent="0" rtl="0">
                        <a:buNone/>
                      </a:pPr>
                      <a:r>
                        <a:rPr lang="en-US" altLang="zh-CN" sz="1400" kern="100" dirty="0" smtClean="0">
                          <a:solidFill>
                            <a:schemeClr val="dk1"/>
                          </a:solidFill>
                          <a:effectLst/>
                          <a:latin typeface="Times New Roman" panose="02020603050405020304" pitchFamily="18" charset="0"/>
                          <a:ea typeface="+mn-ea"/>
                          <a:cs typeface="+mn-cs"/>
                        </a:rPr>
                        <a:t>TPR &gt;= 95%,  FPR &lt;= 5%,  OPR &lt;= 5%</a:t>
                      </a:r>
                      <a:endParaRPr lang="zh-CN" altLang="zh-CN" sz="1400" kern="100" dirty="0" smtClean="0">
                        <a:effectLst/>
                        <a:latin typeface="Times New Roman" panose="02020603050405020304" pitchFamily="18" charset="0"/>
                        <a:ea typeface="+mn-ea"/>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zh-CN" sz="1400" kern="100" dirty="0">
                        <a:solidFill>
                          <a:schemeClr val="dk1"/>
                        </a:solidFill>
                        <a:effectLst/>
                        <a:latin typeface="Times New Roman" panose="02020603050405020304" pitchFamily="18" charset="0"/>
                        <a:ea typeface="+mn-ea"/>
                        <a:cs typeface="+mn-cs"/>
                      </a:endParaRP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kern="100" dirty="0" smtClean="0">
                          <a:solidFill>
                            <a:schemeClr val="dk1"/>
                          </a:solidFill>
                          <a:effectLst/>
                          <a:latin typeface="Times New Roman" panose="02020603050405020304" pitchFamily="18" charset="0"/>
                          <a:ea typeface="+mn-ea"/>
                          <a:cs typeface="+mn-cs"/>
                        </a:rPr>
                        <a:t>Design Report &amp;Test Report &amp; </a:t>
                      </a:r>
                      <a:r>
                        <a:rPr lang="en-US" altLang="zh-CN" sz="1400" kern="100" baseline="0" dirty="0" smtClean="0">
                          <a:solidFill>
                            <a:schemeClr val="dk1"/>
                          </a:solidFill>
                          <a:effectLst/>
                          <a:latin typeface="Times New Roman" panose="02020603050405020304" pitchFamily="18" charset="0"/>
                          <a:ea typeface="+mn-ea"/>
                          <a:cs typeface="+mn-cs"/>
                        </a:rPr>
                        <a:t>Code</a:t>
                      </a:r>
                      <a:endParaRPr lang="zh-CN" altLang="zh-CN" sz="1400" kern="100" dirty="0" smtClean="0">
                        <a:effectLst/>
                        <a:latin typeface="Times New Roman" panose="02020603050405020304" pitchFamily="18" charset="0"/>
                        <a:ea typeface="+mn-ea"/>
                      </a:endParaRPr>
                    </a:p>
                    <a:p>
                      <a:pPr algn="ctr">
                        <a:spcAft>
                          <a:spcPts val="0"/>
                        </a:spcAft>
                      </a:pP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xmlns="" val="10001"/>
                  </a:ext>
                </a:extLst>
              </a:tr>
              <a:tr h="722811">
                <a:tc>
                  <a:txBody>
                    <a:bodyPr/>
                    <a:lstStyle/>
                    <a:p>
                      <a:pPr algn="ctr">
                        <a:spcAft>
                          <a:spcPts val="0"/>
                        </a:spcAft>
                      </a:pPr>
                      <a:r>
                        <a:rPr lang="en-US" altLang="zh-CN" sz="1400" kern="100" dirty="0" smtClean="0">
                          <a:effectLst/>
                          <a:latin typeface="Times New Roman" panose="02020603050405020304" pitchFamily="18" charset="0"/>
                          <a:ea typeface="宋体" panose="02010600030101010101" pitchFamily="2" charset="-122"/>
                        </a:rPr>
                        <a:t>2</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altLang="zh-CN" sz="1400" kern="100" dirty="0" smtClean="0">
                          <a:effectLst/>
                          <a:latin typeface="Times New Roman" panose="02020603050405020304" pitchFamily="18" charset="0"/>
                          <a:ea typeface="宋体" panose="02010600030101010101" pitchFamily="2" charset="-122"/>
                        </a:rPr>
                        <a:t>EOL_2.0 Release</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altLang="zh-CN" sz="1400" kern="100" dirty="0" smtClean="0">
                          <a:effectLst/>
                          <a:latin typeface="Times New Roman" panose="02020603050405020304" pitchFamily="18" charset="0"/>
                          <a:ea typeface="宋体" panose="02010600030101010101" pitchFamily="2" charset="-122"/>
                        </a:rPr>
                        <a:t>2017/5/30</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sz="1400" kern="100" dirty="0">
                        <a:solidFill>
                          <a:schemeClr val="dk1"/>
                        </a:solidFill>
                        <a:effectLst/>
                        <a:latin typeface="Times New Roman" panose="02020603050405020304" pitchFamily="18" charset="0"/>
                        <a:ea typeface="+mn-ea"/>
                        <a:cs typeface="+mn-cs"/>
                      </a:endParaRPr>
                    </a:p>
                  </a:txBody>
                  <a:tcPr marL="68580" marR="68580" marT="0" marB="0" anchor="ctr"/>
                </a:tc>
                <a:tc>
                  <a:txBody>
                    <a:bodyPr/>
                    <a:lstStyle/>
                    <a:p>
                      <a:pPr algn="l">
                        <a:spcAft>
                          <a:spcPts val="0"/>
                        </a:spcAft>
                      </a:pPr>
                      <a:r>
                        <a:rPr lang="en-US" altLang="zh-CN" sz="1400" kern="100" dirty="0" smtClean="0">
                          <a:effectLst/>
                          <a:latin typeface="Times New Roman" panose="02020603050405020304" pitchFamily="18" charset="0"/>
                          <a:ea typeface="宋体" panose="02010600030101010101" pitchFamily="2" charset="-122"/>
                        </a:rPr>
                        <a:t>Formal Code</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r>
              <a:tr h="585147">
                <a:tc>
                  <a:txBody>
                    <a:bodyPr/>
                    <a:lstStyle/>
                    <a:p>
                      <a:pPr algn="ctr">
                        <a:spcAft>
                          <a:spcPts val="0"/>
                        </a:spcAft>
                      </a:pPr>
                      <a:r>
                        <a:rPr lang="en-US" altLang="zh-CN" sz="1400" kern="100" dirty="0" smtClean="0">
                          <a:effectLst/>
                          <a:latin typeface="Times New Roman" panose="02020603050405020304" pitchFamily="18" charset="0"/>
                          <a:ea typeface="宋体" panose="02010600030101010101" pitchFamily="2" charset="-122"/>
                        </a:rPr>
                        <a:t>3</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altLang="zh-CN" sz="1400" kern="100" dirty="0" smtClean="0">
                          <a:effectLst/>
                          <a:latin typeface="Times New Roman" panose="02020603050405020304" pitchFamily="18" charset="0"/>
                          <a:ea typeface="宋体" panose="02010600030101010101" pitchFamily="2" charset="-122"/>
                        </a:rPr>
                        <a:t>Vehicle</a:t>
                      </a:r>
                      <a:r>
                        <a:rPr lang="en-US" altLang="zh-CN" sz="1400" kern="100" baseline="0" dirty="0" smtClean="0">
                          <a:effectLst/>
                          <a:latin typeface="Times New Roman" panose="02020603050405020304" pitchFamily="18" charset="0"/>
                          <a:ea typeface="宋体" panose="02010600030101010101" pitchFamily="2" charset="-122"/>
                        </a:rPr>
                        <a:t> Motion Model Calibration</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kern="100" dirty="0" smtClean="0">
                          <a:effectLst/>
                          <a:latin typeface="Times New Roman" panose="02020603050405020304" pitchFamily="18" charset="0"/>
                          <a:ea typeface="+mn-ea"/>
                        </a:rPr>
                        <a:t>2017/4/30</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kern="100" dirty="0" smtClean="0">
                          <a:solidFill>
                            <a:schemeClr val="dk1"/>
                          </a:solidFill>
                          <a:effectLst/>
                          <a:latin typeface="Times New Roman" panose="02020603050405020304" pitchFamily="18" charset="0"/>
                          <a:ea typeface="+mn-ea"/>
                          <a:cs typeface="+mn-cs"/>
                        </a:rPr>
                        <a:t>Design Report &amp; Test Report &amp; </a:t>
                      </a:r>
                      <a:r>
                        <a:rPr lang="en-US" altLang="zh-CN" sz="1400" kern="100" baseline="0" dirty="0" smtClean="0">
                          <a:solidFill>
                            <a:schemeClr val="dk1"/>
                          </a:solidFill>
                          <a:effectLst/>
                          <a:latin typeface="Times New Roman" panose="02020603050405020304" pitchFamily="18" charset="0"/>
                          <a:ea typeface="+mn-ea"/>
                          <a:cs typeface="+mn-cs"/>
                        </a:rPr>
                        <a:t>Code</a:t>
                      </a:r>
                      <a:endParaRPr lang="zh-CN" altLang="zh-CN" sz="1400" kern="100" dirty="0" smtClean="0">
                        <a:effectLst/>
                        <a:latin typeface="Times New Roman" panose="02020603050405020304" pitchFamily="18" charset="0"/>
                        <a:ea typeface="+mn-ea"/>
                      </a:endParaRPr>
                    </a:p>
                  </a:txBody>
                  <a:tcPr marL="68580" marR="68580" marT="0" marB="0" anchor="ctr"/>
                </a:tc>
                <a:extLst>
                  <a:ext uri="{0D108BD9-81ED-4DB2-BD59-A6C34878D82A}">
                    <a16:rowId xmlns:a16="http://schemas.microsoft.com/office/drawing/2014/main" xmlns="" val="2944764751"/>
                  </a:ext>
                </a:extLst>
              </a:tr>
              <a:tr h="585147">
                <a:tc>
                  <a:txBody>
                    <a:bodyPr/>
                    <a:lstStyle/>
                    <a:p>
                      <a:pPr algn="ctr">
                        <a:spcAft>
                          <a:spcPts val="0"/>
                        </a:spcAft>
                      </a:pPr>
                      <a:r>
                        <a:rPr lang="en-US" altLang="zh-CN" sz="1400" kern="100" dirty="0" smtClean="0">
                          <a:effectLst/>
                          <a:latin typeface="Times New Roman" panose="02020603050405020304" pitchFamily="18" charset="0"/>
                          <a:ea typeface="宋体" panose="02010600030101010101" pitchFamily="2" charset="-122"/>
                        </a:rPr>
                        <a:t>4</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altLang="zh-CN" sz="1400" kern="100" dirty="0" smtClean="0">
                          <a:effectLst/>
                          <a:latin typeface="Times New Roman" panose="02020603050405020304" pitchFamily="18" charset="0"/>
                          <a:ea typeface="宋体" panose="02010600030101010101" pitchFamily="2" charset="-122"/>
                        </a:rPr>
                        <a:t>Line-based</a:t>
                      </a:r>
                    </a:p>
                    <a:p>
                      <a:pPr algn="ctr">
                        <a:spcAft>
                          <a:spcPts val="0"/>
                        </a:spcAft>
                      </a:pPr>
                      <a:r>
                        <a:rPr lang="en-US" altLang="zh-CN" sz="1400" kern="100" dirty="0" smtClean="0">
                          <a:effectLst/>
                          <a:latin typeface="Times New Roman" panose="02020603050405020304" pitchFamily="18" charset="0"/>
                          <a:ea typeface="宋体" panose="02010600030101010101" pitchFamily="2" charset="-122"/>
                        </a:rPr>
                        <a:t>Calibration</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kern="100" dirty="0" smtClean="0">
                          <a:effectLst/>
                          <a:latin typeface="Times New Roman" panose="02020603050405020304" pitchFamily="18" charset="0"/>
                          <a:ea typeface="+mn-ea"/>
                        </a:rPr>
                        <a:t>2017/6/30</a:t>
                      </a:r>
                      <a:endParaRPr lang="en-US" altLang="zh-CN" sz="1400" kern="100" baseline="0" dirty="0" smtClean="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altLang="zh-CN" sz="1400" kern="100" dirty="0" smtClean="0">
                          <a:effectLst/>
                          <a:latin typeface="Times New Roman" panose="02020603050405020304" pitchFamily="18" charset="0"/>
                          <a:ea typeface="+mn-ea"/>
                        </a:rPr>
                        <a:t>RMSE &lt; 3 pixel, PASS &gt; 95%</a:t>
                      </a:r>
                      <a:endParaRPr lang="en-US" altLang="zh-CN" sz="1400" kern="100" baseline="0" dirty="0" smtClean="0">
                        <a:effectLst/>
                        <a:latin typeface="Times New Roman" panose="02020603050405020304" pitchFamily="18" charset="0"/>
                        <a:ea typeface="+mn-ea"/>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zh-CN" alt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kern="100" dirty="0" smtClean="0">
                          <a:solidFill>
                            <a:schemeClr val="dk1"/>
                          </a:solidFill>
                          <a:effectLst/>
                          <a:latin typeface="Times New Roman" panose="02020603050405020304" pitchFamily="18" charset="0"/>
                          <a:ea typeface="+mn-ea"/>
                          <a:cs typeface="+mn-cs"/>
                        </a:rPr>
                        <a:t>Design Report &amp; Test Report &amp; </a:t>
                      </a:r>
                      <a:r>
                        <a:rPr lang="en-US" altLang="zh-CN" sz="1400" kern="100" baseline="0" dirty="0" smtClean="0">
                          <a:solidFill>
                            <a:schemeClr val="dk1"/>
                          </a:solidFill>
                          <a:effectLst/>
                          <a:latin typeface="Times New Roman" panose="02020603050405020304" pitchFamily="18" charset="0"/>
                          <a:ea typeface="+mn-ea"/>
                          <a:cs typeface="+mn-cs"/>
                        </a:rPr>
                        <a:t>Code</a:t>
                      </a:r>
                      <a:endParaRPr lang="zh-CN" altLang="zh-CN" sz="1400" kern="1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spTree>
    <p:extLst>
      <p:ext uri="{BB962C8B-B14F-4D97-AF65-F5344CB8AC3E}">
        <p14:creationId xmlns="" xmlns:p14="http://schemas.microsoft.com/office/powerpoint/2010/main" val="3728508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EOL2.0 Work Arrangement(2017/4/17)</a:t>
            </a:r>
            <a:endParaRPr lang="zh-CN" altLang="en-US" dirty="0"/>
          </a:p>
        </p:txBody>
      </p:sp>
      <p:sp>
        <p:nvSpPr>
          <p:cNvPr id="4" name="日期占位符 3"/>
          <p:cNvSpPr>
            <a:spLocks noGrp="1"/>
          </p:cNvSpPr>
          <p:nvPr>
            <p:ph type="dt" sz="half" idx="10"/>
          </p:nvPr>
        </p:nvSpPr>
        <p:spPr/>
        <p:txBody>
          <a:bodyPr/>
          <a:lstStyle/>
          <a:p>
            <a:r>
              <a:rPr lang="en-US" smtClean="0">
                <a:solidFill>
                  <a:prstClr val="black">
                    <a:tint val="75000"/>
                  </a:prstClr>
                </a:solidFill>
              </a:rPr>
              <a:t>Electronics and Control</a:t>
            </a:r>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p>
            <a:r>
              <a:rPr lang="en-US" smtClean="0">
                <a:solidFill>
                  <a:prstClr val="black">
                    <a:tint val="75000"/>
                  </a:prstClr>
                </a:solidFill>
              </a:rPr>
              <a:t>AP Advanced Engineering</a:t>
            </a:r>
            <a:endParaRPr lang="en-US" dirty="0">
              <a:solidFill>
                <a:prstClr val="black">
                  <a:tint val="75000"/>
                </a:prstClr>
              </a:solidFill>
            </a:endParaRPr>
          </a:p>
        </p:txBody>
      </p:sp>
      <p:sp>
        <p:nvSpPr>
          <p:cNvPr id="6" name="灯片编号占位符 5"/>
          <p:cNvSpPr>
            <a:spLocks noGrp="1"/>
          </p:cNvSpPr>
          <p:nvPr>
            <p:ph type="sldNum" sz="quarter" idx="12"/>
          </p:nvPr>
        </p:nvSpPr>
        <p:spPr/>
        <p:txBody>
          <a:bodyPr/>
          <a:lstStyle/>
          <a:p>
            <a:fld id="{5F3D6EB0-0401-49A8-8655-BF5191D9B297}" type="slidenum">
              <a:rPr lang="en-US" smtClean="0">
                <a:solidFill>
                  <a:prstClr val="black">
                    <a:tint val="75000"/>
                  </a:prstClr>
                </a:solidFill>
              </a:rPr>
              <a:pPr/>
              <a:t>11</a:t>
            </a:fld>
            <a:endParaRPr lang="en-US">
              <a:solidFill>
                <a:prstClr val="black">
                  <a:tint val="75000"/>
                </a:prstClr>
              </a:solidFill>
            </a:endParaRPr>
          </a:p>
        </p:txBody>
      </p:sp>
      <p:sp>
        <p:nvSpPr>
          <p:cNvPr id="7" name="流程图: 离页连接符 6"/>
          <p:cNvSpPr/>
          <p:nvPr/>
        </p:nvSpPr>
        <p:spPr>
          <a:xfrm rot="-5400000">
            <a:off x="3243455" y="48687"/>
            <a:ext cx="612648" cy="2796675"/>
          </a:xfrm>
          <a:prstGeom prst="flowChartOffpageConnector">
            <a:avLst/>
          </a:prstGeom>
          <a:solidFill>
            <a:schemeClr val="tx2"/>
          </a:solidFill>
          <a:ln>
            <a:solidFill>
              <a:schemeClr val="bg1">
                <a:lumMod val="75000"/>
              </a:schemeClr>
            </a:solidFill>
          </a:ln>
          <a:effectLst>
            <a:outerShdw blurRad="50800" dist="38100" dir="2700000" algn="tl" rotWithShape="0">
              <a:prstClr val="black">
                <a:alpha val="40000"/>
              </a:prstClr>
            </a:outerShdw>
          </a:effectLst>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rtlCol="0" anchor="ctr"/>
          <a:lstStyle/>
          <a:p>
            <a:pPr algn="ctr"/>
            <a:endParaRPr lang="zh-CN" altLang="en-US" dirty="0"/>
          </a:p>
        </p:txBody>
      </p:sp>
      <p:sp>
        <p:nvSpPr>
          <p:cNvPr id="8" name="流程图: 离页连接符 7"/>
          <p:cNvSpPr/>
          <p:nvPr/>
        </p:nvSpPr>
        <p:spPr>
          <a:xfrm rot="-5400000">
            <a:off x="6126597" y="-81489"/>
            <a:ext cx="612648" cy="3044964"/>
          </a:xfrm>
          <a:prstGeom prst="flowChartOffpageConnector">
            <a:avLst/>
          </a:prstGeom>
          <a:solidFill>
            <a:schemeClr val="tx2"/>
          </a:solidFill>
          <a:ln>
            <a:solidFill>
              <a:schemeClr val="bg1">
                <a:lumMod val="75000"/>
              </a:schemeClr>
            </a:solidFill>
          </a:ln>
          <a:effectLst>
            <a:outerShdw blurRad="50800" dist="38100" dir="2700000" algn="tl" rotWithShape="0">
              <a:prstClr val="black">
                <a:alpha val="40000"/>
              </a:prstClr>
            </a:outerShdw>
          </a:effectLst>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rtlCol="0" anchor="ctr"/>
          <a:lstStyle/>
          <a:p>
            <a:pPr algn="ctr"/>
            <a:r>
              <a:rPr lang="en-US" altLang="zh-CN" dirty="0" smtClean="0"/>
              <a:t> </a:t>
            </a:r>
            <a:endParaRPr lang="zh-CN" altLang="en-US" dirty="0"/>
          </a:p>
        </p:txBody>
      </p:sp>
      <p:sp>
        <p:nvSpPr>
          <p:cNvPr id="9" name="流程图: 离页连接符 8"/>
          <p:cNvSpPr/>
          <p:nvPr/>
        </p:nvSpPr>
        <p:spPr>
          <a:xfrm rot="-5400000">
            <a:off x="9143514" y="-1655"/>
            <a:ext cx="612648" cy="2849552"/>
          </a:xfrm>
          <a:prstGeom prst="flowChartOffpageConnector">
            <a:avLst/>
          </a:prstGeom>
          <a:solidFill>
            <a:schemeClr val="tx2"/>
          </a:solidFill>
          <a:ln>
            <a:solidFill>
              <a:schemeClr val="bg1">
                <a:lumMod val="75000"/>
              </a:schemeClr>
            </a:solidFill>
          </a:ln>
          <a:effectLst>
            <a:outerShdw blurRad="50800" dist="38100" dir="2700000" algn="tl" rotWithShape="0">
              <a:prstClr val="black">
                <a:alpha val="40000"/>
              </a:prstClr>
            </a:outerShdw>
          </a:effectLst>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rtlCol="0" anchor="ctr"/>
          <a:lstStyle/>
          <a:p>
            <a:pPr algn="ctr"/>
            <a:r>
              <a:rPr lang="en-US" altLang="zh-CN" dirty="0" smtClean="0"/>
              <a:t> </a:t>
            </a:r>
            <a:endParaRPr lang="zh-CN" altLang="en-US" dirty="0"/>
          </a:p>
        </p:txBody>
      </p:sp>
      <p:sp>
        <p:nvSpPr>
          <p:cNvPr id="10" name="文本框 9"/>
          <p:cNvSpPr txBox="1"/>
          <p:nvPr/>
        </p:nvSpPr>
        <p:spPr>
          <a:xfrm>
            <a:off x="2016933" y="1256327"/>
            <a:ext cx="2253201" cy="369332"/>
          </a:xfrm>
          <a:prstGeom prst="rect">
            <a:avLst/>
          </a:prstGeom>
          <a:noFill/>
        </p:spPr>
        <p:txBody>
          <a:bodyPr wrap="square" rtlCol="0">
            <a:spAutoFit/>
          </a:bodyPr>
          <a:lstStyle/>
          <a:p>
            <a:pPr algn="ctr"/>
            <a:r>
              <a:rPr lang="en-US" altLang="zh-CN" dirty="0" smtClean="0">
                <a:solidFill>
                  <a:schemeClr val="bg1"/>
                </a:solidFill>
              </a:rPr>
              <a:t>4.17-4.21</a:t>
            </a:r>
            <a:endParaRPr lang="zh-CN" altLang="en-US" dirty="0">
              <a:solidFill>
                <a:schemeClr val="bg1"/>
              </a:solidFill>
            </a:endParaRPr>
          </a:p>
        </p:txBody>
      </p:sp>
      <p:sp>
        <p:nvSpPr>
          <p:cNvPr id="11" name="文本框 10"/>
          <p:cNvSpPr txBox="1"/>
          <p:nvPr/>
        </p:nvSpPr>
        <p:spPr>
          <a:xfrm>
            <a:off x="5196166" y="1255956"/>
            <a:ext cx="2511188" cy="369332"/>
          </a:xfrm>
          <a:prstGeom prst="rect">
            <a:avLst/>
          </a:prstGeom>
          <a:noFill/>
        </p:spPr>
        <p:txBody>
          <a:bodyPr wrap="square" rtlCol="0">
            <a:spAutoFit/>
          </a:bodyPr>
          <a:lstStyle/>
          <a:p>
            <a:r>
              <a:rPr lang="en-US" altLang="zh-CN" dirty="0" smtClean="0">
                <a:solidFill>
                  <a:schemeClr val="bg1"/>
                </a:solidFill>
              </a:rPr>
              <a:t>4.24-4.28</a:t>
            </a:r>
            <a:endParaRPr lang="zh-CN" altLang="en-US" dirty="0">
              <a:solidFill>
                <a:schemeClr val="bg1"/>
              </a:solidFill>
            </a:endParaRPr>
          </a:p>
        </p:txBody>
      </p:sp>
      <p:sp>
        <p:nvSpPr>
          <p:cNvPr id="12" name="文本框 11"/>
          <p:cNvSpPr txBox="1"/>
          <p:nvPr/>
        </p:nvSpPr>
        <p:spPr>
          <a:xfrm>
            <a:off x="8230198" y="1238455"/>
            <a:ext cx="2019869" cy="369332"/>
          </a:xfrm>
          <a:prstGeom prst="rect">
            <a:avLst/>
          </a:prstGeom>
          <a:noFill/>
        </p:spPr>
        <p:txBody>
          <a:bodyPr wrap="square" rtlCol="0">
            <a:spAutoFit/>
          </a:bodyPr>
          <a:lstStyle/>
          <a:p>
            <a:r>
              <a:rPr lang="en-US" altLang="zh-CN" dirty="0" smtClean="0">
                <a:solidFill>
                  <a:schemeClr val="bg1"/>
                </a:solidFill>
              </a:rPr>
              <a:t>5.2-5.5</a:t>
            </a:r>
            <a:endParaRPr lang="zh-CN" altLang="en-US" dirty="0">
              <a:solidFill>
                <a:schemeClr val="bg1"/>
              </a:solidFill>
            </a:endParaRPr>
          </a:p>
        </p:txBody>
      </p:sp>
      <p:cxnSp>
        <p:nvCxnSpPr>
          <p:cNvPr id="13" name="直接连接符 12"/>
          <p:cNvCxnSpPr/>
          <p:nvPr/>
        </p:nvCxnSpPr>
        <p:spPr>
          <a:xfrm>
            <a:off x="2151441" y="1741286"/>
            <a:ext cx="0" cy="4413612"/>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910439" y="1729445"/>
            <a:ext cx="37678" cy="4322692"/>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054987" y="1729445"/>
            <a:ext cx="0" cy="4322692"/>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15652" y="2216650"/>
            <a:ext cx="992066" cy="369332"/>
          </a:xfrm>
          <a:prstGeom prst="rect">
            <a:avLst/>
          </a:prstGeom>
        </p:spPr>
        <p:txBody>
          <a:bodyPr wrap="none">
            <a:spAutoFit/>
          </a:bodyPr>
          <a:lstStyle/>
          <a:p>
            <a:r>
              <a:rPr lang="en-US" altLang="zh-CN" b="1" dirty="0" smtClean="0"/>
              <a:t>EOL_JAC</a:t>
            </a:r>
            <a:endParaRPr lang="zh-CN" altLang="en-US" dirty="0"/>
          </a:p>
        </p:txBody>
      </p:sp>
      <p:sp>
        <p:nvSpPr>
          <p:cNvPr id="17" name="矩形 16"/>
          <p:cNvSpPr/>
          <p:nvPr/>
        </p:nvSpPr>
        <p:spPr>
          <a:xfrm>
            <a:off x="115652" y="3696676"/>
            <a:ext cx="1566454" cy="369332"/>
          </a:xfrm>
          <a:prstGeom prst="rect">
            <a:avLst/>
          </a:prstGeom>
        </p:spPr>
        <p:txBody>
          <a:bodyPr wrap="none">
            <a:spAutoFit/>
          </a:bodyPr>
          <a:lstStyle/>
          <a:p>
            <a:r>
              <a:rPr lang="en-US" altLang="zh-CN" b="1" dirty="0" smtClean="0"/>
              <a:t>Motion Model</a:t>
            </a:r>
            <a:endParaRPr lang="zh-CN" altLang="en-US" dirty="0"/>
          </a:p>
        </p:txBody>
      </p:sp>
      <p:cxnSp>
        <p:nvCxnSpPr>
          <p:cNvPr id="20" name="直接箭头连接符 19"/>
          <p:cNvCxnSpPr/>
          <p:nvPr/>
        </p:nvCxnSpPr>
        <p:spPr>
          <a:xfrm>
            <a:off x="2180016" y="3881342"/>
            <a:ext cx="2777837" cy="3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15652" y="2956663"/>
            <a:ext cx="1805944" cy="369332"/>
          </a:xfrm>
          <a:prstGeom prst="rect">
            <a:avLst/>
          </a:prstGeom>
        </p:spPr>
        <p:txBody>
          <a:bodyPr wrap="none">
            <a:spAutoFit/>
          </a:bodyPr>
          <a:lstStyle/>
          <a:p>
            <a:r>
              <a:rPr lang="en-US" altLang="zh-CN" b="1" dirty="0" smtClean="0"/>
              <a:t>EOL_2.0_Release</a:t>
            </a:r>
            <a:endParaRPr lang="zh-CN" altLang="en-US" dirty="0"/>
          </a:p>
        </p:txBody>
      </p:sp>
      <p:cxnSp>
        <p:nvCxnSpPr>
          <p:cNvPr id="23" name="直接箭头连接符 22"/>
          <p:cNvCxnSpPr/>
          <p:nvPr/>
        </p:nvCxnSpPr>
        <p:spPr>
          <a:xfrm>
            <a:off x="2180016" y="3149290"/>
            <a:ext cx="2777837" cy="13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4923561" y="2945248"/>
            <a:ext cx="852342" cy="253916"/>
          </a:xfrm>
          <a:prstGeom prst="rect">
            <a:avLst/>
          </a:prstGeom>
          <a:noFill/>
        </p:spPr>
        <p:txBody>
          <a:bodyPr wrap="square" rtlCol="0">
            <a:spAutoFit/>
          </a:bodyPr>
          <a:lstStyle/>
          <a:p>
            <a:r>
              <a:rPr lang="en-US" altLang="zh-CN" sz="1050" dirty="0" smtClean="0"/>
              <a:t>EOL2.1</a:t>
            </a:r>
            <a:endParaRPr lang="zh-CN" altLang="en-US" sz="1050" dirty="0"/>
          </a:p>
        </p:txBody>
      </p:sp>
      <p:sp>
        <p:nvSpPr>
          <p:cNvPr id="26" name="矩形 25"/>
          <p:cNvSpPr/>
          <p:nvPr/>
        </p:nvSpPr>
        <p:spPr>
          <a:xfrm>
            <a:off x="115652" y="4413690"/>
            <a:ext cx="1975161" cy="369332"/>
          </a:xfrm>
          <a:prstGeom prst="rect">
            <a:avLst/>
          </a:prstGeom>
        </p:spPr>
        <p:txBody>
          <a:bodyPr wrap="square">
            <a:spAutoFit/>
          </a:bodyPr>
          <a:lstStyle/>
          <a:p>
            <a:r>
              <a:rPr lang="en-US" altLang="zh-CN" b="1" dirty="0" smtClean="0"/>
              <a:t>Line Pattern</a:t>
            </a:r>
            <a:endParaRPr lang="zh-CN" altLang="en-US" dirty="0"/>
          </a:p>
        </p:txBody>
      </p:sp>
      <p:cxnSp>
        <p:nvCxnSpPr>
          <p:cNvPr id="27" name="直接箭头连接符 26"/>
          <p:cNvCxnSpPr/>
          <p:nvPr/>
        </p:nvCxnSpPr>
        <p:spPr>
          <a:xfrm flipV="1">
            <a:off x="4929278" y="4562475"/>
            <a:ext cx="5945336" cy="42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V="1">
            <a:off x="2154805" y="2401316"/>
            <a:ext cx="5900182" cy="6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4917639" y="3627426"/>
            <a:ext cx="852342" cy="253916"/>
          </a:xfrm>
          <a:prstGeom prst="rect">
            <a:avLst/>
          </a:prstGeom>
          <a:noFill/>
        </p:spPr>
        <p:txBody>
          <a:bodyPr wrap="square" rtlCol="0">
            <a:spAutoFit/>
          </a:bodyPr>
          <a:lstStyle/>
          <a:p>
            <a:r>
              <a:rPr lang="zh-CN" altLang="en-US" sz="1050" dirty="0" smtClean="0"/>
              <a:t>可运行版本</a:t>
            </a:r>
            <a:endParaRPr lang="zh-CN" altLang="en-US" sz="1050" dirty="0"/>
          </a:p>
        </p:txBody>
      </p:sp>
      <p:sp>
        <p:nvSpPr>
          <p:cNvPr id="37" name="文本框 36"/>
          <p:cNvSpPr txBox="1"/>
          <p:nvPr/>
        </p:nvSpPr>
        <p:spPr>
          <a:xfrm>
            <a:off x="8154571" y="2040798"/>
            <a:ext cx="1045722" cy="415498"/>
          </a:xfrm>
          <a:prstGeom prst="rect">
            <a:avLst/>
          </a:prstGeom>
          <a:noFill/>
        </p:spPr>
        <p:txBody>
          <a:bodyPr wrap="square" rtlCol="0">
            <a:spAutoFit/>
          </a:bodyPr>
          <a:lstStyle/>
          <a:p>
            <a:r>
              <a:rPr lang="zh-CN" altLang="en-US" sz="1050" dirty="0" smtClean="0"/>
              <a:t>完成角点检测及可行性验证</a:t>
            </a:r>
            <a:endParaRPr lang="zh-CN" altLang="en-US" sz="1050" dirty="0"/>
          </a:p>
        </p:txBody>
      </p:sp>
      <p:cxnSp>
        <p:nvCxnSpPr>
          <p:cNvPr id="42" name="直接连接符 41"/>
          <p:cNvCxnSpPr/>
          <p:nvPr/>
        </p:nvCxnSpPr>
        <p:spPr>
          <a:xfrm>
            <a:off x="10874614" y="1753349"/>
            <a:ext cx="0" cy="4322692"/>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10874614" y="4302944"/>
            <a:ext cx="852342" cy="253916"/>
          </a:xfrm>
          <a:prstGeom prst="rect">
            <a:avLst/>
          </a:prstGeom>
          <a:noFill/>
        </p:spPr>
        <p:txBody>
          <a:bodyPr wrap="square" rtlCol="0">
            <a:spAutoFit/>
          </a:bodyPr>
          <a:lstStyle/>
          <a:p>
            <a:r>
              <a:rPr lang="zh-CN" altLang="en-US" sz="1050" dirty="0" smtClean="0"/>
              <a:t>可运行版本</a:t>
            </a:r>
            <a:endParaRPr lang="zh-CN" altLang="en-US" sz="1050" dirty="0"/>
          </a:p>
        </p:txBody>
      </p:sp>
      <p:sp>
        <p:nvSpPr>
          <p:cNvPr id="46" name="十字星 45"/>
          <p:cNvSpPr/>
          <p:nvPr/>
        </p:nvSpPr>
        <p:spPr>
          <a:xfrm>
            <a:off x="4684543" y="2769085"/>
            <a:ext cx="252625" cy="327256"/>
          </a:xfrm>
          <a:prstGeom prst="star4">
            <a:avLst/>
          </a:prstGeom>
          <a:solidFill>
            <a:schemeClr val="accent6">
              <a:lumMod val="60000"/>
              <a:lumOff val="40000"/>
            </a:schemeClr>
          </a:solidFill>
          <a:ln>
            <a:solidFill>
              <a:schemeClr val="bg1">
                <a:lumMod val="75000"/>
              </a:schemeClr>
            </a:solidFill>
          </a:ln>
          <a:effectLst>
            <a:outerShdw blurRad="50800" dist="38100" dir="2700000" algn="tl" rotWithShape="0">
              <a:prstClr val="black">
                <a:alpha val="40000"/>
              </a:prstClr>
            </a:outerShdw>
          </a:effectLst>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rtlCol="0" anchor="ctr"/>
          <a:lstStyle/>
          <a:p>
            <a:pPr algn="ctr"/>
            <a:endParaRPr lang="zh-CN" altLang="en-US"/>
          </a:p>
        </p:txBody>
      </p:sp>
      <p:sp>
        <p:nvSpPr>
          <p:cNvPr id="47" name="十字星 46"/>
          <p:cNvSpPr/>
          <p:nvPr/>
        </p:nvSpPr>
        <p:spPr>
          <a:xfrm>
            <a:off x="4712801" y="3492554"/>
            <a:ext cx="252625" cy="327256"/>
          </a:xfrm>
          <a:prstGeom prst="star4">
            <a:avLst/>
          </a:prstGeom>
          <a:solidFill>
            <a:schemeClr val="accent6">
              <a:lumMod val="60000"/>
              <a:lumOff val="40000"/>
            </a:schemeClr>
          </a:solidFill>
          <a:ln>
            <a:solidFill>
              <a:schemeClr val="bg1">
                <a:lumMod val="75000"/>
              </a:schemeClr>
            </a:solidFill>
          </a:ln>
          <a:effectLst>
            <a:outerShdw blurRad="50800" dist="38100" dir="2700000" algn="tl" rotWithShape="0">
              <a:prstClr val="black">
                <a:alpha val="40000"/>
              </a:prstClr>
            </a:outerShdw>
          </a:effectLst>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rtlCol="0" anchor="ctr"/>
          <a:lstStyle/>
          <a:p>
            <a:pPr algn="ctr"/>
            <a:endParaRPr lang="zh-CN" altLang="en-US"/>
          </a:p>
        </p:txBody>
      </p:sp>
      <p:sp>
        <p:nvSpPr>
          <p:cNvPr id="48" name="十字星 47"/>
          <p:cNvSpPr/>
          <p:nvPr/>
        </p:nvSpPr>
        <p:spPr>
          <a:xfrm>
            <a:off x="7950730" y="2003659"/>
            <a:ext cx="252625" cy="327256"/>
          </a:xfrm>
          <a:prstGeom prst="star4">
            <a:avLst/>
          </a:prstGeom>
          <a:solidFill>
            <a:schemeClr val="accent6">
              <a:lumMod val="60000"/>
              <a:lumOff val="40000"/>
            </a:schemeClr>
          </a:solidFill>
          <a:ln>
            <a:solidFill>
              <a:schemeClr val="bg1">
                <a:lumMod val="75000"/>
              </a:schemeClr>
            </a:solidFill>
          </a:ln>
          <a:effectLst>
            <a:outerShdw blurRad="50800" dist="38100" dir="2700000" algn="tl" rotWithShape="0">
              <a:prstClr val="black">
                <a:alpha val="40000"/>
              </a:prstClr>
            </a:outerShdw>
          </a:effectLst>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rtlCol="0" anchor="ctr"/>
          <a:lstStyle/>
          <a:p>
            <a:pPr algn="ctr"/>
            <a:endParaRPr lang="zh-CN" altLang="en-US"/>
          </a:p>
        </p:txBody>
      </p:sp>
      <p:sp>
        <p:nvSpPr>
          <p:cNvPr id="49" name="十字星 48"/>
          <p:cNvSpPr/>
          <p:nvPr/>
        </p:nvSpPr>
        <p:spPr>
          <a:xfrm>
            <a:off x="10748300" y="4166051"/>
            <a:ext cx="252625" cy="327256"/>
          </a:xfrm>
          <a:prstGeom prst="star4">
            <a:avLst/>
          </a:prstGeom>
          <a:solidFill>
            <a:schemeClr val="accent6">
              <a:lumMod val="60000"/>
              <a:lumOff val="40000"/>
            </a:schemeClr>
          </a:solidFill>
          <a:ln>
            <a:solidFill>
              <a:schemeClr val="bg1">
                <a:lumMod val="75000"/>
              </a:schemeClr>
            </a:solidFill>
          </a:ln>
          <a:effectLst>
            <a:outerShdw blurRad="50800" dist="38100" dir="2700000" algn="tl" rotWithShape="0">
              <a:prstClr val="black">
                <a:alpha val="40000"/>
              </a:prstClr>
            </a:outerShdw>
          </a:effectLst>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rtlCol="0" anchor="ctr"/>
          <a:lstStyle/>
          <a:p>
            <a:pPr algn="ctr"/>
            <a:endParaRPr lang="zh-CN" altLang="en-US"/>
          </a:p>
        </p:txBody>
      </p:sp>
      <p:cxnSp>
        <p:nvCxnSpPr>
          <p:cNvPr id="50" name="直接箭头连接符 49"/>
          <p:cNvCxnSpPr/>
          <p:nvPr/>
        </p:nvCxnSpPr>
        <p:spPr>
          <a:xfrm>
            <a:off x="4999642" y="3149290"/>
            <a:ext cx="30254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十字星 51"/>
          <p:cNvSpPr/>
          <p:nvPr/>
        </p:nvSpPr>
        <p:spPr>
          <a:xfrm>
            <a:off x="7978580" y="2778208"/>
            <a:ext cx="252625" cy="327256"/>
          </a:xfrm>
          <a:prstGeom prst="star4">
            <a:avLst/>
          </a:prstGeom>
          <a:solidFill>
            <a:schemeClr val="accent6">
              <a:lumMod val="60000"/>
              <a:lumOff val="40000"/>
            </a:schemeClr>
          </a:solidFill>
          <a:ln>
            <a:solidFill>
              <a:schemeClr val="bg1">
                <a:lumMod val="75000"/>
              </a:schemeClr>
            </a:solidFill>
          </a:ln>
          <a:effectLst>
            <a:outerShdw blurRad="50800" dist="38100" dir="2700000" algn="tl" rotWithShape="0">
              <a:prstClr val="black">
                <a:alpha val="40000"/>
              </a:prstClr>
            </a:outerShdw>
          </a:effectLst>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rtlCol="0" anchor="ctr"/>
          <a:lstStyle/>
          <a:p>
            <a:pPr algn="ctr"/>
            <a:endParaRPr lang="zh-CN" altLang="en-US"/>
          </a:p>
        </p:txBody>
      </p:sp>
      <p:sp>
        <p:nvSpPr>
          <p:cNvPr id="53" name="文本框 52"/>
          <p:cNvSpPr txBox="1"/>
          <p:nvPr/>
        </p:nvSpPr>
        <p:spPr>
          <a:xfrm>
            <a:off x="8111319" y="2925849"/>
            <a:ext cx="852342" cy="253916"/>
          </a:xfrm>
          <a:prstGeom prst="rect">
            <a:avLst/>
          </a:prstGeom>
          <a:noFill/>
        </p:spPr>
        <p:txBody>
          <a:bodyPr wrap="square" rtlCol="0">
            <a:spAutoFit/>
          </a:bodyPr>
          <a:lstStyle/>
          <a:p>
            <a:r>
              <a:rPr lang="en-US" altLang="zh-CN" sz="1050" dirty="0" smtClean="0"/>
              <a:t>EOL2.2</a:t>
            </a:r>
            <a:endParaRPr lang="zh-CN" altLang="en-US" sz="1050" dirty="0"/>
          </a:p>
        </p:txBody>
      </p:sp>
      <p:cxnSp>
        <p:nvCxnSpPr>
          <p:cNvPr id="54" name="直接箭头连接符 53"/>
          <p:cNvCxnSpPr/>
          <p:nvPr/>
        </p:nvCxnSpPr>
        <p:spPr>
          <a:xfrm>
            <a:off x="8054987" y="3149290"/>
            <a:ext cx="28196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十字星 55"/>
          <p:cNvSpPr/>
          <p:nvPr/>
        </p:nvSpPr>
        <p:spPr>
          <a:xfrm>
            <a:off x="10798204" y="2830865"/>
            <a:ext cx="252625" cy="327256"/>
          </a:xfrm>
          <a:prstGeom prst="star4">
            <a:avLst/>
          </a:prstGeom>
          <a:solidFill>
            <a:schemeClr val="accent6">
              <a:lumMod val="60000"/>
              <a:lumOff val="40000"/>
            </a:schemeClr>
          </a:solidFill>
          <a:ln>
            <a:solidFill>
              <a:schemeClr val="bg1">
                <a:lumMod val="75000"/>
              </a:schemeClr>
            </a:solidFill>
          </a:ln>
          <a:effectLst>
            <a:outerShdw blurRad="50800" dist="38100" dir="2700000" algn="tl" rotWithShape="0">
              <a:prstClr val="black">
                <a:alpha val="40000"/>
              </a:prstClr>
            </a:outerShdw>
          </a:effectLst>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rtlCol="0" anchor="ctr"/>
          <a:lstStyle/>
          <a:p>
            <a:pPr algn="ctr"/>
            <a:endParaRPr lang="zh-CN" altLang="en-US"/>
          </a:p>
        </p:txBody>
      </p:sp>
      <p:sp>
        <p:nvSpPr>
          <p:cNvPr id="57" name="文本框 56"/>
          <p:cNvSpPr txBox="1"/>
          <p:nvPr/>
        </p:nvSpPr>
        <p:spPr>
          <a:xfrm>
            <a:off x="10930943" y="2978506"/>
            <a:ext cx="852342" cy="253916"/>
          </a:xfrm>
          <a:prstGeom prst="rect">
            <a:avLst/>
          </a:prstGeom>
          <a:noFill/>
        </p:spPr>
        <p:txBody>
          <a:bodyPr wrap="square" rtlCol="0">
            <a:spAutoFit/>
          </a:bodyPr>
          <a:lstStyle/>
          <a:p>
            <a:r>
              <a:rPr lang="en-US" altLang="zh-CN" sz="1050" dirty="0" smtClean="0"/>
              <a:t>EOL2.3</a:t>
            </a:r>
            <a:endParaRPr lang="zh-CN" altLang="en-US" sz="1050" dirty="0"/>
          </a:p>
        </p:txBody>
      </p:sp>
      <p:sp>
        <p:nvSpPr>
          <p:cNvPr id="58" name="文本框 57"/>
          <p:cNvSpPr txBox="1"/>
          <p:nvPr/>
        </p:nvSpPr>
        <p:spPr>
          <a:xfrm>
            <a:off x="3213891" y="2884694"/>
            <a:ext cx="542248" cy="253916"/>
          </a:xfrm>
          <a:prstGeom prst="rect">
            <a:avLst/>
          </a:prstGeom>
          <a:noFill/>
        </p:spPr>
        <p:txBody>
          <a:bodyPr wrap="square" rtlCol="0">
            <a:spAutoFit/>
          </a:bodyPr>
          <a:lstStyle/>
          <a:p>
            <a:r>
              <a:rPr lang="en-US" altLang="zh-CN" sz="1050" dirty="0" smtClean="0"/>
              <a:t>S. YAN</a:t>
            </a:r>
            <a:endParaRPr lang="zh-CN" altLang="en-US" sz="1050" dirty="0"/>
          </a:p>
        </p:txBody>
      </p:sp>
      <p:sp>
        <p:nvSpPr>
          <p:cNvPr id="59" name="文本框 58"/>
          <p:cNvSpPr txBox="1"/>
          <p:nvPr/>
        </p:nvSpPr>
        <p:spPr>
          <a:xfrm>
            <a:off x="5279471" y="2159950"/>
            <a:ext cx="737724" cy="253916"/>
          </a:xfrm>
          <a:prstGeom prst="rect">
            <a:avLst/>
          </a:prstGeom>
          <a:noFill/>
        </p:spPr>
        <p:txBody>
          <a:bodyPr wrap="square" rtlCol="0">
            <a:spAutoFit/>
          </a:bodyPr>
          <a:lstStyle/>
          <a:p>
            <a:r>
              <a:rPr lang="en-US" altLang="zh-CN" sz="1050" dirty="0" smtClean="0"/>
              <a:t>L. WANG</a:t>
            </a:r>
            <a:endParaRPr lang="zh-CN" altLang="en-US" sz="1050" dirty="0"/>
          </a:p>
        </p:txBody>
      </p:sp>
      <p:sp>
        <p:nvSpPr>
          <p:cNvPr id="60" name="文本框 59"/>
          <p:cNvSpPr txBox="1"/>
          <p:nvPr/>
        </p:nvSpPr>
        <p:spPr>
          <a:xfrm>
            <a:off x="3213891" y="3627426"/>
            <a:ext cx="542248" cy="253916"/>
          </a:xfrm>
          <a:prstGeom prst="rect">
            <a:avLst/>
          </a:prstGeom>
          <a:noFill/>
        </p:spPr>
        <p:txBody>
          <a:bodyPr wrap="square" rtlCol="0">
            <a:spAutoFit/>
          </a:bodyPr>
          <a:lstStyle/>
          <a:p>
            <a:r>
              <a:rPr lang="en-US" altLang="zh-CN" sz="1050" dirty="0" smtClean="0"/>
              <a:t>S. YAN</a:t>
            </a:r>
            <a:endParaRPr lang="zh-CN" altLang="en-US" sz="1050" dirty="0"/>
          </a:p>
        </p:txBody>
      </p:sp>
      <p:sp>
        <p:nvSpPr>
          <p:cNvPr id="61" name="文本框 60"/>
          <p:cNvSpPr txBox="1"/>
          <p:nvPr/>
        </p:nvSpPr>
        <p:spPr>
          <a:xfrm>
            <a:off x="7591526" y="4341817"/>
            <a:ext cx="542248" cy="253916"/>
          </a:xfrm>
          <a:prstGeom prst="rect">
            <a:avLst/>
          </a:prstGeom>
          <a:noFill/>
        </p:spPr>
        <p:txBody>
          <a:bodyPr wrap="square" rtlCol="0">
            <a:spAutoFit/>
          </a:bodyPr>
          <a:lstStyle/>
          <a:p>
            <a:r>
              <a:rPr lang="en-US" altLang="zh-CN" sz="1050" dirty="0" smtClean="0"/>
              <a:t>S. YAN</a:t>
            </a:r>
            <a:endParaRPr lang="zh-CN" altLang="en-US" sz="1050" dirty="0"/>
          </a:p>
        </p:txBody>
      </p:sp>
    </p:spTree>
    <p:extLst>
      <p:ext uri="{BB962C8B-B14F-4D97-AF65-F5344CB8AC3E}">
        <p14:creationId xmlns="" xmlns:p14="http://schemas.microsoft.com/office/powerpoint/2010/main" val="5115655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检测存在的问题</a:t>
            </a:r>
            <a:endParaRPr lang="zh-CN" altLang="en-US" dirty="0"/>
          </a:p>
        </p:txBody>
      </p:sp>
      <p:sp>
        <p:nvSpPr>
          <p:cNvPr id="3" name="内容占位符 2"/>
          <p:cNvSpPr>
            <a:spLocks noGrp="1"/>
          </p:cNvSpPr>
          <p:nvPr>
            <p:ph idx="1"/>
          </p:nvPr>
        </p:nvSpPr>
        <p:spPr/>
        <p:txBody>
          <a:bodyPr/>
          <a:lstStyle/>
          <a:p>
            <a:r>
              <a:rPr lang="zh-CN" altLang="en-US" dirty="0" smtClean="0"/>
              <a:t>右侧棋盘格反光严重，导致很多方格拟合成非四边形检测不到</a:t>
            </a:r>
            <a:endParaRPr lang="en-US" altLang="zh-CN" dirty="0" smtClean="0"/>
          </a:p>
          <a:p>
            <a:endParaRPr lang="zh-CN" altLang="en-US" dirty="0"/>
          </a:p>
        </p:txBody>
      </p:sp>
      <p:sp>
        <p:nvSpPr>
          <p:cNvPr id="4" name="日期占位符 3"/>
          <p:cNvSpPr>
            <a:spLocks noGrp="1"/>
          </p:cNvSpPr>
          <p:nvPr>
            <p:ph type="dt" sz="half" idx="10"/>
          </p:nvPr>
        </p:nvSpPr>
        <p:spPr/>
        <p:txBody>
          <a:bodyPr/>
          <a:lstStyle/>
          <a:p>
            <a:r>
              <a:rPr lang="en-US" smtClean="0">
                <a:solidFill>
                  <a:prstClr val="black">
                    <a:tint val="75000"/>
                  </a:prstClr>
                </a:solidFill>
              </a:rPr>
              <a:t>Electronics and Control</a:t>
            </a:r>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p>
            <a:r>
              <a:rPr lang="en-US" smtClean="0">
                <a:solidFill>
                  <a:prstClr val="black">
                    <a:tint val="75000"/>
                  </a:prstClr>
                </a:solidFill>
              </a:rPr>
              <a:t>AP Advanced Engineering</a:t>
            </a:r>
            <a:endParaRPr lang="en-US" dirty="0">
              <a:solidFill>
                <a:prstClr val="black">
                  <a:tint val="75000"/>
                </a:prstClr>
              </a:solidFill>
            </a:endParaRPr>
          </a:p>
        </p:txBody>
      </p:sp>
      <p:sp>
        <p:nvSpPr>
          <p:cNvPr id="6" name="灯片编号占位符 5"/>
          <p:cNvSpPr>
            <a:spLocks noGrp="1"/>
          </p:cNvSpPr>
          <p:nvPr>
            <p:ph type="sldNum" sz="quarter" idx="12"/>
          </p:nvPr>
        </p:nvSpPr>
        <p:spPr/>
        <p:txBody>
          <a:bodyPr/>
          <a:lstStyle/>
          <a:p>
            <a:fld id="{5F3D6EB0-0401-49A8-8655-BF5191D9B297}" type="slidenum">
              <a:rPr lang="en-US" smtClean="0">
                <a:solidFill>
                  <a:prstClr val="black">
                    <a:tint val="75000"/>
                  </a:prstClr>
                </a:solidFill>
              </a:rPr>
              <a:pPr/>
              <a:t>12</a:t>
            </a:fld>
            <a:endParaRPr lang="en-US">
              <a:solidFill>
                <a:prstClr val="black">
                  <a:tint val="75000"/>
                </a:prstClr>
              </a:solidFill>
            </a:endParaRPr>
          </a:p>
        </p:txBody>
      </p:sp>
      <p:pic>
        <p:nvPicPr>
          <p:cNvPr id="9" name="图片 8" descr="1493193021(1).png"/>
          <p:cNvPicPr>
            <a:picLocks noChangeAspect="1"/>
          </p:cNvPicPr>
          <p:nvPr/>
        </p:nvPicPr>
        <p:blipFill>
          <a:blip r:embed="rId2" cstate="print"/>
          <a:stretch>
            <a:fillRect/>
          </a:stretch>
        </p:blipFill>
        <p:spPr>
          <a:xfrm>
            <a:off x="547590" y="1590721"/>
            <a:ext cx="5400000" cy="3825000"/>
          </a:xfrm>
          <a:prstGeom prst="rect">
            <a:avLst/>
          </a:prstGeom>
        </p:spPr>
      </p:pic>
      <p:pic>
        <p:nvPicPr>
          <p:cNvPr id="10" name="图片 9" descr="1493192989(1).png"/>
          <p:cNvPicPr>
            <a:picLocks noChangeAspect="1"/>
          </p:cNvPicPr>
          <p:nvPr/>
        </p:nvPicPr>
        <p:blipFill>
          <a:blip r:embed="rId3" cstate="print"/>
          <a:stretch>
            <a:fillRect/>
          </a:stretch>
        </p:blipFill>
        <p:spPr>
          <a:xfrm>
            <a:off x="6121915" y="1590721"/>
            <a:ext cx="5400000" cy="3825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检测存在的问题</a:t>
            </a:r>
            <a:endParaRPr lang="zh-CN" altLang="en-US" dirty="0"/>
          </a:p>
        </p:txBody>
      </p:sp>
      <p:sp>
        <p:nvSpPr>
          <p:cNvPr id="3" name="内容占位符 2"/>
          <p:cNvSpPr>
            <a:spLocks noGrp="1"/>
          </p:cNvSpPr>
          <p:nvPr>
            <p:ph idx="1"/>
          </p:nvPr>
        </p:nvSpPr>
        <p:spPr/>
        <p:txBody>
          <a:bodyPr/>
          <a:lstStyle/>
          <a:p>
            <a:r>
              <a:rPr lang="zh-CN" altLang="en-US" dirty="0" smtClean="0"/>
              <a:t>后方中间的棋盘格因反光导致的漏检</a:t>
            </a:r>
            <a:endParaRPr lang="en-US" altLang="zh-CN" dirty="0" smtClean="0"/>
          </a:p>
          <a:p>
            <a:endParaRPr lang="zh-CN" altLang="en-US" dirty="0"/>
          </a:p>
        </p:txBody>
      </p:sp>
      <p:sp>
        <p:nvSpPr>
          <p:cNvPr id="4" name="日期占位符 3"/>
          <p:cNvSpPr>
            <a:spLocks noGrp="1"/>
          </p:cNvSpPr>
          <p:nvPr>
            <p:ph type="dt" sz="half" idx="10"/>
          </p:nvPr>
        </p:nvSpPr>
        <p:spPr/>
        <p:txBody>
          <a:bodyPr/>
          <a:lstStyle/>
          <a:p>
            <a:r>
              <a:rPr lang="en-US" smtClean="0">
                <a:solidFill>
                  <a:prstClr val="black">
                    <a:tint val="75000"/>
                  </a:prstClr>
                </a:solidFill>
              </a:rPr>
              <a:t>Electronics and Control</a:t>
            </a:r>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p>
            <a:r>
              <a:rPr lang="en-US" smtClean="0">
                <a:solidFill>
                  <a:prstClr val="black">
                    <a:tint val="75000"/>
                  </a:prstClr>
                </a:solidFill>
              </a:rPr>
              <a:t>AP Advanced Engineering</a:t>
            </a:r>
            <a:endParaRPr lang="en-US" dirty="0">
              <a:solidFill>
                <a:prstClr val="black">
                  <a:tint val="75000"/>
                </a:prstClr>
              </a:solidFill>
            </a:endParaRPr>
          </a:p>
        </p:txBody>
      </p:sp>
      <p:sp>
        <p:nvSpPr>
          <p:cNvPr id="6" name="灯片编号占位符 5"/>
          <p:cNvSpPr>
            <a:spLocks noGrp="1"/>
          </p:cNvSpPr>
          <p:nvPr>
            <p:ph type="sldNum" sz="quarter" idx="12"/>
          </p:nvPr>
        </p:nvSpPr>
        <p:spPr/>
        <p:txBody>
          <a:bodyPr/>
          <a:lstStyle/>
          <a:p>
            <a:fld id="{5F3D6EB0-0401-49A8-8655-BF5191D9B297}" type="slidenum">
              <a:rPr lang="en-US" smtClean="0">
                <a:solidFill>
                  <a:prstClr val="black">
                    <a:tint val="75000"/>
                  </a:prstClr>
                </a:solidFill>
              </a:rPr>
              <a:pPr/>
              <a:t>13</a:t>
            </a:fld>
            <a:endParaRPr lang="en-US">
              <a:solidFill>
                <a:prstClr val="black">
                  <a:tint val="75000"/>
                </a:prstClr>
              </a:solidFill>
            </a:endParaRPr>
          </a:p>
        </p:txBody>
      </p:sp>
      <p:pic>
        <p:nvPicPr>
          <p:cNvPr id="7" name="图片 6" descr="1493193635(1).png"/>
          <p:cNvPicPr>
            <a:picLocks noChangeAspect="1"/>
          </p:cNvPicPr>
          <p:nvPr/>
        </p:nvPicPr>
        <p:blipFill>
          <a:blip r:embed="rId2" cstate="print"/>
          <a:stretch>
            <a:fillRect/>
          </a:stretch>
        </p:blipFill>
        <p:spPr>
          <a:xfrm>
            <a:off x="486057" y="1669844"/>
            <a:ext cx="5400000" cy="3825000"/>
          </a:xfrm>
          <a:prstGeom prst="rect">
            <a:avLst/>
          </a:prstGeom>
        </p:spPr>
      </p:pic>
      <p:pic>
        <p:nvPicPr>
          <p:cNvPr id="8" name="图片 7" descr="1493193678(1).png"/>
          <p:cNvPicPr>
            <a:picLocks noChangeAspect="1"/>
          </p:cNvPicPr>
          <p:nvPr/>
        </p:nvPicPr>
        <p:blipFill>
          <a:blip r:embed="rId3" cstate="print"/>
          <a:stretch>
            <a:fillRect/>
          </a:stretch>
        </p:blipFill>
        <p:spPr>
          <a:xfrm>
            <a:off x="6104342" y="1669844"/>
            <a:ext cx="5400000" cy="3825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检测存在的问题</a:t>
            </a:r>
            <a:endParaRPr lang="zh-CN" altLang="en-US" dirty="0"/>
          </a:p>
        </p:txBody>
      </p:sp>
      <p:sp>
        <p:nvSpPr>
          <p:cNvPr id="3" name="内容占位符 2"/>
          <p:cNvSpPr>
            <a:spLocks noGrp="1"/>
          </p:cNvSpPr>
          <p:nvPr>
            <p:ph idx="1"/>
          </p:nvPr>
        </p:nvSpPr>
        <p:spPr/>
        <p:txBody>
          <a:bodyPr/>
          <a:lstStyle/>
          <a:p>
            <a:r>
              <a:rPr lang="zh-CN" altLang="en-US" dirty="0" smtClean="0"/>
              <a:t>膨胀运算没有使黑色方格分离出来</a:t>
            </a:r>
            <a:endParaRPr lang="en-US" altLang="zh-CN" dirty="0" smtClean="0"/>
          </a:p>
          <a:p>
            <a:endParaRPr lang="zh-CN" altLang="en-US" dirty="0"/>
          </a:p>
        </p:txBody>
      </p:sp>
      <p:sp>
        <p:nvSpPr>
          <p:cNvPr id="4" name="日期占位符 3"/>
          <p:cNvSpPr>
            <a:spLocks noGrp="1"/>
          </p:cNvSpPr>
          <p:nvPr>
            <p:ph type="dt" sz="half" idx="10"/>
          </p:nvPr>
        </p:nvSpPr>
        <p:spPr/>
        <p:txBody>
          <a:bodyPr/>
          <a:lstStyle/>
          <a:p>
            <a:r>
              <a:rPr lang="en-US" smtClean="0">
                <a:solidFill>
                  <a:prstClr val="black">
                    <a:tint val="75000"/>
                  </a:prstClr>
                </a:solidFill>
              </a:rPr>
              <a:t>Electronics and Control</a:t>
            </a:r>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p>
            <a:r>
              <a:rPr lang="en-US" smtClean="0">
                <a:solidFill>
                  <a:prstClr val="black">
                    <a:tint val="75000"/>
                  </a:prstClr>
                </a:solidFill>
              </a:rPr>
              <a:t>AP Advanced Engineering</a:t>
            </a:r>
            <a:endParaRPr lang="en-US" dirty="0">
              <a:solidFill>
                <a:prstClr val="black">
                  <a:tint val="75000"/>
                </a:prstClr>
              </a:solidFill>
            </a:endParaRPr>
          </a:p>
        </p:txBody>
      </p:sp>
      <p:sp>
        <p:nvSpPr>
          <p:cNvPr id="6" name="灯片编号占位符 5"/>
          <p:cNvSpPr>
            <a:spLocks noGrp="1"/>
          </p:cNvSpPr>
          <p:nvPr>
            <p:ph type="sldNum" sz="quarter" idx="12"/>
          </p:nvPr>
        </p:nvSpPr>
        <p:spPr/>
        <p:txBody>
          <a:bodyPr/>
          <a:lstStyle/>
          <a:p>
            <a:fld id="{5F3D6EB0-0401-49A8-8655-BF5191D9B297}" type="slidenum">
              <a:rPr lang="en-US" smtClean="0">
                <a:solidFill>
                  <a:prstClr val="black">
                    <a:tint val="75000"/>
                  </a:prstClr>
                </a:solidFill>
              </a:rPr>
              <a:pPr/>
              <a:t>14</a:t>
            </a:fld>
            <a:endParaRPr lang="en-US">
              <a:solidFill>
                <a:prstClr val="black">
                  <a:tint val="75000"/>
                </a:prstClr>
              </a:solidFill>
            </a:endParaRPr>
          </a:p>
        </p:txBody>
      </p:sp>
      <p:pic>
        <p:nvPicPr>
          <p:cNvPr id="7" name="图片 6" descr="1493195151(1).png"/>
          <p:cNvPicPr>
            <a:picLocks noChangeAspect="1"/>
          </p:cNvPicPr>
          <p:nvPr/>
        </p:nvPicPr>
        <p:blipFill>
          <a:blip r:embed="rId2" cstate="print"/>
          <a:stretch>
            <a:fillRect/>
          </a:stretch>
        </p:blipFill>
        <p:spPr>
          <a:xfrm>
            <a:off x="494837" y="1608297"/>
            <a:ext cx="5400000" cy="3825000"/>
          </a:xfrm>
          <a:prstGeom prst="rect">
            <a:avLst/>
          </a:prstGeom>
        </p:spPr>
      </p:pic>
      <p:pic>
        <p:nvPicPr>
          <p:cNvPr id="8" name="图片 7" descr="1493195126(1).png"/>
          <p:cNvPicPr>
            <a:picLocks noChangeAspect="1"/>
          </p:cNvPicPr>
          <p:nvPr/>
        </p:nvPicPr>
        <p:blipFill>
          <a:blip r:embed="rId3" cstate="print"/>
          <a:stretch>
            <a:fillRect/>
          </a:stretch>
        </p:blipFill>
        <p:spPr>
          <a:xfrm>
            <a:off x="6113123" y="1608297"/>
            <a:ext cx="5400000" cy="3825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p:txBody>
          <a:bodyPr/>
          <a:lstStyle/>
          <a:p>
            <a:r>
              <a:rPr lang="zh-CN" altLang="en-US" dirty="0" smtClean="0"/>
              <a:t>右侧棋盘格在任何情况下都检测不到，因为反光导致很多方格拟合成非四边形从而检测不到，检测到的角点数目小于要求的最小角点数目</a:t>
            </a:r>
            <a:endParaRPr lang="en-US" altLang="zh-CN" dirty="0" smtClean="0"/>
          </a:p>
          <a:p>
            <a:r>
              <a:rPr lang="zh-CN" altLang="en-US" dirty="0" smtClean="0"/>
              <a:t>用数组结构保存特殊结构的棋盘格角点，若某一个角点未检测到，则其他检测到的角点可能保存在数组中错误的位置上，筛选时会误删除正确的角点</a:t>
            </a:r>
            <a:endParaRPr lang="en-US" altLang="zh-CN" dirty="0" smtClean="0"/>
          </a:p>
          <a:p>
            <a:r>
              <a:rPr lang="zh-CN" altLang="en-US" dirty="0" smtClean="0"/>
              <a:t>左右两侧的棋盘格在前后镜头视角下被车身截断，截断处的方格在做膨胀运算时不能与车身边界分离无法拟合成四边形</a:t>
            </a:r>
            <a:r>
              <a:rPr lang="zh-CN" altLang="en-US" smtClean="0"/>
              <a:t>导致漏检角点</a:t>
            </a:r>
            <a:endParaRPr lang="en-US" altLang="zh-CN" dirty="0" smtClean="0"/>
          </a:p>
          <a:p>
            <a:endParaRPr lang="zh-CN" altLang="en-US" dirty="0"/>
          </a:p>
        </p:txBody>
      </p:sp>
      <p:sp>
        <p:nvSpPr>
          <p:cNvPr id="4" name="日期占位符 3"/>
          <p:cNvSpPr>
            <a:spLocks noGrp="1"/>
          </p:cNvSpPr>
          <p:nvPr>
            <p:ph type="dt" sz="half" idx="10"/>
          </p:nvPr>
        </p:nvSpPr>
        <p:spPr/>
        <p:txBody>
          <a:bodyPr/>
          <a:lstStyle/>
          <a:p>
            <a:r>
              <a:rPr lang="en-US" smtClean="0">
                <a:solidFill>
                  <a:prstClr val="black">
                    <a:tint val="75000"/>
                  </a:prstClr>
                </a:solidFill>
              </a:rPr>
              <a:t>Electronics and Control</a:t>
            </a:r>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p>
            <a:r>
              <a:rPr lang="en-US" smtClean="0">
                <a:solidFill>
                  <a:prstClr val="black">
                    <a:tint val="75000"/>
                  </a:prstClr>
                </a:solidFill>
              </a:rPr>
              <a:t>AP Advanced Engineering</a:t>
            </a:r>
            <a:endParaRPr lang="en-US" dirty="0">
              <a:solidFill>
                <a:prstClr val="black">
                  <a:tint val="75000"/>
                </a:prstClr>
              </a:solidFill>
            </a:endParaRPr>
          </a:p>
        </p:txBody>
      </p:sp>
      <p:sp>
        <p:nvSpPr>
          <p:cNvPr id="6" name="灯片编号占位符 5"/>
          <p:cNvSpPr>
            <a:spLocks noGrp="1"/>
          </p:cNvSpPr>
          <p:nvPr>
            <p:ph type="sldNum" sz="quarter" idx="12"/>
          </p:nvPr>
        </p:nvSpPr>
        <p:spPr/>
        <p:txBody>
          <a:bodyPr/>
          <a:lstStyle/>
          <a:p>
            <a:fld id="{5F3D6EB0-0401-49A8-8655-BF5191D9B297}" type="slidenum">
              <a:rPr lang="en-US" smtClean="0">
                <a:solidFill>
                  <a:prstClr val="black">
                    <a:tint val="75000"/>
                  </a:prstClr>
                </a:solidFill>
              </a:rPr>
              <a:pPr/>
              <a:t>15</a:t>
            </a:fld>
            <a:endParaRPr lang="en-US">
              <a:solidFill>
                <a:prstClr val="black">
                  <a:tint val="75000"/>
                </a:prst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JAC</a:t>
            </a:r>
            <a:r>
              <a:rPr lang="zh-CN" altLang="en-US" dirty="0" smtClean="0"/>
              <a:t>角点写入逻辑</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找到的第一个方格的位置定义为</a:t>
            </a:r>
            <a:r>
              <a:rPr lang="en-US" altLang="zh-CN" dirty="0" smtClean="0"/>
              <a:t>0</a:t>
            </a:r>
            <a:r>
              <a:rPr lang="zh-CN" altLang="en-US" dirty="0" smtClean="0"/>
              <a:t>行</a:t>
            </a:r>
            <a:r>
              <a:rPr lang="en-US" altLang="zh-CN" dirty="0" smtClean="0"/>
              <a:t>0 </a:t>
            </a:r>
            <a:r>
              <a:rPr lang="zh-CN" altLang="en-US" dirty="0" smtClean="0"/>
              <a:t>列</a:t>
            </a:r>
            <a:endParaRPr lang="en-US" altLang="zh-CN" dirty="0" smtClean="0"/>
          </a:p>
          <a:p>
            <a:r>
              <a:rPr lang="en-US" altLang="zh-CN" dirty="0" smtClean="0"/>
              <a:t>2.</a:t>
            </a:r>
            <a:r>
              <a:rPr lang="zh-CN" altLang="en-US" dirty="0" smtClean="0"/>
              <a:t>（左边以最右边角点（第三行）为基准），判断和第一个方格的相对关系</a:t>
            </a:r>
            <a:endParaRPr lang="en-US" altLang="zh-CN" dirty="0" smtClean="0"/>
          </a:p>
          <a:p>
            <a:r>
              <a:rPr lang="en-US" altLang="zh-CN" dirty="0" smtClean="0"/>
              <a:t>3.</a:t>
            </a:r>
            <a:r>
              <a:rPr lang="zh-CN" altLang="en-US" dirty="0" smtClean="0"/>
              <a:t>其他方格都以此相对关系为基准，按照顺序写入角点</a:t>
            </a:r>
            <a:endParaRPr lang="en-US" altLang="zh-CN" dirty="0" smtClean="0"/>
          </a:p>
          <a:p>
            <a:pPr>
              <a:buNone/>
            </a:pPr>
            <a:r>
              <a:rPr lang="zh-CN" altLang="en-US" dirty="0" smtClean="0"/>
              <a:t>（有</a:t>
            </a:r>
            <a:r>
              <a:rPr lang="en-US" altLang="zh-CN" dirty="0" smtClean="0"/>
              <a:t>bug</a:t>
            </a:r>
            <a:r>
              <a:rPr lang="zh-CN" altLang="en-US" dirty="0" smtClean="0"/>
              <a:t>的地方：基准角点没有识别出来，误把上面一行的角点当作基准，造成错误）</a:t>
            </a:r>
            <a:endParaRPr lang="zh-CN" altLang="en-US" dirty="0"/>
          </a:p>
        </p:txBody>
      </p:sp>
      <p:sp>
        <p:nvSpPr>
          <p:cNvPr id="4" name="日期占位符 3"/>
          <p:cNvSpPr>
            <a:spLocks noGrp="1"/>
          </p:cNvSpPr>
          <p:nvPr>
            <p:ph type="dt" sz="half" idx="10"/>
          </p:nvPr>
        </p:nvSpPr>
        <p:spPr/>
        <p:txBody>
          <a:bodyPr/>
          <a:lstStyle/>
          <a:p>
            <a:r>
              <a:rPr lang="en-US" smtClean="0">
                <a:solidFill>
                  <a:prstClr val="black">
                    <a:tint val="75000"/>
                  </a:prstClr>
                </a:solidFill>
              </a:rPr>
              <a:t>Electronics and Control</a:t>
            </a:r>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p>
            <a:r>
              <a:rPr lang="en-US" smtClean="0">
                <a:solidFill>
                  <a:prstClr val="black">
                    <a:tint val="75000"/>
                  </a:prstClr>
                </a:solidFill>
              </a:rPr>
              <a:t>AP Advanced Engineering</a:t>
            </a:r>
            <a:endParaRPr lang="en-US" dirty="0">
              <a:solidFill>
                <a:prstClr val="black">
                  <a:tint val="75000"/>
                </a:prstClr>
              </a:solidFill>
            </a:endParaRPr>
          </a:p>
        </p:txBody>
      </p:sp>
      <p:sp>
        <p:nvSpPr>
          <p:cNvPr id="6" name="灯片编号占位符 5"/>
          <p:cNvSpPr>
            <a:spLocks noGrp="1"/>
          </p:cNvSpPr>
          <p:nvPr>
            <p:ph type="sldNum" sz="quarter" idx="12"/>
          </p:nvPr>
        </p:nvSpPr>
        <p:spPr/>
        <p:txBody>
          <a:bodyPr/>
          <a:lstStyle/>
          <a:p>
            <a:fld id="{5F3D6EB0-0401-49A8-8655-BF5191D9B297}" type="slidenum">
              <a:rPr lang="en-US" smtClean="0">
                <a:solidFill>
                  <a:prstClr val="black">
                    <a:tint val="75000"/>
                  </a:prstClr>
                </a:solidFill>
              </a:rPr>
              <a:pPr/>
              <a:t>16</a:t>
            </a:fld>
            <a:endParaRPr lang="en-US">
              <a:solidFill>
                <a:prstClr val="black">
                  <a:tint val="75000"/>
                </a:prst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JAC</a:t>
            </a:r>
            <a:r>
              <a:rPr lang="zh-CN" altLang="en-US" dirty="0" smtClean="0"/>
              <a:t>标定板</a:t>
            </a:r>
            <a:endParaRPr lang="zh-CN" altLang="en-US" dirty="0"/>
          </a:p>
        </p:txBody>
      </p:sp>
      <p:pic>
        <p:nvPicPr>
          <p:cNvPr id="7" name="内容占位符 6" descr="360全景标定识别区域.png"/>
          <p:cNvPicPr>
            <a:picLocks noGrp="1" noChangeAspect="1"/>
          </p:cNvPicPr>
          <p:nvPr>
            <p:ph idx="1"/>
          </p:nvPr>
        </p:nvPicPr>
        <p:blipFill>
          <a:blip r:embed="rId2" cstate="print"/>
          <a:stretch>
            <a:fillRect/>
          </a:stretch>
        </p:blipFill>
        <p:spPr>
          <a:xfrm>
            <a:off x="4339145" y="930766"/>
            <a:ext cx="3168000" cy="5512238"/>
          </a:xfrm>
        </p:spPr>
      </p:pic>
      <p:sp>
        <p:nvSpPr>
          <p:cNvPr id="4" name="日期占位符 3"/>
          <p:cNvSpPr>
            <a:spLocks noGrp="1"/>
          </p:cNvSpPr>
          <p:nvPr>
            <p:ph type="dt" sz="half" idx="10"/>
          </p:nvPr>
        </p:nvSpPr>
        <p:spPr/>
        <p:txBody>
          <a:bodyPr/>
          <a:lstStyle/>
          <a:p>
            <a:r>
              <a:rPr lang="en-US" smtClean="0">
                <a:solidFill>
                  <a:prstClr val="black">
                    <a:tint val="75000"/>
                  </a:prstClr>
                </a:solidFill>
              </a:rPr>
              <a:t>Electronics and Control</a:t>
            </a:r>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p>
            <a:r>
              <a:rPr lang="en-US" smtClean="0">
                <a:solidFill>
                  <a:prstClr val="black">
                    <a:tint val="75000"/>
                  </a:prstClr>
                </a:solidFill>
              </a:rPr>
              <a:t>AP Advanced Engineering</a:t>
            </a:r>
            <a:endParaRPr lang="en-US" dirty="0">
              <a:solidFill>
                <a:prstClr val="black">
                  <a:tint val="75000"/>
                </a:prstClr>
              </a:solidFill>
            </a:endParaRPr>
          </a:p>
        </p:txBody>
      </p:sp>
      <p:sp>
        <p:nvSpPr>
          <p:cNvPr id="6" name="灯片编号占位符 5"/>
          <p:cNvSpPr>
            <a:spLocks noGrp="1"/>
          </p:cNvSpPr>
          <p:nvPr>
            <p:ph type="sldNum" sz="quarter" idx="12"/>
          </p:nvPr>
        </p:nvSpPr>
        <p:spPr/>
        <p:txBody>
          <a:bodyPr/>
          <a:lstStyle/>
          <a:p>
            <a:fld id="{5F3D6EB0-0401-49A8-8655-BF5191D9B297}" type="slidenum">
              <a:rPr lang="en-US" smtClean="0">
                <a:solidFill>
                  <a:prstClr val="black">
                    <a:tint val="75000"/>
                  </a:prstClr>
                </a:solidFill>
              </a:rPr>
              <a:pPr/>
              <a:t>2</a:t>
            </a:fld>
            <a:endParaRPr lang="en-US">
              <a:solidFill>
                <a:prstClr val="black">
                  <a:tint val="75000"/>
                </a:prst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JAC</a:t>
            </a:r>
            <a:r>
              <a:rPr lang="zh-CN" altLang="en-US" dirty="0" smtClean="0"/>
              <a:t>标定板参数</a:t>
            </a:r>
            <a:endParaRPr lang="zh-CN" altLang="en-US" dirty="0"/>
          </a:p>
        </p:txBody>
      </p:sp>
      <p:sp>
        <p:nvSpPr>
          <p:cNvPr id="4" name="日期占位符 3"/>
          <p:cNvSpPr>
            <a:spLocks noGrp="1"/>
          </p:cNvSpPr>
          <p:nvPr>
            <p:ph type="dt" sz="half" idx="10"/>
          </p:nvPr>
        </p:nvSpPr>
        <p:spPr/>
        <p:txBody>
          <a:bodyPr/>
          <a:lstStyle/>
          <a:p>
            <a:r>
              <a:rPr lang="en-US" smtClean="0">
                <a:solidFill>
                  <a:prstClr val="black">
                    <a:tint val="75000"/>
                  </a:prstClr>
                </a:solidFill>
              </a:rPr>
              <a:t>Electronics and Control</a:t>
            </a:r>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p>
            <a:r>
              <a:rPr lang="en-US" smtClean="0">
                <a:solidFill>
                  <a:prstClr val="black">
                    <a:tint val="75000"/>
                  </a:prstClr>
                </a:solidFill>
              </a:rPr>
              <a:t>AP Advanced Engineering</a:t>
            </a:r>
            <a:endParaRPr lang="en-US" dirty="0">
              <a:solidFill>
                <a:prstClr val="black">
                  <a:tint val="75000"/>
                </a:prstClr>
              </a:solidFill>
            </a:endParaRPr>
          </a:p>
        </p:txBody>
      </p:sp>
      <p:sp>
        <p:nvSpPr>
          <p:cNvPr id="6" name="灯片编号占位符 5"/>
          <p:cNvSpPr>
            <a:spLocks noGrp="1"/>
          </p:cNvSpPr>
          <p:nvPr>
            <p:ph type="sldNum" sz="quarter" idx="12"/>
          </p:nvPr>
        </p:nvSpPr>
        <p:spPr/>
        <p:txBody>
          <a:bodyPr/>
          <a:lstStyle/>
          <a:p>
            <a:fld id="{5F3D6EB0-0401-49A8-8655-BF5191D9B297}" type="slidenum">
              <a:rPr lang="en-US" smtClean="0">
                <a:solidFill>
                  <a:prstClr val="black">
                    <a:tint val="75000"/>
                  </a:prstClr>
                </a:solidFill>
              </a:rPr>
              <a:pPr/>
              <a:t>3</a:t>
            </a:fld>
            <a:endParaRPr lang="en-US">
              <a:solidFill>
                <a:prstClr val="black">
                  <a:tint val="75000"/>
                </a:prstClr>
              </a:solidFill>
            </a:endParaRPr>
          </a:p>
        </p:txBody>
      </p:sp>
      <p:graphicFrame>
        <p:nvGraphicFramePr>
          <p:cNvPr id="9" name="内容占位符 8"/>
          <p:cNvGraphicFramePr>
            <a:graphicFrameLocks noGrp="1"/>
          </p:cNvGraphicFramePr>
          <p:nvPr>
            <p:ph idx="1"/>
          </p:nvPr>
        </p:nvGraphicFramePr>
        <p:xfrm>
          <a:off x="2822330" y="2048609"/>
          <a:ext cx="6532684" cy="1929241"/>
        </p:xfrm>
        <a:graphic>
          <a:graphicData uri="http://schemas.openxmlformats.org/drawingml/2006/table">
            <a:tbl>
              <a:tblPr/>
              <a:tblGrid>
                <a:gridCol w="2900660"/>
                <a:gridCol w="1171834"/>
                <a:gridCol w="2460190"/>
              </a:tblGrid>
              <a:tr h="258464">
                <a:tc>
                  <a:txBody>
                    <a:bodyPr/>
                    <a:lstStyle/>
                    <a:p>
                      <a:pPr indent="127000" algn="ctr">
                        <a:spcAft>
                          <a:spcPts val="0"/>
                        </a:spcAft>
                      </a:pPr>
                      <a:r>
                        <a:rPr lang="zh-CN" sz="1050" b="1" kern="100" dirty="0">
                          <a:latin typeface="Times New Roman"/>
                          <a:ea typeface="宋体"/>
                          <a:cs typeface="Times New Roman"/>
                        </a:rPr>
                        <a:t>变量名称</a:t>
                      </a:r>
                      <a:endParaRPr lang="zh-CN" sz="105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7365D"/>
                    </a:solidFill>
                  </a:tcPr>
                </a:tc>
                <a:tc>
                  <a:txBody>
                    <a:bodyPr/>
                    <a:lstStyle/>
                    <a:p>
                      <a:pPr indent="127000" algn="ctr">
                        <a:spcAft>
                          <a:spcPts val="0"/>
                        </a:spcAft>
                      </a:pPr>
                      <a:r>
                        <a:rPr lang="zh-CN" sz="1050" b="1" kern="100" dirty="0">
                          <a:latin typeface="Times New Roman"/>
                          <a:ea typeface="宋体"/>
                          <a:cs typeface="Times New Roman"/>
                        </a:rPr>
                        <a:t>变量值</a:t>
                      </a:r>
                      <a:endParaRPr lang="zh-CN" sz="105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7365D"/>
                    </a:solidFill>
                  </a:tcPr>
                </a:tc>
                <a:tc>
                  <a:txBody>
                    <a:bodyPr/>
                    <a:lstStyle/>
                    <a:p>
                      <a:pPr indent="127000" algn="ctr">
                        <a:spcAft>
                          <a:spcPts val="0"/>
                        </a:spcAft>
                      </a:pPr>
                      <a:r>
                        <a:rPr lang="zh-CN" sz="1050" b="1" kern="100" dirty="0">
                          <a:latin typeface="Times New Roman"/>
                          <a:ea typeface="宋体"/>
                          <a:cs typeface="Times New Roman"/>
                        </a:rPr>
                        <a:t>变量意义</a:t>
                      </a:r>
                      <a:endParaRPr lang="zh-CN" sz="105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7365D"/>
                    </a:solidFill>
                  </a:tcPr>
                </a:tc>
              </a:tr>
              <a:tr h="541542">
                <a:tc>
                  <a:txBody>
                    <a:bodyPr/>
                    <a:lstStyle/>
                    <a:p>
                      <a:pPr indent="127000" algn="ctr" fontAlgn="auto">
                        <a:spcAft>
                          <a:spcPts val="0"/>
                        </a:spcAft>
                      </a:pPr>
                      <a:r>
                        <a:rPr lang="en-US" sz="1100" kern="0" dirty="0">
                          <a:solidFill>
                            <a:srgbClr val="000000"/>
                          </a:solidFill>
                          <a:latin typeface="宋体"/>
                          <a:ea typeface="宋体"/>
                          <a:cs typeface="宋体"/>
                        </a:rPr>
                        <a:t>BOARD_VEH_FLBOARD2CENTRALAXIS</a:t>
                      </a:r>
                      <a:endParaRPr lang="zh-CN" sz="105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050" kern="100" dirty="0" smtClean="0">
                          <a:latin typeface="Times New Roman"/>
                          <a:ea typeface="宋体"/>
                          <a:cs typeface="Times New Roman"/>
                        </a:rPr>
                        <a:t>1</a:t>
                      </a:r>
                      <a:r>
                        <a:rPr lang="en-US" altLang="zh-CN" sz="1050" kern="100" dirty="0" smtClean="0">
                          <a:latin typeface="Times New Roman"/>
                          <a:ea typeface="宋体"/>
                          <a:cs typeface="Times New Roman"/>
                        </a:rPr>
                        <a:t>0</a:t>
                      </a:r>
                      <a:r>
                        <a:rPr lang="en-US" sz="1050" kern="100" dirty="0" smtClean="0">
                          <a:latin typeface="Times New Roman"/>
                          <a:ea typeface="宋体"/>
                          <a:cs typeface="Times New Roman"/>
                        </a:rPr>
                        <a:t>00</a:t>
                      </a:r>
                      <a:endParaRPr lang="zh-CN" sz="105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050" kern="100" dirty="0" smtClean="0">
                          <a:latin typeface="Times New Roman"/>
                          <a:ea typeface="宋体"/>
                          <a:cs typeface="Times New Roman"/>
                        </a:rPr>
                        <a:t>左</a:t>
                      </a:r>
                      <a:r>
                        <a:rPr lang="zh-CN" altLang="en-US" sz="1050" kern="100" dirty="0" smtClean="0">
                          <a:latin typeface="Times New Roman"/>
                          <a:ea typeface="宋体"/>
                          <a:cs typeface="Times New Roman"/>
                        </a:rPr>
                        <a:t>侧</a:t>
                      </a:r>
                      <a:r>
                        <a:rPr lang="zh-CN" sz="1050" kern="100" dirty="0" smtClean="0">
                          <a:latin typeface="Times New Roman"/>
                          <a:ea typeface="宋体"/>
                          <a:cs typeface="Times New Roman"/>
                        </a:rPr>
                        <a:t>板</a:t>
                      </a:r>
                      <a:r>
                        <a:rPr lang="zh-CN" sz="1050" kern="100" dirty="0">
                          <a:latin typeface="Times New Roman"/>
                          <a:ea typeface="宋体"/>
                          <a:cs typeface="Times New Roman"/>
                        </a:rPr>
                        <a:t>到车辆纵向中轴的距离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770">
                <a:tc>
                  <a:txBody>
                    <a:bodyPr/>
                    <a:lstStyle/>
                    <a:p>
                      <a:pPr indent="127000" algn="ctr" fontAlgn="auto">
                        <a:spcAft>
                          <a:spcPts val="0"/>
                        </a:spcAft>
                      </a:pPr>
                      <a:r>
                        <a:rPr lang="en-US" sz="1100" kern="0" dirty="0" smtClean="0">
                          <a:solidFill>
                            <a:srgbClr val="000000"/>
                          </a:solidFill>
                          <a:latin typeface="宋体"/>
                          <a:ea typeface="宋体"/>
                          <a:cs typeface="宋体"/>
                        </a:rPr>
                        <a:t>BOARD_VEH_FBOARD2FWHEEL</a:t>
                      </a:r>
                      <a:endParaRPr lang="zh-CN" sz="105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050" kern="100" dirty="0" smtClean="0">
                          <a:latin typeface="Times New Roman"/>
                          <a:ea typeface="宋体"/>
                          <a:cs typeface="Times New Roman"/>
                        </a:rPr>
                        <a:t>1</a:t>
                      </a:r>
                      <a:r>
                        <a:rPr lang="en-US" altLang="zh-CN" sz="1050" kern="100" dirty="0" smtClean="0">
                          <a:latin typeface="Times New Roman"/>
                          <a:ea typeface="宋体"/>
                          <a:cs typeface="Times New Roman"/>
                        </a:rPr>
                        <a:t>24</a:t>
                      </a:r>
                      <a:r>
                        <a:rPr lang="en-US" sz="1050" kern="100" dirty="0" smtClean="0">
                          <a:latin typeface="Times New Roman"/>
                          <a:ea typeface="宋体"/>
                          <a:cs typeface="Times New Roman"/>
                        </a:rPr>
                        <a:t>0</a:t>
                      </a:r>
                      <a:endParaRPr lang="zh-CN" sz="105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050" kern="100" dirty="0" smtClean="0">
                          <a:latin typeface="Times New Roman"/>
                          <a:ea typeface="宋体"/>
                          <a:cs typeface="Times New Roman"/>
                        </a:rPr>
                        <a:t>前</a:t>
                      </a:r>
                      <a:r>
                        <a:rPr lang="zh-CN" altLang="en-US" sz="1050" kern="100" dirty="0" smtClean="0">
                          <a:latin typeface="Times New Roman"/>
                          <a:ea typeface="宋体"/>
                          <a:cs typeface="Times New Roman"/>
                        </a:rPr>
                        <a:t>侧</a:t>
                      </a:r>
                      <a:r>
                        <a:rPr lang="zh-CN" sz="1050" kern="100" dirty="0" smtClean="0">
                          <a:latin typeface="Times New Roman"/>
                          <a:ea typeface="宋体"/>
                          <a:cs typeface="Times New Roman"/>
                        </a:rPr>
                        <a:t>板</a:t>
                      </a:r>
                      <a:r>
                        <a:rPr lang="zh-CN" sz="1050" kern="100" dirty="0">
                          <a:latin typeface="Times New Roman"/>
                          <a:ea typeface="宋体"/>
                          <a:cs typeface="Times New Roman"/>
                        </a:rPr>
                        <a:t>到车辆前轮的距离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770">
                <a:tc>
                  <a:txBody>
                    <a:bodyPr/>
                    <a:lstStyle/>
                    <a:p>
                      <a:pPr indent="127000" algn="ctr" fontAlgn="auto">
                        <a:spcAft>
                          <a:spcPts val="0"/>
                        </a:spcAft>
                      </a:pPr>
                      <a:r>
                        <a:rPr lang="en-US" sz="1100" kern="0" dirty="0">
                          <a:solidFill>
                            <a:srgbClr val="000000"/>
                          </a:solidFill>
                          <a:latin typeface="宋体"/>
                          <a:ea typeface="宋体"/>
                          <a:cs typeface="宋体"/>
                        </a:rPr>
                        <a:t>LR_BOARD_NUM</a:t>
                      </a:r>
                      <a:endParaRPr lang="zh-CN" sz="105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altLang="zh-CN" sz="1050" kern="100" dirty="0" smtClean="0">
                          <a:latin typeface="Times New Roman"/>
                          <a:ea typeface="宋体"/>
                          <a:cs typeface="Times New Roman"/>
                        </a:rPr>
                        <a:t>1</a:t>
                      </a:r>
                      <a:endParaRPr lang="zh-CN" sz="105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050" kern="100" dirty="0">
                          <a:latin typeface="Times New Roman"/>
                          <a:ea typeface="宋体"/>
                          <a:cs typeface="Times New Roman"/>
                        </a:rPr>
                        <a:t>左右侧棋盘格数目</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770">
                <a:tc>
                  <a:txBody>
                    <a:bodyPr/>
                    <a:lstStyle/>
                    <a:p>
                      <a:pPr indent="127000" algn="ctr" fontAlgn="auto">
                        <a:spcAft>
                          <a:spcPts val="0"/>
                        </a:spcAft>
                      </a:pPr>
                      <a:r>
                        <a:rPr lang="en-US" sz="1100" kern="0">
                          <a:solidFill>
                            <a:srgbClr val="000000"/>
                          </a:solidFill>
                          <a:latin typeface="宋体"/>
                          <a:ea typeface="宋体"/>
                          <a:cs typeface="宋体"/>
                        </a:rPr>
                        <a:t>STATION_HEIGHT</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altLang="zh-CN" sz="1050" kern="100" dirty="0" smtClean="0">
                          <a:latin typeface="Times New Roman"/>
                          <a:ea typeface="宋体"/>
                          <a:cs typeface="Times New Roman"/>
                        </a:rPr>
                        <a:t>90</a:t>
                      </a:r>
                      <a:r>
                        <a:rPr lang="en-US" sz="1050" kern="100" dirty="0" smtClean="0">
                          <a:latin typeface="Times New Roman"/>
                          <a:ea typeface="宋体"/>
                          <a:cs typeface="Times New Roman"/>
                        </a:rPr>
                        <a:t>00</a:t>
                      </a:r>
                      <a:endParaRPr lang="zh-CN" sz="105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050" kern="100" dirty="0">
                          <a:latin typeface="Times New Roman"/>
                          <a:ea typeface="宋体"/>
                          <a:cs typeface="Times New Roman"/>
                        </a:rPr>
                        <a:t>停车工位长度</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6925">
                <a:tc>
                  <a:txBody>
                    <a:bodyPr/>
                    <a:lstStyle/>
                    <a:p>
                      <a:pPr indent="127000" algn="ctr" fontAlgn="auto">
                        <a:spcAft>
                          <a:spcPts val="0"/>
                        </a:spcAft>
                      </a:pPr>
                      <a:r>
                        <a:rPr lang="en-US" sz="1100" kern="0">
                          <a:solidFill>
                            <a:srgbClr val="000000"/>
                          </a:solidFill>
                          <a:latin typeface="宋体"/>
                          <a:ea typeface="宋体"/>
                          <a:cs typeface="宋体"/>
                        </a:rPr>
                        <a:t>STATION_WIDTH</a:t>
                      </a:r>
                      <a:endParaRPr lang="zh-CN" sz="105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altLang="zh-CN" sz="1050" kern="100" dirty="0" smtClean="0">
                          <a:latin typeface="Times New Roman"/>
                          <a:ea typeface="宋体"/>
                          <a:cs typeface="Times New Roman"/>
                        </a:rPr>
                        <a:t>54</a:t>
                      </a:r>
                      <a:r>
                        <a:rPr lang="en-US" sz="1050" kern="100" dirty="0" smtClean="0">
                          <a:latin typeface="Times New Roman"/>
                          <a:ea typeface="宋体"/>
                          <a:cs typeface="Times New Roman"/>
                        </a:rPr>
                        <a:t>00</a:t>
                      </a:r>
                      <a:endParaRPr lang="zh-CN" sz="105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050" kern="100" dirty="0">
                          <a:latin typeface="Times New Roman"/>
                          <a:ea typeface="宋体"/>
                          <a:cs typeface="Times New Roman"/>
                        </a:rPr>
                        <a:t>停车工位宽度</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检测方案</a:t>
            </a:r>
            <a:endParaRPr lang="zh-CN" altLang="en-US" dirty="0"/>
          </a:p>
        </p:txBody>
      </p:sp>
      <p:sp>
        <p:nvSpPr>
          <p:cNvPr id="3" name="内容占位符 2"/>
          <p:cNvSpPr>
            <a:spLocks noGrp="1"/>
          </p:cNvSpPr>
          <p:nvPr>
            <p:ph idx="1"/>
          </p:nvPr>
        </p:nvSpPr>
        <p:spPr/>
        <p:txBody>
          <a:bodyPr/>
          <a:lstStyle/>
          <a:p>
            <a:r>
              <a:rPr lang="zh-CN" altLang="en-US" dirty="0" smtClean="0"/>
              <a:t>常规车型（小于</a:t>
            </a:r>
            <a:r>
              <a:rPr lang="en-US" altLang="zh-CN" dirty="0" smtClean="0"/>
              <a:t>4.8</a:t>
            </a:r>
            <a:r>
              <a:rPr lang="zh-CN" altLang="en-US" dirty="0" smtClean="0"/>
              <a:t>米）</a:t>
            </a:r>
            <a:endParaRPr lang="en-US" altLang="zh-CN" dirty="0" smtClean="0"/>
          </a:p>
          <a:p>
            <a:pPr lvl="1"/>
            <a:r>
              <a:rPr lang="zh-CN" altLang="en-US" dirty="0" smtClean="0"/>
              <a:t>前方可以看作三块棋盘格，中间用</a:t>
            </a:r>
            <a:r>
              <a:rPr lang="en-US" altLang="zh-CN" dirty="0" smtClean="0"/>
              <a:t>2X2</a:t>
            </a:r>
            <a:r>
              <a:rPr lang="zh-CN" altLang="en-US" dirty="0" smtClean="0"/>
              <a:t>数组存放，两侧用</a:t>
            </a:r>
            <a:r>
              <a:rPr lang="en-US" altLang="zh-CN" dirty="0" smtClean="0"/>
              <a:t>3X3</a:t>
            </a:r>
            <a:r>
              <a:rPr lang="zh-CN" altLang="en-US" dirty="0" smtClean="0"/>
              <a:t>数组存放</a:t>
            </a:r>
            <a:endParaRPr lang="en-US" altLang="zh-CN" dirty="0" smtClean="0"/>
          </a:p>
          <a:p>
            <a:pPr lvl="1"/>
            <a:r>
              <a:rPr lang="zh-CN" altLang="en-US" dirty="0" smtClean="0"/>
              <a:t>后方可以看作三块棋盘格，中间用</a:t>
            </a:r>
            <a:r>
              <a:rPr lang="en-US" altLang="zh-CN" dirty="0" smtClean="0"/>
              <a:t>3X3</a:t>
            </a:r>
            <a:r>
              <a:rPr lang="zh-CN" altLang="en-US" dirty="0" smtClean="0"/>
              <a:t>数组存放，两侧用</a:t>
            </a:r>
            <a:r>
              <a:rPr lang="en-US" altLang="zh-CN" dirty="0" smtClean="0"/>
              <a:t>4X3</a:t>
            </a:r>
            <a:r>
              <a:rPr lang="zh-CN" altLang="en-US" dirty="0" smtClean="0"/>
              <a:t>数组存放</a:t>
            </a:r>
            <a:endParaRPr lang="en-US" altLang="zh-CN" dirty="0" smtClean="0"/>
          </a:p>
          <a:p>
            <a:pPr lvl="1"/>
            <a:r>
              <a:rPr lang="zh-CN" altLang="en-US" dirty="0" smtClean="0"/>
              <a:t>左侧看成一整块棋盘格，用</a:t>
            </a:r>
            <a:r>
              <a:rPr lang="en-US" altLang="zh-CN" dirty="0" smtClean="0"/>
              <a:t>3X15</a:t>
            </a:r>
            <a:r>
              <a:rPr lang="zh-CN" altLang="en-US" dirty="0" smtClean="0"/>
              <a:t>数组存放</a:t>
            </a:r>
            <a:endParaRPr lang="en-US" altLang="zh-CN" dirty="0" smtClean="0"/>
          </a:p>
          <a:p>
            <a:pPr lvl="1"/>
            <a:r>
              <a:rPr lang="zh-CN" altLang="en-US" dirty="0" smtClean="0"/>
              <a:t>右侧看成一整块棋盘格，用</a:t>
            </a:r>
            <a:r>
              <a:rPr lang="en-US" altLang="zh-CN" dirty="0" smtClean="0"/>
              <a:t>3X15</a:t>
            </a:r>
            <a:r>
              <a:rPr lang="zh-CN" altLang="en-US" dirty="0" smtClean="0"/>
              <a:t>数组存放</a:t>
            </a:r>
            <a:endParaRPr lang="en-US" altLang="zh-CN" dirty="0" smtClean="0"/>
          </a:p>
          <a:p>
            <a:pPr lvl="1"/>
            <a:endParaRPr lang="en-US" altLang="zh-CN" dirty="0" smtClean="0"/>
          </a:p>
          <a:p>
            <a:r>
              <a:rPr lang="zh-CN" altLang="en-US" dirty="0" smtClean="0"/>
              <a:t>大型车型（</a:t>
            </a:r>
            <a:r>
              <a:rPr lang="en-US" altLang="zh-CN" dirty="0" smtClean="0"/>
              <a:t>4.8</a:t>
            </a:r>
            <a:r>
              <a:rPr lang="zh-CN" altLang="en-US" dirty="0" smtClean="0"/>
              <a:t>米</a:t>
            </a:r>
            <a:r>
              <a:rPr lang="en-US" altLang="zh-CN" dirty="0" smtClean="0"/>
              <a:t>-5.2</a:t>
            </a:r>
            <a:r>
              <a:rPr lang="zh-CN" altLang="en-US" dirty="0" smtClean="0"/>
              <a:t>米）</a:t>
            </a:r>
            <a:endParaRPr lang="en-US" altLang="zh-CN" dirty="0" smtClean="0"/>
          </a:p>
          <a:p>
            <a:pPr lvl="1"/>
            <a:r>
              <a:rPr lang="zh-CN" altLang="en-US" dirty="0" smtClean="0"/>
              <a:t>前方可以看作三块棋盘格，中间用</a:t>
            </a:r>
            <a:r>
              <a:rPr lang="en-US" altLang="zh-CN" dirty="0" smtClean="0"/>
              <a:t>2X2</a:t>
            </a:r>
            <a:r>
              <a:rPr lang="zh-CN" altLang="en-US" dirty="0" smtClean="0"/>
              <a:t>数组存放，两侧用</a:t>
            </a:r>
            <a:r>
              <a:rPr lang="en-US" altLang="zh-CN" dirty="0" smtClean="0"/>
              <a:t>4X3</a:t>
            </a:r>
            <a:r>
              <a:rPr lang="zh-CN" altLang="en-US" dirty="0" smtClean="0"/>
              <a:t>数组存放</a:t>
            </a:r>
            <a:endParaRPr lang="en-US" altLang="zh-CN" dirty="0" smtClean="0"/>
          </a:p>
          <a:p>
            <a:pPr lvl="1"/>
            <a:r>
              <a:rPr lang="zh-CN" altLang="en-US" dirty="0" smtClean="0"/>
              <a:t>后方可以看作三块棋盘格，中间用</a:t>
            </a:r>
            <a:r>
              <a:rPr lang="en-US" altLang="zh-CN" dirty="0" smtClean="0"/>
              <a:t>3X3</a:t>
            </a:r>
            <a:r>
              <a:rPr lang="zh-CN" altLang="en-US" dirty="0" smtClean="0"/>
              <a:t>数组存放，两侧用</a:t>
            </a:r>
            <a:r>
              <a:rPr lang="en-US" altLang="zh-CN" dirty="0" smtClean="0"/>
              <a:t>5X3</a:t>
            </a:r>
            <a:r>
              <a:rPr lang="zh-CN" altLang="en-US" dirty="0" smtClean="0"/>
              <a:t>数组存放</a:t>
            </a:r>
            <a:endParaRPr lang="en-US" altLang="zh-CN" dirty="0" smtClean="0"/>
          </a:p>
          <a:p>
            <a:pPr lvl="1"/>
            <a:r>
              <a:rPr lang="zh-CN" altLang="en-US" dirty="0" smtClean="0"/>
              <a:t>左侧看成一整块棋盘格，用</a:t>
            </a:r>
            <a:r>
              <a:rPr lang="en-US" altLang="zh-CN" dirty="0" smtClean="0"/>
              <a:t>3X15</a:t>
            </a:r>
            <a:r>
              <a:rPr lang="zh-CN" altLang="en-US" dirty="0" smtClean="0"/>
              <a:t>数组存放</a:t>
            </a:r>
            <a:endParaRPr lang="en-US" altLang="zh-CN" dirty="0" smtClean="0"/>
          </a:p>
          <a:p>
            <a:pPr lvl="1"/>
            <a:r>
              <a:rPr lang="zh-CN" altLang="en-US" dirty="0" smtClean="0"/>
              <a:t>右侧看成一整块棋盘格，用</a:t>
            </a:r>
            <a:r>
              <a:rPr lang="en-US" altLang="zh-CN" dirty="0" smtClean="0"/>
              <a:t>3X15</a:t>
            </a:r>
            <a:r>
              <a:rPr lang="zh-CN" altLang="en-US" dirty="0" smtClean="0"/>
              <a:t>数组存放</a:t>
            </a:r>
            <a:endParaRPr lang="en-US" altLang="zh-CN" dirty="0" smtClean="0"/>
          </a:p>
        </p:txBody>
      </p:sp>
      <p:sp>
        <p:nvSpPr>
          <p:cNvPr id="4" name="日期占位符 3"/>
          <p:cNvSpPr>
            <a:spLocks noGrp="1"/>
          </p:cNvSpPr>
          <p:nvPr>
            <p:ph type="dt" sz="half" idx="10"/>
          </p:nvPr>
        </p:nvSpPr>
        <p:spPr/>
        <p:txBody>
          <a:bodyPr/>
          <a:lstStyle/>
          <a:p>
            <a:r>
              <a:rPr lang="en-US" smtClean="0">
                <a:solidFill>
                  <a:prstClr val="black">
                    <a:tint val="75000"/>
                  </a:prstClr>
                </a:solidFill>
              </a:rPr>
              <a:t>Electronics and Control</a:t>
            </a:r>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p>
            <a:r>
              <a:rPr lang="en-US" smtClean="0">
                <a:solidFill>
                  <a:prstClr val="black">
                    <a:tint val="75000"/>
                  </a:prstClr>
                </a:solidFill>
              </a:rPr>
              <a:t>AP Advanced Engineering</a:t>
            </a:r>
            <a:endParaRPr lang="en-US" dirty="0">
              <a:solidFill>
                <a:prstClr val="black">
                  <a:tint val="75000"/>
                </a:prstClr>
              </a:solidFill>
            </a:endParaRPr>
          </a:p>
        </p:txBody>
      </p:sp>
      <p:sp>
        <p:nvSpPr>
          <p:cNvPr id="6" name="灯片编号占位符 5"/>
          <p:cNvSpPr>
            <a:spLocks noGrp="1"/>
          </p:cNvSpPr>
          <p:nvPr>
            <p:ph type="sldNum" sz="quarter" idx="12"/>
          </p:nvPr>
        </p:nvSpPr>
        <p:spPr/>
        <p:txBody>
          <a:bodyPr/>
          <a:lstStyle/>
          <a:p>
            <a:fld id="{5F3D6EB0-0401-49A8-8655-BF5191D9B297}" type="slidenum">
              <a:rPr lang="en-US" smtClean="0">
                <a:solidFill>
                  <a:prstClr val="black">
                    <a:tint val="75000"/>
                  </a:prstClr>
                </a:solidFill>
              </a:rPr>
              <a:pPr/>
              <a:t>4</a:t>
            </a:fld>
            <a:endParaRPr lang="en-US">
              <a:solidFill>
                <a:prstClr val="black">
                  <a:tint val="75000"/>
                </a:prst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检测方案</a:t>
            </a:r>
            <a:endParaRPr lang="zh-CN" altLang="en-US" dirty="0"/>
          </a:p>
        </p:txBody>
      </p:sp>
      <p:sp>
        <p:nvSpPr>
          <p:cNvPr id="3" name="内容占位符 2"/>
          <p:cNvSpPr>
            <a:spLocks noGrp="1"/>
          </p:cNvSpPr>
          <p:nvPr>
            <p:ph idx="1"/>
          </p:nvPr>
        </p:nvSpPr>
        <p:spPr/>
        <p:txBody>
          <a:bodyPr/>
          <a:lstStyle/>
          <a:p>
            <a:r>
              <a:rPr lang="zh-CN" altLang="en-US" dirty="0" smtClean="0"/>
              <a:t>对于前方和后方棋盘格的检测：先检测中间的特殊棋盘格，用四边形掩膜覆盖，再检测左右两块棋盘格，根据参考点判断棋盘格位置</a:t>
            </a:r>
            <a:endParaRPr lang="en-US" altLang="zh-CN" dirty="0" smtClean="0"/>
          </a:p>
          <a:p>
            <a:r>
              <a:rPr lang="zh-CN" altLang="en-US" dirty="0" smtClean="0"/>
              <a:t>由于棋盘格结构的特殊性，组成四边形掩膜的四个顶点不再是数组的四个最大</a:t>
            </a:r>
            <a:r>
              <a:rPr lang="en-US" altLang="zh-CN" dirty="0" smtClean="0"/>
              <a:t>/</a:t>
            </a:r>
            <a:r>
              <a:rPr lang="zh-CN" altLang="en-US" dirty="0" smtClean="0"/>
              <a:t>最小行列对应的角点，而是要根据实际有效角点的位置做判断</a:t>
            </a:r>
            <a:endParaRPr lang="en-US" altLang="zh-CN" dirty="0" smtClean="0"/>
          </a:p>
          <a:p>
            <a:r>
              <a:rPr lang="zh-CN" altLang="en-US" dirty="0" smtClean="0"/>
              <a:t>筛选多余的方格，根据每块棋盘格的模式做筛选，例如后方中间的棋盘格，用</a:t>
            </a:r>
            <a:r>
              <a:rPr lang="en-US" altLang="zh-CN" dirty="0" smtClean="0"/>
              <a:t>3X3</a:t>
            </a:r>
            <a:r>
              <a:rPr lang="zh-CN" altLang="en-US" dirty="0" smtClean="0"/>
              <a:t>的数组存放角点，第一行、第一列和最后一行、最后一列对应的位置无角点，相应位置零，若在该位置上检测到角点，则删除和该角点相关的所有邻接方格信息，对应</a:t>
            </a:r>
            <a:r>
              <a:rPr lang="en-US" altLang="zh-CN" dirty="0" smtClean="0"/>
              <a:t>flag</a:t>
            </a:r>
            <a:r>
              <a:rPr lang="zh-CN" altLang="en-US" dirty="0" smtClean="0"/>
              <a:t>位也置为</a:t>
            </a:r>
            <a:r>
              <a:rPr lang="en-US" altLang="zh-CN" dirty="0" smtClean="0"/>
              <a:t>0</a:t>
            </a:r>
          </a:p>
        </p:txBody>
      </p:sp>
      <p:sp>
        <p:nvSpPr>
          <p:cNvPr id="4" name="日期占位符 3"/>
          <p:cNvSpPr>
            <a:spLocks noGrp="1"/>
          </p:cNvSpPr>
          <p:nvPr>
            <p:ph type="dt" sz="half" idx="10"/>
          </p:nvPr>
        </p:nvSpPr>
        <p:spPr/>
        <p:txBody>
          <a:bodyPr/>
          <a:lstStyle/>
          <a:p>
            <a:r>
              <a:rPr lang="en-US" smtClean="0">
                <a:solidFill>
                  <a:prstClr val="black">
                    <a:tint val="75000"/>
                  </a:prstClr>
                </a:solidFill>
              </a:rPr>
              <a:t>Electronics and Control</a:t>
            </a:r>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p>
            <a:r>
              <a:rPr lang="en-US" smtClean="0">
                <a:solidFill>
                  <a:prstClr val="black">
                    <a:tint val="75000"/>
                  </a:prstClr>
                </a:solidFill>
              </a:rPr>
              <a:t>AP Advanced Engineering</a:t>
            </a:r>
            <a:endParaRPr lang="en-US" dirty="0">
              <a:solidFill>
                <a:prstClr val="black">
                  <a:tint val="75000"/>
                </a:prstClr>
              </a:solidFill>
            </a:endParaRPr>
          </a:p>
        </p:txBody>
      </p:sp>
      <p:sp>
        <p:nvSpPr>
          <p:cNvPr id="6" name="灯片编号占位符 5"/>
          <p:cNvSpPr>
            <a:spLocks noGrp="1"/>
          </p:cNvSpPr>
          <p:nvPr>
            <p:ph type="sldNum" sz="quarter" idx="12"/>
          </p:nvPr>
        </p:nvSpPr>
        <p:spPr/>
        <p:txBody>
          <a:bodyPr/>
          <a:lstStyle/>
          <a:p>
            <a:fld id="{5F3D6EB0-0401-49A8-8655-BF5191D9B297}" type="slidenum">
              <a:rPr lang="en-US" smtClean="0">
                <a:solidFill>
                  <a:prstClr val="black">
                    <a:tint val="75000"/>
                  </a:prstClr>
                </a:solidFill>
              </a:rPr>
              <a:pPr/>
              <a:t>5</a:t>
            </a:fld>
            <a:endParaRPr lang="en-US">
              <a:solidFill>
                <a:prstClr val="black">
                  <a:tint val="75000"/>
                </a:prstClr>
              </a:solidFill>
            </a:endParaRPr>
          </a:p>
        </p:txBody>
      </p:sp>
      <p:pic>
        <p:nvPicPr>
          <p:cNvPr id="1027" name="Picture 3"/>
          <p:cNvPicPr>
            <a:picLocks noChangeAspect="1" noChangeArrowheads="1"/>
          </p:cNvPicPr>
          <p:nvPr/>
        </p:nvPicPr>
        <p:blipFill>
          <a:blip r:embed="rId2" cstate="print"/>
          <a:srcRect/>
          <a:stretch>
            <a:fillRect/>
          </a:stretch>
        </p:blipFill>
        <p:spPr bwMode="auto">
          <a:xfrm>
            <a:off x="5094408" y="3867487"/>
            <a:ext cx="1836000" cy="2289473"/>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检测方案</a:t>
            </a:r>
            <a:endParaRPr lang="zh-CN" altLang="en-US" dirty="0"/>
          </a:p>
        </p:txBody>
      </p:sp>
      <p:sp>
        <p:nvSpPr>
          <p:cNvPr id="3" name="内容占位符 2"/>
          <p:cNvSpPr>
            <a:spLocks noGrp="1"/>
          </p:cNvSpPr>
          <p:nvPr>
            <p:ph idx="1"/>
          </p:nvPr>
        </p:nvSpPr>
        <p:spPr/>
        <p:txBody>
          <a:bodyPr/>
          <a:lstStyle/>
          <a:p>
            <a:r>
              <a:rPr lang="zh-CN" altLang="en-US" dirty="0" smtClean="0"/>
              <a:t>对于前方和后方中间的特殊棋盘格，若检测出多余角点，删除那些邻接方格个数不为</a:t>
            </a:r>
            <a:r>
              <a:rPr lang="en-US" altLang="zh-CN" dirty="0" smtClean="0"/>
              <a:t>4</a:t>
            </a:r>
            <a:r>
              <a:rPr lang="zh-CN" altLang="en-US" dirty="0" smtClean="0"/>
              <a:t>并且其任意一个邻接方格的邻接方格个数不为</a:t>
            </a:r>
            <a:r>
              <a:rPr lang="en-US" altLang="zh-CN" dirty="0" smtClean="0"/>
              <a:t>4</a:t>
            </a:r>
            <a:r>
              <a:rPr lang="zh-CN" altLang="en-US" dirty="0" smtClean="0"/>
              <a:t>的方格</a:t>
            </a:r>
            <a:endParaRPr lang="en-US" altLang="zh-CN" dirty="0" smtClean="0"/>
          </a:p>
          <a:p>
            <a:r>
              <a:rPr lang="zh-CN" altLang="en-US" dirty="0" smtClean="0"/>
              <a:t>左侧棋盘格若某一块方格的邻接方格个数为</a:t>
            </a:r>
            <a:r>
              <a:rPr lang="en-US" altLang="zh-CN" dirty="0" smtClean="0"/>
              <a:t>1</a:t>
            </a:r>
            <a:r>
              <a:rPr lang="zh-CN" altLang="en-US" dirty="0" smtClean="0"/>
              <a:t>，则该方格只能是</a:t>
            </a:r>
            <a:r>
              <a:rPr lang="en-US" altLang="zh-CN" dirty="0" smtClean="0"/>
              <a:t>0</a:t>
            </a:r>
            <a:r>
              <a:rPr lang="zh-CN" altLang="en-US" dirty="0" smtClean="0"/>
              <a:t>号</a:t>
            </a:r>
            <a:r>
              <a:rPr lang="en-US" altLang="zh-CN" dirty="0" smtClean="0"/>
              <a:t>-2</a:t>
            </a:r>
            <a:r>
              <a:rPr lang="zh-CN" altLang="en-US" dirty="0" smtClean="0"/>
              <a:t>号角点相连的情况，且邻接的那块方格在</a:t>
            </a:r>
            <a:r>
              <a:rPr lang="en-US" altLang="zh-CN" dirty="0" smtClean="0"/>
              <a:t>0</a:t>
            </a:r>
            <a:r>
              <a:rPr lang="zh-CN" altLang="en-US" dirty="0" smtClean="0"/>
              <a:t>号和</a:t>
            </a:r>
            <a:r>
              <a:rPr lang="en-US" altLang="zh-CN" dirty="0" smtClean="0"/>
              <a:t>3</a:t>
            </a:r>
            <a:r>
              <a:rPr lang="zh-CN" altLang="en-US" dirty="0" smtClean="0"/>
              <a:t>号角点上有邻接方格；右侧棋盘格若某一块方格的邻接方格个数为</a:t>
            </a:r>
            <a:r>
              <a:rPr lang="en-US" altLang="zh-CN" dirty="0" smtClean="0"/>
              <a:t>1</a:t>
            </a:r>
            <a:r>
              <a:rPr lang="zh-CN" altLang="en-US" dirty="0" smtClean="0"/>
              <a:t>，则该方格只能是</a:t>
            </a:r>
            <a:r>
              <a:rPr lang="en-US" altLang="zh-CN" dirty="0" smtClean="0"/>
              <a:t>1</a:t>
            </a:r>
            <a:r>
              <a:rPr lang="zh-CN" altLang="en-US" dirty="0" smtClean="0"/>
              <a:t>号</a:t>
            </a:r>
            <a:r>
              <a:rPr lang="en-US" altLang="zh-CN" dirty="0" smtClean="0"/>
              <a:t>-3</a:t>
            </a:r>
            <a:r>
              <a:rPr lang="zh-CN" altLang="en-US" dirty="0" smtClean="0"/>
              <a:t>号角点相连的情况，且邻接的那块方格在</a:t>
            </a:r>
            <a:r>
              <a:rPr lang="en-US" altLang="zh-CN" dirty="0" smtClean="0"/>
              <a:t>1</a:t>
            </a:r>
            <a:r>
              <a:rPr lang="zh-CN" altLang="en-US" dirty="0" smtClean="0"/>
              <a:t>号和</a:t>
            </a:r>
            <a:r>
              <a:rPr lang="en-US" altLang="zh-CN" dirty="0" smtClean="0"/>
              <a:t>2</a:t>
            </a:r>
            <a:r>
              <a:rPr lang="zh-CN" altLang="en-US" dirty="0" smtClean="0"/>
              <a:t>号角点上有邻接方格</a:t>
            </a:r>
            <a:endParaRPr lang="en-US" altLang="zh-CN" dirty="0" smtClean="0"/>
          </a:p>
          <a:p>
            <a:r>
              <a:rPr lang="en-US" altLang="zh-CN" dirty="0" smtClean="0"/>
              <a:t>Pattern checking</a:t>
            </a:r>
            <a:r>
              <a:rPr lang="zh-CN" altLang="en-US" dirty="0" smtClean="0"/>
              <a:t>规则修改，由原来的检测到至少一行和一列角点则该棋盘格有效变为检测到一定数目的角点则该棋盘格有效</a:t>
            </a:r>
            <a:endParaRPr lang="en-US" altLang="zh-CN" dirty="0" smtClean="0"/>
          </a:p>
        </p:txBody>
      </p:sp>
      <p:sp>
        <p:nvSpPr>
          <p:cNvPr id="4" name="日期占位符 3"/>
          <p:cNvSpPr>
            <a:spLocks noGrp="1"/>
          </p:cNvSpPr>
          <p:nvPr>
            <p:ph type="dt" sz="half" idx="10"/>
          </p:nvPr>
        </p:nvSpPr>
        <p:spPr/>
        <p:txBody>
          <a:bodyPr/>
          <a:lstStyle/>
          <a:p>
            <a:r>
              <a:rPr lang="en-US" smtClean="0">
                <a:solidFill>
                  <a:prstClr val="black">
                    <a:tint val="75000"/>
                  </a:prstClr>
                </a:solidFill>
              </a:rPr>
              <a:t>Electronics and Control</a:t>
            </a:r>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p>
            <a:r>
              <a:rPr lang="en-US" smtClean="0">
                <a:solidFill>
                  <a:prstClr val="black">
                    <a:tint val="75000"/>
                  </a:prstClr>
                </a:solidFill>
              </a:rPr>
              <a:t>AP Advanced Engineering</a:t>
            </a:r>
            <a:endParaRPr lang="en-US" dirty="0">
              <a:solidFill>
                <a:prstClr val="black">
                  <a:tint val="75000"/>
                </a:prstClr>
              </a:solidFill>
            </a:endParaRPr>
          </a:p>
        </p:txBody>
      </p:sp>
      <p:sp>
        <p:nvSpPr>
          <p:cNvPr id="6" name="灯片编号占位符 5"/>
          <p:cNvSpPr>
            <a:spLocks noGrp="1"/>
          </p:cNvSpPr>
          <p:nvPr>
            <p:ph type="sldNum" sz="quarter" idx="12"/>
          </p:nvPr>
        </p:nvSpPr>
        <p:spPr/>
        <p:txBody>
          <a:bodyPr/>
          <a:lstStyle/>
          <a:p>
            <a:fld id="{5F3D6EB0-0401-49A8-8655-BF5191D9B297}" type="slidenum">
              <a:rPr lang="en-US" smtClean="0">
                <a:solidFill>
                  <a:prstClr val="black">
                    <a:tint val="75000"/>
                  </a:prstClr>
                </a:solidFill>
              </a:rPr>
              <a:pPr/>
              <a:t>6</a:t>
            </a:fld>
            <a:endParaRPr lang="en-US">
              <a:solidFill>
                <a:prstClr val="black">
                  <a:tint val="75000"/>
                </a:prstClr>
              </a:solidFill>
            </a:endParaRPr>
          </a:p>
        </p:txBody>
      </p:sp>
      <p:pic>
        <p:nvPicPr>
          <p:cNvPr id="1027" name="Picture 3"/>
          <p:cNvPicPr>
            <a:picLocks noChangeAspect="1" noChangeArrowheads="1"/>
          </p:cNvPicPr>
          <p:nvPr/>
        </p:nvPicPr>
        <p:blipFill>
          <a:blip r:embed="rId2" cstate="print"/>
          <a:srcRect/>
          <a:stretch>
            <a:fillRect/>
          </a:stretch>
        </p:blipFill>
        <p:spPr bwMode="auto">
          <a:xfrm>
            <a:off x="5094408" y="3876279"/>
            <a:ext cx="1836000" cy="2289473"/>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实验效果</a:t>
            </a:r>
            <a:endParaRPr lang="zh-CN" altLang="en-US" dirty="0"/>
          </a:p>
        </p:txBody>
      </p:sp>
      <p:sp>
        <p:nvSpPr>
          <p:cNvPr id="4" name="日期占位符 3"/>
          <p:cNvSpPr>
            <a:spLocks noGrp="1"/>
          </p:cNvSpPr>
          <p:nvPr>
            <p:ph type="dt" sz="half" idx="10"/>
          </p:nvPr>
        </p:nvSpPr>
        <p:spPr/>
        <p:txBody>
          <a:bodyPr/>
          <a:lstStyle/>
          <a:p>
            <a:r>
              <a:rPr lang="en-US" smtClean="0">
                <a:solidFill>
                  <a:prstClr val="black">
                    <a:tint val="75000"/>
                  </a:prstClr>
                </a:solidFill>
              </a:rPr>
              <a:t>Electronics and Control</a:t>
            </a:r>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p>
            <a:r>
              <a:rPr lang="en-US" smtClean="0">
                <a:solidFill>
                  <a:prstClr val="black">
                    <a:tint val="75000"/>
                  </a:prstClr>
                </a:solidFill>
              </a:rPr>
              <a:t>AP Advanced Engineering</a:t>
            </a:r>
            <a:endParaRPr lang="en-US" dirty="0">
              <a:solidFill>
                <a:prstClr val="black">
                  <a:tint val="75000"/>
                </a:prstClr>
              </a:solidFill>
            </a:endParaRPr>
          </a:p>
        </p:txBody>
      </p:sp>
      <p:sp>
        <p:nvSpPr>
          <p:cNvPr id="6" name="灯片编号占位符 5"/>
          <p:cNvSpPr>
            <a:spLocks noGrp="1"/>
          </p:cNvSpPr>
          <p:nvPr>
            <p:ph type="sldNum" sz="quarter" idx="12"/>
          </p:nvPr>
        </p:nvSpPr>
        <p:spPr/>
        <p:txBody>
          <a:bodyPr/>
          <a:lstStyle/>
          <a:p>
            <a:fld id="{5F3D6EB0-0401-49A8-8655-BF5191D9B297}" type="slidenum">
              <a:rPr lang="en-US" smtClean="0">
                <a:solidFill>
                  <a:prstClr val="black">
                    <a:tint val="75000"/>
                  </a:prstClr>
                </a:solidFill>
              </a:rPr>
              <a:pPr/>
              <a:t>7</a:t>
            </a:fld>
            <a:endParaRPr lang="en-US">
              <a:solidFill>
                <a:prstClr val="black">
                  <a:tint val="75000"/>
                </a:prstClr>
              </a:solidFill>
            </a:endParaRPr>
          </a:p>
        </p:txBody>
      </p:sp>
      <p:pic>
        <p:nvPicPr>
          <p:cNvPr id="2050" name="Picture 2"/>
          <p:cNvPicPr>
            <a:picLocks noGrp="1" noChangeAspect="1" noChangeArrowheads="1"/>
          </p:cNvPicPr>
          <p:nvPr>
            <p:ph idx="1"/>
          </p:nvPr>
        </p:nvPicPr>
        <p:blipFill>
          <a:blip r:embed="rId2" cstate="print"/>
          <a:srcRect/>
          <a:stretch>
            <a:fillRect/>
          </a:stretch>
        </p:blipFill>
        <p:spPr bwMode="auto">
          <a:xfrm>
            <a:off x="2781300" y="1339056"/>
            <a:ext cx="6629400" cy="469582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实验效果</a:t>
            </a:r>
            <a:endParaRPr lang="zh-CN" altLang="en-US" dirty="0"/>
          </a:p>
        </p:txBody>
      </p:sp>
      <p:sp>
        <p:nvSpPr>
          <p:cNvPr id="4" name="日期占位符 3"/>
          <p:cNvSpPr>
            <a:spLocks noGrp="1"/>
          </p:cNvSpPr>
          <p:nvPr>
            <p:ph type="dt" sz="half" idx="10"/>
          </p:nvPr>
        </p:nvSpPr>
        <p:spPr/>
        <p:txBody>
          <a:bodyPr/>
          <a:lstStyle/>
          <a:p>
            <a:r>
              <a:rPr lang="en-US" smtClean="0">
                <a:solidFill>
                  <a:prstClr val="black">
                    <a:tint val="75000"/>
                  </a:prstClr>
                </a:solidFill>
              </a:rPr>
              <a:t>Electronics and Control</a:t>
            </a:r>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p>
            <a:r>
              <a:rPr lang="en-US" smtClean="0">
                <a:solidFill>
                  <a:prstClr val="black">
                    <a:tint val="75000"/>
                  </a:prstClr>
                </a:solidFill>
              </a:rPr>
              <a:t>AP Advanced Engineering</a:t>
            </a:r>
            <a:endParaRPr lang="en-US" dirty="0">
              <a:solidFill>
                <a:prstClr val="black">
                  <a:tint val="75000"/>
                </a:prstClr>
              </a:solidFill>
            </a:endParaRPr>
          </a:p>
        </p:txBody>
      </p:sp>
      <p:sp>
        <p:nvSpPr>
          <p:cNvPr id="6" name="灯片编号占位符 5"/>
          <p:cNvSpPr>
            <a:spLocks noGrp="1"/>
          </p:cNvSpPr>
          <p:nvPr>
            <p:ph type="sldNum" sz="quarter" idx="12"/>
          </p:nvPr>
        </p:nvSpPr>
        <p:spPr/>
        <p:txBody>
          <a:bodyPr/>
          <a:lstStyle/>
          <a:p>
            <a:fld id="{5F3D6EB0-0401-49A8-8655-BF5191D9B297}" type="slidenum">
              <a:rPr lang="en-US" smtClean="0">
                <a:solidFill>
                  <a:prstClr val="black">
                    <a:tint val="75000"/>
                  </a:prstClr>
                </a:solidFill>
              </a:rPr>
              <a:pPr/>
              <a:t>8</a:t>
            </a:fld>
            <a:endParaRPr lang="en-US">
              <a:solidFill>
                <a:prstClr val="black">
                  <a:tint val="75000"/>
                </a:prstClr>
              </a:solidFill>
            </a:endParaRPr>
          </a:p>
        </p:txBody>
      </p:sp>
      <p:pic>
        <p:nvPicPr>
          <p:cNvPr id="3074" name="Picture 2"/>
          <p:cNvPicPr>
            <a:picLocks noGrp="1" noChangeAspect="1" noChangeArrowheads="1"/>
          </p:cNvPicPr>
          <p:nvPr>
            <p:ph idx="1"/>
          </p:nvPr>
        </p:nvPicPr>
        <p:blipFill>
          <a:blip r:embed="rId2" cstate="print"/>
          <a:srcRect/>
          <a:stretch>
            <a:fillRect/>
          </a:stretch>
        </p:blipFill>
        <p:spPr bwMode="auto">
          <a:xfrm>
            <a:off x="2781300" y="1339056"/>
            <a:ext cx="6629400" cy="469582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实验效果</a:t>
            </a:r>
            <a:endParaRPr lang="zh-CN" altLang="en-US" dirty="0"/>
          </a:p>
        </p:txBody>
      </p:sp>
      <p:sp>
        <p:nvSpPr>
          <p:cNvPr id="4" name="日期占位符 3"/>
          <p:cNvSpPr>
            <a:spLocks noGrp="1"/>
          </p:cNvSpPr>
          <p:nvPr>
            <p:ph type="dt" sz="half" idx="10"/>
          </p:nvPr>
        </p:nvSpPr>
        <p:spPr/>
        <p:txBody>
          <a:bodyPr/>
          <a:lstStyle/>
          <a:p>
            <a:r>
              <a:rPr lang="en-US" smtClean="0">
                <a:solidFill>
                  <a:prstClr val="black">
                    <a:tint val="75000"/>
                  </a:prstClr>
                </a:solidFill>
              </a:rPr>
              <a:t>Electronics and Control</a:t>
            </a:r>
            <a:endParaRPr lang="en-US" dirty="0">
              <a:solidFill>
                <a:prstClr val="black">
                  <a:tint val="75000"/>
                </a:prstClr>
              </a:solidFill>
            </a:endParaRPr>
          </a:p>
        </p:txBody>
      </p:sp>
      <p:sp>
        <p:nvSpPr>
          <p:cNvPr id="5" name="页脚占位符 4"/>
          <p:cNvSpPr>
            <a:spLocks noGrp="1"/>
          </p:cNvSpPr>
          <p:nvPr>
            <p:ph type="ftr" sz="quarter" idx="11"/>
          </p:nvPr>
        </p:nvSpPr>
        <p:spPr/>
        <p:txBody>
          <a:bodyPr/>
          <a:lstStyle/>
          <a:p>
            <a:r>
              <a:rPr lang="en-US" smtClean="0">
                <a:solidFill>
                  <a:prstClr val="black">
                    <a:tint val="75000"/>
                  </a:prstClr>
                </a:solidFill>
              </a:rPr>
              <a:t>AP Advanced Engineering</a:t>
            </a:r>
            <a:endParaRPr lang="en-US" dirty="0">
              <a:solidFill>
                <a:prstClr val="black">
                  <a:tint val="75000"/>
                </a:prstClr>
              </a:solidFill>
            </a:endParaRPr>
          </a:p>
        </p:txBody>
      </p:sp>
      <p:sp>
        <p:nvSpPr>
          <p:cNvPr id="6" name="灯片编号占位符 5"/>
          <p:cNvSpPr>
            <a:spLocks noGrp="1"/>
          </p:cNvSpPr>
          <p:nvPr>
            <p:ph type="sldNum" sz="quarter" idx="12"/>
          </p:nvPr>
        </p:nvSpPr>
        <p:spPr/>
        <p:txBody>
          <a:bodyPr/>
          <a:lstStyle/>
          <a:p>
            <a:fld id="{5F3D6EB0-0401-49A8-8655-BF5191D9B297}" type="slidenum">
              <a:rPr lang="en-US" smtClean="0">
                <a:solidFill>
                  <a:prstClr val="black">
                    <a:tint val="75000"/>
                  </a:prstClr>
                </a:solidFill>
              </a:rPr>
              <a:pPr/>
              <a:t>9</a:t>
            </a:fld>
            <a:endParaRPr lang="en-US">
              <a:solidFill>
                <a:prstClr val="black">
                  <a:tint val="75000"/>
                </a:prstClr>
              </a:solidFill>
            </a:endParaRPr>
          </a:p>
        </p:txBody>
      </p:sp>
      <p:pic>
        <p:nvPicPr>
          <p:cNvPr id="4098" name="Picture 2"/>
          <p:cNvPicPr>
            <a:picLocks noGrp="1" noChangeAspect="1" noChangeArrowheads="1"/>
          </p:cNvPicPr>
          <p:nvPr>
            <p:ph idx="1"/>
          </p:nvPr>
        </p:nvPicPr>
        <p:blipFill>
          <a:blip r:embed="rId2" cstate="print"/>
          <a:srcRect/>
          <a:stretch>
            <a:fillRect/>
          </a:stretch>
        </p:blipFill>
        <p:spPr bwMode="auto">
          <a:xfrm>
            <a:off x="2781300" y="1339056"/>
            <a:ext cx="6629400" cy="469582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60000"/>
            <a:lumOff val="40000"/>
          </a:schemeClr>
        </a:solidFill>
        <a:ln>
          <a:solidFill>
            <a:schemeClr val="bg1">
              <a:lumMod val="75000"/>
            </a:schemeClr>
          </a:solidFill>
        </a:ln>
        <a:effectLst>
          <a:outerShdw blurRad="50800" dist="38100" dir="2700000" algn="tl" rotWithShape="0">
            <a:prstClr val="black">
              <a:alpha val="40000"/>
            </a:prstClr>
          </a:outerShdw>
        </a:effectLst>
      </a:spPr>
      <a:bodyPr rtlCol="0" anchor="ctr"/>
      <a:lstStyle>
        <a:defPPr algn="ctr">
          <a:defRPr/>
        </a:defPPr>
      </a:lstStyle>
      <a: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12403</TotalTime>
  <Words>1010</Words>
  <Application>Microsoft Office PowerPoint</Application>
  <PresentationFormat>自定义</PresentationFormat>
  <Paragraphs>150</Paragraphs>
  <Slides>16</Slides>
  <Notes>1</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3_Office Theme</vt:lpstr>
      <vt:lpstr>EOL_JAC组开发方案</vt:lpstr>
      <vt:lpstr>JAC标定板</vt:lpstr>
      <vt:lpstr>JAC标定板参数</vt:lpstr>
      <vt:lpstr>检测方案</vt:lpstr>
      <vt:lpstr>检测方案</vt:lpstr>
      <vt:lpstr>检测方案</vt:lpstr>
      <vt:lpstr>实验效果</vt:lpstr>
      <vt:lpstr>实验效果</vt:lpstr>
      <vt:lpstr>实验效果</vt:lpstr>
      <vt:lpstr>Week Work Summary</vt:lpstr>
      <vt:lpstr>EOL2.0 Work Arrangement(2017/4/17)</vt:lpstr>
      <vt:lpstr>检测存在的问题</vt:lpstr>
      <vt:lpstr>检测存在的问题</vt:lpstr>
      <vt:lpstr>检测存在的问题</vt:lpstr>
      <vt:lpstr>总结</vt:lpstr>
      <vt:lpstr>JAC角点写入逻辑</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EOL DaiXiaQiang</dc:title>
  <dc:creator>cetc</dc:creator>
  <cp:lastModifiedBy>cetc</cp:lastModifiedBy>
  <cp:revision>521</cp:revision>
  <dcterms:created xsi:type="dcterms:W3CDTF">2016-12-08T05:28:50Z</dcterms:created>
  <dcterms:modified xsi:type="dcterms:W3CDTF">2017-08-17T05:23:38Z</dcterms:modified>
</cp:coreProperties>
</file>