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81" r:id="rId5"/>
    <p:sldId id="259" r:id="rId6"/>
    <p:sldId id="282" r:id="rId7"/>
    <p:sldId id="283" r:id="rId8"/>
    <p:sldId id="284" r:id="rId9"/>
    <p:sldId id="260" r:id="rId10"/>
    <p:sldId id="285" r:id="rId11"/>
    <p:sldId id="261" r:id="rId12"/>
    <p:sldId id="286" r:id="rId13"/>
    <p:sldId id="287" r:id="rId14"/>
    <p:sldId id="262" r:id="rId15"/>
    <p:sldId id="288" r:id="rId16"/>
    <p:sldId id="289" r:id="rId17"/>
    <p:sldId id="290" r:id="rId18"/>
    <p:sldId id="291" r:id="rId19"/>
    <p:sldId id="292" r:id="rId20"/>
    <p:sldId id="263" r:id="rId21"/>
    <p:sldId id="293" r:id="rId22"/>
    <p:sldId id="294" r:id="rId23"/>
    <p:sldId id="264" r:id="rId24"/>
    <p:sldId id="295" r:id="rId25"/>
    <p:sldId id="296" r:id="rId26"/>
    <p:sldId id="297" r:id="rId27"/>
    <p:sldId id="265" r:id="rId28"/>
    <p:sldId id="298" r:id="rId29"/>
    <p:sldId id="266" r:id="rId30"/>
    <p:sldId id="299" r:id="rId31"/>
  </p:sldIdLst>
  <p:sldSz cx="9753600" cy="7315200"/>
  <p:notesSz cx="6858000" cy="9144000"/>
  <p:embeddedFontLst>
    <p:embeddedFont>
      <p:font typeface="Calibri" panose="020F0502020204030204" pitchFamily="34" charset="0"/>
      <p:regular r:id="rId32"/>
      <p:bold r:id="rId33"/>
      <p:italic r:id="rId34"/>
      <p:boldItalic r:id="rId35"/>
    </p:embeddedFont>
    <p:embeddedFont>
      <p:font typeface="Glacial Indifference"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4" d="100"/>
          <a:sy n="64"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7201883" y="-172158"/>
            <a:ext cx="2673846" cy="3126565"/>
          </a:xfrm>
          <a:prstGeom prst="rect">
            <a:avLst/>
          </a:prstGeom>
          <a:solidFill>
            <a:srgbClr val="FDFDFD"/>
          </a:solidFill>
        </p:spPr>
      </p:sp>
      <p:grpSp>
        <p:nvGrpSpPr>
          <p:cNvPr id="3" name="Group 3"/>
          <p:cNvGrpSpPr/>
          <p:nvPr/>
        </p:nvGrpSpPr>
        <p:grpSpPr>
          <a:xfrm>
            <a:off x="6693565" y="2229421"/>
            <a:ext cx="1140273" cy="1140273"/>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5" name="Group 5"/>
          <p:cNvGrpSpPr>
            <a:grpSpLocks noChangeAspect="1"/>
          </p:cNvGrpSpPr>
          <p:nvPr/>
        </p:nvGrpSpPr>
        <p:grpSpPr>
          <a:xfrm>
            <a:off x="7232792" y="2115300"/>
            <a:ext cx="797299" cy="797299"/>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9" name="TextBox 9"/>
          <p:cNvSpPr txBox="1"/>
          <p:nvPr/>
        </p:nvSpPr>
        <p:spPr>
          <a:xfrm>
            <a:off x="594049" y="3861892"/>
            <a:ext cx="6890282" cy="1846659"/>
          </a:xfrm>
          <a:prstGeom prst="rect">
            <a:avLst/>
          </a:prstGeom>
        </p:spPr>
        <p:txBody>
          <a:bodyPr wrap="square" lIns="0" tIns="0" rIns="0" bIns="0" rtlCol="0" anchor="t">
            <a:spAutoFit/>
          </a:bodyPr>
          <a:lstStyle/>
          <a:p>
            <a:r>
              <a:rPr lang="en-US" sz="6000">
                <a:solidFill>
                  <a:schemeClr val="bg1"/>
                </a:solidFill>
                <a:latin typeface="Glacial Indifference" panose="020B0604020202020204" charset="0"/>
              </a:rPr>
              <a:t> Perform </a:t>
            </a:r>
            <a:r>
              <a:rPr lang="en-US" sz="6000" dirty="0">
                <a:solidFill>
                  <a:schemeClr val="bg1"/>
                </a:solidFill>
                <a:latin typeface="Glacial Indifference" panose="020B0604020202020204" charset="0"/>
              </a:rPr>
              <a:t>Shop Maintenance</a:t>
            </a:r>
            <a:endParaRPr lang="en-US" sz="6000" spc="-80" dirty="0">
              <a:solidFill>
                <a:schemeClr val="bg1"/>
              </a:solidFill>
              <a:latin typeface="Glacial Indifference" panose="020B0604020202020204" charset="0"/>
            </a:endParaRPr>
          </a:p>
        </p:txBody>
      </p:sp>
      <p:sp>
        <p:nvSpPr>
          <p:cNvPr id="11" name="AutoShape 11"/>
          <p:cNvSpPr/>
          <p:nvPr/>
        </p:nvSpPr>
        <p:spPr>
          <a:xfrm>
            <a:off x="9022080" y="2021798"/>
            <a:ext cx="74398" cy="5499463"/>
          </a:xfrm>
          <a:prstGeom prst="rect">
            <a:avLst/>
          </a:prstGeom>
          <a:solidFill>
            <a:srgbClr val="318F9A"/>
          </a:solidFill>
        </p:spPr>
      </p:sp>
      <p:sp>
        <p:nvSpPr>
          <p:cNvPr id="12" name="AutoShape 12"/>
          <p:cNvSpPr/>
          <p:nvPr/>
        </p:nvSpPr>
        <p:spPr>
          <a:xfrm>
            <a:off x="-104052" y="-105477"/>
            <a:ext cx="824524" cy="1257718"/>
          </a:xfrm>
          <a:prstGeom prst="rect">
            <a:avLst/>
          </a:prstGeom>
          <a:solidFill>
            <a:srgbClr val="FDFDFD"/>
          </a:solidFill>
        </p:spPr>
      </p:sp>
      <p:sp>
        <p:nvSpPr>
          <p:cNvPr id="13" name="AutoShape 13"/>
          <p:cNvSpPr/>
          <p:nvPr/>
        </p:nvSpPr>
        <p:spPr>
          <a:xfrm>
            <a:off x="-104052" y="751840"/>
            <a:ext cx="5797202" cy="66887"/>
          </a:xfrm>
          <a:prstGeom prst="rect">
            <a:avLst/>
          </a:prstGeom>
          <a:solidFill>
            <a:srgbClr val="318F9A"/>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AutoShape 2"/>
          <p:cNvSpPr/>
          <p:nvPr/>
        </p:nvSpPr>
        <p:spPr>
          <a:xfrm>
            <a:off x="8572134" y="4312645"/>
            <a:ext cx="1925961" cy="3095325"/>
          </a:xfrm>
          <a:prstGeom prst="rect">
            <a:avLst/>
          </a:prstGeom>
          <a:solidFill>
            <a:srgbClr val="FDFDFD"/>
          </a:solidFill>
        </p:spPr>
      </p:sp>
      <p:sp>
        <p:nvSpPr>
          <p:cNvPr id="3" name="AutoShape 3"/>
          <p:cNvSpPr/>
          <p:nvPr/>
        </p:nvSpPr>
        <p:spPr>
          <a:xfrm>
            <a:off x="9067799" y="-93981"/>
            <a:ext cx="61211" cy="5709513"/>
          </a:xfrm>
          <a:prstGeom prst="rect">
            <a:avLst/>
          </a:prstGeom>
          <a:solidFill>
            <a:srgbClr val="04383F"/>
          </a:solidFill>
        </p:spPr>
      </p:sp>
      <p:grpSp>
        <p:nvGrpSpPr>
          <p:cNvPr id="4" name="Group 4"/>
          <p:cNvGrpSpPr/>
          <p:nvPr/>
        </p:nvGrpSpPr>
        <p:grpSpPr>
          <a:xfrm>
            <a:off x="271072" y="257840"/>
            <a:ext cx="8568127" cy="6538932"/>
            <a:chOff x="-602849" y="-631573"/>
            <a:chExt cx="8608929" cy="8718573"/>
          </a:xfrm>
        </p:grpSpPr>
        <p:sp>
          <p:nvSpPr>
            <p:cNvPr id="5" name="TextBox 5"/>
            <p:cNvSpPr txBox="1"/>
            <p:nvPr/>
          </p:nvSpPr>
          <p:spPr>
            <a:xfrm>
              <a:off x="-568960" y="-631573"/>
              <a:ext cx="8575040" cy="97608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STANDARD SAFE HANDLING OF TOOLS, MATERIALS AND EQUIPMENT</a:t>
              </a:r>
              <a:endParaRPr lang="en-US" sz="2100" b="1" spc="252" dirty="0">
                <a:solidFill>
                  <a:schemeClr val="accent5">
                    <a:lumMod val="40000"/>
                    <a:lumOff val="60000"/>
                  </a:schemeClr>
                </a:solidFill>
                <a:latin typeface="Glacial Indifference" panose="020B0604020202020204" charset="0"/>
              </a:endParaRPr>
            </a:p>
          </p:txBody>
        </p:sp>
        <p:sp>
          <p:nvSpPr>
            <p:cNvPr id="6" name="TextBox 6"/>
            <p:cNvSpPr txBox="1"/>
            <p:nvPr/>
          </p:nvSpPr>
          <p:spPr>
            <a:xfrm>
              <a:off x="-602849" y="474319"/>
              <a:ext cx="8371840" cy="7612681"/>
            </a:xfrm>
            <a:prstGeom prst="rect">
              <a:avLst/>
            </a:prstGeom>
          </p:spPr>
          <p:txBody>
            <a:bodyPr wrap="square" lIns="0" tIns="0" rIns="0" bIns="0" rtlCol="0" anchor="t">
              <a:spAutoFit/>
            </a:bodyPr>
            <a:lstStyle/>
            <a:p>
              <a:pPr marL="457200" indent="-457200">
                <a:lnSpc>
                  <a:spcPts val="3150"/>
                </a:lnSpc>
                <a:buAutoNum type="arabicPeriod"/>
              </a:pPr>
              <a:r>
                <a:rPr lang="en-US" sz="2000" dirty="0">
                  <a:latin typeface="Glacial Indifference" panose="020B0604020202020204" charset="0"/>
                </a:rPr>
                <a:t>Service of records of all machine tools, materials and equipment must be kept. All information must be complete and done in order. </a:t>
              </a:r>
            </a:p>
            <a:p>
              <a:pPr marL="457200" indent="-457200">
                <a:lnSpc>
                  <a:spcPts val="3150"/>
                </a:lnSpc>
                <a:buAutoNum type="arabicPeriod"/>
              </a:pPr>
              <a:r>
                <a:rPr lang="en-US" sz="2000" dirty="0">
                  <a:latin typeface="Glacial Indifference" panose="020B0604020202020204" charset="0"/>
                </a:rPr>
                <a:t>All portable electrical equipment must be regularly inspected and tested for electrical safety. </a:t>
              </a:r>
            </a:p>
            <a:p>
              <a:pPr marL="457200" indent="-457200">
                <a:lnSpc>
                  <a:spcPts val="3150"/>
                </a:lnSpc>
                <a:buAutoNum type="arabicPeriod"/>
              </a:pPr>
              <a:r>
                <a:rPr lang="en-US" sz="2000" dirty="0">
                  <a:latin typeface="Glacial Indifference" panose="020B0604020202020204" charset="0"/>
                </a:rPr>
                <a:t>There must be a responsible person to take charge of the tools, materials, and equipment before, during and after used. </a:t>
              </a:r>
            </a:p>
            <a:p>
              <a:pPr marL="457200" indent="-457200">
                <a:lnSpc>
                  <a:spcPts val="3150"/>
                </a:lnSpc>
                <a:buAutoNum type="arabicPeriod"/>
              </a:pPr>
              <a:r>
                <a:rPr lang="en-US" sz="2000" dirty="0">
                  <a:latin typeface="Glacial Indifference" panose="020B0604020202020204" charset="0"/>
                </a:rPr>
                <a:t>Every worker involved must be trained according to use of work equipment and tools. </a:t>
              </a:r>
            </a:p>
            <a:p>
              <a:pPr marL="457200" indent="-457200">
                <a:lnSpc>
                  <a:spcPts val="3150"/>
                </a:lnSpc>
                <a:buAutoNum type="arabicPeriod"/>
              </a:pPr>
              <a:r>
                <a:rPr lang="en-US" sz="2000" dirty="0">
                  <a:latin typeface="Glacial Indifference" panose="020B0604020202020204" charset="0"/>
                </a:rPr>
                <a:t>Tools and equipment must be cleaned after use.</a:t>
              </a:r>
            </a:p>
            <a:p>
              <a:pPr marL="457200" indent="-457200">
                <a:lnSpc>
                  <a:spcPts val="3150"/>
                </a:lnSpc>
                <a:buAutoNum type="arabicPeriod"/>
              </a:pPr>
              <a:r>
                <a:rPr lang="en-US" sz="2000" dirty="0">
                  <a:latin typeface="Glacial Indifference" panose="020B0604020202020204" charset="0"/>
                </a:rPr>
                <a:t>There must be proper uniform (apron, shirt, or apron) when working with machine tools or other equipment especially those that have rotating spindles. </a:t>
              </a:r>
            </a:p>
            <a:p>
              <a:pPr marL="457200" indent="-457200">
                <a:lnSpc>
                  <a:spcPts val="3150"/>
                </a:lnSpc>
                <a:buAutoNum type="arabicPeriod"/>
              </a:pPr>
              <a:r>
                <a:rPr lang="en-US" sz="2000" dirty="0">
                  <a:latin typeface="Glacial Indifference" panose="020B0604020202020204" charset="0"/>
                </a:rPr>
                <a:t>Precision measuring equipment, drills, etc. must be placed in their appropriate cabinets after use.  </a:t>
              </a:r>
            </a:p>
          </p:txBody>
        </p:sp>
      </p:grpSp>
      <p:sp>
        <p:nvSpPr>
          <p:cNvPr id="10" name="AutoShape 10"/>
          <p:cNvSpPr/>
          <p:nvPr/>
        </p:nvSpPr>
        <p:spPr>
          <a:xfrm>
            <a:off x="0" y="7012585"/>
            <a:ext cx="5797202" cy="66887"/>
          </a:xfrm>
          <a:prstGeom prst="rect">
            <a:avLst/>
          </a:prstGeom>
          <a:solidFill>
            <a:srgbClr val="04383F"/>
          </a:solidFill>
        </p:spPr>
      </p:sp>
      <p:grpSp>
        <p:nvGrpSpPr>
          <p:cNvPr id="11" name="Group 11"/>
          <p:cNvGrpSpPr/>
          <p:nvPr/>
        </p:nvGrpSpPr>
        <p:grpSpPr>
          <a:xfrm>
            <a:off x="5721344" y="6291491"/>
            <a:ext cx="1116479" cy="1116479"/>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a:grpSpLocks noChangeAspect="1"/>
          </p:cNvGrpSpPr>
          <p:nvPr/>
        </p:nvGrpSpPr>
        <p:grpSpPr>
          <a:xfrm>
            <a:off x="6488582" y="6542469"/>
            <a:ext cx="726164" cy="726164"/>
            <a:chOff x="-2540" y="-2540"/>
            <a:chExt cx="6355080" cy="6355080"/>
          </a:xfrm>
        </p:grpSpPr>
        <p:sp>
          <p:nvSpPr>
            <p:cNvPr id="14" name="Freeform 1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Tree>
    <p:extLst>
      <p:ext uri="{BB962C8B-B14F-4D97-AF65-F5344CB8AC3E}">
        <p14:creationId xmlns:p14="http://schemas.microsoft.com/office/powerpoint/2010/main" val="141707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123220" y="867185"/>
            <a:ext cx="7715980" cy="1107996"/>
          </a:xfrm>
          <a:prstGeom prst="rect">
            <a:avLst/>
          </a:prstGeom>
        </p:spPr>
        <p:txBody>
          <a:bodyPr wrap="square" lIns="0" tIns="0" rIns="0" bIns="0" rtlCol="0" anchor="t">
            <a:spAutoFit/>
          </a:bodyPr>
          <a:lstStyle/>
          <a:p>
            <a:r>
              <a:rPr lang="en-US" sz="3600" b="1" dirty="0">
                <a:solidFill>
                  <a:schemeClr val="accent5">
                    <a:lumMod val="50000"/>
                  </a:schemeClr>
                </a:solidFill>
                <a:latin typeface="Glacial Indifference" panose="020B0604020202020204" charset="0"/>
              </a:rPr>
              <a:t>TYPES AND USAGE OF CLEANING CHEMICALS </a:t>
            </a:r>
            <a:endParaRPr lang="en-US" sz="3600" b="1" spc="462" dirty="0">
              <a:solidFill>
                <a:schemeClr val="accent5">
                  <a:lumMod val="50000"/>
                </a:schemeClr>
              </a:solidFill>
              <a:latin typeface="Glacial Indifference" panose="020B0604020202020204" charset="0"/>
            </a:endParaRPr>
          </a:p>
        </p:txBody>
      </p:sp>
      <p:sp>
        <p:nvSpPr>
          <p:cNvPr id="7" name="TextBox 7"/>
          <p:cNvSpPr txBox="1"/>
          <p:nvPr/>
        </p:nvSpPr>
        <p:spPr>
          <a:xfrm>
            <a:off x="716218" y="2208065"/>
            <a:ext cx="8797698" cy="4818627"/>
          </a:xfrm>
          <a:prstGeom prst="rect">
            <a:avLst/>
          </a:prstGeom>
        </p:spPr>
        <p:txBody>
          <a:bodyPr wrap="square" lIns="0" tIns="0" rIns="0" bIns="0" rtlCol="0" anchor="t">
            <a:spAutoFit/>
          </a:bodyPr>
          <a:lstStyle/>
          <a:p>
            <a:pPr marL="342900" indent="-342900">
              <a:lnSpc>
                <a:spcPts val="2940"/>
              </a:lnSpc>
              <a:buFont typeface="Wingdings" panose="05000000000000000000" pitchFamily="2" charset="2"/>
              <a:buChar char="Ø"/>
            </a:pPr>
            <a:r>
              <a:rPr lang="en-US" sz="2400" dirty="0">
                <a:solidFill>
                  <a:schemeClr val="accent5">
                    <a:lumMod val="50000"/>
                  </a:schemeClr>
                </a:solidFill>
                <a:latin typeface="Glacial Indifference" panose="020B0604020202020204" charset="0"/>
              </a:rPr>
              <a:t>Cleaning chemicals are used in taking away dirt, dust and hard to remove grime. </a:t>
            </a:r>
          </a:p>
          <a:p>
            <a:pPr marL="342900" indent="-342900">
              <a:lnSpc>
                <a:spcPts val="2940"/>
              </a:lnSpc>
              <a:buFont typeface="Wingdings" panose="05000000000000000000" pitchFamily="2" charset="2"/>
              <a:buChar char="Ø"/>
            </a:pPr>
            <a:r>
              <a:rPr lang="en-US" sz="2400" dirty="0">
                <a:solidFill>
                  <a:schemeClr val="accent5">
                    <a:lumMod val="50000"/>
                  </a:schemeClr>
                </a:solidFill>
                <a:latin typeface="Glacial Indifference" panose="020B0604020202020204" charset="0"/>
              </a:rPr>
              <a:t>Cleaning products have variety of ingredients. They may be safe or toxic depending on how they are used. Cleaning chemicals used in automotive servicing are quite different from the ones used in households. Even though some cleaning materials in households can have small amount of chemicals used in automotive, it cannot surpass the kind of cleaning materials used in automotive because of the different types and extent of their application. </a:t>
            </a:r>
          </a:p>
          <a:p>
            <a:pPr marL="342900" indent="-342900">
              <a:lnSpc>
                <a:spcPts val="2940"/>
              </a:lnSpc>
              <a:buFont typeface="Wingdings" panose="05000000000000000000" pitchFamily="2" charset="2"/>
              <a:buChar char="Ø"/>
            </a:pPr>
            <a:r>
              <a:rPr lang="en-US" sz="2400" dirty="0">
                <a:solidFill>
                  <a:schemeClr val="accent5">
                    <a:lumMod val="50000"/>
                  </a:schemeClr>
                </a:solidFill>
                <a:latin typeface="Glacial Indifference" panose="020B0604020202020204" charset="0"/>
              </a:rPr>
              <a:t>Cleaning products for use in automotive is somehow stronger than other cleaning materials used for garments and other household purpose. </a:t>
            </a:r>
            <a:endParaRPr lang="en-US" sz="2100" spc="210" dirty="0">
              <a:solidFill>
                <a:schemeClr val="accent5">
                  <a:lumMod val="50000"/>
                </a:schemeClr>
              </a:solidFill>
              <a:latin typeface="Glacial Indifference" panose="020B0604020202020204" charset="0"/>
            </a:endParaRPr>
          </a:p>
        </p:txBody>
      </p:sp>
      <p:sp>
        <p:nvSpPr>
          <p:cNvPr id="12" name="AutoShape 12"/>
          <p:cNvSpPr/>
          <p:nvPr/>
        </p:nvSpPr>
        <p:spPr>
          <a:xfrm>
            <a:off x="9181510" y="-118682"/>
            <a:ext cx="694219" cy="1319404"/>
          </a:xfrm>
          <a:prstGeom prst="rect">
            <a:avLst/>
          </a:prstGeom>
          <a:solidFill>
            <a:srgbClr val="04383F"/>
          </a:solidFill>
        </p:spPr>
      </p:sp>
      <p:sp>
        <p:nvSpPr>
          <p:cNvPr id="13" name="AutoShape 13"/>
          <p:cNvSpPr/>
          <p:nvPr/>
        </p:nvSpPr>
        <p:spPr>
          <a:xfrm>
            <a:off x="1514349" y="737087"/>
            <a:ext cx="8409045" cy="66887"/>
          </a:xfrm>
          <a:prstGeom prst="rect">
            <a:avLst/>
          </a:prstGeom>
          <a:solidFill>
            <a:srgbClr val="318F9A"/>
          </a:solidFill>
        </p:spPr>
      </p:sp>
      <p:sp>
        <p:nvSpPr>
          <p:cNvPr id="14" name="AutoShape 14"/>
          <p:cNvSpPr/>
          <p:nvPr/>
        </p:nvSpPr>
        <p:spPr>
          <a:xfrm>
            <a:off x="-113511" y="6182872"/>
            <a:ext cx="837224" cy="1249293"/>
          </a:xfrm>
          <a:prstGeom prst="rect">
            <a:avLst/>
          </a:prstGeom>
          <a:solidFill>
            <a:srgbClr val="04383F"/>
          </a:solidFill>
        </p:spPr>
      </p:sp>
      <p:sp>
        <p:nvSpPr>
          <p:cNvPr id="15" name="AutoShape 15"/>
          <p:cNvSpPr/>
          <p:nvPr/>
        </p:nvSpPr>
        <p:spPr>
          <a:xfrm>
            <a:off x="330495" y="2113280"/>
            <a:ext cx="88912" cy="5201920"/>
          </a:xfrm>
          <a:prstGeom prst="rect">
            <a:avLst/>
          </a:prstGeom>
          <a:solidFill>
            <a:srgbClr val="318F9A"/>
          </a:solidFill>
        </p:spPr>
      </p:sp>
      <p:grpSp>
        <p:nvGrpSpPr>
          <p:cNvPr id="16" name="Group 16"/>
          <p:cNvGrpSpPr/>
          <p:nvPr/>
        </p:nvGrpSpPr>
        <p:grpSpPr>
          <a:xfrm>
            <a:off x="305101" y="731520"/>
            <a:ext cx="573583" cy="573583"/>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8" name="Group 18"/>
          <p:cNvGrpSpPr>
            <a:grpSpLocks noChangeAspect="1"/>
          </p:cNvGrpSpPr>
          <p:nvPr/>
        </p:nvGrpSpPr>
        <p:grpSpPr>
          <a:xfrm>
            <a:off x="622794" y="964404"/>
            <a:ext cx="361416" cy="361416"/>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123220" y="867185"/>
            <a:ext cx="7715980" cy="1107996"/>
          </a:xfrm>
          <a:prstGeom prst="rect">
            <a:avLst/>
          </a:prstGeom>
        </p:spPr>
        <p:txBody>
          <a:bodyPr wrap="square" lIns="0" tIns="0" rIns="0" bIns="0" rtlCol="0" anchor="t">
            <a:spAutoFit/>
          </a:bodyPr>
          <a:lstStyle/>
          <a:p>
            <a:r>
              <a:rPr lang="en-US" sz="3600" b="1" dirty="0">
                <a:solidFill>
                  <a:schemeClr val="accent5">
                    <a:lumMod val="50000"/>
                  </a:schemeClr>
                </a:solidFill>
                <a:latin typeface="Glacial Indifference" panose="020B0604020202020204" charset="0"/>
              </a:rPr>
              <a:t>TYPES AND USAGE OF CLEANING CHEMICALS </a:t>
            </a:r>
            <a:endParaRPr lang="en-US" sz="3600" b="1" spc="462" dirty="0">
              <a:solidFill>
                <a:schemeClr val="accent5">
                  <a:lumMod val="50000"/>
                </a:schemeClr>
              </a:solidFill>
              <a:latin typeface="Glacial Indifference" panose="020B0604020202020204" charset="0"/>
            </a:endParaRPr>
          </a:p>
        </p:txBody>
      </p:sp>
      <p:sp>
        <p:nvSpPr>
          <p:cNvPr id="7" name="TextBox 7"/>
          <p:cNvSpPr txBox="1"/>
          <p:nvPr/>
        </p:nvSpPr>
        <p:spPr>
          <a:xfrm>
            <a:off x="622794" y="2056491"/>
            <a:ext cx="8821010" cy="5177699"/>
          </a:xfrm>
          <a:prstGeom prst="rect">
            <a:avLst/>
          </a:prstGeom>
        </p:spPr>
        <p:txBody>
          <a:bodyPr wrap="square" lIns="0" tIns="0" rIns="0" bIns="0" rtlCol="0" anchor="t">
            <a:spAutoFit/>
          </a:bodyPr>
          <a:lstStyle/>
          <a:p>
            <a:pPr marL="342900" indent="-342900">
              <a:lnSpc>
                <a:spcPts val="2940"/>
              </a:lnSpc>
              <a:buFont typeface="Wingdings" panose="05000000000000000000" pitchFamily="2" charset="2"/>
              <a:buChar char="Ø"/>
            </a:pPr>
            <a:r>
              <a:rPr lang="en-US" sz="2000" dirty="0">
                <a:solidFill>
                  <a:schemeClr val="accent5">
                    <a:lumMod val="50000"/>
                  </a:schemeClr>
                </a:solidFill>
                <a:latin typeface="Glacial Indifference" panose="020B0604020202020204" charset="0"/>
              </a:rPr>
              <a:t>Cleaning products used in automotive are for plastics, metals, leathers, rubbers and glasses. These types of cleaning products are hazardous and corrosives. That is why, strict compliance with their use must be considered seriously or else this will pose danger to the one using these and to the environment. </a:t>
            </a:r>
          </a:p>
          <a:p>
            <a:pPr marL="342900" indent="-342900">
              <a:lnSpc>
                <a:spcPts val="2940"/>
              </a:lnSpc>
              <a:buFont typeface="Wingdings" panose="05000000000000000000" pitchFamily="2" charset="2"/>
              <a:buChar char="Ø"/>
            </a:pPr>
            <a:r>
              <a:rPr lang="en-US" sz="2000" dirty="0">
                <a:solidFill>
                  <a:schemeClr val="accent5">
                    <a:lumMod val="50000"/>
                  </a:schemeClr>
                </a:solidFill>
                <a:latin typeface="Glacial Indifference" panose="020B0604020202020204" charset="0"/>
              </a:rPr>
              <a:t>Cleaning products used for plastics are somehow not applicable for use in leathers because of some ingredients that do not conform to the latter. </a:t>
            </a:r>
          </a:p>
          <a:p>
            <a:pPr marL="342900" indent="-342900">
              <a:lnSpc>
                <a:spcPts val="2940"/>
              </a:lnSpc>
              <a:buFont typeface="Wingdings" panose="05000000000000000000" pitchFamily="2" charset="2"/>
              <a:buChar char="Ø"/>
            </a:pPr>
            <a:r>
              <a:rPr lang="en-US" sz="2000" dirty="0">
                <a:solidFill>
                  <a:schemeClr val="accent5">
                    <a:lumMod val="50000"/>
                  </a:schemeClr>
                </a:solidFill>
                <a:latin typeface="Glacial Indifference" panose="020B0604020202020204" charset="0"/>
              </a:rPr>
              <a:t>The reason why they differ in types of chemicals mix in the product is the strength of alkalinity and acidity. Strong alkalis are those that have sodium hydroxide and are used in removing paints like paint remover. Heavy-duty alkalis are those that contains sodium carbonate and are used in removing greasy substance like thinner. A mild alkali is a sodium bicarbonate contained chemicals. They are also known as baking soda used in removing oily substance in automobile body before wash-out painting.</a:t>
            </a:r>
            <a:endParaRPr lang="en-US" sz="2000" spc="210" dirty="0">
              <a:solidFill>
                <a:schemeClr val="accent5">
                  <a:lumMod val="50000"/>
                </a:schemeClr>
              </a:solidFill>
              <a:latin typeface="Glacial Indifference" panose="020B0604020202020204" charset="0"/>
            </a:endParaRPr>
          </a:p>
        </p:txBody>
      </p:sp>
      <p:sp>
        <p:nvSpPr>
          <p:cNvPr id="12" name="AutoShape 12"/>
          <p:cNvSpPr/>
          <p:nvPr/>
        </p:nvSpPr>
        <p:spPr>
          <a:xfrm>
            <a:off x="9181510" y="-118682"/>
            <a:ext cx="694219" cy="1319404"/>
          </a:xfrm>
          <a:prstGeom prst="rect">
            <a:avLst/>
          </a:prstGeom>
          <a:solidFill>
            <a:srgbClr val="04383F"/>
          </a:solidFill>
        </p:spPr>
      </p:sp>
      <p:sp>
        <p:nvSpPr>
          <p:cNvPr id="13" name="AutoShape 13"/>
          <p:cNvSpPr/>
          <p:nvPr/>
        </p:nvSpPr>
        <p:spPr>
          <a:xfrm>
            <a:off x="1514349" y="737087"/>
            <a:ext cx="8409045" cy="66887"/>
          </a:xfrm>
          <a:prstGeom prst="rect">
            <a:avLst/>
          </a:prstGeom>
          <a:solidFill>
            <a:srgbClr val="318F9A"/>
          </a:solidFill>
        </p:spPr>
      </p:sp>
      <p:sp>
        <p:nvSpPr>
          <p:cNvPr id="14" name="AutoShape 14"/>
          <p:cNvSpPr/>
          <p:nvPr/>
        </p:nvSpPr>
        <p:spPr>
          <a:xfrm>
            <a:off x="-113511" y="6182872"/>
            <a:ext cx="837224" cy="1249293"/>
          </a:xfrm>
          <a:prstGeom prst="rect">
            <a:avLst/>
          </a:prstGeom>
          <a:solidFill>
            <a:srgbClr val="04383F"/>
          </a:solidFill>
        </p:spPr>
      </p:sp>
      <p:sp>
        <p:nvSpPr>
          <p:cNvPr id="15" name="AutoShape 15"/>
          <p:cNvSpPr/>
          <p:nvPr/>
        </p:nvSpPr>
        <p:spPr>
          <a:xfrm>
            <a:off x="330495" y="2113280"/>
            <a:ext cx="88912" cy="5201920"/>
          </a:xfrm>
          <a:prstGeom prst="rect">
            <a:avLst/>
          </a:prstGeom>
          <a:solidFill>
            <a:srgbClr val="318F9A"/>
          </a:solidFill>
        </p:spPr>
      </p:sp>
      <p:grpSp>
        <p:nvGrpSpPr>
          <p:cNvPr id="16" name="Group 16"/>
          <p:cNvGrpSpPr/>
          <p:nvPr/>
        </p:nvGrpSpPr>
        <p:grpSpPr>
          <a:xfrm>
            <a:off x="305101" y="731520"/>
            <a:ext cx="573583" cy="573583"/>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8" name="Group 18"/>
          <p:cNvGrpSpPr>
            <a:grpSpLocks noChangeAspect="1"/>
          </p:cNvGrpSpPr>
          <p:nvPr/>
        </p:nvGrpSpPr>
        <p:grpSpPr>
          <a:xfrm>
            <a:off x="622794" y="964404"/>
            <a:ext cx="361416" cy="361416"/>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extLst>
      <p:ext uri="{BB962C8B-B14F-4D97-AF65-F5344CB8AC3E}">
        <p14:creationId xmlns:p14="http://schemas.microsoft.com/office/powerpoint/2010/main" val="31719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123220" y="867185"/>
            <a:ext cx="7715980" cy="1107996"/>
          </a:xfrm>
          <a:prstGeom prst="rect">
            <a:avLst/>
          </a:prstGeom>
        </p:spPr>
        <p:txBody>
          <a:bodyPr wrap="square" lIns="0" tIns="0" rIns="0" bIns="0" rtlCol="0" anchor="t">
            <a:spAutoFit/>
          </a:bodyPr>
          <a:lstStyle/>
          <a:p>
            <a:r>
              <a:rPr lang="en-US" sz="3600" b="1" dirty="0">
                <a:solidFill>
                  <a:schemeClr val="accent5">
                    <a:lumMod val="50000"/>
                  </a:schemeClr>
                </a:solidFill>
                <a:latin typeface="Glacial Indifference" panose="020B0604020202020204" charset="0"/>
              </a:rPr>
              <a:t>TYPES AND USAGE OF CLEANING CHEMICALS </a:t>
            </a:r>
            <a:endParaRPr lang="en-US" sz="3600" b="1" spc="462" dirty="0">
              <a:solidFill>
                <a:schemeClr val="accent5">
                  <a:lumMod val="50000"/>
                </a:schemeClr>
              </a:solidFill>
              <a:latin typeface="Glacial Indifference" panose="020B0604020202020204" charset="0"/>
            </a:endParaRPr>
          </a:p>
        </p:txBody>
      </p:sp>
      <p:sp>
        <p:nvSpPr>
          <p:cNvPr id="7" name="TextBox 7"/>
          <p:cNvSpPr txBox="1"/>
          <p:nvPr/>
        </p:nvSpPr>
        <p:spPr>
          <a:xfrm>
            <a:off x="591893" y="2682131"/>
            <a:ext cx="8821010" cy="2946319"/>
          </a:xfrm>
          <a:prstGeom prst="rect">
            <a:avLst/>
          </a:prstGeom>
        </p:spPr>
        <p:txBody>
          <a:bodyPr wrap="square" lIns="0" tIns="0" rIns="0" bIns="0" rtlCol="0" anchor="t">
            <a:spAutoFit/>
          </a:bodyPr>
          <a:lstStyle/>
          <a:p>
            <a:pPr marL="342900" indent="-342900">
              <a:lnSpc>
                <a:spcPts val="2940"/>
              </a:lnSpc>
              <a:buFont typeface="Wingdings" panose="05000000000000000000" pitchFamily="2" charset="2"/>
              <a:buChar char="Ø"/>
            </a:pPr>
            <a:r>
              <a:rPr lang="en-US" sz="2000" dirty="0">
                <a:solidFill>
                  <a:schemeClr val="accent5">
                    <a:lumMod val="50000"/>
                  </a:schemeClr>
                </a:solidFill>
                <a:latin typeface="Glacial Indifference" panose="020B0604020202020204" charset="0"/>
              </a:rPr>
              <a:t>Aside from alkali type of cleaners, the acid base type cleaning chemicals have at least three types. The strong acid cleaners are highly corrosive. They are good in removing hard deposits. Hydrochloric acid or the well-known muriatic acid is a good example of this type. The mild acid cleaners are good in removing rusty stains and blemish. Anti-rust cleaners, wheels and tires dressing compound are good example of this type, and the soft acid cleaners are those that are used in cleaning glasses. This kind of cleaners is available in detergent, liquid, and bar</a:t>
            </a:r>
            <a:endParaRPr lang="en-US" sz="2000" spc="210" dirty="0">
              <a:solidFill>
                <a:schemeClr val="accent5">
                  <a:lumMod val="50000"/>
                </a:schemeClr>
              </a:solidFill>
              <a:latin typeface="Glacial Indifference" panose="020B0604020202020204" charset="0"/>
            </a:endParaRPr>
          </a:p>
        </p:txBody>
      </p:sp>
      <p:sp>
        <p:nvSpPr>
          <p:cNvPr id="12" name="AutoShape 12"/>
          <p:cNvSpPr/>
          <p:nvPr/>
        </p:nvSpPr>
        <p:spPr>
          <a:xfrm>
            <a:off x="9181510" y="-118682"/>
            <a:ext cx="694219" cy="1319404"/>
          </a:xfrm>
          <a:prstGeom prst="rect">
            <a:avLst/>
          </a:prstGeom>
          <a:solidFill>
            <a:srgbClr val="04383F"/>
          </a:solidFill>
        </p:spPr>
      </p:sp>
      <p:sp>
        <p:nvSpPr>
          <p:cNvPr id="13" name="AutoShape 13"/>
          <p:cNvSpPr/>
          <p:nvPr/>
        </p:nvSpPr>
        <p:spPr>
          <a:xfrm>
            <a:off x="1514349" y="737087"/>
            <a:ext cx="8409045" cy="66887"/>
          </a:xfrm>
          <a:prstGeom prst="rect">
            <a:avLst/>
          </a:prstGeom>
          <a:solidFill>
            <a:srgbClr val="318F9A"/>
          </a:solidFill>
        </p:spPr>
      </p:sp>
      <p:sp>
        <p:nvSpPr>
          <p:cNvPr id="14" name="AutoShape 14"/>
          <p:cNvSpPr/>
          <p:nvPr/>
        </p:nvSpPr>
        <p:spPr>
          <a:xfrm>
            <a:off x="-113511" y="6182872"/>
            <a:ext cx="837224" cy="1249293"/>
          </a:xfrm>
          <a:prstGeom prst="rect">
            <a:avLst/>
          </a:prstGeom>
          <a:solidFill>
            <a:srgbClr val="04383F"/>
          </a:solidFill>
        </p:spPr>
      </p:sp>
      <p:sp>
        <p:nvSpPr>
          <p:cNvPr id="15" name="AutoShape 15"/>
          <p:cNvSpPr/>
          <p:nvPr/>
        </p:nvSpPr>
        <p:spPr>
          <a:xfrm>
            <a:off x="330495" y="2113280"/>
            <a:ext cx="88912" cy="5201920"/>
          </a:xfrm>
          <a:prstGeom prst="rect">
            <a:avLst/>
          </a:prstGeom>
          <a:solidFill>
            <a:srgbClr val="318F9A"/>
          </a:solidFill>
        </p:spPr>
      </p:sp>
      <p:grpSp>
        <p:nvGrpSpPr>
          <p:cNvPr id="16" name="Group 16"/>
          <p:cNvGrpSpPr/>
          <p:nvPr/>
        </p:nvGrpSpPr>
        <p:grpSpPr>
          <a:xfrm>
            <a:off x="305101" y="731520"/>
            <a:ext cx="573583" cy="573583"/>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8" name="Group 18"/>
          <p:cNvGrpSpPr>
            <a:grpSpLocks noChangeAspect="1"/>
          </p:cNvGrpSpPr>
          <p:nvPr/>
        </p:nvGrpSpPr>
        <p:grpSpPr>
          <a:xfrm>
            <a:off x="622794" y="964404"/>
            <a:ext cx="361416" cy="361416"/>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extLst>
      <p:ext uri="{BB962C8B-B14F-4D97-AF65-F5344CB8AC3E}">
        <p14:creationId xmlns:p14="http://schemas.microsoft.com/office/powerpoint/2010/main" val="364274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TextBox 2"/>
          <p:cNvSpPr txBox="1"/>
          <p:nvPr/>
        </p:nvSpPr>
        <p:spPr>
          <a:xfrm>
            <a:off x="4344186" y="390402"/>
            <a:ext cx="5365902" cy="984885"/>
          </a:xfrm>
          <a:prstGeom prst="rect">
            <a:avLst/>
          </a:prstGeom>
        </p:spPr>
        <p:txBody>
          <a:bodyPr wrap="square" lIns="0" tIns="0" rIns="0" bIns="0" rtlCol="0" anchor="t">
            <a:spAutoFit/>
          </a:bodyPr>
          <a:lstStyle/>
          <a:p>
            <a:r>
              <a:rPr lang="en-US" sz="3200" b="1" dirty="0">
                <a:solidFill>
                  <a:schemeClr val="accent5">
                    <a:lumMod val="40000"/>
                    <a:lumOff val="60000"/>
                  </a:schemeClr>
                </a:solidFill>
                <a:latin typeface="Glacial Indifference" panose="020B0604020202020204" charset="0"/>
              </a:rPr>
              <a:t>Unit 2: Store/arrange tools and shop equipment </a:t>
            </a:r>
            <a:endParaRPr lang="en-US" sz="3200" b="1" spc="35" dirty="0">
              <a:solidFill>
                <a:schemeClr val="accent5">
                  <a:lumMod val="40000"/>
                  <a:lumOff val="60000"/>
                </a:schemeClr>
              </a:solidFill>
              <a:latin typeface="Glacial Indifference" panose="020B0604020202020204" charset="0"/>
            </a:endParaRPr>
          </a:p>
        </p:txBody>
      </p:sp>
      <p:grpSp>
        <p:nvGrpSpPr>
          <p:cNvPr id="6" name="Group 6"/>
          <p:cNvGrpSpPr/>
          <p:nvPr/>
        </p:nvGrpSpPr>
        <p:grpSpPr>
          <a:xfrm>
            <a:off x="741053" y="1674119"/>
            <a:ext cx="8373092" cy="5179191"/>
            <a:chOff x="-1471971" y="-1170878"/>
            <a:chExt cx="11164121" cy="6905586"/>
          </a:xfrm>
        </p:grpSpPr>
        <p:sp>
          <p:nvSpPr>
            <p:cNvPr id="7" name="TextBox 7"/>
            <p:cNvSpPr txBox="1"/>
            <p:nvPr/>
          </p:nvSpPr>
          <p:spPr>
            <a:xfrm>
              <a:off x="-634626" y="-1170878"/>
              <a:ext cx="6380973" cy="97608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PERSONAL SAFETY AND LABELING PROCEDURE</a:t>
              </a:r>
              <a:endParaRPr lang="en-US" sz="2100" b="1" spc="252" dirty="0">
                <a:solidFill>
                  <a:schemeClr val="accent5">
                    <a:lumMod val="40000"/>
                    <a:lumOff val="60000"/>
                  </a:schemeClr>
                </a:solidFill>
                <a:latin typeface="Glacial Indifference" panose="020B0604020202020204" charset="0"/>
              </a:endParaRPr>
            </a:p>
          </p:txBody>
        </p:sp>
        <p:sp>
          <p:nvSpPr>
            <p:cNvPr id="8" name="TextBox 8"/>
            <p:cNvSpPr txBox="1"/>
            <p:nvPr/>
          </p:nvSpPr>
          <p:spPr>
            <a:xfrm>
              <a:off x="-1471971" y="194731"/>
              <a:ext cx="11164121" cy="5539977"/>
            </a:xfrm>
            <a:prstGeom prst="rect">
              <a:avLst/>
            </a:prstGeom>
          </p:spPr>
          <p:txBody>
            <a:bodyPr wrap="square" lIns="0" tIns="0" rIns="0" bIns="0" rtlCol="0" anchor="t">
              <a:spAutoFit/>
            </a:bodyPr>
            <a:lstStyle/>
            <a:p>
              <a:pPr marL="285750" indent="-285750">
                <a:lnSpc>
                  <a:spcPts val="2700"/>
                </a:lnSpc>
                <a:buFont typeface="Wingdings" panose="05000000000000000000" pitchFamily="2" charset="2"/>
                <a:buChar char="Ø"/>
              </a:pPr>
              <a:r>
                <a:rPr lang="en-US" sz="2400" b="1" dirty="0">
                  <a:solidFill>
                    <a:schemeClr val="accent5">
                      <a:lumMod val="40000"/>
                      <a:lumOff val="60000"/>
                    </a:schemeClr>
                  </a:solidFill>
                  <a:latin typeface="Glacial Indifference" panose="020B0604020202020204" charset="0"/>
                </a:rPr>
                <a:t>Whenever safety is the issue, safety of oneself usually comes to mind. It is a basic instinct for human being to protect himself</a:t>
              </a:r>
            </a:p>
            <a:p>
              <a:pPr marL="285750" indent="-285750">
                <a:lnSpc>
                  <a:spcPts val="2700"/>
                </a:lnSpc>
                <a:buFont typeface="Wingdings" panose="05000000000000000000" pitchFamily="2" charset="2"/>
                <a:buChar char="Ø"/>
              </a:pPr>
              <a:r>
                <a:rPr lang="en-US" sz="2400" b="1" dirty="0">
                  <a:solidFill>
                    <a:schemeClr val="accent5">
                      <a:lumMod val="40000"/>
                      <a:lumOff val="60000"/>
                    </a:schemeClr>
                  </a:solidFill>
                  <a:latin typeface="Glacial Indifference" panose="020B0604020202020204" charset="0"/>
                </a:rPr>
                <a:t>Safety in the workshop is not only confined to the use of tools, materials and equipment. To some degree, in workshop, personal safety must come first before anything else. You can replace broken tools with new one. Buy new materials and operate new equipment but you cannot buy new body as replacement if something happens to it. </a:t>
              </a:r>
            </a:p>
            <a:p>
              <a:pPr marL="285750" indent="-285750">
                <a:lnSpc>
                  <a:spcPts val="2700"/>
                </a:lnSpc>
                <a:buFont typeface="Wingdings" panose="05000000000000000000" pitchFamily="2" charset="2"/>
                <a:buChar char="Ø"/>
              </a:pPr>
              <a:r>
                <a:rPr lang="en-US" sz="2400" b="1" dirty="0">
                  <a:solidFill>
                    <a:schemeClr val="accent5">
                      <a:lumMod val="40000"/>
                      <a:lumOff val="60000"/>
                    </a:schemeClr>
                  </a:solidFill>
                  <a:latin typeface="Glacial Indifference" panose="020B0604020202020204" charset="0"/>
                </a:rPr>
                <a:t>Personal safety involves habits, values, and awareness. Having these virtues will shy you away from injury and harm</a:t>
              </a:r>
              <a:endParaRPr lang="en-US" sz="2400" b="1" spc="18" dirty="0">
                <a:solidFill>
                  <a:schemeClr val="accent5">
                    <a:lumMod val="40000"/>
                    <a:lumOff val="60000"/>
                  </a:schemeClr>
                </a:solidFill>
                <a:latin typeface="Glacial Indifference" panose="020B0604020202020204" charset="0"/>
              </a:endParaRPr>
            </a:p>
          </p:txBody>
        </p:sp>
      </p:grpSp>
      <p:grpSp>
        <p:nvGrpSpPr>
          <p:cNvPr id="9" name="Group 9"/>
          <p:cNvGrpSpPr/>
          <p:nvPr/>
        </p:nvGrpSpPr>
        <p:grpSpPr>
          <a:xfrm>
            <a:off x="400199" y="1589741"/>
            <a:ext cx="645537" cy="64553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txBody>
            <a:bodyPr/>
            <a:lstStyle/>
            <a:p>
              <a:endParaRPr lang="en-PH" dirty="0"/>
            </a:p>
          </p:txBody>
        </p:sp>
      </p:grpSp>
      <p:grpSp>
        <p:nvGrpSpPr>
          <p:cNvPr id="11" name="Group 11"/>
          <p:cNvGrpSpPr/>
          <p:nvPr/>
        </p:nvGrpSpPr>
        <p:grpSpPr>
          <a:xfrm>
            <a:off x="78870" y="6553200"/>
            <a:ext cx="645537" cy="64553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p:nvPr/>
        </p:nvGrpSpPr>
        <p:grpSpPr>
          <a:xfrm>
            <a:off x="0" y="1886339"/>
            <a:ext cx="645537" cy="64553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5" name="Group 15"/>
          <p:cNvGrpSpPr/>
          <p:nvPr/>
        </p:nvGrpSpPr>
        <p:grpSpPr>
          <a:xfrm>
            <a:off x="9022080" y="6574420"/>
            <a:ext cx="645537" cy="64553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803202" y="1704880"/>
            <a:ext cx="406754" cy="406754"/>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9" name="Group 19"/>
          <p:cNvGrpSpPr>
            <a:grpSpLocks noChangeAspect="1"/>
          </p:cNvGrpSpPr>
          <p:nvPr/>
        </p:nvGrpSpPr>
        <p:grpSpPr>
          <a:xfrm>
            <a:off x="519589" y="6672591"/>
            <a:ext cx="406754" cy="406754"/>
            <a:chOff x="-2540" y="-2540"/>
            <a:chExt cx="6355080" cy="6355080"/>
          </a:xfrm>
        </p:grpSpPr>
        <p:sp>
          <p:nvSpPr>
            <p:cNvPr id="20" name="Freeform 2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1" name="Group 21"/>
          <p:cNvGrpSpPr>
            <a:grpSpLocks noChangeAspect="1"/>
          </p:cNvGrpSpPr>
          <p:nvPr/>
        </p:nvGrpSpPr>
        <p:grpSpPr>
          <a:xfrm>
            <a:off x="8820143" y="6770105"/>
            <a:ext cx="406754" cy="406754"/>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3" name="Group 23"/>
          <p:cNvGrpSpPr>
            <a:grpSpLocks noChangeAspect="1"/>
          </p:cNvGrpSpPr>
          <p:nvPr/>
        </p:nvGrpSpPr>
        <p:grpSpPr>
          <a:xfrm>
            <a:off x="62223" y="6349823"/>
            <a:ext cx="406754" cy="406754"/>
            <a:chOff x="-2540" y="-2540"/>
            <a:chExt cx="6355080" cy="6355080"/>
          </a:xfrm>
        </p:grpSpPr>
        <p:sp>
          <p:nvSpPr>
            <p:cNvPr id="24" name="Freeform 2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31" name="AutoShape 31"/>
          <p:cNvSpPr/>
          <p:nvPr/>
        </p:nvSpPr>
        <p:spPr>
          <a:xfrm>
            <a:off x="-112735" y="-100035"/>
            <a:ext cx="684824" cy="1615190"/>
          </a:xfrm>
          <a:prstGeom prst="rect">
            <a:avLst/>
          </a:prstGeom>
          <a:solidFill>
            <a:srgbClr val="FDFDFD"/>
          </a:solidFill>
        </p:spPr>
      </p:sp>
      <p:sp>
        <p:nvSpPr>
          <p:cNvPr id="32" name="AutoShape 32"/>
          <p:cNvSpPr/>
          <p:nvPr/>
        </p:nvSpPr>
        <p:spPr>
          <a:xfrm>
            <a:off x="-1453016" y="916686"/>
            <a:ext cx="5797202" cy="66887"/>
          </a:xfrm>
          <a:prstGeom prst="rect">
            <a:avLst/>
          </a:prstGeom>
          <a:solidFill>
            <a:srgbClr val="04383F"/>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TextBox 2"/>
          <p:cNvSpPr txBox="1"/>
          <p:nvPr/>
        </p:nvSpPr>
        <p:spPr>
          <a:xfrm>
            <a:off x="4344186" y="322283"/>
            <a:ext cx="5365902" cy="984885"/>
          </a:xfrm>
          <a:prstGeom prst="rect">
            <a:avLst/>
          </a:prstGeom>
        </p:spPr>
        <p:txBody>
          <a:bodyPr wrap="square" lIns="0" tIns="0" rIns="0" bIns="0" rtlCol="0" anchor="t">
            <a:spAutoFit/>
          </a:bodyPr>
          <a:lstStyle/>
          <a:p>
            <a:r>
              <a:rPr lang="en-US" sz="3200" b="1" dirty="0">
                <a:solidFill>
                  <a:schemeClr val="accent5">
                    <a:lumMod val="40000"/>
                    <a:lumOff val="60000"/>
                  </a:schemeClr>
                </a:solidFill>
                <a:latin typeface="Glacial Indifference" panose="020B0604020202020204" charset="0"/>
              </a:rPr>
              <a:t>Unit 2: Store/arrange tools and shop equipment </a:t>
            </a:r>
            <a:endParaRPr lang="en-US" sz="3200" b="1" spc="35" dirty="0">
              <a:solidFill>
                <a:schemeClr val="accent5">
                  <a:lumMod val="40000"/>
                  <a:lumOff val="60000"/>
                </a:schemeClr>
              </a:solidFill>
              <a:latin typeface="Glacial Indifference" panose="020B0604020202020204" charset="0"/>
            </a:endParaRPr>
          </a:p>
        </p:txBody>
      </p:sp>
      <p:grpSp>
        <p:nvGrpSpPr>
          <p:cNvPr id="6" name="Group 6"/>
          <p:cNvGrpSpPr/>
          <p:nvPr/>
        </p:nvGrpSpPr>
        <p:grpSpPr>
          <a:xfrm>
            <a:off x="803202" y="1674119"/>
            <a:ext cx="8373092" cy="1091059"/>
            <a:chOff x="-1389106" y="-1170878"/>
            <a:chExt cx="11164121" cy="1454745"/>
          </a:xfrm>
        </p:grpSpPr>
        <p:sp>
          <p:nvSpPr>
            <p:cNvPr id="7" name="TextBox 7"/>
            <p:cNvSpPr txBox="1"/>
            <p:nvPr/>
          </p:nvSpPr>
          <p:spPr>
            <a:xfrm>
              <a:off x="-634626" y="-1170878"/>
              <a:ext cx="6380973" cy="97608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PERSONAL SAFETY AND LABELING PROCEDURE</a:t>
              </a:r>
              <a:endParaRPr lang="en-US" sz="2100" b="1" spc="252" dirty="0">
                <a:solidFill>
                  <a:schemeClr val="accent5">
                    <a:lumMod val="40000"/>
                    <a:lumOff val="60000"/>
                  </a:schemeClr>
                </a:solidFill>
                <a:latin typeface="Glacial Indifference" panose="020B0604020202020204" charset="0"/>
              </a:endParaRPr>
            </a:p>
          </p:txBody>
        </p:sp>
        <p:sp>
          <p:nvSpPr>
            <p:cNvPr id="8" name="TextBox 8"/>
            <p:cNvSpPr txBox="1"/>
            <p:nvPr/>
          </p:nvSpPr>
          <p:spPr>
            <a:xfrm>
              <a:off x="-1389106" y="-151637"/>
              <a:ext cx="11164121" cy="435504"/>
            </a:xfrm>
            <a:prstGeom prst="rect">
              <a:avLst/>
            </a:prstGeom>
          </p:spPr>
          <p:txBody>
            <a:bodyPr wrap="square" lIns="0" tIns="0" rIns="0" bIns="0" rtlCol="0" anchor="t">
              <a:spAutoFit/>
            </a:bodyPr>
            <a:lstStyle/>
            <a:p>
              <a:pPr marL="285750" indent="-285750">
                <a:lnSpc>
                  <a:spcPts val="2700"/>
                </a:lnSpc>
                <a:buFont typeface="Wingdings" panose="05000000000000000000" pitchFamily="2" charset="2"/>
                <a:buChar char="Ø"/>
              </a:pPr>
              <a:r>
                <a:rPr lang="en-US" sz="2000" dirty="0">
                  <a:solidFill>
                    <a:schemeClr val="accent5">
                      <a:lumMod val="40000"/>
                      <a:lumOff val="60000"/>
                    </a:schemeClr>
                  </a:solidFill>
                  <a:latin typeface="Glacial Indifference" panose="020B0604020202020204" charset="0"/>
                </a:rPr>
                <a:t>To be more specific, personal safety can be classified in different manners</a:t>
              </a:r>
              <a:endParaRPr lang="en-US" sz="2000" b="1" spc="18" dirty="0">
                <a:solidFill>
                  <a:schemeClr val="accent5">
                    <a:lumMod val="40000"/>
                    <a:lumOff val="60000"/>
                  </a:schemeClr>
                </a:solidFill>
                <a:latin typeface="Glacial Indifference" panose="020B0604020202020204" charset="0"/>
              </a:endParaRPr>
            </a:p>
          </p:txBody>
        </p:sp>
      </p:grpSp>
      <p:grpSp>
        <p:nvGrpSpPr>
          <p:cNvPr id="9" name="Group 9"/>
          <p:cNvGrpSpPr/>
          <p:nvPr/>
        </p:nvGrpSpPr>
        <p:grpSpPr>
          <a:xfrm>
            <a:off x="400199" y="1589741"/>
            <a:ext cx="645537" cy="64553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txBody>
            <a:bodyPr/>
            <a:lstStyle/>
            <a:p>
              <a:endParaRPr lang="en-PH" dirty="0"/>
            </a:p>
          </p:txBody>
        </p:sp>
      </p:grpSp>
      <p:grpSp>
        <p:nvGrpSpPr>
          <p:cNvPr id="11" name="Group 11"/>
          <p:cNvGrpSpPr/>
          <p:nvPr/>
        </p:nvGrpSpPr>
        <p:grpSpPr>
          <a:xfrm>
            <a:off x="78870" y="6553200"/>
            <a:ext cx="645537" cy="64553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p:nvPr/>
        </p:nvGrpSpPr>
        <p:grpSpPr>
          <a:xfrm>
            <a:off x="0" y="1886339"/>
            <a:ext cx="645537" cy="64553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5" name="Group 15"/>
          <p:cNvGrpSpPr/>
          <p:nvPr/>
        </p:nvGrpSpPr>
        <p:grpSpPr>
          <a:xfrm>
            <a:off x="9022080" y="6574420"/>
            <a:ext cx="645537" cy="64553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803202" y="1704880"/>
            <a:ext cx="406754" cy="406754"/>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9" name="Group 19"/>
          <p:cNvGrpSpPr>
            <a:grpSpLocks noChangeAspect="1"/>
          </p:cNvGrpSpPr>
          <p:nvPr/>
        </p:nvGrpSpPr>
        <p:grpSpPr>
          <a:xfrm>
            <a:off x="519589" y="6672591"/>
            <a:ext cx="406754" cy="406754"/>
            <a:chOff x="-2540" y="-2540"/>
            <a:chExt cx="6355080" cy="6355080"/>
          </a:xfrm>
        </p:grpSpPr>
        <p:sp>
          <p:nvSpPr>
            <p:cNvPr id="20" name="Freeform 2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1" name="Group 21"/>
          <p:cNvGrpSpPr>
            <a:grpSpLocks noChangeAspect="1"/>
          </p:cNvGrpSpPr>
          <p:nvPr/>
        </p:nvGrpSpPr>
        <p:grpSpPr>
          <a:xfrm>
            <a:off x="8820143" y="6770105"/>
            <a:ext cx="406754" cy="406754"/>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3" name="Group 23"/>
          <p:cNvGrpSpPr>
            <a:grpSpLocks noChangeAspect="1"/>
          </p:cNvGrpSpPr>
          <p:nvPr/>
        </p:nvGrpSpPr>
        <p:grpSpPr>
          <a:xfrm>
            <a:off x="62223" y="6349823"/>
            <a:ext cx="406754" cy="406754"/>
            <a:chOff x="-2540" y="-2540"/>
            <a:chExt cx="6355080" cy="6355080"/>
          </a:xfrm>
        </p:grpSpPr>
        <p:sp>
          <p:nvSpPr>
            <p:cNvPr id="24" name="Freeform 2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31" name="AutoShape 31"/>
          <p:cNvSpPr/>
          <p:nvPr/>
        </p:nvSpPr>
        <p:spPr>
          <a:xfrm>
            <a:off x="-112735" y="-100035"/>
            <a:ext cx="684824" cy="1615190"/>
          </a:xfrm>
          <a:prstGeom prst="rect">
            <a:avLst/>
          </a:prstGeom>
          <a:solidFill>
            <a:srgbClr val="FDFDFD"/>
          </a:solidFill>
        </p:spPr>
      </p:sp>
      <p:sp>
        <p:nvSpPr>
          <p:cNvPr id="32" name="AutoShape 32"/>
          <p:cNvSpPr/>
          <p:nvPr/>
        </p:nvSpPr>
        <p:spPr>
          <a:xfrm>
            <a:off x="-1453016" y="916686"/>
            <a:ext cx="5797202" cy="66887"/>
          </a:xfrm>
          <a:prstGeom prst="rect">
            <a:avLst/>
          </a:prstGeom>
          <a:solidFill>
            <a:srgbClr val="04383F"/>
          </a:solidFill>
        </p:spPr>
      </p:sp>
      <p:sp>
        <p:nvSpPr>
          <p:cNvPr id="25" name="TextBox 8">
            <a:extLst>
              <a:ext uri="{FF2B5EF4-FFF2-40B4-BE49-F238E27FC236}">
                <a16:creationId xmlns:a16="http://schemas.microsoft.com/office/drawing/2014/main" id="{BDADC545-FD29-400F-9B78-5FE1A28194CD}"/>
              </a:ext>
            </a:extLst>
          </p:cNvPr>
          <p:cNvSpPr txBox="1"/>
          <p:nvPr/>
        </p:nvSpPr>
        <p:spPr>
          <a:xfrm>
            <a:off x="448920" y="2984637"/>
            <a:ext cx="8629223" cy="3786293"/>
          </a:xfrm>
          <a:prstGeom prst="rect">
            <a:avLst/>
          </a:prstGeom>
        </p:spPr>
        <p:txBody>
          <a:bodyPr wrap="square" lIns="0" tIns="0" rIns="0" bIns="0" rtlCol="0" anchor="t">
            <a:spAutoFit/>
          </a:bodyPr>
          <a:lstStyle/>
          <a:p>
            <a:pPr marL="457200" indent="-457200">
              <a:lnSpc>
                <a:spcPts val="2700"/>
              </a:lnSpc>
              <a:buFont typeface="+mj-lt"/>
              <a:buAutoNum type="arabicPeriod"/>
            </a:pPr>
            <a:r>
              <a:rPr lang="en-US" sz="2000" b="1" u="sng" dirty="0">
                <a:solidFill>
                  <a:schemeClr val="bg1"/>
                </a:solidFill>
                <a:latin typeface="Glacial Indifference" panose="020B0604020202020204" charset="0"/>
              </a:rPr>
              <a:t>Upper body protection</a:t>
            </a:r>
            <a:r>
              <a:rPr lang="en-US" sz="2000" dirty="0">
                <a:solidFill>
                  <a:schemeClr val="bg1"/>
                </a:solidFill>
                <a:latin typeface="Glacial Indifference" panose="020B0604020202020204" charset="0"/>
              </a:rPr>
              <a:t>. These includes safety glass for eye protection called goggles. This is used when grinding metal or when reconditioning tools. Welding goggles are also used when joining metals so that eyes are protected from flying debris. Transparent goggles are useful when working under chassis. Eyes are protected from dust and small particles that may get into the eyes and cause irritation. The head should be protected with head gear like bonnet or cap. This head gear protects head and hair from dust, accumulated dirt, falling object and harmful chemical especially when working underneath the vehicle. The nose and face should be protected with face mask or respirator so that harmful fumes from exhaust gas and chemicals may not get into the lungs.</a:t>
            </a:r>
            <a:endParaRPr lang="en-US" sz="2000" b="1" spc="18" dirty="0">
              <a:solidFill>
                <a:schemeClr val="bg1"/>
              </a:solidFill>
              <a:latin typeface="Glacial Indifference" panose="020B0604020202020204" charset="0"/>
            </a:endParaRPr>
          </a:p>
        </p:txBody>
      </p:sp>
    </p:spTree>
    <p:extLst>
      <p:ext uri="{BB962C8B-B14F-4D97-AF65-F5344CB8AC3E}">
        <p14:creationId xmlns:p14="http://schemas.microsoft.com/office/powerpoint/2010/main" val="1629954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TextBox 2"/>
          <p:cNvSpPr txBox="1"/>
          <p:nvPr/>
        </p:nvSpPr>
        <p:spPr>
          <a:xfrm>
            <a:off x="4344186" y="322283"/>
            <a:ext cx="5365902" cy="984885"/>
          </a:xfrm>
          <a:prstGeom prst="rect">
            <a:avLst/>
          </a:prstGeom>
        </p:spPr>
        <p:txBody>
          <a:bodyPr wrap="square" lIns="0" tIns="0" rIns="0" bIns="0" rtlCol="0" anchor="t">
            <a:spAutoFit/>
          </a:bodyPr>
          <a:lstStyle/>
          <a:p>
            <a:r>
              <a:rPr lang="en-US" sz="3200" b="1" dirty="0">
                <a:solidFill>
                  <a:schemeClr val="accent5">
                    <a:lumMod val="40000"/>
                    <a:lumOff val="60000"/>
                  </a:schemeClr>
                </a:solidFill>
                <a:latin typeface="Glacial Indifference" panose="020B0604020202020204" charset="0"/>
              </a:rPr>
              <a:t>Unit 2: Store/arrange tools and shop equipment </a:t>
            </a:r>
            <a:endParaRPr lang="en-US" sz="3200" b="1" spc="35" dirty="0">
              <a:solidFill>
                <a:schemeClr val="accent5">
                  <a:lumMod val="40000"/>
                  <a:lumOff val="60000"/>
                </a:schemeClr>
              </a:solidFill>
              <a:latin typeface="Glacial Indifference" panose="020B0604020202020204" charset="0"/>
            </a:endParaRPr>
          </a:p>
        </p:txBody>
      </p:sp>
      <p:sp>
        <p:nvSpPr>
          <p:cNvPr id="7" name="TextBox 7"/>
          <p:cNvSpPr txBox="1"/>
          <p:nvPr/>
        </p:nvSpPr>
        <p:spPr>
          <a:xfrm>
            <a:off x="1369062" y="1674119"/>
            <a:ext cx="4785730" cy="73206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PERSONAL SAFETY AND LABELING PROCEDURE</a:t>
            </a:r>
            <a:endParaRPr lang="en-US" sz="2100" b="1" spc="252" dirty="0">
              <a:solidFill>
                <a:schemeClr val="accent5">
                  <a:lumMod val="40000"/>
                  <a:lumOff val="60000"/>
                </a:schemeClr>
              </a:solidFill>
              <a:latin typeface="Glacial Indifference" panose="020B0604020202020204" charset="0"/>
            </a:endParaRPr>
          </a:p>
        </p:txBody>
      </p:sp>
      <p:grpSp>
        <p:nvGrpSpPr>
          <p:cNvPr id="9" name="Group 9"/>
          <p:cNvGrpSpPr/>
          <p:nvPr/>
        </p:nvGrpSpPr>
        <p:grpSpPr>
          <a:xfrm>
            <a:off x="400199" y="1589741"/>
            <a:ext cx="645537" cy="64553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txBody>
            <a:bodyPr/>
            <a:lstStyle/>
            <a:p>
              <a:endParaRPr lang="en-PH" dirty="0"/>
            </a:p>
          </p:txBody>
        </p:sp>
      </p:grpSp>
      <p:grpSp>
        <p:nvGrpSpPr>
          <p:cNvPr id="11" name="Group 11"/>
          <p:cNvGrpSpPr/>
          <p:nvPr/>
        </p:nvGrpSpPr>
        <p:grpSpPr>
          <a:xfrm>
            <a:off x="78870" y="6553200"/>
            <a:ext cx="645537" cy="64553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p:nvPr/>
        </p:nvGrpSpPr>
        <p:grpSpPr>
          <a:xfrm>
            <a:off x="0" y="1886339"/>
            <a:ext cx="645537" cy="64553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5" name="Group 15"/>
          <p:cNvGrpSpPr/>
          <p:nvPr/>
        </p:nvGrpSpPr>
        <p:grpSpPr>
          <a:xfrm>
            <a:off x="9022080" y="6574420"/>
            <a:ext cx="645537" cy="64553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803202" y="1704880"/>
            <a:ext cx="406754" cy="406754"/>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9" name="Group 19"/>
          <p:cNvGrpSpPr>
            <a:grpSpLocks noChangeAspect="1"/>
          </p:cNvGrpSpPr>
          <p:nvPr/>
        </p:nvGrpSpPr>
        <p:grpSpPr>
          <a:xfrm>
            <a:off x="519589" y="6672591"/>
            <a:ext cx="406754" cy="406754"/>
            <a:chOff x="-2540" y="-2540"/>
            <a:chExt cx="6355080" cy="6355080"/>
          </a:xfrm>
        </p:grpSpPr>
        <p:sp>
          <p:nvSpPr>
            <p:cNvPr id="20" name="Freeform 2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1" name="Group 21"/>
          <p:cNvGrpSpPr>
            <a:grpSpLocks noChangeAspect="1"/>
          </p:cNvGrpSpPr>
          <p:nvPr/>
        </p:nvGrpSpPr>
        <p:grpSpPr>
          <a:xfrm>
            <a:off x="8820143" y="6770105"/>
            <a:ext cx="406754" cy="406754"/>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3" name="Group 23"/>
          <p:cNvGrpSpPr>
            <a:grpSpLocks noChangeAspect="1"/>
          </p:cNvGrpSpPr>
          <p:nvPr/>
        </p:nvGrpSpPr>
        <p:grpSpPr>
          <a:xfrm>
            <a:off x="62223" y="6349823"/>
            <a:ext cx="406754" cy="406754"/>
            <a:chOff x="-2540" y="-2540"/>
            <a:chExt cx="6355080" cy="6355080"/>
          </a:xfrm>
        </p:grpSpPr>
        <p:sp>
          <p:nvSpPr>
            <p:cNvPr id="24" name="Freeform 2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31" name="AutoShape 31"/>
          <p:cNvSpPr/>
          <p:nvPr/>
        </p:nvSpPr>
        <p:spPr>
          <a:xfrm>
            <a:off x="-112735" y="-100035"/>
            <a:ext cx="684824" cy="1615190"/>
          </a:xfrm>
          <a:prstGeom prst="rect">
            <a:avLst/>
          </a:prstGeom>
          <a:solidFill>
            <a:srgbClr val="FDFDFD"/>
          </a:solidFill>
        </p:spPr>
      </p:sp>
      <p:sp>
        <p:nvSpPr>
          <p:cNvPr id="32" name="AutoShape 32"/>
          <p:cNvSpPr/>
          <p:nvPr/>
        </p:nvSpPr>
        <p:spPr>
          <a:xfrm>
            <a:off x="-1453016" y="916686"/>
            <a:ext cx="5797202" cy="66887"/>
          </a:xfrm>
          <a:prstGeom prst="rect">
            <a:avLst/>
          </a:prstGeom>
          <a:solidFill>
            <a:srgbClr val="04383F"/>
          </a:solidFill>
        </p:spPr>
      </p:sp>
      <p:sp>
        <p:nvSpPr>
          <p:cNvPr id="25" name="TextBox 8">
            <a:extLst>
              <a:ext uri="{FF2B5EF4-FFF2-40B4-BE49-F238E27FC236}">
                <a16:creationId xmlns:a16="http://schemas.microsoft.com/office/drawing/2014/main" id="{BDADC545-FD29-400F-9B78-5FE1A28194CD}"/>
              </a:ext>
            </a:extLst>
          </p:cNvPr>
          <p:cNvSpPr txBox="1"/>
          <p:nvPr/>
        </p:nvSpPr>
        <p:spPr>
          <a:xfrm>
            <a:off x="543323" y="2657927"/>
            <a:ext cx="8629223" cy="3789114"/>
          </a:xfrm>
          <a:prstGeom prst="rect">
            <a:avLst/>
          </a:prstGeom>
        </p:spPr>
        <p:txBody>
          <a:bodyPr wrap="square" lIns="0" tIns="0" rIns="0" bIns="0" rtlCol="0" anchor="t">
            <a:spAutoFit/>
          </a:bodyPr>
          <a:lstStyle/>
          <a:p>
            <a:pPr>
              <a:lnSpc>
                <a:spcPts val="2700"/>
              </a:lnSpc>
            </a:pPr>
            <a:r>
              <a:rPr lang="en-US" sz="2000" b="1" u="sng" dirty="0">
                <a:solidFill>
                  <a:schemeClr val="bg1"/>
                </a:solidFill>
                <a:latin typeface="Glacial Indifference" panose="020B0604020202020204" charset="0"/>
              </a:rPr>
              <a:t>2. Middle body protection. </a:t>
            </a:r>
            <a:r>
              <a:rPr lang="en-US" sz="2000" dirty="0">
                <a:solidFill>
                  <a:schemeClr val="bg1"/>
                </a:solidFill>
                <a:latin typeface="Glacial Indifference" panose="020B0604020202020204" charset="0"/>
              </a:rPr>
              <a:t>These include apron that protects the body from dirt and sudden spill of substance like oil. High grade rubber gloves protect the hands from paint, solvent and electrical shock. Leather gloves protect the hands from hot surface like newly welded metal to avoid abrasion. Hand cream is also useful to protect hands from dryness </a:t>
            </a:r>
          </a:p>
          <a:p>
            <a:pPr>
              <a:lnSpc>
                <a:spcPts val="2700"/>
              </a:lnSpc>
            </a:pPr>
            <a:endParaRPr lang="en-US" sz="2000" dirty="0">
              <a:solidFill>
                <a:schemeClr val="bg1"/>
              </a:solidFill>
              <a:latin typeface="Glacial Indifference" panose="020B0604020202020204" charset="0"/>
            </a:endParaRPr>
          </a:p>
          <a:p>
            <a:pPr>
              <a:lnSpc>
                <a:spcPts val="2700"/>
              </a:lnSpc>
            </a:pPr>
            <a:r>
              <a:rPr lang="en-US" sz="2000" b="1" u="sng" dirty="0">
                <a:solidFill>
                  <a:schemeClr val="bg1"/>
                </a:solidFill>
                <a:latin typeface="Glacial Indifference" panose="020B0604020202020204" charset="0"/>
              </a:rPr>
              <a:t>3. Lower body protection. </a:t>
            </a:r>
            <a:r>
              <a:rPr lang="en-US" sz="2000" dirty="0">
                <a:solidFill>
                  <a:schemeClr val="bg1"/>
                </a:solidFill>
                <a:latin typeface="Glacial Indifference" panose="020B0604020202020204" charset="0"/>
              </a:rPr>
              <a:t>These include safety shoes to protect the feet from slipping and risk from heavy falling object.</a:t>
            </a:r>
          </a:p>
          <a:p>
            <a:pPr>
              <a:lnSpc>
                <a:spcPts val="2700"/>
              </a:lnSpc>
            </a:pPr>
            <a:endParaRPr lang="en-US" sz="2000" b="1" spc="18" dirty="0">
              <a:solidFill>
                <a:schemeClr val="bg1"/>
              </a:solidFill>
              <a:latin typeface="Glacial Indifference" panose="020B0604020202020204" charset="0"/>
            </a:endParaRPr>
          </a:p>
          <a:p>
            <a:pPr>
              <a:lnSpc>
                <a:spcPts val="2700"/>
              </a:lnSpc>
            </a:pPr>
            <a:r>
              <a:rPr lang="en-US" sz="2000" b="1" u="sng" dirty="0">
                <a:solidFill>
                  <a:schemeClr val="bg1"/>
                </a:solidFill>
                <a:latin typeface="Glacial Indifference" panose="020B0604020202020204" charset="0"/>
              </a:rPr>
              <a:t>4. Whole body protection</a:t>
            </a:r>
            <a:r>
              <a:rPr lang="en-US" sz="2000" dirty="0">
                <a:solidFill>
                  <a:schemeClr val="bg1"/>
                </a:solidFill>
                <a:latin typeface="Glacial Indifference" panose="020B0604020202020204" charset="0"/>
              </a:rPr>
              <a:t>. The use of coveralls or jumpsuit is a good protection against flying debris, chemical spill, paint, solvent and abrasion.</a:t>
            </a:r>
            <a:endParaRPr lang="en-US" sz="2000" b="1" spc="18" dirty="0">
              <a:solidFill>
                <a:schemeClr val="bg1"/>
              </a:solidFill>
              <a:latin typeface="Glacial Indifference" panose="020B0604020202020204" charset="0"/>
            </a:endParaRPr>
          </a:p>
        </p:txBody>
      </p:sp>
    </p:spTree>
    <p:extLst>
      <p:ext uri="{BB962C8B-B14F-4D97-AF65-F5344CB8AC3E}">
        <p14:creationId xmlns:p14="http://schemas.microsoft.com/office/powerpoint/2010/main" val="38894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TextBox 2"/>
          <p:cNvSpPr txBox="1"/>
          <p:nvPr/>
        </p:nvSpPr>
        <p:spPr>
          <a:xfrm>
            <a:off x="4344186" y="322283"/>
            <a:ext cx="5365902" cy="984885"/>
          </a:xfrm>
          <a:prstGeom prst="rect">
            <a:avLst/>
          </a:prstGeom>
        </p:spPr>
        <p:txBody>
          <a:bodyPr wrap="square" lIns="0" tIns="0" rIns="0" bIns="0" rtlCol="0" anchor="t">
            <a:spAutoFit/>
          </a:bodyPr>
          <a:lstStyle/>
          <a:p>
            <a:r>
              <a:rPr lang="en-US" sz="3200" b="1" dirty="0">
                <a:solidFill>
                  <a:schemeClr val="accent5">
                    <a:lumMod val="40000"/>
                    <a:lumOff val="60000"/>
                  </a:schemeClr>
                </a:solidFill>
                <a:latin typeface="Glacial Indifference" panose="020B0604020202020204" charset="0"/>
              </a:rPr>
              <a:t>Unit 2: Store/arrange tools and shop equipment </a:t>
            </a:r>
            <a:endParaRPr lang="en-US" sz="3200" b="1" spc="35" dirty="0">
              <a:solidFill>
                <a:schemeClr val="accent5">
                  <a:lumMod val="40000"/>
                  <a:lumOff val="60000"/>
                </a:schemeClr>
              </a:solidFill>
              <a:latin typeface="Glacial Indifference" panose="020B0604020202020204" charset="0"/>
            </a:endParaRPr>
          </a:p>
        </p:txBody>
      </p:sp>
      <p:sp>
        <p:nvSpPr>
          <p:cNvPr id="7" name="TextBox 7"/>
          <p:cNvSpPr txBox="1"/>
          <p:nvPr/>
        </p:nvSpPr>
        <p:spPr>
          <a:xfrm>
            <a:off x="1369062" y="1674119"/>
            <a:ext cx="4785730" cy="73206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PERSONAL SAFETY AND LABELING PROCEDURE</a:t>
            </a:r>
            <a:endParaRPr lang="en-US" sz="2100" b="1" spc="252" dirty="0">
              <a:solidFill>
                <a:schemeClr val="accent5">
                  <a:lumMod val="40000"/>
                  <a:lumOff val="60000"/>
                </a:schemeClr>
              </a:solidFill>
              <a:latin typeface="Glacial Indifference" panose="020B0604020202020204" charset="0"/>
            </a:endParaRPr>
          </a:p>
        </p:txBody>
      </p:sp>
      <p:grpSp>
        <p:nvGrpSpPr>
          <p:cNvPr id="9" name="Group 9"/>
          <p:cNvGrpSpPr/>
          <p:nvPr/>
        </p:nvGrpSpPr>
        <p:grpSpPr>
          <a:xfrm>
            <a:off x="400199" y="1589741"/>
            <a:ext cx="645537" cy="64553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txBody>
            <a:bodyPr/>
            <a:lstStyle/>
            <a:p>
              <a:endParaRPr lang="en-PH" dirty="0"/>
            </a:p>
          </p:txBody>
        </p:sp>
      </p:grpSp>
      <p:grpSp>
        <p:nvGrpSpPr>
          <p:cNvPr id="11" name="Group 11"/>
          <p:cNvGrpSpPr/>
          <p:nvPr/>
        </p:nvGrpSpPr>
        <p:grpSpPr>
          <a:xfrm>
            <a:off x="78870" y="6553200"/>
            <a:ext cx="645537" cy="64553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p:nvPr/>
        </p:nvGrpSpPr>
        <p:grpSpPr>
          <a:xfrm>
            <a:off x="0" y="1886339"/>
            <a:ext cx="645537" cy="64553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5" name="Group 15"/>
          <p:cNvGrpSpPr/>
          <p:nvPr/>
        </p:nvGrpSpPr>
        <p:grpSpPr>
          <a:xfrm>
            <a:off x="9022080" y="6574420"/>
            <a:ext cx="645537" cy="64553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803202" y="1704880"/>
            <a:ext cx="406754" cy="406754"/>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9" name="Group 19"/>
          <p:cNvGrpSpPr>
            <a:grpSpLocks noChangeAspect="1"/>
          </p:cNvGrpSpPr>
          <p:nvPr/>
        </p:nvGrpSpPr>
        <p:grpSpPr>
          <a:xfrm>
            <a:off x="519589" y="6672591"/>
            <a:ext cx="406754" cy="406754"/>
            <a:chOff x="-2540" y="-2540"/>
            <a:chExt cx="6355080" cy="6355080"/>
          </a:xfrm>
        </p:grpSpPr>
        <p:sp>
          <p:nvSpPr>
            <p:cNvPr id="20" name="Freeform 2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1" name="Group 21"/>
          <p:cNvGrpSpPr>
            <a:grpSpLocks noChangeAspect="1"/>
          </p:cNvGrpSpPr>
          <p:nvPr/>
        </p:nvGrpSpPr>
        <p:grpSpPr>
          <a:xfrm>
            <a:off x="8820143" y="6770105"/>
            <a:ext cx="406754" cy="406754"/>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3" name="Group 23"/>
          <p:cNvGrpSpPr>
            <a:grpSpLocks noChangeAspect="1"/>
          </p:cNvGrpSpPr>
          <p:nvPr/>
        </p:nvGrpSpPr>
        <p:grpSpPr>
          <a:xfrm>
            <a:off x="62223" y="6349823"/>
            <a:ext cx="406754" cy="406754"/>
            <a:chOff x="-2540" y="-2540"/>
            <a:chExt cx="6355080" cy="6355080"/>
          </a:xfrm>
        </p:grpSpPr>
        <p:sp>
          <p:nvSpPr>
            <p:cNvPr id="24" name="Freeform 2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31" name="AutoShape 31"/>
          <p:cNvSpPr/>
          <p:nvPr/>
        </p:nvSpPr>
        <p:spPr>
          <a:xfrm>
            <a:off x="-112735" y="-100035"/>
            <a:ext cx="684824" cy="1615190"/>
          </a:xfrm>
          <a:prstGeom prst="rect">
            <a:avLst/>
          </a:prstGeom>
          <a:solidFill>
            <a:srgbClr val="FDFDFD"/>
          </a:solidFill>
        </p:spPr>
      </p:sp>
      <p:sp>
        <p:nvSpPr>
          <p:cNvPr id="32" name="AutoShape 32"/>
          <p:cNvSpPr/>
          <p:nvPr/>
        </p:nvSpPr>
        <p:spPr>
          <a:xfrm>
            <a:off x="-1453016" y="916686"/>
            <a:ext cx="5797202" cy="66887"/>
          </a:xfrm>
          <a:prstGeom prst="rect">
            <a:avLst/>
          </a:prstGeom>
          <a:solidFill>
            <a:srgbClr val="04383F"/>
          </a:solidFill>
        </p:spPr>
      </p:sp>
      <p:sp>
        <p:nvSpPr>
          <p:cNvPr id="25" name="TextBox 8">
            <a:extLst>
              <a:ext uri="{FF2B5EF4-FFF2-40B4-BE49-F238E27FC236}">
                <a16:creationId xmlns:a16="http://schemas.microsoft.com/office/drawing/2014/main" id="{BDADC545-FD29-400F-9B78-5FE1A28194CD}"/>
              </a:ext>
            </a:extLst>
          </p:cNvPr>
          <p:cNvSpPr txBox="1"/>
          <p:nvPr/>
        </p:nvSpPr>
        <p:spPr>
          <a:xfrm>
            <a:off x="519589" y="2903060"/>
            <a:ext cx="8629223" cy="3096617"/>
          </a:xfrm>
          <a:prstGeom prst="rect">
            <a:avLst/>
          </a:prstGeom>
        </p:spPr>
        <p:txBody>
          <a:bodyPr wrap="square" lIns="0" tIns="0" rIns="0" bIns="0" rtlCol="0" anchor="t">
            <a:spAutoFit/>
          </a:bodyPr>
          <a:lstStyle/>
          <a:p>
            <a:pPr marL="342900" indent="-342900">
              <a:lnSpc>
                <a:spcPts val="2700"/>
              </a:lnSpc>
              <a:buFont typeface="Wingdings" panose="05000000000000000000" pitchFamily="2" charset="2"/>
              <a:buChar char="v"/>
            </a:pPr>
            <a:r>
              <a:rPr lang="en-US" sz="2000" dirty="0">
                <a:solidFill>
                  <a:schemeClr val="bg1"/>
                </a:solidFill>
                <a:latin typeface="Glacial Indifference" panose="020B0604020202020204" charset="0"/>
              </a:rPr>
              <a:t>Aside from the different implements to protect self from any harmful injury, labeling of warning signs and symbols must be clearly written and properly identified. </a:t>
            </a:r>
          </a:p>
          <a:p>
            <a:pPr marL="342900" indent="-342900">
              <a:lnSpc>
                <a:spcPts val="2700"/>
              </a:lnSpc>
              <a:buFont typeface="Wingdings" panose="05000000000000000000" pitchFamily="2" charset="2"/>
              <a:buChar char="v"/>
            </a:pPr>
            <a:endParaRPr lang="en-US" sz="2000" dirty="0">
              <a:solidFill>
                <a:schemeClr val="bg1"/>
              </a:solidFill>
              <a:latin typeface="Glacial Indifference" panose="020B0604020202020204" charset="0"/>
            </a:endParaRPr>
          </a:p>
          <a:p>
            <a:pPr marL="342900" indent="-342900">
              <a:lnSpc>
                <a:spcPts val="2700"/>
              </a:lnSpc>
              <a:buFont typeface="Wingdings" panose="05000000000000000000" pitchFamily="2" charset="2"/>
              <a:buChar char="v"/>
            </a:pPr>
            <a:r>
              <a:rPr lang="en-US" sz="2000" dirty="0">
                <a:solidFill>
                  <a:schemeClr val="bg1"/>
                </a:solidFill>
                <a:latin typeface="Glacial Indifference" panose="020B0604020202020204" charset="0"/>
              </a:rPr>
              <a:t>Labels must be color coded. Usually a red color code is a sign of danger sign. It gives you information on the seriousness of consequence if not followed. Yellow color code can mean warning. It gives information to forewarn you from danger. A green color code may mean safe. It is good that workplace be posted with properly labeled signs, symbols, and stickers. </a:t>
            </a:r>
            <a:endParaRPr lang="en-US" sz="2000" b="1" spc="18" dirty="0">
              <a:solidFill>
                <a:schemeClr val="bg1"/>
              </a:solidFill>
              <a:latin typeface="Glacial Indifference" panose="020B0604020202020204" charset="0"/>
            </a:endParaRPr>
          </a:p>
        </p:txBody>
      </p:sp>
    </p:spTree>
    <p:extLst>
      <p:ext uri="{BB962C8B-B14F-4D97-AF65-F5344CB8AC3E}">
        <p14:creationId xmlns:p14="http://schemas.microsoft.com/office/powerpoint/2010/main" val="70328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TextBox 2"/>
          <p:cNvSpPr txBox="1"/>
          <p:nvPr/>
        </p:nvSpPr>
        <p:spPr>
          <a:xfrm>
            <a:off x="4344186" y="322283"/>
            <a:ext cx="5365902" cy="984885"/>
          </a:xfrm>
          <a:prstGeom prst="rect">
            <a:avLst/>
          </a:prstGeom>
        </p:spPr>
        <p:txBody>
          <a:bodyPr wrap="square" lIns="0" tIns="0" rIns="0" bIns="0" rtlCol="0" anchor="t">
            <a:spAutoFit/>
          </a:bodyPr>
          <a:lstStyle/>
          <a:p>
            <a:r>
              <a:rPr lang="en-US" sz="3200" b="1" dirty="0">
                <a:solidFill>
                  <a:schemeClr val="accent5">
                    <a:lumMod val="40000"/>
                    <a:lumOff val="60000"/>
                  </a:schemeClr>
                </a:solidFill>
                <a:latin typeface="Glacial Indifference" panose="020B0604020202020204" charset="0"/>
              </a:rPr>
              <a:t>Unit 2: Store/arrange tools and shop equipment </a:t>
            </a:r>
            <a:endParaRPr lang="en-US" sz="3200" b="1" spc="35" dirty="0">
              <a:solidFill>
                <a:schemeClr val="accent5">
                  <a:lumMod val="40000"/>
                  <a:lumOff val="60000"/>
                </a:schemeClr>
              </a:solidFill>
              <a:latin typeface="Glacial Indifference" panose="020B0604020202020204" charset="0"/>
            </a:endParaRPr>
          </a:p>
        </p:txBody>
      </p:sp>
      <p:grpSp>
        <p:nvGrpSpPr>
          <p:cNvPr id="9" name="Group 9"/>
          <p:cNvGrpSpPr/>
          <p:nvPr/>
        </p:nvGrpSpPr>
        <p:grpSpPr>
          <a:xfrm>
            <a:off x="400199" y="1589741"/>
            <a:ext cx="645537" cy="64553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txBody>
            <a:bodyPr/>
            <a:lstStyle/>
            <a:p>
              <a:endParaRPr lang="en-PH" dirty="0"/>
            </a:p>
          </p:txBody>
        </p:sp>
      </p:grpSp>
      <p:grpSp>
        <p:nvGrpSpPr>
          <p:cNvPr id="11" name="Group 11"/>
          <p:cNvGrpSpPr/>
          <p:nvPr/>
        </p:nvGrpSpPr>
        <p:grpSpPr>
          <a:xfrm>
            <a:off x="78870" y="6553200"/>
            <a:ext cx="645537" cy="64553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p:nvPr/>
        </p:nvGrpSpPr>
        <p:grpSpPr>
          <a:xfrm>
            <a:off x="0" y="1886339"/>
            <a:ext cx="645537" cy="64553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5" name="Group 15"/>
          <p:cNvGrpSpPr/>
          <p:nvPr/>
        </p:nvGrpSpPr>
        <p:grpSpPr>
          <a:xfrm>
            <a:off x="9022080" y="6574420"/>
            <a:ext cx="645537" cy="645537"/>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803202" y="1704880"/>
            <a:ext cx="406754" cy="406754"/>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9" name="Group 19"/>
          <p:cNvGrpSpPr>
            <a:grpSpLocks noChangeAspect="1"/>
          </p:cNvGrpSpPr>
          <p:nvPr/>
        </p:nvGrpSpPr>
        <p:grpSpPr>
          <a:xfrm>
            <a:off x="519589" y="6672591"/>
            <a:ext cx="406754" cy="406754"/>
            <a:chOff x="-2540" y="-2540"/>
            <a:chExt cx="6355080" cy="6355080"/>
          </a:xfrm>
        </p:grpSpPr>
        <p:sp>
          <p:nvSpPr>
            <p:cNvPr id="20" name="Freeform 2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1" name="Group 21"/>
          <p:cNvGrpSpPr>
            <a:grpSpLocks noChangeAspect="1"/>
          </p:cNvGrpSpPr>
          <p:nvPr/>
        </p:nvGrpSpPr>
        <p:grpSpPr>
          <a:xfrm>
            <a:off x="8820143" y="6770105"/>
            <a:ext cx="406754" cy="406754"/>
            <a:chOff x="-2540" y="-2540"/>
            <a:chExt cx="6355080" cy="6355080"/>
          </a:xfrm>
        </p:grpSpPr>
        <p:sp>
          <p:nvSpPr>
            <p:cNvPr id="22" name="Freeform 22"/>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23" name="Group 23"/>
          <p:cNvGrpSpPr>
            <a:grpSpLocks noChangeAspect="1"/>
          </p:cNvGrpSpPr>
          <p:nvPr/>
        </p:nvGrpSpPr>
        <p:grpSpPr>
          <a:xfrm>
            <a:off x="62223" y="6349823"/>
            <a:ext cx="406754" cy="406754"/>
            <a:chOff x="-2540" y="-2540"/>
            <a:chExt cx="6355080" cy="6355080"/>
          </a:xfrm>
        </p:grpSpPr>
        <p:sp>
          <p:nvSpPr>
            <p:cNvPr id="24" name="Freeform 2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31" name="AutoShape 31"/>
          <p:cNvSpPr/>
          <p:nvPr/>
        </p:nvSpPr>
        <p:spPr>
          <a:xfrm>
            <a:off x="-112735" y="-100035"/>
            <a:ext cx="684824" cy="1615190"/>
          </a:xfrm>
          <a:prstGeom prst="rect">
            <a:avLst/>
          </a:prstGeom>
          <a:solidFill>
            <a:srgbClr val="FDFDFD"/>
          </a:solidFill>
        </p:spPr>
      </p:sp>
      <p:sp>
        <p:nvSpPr>
          <p:cNvPr id="32" name="AutoShape 32"/>
          <p:cNvSpPr/>
          <p:nvPr/>
        </p:nvSpPr>
        <p:spPr>
          <a:xfrm>
            <a:off x="-1453016" y="916686"/>
            <a:ext cx="5797202" cy="66887"/>
          </a:xfrm>
          <a:prstGeom prst="rect">
            <a:avLst/>
          </a:prstGeom>
          <a:solidFill>
            <a:srgbClr val="04383F"/>
          </a:solidFill>
        </p:spPr>
      </p:sp>
      <p:pic>
        <p:nvPicPr>
          <p:cNvPr id="4" name="Picture 3">
            <a:extLst>
              <a:ext uri="{FF2B5EF4-FFF2-40B4-BE49-F238E27FC236}">
                <a16:creationId xmlns:a16="http://schemas.microsoft.com/office/drawing/2014/main" id="{ACB9354E-3BD5-4F3E-9601-A019A9843FEF}"/>
              </a:ext>
            </a:extLst>
          </p:cNvPr>
          <p:cNvPicPr>
            <a:picLocks noChangeAspect="1"/>
          </p:cNvPicPr>
          <p:nvPr/>
        </p:nvPicPr>
        <p:blipFill rotWithShape="1">
          <a:blip r:embed="rId2"/>
          <a:srcRect l="27343" t="17700" r="26563" b="8314"/>
          <a:stretch/>
        </p:blipFill>
        <p:spPr>
          <a:xfrm>
            <a:off x="644096" y="1639520"/>
            <a:ext cx="8589915" cy="5286510"/>
          </a:xfrm>
          <a:prstGeom prst="rect">
            <a:avLst/>
          </a:prstGeom>
        </p:spPr>
      </p:pic>
    </p:spTree>
    <p:extLst>
      <p:ext uri="{BB962C8B-B14F-4D97-AF65-F5344CB8AC3E}">
        <p14:creationId xmlns:p14="http://schemas.microsoft.com/office/powerpoint/2010/main" val="2835196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2" name="Group 2"/>
          <p:cNvGrpSpPr/>
          <p:nvPr/>
        </p:nvGrpSpPr>
        <p:grpSpPr>
          <a:xfrm>
            <a:off x="584864" y="5948497"/>
            <a:ext cx="635183" cy="63518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4" name="Group 4"/>
          <p:cNvGrpSpPr>
            <a:grpSpLocks noChangeAspect="1"/>
          </p:cNvGrpSpPr>
          <p:nvPr/>
        </p:nvGrpSpPr>
        <p:grpSpPr>
          <a:xfrm>
            <a:off x="885238" y="5884926"/>
            <a:ext cx="444132" cy="444132"/>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6" name="Group 6"/>
          <p:cNvGrpSpPr/>
          <p:nvPr/>
        </p:nvGrpSpPr>
        <p:grpSpPr>
          <a:xfrm>
            <a:off x="21236" y="283727"/>
            <a:ext cx="9005169" cy="6469447"/>
            <a:chOff x="-1334376" y="-1563443"/>
            <a:chExt cx="8127435" cy="8625931"/>
          </a:xfrm>
        </p:grpSpPr>
        <p:sp>
          <p:nvSpPr>
            <p:cNvPr id="7" name="TextBox 7"/>
            <p:cNvSpPr txBox="1"/>
            <p:nvPr/>
          </p:nvSpPr>
          <p:spPr>
            <a:xfrm>
              <a:off x="145262" y="-1563443"/>
              <a:ext cx="6647797" cy="1313180"/>
            </a:xfrm>
            <a:prstGeom prst="rect">
              <a:avLst/>
            </a:prstGeom>
          </p:spPr>
          <p:txBody>
            <a:bodyPr lIns="0" tIns="0" rIns="0" bIns="0" rtlCol="0" anchor="t">
              <a:spAutoFit/>
            </a:bodyPr>
            <a:lstStyle/>
            <a:p>
              <a:pPr algn="ctr"/>
              <a:r>
                <a:rPr lang="en-US" sz="3200" b="1" dirty="0">
                  <a:solidFill>
                    <a:schemeClr val="bg1"/>
                  </a:solidFill>
                  <a:latin typeface="Glacial Indifference" panose="020B0604020202020204" charset="0"/>
                </a:rPr>
                <a:t>PRINCIPLES OF TOTAL QUALITY MANAGEMENT (TQM) - 5 S </a:t>
              </a:r>
              <a:endParaRPr lang="en-US" sz="3200" b="1" spc="704" dirty="0">
                <a:solidFill>
                  <a:schemeClr val="bg1"/>
                </a:solidFill>
                <a:latin typeface="Glacial Indifference" panose="020B0604020202020204" charset="0"/>
              </a:endParaRPr>
            </a:p>
          </p:txBody>
        </p:sp>
        <p:sp>
          <p:nvSpPr>
            <p:cNvPr id="8" name="TextBox 8"/>
            <p:cNvSpPr txBox="1"/>
            <p:nvPr/>
          </p:nvSpPr>
          <p:spPr>
            <a:xfrm>
              <a:off x="-485999" y="-128327"/>
              <a:ext cx="7267299" cy="6976271"/>
            </a:xfrm>
            <a:prstGeom prst="rect">
              <a:avLst/>
            </a:prstGeom>
          </p:spPr>
          <p:txBody>
            <a:bodyPr wrap="square" lIns="0" tIns="0" rIns="0" bIns="0" rtlCol="0" anchor="t">
              <a:spAutoFit/>
            </a:bodyPr>
            <a:lstStyle/>
            <a:p>
              <a:pPr marL="285750" indent="-285750">
                <a:buFont typeface="Wingdings" panose="05000000000000000000" pitchFamily="2" charset="2"/>
                <a:buChar char="v"/>
              </a:pPr>
              <a:r>
                <a:rPr lang="en-US" sz="2000" dirty="0">
                  <a:solidFill>
                    <a:schemeClr val="bg1"/>
                  </a:solidFill>
                  <a:latin typeface="Glacial Indifference" panose="020B0604020202020204" charset="0"/>
                </a:rPr>
                <a:t>The total quality management in automotive servicing is getting the job done with excellence and direction. This is one of the principles that should be implemented in order for the management to work. One of the key principles is the proper maintenance of the shop. To be effective, there must be some methods to work on. One is the management of peopleware. They are the ones that need sustainable training in the shop and workshop environment. This increases their manpower capability in the field of work. Because of this, they become assets in managing the shop. Increasing their skills also increases their values and worth. Therefore, it decreases the chance of accidents and expenses in the workplace by applying corrective and preventive maintenance. These corrective and preventive measures also include the hardware. The hardware part of management in automotive servicing are the workshop facilities like the tools, materials, equipment/machineries including facilities like furniture, lighting, water, and furniture. Proper management of these hardware results in cost effective expenses in the workplace.</a:t>
              </a:r>
              <a:endParaRPr lang="en-US" sz="2000" spc="210" dirty="0">
                <a:solidFill>
                  <a:schemeClr val="bg1"/>
                </a:solidFill>
                <a:latin typeface="Glacial Indifference" panose="020B0604020202020204" charset="0"/>
              </a:endParaRPr>
            </a:p>
          </p:txBody>
        </p:sp>
        <p:sp>
          <p:nvSpPr>
            <p:cNvPr id="11" name="AutoShape 11"/>
            <p:cNvSpPr/>
            <p:nvPr/>
          </p:nvSpPr>
          <p:spPr>
            <a:xfrm>
              <a:off x="-1334376" y="6980079"/>
              <a:ext cx="6637472" cy="82409"/>
            </a:xfrm>
            <a:prstGeom prst="rect">
              <a:avLst/>
            </a:prstGeom>
            <a:solidFill>
              <a:srgbClr val="FDFDFD"/>
            </a:solidFill>
          </p:spPr>
        </p:sp>
      </p:grpSp>
      <p:sp>
        <p:nvSpPr>
          <p:cNvPr id="12" name="AutoShape 12"/>
          <p:cNvSpPr/>
          <p:nvPr/>
        </p:nvSpPr>
        <p:spPr>
          <a:xfrm>
            <a:off x="-140918" y="-115518"/>
            <a:ext cx="1470288" cy="1068188"/>
          </a:xfrm>
          <a:prstGeom prst="rect">
            <a:avLst/>
          </a:prstGeom>
          <a:solidFill>
            <a:srgbClr val="FDFDFD"/>
          </a:solidFill>
        </p:spPr>
      </p:sp>
      <p:sp>
        <p:nvSpPr>
          <p:cNvPr id="13" name="AutoShape 13"/>
          <p:cNvSpPr/>
          <p:nvPr/>
        </p:nvSpPr>
        <p:spPr>
          <a:xfrm>
            <a:off x="668008" y="-731520"/>
            <a:ext cx="63512" cy="4389120"/>
          </a:xfrm>
          <a:prstGeom prst="rect">
            <a:avLst/>
          </a:prstGeom>
          <a:solidFill>
            <a:srgbClr val="318F9A"/>
          </a:solidFill>
        </p:spPr>
      </p:sp>
      <p:sp>
        <p:nvSpPr>
          <p:cNvPr id="14" name="AutoShape 14"/>
          <p:cNvSpPr/>
          <p:nvPr/>
        </p:nvSpPr>
        <p:spPr>
          <a:xfrm>
            <a:off x="8512092" y="6265801"/>
            <a:ext cx="1385737" cy="1214499"/>
          </a:xfrm>
          <a:prstGeom prst="rect">
            <a:avLst/>
          </a:prstGeom>
          <a:solidFill>
            <a:srgbClr val="FDFDFD"/>
          </a:solidFill>
        </p:spPr>
      </p:sp>
      <p:sp>
        <p:nvSpPr>
          <p:cNvPr id="15" name="AutoShape 15"/>
          <p:cNvSpPr/>
          <p:nvPr/>
        </p:nvSpPr>
        <p:spPr>
          <a:xfrm>
            <a:off x="9192296" y="3657600"/>
            <a:ext cx="63512" cy="4389120"/>
          </a:xfrm>
          <a:prstGeom prst="rect">
            <a:avLst/>
          </a:prstGeom>
          <a:solidFill>
            <a:srgbClr val="318F9A"/>
          </a:solidFill>
        </p:spPr>
      </p:sp>
      <p:grpSp>
        <p:nvGrpSpPr>
          <p:cNvPr id="16" name="Group 16"/>
          <p:cNvGrpSpPr/>
          <p:nvPr/>
        </p:nvGrpSpPr>
        <p:grpSpPr>
          <a:xfrm rot="-10800000">
            <a:off x="8758436" y="731520"/>
            <a:ext cx="636907" cy="636907"/>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8" name="Group 18"/>
          <p:cNvGrpSpPr>
            <a:grpSpLocks noChangeAspect="1"/>
          </p:cNvGrpSpPr>
          <p:nvPr/>
        </p:nvGrpSpPr>
        <p:grpSpPr>
          <a:xfrm rot="-10800000">
            <a:off x="8648817" y="986833"/>
            <a:ext cx="445337" cy="445337"/>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extLst>
      <p:ext uri="{BB962C8B-B14F-4D97-AF65-F5344CB8AC3E}">
        <p14:creationId xmlns:p14="http://schemas.microsoft.com/office/powerpoint/2010/main" val="281865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78828" y="3306542"/>
            <a:ext cx="7322372" cy="3751712"/>
            <a:chOff x="-2046991" y="-317113"/>
            <a:chExt cx="9763163" cy="5002283"/>
          </a:xfrm>
        </p:grpSpPr>
        <p:sp>
          <p:nvSpPr>
            <p:cNvPr id="3" name="TextBox 3"/>
            <p:cNvSpPr txBox="1"/>
            <p:nvPr/>
          </p:nvSpPr>
          <p:spPr>
            <a:xfrm>
              <a:off x="-2046991" y="-317113"/>
              <a:ext cx="9748172" cy="936153"/>
            </a:xfrm>
            <a:prstGeom prst="rect">
              <a:avLst/>
            </a:prstGeom>
          </p:spPr>
          <p:txBody>
            <a:bodyPr wrap="square" lIns="0" tIns="0" rIns="0" bIns="0" rtlCol="0" anchor="t">
              <a:spAutoFit/>
            </a:bodyPr>
            <a:lstStyle/>
            <a:p>
              <a:pPr algn="r">
                <a:lnSpc>
                  <a:spcPts val="5880"/>
                </a:lnSpc>
              </a:pPr>
              <a:r>
                <a:rPr lang="en-US" sz="4200" spc="462" dirty="0">
                  <a:solidFill>
                    <a:srgbClr val="04383F"/>
                  </a:solidFill>
                  <a:latin typeface="Glacial Indifference" panose="020B0604020202020204" charset="0"/>
                </a:rPr>
                <a:t>Learning Objectives</a:t>
              </a:r>
            </a:p>
          </p:txBody>
        </p:sp>
        <p:sp>
          <p:nvSpPr>
            <p:cNvPr id="4" name="TextBox 4"/>
            <p:cNvSpPr txBox="1"/>
            <p:nvPr/>
          </p:nvSpPr>
          <p:spPr>
            <a:xfrm>
              <a:off x="0" y="946524"/>
              <a:ext cx="7716172" cy="976080"/>
            </a:xfrm>
            <a:prstGeom prst="rect">
              <a:avLst/>
            </a:prstGeom>
          </p:spPr>
          <p:txBody>
            <a:bodyPr wrap="square" lIns="0" tIns="0" rIns="0" bIns="0" rtlCol="0" anchor="t">
              <a:spAutoFit/>
            </a:bodyPr>
            <a:lstStyle/>
            <a:p>
              <a:pPr>
                <a:lnSpc>
                  <a:spcPts val="2940"/>
                </a:lnSpc>
              </a:pPr>
              <a:r>
                <a:rPr lang="en-US" sz="2400" dirty="0">
                  <a:solidFill>
                    <a:schemeClr val="accent5">
                      <a:lumMod val="50000"/>
                    </a:schemeClr>
                  </a:solidFill>
                  <a:latin typeface="Glacial Indifference" panose="020B0604020202020204" charset="0"/>
                </a:rPr>
                <a:t>After the completion of this lesson, learners are expected to: </a:t>
              </a:r>
              <a:endParaRPr lang="en-US" sz="2100" spc="252" dirty="0">
                <a:solidFill>
                  <a:schemeClr val="accent5">
                    <a:lumMod val="50000"/>
                  </a:schemeClr>
                </a:solidFill>
                <a:latin typeface="Glacial Indifference" panose="020B0604020202020204" charset="0"/>
              </a:endParaRPr>
            </a:p>
          </p:txBody>
        </p:sp>
        <p:sp>
          <p:nvSpPr>
            <p:cNvPr id="5" name="TextBox 5"/>
            <p:cNvSpPr txBox="1"/>
            <p:nvPr/>
          </p:nvSpPr>
          <p:spPr>
            <a:xfrm>
              <a:off x="0" y="1979130"/>
              <a:ext cx="6944012" cy="2706040"/>
            </a:xfrm>
            <a:prstGeom prst="rect">
              <a:avLst/>
            </a:prstGeom>
          </p:spPr>
          <p:txBody>
            <a:bodyPr lIns="0" tIns="0" rIns="0" bIns="0" rtlCol="0" anchor="t">
              <a:spAutoFit/>
            </a:bodyPr>
            <a:lstStyle/>
            <a:p>
              <a:pPr marL="457200" indent="-457200">
                <a:lnSpc>
                  <a:spcPts val="3150"/>
                </a:lnSpc>
                <a:buAutoNum type="arabicPeriod"/>
              </a:pPr>
              <a:r>
                <a:rPr lang="en-US" sz="2400" dirty="0">
                  <a:solidFill>
                    <a:schemeClr val="accent5">
                      <a:lumMod val="50000"/>
                    </a:schemeClr>
                  </a:solidFill>
                  <a:latin typeface="Glacial Indifference" panose="020B0604020202020204" charset="0"/>
                </a:rPr>
                <a:t>inspect/clean tools, materials and shop equipment; </a:t>
              </a:r>
            </a:p>
            <a:p>
              <a:pPr marL="457200" indent="-457200">
                <a:lnSpc>
                  <a:spcPts val="3150"/>
                </a:lnSpc>
                <a:buAutoNum type="arabicPeriod"/>
              </a:pPr>
              <a:r>
                <a:rPr lang="en-US" sz="2400" dirty="0">
                  <a:solidFill>
                    <a:schemeClr val="accent5">
                      <a:lumMod val="50000"/>
                    </a:schemeClr>
                  </a:solidFill>
                  <a:latin typeface="Glacial Indifference" panose="020B0604020202020204" charset="0"/>
                </a:rPr>
                <a:t>store/arrange tools and shop equipment; </a:t>
              </a:r>
            </a:p>
            <a:p>
              <a:pPr marL="457200" indent="-457200">
                <a:lnSpc>
                  <a:spcPts val="3150"/>
                </a:lnSpc>
                <a:buAutoNum type="arabicPeriod"/>
              </a:pPr>
              <a:r>
                <a:rPr lang="en-US" sz="2400" dirty="0">
                  <a:solidFill>
                    <a:schemeClr val="accent5">
                      <a:lumMod val="50000"/>
                    </a:schemeClr>
                  </a:solidFill>
                  <a:latin typeface="Glacial Indifference" panose="020B0604020202020204" charset="0"/>
                </a:rPr>
                <a:t>dispose waste/used lubricant</a:t>
              </a:r>
              <a:endParaRPr lang="en-US" sz="2100" spc="21" dirty="0">
                <a:solidFill>
                  <a:schemeClr val="accent5">
                    <a:lumMod val="50000"/>
                  </a:schemeClr>
                </a:solidFill>
                <a:latin typeface="Glacial Indifference" panose="020B0604020202020204" charset="0"/>
              </a:endParaRPr>
            </a:p>
          </p:txBody>
        </p:sp>
      </p:grpSp>
      <p:sp>
        <p:nvSpPr>
          <p:cNvPr id="6" name="AutoShape 6"/>
          <p:cNvSpPr/>
          <p:nvPr/>
        </p:nvSpPr>
        <p:spPr>
          <a:xfrm>
            <a:off x="-122129" y="-112735"/>
            <a:ext cx="2673846" cy="3067142"/>
          </a:xfrm>
          <a:prstGeom prst="rect">
            <a:avLst/>
          </a:prstGeom>
          <a:solidFill>
            <a:srgbClr val="04383F"/>
          </a:solidFill>
        </p:spPr>
      </p:sp>
      <p:sp>
        <p:nvSpPr>
          <p:cNvPr id="7" name="AutoShape 7"/>
          <p:cNvSpPr/>
          <p:nvPr/>
        </p:nvSpPr>
        <p:spPr>
          <a:xfrm>
            <a:off x="9181510" y="-119346"/>
            <a:ext cx="703613" cy="1237115"/>
          </a:xfrm>
          <a:prstGeom prst="rect">
            <a:avLst/>
          </a:prstGeom>
          <a:solidFill>
            <a:srgbClr val="04383F"/>
          </a:solidFill>
        </p:spPr>
      </p:sp>
      <p:grpSp>
        <p:nvGrpSpPr>
          <p:cNvPr id="8" name="Group 8"/>
          <p:cNvGrpSpPr/>
          <p:nvPr/>
        </p:nvGrpSpPr>
        <p:grpSpPr>
          <a:xfrm>
            <a:off x="2076108" y="4380908"/>
            <a:ext cx="1140273" cy="114027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0" name="Group 10"/>
          <p:cNvGrpSpPr>
            <a:grpSpLocks noChangeAspect="1"/>
          </p:cNvGrpSpPr>
          <p:nvPr/>
        </p:nvGrpSpPr>
        <p:grpSpPr>
          <a:xfrm>
            <a:off x="1839282" y="4254270"/>
            <a:ext cx="797299" cy="79729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2" name="AutoShape 12"/>
          <p:cNvSpPr/>
          <p:nvPr/>
        </p:nvSpPr>
        <p:spPr>
          <a:xfrm>
            <a:off x="4110737" y="739140"/>
            <a:ext cx="5797202" cy="66887"/>
          </a:xfrm>
          <a:prstGeom prst="rect">
            <a:avLst/>
          </a:prstGeom>
          <a:solidFill>
            <a:srgbClr val="318F9A"/>
          </a:solidFill>
        </p:spPr>
      </p:sp>
      <p:sp>
        <p:nvSpPr>
          <p:cNvPr id="13" name="AutoShape 13"/>
          <p:cNvSpPr/>
          <p:nvPr/>
        </p:nvSpPr>
        <p:spPr>
          <a:xfrm>
            <a:off x="657122" y="2161880"/>
            <a:ext cx="74398" cy="5499463"/>
          </a:xfrm>
          <a:prstGeom prst="rect">
            <a:avLst/>
          </a:prstGeom>
          <a:solidFill>
            <a:srgbClr val="318F9A"/>
          </a:solid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2" name="Group 2"/>
          <p:cNvGrpSpPr/>
          <p:nvPr/>
        </p:nvGrpSpPr>
        <p:grpSpPr>
          <a:xfrm>
            <a:off x="584864" y="5948497"/>
            <a:ext cx="635183" cy="63518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4" name="Group 4"/>
          <p:cNvGrpSpPr>
            <a:grpSpLocks noChangeAspect="1"/>
          </p:cNvGrpSpPr>
          <p:nvPr/>
        </p:nvGrpSpPr>
        <p:grpSpPr>
          <a:xfrm>
            <a:off x="885238" y="5884926"/>
            <a:ext cx="444132" cy="444132"/>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6" name="Group 6"/>
          <p:cNvGrpSpPr/>
          <p:nvPr/>
        </p:nvGrpSpPr>
        <p:grpSpPr>
          <a:xfrm>
            <a:off x="21236" y="283727"/>
            <a:ext cx="9005169" cy="6469447"/>
            <a:chOff x="-1334376" y="-1563443"/>
            <a:chExt cx="8127435" cy="8625931"/>
          </a:xfrm>
        </p:grpSpPr>
        <p:sp>
          <p:nvSpPr>
            <p:cNvPr id="7" name="TextBox 7"/>
            <p:cNvSpPr txBox="1"/>
            <p:nvPr/>
          </p:nvSpPr>
          <p:spPr>
            <a:xfrm>
              <a:off x="145262" y="-1563443"/>
              <a:ext cx="6647797" cy="1313180"/>
            </a:xfrm>
            <a:prstGeom prst="rect">
              <a:avLst/>
            </a:prstGeom>
          </p:spPr>
          <p:txBody>
            <a:bodyPr lIns="0" tIns="0" rIns="0" bIns="0" rtlCol="0" anchor="t">
              <a:spAutoFit/>
            </a:bodyPr>
            <a:lstStyle/>
            <a:p>
              <a:pPr algn="ctr"/>
              <a:r>
                <a:rPr lang="en-US" sz="3200" b="1" dirty="0">
                  <a:solidFill>
                    <a:schemeClr val="bg1"/>
                  </a:solidFill>
                  <a:latin typeface="Glacial Indifference" panose="020B0604020202020204" charset="0"/>
                </a:rPr>
                <a:t>PRINCIPLES OF TOTAL QUALITY MANAGEMENT (TQM) - 5 S </a:t>
              </a:r>
              <a:endParaRPr lang="en-US" sz="3200" b="1" spc="704" dirty="0">
                <a:solidFill>
                  <a:schemeClr val="bg1"/>
                </a:solidFill>
                <a:latin typeface="Glacial Indifference" panose="020B0604020202020204" charset="0"/>
              </a:endParaRPr>
            </a:p>
          </p:txBody>
        </p:sp>
        <p:sp>
          <p:nvSpPr>
            <p:cNvPr id="8" name="TextBox 8"/>
            <p:cNvSpPr txBox="1"/>
            <p:nvPr/>
          </p:nvSpPr>
          <p:spPr>
            <a:xfrm>
              <a:off x="-539049" y="232379"/>
              <a:ext cx="7091541" cy="1477328"/>
            </a:xfrm>
            <a:prstGeom prst="rect">
              <a:avLst/>
            </a:prstGeom>
          </p:spPr>
          <p:txBody>
            <a:bodyPr wrap="square" lIns="0" tIns="0" rIns="0" bIns="0" rtlCol="0" anchor="t">
              <a:spAutoFit/>
            </a:bodyPr>
            <a:lstStyle/>
            <a:p>
              <a:pPr marL="285750" indent="-285750">
                <a:buFont typeface="Wingdings" panose="05000000000000000000" pitchFamily="2" charset="2"/>
                <a:buChar char="v"/>
              </a:pPr>
              <a:r>
                <a:rPr lang="en-US" dirty="0">
                  <a:solidFill>
                    <a:schemeClr val="bg1"/>
                  </a:solidFill>
                  <a:latin typeface="Glacial Indifference" panose="020B0604020202020204" charset="0"/>
                </a:rPr>
                <a:t>In Japan, they use the 5 S principles of management for increase efficiency and effectiveness in the workplace. These 5 S principles of management will help you a lot in sorting, setting in order/simplifying, sweeping, standardizing, and sustaining. </a:t>
              </a:r>
              <a:endParaRPr lang="en-US" spc="210" dirty="0">
                <a:solidFill>
                  <a:schemeClr val="bg1"/>
                </a:solidFill>
                <a:latin typeface="Glacial Indifference" panose="020B0604020202020204" charset="0"/>
              </a:endParaRPr>
            </a:p>
          </p:txBody>
        </p:sp>
        <p:sp>
          <p:nvSpPr>
            <p:cNvPr id="11" name="AutoShape 11"/>
            <p:cNvSpPr/>
            <p:nvPr/>
          </p:nvSpPr>
          <p:spPr>
            <a:xfrm>
              <a:off x="-1334376" y="6980079"/>
              <a:ext cx="6637472" cy="82409"/>
            </a:xfrm>
            <a:prstGeom prst="rect">
              <a:avLst/>
            </a:prstGeom>
            <a:solidFill>
              <a:srgbClr val="FDFDFD"/>
            </a:solidFill>
          </p:spPr>
        </p:sp>
      </p:grpSp>
      <p:sp>
        <p:nvSpPr>
          <p:cNvPr id="12" name="AutoShape 12"/>
          <p:cNvSpPr/>
          <p:nvPr/>
        </p:nvSpPr>
        <p:spPr>
          <a:xfrm>
            <a:off x="-140918" y="-115518"/>
            <a:ext cx="1470288" cy="1068188"/>
          </a:xfrm>
          <a:prstGeom prst="rect">
            <a:avLst/>
          </a:prstGeom>
          <a:solidFill>
            <a:srgbClr val="FDFDFD"/>
          </a:solidFill>
        </p:spPr>
      </p:sp>
      <p:sp>
        <p:nvSpPr>
          <p:cNvPr id="13" name="AutoShape 13"/>
          <p:cNvSpPr/>
          <p:nvPr/>
        </p:nvSpPr>
        <p:spPr>
          <a:xfrm>
            <a:off x="668008" y="-731520"/>
            <a:ext cx="63512" cy="4389120"/>
          </a:xfrm>
          <a:prstGeom prst="rect">
            <a:avLst/>
          </a:prstGeom>
          <a:solidFill>
            <a:srgbClr val="318F9A"/>
          </a:solidFill>
        </p:spPr>
      </p:sp>
      <p:sp>
        <p:nvSpPr>
          <p:cNvPr id="14" name="AutoShape 14"/>
          <p:cNvSpPr/>
          <p:nvPr/>
        </p:nvSpPr>
        <p:spPr>
          <a:xfrm>
            <a:off x="8512092" y="6265801"/>
            <a:ext cx="1385737" cy="1214499"/>
          </a:xfrm>
          <a:prstGeom prst="rect">
            <a:avLst/>
          </a:prstGeom>
          <a:solidFill>
            <a:srgbClr val="FDFDFD"/>
          </a:solidFill>
        </p:spPr>
      </p:sp>
      <p:sp>
        <p:nvSpPr>
          <p:cNvPr id="15" name="AutoShape 15"/>
          <p:cNvSpPr/>
          <p:nvPr/>
        </p:nvSpPr>
        <p:spPr>
          <a:xfrm>
            <a:off x="9013377" y="3657600"/>
            <a:ext cx="63512" cy="4389120"/>
          </a:xfrm>
          <a:prstGeom prst="rect">
            <a:avLst/>
          </a:prstGeom>
          <a:solidFill>
            <a:srgbClr val="318F9A"/>
          </a:solidFill>
        </p:spPr>
      </p:sp>
      <p:grpSp>
        <p:nvGrpSpPr>
          <p:cNvPr id="16" name="Group 16"/>
          <p:cNvGrpSpPr/>
          <p:nvPr/>
        </p:nvGrpSpPr>
        <p:grpSpPr>
          <a:xfrm rot="-10800000">
            <a:off x="8758436" y="731520"/>
            <a:ext cx="636907" cy="636907"/>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8" name="Group 18"/>
          <p:cNvGrpSpPr>
            <a:grpSpLocks noChangeAspect="1"/>
          </p:cNvGrpSpPr>
          <p:nvPr/>
        </p:nvGrpSpPr>
        <p:grpSpPr>
          <a:xfrm rot="-10800000">
            <a:off x="8648817" y="986833"/>
            <a:ext cx="445337" cy="445337"/>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21" name="TextBox 20">
            <a:extLst>
              <a:ext uri="{FF2B5EF4-FFF2-40B4-BE49-F238E27FC236}">
                <a16:creationId xmlns:a16="http://schemas.microsoft.com/office/drawing/2014/main" id="{1383F225-EBB5-4FD4-A001-042A95E56D2D}"/>
              </a:ext>
            </a:extLst>
          </p:cNvPr>
          <p:cNvSpPr txBox="1"/>
          <p:nvPr/>
        </p:nvSpPr>
        <p:spPr>
          <a:xfrm>
            <a:off x="986006" y="2920416"/>
            <a:ext cx="7662811" cy="1938992"/>
          </a:xfrm>
          <a:prstGeom prst="rect">
            <a:avLst/>
          </a:prstGeom>
          <a:noFill/>
        </p:spPr>
        <p:txBody>
          <a:bodyPr wrap="square">
            <a:spAutoFit/>
          </a:bodyPr>
          <a:lstStyle/>
          <a:p>
            <a:r>
              <a:rPr lang="en-US" sz="2000" dirty="0">
                <a:solidFill>
                  <a:schemeClr val="bg1"/>
                </a:solidFill>
                <a:latin typeface="Glacial Indifference" panose="020B0604020202020204" charset="0"/>
              </a:rPr>
              <a:t>1. </a:t>
            </a:r>
            <a:r>
              <a:rPr lang="en-US" sz="2000" b="1" u="sng" dirty="0">
                <a:solidFill>
                  <a:schemeClr val="bg1"/>
                </a:solidFill>
                <a:latin typeface="Glacial Indifference" panose="020B0604020202020204" charset="0"/>
              </a:rPr>
              <a:t>Sorting</a:t>
            </a:r>
            <a:r>
              <a:rPr lang="en-US" sz="2000" dirty="0">
                <a:solidFill>
                  <a:schemeClr val="bg1"/>
                </a:solidFill>
                <a:latin typeface="Glacial Indifference" panose="020B0604020202020204" charset="0"/>
              </a:rPr>
              <a:t> – a process of taking things that are needed and taking away those that are not needed anymore. In this way, eliminating unnecessary items gives more free space to those items that are needed. To be more specific, those items for disposal must be marked or tagged with appropriate color for easy identification. Sample guide questions:</a:t>
            </a:r>
            <a:endParaRPr lang="en-PH" sz="2000" dirty="0">
              <a:solidFill>
                <a:schemeClr val="bg1"/>
              </a:solidFill>
              <a:latin typeface="Glacial Indifference" panose="020B0604020202020204" charset="0"/>
            </a:endParaRPr>
          </a:p>
        </p:txBody>
      </p:sp>
      <p:sp>
        <p:nvSpPr>
          <p:cNvPr id="23" name="TextBox 22">
            <a:extLst>
              <a:ext uri="{FF2B5EF4-FFF2-40B4-BE49-F238E27FC236}">
                <a16:creationId xmlns:a16="http://schemas.microsoft.com/office/drawing/2014/main" id="{757D4081-6CBE-4211-9F22-8A4FD7AA1553}"/>
              </a:ext>
            </a:extLst>
          </p:cNvPr>
          <p:cNvSpPr txBox="1"/>
          <p:nvPr/>
        </p:nvSpPr>
        <p:spPr>
          <a:xfrm>
            <a:off x="2213012" y="5005619"/>
            <a:ext cx="5014208"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Glacial Indifference" panose="020B0604020202020204" charset="0"/>
              </a:rPr>
              <a:t>What items should be eliminated? </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What items should be retained? </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What items can be reconditioned/ repaired?</a:t>
            </a:r>
            <a:endParaRPr lang="en-PH" sz="2000" dirty="0">
              <a:solidFill>
                <a:schemeClr val="bg1"/>
              </a:solidFill>
              <a:latin typeface="Glacial Indifference"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2" name="Group 2"/>
          <p:cNvGrpSpPr/>
          <p:nvPr/>
        </p:nvGrpSpPr>
        <p:grpSpPr>
          <a:xfrm>
            <a:off x="584864" y="5948497"/>
            <a:ext cx="635183" cy="63518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4" name="Group 4"/>
          <p:cNvGrpSpPr>
            <a:grpSpLocks noChangeAspect="1"/>
          </p:cNvGrpSpPr>
          <p:nvPr/>
        </p:nvGrpSpPr>
        <p:grpSpPr>
          <a:xfrm>
            <a:off x="885238" y="5884926"/>
            <a:ext cx="444132" cy="444132"/>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6" name="Group 6"/>
          <p:cNvGrpSpPr/>
          <p:nvPr/>
        </p:nvGrpSpPr>
        <p:grpSpPr>
          <a:xfrm>
            <a:off x="21236" y="283727"/>
            <a:ext cx="9005169" cy="6469447"/>
            <a:chOff x="-1334376" y="-1563443"/>
            <a:chExt cx="8127435" cy="8625931"/>
          </a:xfrm>
        </p:grpSpPr>
        <p:sp>
          <p:nvSpPr>
            <p:cNvPr id="7" name="TextBox 7"/>
            <p:cNvSpPr txBox="1"/>
            <p:nvPr/>
          </p:nvSpPr>
          <p:spPr>
            <a:xfrm>
              <a:off x="145262" y="-1563443"/>
              <a:ext cx="6647797" cy="1313180"/>
            </a:xfrm>
            <a:prstGeom prst="rect">
              <a:avLst/>
            </a:prstGeom>
          </p:spPr>
          <p:txBody>
            <a:bodyPr lIns="0" tIns="0" rIns="0" bIns="0" rtlCol="0" anchor="t">
              <a:spAutoFit/>
            </a:bodyPr>
            <a:lstStyle/>
            <a:p>
              <a:pPr algn="ctr"/>
              <a:r>
                <a:rPr lang="en-US" sz="3200" b="1" dirty="0">
                  <a:solidFill>
                    <a:schemeClr val="bg1"/>
                  </a:solidFill>
                  <a:latin typeface="Glacial Indifference" panose="020B0604020202020204" charset="0"/>
                </a:rPr>
                <a:t>PRINCIPLES OF TOTAL QUALITY MANAGEMENT (TQM) - 5 S </a:t>
              </a:r>
              <a:endParaRPr lang="en-US" sz="3200" b="1" spc="704" dirty="0">
                <a:solidFill>
                  <a:schemeClr val="bg1"/>
                </a:solidFill>
                <a:latin typeface="Glacial Indifference" panose="020B0604020202020204" charset="0"/>
              </a:endParaRPr>
            </a:p>
          </p:txBody>
        </p:sp>
        <p:sp>
          <p:nvSpPr>
            <p:cNvPr id="11" name="AutoShape 11"/>
            <p:cNvSpPr/>
            <p:nvPr/>
          </p:nvSpPr>
          <p:spPr>
            <a:xfrm>
              <a:off x="-1334376" y="6980079"/>
              <a:ext cx="6637472" cy="82409"/>
            </a:xfrm>
            <a:prstGeom prst="rect">
              <a:avLst/>
            </a:prstGeom>
            <a:solidFill>
              <a:srgbClr val="FDFDFD"/>
            </a:solidFill>
          </p:spPr>
        </p:sp>
      </p:grpSp>
      <p:sp>
        <p:nvSpPr>
          <p:cNvPr id="12" name="AutoShape 12"/>
          <p:cNvSpPr/>
          <p:nvPr/>
        </p:nvSpPr>
        <p:spPr>
          <a:xfrm>
            <a:off x="-140918" y="-115518"/>
            <a:ext cx="1470288" cy="1068188"/>
          </a:xfrm>
          <a:prstGeom prst="rect">
            <a:avLst/>
          </a:prstGeom>
          <a:solidFill>
            <a:srgbClr val="FDFDFD"/>
          </a:solidFill>
        </p:spPr>
      </p:sp>
      <p:sp>
        <p:nvSpPr>
          <p:cNvPr id="13" name="AutoShape 13"/>
          <p:cNvSpPr/>
          <p:nvPr/>
        </p:nvSpPr>
        <p:spPr>
          <a:xfrm>
            <a:off x="668008" y="-731520"/>
            <a:ext cx="63512" cy="4389120"/>
          </a:xfrm>
          <a:prstGeom prst="rect">
            <a:avLst/>
          </a:prstGeom>
          <a:solidFill>
            <a:srgbClr val="318F9A"/>
          </a:solidFill>
        </p:spPr>
      </p:sp>
      <p:sp>
        <p:nvSpPr>
          <p:cNvPr id="14" name="AutoShape 14"/>
          <p:cNvSpPr/>
          <p:nvPr/>
        </p:nvSpPr>
        <p:spPr>
          <a:xfrm>
            <a:off x="8512092" y="6265801"/>
            <a:ext cx="1385737" cy="1214499"/>
          </a:xfrm>
          <a:prstGeom prst="rect">
            <a:avLst/>
          </a:prstGeom>
          <a:solidFill>
            <a:srgbClr val="FDFDFD"/>
          </a:solidFill>
        </p:spPr>
      </p:sp>
      <p:sp>
        <p:nvSpPr>
          <p:cNvPr id="15" name="AutoShape 15"/>
          <p:cNvSpPr/>
          <p:nvPr/>
        </p:nvSpPr>
        <p:spPr>
          <a:xfrm>
            <a:off x="9013377" y="3657600"/>
            <a:ext cx="63512" cy="4389120"/>
          </a:xfrm>
          <a:prstGeom prst="rect">
            <a:avLst/>
          </a:prstGeom>
          <a:solidFill>
            <a:srgbClr val="318F9A"/>
          </a:solidFill>
        </p:spPr>
      </p:sp>
      <p:grpSp>
        <p:nvGrpSpPr>
          <p:cNvPr id="16" name="Group 16"/>
          <p:cNvGrpSpPr/>
          <p:nvPr/>
        </p:nvGrpSpPr>
        <p:grpSpPr>
          <a:xfrm rot="-10800000">
            <a:off x="8758436" y="731520"/>
            <a:ext cx="636907" cy="636907"/>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8" name="Group 18"/>
          <p:cNvGrpSpPr>
            <a:grpSpLocks noChangeAspect="1"/>
          </p:cNvGrpSpPr>
          <p:nvPr/>
        </p:nvGrpSpPr>
        <p:grpSpPr>
          <a:xfrm rot="-10800000">
            <a:off x="8648817" y="986833"/>
            <a:ext cx="445337" cy="445337"/>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21" name="TextBox 20">
            <a:extLst>
              <a:ext uri="{FF2B5EF4-FFF2-40B4-BE49-F238E27FC236}">
                <a16:creationId xmlns:a16="http://schemas.microsoft.com/office/drawing/2014/main" id="{1383F225-EBB5-4FD4-A001-042A95E56D2D}"/>
              </a:ext>
            </a:extLst>
          </p:cNvPr>
          <p:cNvSpPr txBox="1"/>
          <p:nvPr/>
        </p:nvSpPr>
        <p:spPr>
          <a:xfrm>
            <a:off x="928688" y="1492826"/>
            <a:ext cx="8465234" cy="707886"/>
          </a:xfrm>
          <a:prstGeom prst="rect">
            <a:avLst/>
          </a:prstGeom>
          <a:noFill/>
        </p:spPr>
        <p:txBody>
          <a:bodyPr wrap="square">
            <a:spAutoFit/>
          </a:bodyPr>
          <a:lstStyle/>
          <a:p>
            <a:r>
              <a:rPr lang="en-US" sz="2000" b="1" u="sng" dirty="0">
                <a:solidFill>
                  <a:schemeClr val="bg1"/>
                </a:solidFill>
                <a:latin typeface="Glacial Indifference" panose="020B0604020202020204" charset="0"/>
              </a:rPr>
              <a:t>2. Setting in order, Straightening, simplifying </a:t>
            </a:r>
            <a:r>
              <a:rPr lang="en-US" sz="2000" dirty="0">
                <a:solidFill>
                  <a:schemeClr val="bg1"/>
                </a:solidFill>
                <a:latin typeface="Glacial Indifference" panose="020B0604020202020204" charset="0"/>
              </a:rPr>
              <a:t>– a process of making things easy to see, easy to get and easy to return. Sample guide questions:</a:t>
            </a:r>
            <a:endParaRPr lang="en-PH" sz="2000" dirty="0">
              <a:solidFill>
                <a:schemeClr val="bg1"/>
              </a:solidFill>
              <a:latin typeface="Glacial Indifference" panose="020B0604020202020204" charset="0"/>
            </a:endParaRPr>
          </a:p>
        </p:txBody>
      </p:sp>
      <p:sp>
        <p:nvSpPr>
          <p:cNvPr id="23" name="TextBox 22">
            <a:extLst>
              <a:ext uri="{FF2B5EF4-FFF2-40B4-BE49-F238E27FC236}">
                <a16:creationId xmlns:a16="http://schemas.microsoft.com/office/drawing/2014/main" id="{757D4081-6CBE-4211-9F22-8A4FD7AA1553}"/>
              </a:ext>
            </a:extLst>
          </p:cNvPr>
          <p:cNvSpPr txBox="1"/>
          <p:nvPr/>
        </p:nvSpPr>
        <p:spPr>
          <a:xfrm>
            <a:off x="1621717" y="2411266"/>
            <a:ext cx="679381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Glacial Indifference" panose="020B0604020202020204" charset="0"/>
              </a:rPr>
              <a:t>Where is the tool, materials, and equipment located? </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What tools, materials, and equipment are common? </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Where is the best location for each of them to be placed?</a:t>
            </a:r>
            <a:endParaRPr lang="en-PH" sz="2000" dirty="0">
              <a:solidFill>
                <a:schemeClr val="bg1"/>
              </a:solidFill>
              <a:latin typeface="Glacial Indifference" panose="020B0604020202020204" charset="0"/>
            </a:endParaRPr>
          </a:p>
        </p:txBody>
      </p:sp>
      <p:sp>
        <p:nvSpPr>
          <p:cNvPr id="22" name="TextBox 21">
            <a:extLst>
              <a:ext uri="{FF2B5EF4-FFF2-40B4-BE49-F238E27FC236}">
                <a16:creationId xmlns:a16="http://schemas.microsoft.com/office/drawing/2014/main" id="{9A78A3CC-2104-4BD7-9BBD-083AA73506A1}"/>
              </a:ext>
            </a:extLst>
          </p:cNvPr>
          <p:cNvSpPr txBox="1"/>
          <p:nvPr/>
        </p:nvSpPr>
        <p:spPr>
          <a:xfrm>
            <a:off x="939490" y="4072994"/>
            <a:ext cx="7874619" cy="1015663"/>
          </a:xfrm>
          <a:prstGeom prst="rect">
            <a:avLst/>
          </a:prstGeom>
          <a:noFill/>
        </p:spPr>
        <p:txBody>
          <a:bodyPr wrap="square">
            <a:spAutoFit/>
          </a:bodyPr>
          <a:lstStyle/>
          <a:p>
            <a:r>
              <a:rPr lang="en-US" sz="2000" b="1" u="sng" dirty="0">
                <a:solidFill>
                  <a:schemeClr val="bg1"/>
                </a:solidFill>
                <a:latin typeface="Glacial Indifference" panose="020B0604020202020204" charset="0"/>
              </a:rPr>
              <a:t>3. Sweeping, Shining, Systematic cleaning </a:t>
            </a:r>
            <a:r>
              <a:rPr lang="en-US" sz="2000" dirty="0">
                <a:solidFill>
                  <a:schemeClr val="bg1"/>
                </a:solidFill>
                <a:latin typeface="Glacial Indifference" panose="020B0604020202020204" charset="0"/>
              </a:rPr>
              <a:t>– a process of clearing out the dirt, dust and residual grime to make the space, machines, and fixtures clean. Examples are: </a:t>
            </a:r>
            <a:endParaRPr lang="en-PH" sz="2000" dirty="0">
              <a:solidFill>
                <a:schemeClr val="bg1"/>
              </a:solidFill>
              <a:latin typeface="Glacial Indifference" panose="020B0604020202020204" charset="0"/>
            </a:endParaRPr>
          </a:p>
        </p:txBody>
      </p:sp>
      <p:sp>
        <p:nvSpPr>
          <p:cNvPr id="24" name="TextBox 23">
            <a:extLst>
              <a:ext uri="{FF2B5EF4-FFF2-40B4-BE49-F238E27FC236}">
                <a16:creationId xmlns:a16="http://schemas.microsoft.com/office/drawing/2014/main" id="{88E9E7E2-8DC6-4D9F-AED8-C1CAEA2329EE}"/>
              </a:ext>
            </a:extLst>
          </p:cNvPr>
          <p:cNvSpPr txBox="1"/>
          <p:nvPr/>
        </p:nvSpPr>
        <p:spPr>
          <a:xfrm>
            <a:off x="1628327" y="5219744"/>
            <a:ext cx="5895240" cy="1015663"/>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latin typeface="Glacial Indifference" panose="020B0604020202020204" charset="0"/>
              </a:rPr>
              <a:t>What location or machines need immediate and regular clean-up? </a:t>
            </a:r>
          </a:p>
          <a:p>
            <a:pPr marL="285750" indent="-285750">
              <a:buFont typeface="Arial" panose="020B0604020202020204" pitchFamily="34" charset="0"/>
              <a:buChar char="•"/>
            </a:pPr>
            <a:r>
              <a:rPr lang="en-US" sz="2000" dirty="0">
                <a:solidFill>
                  <a:schemeClr val="bg1"/>
                </a:solidFill>
                <a:latin typeface="Glacial Indifference" panose="020B0604020202020204" charset="0"/>
              </a:rPr>
              <a:t> Which of them should be cleaned first?</a:t>
            </a:r>
            <a:endParaRPr lang="en-PH" sz="2000" dirty="0">
              <a:solidFill>
                <a:schemeClr val="bg1"/>
              </a:solidFill>
              <a:latin typeface="Glacial Indifference" panose="020B0604020202020204" charset="0"/>
            </a:endParaRPr>
          </a:p>
        </p:txBody>
      </p:sp>
    </p:spTree>
    <p:extLst>
      <p:ext uri="{BB962C8B-B14F-4D97-AF65-F5344CB8AC3E}">
        <p14:creationId xmlns:p14="http://schemas.microsoft.com/office/powerpoint/2010/main" val="27641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2" name="Group 2"/>
          <p:cNvGrpSpPr/>
          <p:nvPr/>
        </p:nvGrpSpPr>
        <p:grpSpPr>
          <a:xfrm>
            <a:off x="584864" y="5948497"/>
            <a:ext cx="635183" cy="635183"/>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4" name="Group 4"/>
          <p:cNvGrpSpPr>
            <a:grpSpLocks noChangeAspect="1"/>
          </p:cNvGrpSpPr>
          <p:nvPr/>
        </p:nvGrpSpPr>
        <p:grpSpPr>
          <a:xfrm>
            <a:off x="885238" y="5884926"/>
            <a:ext cx="444132" cy="444132"/>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6" name="Group 6"/>
          <p:cNvGrpSpPr/>
          <p:nvPr/>
        </p:nvGrpSpPr>
        <p:grpSpPr>
          <a:xfrm>
            <a:off x="21236" y="283727"/>
            <a:ext cx="9005169" cy="6469447"/>
            <a:chOff x="-1334376" y="-1563443"/>
            <a:chExt cx="8127435" cy="8625931"/>
          </a:xfrm>
        </p:grpSpPr>
        <p:sp>
          <p:nvSpPr>
            <p:cNvPr id="7" name="TextBox 7"/>
            <p:cNvSpPr txBox="1"/>
            <p:nvPr/>
          </p:nvSpPr>
          <p:spPr>
            <a:xfrm>
              <a:off x="145262" y="-1563443"/>
              <a:ext cx="6647797" cy="1313180"/>
            </a:xfrm>
            <a:prstGeom prst="rect">
              <a:avLst/>
            </a:prstGeom>
          </p:spPr>
          <p:txBody>
            <a:bodyPr lIns="0" tIns="0" rIns="0" bIns="0" rtlCol="0" anchor="t">
              <a:spAutoFit/>
            </a:bodyPr>
            <a:lstStyle/>
            <a:p>
              <a:pPr algn="ctr"/>
              <a:r>
                <a:rPr lang="en-US" sz="3200" b="1" dirty="0">
                  <a:solidFill>
                    <a:schemeClr val="bg1"/>
                  </a:solidFill>
                  <a:latin typeface="Glacial Indifference" panose="020B0604020202020204" charset="0"/>
                </a:rPr>
                <a:t>PRINCIPLES OF TOTAL QUALITY MANAGEMENT (TQM) - 5 S </a:t>
              </a:r>
              <a:endParaRPr lang="en-US" sz="3200" b="1" spc="704" dirty="0">
                <a:solidFill>
                  <a:schemeClr val="bg1"/>
                </a:solidFill>
                <a:latin typeface="Glacial Indifference" panose="020B0604020202020204" charset="0"/>
              </a:endParaRPr>
            </a:p>
          </p:txBody>
        </p:sp>
        <p:sp>
          <p:nvSpPr>
            <p:cNvPr id="11" name="AutoShape 11"/>
            <p:cNvSpPr/>
            <p:nvPr/>
          </p:nvSpPr>
          <p:spPr>
            <a:xfrm>
              <a:off x="-1334376" y="6980079"/>
              <a:ext cx="6637472" cy="82409"/>
            </a:xfrm>
            <a:prstGeom prst="rect">
              <a:avLst/>
            </a:prstGeom>
            <a:solidFill>
              <a:srgbClr val="FDFDFD"/>
            </a:solidFill>
          </p:spPr>
        </p:sp>
      </p:grpSp>
      <p:sp>
        <p:nvSpPr>
          <p:cNvPr id="12" name="AutoShape 12"/>
          <p:cNvSpPr/>
          <p:nvPr/>
        </p:nvSpPr>
        <p:spPr>
          <a:xfrm>
            <a:off x="-140918" y="-115518"/>
            <a:ext cx="1470288" cy="1068188"/>
          </a:xfrm>
          <a:prstGeom prst="rect">
            <a:avLst/>
          </a:prstGeom>
          <a:solidFill>
            <a:srgbClr val="FDFDFD"/>
          </a:solidFill>
        </p:spPr>
      </p:sp>
      <p:sp>
        <p:nvSpPr>
          <p:cNvPr id="13" name="AutoShape 13"/>
          <p:cNvSpPr/>
          <p:nvPr/>
        </p:nvSpPr>
        <p:spPr>
          <a:xfrm>
            <a:off x="668008" y="-731520"/>
            <a:ext cx="63512" cy="4389120"/>
          </a:xfrm>
          <a:prstGeom prst="rect">
            <a:avLst/>
          </a:prstGeom>
          <a:solidFill>
            <a:srgbClr val="318F9A"/>
          </a:solidFill>
        </p:spPr>
      </p:sp>
      <p:sp>
        <p:nvSpPr>
          <p:cNvPr id="14" name="AutoShape 14"/>
          <p:cNvSpPr/>
          <p:nvPr/>
        </p:nvSpPr>
        <p:spPr>
          <a:xfrm>
            <a:off x="8512092" y="6265801"/>
            <a:ext cx="1385737" cy="1214499"/>
          </a:xfrm>
          <a:prstGeom prst="rect">
            <a:avLst/>
          </a:prstGeom>
          <a:solidFill>
            <a:srgbClr val="FDFDFD"/>
          </a:solidFill>
        </p:spPr>
      </p:sp>
      <p:sp>
        <p:nvSpPr>
          <p:cNvPr id="15" name="AutoShape 15"/>
          <p:cNvSpPr/>
          <p:nvPr/>
        </p:nvSpPr>
        <p:spPr>
          <a:xfrm>
            <a:off x="9013377" y="3657600"/>
            <a:ext cx="63512" cy="4389120"/>
          </a:xfrm>
          <a:prstGeom prst="rect">
            <a:avLst/>
          </a:prstGeom>
          <a:solidFill>
            <a:srgbClr val="318F9A"/>
          </a:solidFill>
        </p:spPr>
      </p:sp>
      <p:grpSp>
        <p:nvGrpSpPr>
          <p:cNvPr id="16" name="Group 16"/>
          <p:cNvGrpSpPr/>
          <p:nvPr/>
        </p:nvGrpSpPr>
        <p:grpSpPr>
          <a:xfrm rot="-10800000">
            <a:off x="8758436" y="731520"/>
            <a:ext cx="636907" cy="636907"/>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8" name="Group 18"/>
          <p:cNvGrpSpPr>
            <a:grpSpLocks noChangeAspect="1"/>
          </p:cNvGrpSpPr>
          <p:nvPr/>
        </p:nvGrpSpPr>
        <p:grpSpPr>
          <a:xfrm rot="-10800000">
            <a:off x="8648817" y="986833"/>
            <a:ext cx="445337" cy="445337"/>
            <a:chOff x="-2540" y="-2540"/>
            <a:chExt cx="6355080" cy="6355080"/>
          </a:xfrm>
        </p:grpSpPr>
        <p:sp>
          <p:nvSpPr>
            <p:cNvPr id="19" name="Freeform 1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21" name="TextBox 20">
            <a:extLst>
              <a:ext uri="{FF2B5EF4-FFF2-40B4-BE49-F238E27FC236}">
                <a16:creationId xmlns:a16="http://schemas.microsoft.com/office/drawing/2014/main" id="{1383F225-EBB5-4FD4-A001-042A95E56D2D}"/>
              </a:ext>
            </a:extLst>
          </p:cNvPr>
          <p:cNvSpPr txBox="1"/>
          <p:nvPr/>
        </p:nvSpPr>
        <p:spPr>
          <a:xfrm>
            <a:off x="885238" y="1492900"/>
            <a:ext cx="8465234" cy="707886"/>
          </a:xfrm>
          <a:prstGeom prst="rect">
            <a:avLst/>
          </a:prstGeom>
          <a:noFill/>
        </p:spPr>
        <p:txBody>
          <a:bodyPr wrap="square">
            <a:spAutoFit/>
          </a:bodyPr>
          <a:lstStyle/>
          <a:p>
            <a:r>
              <a:rPr lang="en-US" sz="2000" b="1" u="sng" dirty="0">
                <a:solidFill>
                  <a:schemeClr val="bg1"/>
                </a:solidFill>
                <a:latin typeface="Glacial Indifference" panose="020B0604020202020204" charset="0"/>
              </a:rPr>
              <a:t>4.Standardizing </a:t>
            </a:r>
            <a:r>
              <a:rPr lang="en-US" sz="2000" dirty="0">
                <a:solidFill>
                  <a:schemeClr val="bg1"/>
                </a:solidFill>
                <a:latin typeface="Glacial Indifference" panose="020B0604020202020204" charset="0"/>
              </a:rPr>
              <a:t>- process of having a uniform procedures of work or placement of things in proper place. Examples are:</a:t>
            </a:r>
            <a:endParaRPr lang="en-PH" sz="2000" dirty="0">
              <a:solidFill>
                <a:schemeClr val="bg1"/>
              </a:solidFill>
              <a:latin typeface="Glacial Indifference" panose="020B0604020202020204" charset="0"/>
            </a:endParaRPr>
          </a:p>
        </p:txBody>
      </p:sp>
      <p:sp>
        <p:nvSpPr>
          <p:cNvPr id="23" name="TextBox 22">
            <a:extLst>
              <a:ext uri="{FF2B5EF4-FFF2-40B4-BE49-F238E27FC236}">
                <a16:creationId xmlns:a16="http://schemas.microsoft.com/office/drawing/2014/main" id="{757D4081-6CBE-4211-9F22-8A4FD7AA1553}"/>
              </a:ext>
            </a:extLst>
          </p:cNvPr>
          <p:cNvSpPr txBox="1"/>
          <p:nvPr/>
        </p:nvSpPr>
        <p:spPr>
          <a:xfrm>
            <a:off x="1694398" y="2308473"/>
            <a:ext cx="679381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Glacial Indifference" panose="020B0604020202020204" charset="0"/>
              </a:rPr>
              <a:t>How the procedures done? </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What is the schedule of work from start to finish? Where should the finished work be placed?</a:t>
            </a:r>
          </a:p>
          <a:p>
            <a:pPr marL="342900" indent="-342900">
              <a:buFont typeface="Arial" panose="020B0604020202020204" pitchFamily="34" charset="0"/>
              <a:buChar char="•"/>
            </a:pPr>
            <a:r>
              <a:rPr lang="en-US" sz="2000" dirty="0">
                <a:solidFill>
                  <a:schemeClr val="bg1"/>
                </a:solidFill>
                <a:latin typeface="Glacial Indifference" panose="020B0604020202020204" charset="0"/>
              </a:rPr>
              <a:t>Who will be in-charge of testing the work?</a:t>
            </a:r>
            <a:endParaRPr lang="en-PH" sz="2000" dirty="0">
              <a:solidFill>
                <a:schemeClr val="bg1"/>
              </a:solidFill>
              <a:latin typeface="Glacial Indifference" panose="020B0604020202020204" charset="0"/>
            </a:endParaRPr>
          </a:p>
        </p:txBody>
      </p:sp>
      <p:sp>
        <p:nvSpPr>
          <p:cNvPr id="22" name="TextBox 21">
            <a:extLst>
              <a:ext uri="{FF2B5EF4-FFF2-40B4-BE49-F238E27FC236}">
                <a16:creationId xmlns:a16="http://schemas.microsoft.com/office/drawing/2014/main" id="{9A78A3CC-2104-4BD7-9BBD-083AA73506A1}"/>
              </a:ext>
            </a:extLst>
          </p:cNvPr>
          <p:cNvSpPr txBox="1"/>
          <p:nvPr/>
        </p:nvSpPr>
        <p:spPr>
          <a:xfrm>
            <a:off x="912448" y="3741220"/>
            <a:ext cx="7874619" cy="707886"/>
          </a:xfrm>
          <a:prstGeom prst="rect">
            <a:avLst/>
          </a:prstGeom>
          <a:noFill/>
        </p:spPr>
        <p:txBody>
          <a:bodyPr wrap="square">
            <a:spAutoFit/>
          </a:bodyPr>
          <a:lstStyle/>
          <a:p>
            <a:r>
              <a:rPr lang="en-US" sz="2000" b="1" u="sng" dirty="0">
                <a:solidFill>
                  <a:schemeClr val="bg1"/>
                </a:solidFill>
                <a:latin typeface="Glacial Indifference" panose="020B0604020202020204" charset="0"/>
              </a:rPr>
              <a:t>5.Sustaining - </a:t>
            </a:r>
            <a:r>
              <a:rPr lang="en-US" sz="2000" b="1" dirty="0">
                <a:solidFill>
                  <a:schemeClr val="bg1"/>
                </a:solidFill>
                <a:latin typeface="Glacial Indifference" panose="020B0604020202020204" charset="0"/>
              </a:rPr>
              <a:t>a process of maintaining a continuous and consistent implementation of doing the 5 S principles.</a:t>
            </a:r>
            <a:endParaRPr lang="en-PH" sz="2000" b="1" dirty="0">
              <a:solidFill>
                <a:schemeClr val="bg1"/>
              </a:solidFill>
              <a:latin typeface="Glacial Indifference" panose="020B0604020202020204" charset="0"/>
            </a:endParaRPr>
          </a:p>
        </p:txBody>
      </p:sp>
      <p:sp>
        <p:nvSpPr>
          <p:cNvPr id="25" name="TextBox 24">
            <a:extLst>
              <a:ext uri="{FF2B5EF4-FFF2-40B4-BE49-F238E27FC236}">
                <a16:creationId xmlns:a16="http://schemas.microsoft.com/office/drawing/2014/main" id="{E7D832F7-163E-4592-8D37-EEC261F9EE65}"/>
              </a:ext>
            </a:extLst>
          </p:cNvPr>
          <p:cNvSpPr txBox="1"/>
          <p:nvPr/>
        </p:nvSpPr>
        <p:spPr>
          <a:xfrm>
            <a:off x="1016801" y="4941000"/>
            <a:ext cx="7586380" cy="1323439"/>
          </a:xfrm>
          <a:prstGeom prst="rect">
            <a:avLst/>
          </a:prstGeom>
          <a:noFill/>
        </p:spPr>
        <p:txBody>
          <a:bodyPr wrap="square">
            <a:spAutoFit/>
          </a:bodyPr>
          <a:lstStyle/>
          <a:p>
            <a:pPr marL="342900" indent="-342900">
              <a:buFont typeface="Wingdings" panose="05000000000000000000" pitchFamily="2" charset="2"/>
              <a:buChar char="v"/>
            </a:pPr>
            <a:r>
              <a:rPr lang="en-US" sz="2000" dirty="0">
                <a:solidFill>
                  <a:schemeClr val="bg1"/>
                </a:solidFill>
                <a:latin typeface="Glacial Indifference" panose="020B0604020202020204" charset="0"/>
              </a:rPr>
              <a:t>With these 5 S in mind as tool for management principles, it is expected that it can build a good workshop and workplace environment that in the process it will result in shop maintenance, efficiency and effectiveness. </a:t>
            </a:r>
            <a:endParaRPr lang="en-PH" sz="2000" dirty="0">
              <a:solidFill>
                <a:schemeClr val="bg1"/>
              </a:solidFill>
              <a:latin typeface="Glacial Indifference" panose="020B0604020202020204" charset="0"/>
            </a:endParaRPr>
          </a:p>
        </p:txBody>
      </p:sp>
    </p:spTree>
    <p:extLst>
      <p:ext uri="{BB962C8B-B14F-4D97-AF65-F5344CB8AC3E}">
        <p14:creationId xmlns:p14="http://schemas.microsoft.com/office/powerpoint/2010/main" val="27288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grpSp>
        <p:nvGrpSpPr>
          <p:cNvPr id="2" name="Group 2"/>
          <p:cNvGrpSpPr/>
          <p:nvPr/>
        </p:nvGrpSpPr>
        <p:grpSpPr>
          <a:xfrm>
            <a:off x="381000" y="1999573"/>
            <a:ext cx="8714188" cy="3643774"/>
            <a:chOff x="-7648269" y="-867212"/>
            <a:chExt cx="11618917" cy="4858363"/>
          </a:xfrm>
        </p:grpSpPr>
        <p:sp>
          <p:nvSpPr>
            <p:cNvPr id="3" name="TextBox 3"/>
            <p:cNvSpPr txBox="1"/>
            <p:nvPr/>
          </p:nvSpPr>
          <p:spPr>
            <a:xfrm>
              <a:off x="-7648269" y="-867212"/>
              <a:ext cx="5689600" cy="495862"/>
            </a:xfrm>
            <a:prstGeom prst="rect">
              <a:avLst/>
            </a:prstGeom>
          </p:spPr>
          <p:txBody>
            <a:bodyPr wrap="square" lIns="0" tIns="0" rIns="0" bIns="0" rtlCol="0" anchor="t">
              <a:spAutoFit/>
            </a:bodyPr>
            <a:lstStyle/>
            <a:p>
              <a:pPr>
                <a:lnSpc>
                  <a:spcPts val="2940"/>
                </a:lnSpc>
              </a:pPr>
              <a:r>
                <a:rPr lang="en-PH" sz="2800" b="1" u="sng" dirty="0">
                  <a:solidFill>
                    <a:schemeClr val="accent5">
                      <a:lumMod val="60000"/>
                      <a:lumOff val="40000"/>
                    </a:schemeClr>
                  </a:solidFill>
                  <a:latin typeface="Glacial Indifference" panose="020B0604020202020204" charset="0"/>
                </a:rPr>
                <a:t>WASTE MANAGEMENT </a:t>
              </a:r>
              <a:endParaRPr lang="en-US" sz="2800" b="1" u="sng" spc="252" dirty="0">
                <a:solidFill>
                  <a:schemeClr val="accent5">
                    <a:lumMod val="60000"/>
                    <a:lumOff val="40000"/>
                  </a:schemeClr>
                </a:solidFill>
                <a:latin typeface="Glacial Indifference" panose="020B0604020202020204" charset="0"/>
              </a:endParaRPr>
            </a:p>
          </p:txBody>
        </p:sp>
        <p:sp>
          <p:nvSpPr>
            <p:cNvPr id="4" name="TextBox 4"/>
            <p:cNvSpPr txBox="1"/>
            <p:nvPr/>
          </p:nvSpPr>
          <p:spPr>
            <a:xfrm>
              <a:off x="-7163990" y="51613"/>
              <a:ext cx="11134638" cy="3939538"/>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Industrial waste materials are a great concern of environmentalists. Their harmful effect is so huge that it even affects our environment and climate. This is due to improper management of waste materials such as cleaning chemicals used in automotive like solvent, used lubricating and flushing oil, paint remover, and thinners. Problems like these can be solved if proper attention, information dissemination, and training are adequately provided in the workplace.</a:t>
              </a:r>
              <a:endParaRPr lang="en-US" sz="2400" b="1" spc="21" dirty="0">
                <a:solidFill>
                  <a:schemeClr val="bg1"/>
                </a:solidFill>
                <a:latin typeface="Glacial Indifference"/>
              </a:endParaRPr>
            </a:p>
          </p:txBody>
        </p:sp>
      </p:grpSp>
      <p:sp>
        <p:nvSpPr>
          <p:cNvPr id="5" name="TextBox 5"/>
          <p:cNvSpPr txBox="1"/>
          <p:nvPr/>
        </p:nvSpPr>
        <p:spPr>
          <a:xfrm>
            <a:off x="988860" y="254679"/>
            <a:ext cx="6228904" cy="1107996"/>
          </a:xfrm>
          <a:prstGeom prst="rect">
            <a:avLst/>
          </a:prstGeom>
        </p:spPr>
        <p:txBody>
          <a:bodyPr wrap="square" lIns="0" tIns="0" rIns="0" bIns="0" rtlCol="0" anchor="t">
            <a:spAutoFit/>
          </a:bodyPr>
          <a:lstStyle/>
          <a:p>
            <a:r>
              <a:rPr lang="en-US" sz="3600" b="1" dirty="0">
                <a:solidFill>
                  <a:schemeClr val="accent5">
                    <a:lumMod val="60000"/>
                    <a:lumOff val="40000"/>
                  </a:schemeClr>
                </a:solidFill>
                <a:latin typeface="Glacial Indifference" panose="020B0604020202020204" charset="0"/>
              </a:rPr>
              <a:t>Unit 3 : Dispose waste/ used lubricants</a:t>
            </a:r>
            <a:endParaRPr lang="en-US" sz="3600" b="1" spc="36" dirty="0">
              <a:solidFill>
                <a:schemeClr val="accent5">
                  <a:lumMod val="60000"/>
                  <a:lumOff val="40000"/>
                </a:schemeClr>
              </a:solidFill>
              <a:latin typeface="Glacial Indifference" panose="020B0604020202020204" charset="0"/>
            </a:endParaRPr>
          </a:p>
        </p:txBody>
      </p:sp>
      <p:sp>
        <p:nvSpPr>
          <p:cNvPr id="6" name="AutoShape 6"/>
          <p:cNvSpPr/>
          <p:nvPr/>
        </p:nvSpPr>
        <p:spPr>
          <a:xfrm>
            <a:off x="-163116" y="-144746"/>
            <a:ext cx="894636" cy="1262515"/>
          </a:xfrm>
          <a:prstGeom prst="rect">
            <a:avLst/>
          </a:prstGeom>
          <a:solidFill>
            <a:srgbClr val="04383F"/>
          </a:solidFill>
        </p:spPr>
      </p:sp>
      <p:sp>
        <p:nvSpPr>
          <p:cNvPr id="7" name="AutoShape 7"/>
          <p:cNvSpPr/>
          <p:nvPr/>
        </p:nvSpPr>
        <p:spPr>
          <a:xfrm>
            <a:off x="-1437062" y="741790"/>
            <a:ext cx="5797202" cy="66887"/>
          </a:xfrm>
          <a:prstGeom prst="rect">
            <a:avLst/>
          </a:prstGeom>
          <a:solidFill>
            <a:srgbClr val="318F9A"/>
          </a:solidFill>
        </p:spPr>
      </p:sp>
      <p:grpSp>
        <p:nvGrpSpPr>
          <p:cNvPr id="8" name="Group 8"/>
          <p:cNvGrpSpPr/>
          <p:nvPr/>
        </p:nvGrpSpPr>
        <p:grpSpPr>
          <a:xfrm rot="-10800000">
            <a:off x="8500470" y="731520"/>
            <a:ext cx="521610" cy="52161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0" name="Group 10"/>
          <p:cNvGrpSpPr>
            <a:grpSpLocks noChangeAspect="1"/>
          </p:cNvGrpSpPr>
          <p:nvPr/>
        </p:nvGrpSpPr>
        <p:grpSpPr>
          <a:xfrm rot="-10800000">
            <a:off x="8379786" y="909705"/>
            <a:ext cx="364719" cy="3647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
        <p:nvSpPr>
          <p:cNvPr id="12" name="AutoShape 12"/>
          <p:cNvSpPr/>
          <p:nvPr/>
        </p:nvSpPr>
        <p:spPr>
          <a:xfrm>
            <a:off x="9095188" y="6265801"/>
            <a:ext cx="786947" cy="1189099"/>
          </a:xfrm>
          <a:prstGeom prst="rect">
            <a:avLst/>
          </a:prstGeom>
          <a:solidFill>
            <a:srgbClr val="04383F"/>
          </a:solidFill>
        </p:spPr>
      </p:sp>
      <p:sp>
        <p:nvSpPr>
          <p:cNvPr id="13" name="AutoShape 13"/>
          <p:cNvSpPr/>
          <p:nvPr/>
        </p:nvSpPr>
        <p:spPr>
          <a:xfrm>
            <a:off x="5862674" y="6577544"/>
            <a:ext cx="5797202" cy="66887"/>
          </a:xfrm>
          <a:prstGeom prst="rect">
            <a:avLst/>
          </a:prstGeom>
          <a:solidFill>
            <a:srgbClr val="FDFDFD"/>
          </a:solidFill>
        </p:spPr>
      </p:sp>
      <p:grpSp>
        <p:nvGrpSpPr>
          <p:cNvPr id="14" name="Group 14"/>
          <p:cNvGrpSpPr/>
          <p:nvPr/>
        </p:nvGrpSpPr>
        <p:grpSpPr>
          <a:xfrm>
            <a:off x="743045" y="6062070"/>
            <a:ext cx="521610" cy="521610"/>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6" name="Group 16"/>
          <p:cNvGrpSpPr>
            <a:grpSpLocks noChangeAspect="1"/>
          </p:cNvGrpSpPr>
          <p:nvPr/>
        </p:nvGrpSpPr>
        <p:grpSpPr>
          <a:xfrm>
            <a:off x="1020620" y="6040776"/>
            <a:ext cx="364719" cy="364719"/>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4" name="TextBox 4"/>
          <p:cNvSpPr txBox="1"/>
          <p:nvPr/>
        </p:nvSpPr>
        <p:spPr>
          <a:xfrm>
            <a:off x="457700" y="2366258"/>
            <a:ext cx="8838199" cy="3693319"/>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000" b="1" dirty="0">
                <a:solidFill>
                  <a:schemeClr val="bg1"/>
                </a:solidFill>
                <a:latin typeface="Glacial Indifference" panose="020B0604020202020204" charset="0"/>
              </a:rPr>
              <a:t>Government institutions like the Department of Environment and Natural Resources (DENR) have local policies that protect the citizens from harmful effects these hazardous materials and substance may bring. Hazardous materials are those that can be found in the workshop such as toxic materials like hydrochloric use in cleaning metal surface and sulfuric acid use in the battery, and Turco or metal conditioner for neutralizing rust. Flammable materials like fuel gasoline and thinners are also used in cleaning engine parts. They can give harmful fumes that can generate respiratory and skin irritation. Materials that can easily dissolve metal like anti-rusts are corrosive materials. Acid, soldering paste, and Turco can be classified as reactive materials that can immediately change the composition of an object.</a:t>
            </a:r>
            <a:endParaRPr lang="en-US" sz="2000" b="1" spc="21" dirty="0">
              <a:solidFill>
                <a:schemeClr val="bg1"/>
              </a:solidFill>
              <a:latin typeface="Glacial Indifference" panose="020B0604020202020204" charset="0"/>
            </a:endParaRPr>
          </a:p>
        </p:txBody>
      </p:sp>
      <p:sp>
        <p:nvSpPr>
          <p:cNvPr id="5" name="TextBox 5"/>
          <p:cNvSpPr txBox="1"/>
          <p:nvPr/>
        </p:nvSpPr>
        <p:spPr>
          <a:xfrm>
            <a:off x="989108" y="254679"/>
            <a:ext cx="6228904" cy="1107996"/>
          </a:xfrm>
          <a:prstGeom prst="rect">
            <a:avLst/>
          </a:prstGeom>
        </p:spPr>
        <p:txBody>
          <a:bodyPr wrap="square" lIns="0" tIns="0" rIns="0" bIns="0" rtlCol="0" anchor="t">
            <a:spAutoFit/>
          </a:bodyPr>
          <a:lstStyle/>
          <a:p>
            <a:r>
              <a:rPr lang="en-US" sz="3600" b="1" dirty="0">
                <a:solidFill>
                  <a:schemeClr val="accent5">
                    <a:lumMod val="60000"/>
                    <a:lumOff val="40000"/>
                  </a:schemeClr>
                </a:solidFill>
                <a:latin typeface="Glacial Indifference" panose="020B0604020202020204" charset="0"/>
              </a:rPr>
              <a:t>Unit 3 : Dispose waste/ used lubricants</a:t>
            </a:r>
            <a:endParaRPr lang="en-US" sz="3600" b="1" spc="36" dirty="0">
              <a:solidFill>
                <a:schemeClr val="accent5">
                  <a:lumMod val="60000"/>
                  <a:lumOff val="40000"/>
                </a:schemeClr>
              </a:solidFill>
              <a:latin typeface="Glacial Indifference" panose="020B0604020202020204" charset="0"/>
            </a:endParaRPr>
          </a:p>
        </p:txBody>
      </p:sp>
      <p:sp>
        <p:nvSpPr>
          <p:cNvPr id="6" name="AutoShape 6"/>
          <p:cNvSpPr/>
          <p:nvPr/>
        </p:nvSpPr>
        <p:spPr>
          <a:xfrm>
            <a:off x="-163116" y="-144746"/>
            <a:ext cx="894636" cy="1262515"/>
          </a:xfrm>
          <a:prstGeom prst="rect">
            <a:avLst/>
          </a:prstGeom>
          <a:solidFill>
            <a:srgbClr val="04383F"/>
          </a:solidFill>
        </p:spPr>
      </p:sp>
      <p:sp>
        <p:nvSpPr>
          <p:cNvPr id="7" name="AutoShape 7"/>
          <p:cNvSpPr/>
          <p:nvPr/>
        </p:nvSpPr>
        <p:spPr>
          <a:xfrm>
            <a:off x="-1437062" y="741790"/>
            <a:ext cx="5797202" cy="66887"/>
          </a:xfrm>
          <a:prstGeom prst="rect">
            <a:avLst/>
          </a:prstGeom>
          <a:solidFill>
            <a:srgbClr val="318F9A"/>
          </a:solidFill>
        </p:spPr>
      </p:sp>
      <p:grpSp>
        <p:nvGrpSpPr>
          <p:cNvPr id="8" name="Group 8"/>
          <p:cNvGrpSpPr/>
          <p:nvPr/>
        </p:nvGrpSpPr>
        <p:grpSpPr>
          <a:xfrm rot="-10800000">
            <a:off x="8500470" y="731520"/>
            <a:ext cx="521610" cy="52161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0" name="Group 10"/>
          <p:cNvGrpSpPr>
            <a:grpSpLocks noChangeAspect="1"/>
          </p:cNvGrpSpPr>
          <p:nvPr/>
        </p:nvGrpSpPr>
        <p:grpSpPr>
          <a:xfrm rot="-10800000">
            <a:off x="8379786" y="909705"/>
            <a:ext cx="364719" cy="3647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
        <p:nvSpPr>
          <p:cNvPr id="12" name="AutoShape 12"/>
          <p:cNvSpPr/>
          <p:nvPr/>
        </p:nvSpPr>
        <p:spPr>
          <a:xfrm>
            <a:off x="9095188" y="6265801"/>
            <a:ext cx="786947" cy="1189099"/>
          </a:xfrm>
          <a:prstGeom prst="rect">
            <a:avLst/>
          </a:prstGeom>
          <a:solidFill>
            <a:srgbClr val="04383F"/>
          </a:solidFill>
        </p:spPr>
      </p:sp>
      <p:sp>
        <p:nvSpPr>
          <p:cNvPr id="13" name="AutoShape 13"/>
          <p:cNvSpPr/>
          <p:nvPr/>
        </p:nvSpPr>
        <p:spPr>
          <a:xfrm>
            <a:off x="5862674" y="6577544"/>
            <a:ext cx="5797202" cy="66887"/>
          </a:xfrm>
          <a:prstGeom prst="rect">
            <a:avLst/>
          </a:prstGeom>
          <a:solidFill>
            <a:srgbClr val="FDFDFD"/>
          </a:solidFill>
        </p:spPr>
      </p:sp>
      <p:grpSp>
        <p:nvGrpSpPr>
          <p:cNvPr id="14" name="Group 14"/>
          <p:cNvGrpSpPr/>
          <p:nvPr/>
        </p:nvGrpSpPr>
        <p:grpSpPr>
          <a:xfrm>
            <a:off x="743045" y="6062070"/>
            <a:ext cx="521610" cy="521610"/>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6" name="Group 16"/>
          <p:cNvGrpSpPr>
            <a:grpSpLocks noChangeAspect="1"/>
          </p:cNvGrpSpPr>
          <p:nvPr/>
        </p:nvGrpSpPr>
        <p:grpSpPr>
          <a:xfrm>
            <a:off x="1020620" y="6040776"/>
            <a:ext cx="364719" cy="364719"/>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8" name="TextBox 3">
            <a:extLst>
              <a:ext uri="{FF2B5EF4-FFF2-40B4-BE49-F238E27FC236}">
                <a16:creationId xmlns:a16="http://schemas.microsoft.com/office/drawing/2014/main" id="{5BC56C41-31F9-4F69-8C6D-BB48FC1163D1}"/>
              </a:ext>
            </a:extLst>
          </p:cNvPr>
          <p:cNvSpPr txBox="1"/>
          <p:nvPr/>
        </p:nvSpPr>
        <p:spPr>
          <a:xfrm>
            <a:off x="286700" y="1745078"/>
            <a:ext cx="4267200" cy="371897"/>
          </a:xfrm>
          <a:prstGeom prst="rect">
            <a:avLst/>
          </a:prstGeom>
        </p:spPr>
        <p:txBody>
          <a:bodyPr wrap="square" lIns="0" tIns="0" rIns="0" bIns="0" rtlCol="0" anchor="t">
            <a:spAutoFit/>
          </a:bodyPr>
          <a:lstStyle/>
          <a:p>
            <a:pPr>
              <a:lnSpc>
                <a:spcPts val="2940"/>
              </a:lnSpc>
            </a:pPr>
            <a:r>
              <a:rPr lang="en-PH" sz="2800" b="1" u="sng" dirty="0">
                <a:solidFill>
                  <a:schemeClr val="accent5">
                    <a:lumMod val="60000"/>
                    <a:lumOff val="40000"/>
                  </a:schemeClr>
                </a:solidFill>
                <a:latin typeface="Glacial Indifference" panose="020B0604020202020204" charset="0"/>
              </a:rPr>
              <a:t>WASTE MANAGEMENT </a:t>
            </a:r>
            <a:endParaRPr lang="en-US" sz="2800" b="1" u="sng" spc="252" dirty="0">
              <a:solidFill>
                <a:schemeClr val="accent5">
                  <a:lumMod val="60000"/>
                  <a:lumOff val="40000"/>
                </a:schemeClr>
              </a:solidFill>
              <a:latin typeface="Glacial Indifference" panose="020B0604020202020204" charset="0"/>
            </a:endParaRPr>
          </a:p>
        </p:txBody>
      </p:sp>
    </p:spTree>
    <p:extLst>
      <p:ext uri="{BB962C8B-B14F-4D97-AF65-F5344CB8AC3E}">
        <p14:creationId xmlns:p14="http://schemas.microsoft.com/office/powerpoint/2010/main" val="161572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4" name="TextBox 4"/>
          <p:cNvSpPr txBox="1"/>
          <p:nvPr/>
        </p:nvSpPr>
        <p:spPr>
          <a:xfrm>
            <a:off x="242489" y="1564873"/>
            <a:ext cx="8838199" cy="123110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000" b="1" dirty="0">
                <a:solidFill>
                  <a:schemeClr val="bg1"/>
                </a:solidFill>
                <a:latin typeface="Glacial Indifference" panose="020B0604020202020204" charset="0"/>
              </a:rPr>
              <a:t>All of these hazardous, waste materials and substance can paralyze human and definitely lethal if not given serious attention in managing them. The following are some guidelines to follow when disposing waste and used materials and substance. </a:t>
            </a:r>
            <a:endParaRPr lang="en-US" sz="2000" b="1" spc="21" dirty="0">
              <a:solidFill>
                <a:schemeClr val="bg1"/>
              </a:solidFill>
              <a:latin typeface="Glacial Indifference" panose="020B0604020202020204" charset="0"/>
            </a:endParaRPr>
          </a:p>
        </p:txBody>
      </p:sp>
      <p:sp>
        <p:nvSpPr>
          <p:cNvPr id="5" name="TextBox 5"/>
          <p:cNvSpPr txBox="1"/>
          <p:nvPr/>
        </p:nvSpPr>
        <p:spPr>
          <a:xfrm>
            <a:off x="988860" y="254679"/>
            <a:ext cx="6228904" cy="1107996"/>
          </a:xfrm>
          <a:prstGeom prst="rect">
            <a:avLst/>
          </a:prstGeom>
        </p:spPr>
        <p:txBody>
          <a:bodyPr wrap="square" lIns="0" tIns="0" rIns="0" bIns="0" rtlCol="0" anchor="t">
            <a:spAutoFit/>
          </a:bodyPr>
          <a:lstStyle/>
          <a:p>
            <a:r>
              <a:rPr lang="en-US" sz="3600" b="1" dirty="0">
                <a:solidFill>
                  <a:schemeClr val="accent5">
                    <a:lumMod val="60000"/>
                    <a:lumOff val="40000"/>
                  </a:schemeClr>
                </a:solidFill>
                <a:latin typeface="Glacial Indifference" panose="020B0604020202020204" charset="0"/>
              </a:rPr>
              <a:t>Unit 3 : Dispose waste/ used lubricants</a:t>
            </a:r>
            <a:endParaRPr lang="en-US" sz="3600" b="1" spc="36" dirty="0">
              <a:solidFill>
                <a:schemeClr val="accent5">
                  <a:lumMod val="60000"/>
                  <a:lumOff val="40000"/>
                </a:schemeClr>
              </a:solidFill>
              <a:latin typeface="Glacial Indifference" panose="020B0604020202020204" charset="0"/>
            </a:endParaRPr>
          </a:p>
        </p:txBody>
      </p:sp>
      <p:sp>
        <p:nvSpPr>
          <p:cNvPr id="6" name="AutoShape 6"/>
          <p:cNvSpPr/>
          <p:nvPr/>
        </p:nvSpPr>
        <p:spPr>
          <a:xfrm>
            <a:off x="0" y="9773"/>
            <a:ext cx="731520" cy="1107996"/>
          </a:xfrm>
          <a:prstGeom prst="rect">
            <a:avLst/>
          </a:prstGeom>
          <a:solidFill>
            <a:srgbClr val="04383F"/>
          </a:solidFill>
        </p:spPr>
      </p:sp>
      <p:sp>
        <p:nvSpPr>
          <p:cNvPr id="7" name="AutoShape 7"/>
          <p:cNvSpPr/>
          <p:nvPr/>
        </p:nvSpPr>
        <p:spPr>
          <a:xfrm>
            <a:off x="-295010" y="762958"/>
            <a:ext cx="4655150" cy="45719"/>
          </a:xfrm>
          <a:prstGeom prst="rect">
            <a:avLst/>
          </a:prstGeom>
          <a:solidFill>
            <a:srgbClr val="318F9A"/>
          </a:solidFill>
        </p:spPr>
      </p:sp>
      <p:grpSp>
        <p:nvGrpSpPr>
          <p:cNvPr id="8" name="Group 8"/>
          <p:cNvGrpSpPr/>
          <p:nvPr/>
        </p:nvGrpSpPr>
        <p:grpSpPr>
          <a:xfrm rot="-10800000">
            <a:off x="8500470" y="731520"/>
            <a:ext cx="521610" cy="52161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0" name="Group 10"/>
          <p:cNvGrpSpPr>
            <a:grpSpLocks noChangeAspect="1"/>
          </p:cNvGrpSpPr>
          <p:nvPr/>
        </p:nvGrpSpPr>
        <p:grpSpPr>
          <a:xfrm rot="-10800000">
            <a:off x="8379786" y="909705"/>
            <a:ext cx="364719" cy="3647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
        <p:nvSpPr>
          <p:cNvPr id="12" name="AutoShape 12"/>
          <p:cNvSpPr/>
          <p:nvPr/>
        </p:nvSpPr>
        <p:spPr>
          <a:xfrm>
            <a:off x="0" y="6122223"/>
            <a:ext cx="731518" cy="1189099"/>
          </a:xfrm>
          <a:prstGeom prst="rect">
            <a:avLst/>
          </a:prstGeom>
          <a:solidFill>
            <a:srgbClr val="04383F"/>
          </a:solidFill>
        </p:spPr>
      </p:sp>
      <p:sp>
        <p:nvSpPr>
          <p:cNvPr id="13" name="AutoShape 13"/>
          <p:cNvSpPr/>
          <p:nvPr/>
        </p:nvSpPr>
        <p:spPr>
          <a:xfrm>
            <a:off x="57962" y="6947160"/>
            <a:ext cx="5797202" cy="66887"/>
          </a:xfrm>
          <a:prstGeom prst="rect">
            <a:avLst/>
          </a:prstGeom>
          <a:solidFill>
            <a:srgbClr val="FDFDFD"/>
          </a:solidFill>
        </p:spPr>
      </p:sp>
      <p:grpSp>
        <p:nvGrpSpPr>
          <p:cNvPr id="16" name="Group 16"/>
          <p:cNvGrpSpPr>
            <a:grpSpLocks noChangeAspect="1"/>
          </p:cNvGrpSpPr>
          <p:nvPr/>
        </p:nvGrpSpPr>
        <p:grpSpPr>
          <a:xfrm>
            <a:off x="1020620" y="6040776"/>
            <a:ext cx="364719" cy="364719"/>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9" name="TextBox 18">
            <a:extLst>
              <a:ext uri="{FF2B5EF4-FFF2-40B4-BE49-F238E27FC236}">
                <a16:creationId xmlns:a16="http://schemas.microsoft.com/office/drawing/2014/main" id="{F0075AE5-9B4C-4AAD-A413-C235D38BC121}"/>
              </a:ext>
            </a:extLst>
          </p:cNvPr>
          <p:cNvSpPr txBox="1"/>
          <p:nvPr/>
        </p:nvSpPr>
        <p:spPr>
          <a:xfrm>
            <a:off x="731519" y="2795979"/>
            <a:ext cx="8737591" cy="1015663"/>
          </a:xfrm>
          <a:prstGeom prst="rect">
            <a:avLst/>
          </a:prstGeom>
          <a:noFill/>
        </p:spPr>
        <p:txBody>
          <a:bodyPr wrap="square">
            <a:spAutoFit/>
          </a:bodyPr>
          <a:lstStyle/>
          <a:p>
            <a:r>
              <a:rPr lang="en-US" sz="2000" b="1" dirty="0">
                <a:solidFill>
                  <a:schemeClr val="bg1"/>
                </a:solidFill>
                <a:latin typeface="Glacial Indifference" panose="020B0604020202020204" charset="0"/>
              </a:rPr>
              <a:t>1. </a:t>
            </a:r>
            <a:r>
              <a:rPr lang="en-US" sz="2000" b="1" u="sng" dirty="0">
                <a:solidFill>
                  <a:schemeClr val="bg1"/>
                </a:solidFill>
                <a:latin typeface="Glacial Indifference" panose="020B0604020202020204" charset="0"/>
              </a:rPr>
              <a:t>Have a separate container or trash bin for disposable materials. </a:t>
            </a:r>
            <a:r>
              <a:rPr lang="en-US" sz="2000" b="1" dirty="0">
                <a:solidFill>
                  <a:schemeClr val="bg1"/>
                </a:solidFill>
                <a:latin typeface="Glacial Indifference" panose="020B0604020202020204" charset="0"/>
              </a:rPr>
              <a:t>Different waste materials like used, empty plastics, bottles, cans must not be mixed in one container for easy disposal and segregation. </a:t>
            </a:r>
            <a:endParaRPr lang="en-PH" sz="2000" b="1" dirty="0">
              <a:solidFill>
                <a:schemeClr val="bg1"/>
              </a:solidFill>
              <a:latin typeface="Glacial Indifference" panose="020B0604020202020204" charset="0"/>
            </a:endParaRPr>
          </a:p>
        </p:txBody>
      </p:sp>
      <p:sp>
        <p:nvSpPr>
          <p:cNvPr id="20" name="TextBox 19">
            <a:extLst>
              <a:ext uri="{FF2B5EF4-FFF2-40B4-BE49-F238E27FC236}">
                <a16:creationId xmlns:a16="http://schemas.microsoft.com/office/drawing/2014/main" id="{DD01EE06-0161-421D-B1B5-15AC2B77F11B}"/>
              </a:ext>
            </a:extLst>
          </p:cNvPr>
          <p:cNvSpPr txBox="1"/>
          <p:nvPr/>
        </p:nvSpPr>
        <p:spPr>
          <a:xfrm>
            <a:off x="731519" y="3854451"/>
            <a:ext cx="8737591" cy="2862322"/>
          </a:xfrm>
          <a:prstGeom prst="rect">
            <a:avLst/>
          </a:prstGeom>
          <a:noFill/>
        </p:spPr>
        <p:txBody>
          <a:bodyPr wrap="square">
            <a:spAutoFit/>
          </a:bodyPr>
          <a:lstStyle/>
          <a:p>
            <a:r>
              <a:rPr lang="en-US" sz="2000" b="1" dirty="0">
                <a:solidFill>
                  <a:schemeClr val="bg1"/>
                </a:solidFill>
                <a:latin typeface="Glacial Indifference" panose="020B0604020202020204" charset="0"/>
              </a:rPr>
              <a:t>2. </a:t>
            </a:r>
            <a:r>
              <a:rPr lang="en-US" sz="2000" b="1" u="sng" dirty="0">
                <a:solidFill>
                  <a:schemeClr val="bg1"/>
                </a:solidFill>
                <a:latin typeface="Glacial Indifference" panose="020B0604020202020204" charset="0"/>
              </a:rPr>
              <a:t>Have a separate container for used and unused materials and substance</a:t>
            </a:r>
            <a:r>
              <a:rPr lang="en-US" sz="2000" b="1" dirty="0">
                <a:solidFill>
                  <a:schemeClr val="bg1"/>
                </a:solidFill>
                <a:latin typeface="Glacial Indifference" panose="020B0604020202020204" charset="0"/>
              </a:rPr>
              <a:t>. Used oil must not be disposed in the drainage. Doing so will harm the eco-system. This will endanger the lives of water life species and plant life. This must be stored in a container with proper label. Unused oil and other chemical materials must be properly labeled and covered to avoid escape of fumes that may cause instant fire. In the United States the Environment Protection Agency (EPA) is very strict in implementing protection against careless and improper use and disposal of hazardous waste products. Breaking this law may lead to prosecution. </a:t>
            </a:r>
            <a:endParaRPr lang="en-PH" sz="2000" b="1" dirty="0">
              <a:solidFill>
                <a:schemeClr val="bg1"/>
              </a:solidFill>
              <a:latin typeface="Glacial Indifference" panose="020B0604020202020204" charset="0"/>
            </a:endParaRPr>
          </a:p>
        </p:txBody>
      </p:sp>
    </p:spTree>
    <p:extLst>
      <p:ext uri="{BB962C8B-B14F-4D97-AF65-F5344CB8AC3E}">
        <p14:creationId xmlns:p14="http://schemas.microsoft.com/office/powerpoint/2010/main" val="97185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5" name="TextBox 5"/>
          <p:cNvSpPr txBox="1"/>
          <p:nvPr/>
        </p:nvSpPr>
        <p:spPr>
          <a:xfrm>
            <a:off x="988860" y="254679"/>
            <a:ext cx="6228904" cy="1107996"/>
          </a:xfrm>
          <a:prstGeom prst="rect">
            <a:avLst/>
          </a:prstGeom>
        </p:spPr>
        <p:txBody>
          <a:bodyPr wrap="square" lIns="0" tIns="0" rIns="0" bIns="0" rtlCol="0" anchor="t">
            <a:spAutoFit/>
          </a:bodyPr>
          <a:lstStyle/>
          <a:p>
            <a:r>
              <a:rPr lang="en-US" sz="3600" b="1" dirty="0">
                <a:solidFill>
                  <a:schemeClr val="accent5">
                    <a:lumMod val="60000"/>
                    <a:lumOff val="40000"/>
                  </a:schemeClr>
                </a:solidFill>
                <a:latin typeface="Glacial Indifference" panose="020B0604020202020204" charset="0"/>
              </a:rPr>
              <a:t>Unit 3 : Dispose waste/ used lubricants</a:t>
            </a:r>
            <a:endParaRPr lang="en-US" sz="3600" b="1" spc="36" dirty="0">
              <a:solidFill>
                <a:schemeClr val="accent5">
                  <a:lumMod val="60000"/>
                  <a:lumOff val="40000"/>
                </a:schemeClr>
              </a:solidFill>
              <a:latin typeface="Glacial Indifference" panose="020B0604020202020204" charset="0"/>
            </a:endParaRPr>
          </a:p>
        </p:txBody>
      </p:sp>
      <p:sp>
        <p:nvSpPr>
          <p:cNvPr id="6" name="AutoShape 6"/>
          <p:cNvSpPr/>
          <p:nvPr/>
        </p:nvSpPr>
        <p:spPr>
          <a:xfrm>
            <a:off x="0" y="9773"/>
            <a:ext cx="731520" cy="1107996"/>
          </a:xfrm>
          <a:prstGeom prst="rect">
            <a:avLst/>
          </a:prstGeom>
          <a:solidFill>
            <a:srgbClr val="04383F"/>
          </a:solidFill>
        </p:spPr>
      </p:sp>
      <p:sp>
        <p:nvSpPr>
          <p:cNvPr id="7" name="AutoShape 7"/>
          <p:cNvSpPr/>
          <p:nvPr/>
        </p:nvSpPr>
        <p:spPr>
          <a:xfrm>
            <a:off x="-295010" y="762958"/>
            <a:ext cx="4655150" cy="45719"/>
          </a:xfrm>
          <a:prstGeom prst="rect">
            <a:avLst/>
          </a:prstGeom>
          <a:solidFill>
            <a:srgbClr val="318F9A"/>
          </a:solidFill>
        </p:spPr>
      </p:sp>
      <p:grpSp>
        <p:nvGrpSpPr>
          <p:cNvPr id="8" name="Group 8"/>
          <p:cNvGrpSpPr/>
          <p:nvPr/>
        </p:nvGrpSpPr>
        <p:grpSpPr>
          <a:xfrm rot="-10800000">
            <a:off x="8500470" y="731520"/>
            <a:ext cx="521610" cy="52161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10" name="Group 10"/>
          <p:cNvGrpSpPr>
            <a:grpSpLocks noChangeAspect="1"/>
          </p:cNvGrpSpPr>
          <p:nvPr/>
        </p:nvGrpSpPr>
        <p:grpSpPr>
          <a:xfrm rot="-10800000">
            <a:off x="8379786" y="909705"/>
            <a:ext cx="364719" cy="3647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
        <p:nvSpPr>
          <p:cNvPr id="12" name="AutoShape 12"/>
          <p:cNvSpPr/>
          <p:nvPr/>
        </p:nvSpPr>
        <p:spPr>
          <a:xfrm>
            <a:off x="0" y="6122223"/>
            <a:ext cx="731518" cy="1189099"/>
          </a:xfrm>
          <a:prstGeom prst="rect">
            <a:avLst/>
          </a:prstGeom>
          <a:solidFill>
            <a:srgbClr val="04383F"/>
          </a:solidFill>
        </p:spPr>
      </p:sp>
      <p:sp>
        <p:nvSpPr>
          <p:cNvPr id="13" name="AutoShape 13"/>
          <p:cNvSpPr/>
          <p:nvPr/>
        </p:nvSpPr>
        <p:spPr>
          <a:xfrm>
            <a:off x="57962" y="6947160"/>
            <a:ext cx="5797202" cy="66887"/>
          </a:xfrm>
          <a:prstGeom prst="rect">
            <a:avLst/>
          </a:prstGeom>
          <a:solidFill>
            <a:srgbClr val="FDFDFD"/>
          </a:solidFill>
        </p:spPr>
      </p:sp>
      <p:grpSp>
        <p:nvGrpSpPr>
          <p:cNvPr id="16" name="Group 16"/>
          <p:cNvGrpSpPr>
            <a:grpSpLocks noChangeAspect="1"/>
          </p:cNvGrpSpPr>
          <p:nvPr/>
        </p:nvGrpSpPr>
        <p:grpSpPr>
          <a:xfrm>
            <a:off x="1020620" y="6040776"/>
            <a:ext cx="364719" cy="364719"/>
            <a:chOff x="-2540" y="-2540"/>
            <a:chExt cx="6355080" cy="6355080"/>
          </a:xfrm>
        </p:grpSpPr>
        <p:sp>
          <p:nvSpPr>
            <p:cNvPr id="17" name="Freeform 1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9" name="TextBox 18">
            <a:extLst>
              <a:ext uri="{FF2B5EF4-FFF2-40B4-BE49-F238E27FC236}">
                <a16:creationId xmlns:a16="http://schemas.microsoft.com/office/drawing/2014/main" id="{F0075AE5-9B4C-4AAD-A413-C235D38BC121}"/>
              </a:ext>
            </a:extLst>
          </p:cNvPr>
          <p:cNvSpPr txBox="1"/>
          <p:nvPr/>
        </p:nvSpPr>
        <p:spPr>
          <a:xfrm>
            <a:off x="508004" y="2496611"/>
            <a:ext cx="8737591" cy="2246769"/>
          </a:xfrm>
          <a:prstGeom prst="rect">
            <a:avLst/>
          </a:prstGeom>
          <a:noFill/>
        </p:spPr>
        <p:txBody>
          <a:bodyPr wrap="square">
            <a:spAutoFit/>
          </a:bodyPr>
          <a:lstStyle/>
          <a:p>
            <a:r>
              <a:rPr lang="en-US" sz="2000" b="1" u="sng" dirty="0">
                <a:solidFill>
                  <a:schemeClr val="bg1"/>
                </a:solidFill>
                <a:latin typeface="Glacial Indifference" panose="020B0604020202020204" charset="0"/>
              </a:rPr>
              <a:t>3. Have an appropriate amount of use of chemical materials or substance. </a:t>
            </a:r>
            <a:r>
              <a:rPr lang="en-US" sz="2000" b="1" dirty="0">
                <a:solidFill>
                  <a:schemeClr val="bg1"/>
                </a:solidFill>
                <a:latin typeface="Glacial Indifference" panose="020B0604020202020204" charset="0"/>
              </a:rPr>
              <a:t>Many unused chemical materials and substance are due to overfill. That is why the excess chemicals cannot be returned back to its container especially if already mixed with other chemicals and cannot be stored for a period of time. This overfill when stored and dried tend to form into another composition and thereby unsafe to use. Disposal of this kind is a problem.</a:t>
            </a:r>
            <a:endParaRPr lang="en-PH" sz="2000" b="1" dirty="0">
              <a:solidFill>
                <a:schemeClr val="bg1"/>
              </a:solidFill>
              <a:latin typeface="Glacial Indifference" panose="020B0604020202020204" charset="0"/>
            </a:endParaRPr>
          </a:p>
        </p:txBody>
      </p:sp>
    </p:spTree>
    <p:extLst>
      <p:ext uri="{BB962C8B-B14F-4D97-AF65-F5344CB8AC3E}">
        <p14:creationId xmlns:p14="http://schemas.microsoft.com/office/powerpoint/2010/main" val="351124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5" name="AutoShape 5"/>
          <p:cNvSpPr/>
          <p:nvPr/>
        </p:nvSpPr>
        <p:spPr>
          <a:xfrm>
            <a:off x="0" y="5376208"/>
            <a:ext cx="1028131" cy="1938992"/>
          </a:xfrm>
          <a:prstGeom prst="rect">
            <a:avLst/>
          </a:prstGeom>
          <a:solidFill>
            <a:srgbClr val="04383F"/>
          </a:solidFill>
        </p:spPr>
      </p:sp>
      <p:sp>
        <p:nvSpPr>
          <p:cNvPr id="6" name="AutoShape 6"/>
          <p:cNvSpPr/>
          <p:nvPr/>
        </p:nvSpPr>
        <p:spPr>
          <a:xfrm>
            <a:off x="655308" y="-127000"/>
            <a:ext cx="76212" cy="6192520"/>
          </a:xfrm>
          <a:prstGeom prst="rect">
            <a:avLst/>
          </a:prstGeom>
          <a:solidFill>
            <a:srgbClr val="318F9A"/>
          </a:solidFill>
        </p:spPr>
      </p:sp>
      <p:grpSp>
        <p:nvGrpSpPr>
          <p:cNvPr id="8" name="Group 8"/>
          <p:cNvGrpSpPr/>
          <p:nvPr/>
        </p:nvGrpSpPr>
        <p:grpSpPr>
          <a:xfrm>
            <a:off x="8634401" y="6065520"/>
            <a:ext cx="1223421" cy="1223421"/>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10" name="Group 10"/>
          <p:cNvGrpSpPr>
            <a:grpSpLocks noChangeAspect="1"/>
          </p:cNvGrpSpPr>
          <p:nvPr/>
        </p:nvGrpSpPr>
        <p:grpSpPr>
          <a:xfrm>
            <a:off x="8301837" y="6068018"/>
            <a:ext cx="775219" cy="7752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2" name="TextBox 11">
            <a:extLst>
              <a:ext uri="{FF2B5EF4-FFF2-40B4-BE49-F238E27FC236}">
                <a16:creationId xmlns:a16="http://schemas.microsoft.com/office/drawing/2014/main" id="{573334D8-648A-477B-AB54-E1FFA24275A0}"/>
              </a:ext>
            </a:extLst>
          </p:cNvPr>
          <p:cNvSpPr txBox="1"/>
          <p:nvPr/>
        </p:nvSpPr>
        <p:spPr>
          <a:xfrm>
            <a:off x="994403" y="463658"/>
            <a:ext cx="5617864" cy="830997"/>
          </a:xfrm>
          <a:prstGeom prst="rect">
            <a:avLst/>
          </a:prstGeom>
          <a:noFill/>
        </p:spPr>
        <p:txBody>
          <a:bodyPr wrap="square">
            <a:spAutoFit/>
          </a:bodyPr>
          <a:lstStyle/>
          <a:p>
            <a:r>
              <a:rPr lang="en-US" sz="2400" b="1" u="sng" dirty="0">
                <a:solidFill>
                  <a:schemeClr val="accent5">
                    <a:lumMod val="75000"/>
                  </a:schemeClr>
                </a:solidFill>
                <a:latin typeface="Glacial Indifference" panose="020B0604020202020204" charset="0"/>
              </a:rPr>
              <a:t>EFFECTS OF AUTOMOTIVE WASTE TO MEN AND ITS ENVIRONMENT </a:t>
            </a:r>
            <a:endParaRPr lang="en-PH" sz="2400" b="1" u="sng" dirty="0">
              <a:solidFill>
                <a:schemeClr val="accent5">
                  <a:lumMod val="75000"/>
                </a:schemeClr>
              </a:solidFill>
              <a:latin typeface="Glacial Indifference" panose="020B0604020202020204" charset="0"/>
            </a:endParaRPr>
          </a:p>
        </p:txBody>
      </p:sp>
      <p:sp>
        <p:nvSpPr>
          <p:cNvPr id="13" name="TextBox 12">
            <a:extLst>
              <a:ext uri="{FF2B5EF4-FFF2-40B4-BE49-F238E27FC236}">
                <a16:creationId xmlns:a16="http://schemas.microsoft.com/office/drawing/2014/main" id="{40E256D0-464F-4F5F-B3B0-AF83899AC728}"/>
              </a:ext>
            </a:extLst>
          </p:cNvPr>
          <p:cNvSpPr txBox="1"/>
          <p:nvPr/>
        </p:nvSpPr>
        <p:spPr>
          <a:xfrm>
            <a:off x="761858" y="1765121"/>
            <a:ext cx="9004536" cy="1938992"/>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accent5">
                    <a:lumMod val="75000"/>
                  </a:schemeClr>
                </a:solidFill>
                <a:latin typeface="Glacial Indifference" panose="020B0604020202020204" charset="0"/>
              </a:rPr>
              <a:t>The effects of hazardous waste materials to human and environment in inconceivable. Just imagine the amount spent by the government in services for managing this problem. Aside from this, the audio and print media release they have paid just to promote waste management literacy.</a:t>
            </a:r>
            <a:endParaRPr lang="en-PH" sz="2400" dirty="0">
              <a:solidFill>
                <a:schemeClr val="accent5">
                  <a:lumMod val="75000"/>
                </a:schemeClr>
              </a:solidFill>
              <a:latin typeface="Glacial Indifference" panose="020B0604020202020204" charset="0"/>
            </a:endParaRPr>
          </a:p>
        </p:txBody>
      </p:sp>
      <p:sp>
        <p:nvSpPr>
          <p:cNvPr id="15" name="TextBox 14">
            <a:extLst>
              <a:ext uri="{FF2B5EF4-FFF2-40B4-BE49-F238E27FC236}">
                <a16:creationId xmlns:a16="http://schemas.microsoft.com/office/drawing/2014/main" id="{880BF8CE-D055-4099-858F-532648E6AAA6}"/>
              </a:ext>
            </a:extLst>
          </p:cNvPr>
          <p:cNvSpPr txBox="1"/>
          <p:nvPr/>
        </p:nvSpPr>
        <p:spPr>
          <a:xfrm>
            <a:off x="772749" y="4259977"/>
            <a:ext cx="8738263" cy="1938992"/>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accent5">
                    <a:lumMod val="75000"/>
                  </a:schemeClr>
                </a:solidFill>
                <a:latin typeface="Glacial Indifference" panose="020B0604020202020204" charset="0"/>
              </a:rPr>
              <a:t>Millions of automobile are on the road every day. Toxic exhaust gas fumes may lead to respiratory disease, and even death. Heat produced may cause skin irritation and respiratory allergy, and other by-products of automotive wastes can cause physical, mental and financial stress.</a:t>
            </a:r>
            <a:endParaRPr lang="en-PH" sz="2400" dirty="0">
              <a:solidFill>
                <a:schemeClr val="accent5">
                  <a:lumMod val="75000"/>
                </a:schemeClr>
              </a:solidFill>
              <a:latin typeface="Glacial Indifference"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5" name="AutoShape 5"/>
          <p:cNvSpPr/>
          <p:nvPr/>
        </p:nvSpPr>
        <p:spPr>
          <a:xfrm>
            <a:off x="0" y="5376208"/>
            <a:ext cx="1028131" cy="1938992"/>
          </a:xfrm>
          <a:prstGeom prst="rect">
            <a:avLst/>
          </a:prstGeom>
          <a:solidFill>
            <a:srgbClr val="04383F"/>
          </a:solidFill>
        </p:spPr>
      </p:sp>
      <p:sp>
        <p:nvSpPr>
          <p:cNvPr id="6" name="AutoShape 6"/>
          <p:cNvSpPr/>
          <p:nvPr/>
        </p:nvSpPr>
        <p:spPr>
          <a:xfrm>
            <a:off x="655308" y="-127000"/>
            <a:ext cx="76212" cy="6192520"/>
          </a:xfrm>
          <a:prstGeom prst="rect">
            <a:avLst/>
          </a:prstGeom>
          <a:solidFill>
            <a:srgbClr val="318F9A"/>
          </a:solidFill>
        </p:spPr>
      </p:sp>
      <p:grpSp>
        <p:nvGrpSpPr>
          <p:cNvPr id="8" name="Group 8"/>
          <p:cNvGrpSpPr/>
          <p:nvPr/>
        </p:nvGrpSpPr>
        <p:grpSpPr>
          <a:xfrm>
            <a:off x="8634401" y="6065520"/>
            <a:ext cx="1223421" cy="1223421"/>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10" name="Group 10"/>
          <p:cNvGrpSpPr>
            <a:grpSpLocks noChangeAspect="1"/>
          </p:cNvGrpSpPr>
          <p:nvPr/>
        </p:nvGrpSpPr>
        <p:grpSpPr>
          <a:xfrm>
            <a:off x="8301837" y="6068018"/>
            <a:ext cx="775219" cy="775219"/>
            <a:chOff x="-2540" y="-2540"/>
            <a:chExt cx="6355080" cy="6355080"/>
          </a:xfrm>
        </p:grpSpPr>
        <p:sp>
          <p:nvSpPr>
            <p:cNvPr id="11" name="Freeform 11"/>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12" name="TextBox 11">
            <a:extLst>
              <a:ext uri="{FF2B5EF4-FFF2-40B4-BE49-F238E27FC236}">
                <a16:creationId xmlns:a16="http://schemas.microsoft.com/office/drawing/2014/main" id="{573334D8-648A-477B-AB54-E1FFA24275A0}"/>
              </a:ext>
            </a:extLst>
          </p:cNvPr>
          <p:cNvSpPr txBox="1"/>
          <p:nvPr/>
        </p:nvSpPr>
        <p:spPr>
          <a:xfrm>
            <a:off x="914400" y="748082"/>
            <a:ext cx="5617864" cy="830997"/>
          </a:xfrm>
          <a:prstGeom prst="rect">
            <a:avLst/>
          </a:prstGeom>
          <a:noFill/>
        </p:spPr>
        <p:txBody>
          <a:bodyPr wrap="square">
            <a:spAutoFit/>
          </a:bodyPr>
          <a:lstStyle/>
          <a:p>
            <a:r>
              <a:rPr lang="en-US" sz="2400" b="1" u="sng" dirty="0">
                <a:solidFill>
                  <a:schemeClr val="accent5">
                    <a:lumMod val="75000"/>
                  </a:schemeClr>
                </a:solidFill>
                <a:latin typeface="Glacial Indifference" panose="020B0604020202020204" charset="0"/>
              </a:rPr>
              <a:t>EFFECTS OF AUTOMOTIVE WASTE TO MEN AND ITS ENVIRONMENT </a:t>
            </a:r>
            <a:endParaRPr lang="en-PH" sz="2400" b="1" u="sng" dirty="0">
              <a:solidFill>
                <a:schemeClr val="accent5">
                  <a:lumMod val="75000"/>
                </a:schemeClr>
              </a:solidFill>
              <a:latin typeface="Glacial Indifference" panose="020B0604020202020204" charset="0"/>
            </a:endParaRPr>
          </a:p>
        </p:txBody>
      </p:sp>
      <p:sp>
        <p:nvSpPr>
          <p:cNvPr id="13" name="TextBox 12">
            <a:extLst>
              <a:ext uri="{FF2B5EF4-FFF2-40B4-BE49-F238E27FC236}">
                <a16:creationId xmlns:a16="http://schemas.microsoft.com/office/drawing/2014/main" id="{40E256D0-464F-4F5F-B3B0-AF83899AC728}"/>
              </a:ext>
            </a:extLst>
          </p:cNvPr>
          <p:cNvSpPr txBox="1"/>
          <p:nvPr/>
        </p:nvSpPr>
        <p:spPr>
          <a:xfrm>
            <a:off x="759002" y="2134106"/>
            <a:ext cx="9004536" cy="3046988"/>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accent5">
                    <a:lumMod val="75000"/>
                  </a:schemeClr>
                </a:solidFill>
                <a:latin typeface="Glacial Indifference" panose="020B0604020202020204" charset="0"/>
              </a:rPr>
              <a:t>An inventory of waste materials and substance that can be found in the workshop will be of great help in finding out their condition. </a:t>
            </a:r>
          </a:p>
          <a:p>
            <a:pPr marL="285750" indent="-285750">
              <a:buFont typeface="Wingdings" panose="05000000000000000000" pitchFamily="2" charset="2"/>
              <a:buChar char="v"/>
            </a:pPr>
            <a:endParaRPr lang="en-US" sz="2400" dirty="0">
              <a:solidFill>
                <a:schemeClr val="accent5">
                  <a:lumMod val="75000"/>
                </a:schemeClr>
              </a:solidFill>
              <a:latin typeface="Glacial Indifference" panose="020B0604020202020204" charset="0"/>
            </a:endParaRPr>
          </a:p>
          <a:p>
            <a:pPr marL="285750" indent="-285750">
              <a:buFont typeface="Wingdings" panose="05000000000000000000" pitchFamily="2" charset="2"/>
              <a:buChar char="v"/>
            </a:pPr>
            <a:r>
              <a:rPr lang="en-US" sz="2400" dirty="0">
                <a:solidFill>
                  <a:schemeClr val="accent5">
                    <a:lumMod val="75000"/>
                  </a:schemeClr>
                </a:solidFill>
                <a:latin typeface="Glacial Indifference" panose="020B0604020202020204" charset="0"/>
              </a:rPr>
              <a:t>Managing the hazardous waste materials and substance is a great contribution to the nation’s economy. Health and safety are preserved. Injury is lessened and harmful effect to environment is reduced if not totally removed. </a:t>
            </a:r>
            <a:endParaRPr lang="en-PH" sz="2400" dirty="0">
              <a:solidFill>
                <a:schemeClr val="accent5">
                  <a:lumMod val="75000"/>
                </a:schemeClr>
              </a:solidFill>
              <a:latin typeface="Glacial Indifference" panose="020B0604020202020204" charset="0"/>
            </a:endParaRPr>
          </a:p>
        </p:txBody>
      </p:sp>
    </p:spTree>
    <p:extLst>
      <p:ext uri="{BB962C8B-B14F-4D97-AF65-F5344CB8AC3E}">
        <p14:creationId xmlns:p14="http://schemas.microsoft.com/office/powerpoint/2010/main" val="4279295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8" name="AutoShape 28"/>
          <p:cNvSpPr/>
          <p:nvPr/>
        </p:nvSpPr>
        <p:spPr>
          <a:xfrm>
            <a:off x="-112735" y="-142529"/>
            <a:ext cx="5487617" cy="7600258"/>
          </a:xfrm>
          <a:prstGeom prst="rect">
            <a:avLst/>
          </a:prstGeom>
          <a:solidFill>
            <a:srgbClr val="FDFDFD"/>
          </a:solidFill>
        </p:spPr>
      </p:sp>
      <p:sp>
        <p:nvSpPr>
          <p:cNvPr id="33" name="AutoShape 33"/>
          <p:cNvSpPr/>
          <p:nvPr/>
        </p:nvSpPr>
        <p:spPr>
          <a:xfrm>
            <a:off x="8999653" y="-82335"/>
            <a:ext cx="926647" cy="1164828"/>
          </a:xfrm>
          <a:prstGeom prst="rect">
            <a:avLst/>
          </a:prstGeom>
          <a:solidFill>
            <a:srgbClr val="FDFDFD"/>
          </a:solidFill>
        </p:spPr>
      </p:sp>
      <p:sp>
        <p:nvSpPr>
          <p:cNvPr id="34" name="AutoShape 34"/>
          <p:cNvSpPr/>
          <p:nvPr/>
        </p:nvSpPr>
        <p:spPr>
          <a:xfrm>
            <a:off x="-64953" y="304800"/>
            <a:ext cx="5797202" cy="66887"/>
          </a:xfrm>
          <a:prstGeom prst="rect">
            <a:avLst/>
          </a:prstGeom>
          <a:solidFill>
            <a:srgbClr val="318F9A"/>
          </a:solidFill>
        </p:spPr>
      </p:sp>
      <p:pic>
        <p:nvPicPr>
          <p:cNvPr id="41" name="Picture 40">
            <a:extLst>
              <a:ext uri="{FF2B5EF4-FFF2-40B4-BE49-F238E27FC236}">
                <a16:creationId xmlns:a16="http://schemas.microsoft.com/office/drawing/2014/main" id="{BC8DF5BA-A340-428C-86BC-05D40F5137C6}"/>
              </a:ext>
            </a:extLst>
          </p:cNvPr>
          <p:cNvPicPr>
            <a:picLocks noChangeAspect="1"/>
          </p:cNvPicPr>
          <p:nvPr/>
        </p:nvPicPr>
        <p:blipFill rotWithShape="1">
          <a:blip r:embed="rId2"/>
          <a:srcRect l="26764" t="16480" r="24789" b="14751"/>
          <a:stretch/>
        </p:blipFill>
        <p:spPr>
          <a:xfrm>
            <a:off x="0" y="1011809"/>
            <a:ext cx="8642286" cy="58207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grpSp>
        <p:nvGrpSpPr>
          <p:cNvPr id="2" name="Group 2"/>
          <p:cNvGrpSpPr/>
          <p:nvPr/>
        </p:nvGrpSpPr>
        <p:grpSpPr>
          <a:xfrm>
            <a:off x="-143965" y="148021"/>
            <a:ext cx="8528778" cy="1654161"/>
            <a:chOff x="-1821084" y="-3077219"/>
            <a:chExt cx="11371703" cy="2205548"/>
          </a:xfrm>
        </p:grpSpPr>
        <p:sp>
          <p:nvSpPr>
            <p:cNvPr id="3" name="TextBox 3"/>
            <p:cNvSpPr txBox="1"/>
            <p:nvPr/>
          </p:nvSpPr>
          <p:spPr>
            <a:xfrm>
              <a:off x="40196" y="-2020703"/>
              <a:ext cx="9510423" cy="1149032"/>
            </a:xfrm>
            <a:prstGeom prst="rect">
              <a:avLst/>
            </a:prstGeom>
          </p:spPr>
          <p:txBody>
            <a:bodyPr wrap="square" lIns="0" tIns="0" rIns="0" bIns="0" rtlCol="0" anchor="t">
              <a:spAutoFit/>
            </a:bodyPr>
            <a:lstStyle/>
            <a:p>
              <a:pPr algn="ctr"/>
              <a:r>
                <a:rPr lang="en-US" sz="2800" b="1" dirty="0">
                  <a:solidFill>
                    <a:schemeClr val="accent5">
                      <a:lumMod val="50000"/>
                    </a:schemeClr>
                  </a:solidFill>
                  <a:latin typeface="Glacial Indifference" panose="020B0604020202020204" charset="0"/>
                </a:rPr>
                <a:t>WORKSHOP POLICIES AND SERVICE PROCEDURES </a:t>
              </a:r>
              <a:endParaRPr lang="en-US" sz="2800" b="1" spc="36" dirty="0">
                <a:solidFill>
                  <a:schemeClr val="accent5">
                    <a:lumMod val="50000"/>
                  </a:schemeClr>
                </a:solidFill>
                <a:latin typeface="Glacial Indifference" panose="020B0604020202020204" charset="0"/>
              </a:endParaRPr>
            </a:p>
          </p:txBody>
        </p:sp>
        <p:sp>
          <p:nvSpPr>
            <p:cNvPr id="4" name="TextBox 4"/>
            <p:cNvSpPr txBox="1"/>
            <p:nvPr/>
          </p:nvSpPr>
          <p:spPr>
            <a:xfrm>
              <a:off x="-1821084" y="-3077219"/>
              <a:ext cx="9746539" cy="984885"/>
            </a:xfrm>
            <a:prstGeom prst="rect">
              <a:avLst/>
            </a:prstGeom>
          </p:spPr>
          <p:txBody>
            <a:bodyPr wrap="square" lIns="0" tIns="0" rIns="0" bIns="0" rtlCol="0" anchor="t">
              <a:spAutoFit/>
            </a:bodyPr>
            <a:lstStyle/>
            <a:p>
              <a:pPr algn="ctr"/>
              <a:r>
                <a:rPr lang="en-US" sz="2400" b="1" dirty="0">
                  <a:solidFill>
                    <a:schemeClr val="bg1"/>
                  </a:solidFill>
                  <a:latin typeface="Glacial Indifference" panose="020B0604020202020204" charset="0"/>
                </a:rPr>
                <a:t>Unit 1: Inspect/clean tools, materials and shop equipment</a:t>
              </a:r>
              <a:endParaRPr lang="en-US" sz="2100" b="1" spc="210" dirty="0">
                <a:solidFill>
                  <a:schemeClr val="bg1"/>
                </a:solidFill>
                <a:latin typeface="Glacial Indifference" panose="020B0604020202020204" charset="0"/>
              </a:endParaRPr>
            </a:p>
          </p:txBody>
        </p:sp>
      </p:grpSp>
      <p:sp>
        <p:nvSpPr>
          <p:cNvPr id="5" name="AutoShape 5"/>
          <p:cNvSpPr/>
          <p:nvPr/>
        </p:nvSpPr>
        <p:spPr>
          <a:xfrm>
            <a:off x="9131541" y="-105910"/>
            <a:ext cx="721185" cy="1421526"/>
          </a:xfrm>
          <a:prstGeom prst="rect">
            <a:avLst/>
          </a:prstGeom>
          <a:solidFill>
            <a:srgbClr val="FDFDFD"/>
          </a:solidFill>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8801911" y="1109499"/>
            <a:ext cx="597442" cy="412235"/>
          </a:xfrm>
          <a:prstGeom prst="rect">
            <a:avLst/>
          </a:prstGeom>
        </p:spPr>
      </p:pic>
      <p:sp>
        <p:nvSpPr>
          <p:cNvPr id="7" name="AutoShape 7"/>
          <p:cNvSpPr/>
          <p:nvPr/>
        </p:nvSpPr>
        <p:spPr>
          <a:xfrm>
            <a:off x="4489451" y="728576"/>
            <a:ext cx="5797202" cy="66887"/>
          </a:xfrm>
          <a:prstGeom prst="rect">
            <a:avLst/>
          </a:prstGeom>
          <a:solidFill>
            <a:srgbClr val="04383F"/>
          </a:solidFill>
        </p:spPr>
      </p:sp>
      <p:sp>
        <p:nvSpPr>
          <p:cNvPr id="8" name="AutoShape 8"/>
          <p:cNvSpPr/>
          <p:nvPr/>
        </p:nvSpPr>
        <p:spPr>
          <a:xfrm>
            <a:off x="-112735" y="5943431"/>
            <a:ext cx="777552" cy="1471804"/>
          </a:xfrm>
          <a:prstGeom prst="rect">
            <a:avLst/>
          </a:prstGeom>
          <a:solidFill>
            <a:srgbClr val="FDFDFD"/>
          </a:solidFill>
        </p:spPr>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094" y="5672690"/>
            <a:ext cx="571723" cy="412235"/>
          </a:xfrm>
          <a:prstGeom prst="rect">
            <a:avLst/>
          </a:prstGeom>
        </p:spPr>
      </p:pic>
      <p:sp>
        <p:nvSpPr>
          <p:cNvPr id="10" name="AutoShape 10"/>
          <p:cNvSpPr/>
          <p:nvPr/>
        </p:nvSpPr>
        <p:spPr>
          <a:xfrm>
            <a:off x="-34261" y="6156608"/>
            <a:ext cx="5797202" cy="66887"/>
          </a:xfrm>
          <a:prstGeom prst="rect">
            <a:avLst/>
          </a:prstGeom>
          <a:solidFill>
            <a:srgbClr val="04383F"/>
          </a:solidFill>
        </p:spPr>
      </p:sp>
      <p:grpSp>
        <p:nvGrpSpPr>
          <p:cNvPr id="11" name="Group 11"/>
          <p:cNvGrpSpPr/>
          <p:nvPr/>
        </p:nvGrpSpPr>
        <p:grpSpPr>
          <a:xfrm>
            <a:off x="8783709" y="6010097"/>
            <a:ext cx="573583" cy="573583"/>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a:grpSpLocks noChangeAspect="1"/>
          </p:cNvGrpSpPr>
          <p:nvPr/>
        </p:nvGrpSpPr>
        <p:grpSpPr>
          <a:xfrm>
            <a:off x="8686868" y="5975900"/>
            <a:ext cx="361416" cy="361416"/>
            <a:chOff x="-2540" y="-2540"/>
            <a:chExt cx="6355080" cy="6355080"/>
          </a:xfrm>
        </p:grpSpPr>
        <p:sp>
          <p:nvSpPr>
            <p:cNvPr id="14" name="Freeform 1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5" name="Group 15"/>
          <p:cNvGrpSpPr/>
          <p:nvPr/>
        </p:nvGrpSpPr>
        <p:grpSpPr>
          <a:xfrm>
            <a:off x="397006" y="731520"/>
            <a:ext cx="573583" cy="573583"/>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714699" y="964404"/>
            <a:ext cx="361416" cy="361416"/>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20" name="TextBox 19">
            <a:extLst>
              <a:ext uri="{FF2B5EF4-FFF2-40B4-BE49-F238E27FC236}">
                <a16:creationId xmlns:a16="http://schemas.microsoft.com/office/drawing/2014/main" id="{FE2F311D-279E-4E7C-860A-AC79002AD818}"/>
              </a:ext>
            </a:extLst>
          </p:cNvPr>
          <p:cNvSpPr txBox="1"/>
          <p:nvPr/>
        </p:nvSpPr>
        <p:spPr>
          <a:xfrm>
            <a:off x="80885" y="1795521"/>
            <a:ext cx="9579621" cy="3970318"/>
          </a:xfrm>
          <a:prstGeom prst="rect">
            <a:avLst/>
          </a:prstGeom>
          <a:noFill/>
        </p:spPr>
        <p:txBody>
          <a:bodyPr wrap="square">
            <a:spAutoFit/>
          </a:bodyPr>
          <a:lstStyle/>
          <a:p>
            <a:r>
              <a:rPr lang="en-US" b="1" dirty="0">
                <a:solidFill>
                  <a:schemeClr val="accent5">
                    <a:lumMod val="50000"/>
                  </a:schemeClr>
                </a:solidFill>
                <a:latin typeface="Glacial Indifference" panose="020B0604020202020204" charset="0"/>
              </a:rPr>
              <a:t>Workshop Policy </a:t>
            </a:r>
          </a:p>
          <a:p>
            <a:pPr marL="285750" indent="-285750">
              <a:buFont typeface="Wingdings" panose="05000000000000000000" pitchFamily="2" charset="2"/>
              <a:buChar char="Ø"/>
            </a:pPr>
            <a:r>
              <a:rPr lang="en-US" b="1" dirty="0">
                <a:solidFill>
                  <a:schemeClr val="accent5">
                    <a:lumMod val="50000"/>
                  </a:schemeClr>
                </a:solidFill>
                <a:latin typeface="Glacial Indifference" panose="020B0604020202020204" charset="0"/>
              </a:rPr>
              <a:t>The workshop policy applies to all workshop. It entails awareness about legal policies that must be put into practice. It is an understanding of all the hazards that may exist in the workplace. Each person who works at the shop should be required to read the policy and agrees to abide by it. This provides important legal protections in the event of an accident. </a:t>
            </a:r>
          </a:p>
          <a:p>
            <a:endParaRPr lang="en-US" b="1" dirty="0">
              <a:solidFill>
                <a:schemeClr val="accent5">
                  <a:lumMod val="50000"/>
                </a:schemeClr>
              </a:solidFill>
              <a:latin typeface="Glacial Indifference" panose="020B0604020202020204" charset="0"/>
            </a:endParaRPr>
          </a:p>
          <a:p>
            <a:pPr marL="285750" indent="-285750">
              <a:buFont typeface="Wingdings" panose="05000000000000000000" pitchFamily="2" charset="2"/>
              <a:buChar char="Ø"/>
            </a:pPr>
            <a:r>
              <a:rPr lang="en-US" b="1" dirty="0">
                <a:solidFill>
                  <a:schemeClr val="accent5">
                    <a:lumMod val="50000"/>
                  </a:schemeClr>
                </a:solidFill>
                <a:latin typeface="Glacial Indifference" panose="020B0604020202020204" charset="0"/>
              </a:rPr>
              <a:t>Workshop policy includes shop safety. It is the responsibility of everyone. Safety means protecting oneself from injury at all times. Working in the shop requires the use of a large variety of tools, materials, and equipment that can injure the worker and others in the shop if not properly used. A profitable auto shop is a well-run auto shop; a well-run auto shop is a safe one. Automotive mechanic uses power tools if needed, Power tools are usually electrically driven. It means it can work in a span of minute. Therefore, this must be treated with care and respect. </a:t>
            </a:r>
            <a:endParaRPr lang="en-PH" b="1" dirty="0">
              <a:solidFill>
                <a:schemeClr val="accent5">
                  <a:lumMod val="50000"/>
                </a:schemeClr>
              </a:solidFill>
              <a:latin typeface="Glacial Indifference"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8" name="AutoShape 28"/>
          <p:cNvSpPr/>
          <p:nvPr/>
        </p:nvSpPr>
        <p:spPr>
          <a:xfrm>
            <a:off x="-112735" y="-142529"/>
            <a:ext cx="5487617" cy="7600258"/>
          </a:xfrm>
          <a:prstGeom prst="rect">
            <a:avLst/>
          </a:prstGeom>
          <a:solidFill>
            <a:srgbClr val="FDFDFD"/>
          </a:solidFill>
        </p:spPr>
      </p:sp>
      <p:sp>
        <p:nvSpPr>
          <p:cNvPr id="33" name="AutoShape 33"/>
          <p:cNvSpPr/>
          <p:nvPr/>
        </p:nvSpPr>
        <p:spPr>
          <a:xfrm>
            <a:off x="8999653" y="-82335"/>
            <a:ext cx="926647" cy="1164828"/>
          </a:xfrm>
          <a:prstGeom prst="rect">
            <a:avLst/>
          </a:prstGeom>
          <a:solidFill>
            <a:srgbClr val="FDFDFD"/>
          </a:solidFill>
        </p:spPr>
      </p:sp>
      <p:sp>
        <p:nvSpPr>
          <p:cNvPr id="34" name="AutoShape 34"/>
          <p:cNvSpPr/>
          <p:nvPr/>
        </p:nvSpPr>
        <p:spPr>
          <a:xfrm>
            <a:off x="-64953" y="304800"/>
            <a:ext cx="5797202" cy="66887"/>
          </a:xfrm>
          <a:prstGeom prst="rect">
            <a:avLst/>
          </a:prstGeom>
          <a:solidFill>
            <a:srgbClr val="318F9A"/>
          </a:solidFill>
        </p:spPr>
      </p:sp>
      <p:pic>
        <p:nvPicPr>
          <p:cNvPr id="3" name="Picture 2">
            <a:extLst>
              <a:ext uri="{FF2B5EF4-FFF2-40B4-BE49-F238E27FC236}">
                <a16:creationId xmlns:a16="http://schemas.microsoft.com/office/drawing/2014/main" id="{EDFFD6F8-5F29-4AB3-9905-D62EF2257824}"/>
              </a:ext>
            </a:extLst>
          </p:cNvPr>
          <p:cNvPicPr>
            <a:picLocks noChangeAspect="1"/>
          </p:cNvPicPr>
          <p:nvPr/>
        </p:nvPicPr>
        <p:blipFill rotWithShape="1">
          <a:blip r:embed="rId2"/>
          <a:srcRect l="26975" t="42033" r="24842" b="19090"/>
          <a:stretch/>
        </p:blipFill>
        <p:spPr>
          <a:xfrm>
            <a:off x="0" y="2362200"/>
            <a:ext cx="9220199" cy="4038600"/>
          </a:xfrm>
          <a:prstGeom prst="rect">
            <a:avLst/>
          </a:prstGeom>
        </p:spPr>
      </p:pic>
      <p:pic>
        <p:nvPicPr>
          <p:cNvPr id="8" name="Picture 7">
            <a:extLst>
              <a:ext uri="{FF2B5EF4-FFF2-40B4-BE49-F238E27FC236}">
                <a16:creationId xmlns:a16="http://schemas.microsoft.com/office/drawing/2014/main" id="{0FD082AC-2832-4EE2-AAB0-B3B741FF5592}"/>
              </a:ext>
            </a:extLst>
          </p:cNvPr>
          <p:cNvPicPr>
            <a:picLocks noChangeAspect="1"/>
          </p:cNvPicPr>
          <p:nvPr/>
        </p:nvPicPr>
        <p:blipFill rotWithShape="1">
          <a:blip r:embed="rId3"/>
          <a:srcRect l="26764" t="16480" r="24789" b="65766"/>
          <a:stretch/>
        </p:blipFill>
        <p:spPr>
          <a:xfrm>
            <a:off x="-29980" y="819016"/>
            <a:ext cx="9250179" cy="1543184"/>
          </a:xfrm>
          <a:prstGeom prst="rect">
            <a:avLst/>
          </a:prstGeom>
        </p:spPr>
      </p:pic>
    </p:spTree>
    <p:extLst>
      <p:ext uri="{BB962C8B-B14F-4D97-AF65-F5344CB8AC3E}">
        <p14:creationId xmlns:p14="http://schemas.microsoft.com/office/powerpoint/2010/main" val="226126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grpSp>
        <p:nvGrpSpPr>
          <p:cNvPr id="2" name="Group 2"/>
          <p:cNvGrpSpPr/>
          <p:nvPr/>
        </p:nvGrpSpPr>
        <p:grpSpPr>
          <a:xfrm>
            <a:off x="-143965" y="148021"/>
            <a:ext cx="8528778" cy="1654161"/>
            <a:chOff x="-1821084" y="-3077219"/>
            <a:chExt cx="11371703" cy="2205548"/>
          </a:xfrm>
        </p:grpSpPr>
        <p:sp>
          <p:nvSpPr>
            <p:cNvPr id="3" name="TextBox 3"/>
            <p:cNvSpPr txBox="1"/>
            <p:nvPr/>
          </p:nvSpPr>
          <p:spPr>
            <a:xfrm>
              <a:off x="40196" y="-2020703"/>
              <a:ext cx="9510423" cy="1149032"/>
            </a:xfrm>
            <a:prstGeom prst="rect">
              <a:avLst/>
            </a:prstGeom>
          </p:spPr>
          <p:txBody>
            <a:bodyPr wrap="square" lIns="0" tIns="0" rIns="0" bIns="0" rtlCol="0" anchor="t">
              <a:spAutoFit/>
            </a:bodyPr>
            <a:lstStyle/>
            <a:p>
              <a:pPr algn="ctr"/>
              <a:r>
                <a:rPr lang="en-US" sz="2800" b="1" dirty="0">
                  <a:solidFill>
                    <a:schemeClr val="accent5">
                      <a:lumMod val="50000"/>
                    </a:schemeClr>
                  </a:solidFill>
                  <a:latin typeface="Glacial Indifference" panose="020B0604020202020204" charset="0"/>
                </a:rPr>
                <a:t>WORKSHOP POLICIES AND SERVICE PROCEDURES </a:t>
              </a:r>
              <a:endParaRPr lang="en-US" sz="2800" b="1" spc="36" dirty="0">
                <a:solidFill>
                  <a:schemeClr val="accent5">
                    <a:lumMod val="50000"/>
                  </a:schemeClr>
                </a:solidFill>
                <a:latin typeface="Glacial Indifference" panose="020B0604020202020204" charset="0"/>
              </a:endParaRPr>
            </a:p>
          </p:txBody>
        </p:sp>
        <p:sp>
          <p:nvSpPr>
            <p:cNvPr id="4" name="TextBox 4"/>
            <p:cNvSpPr txBox="1"/>
            <p:nvPr/>
          </p:nvSpPr>
          <p:spPr>
            <a:xfrm>
              <a:off x="-1821084" y="-3077219"/>
              <a:ext cx="9746539" cy="984885"/>
            </a:xfrm>
            <a:prstGeom prst="rect">
              <a:avLst/>
            </a:prstGeom>
          </p:spPr>
          <p:txBody>
            <a:bodyPr wrap="square" lIns="0" tIns="0" rIns="0" bIns="0" rtlCol="0" anchor="t">
              <a:spAutoFit/>
            </a:bodyPr>
            <a:lstStyle/>
            <a:p>
              <a:pPr algn="ctr"/>
              <a:r>
                <a:rPr lang="en-US" sz="2400" b="1" dirty="0">
                  <a:solidFill>
                    <a:schemeClr val="bg1"/>
                  </a:solidFill>
                  <a:latin typeface="Glacial Indifference" panose="020B0604020202020204" charset="0"/>
                </a:rPr>
                <a:t>Unit 1: Inspect/clean tools, materials and shop equipment</a:t>
              </a:r>
              <a:endParaRPr lang="en-US" sz="2100" b="1" spc="210" dirty="0">
                <a:solidFill>
                  <a:schemeClr val="bg1"/>
                </a:solidFill>
                <a:latin typeface="Glacial Indifference" panose="020B0604020202020204" charset="0"/>
              </a:endParaRPr>
            </a:p>
          </p:txBody>
        </p:sp>
      </p:grpSp>
      <p:sp>
        <p:nvSpPr>
          <p:cNvPr id="5" name="AutoShape 5"/>
          <p:cNvSpPr/>
          <p:nvPr/>
        </p:nvSpPr>
        <p:spPr>
          <a:xfrm>
            <a:off x="9131541" y="-105910"/>
            <a:ext cx="721185" cy="1421526"/>
          </a:xfrm>
          <a:prstGeom prst="rect">
            <a:avLst/>
          </a:prstGeom>
          <a:solidFill>
            <a:srgbClr val="FDFDFD"/>
          </a:solidFill>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8801911" y="1109499"/>
            <a:ext cx="597442" cy="412235"/>
          </a:xfrm>
          <a:prstGeom prst="rect">
            <a:avLst/>
          </a:prstGeom>
        </p:spPr>
      </p:pic>
      <p:sp>
        <p:nvSpPr>
          <p:cNvPr id="7" name="AutoShape 7"/>
          <p:cNvSpPr/>
          <p:nvPr/>
        </p:nvSpPr>
        <p:spPr>
          <a:xfrm>
            <a:off x="4489451" y="728576"/>
            <a:ext cx="5797202" cy="66887"/>
          </a:xfrm>
          <a:prstGeom prst="rect">
            <a:avLst/>
          </a:prstGeom>
          <a:solidFill>
            <a:srgbClr val="04383F"/>
          </a:solidFill>
        </p:spPr>
      </p:sp>
      <p:sp>
        <p:nvSpPr>
          <p:cNvPr id="8" name="AutoShape 8"/>
          <p:cNvSpPr/>
          <p:nvPr/>
        </p:nvSpPr>
        <p:spPr>
          <a:xfrm>
            <a:off x="-112735" y="5943431"/>
            <a:ext cx="777552" cy="1471804"/>
          </a:xfrm>
          <a:prstGeom prst="rect">
            <a:avLst/>
          </a:prstGeom>
          <a:solidFill>
            <a:srgbClr val="FDFDFD"/>
          </a:solidFill>
        </p:spPr>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094" y="5672690"/>
            <a:ext cx="571723" cy="412235"/>
          </a:xfrm>
          <a:prstGeom prst="rect">
            <a:avLst/>
          </a:prstGeom>
        </p:spPr>
      </p:pic>
      <p:sp>
        <p:nvSpPr>
          <p:cNvPr id="10" name="AutoShape 10"/>
          <p:cNvSpPr/>
          <p:nvPr/>
        </p:nvSpPr>
        <p:spPr>
          <a:xfrm>
            <a:off x="-34261" y="6156608"/>
            <a:ext cx="5797202" cy="66887"/>
          </a:xfrm>
          <a:prstGeom prst="rect">
            <a:avLst/>
          </a:prstGeom>
          <a:solidFill>
            <a:srgbClr val="04383F"/>
          </a:solidFill>
        </p:spPr>
      </p:sp>
      <p:grpSp>
        <p:nvGrpSpPr>
          <p:cNvPr id="11" name="Group 11"/>
          <p:cNvGrpSpPr/>
          <p:nvPr/>
        </p:nvGrpSpPr>
        <p:grpSpPr>
          <a:xfrm>
            <a:off x="8783709" y="6010097"/>
            <a:ext cx="573583" cy="573583"/>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a:grpSpLocks noChangeAspect="1"/>
          </p:cNvGrpSpPr>
          <p:nvPr/>
        </p:nvGrpSpPr>
        <p:grpSpPr>
          <a:xfrm>
            <a:off x="8686868" y="5975900"/>
            <a:ext cx="361416" cy="361416"/>
            <a:chOff x="-2540" y="-2540"/>
            <a:chExt cx="6355080" cy="6355080"/>
          </a:xfrm>
        </p:grpSpPr>
        <p:sp>
          <p:nvSpPr>
            <p:cNvPr id="14" name="Freeform 1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id="15" name="Group 15"/>
          <p:cNvGrpSpPr/>
          <p:nvPr/>
        </p:nvGrpSpPr>
        <p:grpSpPr>
          <a:xfrm>
            <a:off x="397006" y="731520"/>
            <a:ext cx="573583" cy="573583"/>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7" name="Group 17"/>
          <p:cNvGrpSpPr>
            <a:grpSpLocks noChangeAspect="1"/>
          </p:cNvGrpSpPr>
          <p:nvPr/>
        </p:nvGrpSpPr>
        <p:grpSpPr>
          <a:xfrm>
            <a:off x="714699" y="964404"/>
            <a:ext cx="361416" cy="361416"/>
            <a:chOff x="-2540" y="-2540"/>
            <a:chExt cx="6355080" cy="6355080"/>
          </a:xfrm>
        </p:grpSpPr>
        <p:sp>
          <p:nvSpPr>
            <p:cNvPr id="18" name="Freeform 18"/>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20" name="TextBox 19">
            <a:extLst>
              <a:ext uri="{FF2B5EF4-FFF2-40B4-BE49-F238E27FC236}">
                <a16:creationId xmlns:a16="http://schemas.microsoft.com/office/drawing/2014/main" id="{FE2F311D-279E-4E7C-860A-AC79002AD818}"/>
              </a:ext>
            </a:extLst>
          </p:cNvPr>
          <p:cNvSpPr txBox="1"/>
          <p:nvPr/>
        </p:nvSpPr>
        <p:spPr>
          <a:xfrm>
            <a:off x="173979" y="1873865"/>
            <a:ext cx="9579621" cy="3970318"/>
          </a:xfrm>
          <a:prstGeom prst="rect">
            <a:avLst/>
          </a:prstGeom>
          <a:noFill/>
        </p:spPr>
        <p:txBody>
          <a:bodyPr wrap="square">
            <a:spAutoFit/>
          </a:bodyPr>
          <a:lstStyle/>
          <a:p>
            <a:r>
              <a:rPr lang="en-US" b="1" dirty="0">
                <a:solidFill>
                  <a:schemeClr val="accent5">
                    <a:lumMod val="50000"/>
                  </a:schemeClr>
                </a:solidFill>
                <a:latin typeface="Glacial Indifference" panose="020B0604020202020204" charset="0"/>
              </a:rPr>
              <a:t>Workshop Policy </a:t>
            </a:r>
          </a:p>
          <a:p>
            <a:pPr marL="285750" indent="-285750">
              <a:buFont typeface="Wingdings" panose="05000000000000000000" pitchFamily="2" charset="2"/>
              <a:buChar char="Ø"/>
            </a:pPr>
            <a:r>
              <a:rPr lang="en-US" b="1" dirty="0">
                <a:solidFill>
                  <a:schemeClr val="accent5">
                    <a:lumMod val="50000"/>
                  </a:schemeClr>
                </a:solidFill>
                <a:latin typeface="Glacial Indifference" panose="020B0604020202020204" charset="0"/>
              </a:rPr>
              <a:t>Workshop policy on service procedures from the time the customer comes in and gets out must be strictly followed so that they will be satisfied with the work rendered to them. Workers will also benefit if is obeyed. It means that they will work on the job order issued to them. They should never work on any other orders unless given to them by the person in charge so that healthy working relationship is preserved between the company and the workers. </a:t>
            </a:r>
          </a:p>
          <a:p>
            <a:endParaRPr lang="en-US" b="1" dirty="0">
              <a:solidFill>
                <a:schemeClr val="accent5">
                  <a:lumMod val="50000"/>
                </a:schemeClr>
              </a:solidFill>
              <a:latin typeface="Glacial Indifference" panose="020B0604020202020204" charset="0"/>
            </a:endParaRPr>
          </a:p>
          <a:p>
            <a:pPr marL="285750" indent="-285750">
              <a:buFont typeface="Wingdings" panose="05000000000000000000" pitchFamily="2" charset="2"/>
              <a:buChar char="Ø"/>
            </a:pPr>
            <a:r>
              <a:rPr lang="en-US" b="1" dirty="0">
                <a:solidFill>
                  <a:schemeClr val="accent5">
                    <a:lumMod val="50000"/>
                  </a:schemeClr>
                </a:solidFill>
                <a:latin typeface="Glacial Indifference" panose="020B0604020202020204" charset="0"/>
              </a:rPr>
              <a:t>There is also workshop policy on the use of tools, materials and equipment. Compliance with them will create good management of these implements. Materials like rags, petroleum products, and water are economized; tools hammers, wrenches and screwdrivers are taken care; and use of equipment like air compressor as substitute to electric fan is not misused. Aside from these, use of workshop and office facilities like fans, papers, toiletries, cleaning materials are not abused.</a:t>
            </a:r>
            <a:endParaRPr lang="en-PH" b="1" dirty="0">
              <a:solidFill>
                <a:schemeClr val="accent5">
                  <a:lumMod val="50000"/>
                </a:schemeClr>
              </a:solidFill>
              <a:latin typeface="Glacial Indifference" panose="020B0604020202020204" charset="0"/>
            </a:endParaRPr>
          </a:p>
        </p:txBody>
      </p:sp>
    </p:spTree>
    <p:extLst>
      <p:ext uri="{BB962C8B-B14F-4D97-AF65-F5344CB8AC3E}">
        <p14:creationId xmlns:p14="http://schemas.microsoft.com/office/powerpoint/2010/main" val="28892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6" name="Group 6"/>
          <p:cNvGrpSpPr/>
          <p:nvPr/>
        </p:nvGrpSpPr>
        <p:grpSpPr>
          <a:xfrm>
            <a:off x="23734" y="6194194"/>
            <a:ext cx="1179765" cy="1107265"/>
            <a:chOff x="0" y="0"/>
            <a:chExt cx="1573020" cy="1476354"/>
          </a:xfrm>
        </p:grpSpPr>
        <p:grpSp>
          <p:nvGrpSpPr>
            <p:cNvPr id="7" name="Group 7"/>
            <p:cNvGrpSpPr/>
            <p:nvPr/>
          </p:nvGrpSpPr>
          <p:grpSpPr>
            <a:xfrm>
              <a:off x="0" y="134314"/>
              <a:ext cx="1342040" cy="134204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9" name="Group 9"/>
            <p:cNvGrpSpPr>
              <a:grpSpLocks noChangeAspect="1"/>
            </p:cNvGrpSpPr>
            <p:nvPr/>
          </p:nvGrpSpPr>
          <p:grpSpPr>
            <a:xfrm>
              <a:off x="634641" y="0"/>
              <a:ext cx="938379" cy="938379"/>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grpSp>
        <p:nvGrpSpPr>
          <p:cNvPr id="2" name="Group 2"/>
          <p:cNvGrpSpPr/>
          <p:nvPr/>
        </p:nvGrpSpPr>
        <p:grpSpPr>
          <a:xfrm>
            <a:off x="366121" y="2009317"/>
            <a:ext cx="9021357" cy="4269187"/>
            <a:chOff x="-5522553" y="-4049440"/>
            <a:chExt cx="12028479" cy="5692249"/>
          </a:xfrm>
        </p:grpSpPr>
        <p:sp>
          <p:nvSpPr>
            <p:cNvPr id="3" name="TextBox 3"/>
            <p:cNvSpPr txBox="1"/>
            <p:nvPr/>
          </p:nvSpPr>
          <p:spPr>
            <a:xfrm>
              <a:off x="-3390448" y="-4049440"/>
              <a:ext cx="6018727" cy="480217"/>
            </a:xfrm>
            <a:prstGeom prst="rect">
              <a:avLst/>
            </a:prstGeom>
          </p:spPr>
          <p:txBody>
            <a:bodyPr lIns="0" tIns="0" rIns="0" bIns="0" rtlCol="0" anchor="t">
              <a:spAutoFit/>
            </a:bodyPr>
            <a:lstStyle/>
            <a:p>
              <a:pPr algn="r">
                <a:lnSpc>
                  <a:spcPts val="2940"/>
                </a:lnSpc>
              </a:pPr>
              <a:r>
                <a:rPr lang="en-PH" sz="2400" b="1" dirty="0">
                  <a:solidFill>
                    <a:schemeClr val="bg1"/>
                  </a:solidFill>
                  <a:latin typeface="Glacial Indifference" panose="020B0604020202020204" charset="0"/>
                </a:rPr>
                <a:t>Guidelines for safe practices.</a:t>
              </a:r>
              <a:endParaRPr lang="en-US" sz="2100" b="1" spc="252" dirty="0">
                <a:solidFill>
                  <a:schemeClr val="bg1"/>
                </a:solidFill>
                <a:latin typeface="Glacial Indifference" panose="020B0604020202020204" charset="0"/>
              </a:endParaRPr>
            </a:p>
          </p:txBody>
        </p:sp>
        <p:sp>
          <p:nvSpPr>
            <p:cNvPr id="4" name="TextBox 4"/>
            <p:cNvSpPr txBox="1"/>
            <p:nvPr/>
          </p:nvSpPr>
          <p:spPr>
            <a:xfrm>
              <a:off x="-5522553" y="-3281616"/>
              <a:ext cx="12028479" cy="4924425"/>
            </a:xfrm>
            <a:prstGeom prst="rect">
              <a:avLst/>
            </a:prstGeom>
          </p:spPr>
          <p:txBody>
            <a:bodyPr wrap="square" lIns="0" tIns="0" rIns="0" bIns="0" rtlCol="0" anchor="t">
              <a:spAutoFit/>
            </a:bodyPr>
            <a:lstStyle/>
            <a:p>
              <a:pPr marL="228600" indent="-228600">
                <a:buAutoNum type="arabicPeriod"/>
              </a:pPr>
              <a:r>
                <a:rPr lang="en-US" sz="2400" dirty="0">
                  <a:solidFill>
                    <a:schemeClr val="bg1"/>
                  </a:solidFill>
                  <a:latin typeface="Glacial Indifference" panose="020B0604020202020204" charset="0"/>
                </a:rPr>
                <a:t>During the course of working in the shop, a general service technician moves from one area of the shop to another, moving parts and equipment around the shop and performing varied tasks. It is important that the shop floor be free of hazards that could cause technicians to slip or trip. </a:t>
              </a:r>
            </a:p>
            <a:p>
              <a:pPr marL="228600" indent="-228600">
                <a:buAutoNum type="arabicPeriod"/>
              </a:pPr>
              <a:r>
                <a:rPr lang="en-US" sz="2400" dirty="0">
                  <a:solidFill>
                    <a:schemeClr val="bg1"/>
                  </a:solidFill>
                  <a:latin typeface="Glacial Indifference" panose="020B0604020202020204" charset="0"/>
                </a:rPr>
                <a:t> In a wide variety of shop tasks, waste materials are produced that can cause dangerous situations unless the waste materials are disposed of or stored properly. </a:t>
              </a:r>
            </a:p>
            <a:p>
              <a:pPr marL="228600" indent="-228600">
                <a:buAutoNum type="arabicPeriod"/>
              </a:pPr>
              <a:r>
                <a:rPr lang="en-US" sz="2400" dirty="0">
                  <a:solidFill>
                    <a:schemeClr val="bg1"/>
                  </a:solidFill>
                  <a:latin typeface="Glacial Indifference" panose="020B0604020202020204" charset="0"/>
                </a:rPr>
                <a:t>Always be sure that shop exits are well-marked with an EXIT sign and are clear of obstructions. </a:t>
              </a:r>
              <a:endParaRPr lang="en-US" sz="2400" spc="21" dirty="0">
                <a:solidFill>
                  <a:schemeClr val="bg1"/>
                </a:solidFill>
                <a:latin typeface="Glacial Indifference" panose="020B0604020202020204" charset="0"/>
              </a:endParaRPr>
            </a:p>
          </p:txBody>
        </p:sp>
      </p:grpSp>
      <p:sp>
        <p:nvSpPr>
          <p:cNvPr id="5" name="AutoShape 5"/>
          <p:cNvSpPr/>
          <p:nvPr/>
        </p:nvSpPr>
        <p:spPr>
          <a:xfrm>
            <a:off x="7696433" y="-96729"/>
            <a:ext cx="2179296" cy="1806678"/>
          </a:xfrm>
          <a:prstGeom prst="rect">
            <a:avLst/>
          </a:prstGeom>
          <a:solidFill>
            <a:srgbClr val="FDFDFD"/>
          </a:solidFill>
        </p:spPr>
      </p:sp>
      <p:sp>
        <p:nvSpPr>
          <p:cNvPr id="11" name="AutoShape 11"/>
          <p:cNvSpPr/>
          <p:nvPr/>
        </p:nvSpPr>
        <p:spPr>
          <a:xfrm>
            <a:off x="9022080" y="-731520"/>
            <a:ext cx="63512" cy="4389120"/>
          </a:xfrm>
          <a:prstGeom prst="rect">
            <a:avLst/>
          </a:prstGeom>
          <a:solidFill>
            <a:srgbClr val="318F9A"/>
          </a:solidFill>
        </p:spPr>
      </p:sp>
      <p:grpSp>
        <p:nvGrpSpPr>
          <p:cNvPr id="12" name="Group 12"/>
          <p:cNvGrpSpPr/>
          <p:nvPr/>
        </p:nvGrpSpPr>
        <p:grpSpPr>
          <a:xfrm>
            <a:off x="-65058" y="157787"/>
            <a:ext cx="7761490" cy="1644853"/>
            <a:chOff x="1544565" y="-1593662"/>
            <a:chExt cx="10348655" cy="2193138"/>
          </a:xfrm>
        </p:grpSpPr>
        <p:sp>
          <p:nvSpPr>
            <p:cNvPr id="13" name="TextBox 13"/>
            <p:cNvSpPr txBox="1"/>
            <p:nvPr/>
          </p:nvSpPr>
          <p:spPr>
            <a:xfrm>
              <a:off x="2521986" y="-1593662"/>
              <a:ext cx="9371234" cy="1953527"/>
            </a:xfrm>
            <a:prstGeom prst="rect">
              <a:avLst/>
            </a:prstGeom>
          </p:spPr>
          <p:txBody>
            <a:bodyPr wrap="square" lIns="0" tIns="0" rIns="0" bIns="0" rtlCol="0" anchor="t">
              <a:spAutoFit/>
            </a:bodyPr>
            <a:lstStyle/>
            <a:p>
              <a:pPr>
                <a:lnSpc>
                  <a:spcPts val="5880"/>
                </a:lnSpc>
              </a:pPr>
              <a:r>
                <a:rPr lang="en-US" sz="4000" b="1" dirty="0">
                  <a:solidFill>
                    <a:schemeClr val="bg1"/>
                  </a:solidFill>
                  <a:latin typeface="Glacial Indifference" panose="020B0604020202020204" charset="0"/>
                </a:rPr>
                <a:t>General Requirements of Safety in Workshop Policy </a:t>
              </a:r>
              <a:endParaRPr lang="en-US" sz="4000" b="1" spc="462" dirty="0">
                <a:solidFill>
                  <a:schemeClr val="bg1"/>
                </a:solidFill>
                <a:latin typeface="Glacial Indifference" panose="020B0604020202020204" charset="0"/>
              </a:endParaRPr>
            </a:p>
          </p:txBody>
        </p:sp>
        <p:sp>
          <p:nvSpPr>
            <p:cNvPr id="14" name="AutoShape 14"/>
            <p:cNvSpPr/>
            <p:nvPr/>
          </p:nvSpPr>
          <p:spPr>
            <a:xfrm>
              <a:off x="1544565" y="510295"/>
              <a:ext cx="7729603" cy="89181"/>
            </a:xfrm>
            <a:prstGeom prst="rect">
              <a:avLst/>
            </a:prstGeom>
            <a:solidFill>
              <a:srgbClr val="FDFDFD"/>
            </a:solidFill>
          </p:spPr>
        </p:sp>
      </p:grpSp>
      <p:sp>
        <p:nvSpPr>
          <p:cNvPr id="15" name="AutoShape 15"/>
          <p:cNvSpPr/>
          <p:nvPr/>
        </p:nvSpPr>
        <p:spPr>
          <a:xfrm>
            <a:off x="-100035" y="-106528"/>
            <a:ext cx="545732" cy="965048"/>
          </a:xfrm>
          <a:prstGeom prst="rect">
            <a:avLst/>
          </a:prstGeom>
          <a:solidFill>
            <a:srgbClr val="FDFDFD"/>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6" name="Group 6"/>
          <p:cNvGrpSpPr/>
          <p:nvPr/>
        </p:nvGrpSpPr>
        <p:grpSpPr>
          <a:xfrm>
            <a:off x="8573835" y="6137726"/>
            <a:ext cx="1179765" cy="1107265"/>
            <a:chOff x="0" y="0"/>
            <a:chExt cx="1573020" cy="1476354"/>
          </a:xfrm>
        </p:grpSpPr>
        <p:grpSp>
          <p:nvGrpSpPr>
            <p:cNvPr id="7" name="Group 7"/>
            <p:cNvGrpSpPr/>
            <p:nvPr/>
          </p:nvGrpSpPr>
          <p:grpSpPr>
            <a:xfrm>
              <a:off x="0" y="134314"/>
              <a:ext cx="1342040" cy="134204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9" name="Group 9"/>
            <p:cNvGrpSpPr>
              <a:grpSpLocks noChangeAspect="1"/>
            </p:cNvGrpSpPr>
            <p:nvPr/>
          </p:nvGrpSpPr>
          <p:grpSpPr>
            <a:xfrm>
              <a:off x="634641" y="0"/>
              <a:ext cx="938379" cy="938379"/>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grpSp>
        <p:nvGrpSpPr>
          <p:cNvPr id="2" name="Group 2"/>
          <p:cNvGrpSpPr/>
          <p:nvPr/>
        </p:nvGrpSpPr>
        <p:grpSpPr>
          <a:xfrm>
            <a:off x="350371" y="1809379"/>
            <a:ext cx="9021357" cy="5222704"/>
            <a:chOff x="-5543553" y="-4316024"/>
            <a:chExt cx="12028479" cy="6963605"/>
          </a:xfrm>
        </p:grpSpPr>
        <p:sp>
          <p:nvSpPr>
            <p:cNvPr id="3" name="TextBox 3"/>
            <p:cNvSpPr txBox="1"/>
            <p:nvPr/>
          </p:nvSpPr>
          <p:spPr>
            <a:xfrm>
              <a:off x="-3165914" y="-4316024"/>
              <a:ext cx="6018727" cy="480217"/>
            </a:xfrm>
            <a:prstGeom prst="rect">
              <a:avLst/>
            </a:prstGeom>
          </p:spPr>
          <p:txBody>
            <a:bodyPr lIns="0" tIns="0" rIns="0" bIns="0" rtlCol="0" anchor="t">
              <a:spAutoFit/>
            </a:bodyPr>
            <a:lstStyle/>
            <a:p>
              <a:pPr algn="r">
                <a:lnSpc>
                  <a:spcPts val="2940"/>
                </a:lnSpc>
              </a:pPr>
              <a:r>
                <a:rPr lang="en-PH" sz="2400" b="1" dirty="0">
                  <a:solidFill>
                    <a:schemeClr val="bg1"/>
                  </a:solidFill>
                  <a:latin typeface="Glacial Indifference" panose="020B0604020202020204" charset="0"/>
                </a:rPr>
                <a:t>Guidelines for safe practices.</a:t>
              </a:r>
              <a:endParaRPr lang="en-US" sz="2100" b="1" spc="252" dirty="0">
                <a:solidFill>
                  <a:schemeClr val="bg1"/>
                </a:solidFill>
                <a:latin typeface="Glacial Indifference" panose="020B0604020202020204" charset="0"/>
              </a:endParaRPr>
            </a:p>
          </p:txBody>
        </p:sp>
        <p:sp>
          <p:nvSpPr>
            <p:cNvPr id="4" name="TextBox 4"/>
            <p:cNvSpPr txBox="1"/>
            <p:nvPr/>
          </p:nvSpPr>
          <p:spPr>
            <a:xfrm>
              <a:off x="-5543553" y="-3754171"/>
              <a:ext cx="12028479" cy="6401752"/>
            </a:xfrm>
            <a:prstGeom prst="rect">
              <a:avLst/>
            </a:prstGeom>
          </p:spPr>
          <p:txBody>
            <a:bodyPr wrap="square" lIns="0" tIns="0" rIns="0" bIns="0" rtlCol="0" anchor="t">
              <a:spAutoFit/>
            </a:bodyPr>
            <a:lstStyle/>
            <a:p>
              <a:r>
                <a:rPr lang="en-US" sz="2400" dirty="0">
                  <a:solidFill>
                    <a:schemeClr val="bg1"/>
                  </a:solidFill>
                  <a:latin typeface="Glacial Indifference" panose="020B0604020202020204" charset="0"/>
                </a:rPr>
                <a:t>4. For personal safety and to help keep the shop free of hazards, always comply with the following safety rules: </a:t>
              </a:r>
            </a:p>
            <a:p>
              <a:pPr marL="457200" indent="-457200">
                <a:buAutoNum type="alphaLcPeriod"/>
              </a:pPr>
              <a:r>
                <a:rPr lang="en-US" sz="2400" dirty="0">
                  <a:solidFill>
                    <a:schemeClr val="bg1"/>
                  </a:solidFill>
                  <a:latin typeface="Glacial Indifference" panose="020B0604020202020204" charset="0"/>
                </a:rPr>
                <a:t>Work quietly and focus solely on the job at hand. </a:t>
              </a:r>
            </a:p>
            <a:p>
              <a:pPr marL="457200" indent="-457200">
                <a:buAutoNum type="alphaLcPeriod"/>
              </a:pPr>
              <a:r>
                <a:rPr lang="en-US" sz="2400" dirty="0">
                  <a:solidFill>
                    <a:schemeClr val="bg1"/>
                  </a:solidFill>
                  <a:latin typeface="Glacial Indifference" panose="020B0604020202020204" charset="0"/>
                </a:rPr>
                <a:t>Do not leave creepers lay on the floor. Always stand them against the wall, wheels outward, when not in use. c. </a:t>
              </a:r>
            </a:p>
            <a:p>
              <a:pPr marL="457200" indent="-457200">
                <a:buAutoNum type="alphaLcPeriod"/>
              </a:pPr>
              <a:r>
                <a:rPr lang="en-US" sz="2400" dirty="0">
                  <a:solidFill>
                    <a:schemeClr val="bg1"/>
                  </a:solidFill>
                  <a:latin typeface="Glacial Indifference" panose="020B0604020202020204" charset="0"/>
                </a:rPr>
                <a:t>Do not indulge in horseplay in the shop; immature and improper behavior can cause serious accidents. d. </a:t>
              </a:r>
            </a:p>
            <a:p>
              <a:pPr marL="457200" indent="-457200">
                <a:buAutoNum type="alphaLcPeriod"/>
              </a:pPr>
              <a:r>
                <a:rPr lang="en-US" sz="2400" dirty="0">
                  <a:solidFill>
                    <a:schemeClr val="bg1"/>
                  </a:solidFill>
                  <a:latin typeface="Glacial Indifference" panose="020B0604020202020204" charset="0"/>
                </a:rPr>
                <a:t>Before performing a task, consider the relevant safety precautions related to the task and formulate a prevention plan for each hazard. </a:t>
              </a:r>
            </a:p>
            <a:p>
              <a:pPr marL="342900" indent="-342900">
                <a:buFont typeface="Wingdings" panose="05000000000000000000" pitchFamily="2" charset="2"/>
                <a:buChar char="ü"/>
              </a:pPr>
              <a:r>
                <a:rPr lang="en-US" sz="2400" dirty="0">
                  <a:solidFill>
                    <a:schemeClr val="bg1"/>
                  </a:solidFill>
                  <a:latin typeface="Glacial Indifference" panose="020B0604020202020204" charset="0"/>
                </a:rPr>
                <a:t> Keep the shop free of hazards. </a:t>
              </a:r>
            </a:p>
            <a:p>
              <a:pPr marL="342900" indent="-342900">
                <a:buFont typeface="Wingdings" panose="05000000000000000000" pitchFamily="2" charset="2"/>
                <a:buChar char="ü"/>
              </a:pPr>
              <a:r>
                <a:rPr lang="en-US" sz="2400" dirty="0">
                  <a:solidFill>
                    <a:schemeClr val="bg1"/>
                  </a:solidFill>
                  <a:latin typeface="Glacial Indifference" panose="020B0604020202020204" charset="0"/>
                </a:rPr>
                <a:t>  Use appropriate personal protective devices (clothing and          equipment) </a:t>
              </a:r>
              <a:endParaRPr lang="en-US" sz="2400" spc="21" dirty="0">
                <a:solidFill>
                  <a:schemeClr val="bg1"/>
                </a:solidFill>
                <a:latin typeface="Glacial Indifference" panose="020B0604020202020204" charset="0"/>
              </a:endParaRPr>
            </a:p>
          </p:txBody>
        </p:sp>
      </p:grpSp>
      <p:sp>
        <p:nvSpPr>
          <p:cNvPr id="5" name="AutoShape 5"/>
          <p:cNvSpPr/>
          <p:nvPr/>
        </p:nvSpPr>
        <p:spPr>
          <a:xfrm>
            <a:off x="7696433" y="-96729"/>
            <a:ext cx="2179296" cy="1806678"/>
          </a:xfrm>
          <a:prstGeom prst="rect">
            <a:avLst/>
          </a:prstGeom>
          <a:solidFill>
            <a:srgbClr val="FDFDFD"/>
          </a:solidFill>
        </p:spPr>
      </p:sp>
      <p:sp>
        <p:nvSpPr>
          <p:cNvPr id="11" name="AutoShape 11"/>
          <p:cNvSpPr/>
          <p:nvPr/>
        </p:nvSpPr>
        <p:spPr>
          <a:xfrm>
            <a:off x="9022080" y="-731520"/>
            <a:ext cx="63512" cy="4389120"/>
          </a:xfrm>
          <a:prstGeom prst="rect">
            <a:avLst/>
          </a:prstGeom>
          <a:solidFill>
            <a:srgbClr val="318F9A"/>
          </a:solidFill>
        </p:spPr>
      </p:sp>
      <p:sp>
        <p:nvSpPr>
          <p:cNvPr id="14" name="AutoShape 14"/>
          <p:cNvSpPr/>
          <p:nvPr/>
        </p:nvSpPr>
        <p:spPr>
          <a:xfrm>
            <a:off x="0" y="1665660"/>
            <a:ext cx="5797202" cy="66886"/>
          </a:xfrm>
          <a:prstGeom prst="rect">
            <a:avLst/>
          </a:prstGeom>
          <a:solidFill>
            <a:srgbClr val="FDFDFD"/>
          </a:solidFill>
        </p:spPr>
      </p:sp>
      <p:sp>
        <p:nvSpPr>
          <p:cNvPr id="15" name="AutoShape 15"/>
          <p:cNvSpPr/>
          <p:nvPr/>
        </p:nvSpPr>
        <p:spPr>
          <a:xfrm>
            <a:off x="-100035" y="-106528"/>
            <a:ext cx="545732" cy="965048"/>
          </a:xfrm>
          <a:prstGeom prst="rect">
            <a:avLst/>
          </a:prstGeom>
          <a:solidFill>
            <a:srgbClr val="FDFDFD"/>
          </a:solidFill>
        </p:spPr>
      </p:sp>
      <p:sp>
        <p:nvSpPr>
          <p:cNvPr id="16" name="TextBox 13">
            <a:extLst>
              <a:ext uri="{FF2B5EF4-FFF2-40B4-BE49-F238E27FC236}">
                <a16:creationId xmlns:a16="http://schemas.microsoft.com/office/drawing/2014/main" id="{BAA3D73A-EA2A-4763-8FBD-32F6627149A1}"/>
              </a:ext>
            </a:extLst>
          </p:cNvPr>
          <p:cNvSpPr txBox="1"/>
          <p:nvPr/>
        </p:nvSpPr>
        <p:spPr>
          <a:xfrm>
            <a:off x="806438" y="79374"/>
            <a:ext cx="7028424" cy="1465145"/>
          </a:xfrm>
          <a:prstGeom prst="rect">
            <a:avLst/>
          </a:prstGeom>
        </p:spPr>
        <p:txBody>
          <a:bodyPr wrap="square" lIns="0" tIns="0" rIns="0" bIns="0" rtlCol="0" anchor="t">
            <a:spAutoFit/>
          </a:bodyPr>
          <a:lstStyle/>
          <a:p>
            <a:pPr>
              <a:lnSpc>
                <a:spcPts val="5880"/>
              </a:lnSpc>
            </a:pPr>
            <a:r>
              <a:rPr lang="en-US" sz="4000" b="1" dirty="0">
                <a:solidFill>
                  <a:schemeClr val="bg1"/>
                </a:solidFill>
                <a:latin typeface="Glacial Indifference" panose="020B0604020202020204" charset="0"/>
              </a:rPr>
              <a:t>General Requirements of Safety in Workshop Policy </a:t>
            </a:r>
            <a:endParaRPr lang="en-US" sz="4000" b="1" spc="462" dirty="0">
              <a:solidFill>
                <a:schemeClr val="bg1"/>
              </a:solidFill>
              <a:latin typeface="Glacial Indifference" panose="020B0604020202020204" charset="0"/>
            </a:endParaRPr>
          </a:p>
        </p:txBody>
      </p:sp>
    </p:spTree>
    <p:extLst>
      <p:ext uri="{BB962C8B-B14F-4D97-AF65-F5344CB8AC3E}">
        <p14:creationId xmlns:p14="http://schemas.microsoft.com/office/powerpoint/2010/main" val="187995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6" name="Group 6"/>
          <p:cNvGrpSpPr/>
          <p:nvPr/>
        </p:nvGrpSpPr>
        <p:grpSpPr>
          <a:xfrm>
            <a:off x="8709613" y="6519472"/>
            <a:ext cx="969149" cy="762000"/>
            <a:chOff x="0" y="0"/>
            <a:chExt cx="1573020" cy="1476354"/>
          </a:xfrm>
        </p:grpSpPr>
        <p:grpSp>
          <p:nvGrpSpPr>
            <p:cNvPr id="7" name="Group 7"/>
            <p:cNvGrpSpPr/>
            <p:nvPr/>
          </p:nvGrpSpPr>
          <p:grpSpPr>
            <a:xfrm>
              <a:off x="0" y="134314"/>
              <a:ext cx="1342040" cy="134204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9" name="Group 9"/>
            <p:cNvGrpSpPr>
              <a:grpSpLocks noChangeAspect="1"/>
            </p:cNvGrpSpPr>
            <p:nvPr/>
          </p:nvGrpSpPr>
          <p:grpSpPr>
            <a:xfrm>
              <a:off x="634641" y="0"/>
              <a:ext cx="938379" cy="938379"/>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grpSp>
        <p:nvGrpSpPr>
          <p:cNvPr id="2" name="Group 2"/>
          <p:cNvGrpSpPr/>
          <p:nvPr/>
        </p:nvGrpSpPr>
        <p:grpSpPr>
          <a:xfrm>
            <a:off x="368334" y="1809379"/>
            <a:ext cx="9021357" cy="5125755"/>
            <a:chOff x="-5519602" y="-4316024"/>
            <a:chExt cx="12028479" cy="6834336"/>
          </a:xfrm>
        </p:grpSpPr>
        <p:sp>
          <p:nvSpPr>
            <p:cNvPr id="3" name="TextBox 3"/>
            <p:cNvSpPr txBox="1"/>
            <p:nvPr/>
          </p:nvSpPr>
          <p:spPr>
            <a:xfrm>
              <a:off x="-3165914" y="-4316024"/>
              <a:ext cx="6018727" cy="480217"/>
            </a:xfrm>
            <a:prstGeom prst="rect">
              <a:avLst/>
            </a:prstGeom>
          </p:spPr>
          <p:txBody>
            <a:bodyPr lIns="0" tIns="0" rIns="0" bIns="0" rtlCol="0" anchor="t">
              <a:spAutoFit/>
            </a:bodyPr>
            <a:lstStyle/>
            <a:p>
              <a:pPr algn="r">
                <a:lnSpc>
                  <a:spcPts val="2940"/>
                </a:lnSpc>
              </a:pPr>
              <a:r>
                <a:rPr lang="en-PH" sz="2400" b="1" dirty="0">
                  <a:solidFill>
                    <a:schemeClr val="bg1"/>
                  </a:solidFill>
                  <a:latin typeface="Glacial Indifference" panose="020B0604020202020204" charset="0"/>
                </a:rPr>
                <a:t>Guidelines for safe practices.</a:t>
              </a:r>
              <a:endParaRPr lang="en-US" sz="2100" b="1" spc="252" dirty="0">
                <a:solidFill>
                  <a:schemeClr val="bg1"/>
                </a:solidFill>
                <a:latin typeface="Glacial Indifference" panose="020B0604020202020204" charset="0"/>
              </a:endParaRPr>
            </a:p>
          </p:txBody>
        </p:sp>
        <p:sp>
          <p:nvSpPr>
            <p:cNvPr id="4" name="TextBox 4"/>
            <p:cNvSpPr txBox="1"/>
            <p:nvPr/>
          </p:nvSpPr>
          <p:spPr>
            <a:xfrm>
              <a:off x="-5519602" y="-3883436"/>
              <a:ext cx="12028479" cy="6401748"/>
            </a:xfrm>
            <a:prstGeom prst="rect">
              <a:avLst/>
            </a:prstGeom>
          </p:spPr>
          <p:txBody>
            <a:bodyPr wrap="square" lIns="0" tIns="0" rIns="0" bIns="0" rtlCol="0" anchor="t">
              <a:spAutoFit/>
            </a:bodyPr>
            <a:lstStyle/>
            <a:p>
              <a:r>
                <a:rPr lang="en-US" sz="2400" dirty="0">
                  <a:solidFill>
                    <a:schemeClr val="bg1"/>
                  </a:solidFill>
                  <a:latin typeface="Glacial Indifference" panose="020B0604020202020204" charset="0"/>
                </a:rPr>
                <a:t>e. Always wear protective clothing and equipment in any situation where it is necessary. Wear protective eyewear at all times in the shop area.</a:t>
              </a:r>
            </a:p>
            <a:p>
              <a:r>
                <a:rPr lang="en-US" sz="2400" dirty="0">
                  <a:solidFill>
                    <a:schemeClr val="bg1"/>
                  </a:solidFill>
                  <a:latin typeface="Glacial Indifference" panose="020B0604020202020204" charset="0"/>
                </a:rPr>
                <a:t>✓ Do not wear rings, bracelets, watches, or necklaces when working around moving machinery or electrical equipment. </a:t>
              </a:r>
            </a:p>
            <a:p>
              <a:r>
                <a:rPr lang="en-US" sz="2400" dirty="0">
                  <a:solidFill>
                    <a:schemeClr val="bg1"/>
                  </a:solidFill>
                  <a:latin typeface="Glacial Indifference" panose="020B0604020202020204" charset="0"/>
                </a:rPr>
                <a:t>✓ Do not put sharp objects into the pocket of work clothes. They could cause personal injury or damage to vehicles. </a:t>
              </a:r>
            </a:p>
            <a:p>
              <a:r>
                <a:rPr lang="en-US" sz="2400" dirty="0">
                  <a:solidFill>
                    <a:schemeClr val="bg1"/>
                  </a:solidFill>
                  <a:latin typeface="Glacial Indifference" panose="020B0604020202020204" charset="0"/>
                </a:rPr>
                <a:t>✓ Keep hands free from oil and grease. </a:t>
              </a:r>
            </a:p>
            <a:p>
              <a:r>
                <a:rPr lang="en-US" sz="2400" dirty="0">
                  <a:solidFill>
                    <a:schemeClr val="bg1"/>
                  </a:solidFill>
                  <a:latin typeface="Glacial Indifference" panose="020B0604020202020204" charset="0"/>
                </a:rPr>
                <a:t>✓ Wipe off grease and other spills from the shop floor immediately, or at least put an oil-absorbing compound over them. </a:t>
              </a:r>
            </a:p>
            <a:p>
              <a:endParaRPr lang="en-US" sz="2400" spc="21" dirty="0">
                <a:solidFill>
                  <a:schemeClr val="bg1"/>
                </a:solidFill>
                <a:latin typeface="Glacial Indifference" panose="020B0604020202020204" charset="0"/>
              </a:endParaRPr>
            </a:p>
            <a:p>
              <a:r>
                <a:rPr lang="en-US" sz="2400" dirty="0">
                  <a:solidFill>
                    <a:schemeClr val="bg1"/>
                  </a:solidFill>
                  <a:latin typeface="Glacial Indifference" panose="020B0604020202020204" charset="0"/>
                </a:rPr>
                <a:t>5. When cleaning up flammable liquids, always dispose of the rags in a metal container with a tight-fitting lid.</a:t>
              </a:r>
              <a:endParaRPr lang="en-US" sz="2400" spc="21" dirty="0">
                <a:solidFill>
                  <a:schemeClr val="bg1"/>
                </a:solidFill>
                <a:latin typeface="Glacial Indifference" panose="020B0604020202020204" charset="0"/>
              </a:endParaRPr>
            </a:p>
          </p:txBody>
        </p:sp>
      </p:grpSp>
      <p:sp>
        <p:nvSpPr>
          <p:cNvPr id="5" name="AutoShape 5"/>
          <p:cNvSpPr/>
          <p:nvPr/>
        </p:nvSpPr>
        <p:spPr>
          <a:xfrm>
            <a:off x="7696433" y="-96729"/>
            <a:ext cx="2179296" cy="1806678"/>
          </a:xfrm>
          <a:prstGeom prst="rect">
            <a:avLst/>
          </a:prstGeom>
          <a:solidFill>
            <a:srgbClr val="FDFDFD"/>
          </a:solidFill>
        </p:spPr>
      </p:sp>
      <p:sp>
        <p:nvSpPr>
          <p:cNvPr id="11" name="AutoShape 11"/>
          <p:cNvSpPr/>
          <p:nvPr/>
        </p:nvSpPr>
        <p:spPr>
          <a:xfrm>
            <a:off x="9049816" y="-1066800"/>
            <a:ext cx="63512" cy="4389120"/>
          </a:xfrm>
          <a:prstGeom prst="rect">
            <a:avLst/>
          </a:prstGeom>
          <a:solidFill>
            <a:srgbClr val="318F9A"/>
          </a:solidFill>
        </p:spPr>
      </p:sp>
      <p:sp>
        <p:nvSpPr>
          <p:cNvPr id="14" name="AutoShape 14"/>
          <p:cNvSpPr/>
          <p:nvPr/>
        </p:nvSpPr>
        <p:spPr>
          <a:xfrm>
            <a:off x="0" y="1665660"/>
            <a:ext cx="5797202" cy="66886"/>
          </a:xfrm>
          <a:prstGeom prst="rect">
            <a:avLst/>
          </a:prstGeom>
          <a:solidFill>
            <a:srgbClr val="FDFDFD"/>
          </a:solidFill>
        </p:spPr>
      </p:sp>
      <p:sp>
        <p:nvSpPr>
          <p:cNvPr id="15" name="AutoShape 15"/>
          <p:cNvSpPr/>
          <p:nvPr/>
        </p:nvSpPr>
        <p:spPr>
          <a:xfrm>
            <a:off x="-100035" y="-106528"/>
            <a:ext cx="545732" cy="965048"/>
          </a:xfrm>
          <a:prstGeom prst="rect">
            <a:avLst/>
          </a:prstGeom>
          <a:solidFill>
            <a:srgbClr val="FDFDFD"/>
          </a:solidFill>
        </p:spPr>
      </p:sp>
      <p:sp>
        <p:nvSpPr>
          <p:cNvPr id="16" name="TextBox 13">
            <a:extLst>
              <a:ext uri="{FF2B5EF4-FFF2-40B4-BE49-F238E27FC236}">
                <a16:creationId xmlns:a16="http://schemas.microsoft.com/office/drawing/2014/main" id="{86E4A063-6F4E-4A5B-99F4-8659D3E074CD}"/>
              </a:ext>
            </a:extLst>
          </p:cNvPr>
          <p:cNvSpPr txBox="1"/>
          <p:nvPr/>
        </p:nvSpPr>
        <p:spPr>
          <a:xfrm>
            <a:off x="678002" y="125947"/>
            <a:ext cx="7028424" cy="1465145"/>
          </a:xfrm>
          <a:prstGeom prst="rect">
            <a:avLst/>
          </a:prstGeom>
        </p:spPr>
        <p:txBody>
          <a:bodyPr wrap="square" lIns="0" tIns="0" rIns="0" bIns="0" rtlCol="0" anchor="t">
            <a:spAutoFit/>
          </a:bodyPr>
          <a:lstStyle/>
          <a:p>
            <a:pPr>
              <a:lnSpc>
                <a:spcPts val="5880"/>
              </a:lnSpc>
            </a:pPr>
            <a:r>
              <a:rPr lang="en-US" sz="4000" b="1" dirty="0">
                <a:solidFill>
                  <a:schemeClr val="bg1"/>
                </a:solidFill>
                <a:latin typeface="Glacial Indifference" panose="020B0604020202020204" charset="0"/>
              </a:rPr>
              <a:t>General Requirements of Safety in Workshop Policy </a:t>
            </a:r>
            <a:endParaRPr lang="en-US" sz="4000" b="1" spc="462" dirty="0">
              <a:solidFill>
                <a:schemeClr val="bg1"/>
              </a:solidFill>
              <a:latin typeface="Glacial Indifference" panose="020B0604020202020204" charset="0"/>
            </a:endParaRPr>
          </a:p>
        </p:txBody>
      </p:sp>
    </p:spTree>
    <p:extLst>
      <p:ext uri="{BB962C8B-B14F-4D97-AF65-F5344CB8AC3E}">
        <p14:creationId xmlns:p14="http://schemas.microsoft.com/office/powerpoint/2010/main" val="354245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grpSp>
        <p:nvGrpSpPr>
          <p:cNvPr id="6" name="Group 6"/>
          <p:cNvGrpSpPr/>
          <p:nvPr/>
        </p:nvGrpSpPr>
        <p:grpSpPr>
          <a:xfrm>
            <a:off x="8357788" y="5924661"/>
            <a:ext cx="1384055" cy="1232151"/>
            <a:chOff x="0" y="0"/>
            <a:chExt cx="1573020" cy="1476354"/>
          </a:xfrm>
        </p:grpSpPr>
        <p:grpSp>
          <p:nvGrpSpPr>
            <p:cNvPr id="7" name="Group 7"/>
            <p:cNvGrpSpPr/>
            <p:nvPr/>
          </p:nvGrpSpPr>
          <p:grpSpPr>
            <a:xfrm>
              <a:off x="0" y="134314"/>
              <a:ext cx="1342040" cy="134204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9" name="Group 9"/>
            <p:cNvGrpSpPr>
              <a:grpSpLocks noChangeAspect="1"/>
            </p:cNvGrpSpPr>
            <p:nvPr/>
          </p:nvGrpSpPr>
          <p:grpSpPr>
            <a:xfrm>
              <a:off x="634641" y="0"/>
              <a:ext cx="938379" cy="938379"/>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grpSp>
        <p:nvGrpSpPr>
          <p:cNvPr id="2" name="Group 2"/>
          <p:cNvGrpSpPr/>
          <p:nvPr/>
        </p:nvGrpSpPr>
        <p:grpSpPr>
          <a:xfrm>
            <a:off x="366121" y="2046654"/>
            <a:ext cx="9021357" cy="4318710"/>
            <a:chOff x="-5522553" y="-3999658"/>
            <a:chExt cx="12028479" cy="5758279"/>
          </a:xfrm>
        </p:grpSpPr>
        <p:sp>
          <p:nvSpPr>
            <p:cNvPr id="3" name="TextBox 3"/>
            <p:cNvSpPr txBox="1"/>
            <p:nvPr/>
          </p:nvSpPr>
          <p:spPr>
            <a:xfrm>
              <a:off x="-2689734" y="-3999658"/>
              <a:ext cx="6018727" cy="480217"/>
            </a:xfrm>
            <a:prstGeom prst="rect">
              <a:avLst/>
            </a:prstGeom>
          </p:spPr>
          <p:txBody>
            <a:bodyPr lIns="0" tIns="0" rIns="0" bIns="0" rtlCol="0" anchor="t">
              <a:spAutoFit/>
            </a:bodyPr>
            <a:lstStyle/>
            <a:p>
              <a:pPr algn="r">
                <a:lnSpc>
                  <a:spcPts val="2940"/>
                </a:lnSpc>
              </a:pPr>
              <a:r>
                <a:rPr lang="en-PH" sz="2400" b="1" dirty="0">
                  <a:solidFill>
                    <a:schemeClr val="bg1"/>
                  </a:solidFill>
                  <a:latin typeface="Glacial Indifference" panose="020B0604020202020204" charset="0"/>
                </a:rPr>
                <a:t>Guidelines for safe practices.</a:t>
              </a:r>
              <a:endParaRPr lang="en-US" sz="2100" b="1" spc="252" dirty="0">
                <a:solidFill>
                  <a:schemeClr val="bg1"/>
                </a:solidFill>
                <a:latin typeface="Glacial Indifference" panose="020B0604020202020204" charset="0"/>
              </a:endParaRPr>
            </a:p>
          </p:txBody>
        </p:sp>
        <p:sp>
          <p:nvSpPr>
            <p:cNvPr id="4" name="TextBox 4"/>
            <p:cNvSpPr txBox="1"/>
            <p:nvPr/>
          </p:nvSpPr>
          <p:spPr>
            <a:xfrm>
              <a:off x="-5522553" y="-3165803"/>
              <a:ext cx="12028479" cy="4924424"/>
            </a:xfrm>
            <a:prstGeom prst="rect">
              <a:avLst/>
            </a:prstGeom>
          </p:spPr>
          <p:txBody>
            <a:bodyPr wrap="square" lIns="0" tIns="0" rIns="0" bIns="0" rtlCol="0" anchor="t">
              <a:spAutoFit/>
            </a:bodyPr>
            <a:lstStyle/>
            <a:p>
              <a:r>
                <a:rPr lang="en-US" sz="2400" dirty="0">
                  <a:solidFill>
                    <a:schemeClr val="bg1"/>
                  </a:solidFill>
                  <a:latin typeface="Glacial Indifference" panose="020B0604020202020204" charset="0"/>
                </a:rPr>
                <a:t>6. Do not look in the direction of another person who is welding. </a:t>
              </a:r>
            </a:p>
            <a:p>
              <a:r>
                <a:rPr lang="en-US" sz="2400" dirty="0">
                  <a:solidFill>
                    <a:schemeClr val="bg1"/>
                  </a:solidFill>
                  <a:latin typeface="Glacial Indifference" panose="020B0604020202020204" charset="0"/>
                </a:rPr>
                <a:t>7. Do not run a vehicle engine inside a closed garage unless the vehicle exhaust is hooked up to exhaust ventilation equipment. A deadly amount of carbon monoxide, which is present in the exhaust, can collect in a very short time. </a:t>
              </a:r>
            </a:p>
            <a:p>
              <a:r>
                <a:rPr lang="en-US" sz="2400" dirty="0">
                  <a:solidFill>
                    <a:schemeClr val="bg1"/>
                  </a:solidFill>
                  <a:latin typeface="Glacial Indifference" panose="020B0604020202020204" charset="0"/>
                </a:rPr>
                <a:t>8. Do not smoke in any shop, except in an area designated for smoking. </a:t>
              </a:r>
            </a:p>
            <a:p>
              <a:r>
                <a:rPr lang="en-US" sz="2400" dirty="0">
                  <a:solidFill>
                    <a:schemeClr val="bg1"/>
                  </a:solidFill>
                  <a:latin typeface="Glacial Indifference" panose="020B0604020202020204" charset="0"/>
                </a:rPr>
                <a:t>9. When pumping a flammable liquid from a large container into a small one, be sure to first attach a ground wire between both containers.</a:t>
              </a:r>
              <a:endParaRPr lang="en-US" sz="2400" spc="21" dirty="0">
                <a:solidFill>
                  <a:schemeClr val="bg1"/>
                </a:solidFill>
                <a:latin typeface="Glacial Indifference" panose="020B0604020202020204" charset="0"/>
              </a:endParaRPr>
            </a:p>
          </p:txBody>
        </p:sp>
      </p:grpSp>
      <p:sp>
        <p:nvSpPr>
          <p:cNvPr id="5" name="AutoShape 5"/>
          <p:cNvSpPr/>
          <p:nvPr/>
        </p:nvSpPr>
        <p:spPr>
          <a:xfrm>
            <a:off x="7696433" y="-96729"/>
            <a:ext cx="2179296" cy="1806678"/>
          </a:xfrm>
          <a:prstGeom prst="rect">
            <a:avLst/>
          </a:prstGeom>
          <a:solidFill>
            <a:srgbClr val="FDFDFD"/>
          </a:solidFill>
        </p:spPr>
      </p:sp>
      <p:sp>
        <p:nvSpPr>
          <p:cNvPr id="11" name="AutoShape 11"/>
          <p:cNvSpPr/>
          <p:nvPr/>
        </p:nvSpPr>
        <p:spPr>
          <a:xfrm>
            <a:off x="9049816" y="-1066800"/>
            <a:ext cx="63512" cy="4389120"/>
          </a:xfrm>
          <a:prstGeom prst="rect">
            <a:avLst/>
          </a:prstGeom>
          <a:solidFill>
            <a:srgbClr val="318F9A"/>
          </a:solidFill>
        </p:spPr>
      </p:sp>
      <p:sp>
        <p:nvSpPr>
          <p:cNvPr id="14" name="AutoShape 14"/>
          <p:cNvSpPr/>
          <p:nvPr/>
        </p:nvSpPr>
        <p:spPr>
          <a:xfrm>
            <a:off x="0" y="1813711"/>
            <a:ext cx="5797202" cy="66886"/>
          </a:xfrm>
          <a:prstGeom prst="rect">
            <a:avLst/>
          </a:prstGeom>
          <a:solidFill>
            <a:srgbClr val="FDFDFD"/>
          </a:solidFill>
        </p:spPr>
      </p:sp>
      <p:sp>
        <p:nvSpPr>
          <p:cNvPr id="15" name="AutoShape 15"/>
          <p:cNvSpPr/>
          <p:nvPr/>
        </p:nvSpPr>
        <p:spPr>
          <a:xfrm>
            <a:off x="-100035" y="-106528"/>
            <a:ext cx="545732" cy="965048"/>
          </a:xfrm>
          <a:prstGeom prst="rect">
            <a:avLst/>
          </a:prstGeom>
          <a:solidFill>
            <a:srgbClr val="FDFDFD"/>
          </a:solidFill>
        </p:spPr>
      </p:sp>
      <p:sp>
        <p:nvSpPr>
          <p:cNvPr id="16" name="TextBox 13">
            <a:extLst>
              <a:ext uri="{FF2B5EF4-FFF2-40B4-BE49-F238E27FC236}">
                <a16:creationId xmlns:a16="http://schemas.microsoft.com/office/drawing/2014/main" id="{E7C72654-84E4-413E-ADE8-2C6B3DE0BE49}"/>
              </a:ext>
            </a:extLst>
          </p:cNvPr>
          <p:cNvSpPr txBox="1"/>
          <p:nvPr/>
        </p:nvSpPr>
        <p:spPr>
          <a:xfrm>
            <a:off x="708988" y="178761"/>
            <a:ext cx="7028424" cy="1465145"/>
          </a:xfrm>
          <a:prstGeom prst="rect">
            <a:avLst/>
          </a:prstGeom>
        </p:spPr>
        <p:txBody>
          <a:bodyPr wrap="square" lIns="0" tIns="0" rIns="0" bIns="0" rtlCol="0" anchor="t">
            <a:spAutoFit/>
          </a:bodyPr>
          <a:lstStyle/>
          <a:p>
            <a:pPr>
              <a:lnSpc>
                <a:spcPts val="5880"/>
              </a:lnSpc>
            </a:pPr>
            <a:r>
              <a:rPr lang="en-US" sz="4000" b="1" dirty="0">
                <a:solidFill>
                  <a:schemeClr val="bg1"/>
                </a:solidFill>
                <a:latin typeface="Glacial Indifference" panose="020B0604020202020204" charset="0"/>
              </a:rPr>
              <a:t>General Requirements of Safety in Workshop Policy </a:t>
            </a:r>
            <a:endParaRPr lang="en-US" sz="4000" b="1" spc="462" dirty="0">
              <a:solidFill>
                <a:schemeClr val="bg1"/>
              </a:solidFill>
              <a:latin typeface="Glacial Indifference" panose="020B0604020202020204" charset="0"/>
            </a:endParaRPr>
          </a:p>
        </p:txBody>
      </p:sp>
    </p:spTree>
    <p:extLst>
      <p:ext uri="{BB962C8B-B14F-4D97-AF65-F5344CB8AC3E}">
        <p14:creationId xmlns:p14="http://schemas.microsoft.com/office/powerpoint/2010/main" val="92784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8F9A"/>
        </a:solidFill>
        <a:effectLst/>
      </p:bgPr>
    </p:bg>
    <p:spTree>
      <p:nvGrpSpPr>
        <p:cNvPr id="1" name=""/>
        <p:cNvGrpSpPr/>
        <p:nvPr/>
      </p:nvGrpSpPr>
      <p:grpSpPr>
        <a:xfrm>
          <a:off x="0" y="0"/>
          <a:ext cx="0" cy="0"/>
          <a:chOff x="0" y="0"/>
          <a:chExt cx="0" cy="0"/>
        </a:xfrm>
      </p:grpSpPr>
      <p:sp>
        <p:nvSpPr>
          <p:cNvPr id="2" name="AutoShape 2"/>
          <p:cNvSpPr/>
          <p:nvPr/>
        </p:nvSpPr>
        <p:spPr>
          <a:xfrm>
            <a:off x="7959163" y="4360793"/>
            <a:ext cx="1925961" cy="3095325"/>
          </a:xfrm>
          <a:prstGeom prst="rect">
            <a:avLst/>
          </a:prstGeom>
          <a:solidFill>
            <a:srgbClr val="FDFDFD"/>
          </a:solidFill>
        </p:spPr>
      </p:sp>
      <p:sp>
        <p:nvSpPr>
          <p:cNvPr id="3" name="AutoShape 3"/>
          <p:cNvSpPr/>
          <p:nvPr/>
        </p:nvSpPr>
        <p:spPr>
          <a:xfrm>
            <a:off x="9022080" y="-93980"/>
            <a:ext cx="76212" cy="5214620"/>
          </a:xfrm>
          <a:prstGeom prst="rect">
            <a:avLst/>
          </a:prstGeom>
          <a:solidFill>
            <a:srgbClr val="04383F"/>
          </a:solidFill>
        </p:spPr>
      </p:sp>
      <p:grpSp>
        <p:nvGrpSpPr>
          <p:cNvPr id="4" name="Group 4"/>
          <p:cNvGrpSpPr/>
          <p:nvPr/>
        </p:nvGrpSpPr>
        <p:grpSpPr>
          <a:xfrm>
            <a:off x="304800" y="257840"/>
            <a:ext cx="8617343" cy="3014268"/>
            <a:chOff x="-568960" y="-631573"/>
            <a:chExt cx="8658379" cy="4019023"/>
          </a:xfrm>
        </p:grpSpPr>
        <p:sp>
          <p:nvSpPr>
            <p:cNvPr id="5" name="TextBox 5"/>
            <p:cNvSpPr txBox="1"/>
            <p:nvPr/>
          </p:nvSpPr>
          <p:spPr>
            <a:xfrm>
              <a:off x="-568960" y="-631573"/>
              <a:ext cx="8575040" cy="976080"/>
            </a:xfrm>
            <a:prstGeom prst="rect">
              <a:avLst/>
            </a:prstGeom>
          </p:spPr>
          <p:txBody>
            <a:bodyPr wrap="square" lIns="0" tIns="0" rIns="0" bIns="0" rtlCol="0" anchor="t">
              <a:spAutoFit/>
            </a:bodyPr>
            <a:lstStyle/>
            <a:p>
              <a:pPr>
                <a:lnSpc>
                  <a:spcPts val="2940"/>
                </a:lnSpc>
              </a:pPr>
              <a:r>
                <a:rPr lang="en-US" sz="2400" b="1" dirty="0">
                  <a:solidFill>
                    <a:schemeClr val="accent5">
                      <a:lumMod val="40000"/>
                      <a:lumOff val="60000"/>
                    </a:schemeClr>
                  </a:solidFill>
                  <a:latin typeface="Glacial Indifference" panose="020B0604020202020204" charset="0"/>
                </a:rPr>
                <a:t>STANDARD SAFE HANDLING OF TOOLS, MATERIALS AND EQUIPMENT</a:t>
              </a:r>
              <a:endParaRPr lang="en-US" sz="2100" b="1" spc="252" dirty="0">
                <a:solidFill>
                  <a:schemeClr val="accent5">
                    <a:lumMod val="40000"/>
                    <a:lumOff val="60000"/>
                  </a:schemeClr>
                </a:solidFill>
                <a:latin typeface="Glacial Indifference" panose="020B0604020202020204" charset="0"/>
              </a:endParaRPr>
            </a:p>
          </p:txBody>
        </p:sp>
        <p:sp>
          <p:nvSpPr>
            <p:cNvPr id="6" name="TextBox 6"/>
            <p:cNvSpPr txBox="1"/>
            <p:nvPr/>
          </p:nvSpPr>
          <p:spPr>
            <a:xfrm>
              <a:off x="-282421" y="685856"/>
              <a:ext cx="8371840" cy="2701594"/>
            </a:xfrm>
            <a:prstGeom prst="rect">
              <a:avLst/>
            </a:prstGeom>
          </p:spPr>
          <p:txBody>
            <a:bodyPr wrap="square" lIns="0" tIns="0" rIns="0" bIns="0" rtlCol="0" anchor="t">
              <a:spAutoFit/>
            </a:bodyPr>
            <a:lstStyle/>
            <a:p>
              <a:pPr>
                <a:lnSpc>
                  <a:spcPts val="3150"/>
                </a:lnSpc>
              </a:pPr>
              <a:r>
                <a:rPr lang="en-US" sz="2400" dirty="0">
                  <a:latin typeface="Glacial Indifference" panose="020B0604020202020204" charset="0"/>
                </a:rPr>
                <a:t>Safety in workshop is subject to a number of various risk assessments and safe codes of working practices. This must be adhered to and enforced by those in charge of the workplace. There may be risk activities in the shop by which one must observe properly. </a:t>
              </a:r>
            </a:p>
          </p:txBody>
        </p:sp>
      </p:grpSp>
      <p:sp>
        <p:nvSpPr>
          <p:cNvPr id="9" name="TextBox 9"/>
          <p:cNvSpPr txBox="1"/>
          <p:nvPr/>
        </p:nvSpPr>
        <p:spPr>
          <a:xfrm>
            <a:off x="332282" y="4338354"/>
            <a:ext cx="7465102" cy="2013370"/>
          </a:xfrm>
          <a:prstGeom prst="rect">
            <a:avLst/>
          </a:prstGeom>
        </p:spPr>
        <p:txBody>
          <a:bodyPr wrap="square" lIns="0" tIns="0" rIns="0" bIns="0" rtlCol="0" anchor="t">
            <a:spAutoFit/>
          </a:bodyPr>
          <a:lstStyle/>
          <a:p>
            <a:pPr>
              <a:lnSpc>
                <a:spcPts val="3150"/>
              </a:lnSpc>
            </a:pPr>
            <a:r>
              <a:rPr lang="en-US" sz="2400" dirty="0">
                <a:latin typeface="Glacial Indifference" panose="020B0604020202020204" charset="0"/>
              </a:rPr>
              <a:t>Handling of Tools, Materials, and Equipment Everyone involve in the shop should be trained in proper handling of tools, materials, and equipment. It is necessary for you to recognize them and how they are used. The following information will give you insights on safe handling. </a:t>
            </a:r>
            <a:endParaRPr lang="en-US" sz="2400" spc="21" dirty="0">
              <a:solidFill>
                <a:srgbClr val="04383F"/>
              </a:solidFill>
              <a:latin typeface="Glacial Indifference" panose="020B0604020202020204" charset="0"/>
            </a:endParaRPr>
          </a:p>
        </p:txBody>
      </p:sp>
      <p:sp>
        <p:nvSpPr>
          <p:cNvPr id="10" name="AutoShape 10"/>
          <p:cNvSpPr/>
          <p:nvPr/>
        </p:nvSpPr>
        <p:spPr>
          <a:xfrm>
            <a:off x="-377560" y="3624157"/>
            <a:ext cx="5797202" cy="66887"/>
          </a:xfrm>
          <a:prstGeom prst="rect">
            <a:avLst/>
          </a:prstGeom>
          <a:solidFill>
            <a:srgbClr val="04383F"/>
          </a:solidFill>
        </p:spPr>
      </p:sp>
      <p:grpSp>
        <p:nvGrpSpPr>
          <p:cNvPr id="11" name="Group 11"/>
          <p:cNvGrpSpPr/>
          <p:nvPr/>
        </p:nvGrpSpPr>
        <p:grpSpPr>
          <a:xfrm>
            <a:off x="5062571" y="3099360"/>
            <a:ext cx="1116479" cy="1116479"/>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id="13" name="Group 13"/>
          <p:cNvGrpSpPr>
            <a:grpSpLocks noChangeAspect="1"/>
          </p:cNvGrpSpPr>
          <p:nvPr/>
        </p:nvGrpSpPr>
        <p:grpSpPr>
          <a:xfrm>
            <a:off x="5785747" y="3294518"/>
            <a:ext cx="726164" cy="726164"/>
            <a:chOff x="-2540" y="-2540"/>
            <a:chExt cx="6355080" cy="6355080"/>
          </a:xfrm>
        </p:grpSpPr>
        <p:sp>
          <p:nvSpPr>
            <p:cNvPr id="14" name="Freeform 14"/>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3434</Words>
  <Application>Microsoft Office PowerPoint</Application>
  <PresentationFormat>Custom</PresentationFormat>
  <Paragraphs>132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Wingdings</vt:lpstr>
      <vt:lpstr>Glacial Indifference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Jay</dc:creator>
  <cp:lastModifiedBy>Henry Jay</cp:lastModifiedBy>
  <cp:revision>4</cp:revision>
  <dcterms:created xsi:type="dcterms:W3CDTF">2006-08-16T00:00:00Z</dcterms:created>
  <dcterms:modified xsi:type="dcterms:W3CDTF">2021-12-10T23:52:31Z</dcterms:modified>
  <dc:identifier>DAExcecgOiE</dc:identifier>
</cp:coreProperties>
</file>