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22" Type="http://schemas.openxmlformats.org/officeDocument/2006/relationships/font" Target="fonts/Arimo-italic.fntdata"/><Relationship Id="rId21" Type="http://schemas.openxmlformats.org/officeDocument/2006/relationships/font" Target="fonts/Arimo-bold.fntdata"/><Relationship Id="rId24" Type="http://schemas.openxmlformats.org/officeDocument/2006/relationships/font" Target="fonts/ArialBlack-regular.fntdata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414462"/>
            <a:ext cx="4038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48200" y="1414462"/>
            <a:ext cx="4038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Subtitle" showMasterSp="0">
  <p:cSld name="Two Content Subtitle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414462"/>
            <a:ext cx="4038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48200" y="1414462"/>
            <a:ext cx="4038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57200" y="8382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ubtitle Only" showMasterSp="0">
  <p:cSld name="Title Subtitle 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8382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ntent Subtitle" showMasterSp="0">
  <p:cSld name="Four Content Sub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414730"/>
            <a:ext cx="4032504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48200" y="1414730"/>
            <a:ext cx="4032504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57200" y="3965268"/>
            <a:ext cx="4032504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648200" y="3965268"/>
            <a:ext cx="4032504" cy="23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5" type="body"/>
          </p:nvPr>
        </p:nvSpPr>
        <p:spPr>
          <a:xfrm>
            <a:off x="457200" y="8382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Gray Bar" showMasterSp="0">
  <p:cSld name="Title and Content Gray Ba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4572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57200" y="68332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414462"/>
            <a:ext cx="8229600" cy="483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57200" y="8382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Gray" showMasterSp="0">
  <p:cSld name="Two Column Gray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4572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414462"/>
            <a:ext cx="4038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48200" y="1414462"/>
            <a:ext cx="4038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3" type="body"/>
          </p:nvPr>
        </p:nvSpPr>
        <p:spPr>
          <a:xfrm>
            <a:off x="457200" y="8382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Gray" showMasterSp="0">
  <p:cSld name="Half Gra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8382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4572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57200" y="1414462"/>
            <a:ext cx="8220974" cy="485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Gray Bar_1" showMasterSp="0">
  <p:cSld name="Two Content Gray Bar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4572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2648204" y="57150"/>
            <a:ext cx="64957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41540" y="370936"/>
            <a:ext cx="1940943" cy="587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2639683" y="1414462"/>
            <a:ext cx="6275717" cy="483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2648204" y="838200"/>
            <a:ext cx="6495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Gray Bar_2" showMasterSp="0">
  <p:cSld name="Two Content Gray Bar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4572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57200" y="65776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414463"/>
            <a:ext cx="5715000" cy="4833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6553200" y="2286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3" type="body"/>
          </p:nvPr>
        </p:nvSpPr>
        <p:spPr>
          <a:xfrm>
            <a:off x="457200" y="838200"/>
            <a:ext cx="57193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854" y="4790205"/>
            <a:ext cx="9147854" cy="206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108495"/>
            <a:ext cx="8221892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4861719"/>
            <a:ext cx="3657600" cy="3968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subTitle"/>
          </p:nvPr>
        </p:nvSpPr>
        <p:spPr>
          <a:xfrm>
            <a:off x="457200" y="3094851"/>
            <a:ext cx="8222942" cy="917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457200" y="1895641"/>
            <a:ext cx="8229600" cy="11775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escription: cid:image004.png@01D0EF0A.9B054670"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81000"/>
            <a:ext cx="13430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-457200" y="428498"/>
            <a:ext cx="4678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zh-TW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Synopsys ARC Design Competition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scription: C:\Users\pgarden\AppData\Local\Microsoft\Windows\Temporary Internet Files\Content.Outlook\6Y0C4C91\IMG_0003.JPG" id="31" name="Shape 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Left Gray Bar" showMasterSp="0">
  <p:cSld name="Two Content Left Gray Ba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200" lIns="4572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336925" y="65776"/>
            <a:ext cx="5807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336925" y="1414462"/>
            <a:ext cx="5577840" cy="483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205740" y="228600"/>
            <a:ext cx="269748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3" type="body"/>
          </p:nvPr>
        </p:nvSpPr>
        <p:spPr>
          <a:xfrm>
            <a:off x="3336925" y="838200"/>
            <a:ext cx="5807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logo" showMasterSp="0">
  <p:cSld name="End logo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351" y="2843832"/>
            <a:ext cx="3657298" cy="117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ntent">
  <p:cSld name="1_Two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00200"/>
            <a:ext cx="8183252" cy="421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showMasterSp="0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5796" l="0" r="0" t="0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457200" y="1295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43000" y="2688609"/>
            <a:ext cx="7543800" cy="355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2016 Synopsys, Inc. </a:t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 showMasterSp="0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68574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2016 Synopsys, Inc. </a:t>
            </a:r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 showMasterSp="0">
  <p:cSld name="Thank you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zh-TW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854" y="4790205"/>
            <a:ext cx="9147854" cy="2067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ription: cid:image004.png@01D0EF0A.9B054670"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28612"/>
            <a:ext cx="13430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NOT Print Version" showMasterSp="0">
  <p:cSld name="Title Slide - NOT Print Vers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854" y="4790205"/>
            <a:ext cx="9147854" cy="206779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4108495"/>
            <a:ext cx="8221892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4861719"/>
            <a:ext cx="3657600" cy="3968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subTitle"/>
          </p:nvPr>
        </p:nvSpPr>
        <p:spPr>
          <a:xfrm>
            <a:off x="457200" y="3094851"/>
            <a:ext cx="8222942" cy="917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457200" y="1895641"/>
            <a:ext cx="8229600" cy="11775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escription: cid:image004.png@01D0EF0A.9B054670"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007" y="383406"/>
            <a:ext cx="13430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-263857" y="402471"/>
            <a:ext cx="4678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zh-TW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Synopsys ARC Design Competition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scription: C:\Users\pgarden\AppData\Local\Microsoft\Windows\Temporary Internet Files\Content.Outlook\6Y0C4C91\IMG_0003.JPG"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854" y="4790205"/>
            <a:ext cx="9147854" cy="206779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094851"/>
            <a:ext cx="8222942" cy="917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457200" y="1895641"/>
            <a:ext cx="8229600" cy="11775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escription: cid:image004.png@01D0EF0A.9B054670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599" y="381000"/>
            <a:ext cx="13430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-533400" y="402471"/>
            <a:ext cx="4678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zh-TW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Synopsys ARC Design Competition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scription: C:\Users\pgarden\AppData\Local\Microsoft\Windows\Temporary Internet Files\Content.Outlook\6Y0C4C91\IMG_0003.JPG"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9099" y="5324751"/>
            <a:ext cx="1815225" cy="130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ubtitle and Content" showMasterSp="0">
  <p:cSld name="Title Sub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68574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8382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2016 Synopsys, Inc. 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10332"/>
            <a:ext cx="9144000" cy="2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457200" y="2010332"/>
            <a:ext cx="7788349" cy="1253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3430817"/>
            <a:ext cx="7788349" cy="1119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2015 Synopsys, Inc. </a:t>
            </a:r>
            <a:endParaRPr/>
          </a:p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28023" l="0" r="0" t="0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0139" y="2446592"/>
            <a:ext cx="3984426" cy="127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54" y="4790205"/>
            <a:ext cx="9147854" cy="20677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1213FocusBackgr10x7-5_96_90.jpg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691" y="0"/>
            <a:ext cx="9174688" cy="687660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92" name="Shape 192"/>
          <p:cNvSpPr txBox="1"/>
          <p:nvPr/>
        </p:nvSpPr>
        <p:spPr>
          <a:xfrm>
            <a:off x="2453269" y="1359869"/>
            <a:ext cx="39624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領先創新</a:t>
            </a:r>
            <a:endParaRPr b="1" sz="5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超越自我</a:t>
            </a:r>
            <a:endParaRPr b="1" sz="5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2286000" y="3022805"/>
            <a:ext cx="7086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2018 Synopsys ARC 電子設計競賽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scription: C:\Users\pgarden\AppData\Local\Microsoft\Windows\Temporary Internet Files\Content.Outlook\6Y0C4C91\IMG_0003.JPG"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876800"/>
            <a:ext cx="222466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ription: cid:image004.png@01D0EF0A.9B054670" id="195" name="Shape 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7693" y="152400"/>
            <a:ext cx="1677198" cy="82075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1295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1143000" y="2688609"/>
            <a:ext cx="7543800" cy="355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專案概述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難點與創新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設計實現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測試結果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總結展望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lobe pic" id="257" name="Shape 257"/>
          <p:cNvSpPr/>
          <p:nvPr/>
        </p:nvSpPr>
        <p:spPr>
          <a:xfrm>
            <a:off x="5638800" y="2990849"/>
            <a:ext cx="2582567" cy="2419351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52400" rotWithShape="0" algn="r" dir="8100000" dist="2413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68574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/>
              <a:t>測試結果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295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143000" y="2688609"/>
            <a:ext cx="7543800" cy="355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專案概述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難點與創新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設計實現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測試結果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總結展望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lobe pic" id="270" name="Shape 270"/>
          <p:cNvSpPr/>
          <p:nvPr/>
        </p:nvSpPr>
        <p:spPr>
          <a:xfrm>
            <a:off x="5638800" y="2990849"/>
            <a:ext cx="2582567" cy="2419351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52400" rotWithShape="0" algn="r" dir="8100000" dist="2413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68574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/>
              <a:t>總結展望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2" type="body"/>
          </p:nvPr>
        </p:nvSpPr>
        <p:spPr>
          <a:xfrm>
            <a:off x="457200" y="4861719"/>
            <a:ext cx="3657600" cy="3968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69863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lang="zh-TW"/>
              <a:t>8</a:t>
            </a: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zh-TW"/>
              <a:t>05</a:t>
            </a: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type="ctrTitle"/>
          </p:nvPr>
        </p:nvSpPr>
        <p:spPr>
          <a:xfrm>
            <a:off x="436179" y="2438400"/>
            <a:ext cx="8229600" cy="720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b="1" i="0" lang="zh-TW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主標題-</a:t>
            </a:r>
            <a:r>
              <a:rPr lang="zh-TW"/>
              <a:t>長青日常監測裝置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4108495"/>
            <a:ext cx="8221892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Arimo"/>
                <a:ea typeface="Arimo"/>
                <a:cs typeface="Arimo"/>
                <a:sym typeface="Arimo"/>
              </a:rPr>
              <a:t>參賽隊伍：ESLAB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1295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143000" y="2688609"/>
            <a:ext cx="7543800" cy="355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專案概述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難點與創新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設計實現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測試結果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總結展望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lobe pic" id="210" name="Shape 210"/>
          <p:cNvSpPr/>
          <p:nvPr/>
        </p:nvSpPr>
        <p:spPr>
          <a:xfrm>
            <a:off x="5638800" y="2990849"/>
            <a:ext cx="2582567" cy="2419351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52400" rotWithShape="0" algn="r" dir="8100000" dist="2413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1295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143000" y="2688609"/>
            <a:ext cx="7543800" cy="355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專案概述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難點與創新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設計實現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測試結果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總結展望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lobe pic" id="217" name="Shape 217"/>
          <p:cNvSpPr/>
          <p:nvPr/>
        </p:nvSpPr>
        <p:spPr>
          <a:xfrm>
            <a:off x="5638800" y="2990849"/>
            <a:ext cx="2582567" cy="2419351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52400" rotWithShape="0" algn="r" dir="8100000" dist="2413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68574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/>
              <a:t>專案概述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66700" lvl="0" marL="0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微軟正黑體"/>
                <a:ea typeface="微軟正黑體"/>
                <a:cs typeface="微軟正黑體"/>
                <a:sym typeface="微軟正黑體"/>
              </a:rPr>
              <a:t>現今少子化的緣故，照顧長者是現在社會上的ㄧ個重要議題，在我們參訪過許多長青日照中心。發現，早上每位長者都需要量血壓、心跳等生理資訊，耗費相當大的人力及時間，本作品目的希望在有限的人力資源下能將時間做更有效的運用，且幫助長者在日常生活中能即時監測身體資訊。</a:t>
            </a:r>
            <a:endParaRPr sz="1800">
              <a:latin typeface="微軟正黑體"/>
              <a:ea typeface="微軟正黑體"/>
              <a:cs typeface="微軟正黑體"/>
              <a:sym typeface="微軟正黑體"/>
            </a:endParaRPr>
          </a:p>
          <a:p>
            <a:pPr indent="-42862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1295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143000" y="2688609"/>
            <a:ext cx="7543800" cy="355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專案概述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難點與創新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設計實現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測試結果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總結展望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lobe pic" id="230" name="Shape 230"/>
          <p:cNvSpPr/>
          <p:nvPr/>
        </p:nvSpPr>
        <p:spPr>
          <a:xfrm>
            <a:off x="5638800" y="2990849"/>
            <a:ext cx="2582567" cy="2419351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52400" rotWithShape="0" algn="r" dir="8100000" dist="2413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68574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/>
              <a:t>難點與創新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048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軟體部分，原本使用bluetooth 3.0改由4.0版本、EMG的sample rate不夠高，以至於分析的樣本數不足，還有資料壓縮未能實現，硬體整合的過程中發生許多技術文件未提及的狀況，透過熟悉相關硬體設備的同學協助才得以解決。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048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市面上販售的智慧衣主要的分為提供運動人士自身訓練成效的監測、醫師掌控患者狀況及居家健康檢視三種用途，本作品將運動監測應用於長青照護方面，檢視訓練量、運動時是否使用正確肌群，有助於判斷長者平日的運動量是否足夠，另外也藉由心率的量測即時掌握長者的身體狀況，有利於照護人員及家人了解並及時處理突發狀況，相較於以往著重於長者的健康狀況是否發生異常，本作品希望藉由量測長者平日的生活習慣，協助檢視運動量是否足夠及是否有突發狀況發生。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862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295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43000" y="2688609"/>
            <a:ext cx="7543800" cy="3559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專案概述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難點與創新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設計實現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測試結果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■"/>
            </a:pPr>
            <a:r>
              <a:rPr b="0" i="0" lang="zh-TW" sz="2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總結展望</a:t>
            </a:r>
            <a:endParaRPr b="0" i="0" sz="20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lobe pic" id="243" name="Shape 243"/>
          <p:cNvSpPr/>
          <p:nvPr/>
        </p:nvSpPr>
        <p:spPr>
          <a:xfrm>
            <a:off x="5638800" y="2990849"/>
            <a:ext cx="2582567" cy="2419351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52400" rotWithShape="0" algn="r" dir="8100000" dist="24130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68574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TW"/>
              <a:t>設計實現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" lvl="0" marL="1698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TW"/>
              <a:t>藉由embARC板子跟AFE的結合，透過藍芽傳輸到手機上，能夠讓醫護人員及時的監測長者，期望能夠減少過多的人力資源，並有效的分配多餘的人力給更需要的長者們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900700"/>
            <a:ext cx="5970575" cy="33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ynopsys Default Template">
  <a:themeElements>
    <a:clrScheme name="Synopsys Default Color Palette (Vibrant)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