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509" r:id="rId3"/>
    <p:sldId id="508" r:id="rId4"/>
    <p:sldId id="505" r:id="rId6"/>
    <p:sldId id="506" r:id="rId7"/>
    <p:sldId id="516" r:id="rId8"/>
    <p:sldId id="518" r:id="rId9"/>
    <p:sldId id="517" r:id="rId10"/>
    <p:sldId id="521" r:id="rId11"/>
    <p:sldId id="536" r:id="rId12"/>
    <p:sldId id="524" r:id="rId13"/>
    <p:sldId id="522" r:id="rId14"/>
    <p:sldId id="533" r:id="rId15"/>
    <p:sldId id="525" r:id="rId16"/>
    <p:sldId id="526" r:id="rId17"/>
    <p:sldId id="527" r:id="rId18"/>
    <p:sldId id="528" r:id="rId19"/>
    <p:sldId id="529" r:id="rId20"/>
    <p:sldId id="534" r:id="rId21"/>
    <p:sldId id="537" r:id="rId22"/>
    <p:sldId id="535" r:id="rId23"/>
    <p:sldId id="5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FC"/>
    <a:srgbClr val="F1EBFA"/>
    <a:srgbClr val="E2D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80403" autoAdjust="0"/>
  </p:normalViewPr>
  <p:slideViewPr>
    <p:cSldViewPr>
      <p:cViewPr varScale="1">
        <p:scale>
          <a:sx n="54" d="100"/>
          <a:sy n="54" d="100"/>
        </p:scale>
        <p:origin x="1640" y="56"/>
      </p:cViewPr>
      <p:guideLst>
        <p:guide orient="horz" pos="2086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02" y="-90"/>
      </p:cViewPr>
      <p:guideLst>
        <p:guide orient="horz" pos="278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7474-EEC9-4C68-87C1-884B71A69BE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51CC-4027-455A-BE8E-C0577D4D90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6CA-B409-497A-A3C8-1D66A46CF3D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779-E82F-4054-81A8-052CD867011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通过修改底层配置，理论上最高网速可达</a:t>
            </a:r>
            <a:r>
              <a:rPr lang="en-US" altLang="zh-CN"/>
              <a:t>105KB/s</a:t>
            </a:r>
            <a:r>
              <a:rPr lang="zh-CN" altLang="en-US"/>
              <a:t>，但下载速度受限于外网提供的带宽，经过多次测试，网速最低值于</a:t>
            </a:r>
            <a:r>
              <a:rPr lang="en-US" altLang="zh-CN"/>
              <a:t>5KB/s</a:t>
            </a:r>
            <a:r>
              <a:rPr lang="zh-CN" altLang="en-US"/>
              <a:t>到</a:t>
            </a:r>
            <a:r>
              <a:rPr lang="en-US" altLang="zh-CN"/>
              <a:t>30KB/s</a:t>
            </a:r>
            <a:r>
              <a:rPr lang="zh-CN" altLang="en-US"/>
              <a:t>之间，最高值位于</a:t>
            </a:r>
            <a:r>
              <a:rPr lang="en-US" altLang="zh-CN"/>
              <a:t>70KB/s</a:t>
            </a:r>
            <a:r>
              <a:rPr lang="zh-CN" altLang="en-US"/>
              <a:t>到</a:t>
            </a:r>
            <a:r>
              <a:rPr lang="en-US" altLang="zh-CN"/>
              <a:t>105KB/s</a:t>
            </a:r>
            <a:r>
              <a:rPr lang="zh-CN" altLang="en-US"/>
              <a:t>之间，平均值在</a:t>
            </a:r>
            <a:r>
              <a:rPr lang="en-US" altLang="zh-CN"/>
              <a:t>50KB/s</a:t>
            </a:r>
            <a:r>
              <a:rPr lang="zh-CN" altLang="en-US"/>
              <a:t>到</a:t>
            </a:r>
            <a:r>
              <a:rPr lang="en-US" altLang="zh-CN"/>
              <a:t>80KB/s</a:t>
            </a:r>
            <a:r>
              <a:rPr lang="zh-CN" altLang="en-US"/>
              <a:t>之间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本设计是一个网络收音机的设计原型，既可以播放本地SD卡中的音乐文件，也可以通过联网抓取网络上的在线音乐到本地进行播放。</a:t>
            </a:r>
            <a:endParaRPr lang="zh-CN" altLang="en-US"/>
          </a:p>
          <a:p>
            <a:r>
              <a:rPr lang="zh-CN" altLang="en-US"/>
              <a:t>通过一块FPGA开发板，给只有SPI接口的ARC EM Starter Kit开发板提供SPI到I2S的协议转换，从而扩展得到音频数字输出接口。</a:t>
            </a:r>
            <a:endParaRPr lang="zh-CN" altLang="en-US"/>
          </a:p>
          <a:p>
            <a:r>
              <a:rPr lang="zh-CN" altLang="en-US"/>
              <a:t>使用功率放大电路放大输出的音频信号，使用扬声器播放，从而获得更好的听觉感受。</a:t>
            </a:r>
            <a:endParaRPr lang="zh-CN" altLang="en-US"/>
          </a:p>
          <a:p>
            <a:r>
              <a:rPr lang="zh-CN" altLang="en-US"/>
              <a:t>本设计通过使用DSP加速，代码优化等方式，使用只有25MHz内核频率的EMSK开发板，完成了之前需要在Cortex-M4，100MHz内核频率下完成的MP3解码播放任务。通过合理的任务调度，在音乐解码播放期间，可以从网络上抓取下载在线音乐提供播放；可以操作按键控制界面选择音乐。</a:t>
            </a:r>
            <a:endParaRPr lang="zh-CN" altLang="en-US"/>
          </a:p>
          <a:p>
            <a:r>
              <a:rPr lang="zh-CN" altLang="en-US"/>
              <a:t>通过这次比赛设计，使用软件的方式对MP3进行解码，使我们对计算机的原理有了一个更加全面的认识；对工程上使用处理器的优势弥补其劣势的方法有了更深刻的理解。通过这次比赛，学习到了很多。</a:t>
            </a:r>
            <a:endParaRPr lang="zh-CN" altLang="en-US"/>
          </a:p>
          <a:p>
            <a:r>
              <a:rPr lang="zh-CN" altLang="en-US"/>
              <a:t>下一步，我们将会在此基础上，尝试边下边播的控制流程，同时，尝试移植开源的Faad解码库，解码当前网络上更流行的m4a音频格式。该格式压缩率更高，解码所需内存极大，操作难度更大，但更加普遍地应用在当前的网络收音机中。</a:t>
            </a:r>
            <a:endParaRPr lang="zh-CN" altLang="en-US"/>
          </a:p>
          <a:p>
            <a:r>
              <a:rPr lang="zh-CN" altLang="en-US"/>
              <a:t>考虑到处理器资源剩余较多，语音识别也将作为我们尝试一个“小目标”，我们将为此而努力。</a:t>
            </a:r>
            <a:endParaRPr lang="zh-CN" altLang="en-US"/>
          </a:p>
          <a:p>
            <a:r>
              <a:rPr lang="zh-CN" altLang="en-US"/>
              <a:t>最后感谢Synopsys举办了这场比赛，我们有机会通过比赛快速地学习知识，获得实践。我们通过这次比赛受益匪浅。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779-E82F-4054-81A8-052CD867011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A2ED9325-097B-440B-A34A-CE1AD9A3B8DF}" type="datetime5">
              <a:rPr lang="en-US" smtClean="0"/>
            </a:fld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© 2011 Synopsys</a:t>
            </a:r>
            <a:endParaRPr lang="en-GB" dirty="0"/>
          </a:p>
        </p:txBody>
      </p:sp>
      <p:sp>
        <p:nvSpPr>
          <p:cNvPr id="179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1675"/>
            <a:ext cx="4584700" cy="3440113"/>
          </a:xfrm>
        </p:spPr>
      </p:sp>
      <p:sp>
        <p:nvSpPr>
          <p:cNvPr id="179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86" y="4299857"/>
            <a:ext cx="5027414" cy="4386036"/>
          </a:xfrm>
        </p:spPr>
        <p:txBody>
          <a:bodyPr/>
          <a:lstStyle/>
          <a:p>
            <a:endParaRPr lang="en-US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553B-409D-4E4A-BC40-67AFFA673D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由于我们的EMSK开发板的版本为2.3，其不具有用于音频数据输出的I2S的外设接口，因此，我们需要利用DMA的辅助，通过SPI Master外设将解码后产生的大量音频信号输出，再通过一块外置的FPGA芯片，将SPI数据转换成为音频D/A芯片能够识别的I2S数据。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在两个协议之间需要加入一个异步FIFO作为缓冲，并输出FIFO即将装满和即将耗空的标志信号，用于终止和恢复SPI发送，并保证SPI的传输速度在大部分情况下是快于I2S的。这样，才能保证系统稳定工作。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本设计中使用的MP3解码库，是由Github上使用BSD协议开源的Walkgeek mp3软件解码库修改裁剪而来。开发者需要向解码库输入接口提供mp3压缩音频数据缓冲区的指针，解码完成后，将可以得到下次解码起始点的偏移量，以及一帧以“左声道+右声道”格式放置的，可以直接送至音频D/A播放26ms的原始音频数据。由软件解码获得的原始音频数据需要送至SPI外设，从而发送到SPI-I2S数据协议转换电路。如果这部分工作由处理器完成，将会耗费大量的处理器资源。因此使用DMA代替处理器进行数据搬运将会是一个很好的选择。</a:t>
            </a:r>
            <a:endParaRPr lang="zh-CN" altLang="en-US"/>
          </a:p>
          <a:p>
            <a:r>
              <a:rPr lang="zh-CN" altLang="en-US"/>
              <a:t>通过申请两个相同大小的解压音频数据缓冲区，我们可以使用Ping-pong方法交替完成解码和发送。即在发送A缓冲区中的数据的同时进行下一帧的解码，将解码得到的数据放入B缓冲区中。下次则反过来，发送B缓冲区的数据，解码数据放入A缓冲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优化运算之前，对解码运算中各部分函数运行时间的分析可知，大部分时间耗费在32位乘及累加运算中：原函数为了保证解码精度，防止运算过程中的溢出，采用了将32位扩展为64位数据进行运算，再将最后结果取高32位，进行最后的裁剪和输出的运算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此，可以将DSP汇编指令MAC封装后替换原有的乘加函数接口，使得整个运算过程直接进行32位的乘和累加，将结果以64位形式保存在ACC高低寄存器中。在所有累加都完成后，通过读ACC寄存器的高位将最后读出并进行裁剪。使用此方法，单任务运行时解码一帧所需时间从约32ms，降低到约19ms。加速效果比较明显，而且所得的计算精度相比之前没有任何损失。已经可以单任务实现音乐的连续播放，但资源消耗仍然比较大，在多任务运行，特别是开始下载在线音乐文件时，由于需要实时接收数据，依然会出现解码不及时音乐卡顿的现象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pic>
        <p:nvPicPr>
          <p:cNvPr id="2050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000"/>
            </a:lvl1pPr>
            <a:lvl2pPr marL="457200" indent="-227330">
              <a:buFont typeface="Arial" panose="020B0604020202020204" pitchFamily="34" charset="0"/>
              <a:buChar char="–"/>
              <a:defRPr sz="1800" baseline="0"/>
            </a:lvl2pPr>
            <a:lvl3pPr marL="690880" indent="-236855">
              <a:buFont typeface="Arial" panose="020B0604020202020204" pitchFamily="34" charset="0"/>
              <a:buChar char="–"/>
              <a:tabLst>
                <a:tab pos="690245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5122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3252" cy="421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pic>
        <p:nvPicPr>
          <p:cNvPr id="3074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  <a:endParaRPr lang="en-US" dirty="0"/>
          </a:p>
        </p:txBody>
      </p:sp>
      <p:pic>
        <p:nvPicPr>
          <p:cNvPr id="4098" name="Picture 2" descr="Description: cid:image004.png@01D0EF0A.9B05467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aseline="0" dirty="0">
                <a:solidFill>
                  <a:schemeClr val="bg2">
                    <a:lumMod val="50000"/>
                  </a:schemeClr>
                </a:solidFill>
              </a:rPr>
              <a:t>Synopsys ARC Design Competition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>
            <a:fillRect/>
          </a:stretch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2017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5.png"/><Relationship Id="rId25" Type="http://schemas.openxmlformats.org/officeDocument/2006/relationships/image" Target="../media/image8.png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>
            <a:fillRect/>
          </a:stretch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5"/>
            <a:r>
              <a:rPr lang="en-US" dirty="0"/>
              <a:t>Sixth level</a:t>
            </a:r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180" indent="-17018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55" indent="-176530" algn="l" defTabSz="568325" rtl="0" eaLnBrk="1" latinLnBrk="0" hangingPunct="1">
        <a:spcBef>
          <a:spcPts val="600"/>
        </a:spcBef>
        <a:buFont typeface="Arial" panose="020B0604020202020204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35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43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1213FocusBackgr10x7-5_96_9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5226" y="-8890"/>
            <a:ext cx="9174688" cy="6876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32069" y="1524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领先创新</a:t>
            </a:r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en-US" altLang="zh-CN" sz="5400" b="1" spc="150" dirty="0">
              <a:ln w="11430"/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5400" b="1" spc="150" dirty="0">
                <a:ln w="11430"/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超越自我</a:t>
            </a:r>
            <a:endParaRPr lang="en-US" sz="5400" b="1" spc="150" dirty="0">
              <a:ln w="11430"/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138691"/>
            <a:ext cx="55405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FFC000"/>
              </a:solidFill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Synopsys ARC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杯电子设计竞赛</a:t>
            </a:r>
            <a:endParaRPr 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</p:txBody>
      </p:sp>
      <p:pic>
        <p:nvPicPr>
          <p:cNvPr id="4" name="Picture 2" descr="Description: C:\Users\pgarden\AppData\Local\Microsoft\Windows\Temporary Internet Files\Content.Outlook\6Y0C4C91\IMG_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escription: cid:image004.png@01D0EF0A.9B0546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93" y="152400"/>
            <a:ext cx="1677198" cy="82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123190"/>
            <a:ext cx="2346325" cy="887095"/>
          </a:xfrm>
        </p:spPr>
        <p:txBody>
          <a:bodyPr/>
          <a:lstStyle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 rot="5400000">
            <a:off x="4766945" y="992505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285" y="2202815"/>
            <a:ext cx="7885430" cy="401447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4400000">
            <a:off x="1938020" y="661670"/>
            <a:ext cx="144145" cy="19138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3540000">
            <a:off x="2164715" y="1091565"/>
            <a:ext cx="144145" cy="14020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4766945" y="699770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rot="19740000">
            <a:off x="891540" y="1578610"/>
            <a:ext cx="1040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“POST”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 rot="19740000">
            <a:off x="1619250" y="1198880"/>
            <a:ext cx="930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“GET”</a:t>
            </a:r>
            <a:endParaRPr lang="zh-CN" altLang="en-US" sz="1600"/>
          </a:p>
        </p:txBody>
      </p:sp>
      <p:sp>
        <p:nvSpPr>
          <p:cNvPr id="36" name="圆角矩形 35"/>
          <p:cNvSpPr/>
          <p:nvPr/>
        </p:nvSpPr>
        <p:spPr>
          <a:xfrm>
            <a:off x="878840" y="2837815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网络音乐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872490" y="4020185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本地音乐</a:t>
            </a:r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4220000">
            <a:off x="2512060" y="3623945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下箭头 38"/>
          <p:cNvSpPr/>
          <p:nvPr/>
        </p:nvSpPr>
        <p:spPr>
          <a:xfrm rot="18060000">
            <a:off x="2552700" y="2844165"/>
            <a:ext cx="144145" cy="8991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47365" y="2781300"/>
            <a:ext cx="738505" cy="189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音频解码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851910" y="3576320"/>
            <a:ext cx="121285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128260" y="2781935"/>
            <a:ext cx="738505" cy="189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SPI-I2S</a:t>
            </a:r>
            <a:r>
              <a:rPr lang="zh-CN" altLang="en-US"/>
              <a:t>转换电路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841115" y="324485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音频输出</a:t>
            </a: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72490" y="5067300"/>
            <a:ext cx="1295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显示控制</a:t>
            </a:r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6149340" y="3613150"/>
            <a:ext cx="94361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150100" y="2781300"/>
            <a:ext cx="738505" cy="189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播放电路</a:t>
            </a:r>
            <a:endParaRPr lang="zh-CN"/>
          </a:p>
        </p:txBody>
      </p:sp>
      <p:sp>
        <p:nvSpPr>
          <p:cNvPr id="48" name="矩形 47"/>
          <p:cNvSpPr/>
          <p:nvPr/>
        </p:nvSpPr>
        <p:spPr>
          <a:xfrm>
            <a:off x="807720" y="2334895"/>
            <a:ext cx="5217795" cy="37115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93085" y="514985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ARC EM Starter Kit</a:t>
            </a:r>
            <a:endParaRPr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6149340" y="5600700"/>
            <a:ext cx="23837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Rhythm网络收音机</a:t>
            </a:r>
            <a:endParaRPr lang="zh-CN" altLang="en-US" sz="200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260" y="746125"/>
            <a:ext cx="1659255" cy="124333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95" y="746125"/>
            <a:ext cx="1096010" cy="127317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95" y="865505"/>
            <a:ext cx="1343660" cy="1153795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 rot="19800000">
            <a:off x="2112010" y="1767205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抓取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3285" y="1206500"/>
            <a:ext cx="7247255" cy="2251710"/>
          </a:xfrm>
          <a:prstGeom prst="rect">
            <a:avLst/>
          </a:prstGeom>
          <a:ln>
            <a:noFill/>
          </a:ln>
        </p:spPr>
      </p:pic>
      <p:sp>
        <p:nvSpPr>
          <p:cNvPr id="50" name="文本框 49"/>
          <p:cNvSpPr txBox="1"/>
          <p:nvPr/>
        </p:nvSpPr>
        <p:spPr>
          <a:xfrm>
            <a:off x="3295650" y="746125"/>
            <a:ext cx="21088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/>
              <a:t>SPI-I2S</a:t>
            </a:r>
            <a:r>
              <a:rPr lang="zh-CN" altLang="en-US" sz="2400"/>
              <a:t>转换</a:t>
            </a:r>
            <a:endParaRPr lang="zh-CN" altLang="en-US" sz="2400"/>
          </a:p>
        </p:txBody>
      </p:sp>
      <p:sp>
        <p:nvSpPr>
          <p:cNvPr id="40" name="圆角矩形 39"/>
          <p:cNvSpPr/>
          <p:nvPr/>
        </p:nvSpPr>
        <p:spPr>
          <a:xfrm>
            <a:off x="944245" y="3608070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SPI</a:t>
            </a:r>
            <a:r>
              <a:rPr lang="zh-CN" altLang="en-US"/>
              <a:t>数据输入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83285" y="4638040"/>
            <a:ext cx="1733550" cy="617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FIFO</a:t>
            </a:r>
            <a:r>
              <a:rPr lang="zh-CN" altLang="en-US"/>
              <a:t>缓冲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5400000">
            <a:off x="1548765" y="5378450"/>
            <a:ext cx="41021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1550670" y="4217670"/>
            <a:ext cx="39814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0905" y="5798185"/>
            <a:ext cx="1725930" cy="6242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I2S</a:t>
            </a:r>
            <a:r>
              <a:rPr lang="zh-CN" altLang="en-US"/>
              <a:t>数据输出</a:t>
            </a:r>
            <a:endParaRPr lang="zh-CN" altLang="en-US"/>
          </a:p>
        </p:txBody>
      </p:sp>
      <p:pic>
        <p:nvPicPr>
          <p:cNvPr id="12" name="图片 11" descr="F{VKGT4JCXZ1FX(191MM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35" y="3368040"/>
            <a:ext cx="6184900" cy="1003300"/>
          </a:xfrm>
          <a:prstGeom prst="rect">
            <a:avLst/>
          </a:prstGeom>
        </p:spPr>
      </p:pic>
      <p:pic>
        <p:nvPicPr>
          <p:cNvPr id="13" name="图片 12" descr="N}~[5Y{NJKI1O_W)JPF_)$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55" y="5485130"/>
            <a:ext cx="5523230" cy="114681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2717800" y="6320790"/>
            <a:ext cx="5217795" cy="3111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08605" y="4762500"/>
            <a:ext cx="609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作用：终止和恢复</a:t>
            </a:r>
            <a:r>
              <a:rPr lang="en-US" altLang="zh-CN"/>
              <a:t>SPI</a:t>
            </a:r>
            <a:r>
              <a:rPr lang="zh-CN" altLang="en-US"/>
              <a:t>发送，并保证</a:t>
            </a:r>
            <a:r>
              <a:rPr lang="en-US" altLang="zh-CN"/>
              <a:t>SPI</a:t>
            </a:r>
            <a:r>
              <a:rPr lang="zh-CN" altLang="en-US"/>
              <a:t>传输速度快于</a:t>
            </a:r>
            <a:r>
              <a:rPr lang="en-US" altLang="zh-CN"/>
              <a:t>I2S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53460" y="791845"/>
            <a:ext cx="1817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FIFO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控制流程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851025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200" y="1524000"/>
            <a:ext cx="1066800" cy="19812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2230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SPI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978910" y="2224405"/>
            <a:ext cx="76200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43145" y="2268855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I2S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43200" y="3429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51325" y="324485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FIFO</a:t>
            </a:r>
            <a:r>
              <a:rPr lang="zh-CN" altLang="en-US"/>
              <a:t>将空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51325" y="152400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FIFO</a:t>
            </a:r>
            <a:r>
              <a:rPr lang="zh-CN" altLang="en-US"/>
              <a:t>将满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73775" y="1524000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电平复位</a:t>
            </a:r>
            <a:endParaRPr lang="zh-CN" altLang="en-US"/>
          </a:p>
        </p:txBody>
      </p:sp>
      <p:cxnSp>
        <p:nvCxnSpPr>
          <p:cNvPr id="16" name="肘形连接符 15"/>
          <p:cNvCxnSpPr/>
          <p:nvPr/>
        </p:nvCxnSpPr>
        <p:spPr>
          <a:xfrm>
            <a:off x="6473190" y="202247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3775" y="268160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en-US" altLang="zh-CN"/>
              <a:t>IO</a:t>
            </a:r>
            <a:r>
              <a:rPr lang="zh-CN" altLang="en-US"/>
              <a:t>电平置位</a:t>
            </a:r>
            <a:endParaRPr lang="zh-CN" altLang="en-US"/>
          </a:p>
        </p:txBody>
      </p:sp>
      <p:cxnSp>
        <p:nvCxnSpPr>
          <p:cNvPr id="18" name="肘形连接符 17"/>
          <p:cNvCxnSpPr/>
          <p:nvPr/>
        </p:nvCxnSpPr>
        <p:spPr>
          <a:xfrm flipH="1">
            <a:off x="6402705" y="3049905"/>
            <a:ext cx="765810" cy="201930"/>
          </a:xfrm>
          <a:prstGeom prst="bentConnector3">
            <a:avLst>
              <a:gd name="adj1" fmla="val 5008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79475" y="4058285"/>
            <a:ext cx="7722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/>
              <a:t>v</a:t>
            </a:r>
            <a:r>
              <a:rPr lang="en-US" altLang="zh-CN" baseline="-25000"/>
              <a:t>SPI</a:t>
            </a:r>
            <a:r>
              <a:rPr lang="en-US" altLang="zh-CN"/>
              <a:t>&gt;v</a:t>
            </a:r>
            <a:r>
              <a:rPr lang="en-US" altLang="zh-CN" baseline="-25000"/>
              <a:t>I2S</a:t>
            </a:r>
            <a:r>
              <a:rPr lang="en-US" altLang="zh-CN"/>
              <a:t>,FIFO</a:t>
            </a:r>
            <a:r>
              <a:rPr lang="zh-CN" altLang="en-US"/>
              <a:t>缓冲区必将填满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若</a:t>
            </a:r>
            <a:r>
              <a:rPr lang="en-US" altLang="zh-CN"/>
              <a:t>FIFO</a:t>
            </a:r>
            <a:r>
              <a:rPr lang="zh-CN" altLang="en-US"/>
              <a:t>将填满，</a:t>
            </a:r>
            <a:r>
              <a:rPr lang="en-US" altLang="zh-CN"/>
              <a:t>SPI</a:t>
            </a:r>
            <a:r>
              <a:rPr lang="zh-CN" altLang="en-US"/>
              <a:t>中止解码与传输，</a:t>
            </a:r>
            <a:r>
              <a:rPr lang="en-US" altLang="zh-CN"/>
              <a:t>IO</a:t>
            </a:r>
            <a:r>
              <a:rPr lang="zh-CN" altLang="en-US"/>
              <a:t>电平复位，</a:t>
            </a:r>
            <a:r>
              <a:rPr lang="en-US" altLang="zh-CN"/>
              <a:t>Music task</a:t>
            </a:r>
            <a:r>
              <a:rPr lang="zh-CN" altLang="en-US"/>
              <a:t>挂起，</a:t>
            </a:r>
            <a:r>
              <a:rPr lang="en-US" altLang="zh-CN"/>
              <a:t>Net task</a:t>
            </a:r>
            <a:r>
              <a:rPr lang="zh-CN" altLang="en-US"/>
              <a:t>开始执行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若</a:t>
            </a:r>
            <a:r>
              <a:rPr lang="en-US" altLang="zh-CN"/>
              <a:t>FIFO</a:t>
            </a:r>
            <a:r>
              <a:rPr lang="zh-CN" altLang="en-US"/>
              <a:t>将空，</a:t>
            </a:r>
            <a:r>
              <a:rPr lang="en-US" altLang="zh-CN"/>
              <a:t>SPI</a:t>
            </a:r>
            <a:r>
              <a:rPr lang="zh-CN" altLang="en-US"/>
              <a:t>解码与传输继续执行，</a:t>
            </a:r>
            <a:r>
              <a:rPr lang="en-US" altLang="zh-CN"/>
              <a:t>IO</a:t>
            </a:r>
            <a:r>
              <a:rPr lang="zh-CN" altLang="en-US"/>
              <a:t>电平置位，</a:t>
            </a:r>
            <a:r>
              <a:rPr lang="en-US" altLang="zh-CN">
                <a:sym typeface="+mn-ea"/>
              </a:rPr>
              <a:t>Music task</a:t>
            </a:r>
            <a:r>
              <a:rPr lang="zh-CN" altLang="en-US">
                <a:sym typeface="+mn-ea"/>
              </a:rPr>
              <a:t>恢复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结果：减少了任务的调度频率，解决了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SPI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sym typeface="+mn-ea"/>
              </a:rPr>
              <a:t>I2S</a:t>
            </a:r>
            <a:r>
              <a:rPr lang="zh-CN" altLang="en-US">
                <a:sym typeface="+mn-ea"/>
              </a:rPr>
              <a:t>不匹配的问题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9 -0.244352 L 0.000069 0.005648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bldLvl="0" animBg="1"/>
      <p:bldP spid="9" grpId="0"/>
      <p:bldP spid="7" grpId="3" bldLvl="0" animBg="1"/>
      <p:bldP spid="9" grpId="1"/>
      <p:bldP spid="3" grpId="0"/>
      <p:bldP spid="2" grpId="1"/>
      <p:bldP spid="3" grpId="1"/>
      <p:bldP spid="14" grpId="0"/>
      <p:bldP spid="17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箭头 40"/>
          <p:cNvSpPr/>
          <p:nvPr/>
        </p:nvSpPr>
        <p:spPr>
          <a:xfrm>
            <a:off x="3287395" y="1005840"/>
            <a:ext cx="244792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450975" y="914400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软件解码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897880" y="914400"/>
            <a:ext cx="1619250" cy="4851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DMA</a:t>
            </a:r>
            <a:r>
              <a:rPr lang="zh-CN" altLang="en-US"/>
              <a:t>传输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650875" y="2416175"/>
          <a:ext cx="28403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95"/>
                <a:gridCol w="315595"/>
                <a:gridCol w="315595"/>
                <a:gridCol w="315595"/>
                <a:gridCol w="315595"/>
                <a:gridCol w="315595"/>
                <a:gridCol w="315595"/>
                <a:gridCol w="315595"/>
                <a:gridCol w="3155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13765" y="2078990"/>
            <a:ext cx="25457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mp3</a:t>
            </a:r>
            <a:r>
              <a:rPr lang="zh-CN" altLang="en-US" sz="1600"/>
              <a:t>压缩音频数据缓冲</a:t>
            </a:r>
            <a:endParaRPr lang="zh-CN" altLang="en-US" sz="16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049655" y="2882900"/>
            <a:ext cx="0" cy="849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1322070" y="2882900"/>
            <a:ext cx="110934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2566670" y="2838450"/>
            <a:ext cx="0" cy="849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93065" y="2971800"/>
            <a:ext cx="65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开始指针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2566670" y="3048000"/>
            <a:ext cx="732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偏移指针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1163320" y="3185160"/>
            <a:ext cx="1268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解码后传输指针偏移</a:t>
            </a:r>
            <a:endParaRPr lang="zh-CN" altLang="en-US" sz="1600"/>
          </a:p>
        </p:txBody>
      </p:sp>
      <p:graphicFrame>
        <p:nvGraphicFramePr>
          <p:cNvPr id="22" name="表格 21"/>
          <p:cNvGraphicFramePr/>
          <p:nvPr/>
        </p:nvGraphicFramePr>
        <p:xfrm>
          <a:off x="4805680" y="2416175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/>
                <a:gridCol w="334645"/>
                <a:gridCol w="334645"/>
                <a:gridCol w="334645"/>
                <a:gridCol w="334645"/>
                <a:gridCol w="334645"/>
                <a:gridCol w="334645"/>
                <a:gridCol w="334645"/>
                <a:gridCol w="3346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756660" y="2135505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解码算法</a:t>
            </a:r>
            <a:endParaRPr lang="zh-CN" altLang="en-US" sz="1600"/>
          </a:p>
        </p:txBody>
      </p:sp>
      <p:sp>
        <p:nvSpPr>
          <p:cNvPr id="26" name="右箭头 25"/>
          <p:cNvSpPr/>
          <p:nvPr/>
        </p:nvSpPr>
        <p:spPr>
          <a:xfrm>
            <a:off x="3935095" y="241617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19110" y="3294380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SPI</a:t>
            </a:r>
            <a:r>
              <a:rPr lang="zh-CN" altLang="en-US" sz="1600"/>
              <a:t>发送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4805680" y="2135505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缓冲</a:t>
            </a:r>
            <a:r>
              <a:rPr lang="en-US" altLang="zh-CN" sz="1600"/>
              <a:t>A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4805680" y="3218180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缓冲</a:t>
            </a:r>
            <a:r>
              <a:rPr lang="en-US" altLang="zh-CN" sz="1600"/>
              <a:t>B</a:t>
            </a:r>
            <a:endParaRPr lang="en-US" altLang="zh-CN" sz="1600"/>
          </a:p>
        </p:txBody>
      </p:sp>
      <p:graphicFrame>
        <p:nvGraphicFramePr>
          <p:cNvPr id="33" name="表格 32"/>
          <p:cNvGraphicFramePr/>
          <p:nvPr/>
        </p:nvGraphicFramePr>
        <p:xfrm>
          <a:off x="4864100" y="3555365"/>
          <a:ext cx="30118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/>
                <a:gridCol w="334645"/>
                <a:gridCol w="334645"/>
                <a:gridCol w="334645"/>
                <a:gridCol w="334645"/>
                <a:gridCol w="334645"/>
                <a:gridCol w="334645"/>
                <a:gridCol w="334645"/>
                <a:gridCol w="3346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左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右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393065" y="1864995"/>
            <a:ext cx="3356610" cy="24606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49675" y="3249930"/>
            <a:ext cx="1263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解码算法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>
            <a:off x="8061325" y="2135505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SPI</a:t>
            </a:r>
            <a:r>
              <a:rPr lang="zh-CN" altLang="en-US" sz="1600"/>
              <a:t>发送</a:t>
            </a:r>
            <a:endParaRPr lang="zh-CN" altLang="en-US" sz="1600"/>
          </a:p>
        </p:txBody>
      </p:sp>
      <p:sp>
        <p:nvSpPr>
          <p:cNvPr id="44" name="右箭头 43"/>
          <p:cNvSpPr/>
          <p:nvPr/>
        </p:nvSpPr>
        <p:spPr>
          <a:xfrm>
            <a:off x="8214995" y="3587115"/>
            <a:ext cx="47815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69230" y="4216400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Ping-pong</a:t>
            </a:r>
            <a:r>
              <a:rPr lang="zh-CN" altLang="en-US"/>
              <a:t>方式传输</a:t>
            </a:r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3935095" y="3618865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8181975" y="2479675"/>
            <a:ext cx="544830" cy="302260"/>
          </a:xfrm>
          <a:prstGeom prst="rightArrow">
            <a:avLst/>
          </a:prstGeom>
          <a:solidFill>
            <a:srgbClr val="E2D4F3"/>
          </a:solidFill>
          <a:ln>
            <a:solidFill>
              <a:srgbClr val="F7F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4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44" grpId="0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bldLvl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92450" y="800100"/>
            <a:ext cx="2276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DSP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指令加速运算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9925" y="16205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685030" y="16205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688975" y="16205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16" name="矩形 15"/>
          <p:cNvSpPr/>
          <p:nvPr/>
        </p:nvSpPr>
        <p:spPr>
          <a:xfrm>
            <a:off x="3434080" y="161988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3092450" y="15817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05150" y="20072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8975" y="24714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1939925" y="247205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3105150" y="24333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4080" y="247142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4685030" y="247205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3092450" y="289179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39925" y="334137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4685030" y="334137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3434080" y="334137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31" name="矩形 30"/>
          <p:cNvSpPr/>
          <p:nvPr/>
        </p:nvSpPr>
        <p:spPr>
          <a:xfrm>
            <a:off x="688975" y="334137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位补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3092450" y="33026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29740" y="3827780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altLang="zh-CN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75480" y="3827780"/>
            <a:ext cx="675005" cy="551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altLang="zh-CN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>
            <a:off x="6064885" y="1812290"/>
            <a:ext cx="228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228080" y="299974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＝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79870" y="303847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  <a:endParaRPr lang="zh-CN" sz="1600"/>
          </a:p>
        </p:txBody>
      </p:sp>
      <p:sp>
        <p:nvSpPr>
          <p:cNvPr id="40" name="矩形 39"/>
          <p:cNvSpPr/>
          <p:nvPr/>
        </p:nvSpPr>
        <p:spPr>
          <a:xfrm>
            <a:off x="7830820" y="303784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553200" y="2971800"/>
            <a:ext cx="1295400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6932930" y="364045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597650" y="413766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最后结果</a:t>
            </a:r>
            <a:endParaRPr lang="zh-CN" altLang="en-US" sz="1600"/>
          </a:p>
        </p:txBody>
      </p:sp>
      <p:sp>
        <p:nvSpPr>
          <p:cNvPr id="44" name="圆角矩形 43"/>
          <p:cNvSpPr/>
          <p:nvPr/>
        </p:nvSpPr>
        <p:spPr>
          <a:xfrm>
            <a:off x="402590" y="4876800"/>
            <a:ext cx="14090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每组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位扩展为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1939925" y="501332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593340" y="4876800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先乘法后累加</a:t>
            </a:r>
            <a:endParaRPr 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3862070" y="501332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531360" y="4876800"/>
            <a:ext cx="113030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得到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位数据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5808345" y="5013325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522085" y="4876800"/>
            <a:ext cx="14344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位得到结果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94305" y="5770880"/>
            <a:ext cx="3114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结果：优化前解码用时</a:t>
            </a:r>
            <a:r>
              <a:rPr lang="en-US" altLang="zh-CN"/>
              <a:t>32ms</a:t>
            </a:r>
            <a:r>
              <a:rPr lang="zh-CN" altLang="en-US"/>
              <a:t>，多任务状态无法调度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5" grpId="0" bldLvl="0" animBg="1"/>
      <p:bldP spid="16" grpId="0" bldLvl="0" animBg="1"/>
      <p:bldP spid="17" grpId="0"/>
      <p:bldP spid="18" grpId="0"/>
      <p:bldP spid="20" grpId="0" bldLvl="0" animBg="1"/>
      <p:bldP spid="23" grpId="0" bldLvl="0" animBg="1"/>
      <p:bldP spid="19" grpId="0" bldLvl="0" animBg="1"/>
      <p:bldP spid="22" grpId="0" bldLvl="0" animBg="1"/>
      <p:bldP spid="21" grpId="0"/>
      <p:bldP spid="26" grpId="0"/>
      <p:bldP spid="27" grpId="0" bldLvl="0" animBg="1"/>
      <p:bldP spid="28" grpId="0" bldLvl="0" animBg="1"/>
      <p:bldP spid="29" grpId="0" bldLvl="0" animBg="1"/>
      <p:bldP spid="31" grpId="0" bldLvl="0" animBg="1"/>
      <p:bldP spid="32" grpId="0"/>
      <p:bldP spid="36" grpId="0"/>
      <p:bldP spid="36" grpId="1"/>
      <p:bldP spid="35" grpId="0"/>
      <p:bldP spid="35" grpId="1"/>
      <p:bldP spid="37" grpId="0" animBg="1"/>
      <p:bldP spid="38" grpId="0"/>
      <p:bldP spid="39" grpId="0" bldLvl="0" animBg="1"/>
      <p:bldP spid="40" grpId="0" bldLvl="0" animBg="1"/>
      <p:bldP spid="41" grpId="0" animBg="1"/>
      <p:bldP spid="42" grpId="0" animBg="1"/>
      <p:bldP spid="4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92450" y="800100"/>
            <a:ext cx="2145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DSP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指令加速后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8175" y="161988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  <a:endParaRPr lang="zh-CN" sz="1600"/>
          </a:p>
        </p:txBody>
      </p:sp>
      <p:sp>
        <p:nvSpPr>
          <p:cNvPr id="12" name="矩形 11"/>
          <p:cNvSpPr/>
          <p:nvPr/>
        </p:nvSpPr>
        <p:spPr>
          <a:xfrm>
            <a:off x="6110605" y="161353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5699125" y="15754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 rot="10800000">
            <a:off x="3470910" y="1614170"/>
            <a:ext cx="82994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34950" y="1614170"/>
            <a:ext cx="1530985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ACC_H(32bits)</a:t>
            </a:r>
            <a:endParaRPr lang="en-US" sz="1600"/>
          </a:p>
        </p:txBody>
      </p:sp>
      <p:sp>
        <p:nvSpPr>
          <p:cNvPr id="40" name="矩形 39"/>
          <p:cNvSpPr/>
          <p:nvPr/>
        </p:nvSpPr>
        <p:spPr>
          <a:xfrm>
            <a:off x="1699895" y="1614170"/>
            <a:ext cx="161417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ACC_L</a:t>
            </a:r>
            <a:r>
              <a:rPr lang="zh-CN" altLang="en-US" sz="1600"/>
              <a:t>（</a:t>
            </a:r>
            <a:r>
              <a:rPr lang="en-US" altLang="zh-CN" sz="1600"/>
              <a:t>32bits)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448175" y="232283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  <a:endParaRPr lang="zh-CN" sz="1600"/>
          </a:p>
        </p:txBody>
      </p:sp>
      <p:sp>
        <p:nvSpPr>
          <p:cNvPr id="10" name="矩形 9"/>
          <p:cNvSpPr/>
          <p:nvPr/>
        </p:nvSpPr>
        <p:spPr>
          <a:xfrm>
            <a:off x="6110605" y="232283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5699125" y="22847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右箭头 12"/>
          <p:cNvSpPr/>
          <p:nvPr/>
        </p:nvSpPr>
        <p:spPr>
          <a:xfrm rot="12420000">
            <a:off x="3282950" y="2054225"/>
            <a:ext cx="114236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48175" y="307594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高</a:t>
            </a:r>
            <a:r>
              <a:rPr lang="en-US" altLang="zh-CN" sz="1600"/>
              <a:t>32</a:t>
            </a:r>
            <a:r>
              <a:rPr lang="zh-CN" altLang="en-US" sz="1600"/>
              <a:t>位</a:t>
            </a:r>
            <a:r>
              <a:rPr lang="zh-CN" sz="1600"/>
              <a:t>数据</a:t>
            </a:r>
            <a:endParaRPr lang="zh-CN" sz="1600"/>
          </a:p>
        </p:txBody>
      </p:sp>
      <p:sp>
        <p:nvSpPr>
          <p:cNvPr id="18" name="矩形 17"/>
          <p:cNvSpPr/>
          <p:nvPr/>
        </p:nvSpPr>
        <p:spPr>
          <a:xfrm>
            <a:off x="6110605" y="3075940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低</a:t>
            </a:r>
            <a:r>
              <a:rPr lang="en-US" altLang="zh-CN" sz="1600"/>
              <a:t>32</a:t>
            </a:r>
            <a:r>
              <a:rPr lang="zh-CN" altLang="en-US" sz="1600"/>
              <a:t>位数据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5699125" y="29991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×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" name="右箭头 19"/>
          <p:cNvSpPr/>
          <p:nvPr/>
        </p:nvSpPr>
        <p:spPr>
          <a:xfrm rot="13080000">
            <a:off x="2748280" y="2479675"/>
            <a:ext cx="1778635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699125" y="3572510"/>
            <a:ext cx="675005" cy="601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altLang="zh-CN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>
            <a:off x="7456170" y="1811655"/>
            <a:ext cx="228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761605" y="2760980"/>
            <a:ext cx="122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MAC</a:t>
            </a:r>
            <a:r>
              <a:rPr lang="zh-CN" altLang="en-US"/>
              <a:t>指令优化的运算</a:t>
            </a: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35610" y="4760595"/>
            <a:ext cx="152336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指令封装替换乘加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2077720" y="4897120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727960" y="4760595"/>
            <a:ext cx="1466850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直接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位数据乘法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299585" y="4897120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951095" y="4760595"/>
            <a:ext cx="174561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每组数据累加在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ACC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寄存器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816725" y="4897120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98385" y="4760595"/>
            <a:ext cx="1679575" cy="5753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accent1">
                    <a:lumMod val="75000"/>
                  </a:schemeClr>
                </a:solidFill>
              </a:rPr>
              <a:t>取高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位数据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4950" y="1537335"/>
            <a:ext cx="1464310" cy="457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694690" y="2317750"/>
            <a:ext cx="5448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35610" y="2935605"/>
            <a:ext cx="1250950" cy="2914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最后结果</a:t>
            </a:r>
            <a:endParaRPr lang="zh-CN" altLang="en-US" sz="1600"/>
          </a:p>
        </p:txBody>
      </p:sp>
      <p:sp>
        <p:nvSpPr>
          <p:cNvPr id="27" name="文本框 26"/>
          <p:cNvSpPr txBox="1"/>
          <p:nvPr/>
        </p:nvSpPr>
        <p:spPr>
          <a:xfrm>
            <a:off x="747395" y="5490845"/>
            <a:ext cx="7616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加速结果：单任务运行时解码一帧所需时间从约32ms，降低到约19ms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不足：资源消耗依然大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/>
      <p:bldP spid="16" grpId="1" bldLvl="0" animBg="1"/>
      <p:bldP spid="8" grpId="0" bldLvl="0" animBg="1"/>
      <p:bldP spid="40" grpId="0" bldLvl="0" animBg="1"/>
      <p:bldP spid="39" grpId="0" bldLvl="0" animBg="1"/>
      <p:bldP spid="9" grpId="1" bldLvl="0" animBg="1"/>
      <p:bldP spid="10" grpId="0" bldLvl="0" animBg="1"/>
      <p:bldP spid="11" grpId="0"/>
      <p:bldP spid="13" grpId="0" bldLvl="0" animBg="1"/>
      <p:bldP spid="14" grpId="1" bldLvl="0" animBg="1"/>
      <p:bldP spid="18" grpId="0" bldLvl="0" animBg="1"/>
      <p:bldP spid="19" grpId="0"/>
      <p:bldP spid="20" grpId="0" bldLvl="0" animBg="1"/>
      <p:bldP spid="35" grpId="0"/>
      <p:bldP spid="35" grpId="1"/>
      <p:bldP spid="41" grpId="0" bldLvl="0" animBg="1"/>
      <p:bldP spid="42" grpId="0" bldLvl="0" animBg="1"/>
      <p:bldP spid="43" grpId="0" bldLvl="0" animBg="1"/>
      <p:bldP spid="27" grpId="0"/>
      <p:bldP spid="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92450" y="800100"/>
            <a:ext cx="2359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accent1">
                    <a:lumMod val="75000"/>
                  </a:schemeClr>
                </a:solidFill>
              </a:rPr>
              <a:t>内联汇编深度优化</a:t>
            </a:r>
            <a:endParaRPr lang="zh-CN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605" y="16103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76605" y="20675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76605" y="25247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…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76605" y="29819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r7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76605" y="343916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r8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6605" y="389636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6605" y="435356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r30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6605" y="4810760"/>
            <a:ext cx="506730" cy="457200"/>
          </a:xfrm>
          <a:prstGeom prst="rect">
            <a:avLst/>
          </a:prstGeom>
          <a:solidFill>
            <a:srgbClr val="E2D4F3"/>
          </a:solidFill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r31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700" y="1303655"/>
            <a:ext cx="91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Register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7645" y="1610360"/>
            <a:ext cx="1089660" cy="3750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19" name="上弧形箭头 18"/>
          <p:cNvSpPr/>
          <p:nvPr/>
        </p:nvSpPr>
        <p:spPr>
          <a:xfrm>
            <a:off x="1344295" y="2369185"/>
            <a:ext cx="1403350" cy="53848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下弧形箭头 19"/>
          <p:cNvSpPr/>
          <p:nvPr/>
        </p:nvSpPr>
        <p:spPr>
          <a:xfrm flipH="1">
            <a:off x="1283335" y="2981960"/>
            <a:ext cx="1405890" cy="50673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7210" y="5501005"/>
            <a:ext cx="330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单任务状态解码用时</a:t>
            </a:r>
            <a:r>
              <a:rPr lang="en-US" altLang="zh-CN"/>
              <a:t>19ms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多任务状态无法调度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45380" y="16103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945380" y="20675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945380" y="25247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945380" y="29819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r3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945380" y="34391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r4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945380" y="38963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r5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945380" y="43535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…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945380" y="4810760"/>
            <a:ext cx="50673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r25</a:t>
            </a:r>
            <a:endParaRPr lang="en-US" altLang="zh-CN" sz="1600"/>
          </a:p>
        </p:txBody>
      </p:sp>
      <p:sp>
        <p:nvSpPr>
          <p:cNvPr id="30" name="矩形 29"/>
          <p:cNvSpPr/>
          <p:nvPr/>
        </p:nvSpPr>
        <p:spPr>
          <a:xfrm>
            <a:off x="7122160" y="1659890"/>
            <a:ext cx="1089660" cy="3750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31" name="右箭头 30"/>
          <p:cNvSpPr/>
          <p:nvPr/>
        </p:nvSpPr>
        <p:spPr>
          <a:xfrm>
            <a:off x="5861050" y="2292985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5861050" y="3277870"/>
            <a:ext cx="824230" cy="3022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344035" y="5501005"/>
            <a:ext cx="3619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核心代码内联汇编实现，所有变量只在内存里加载一次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结果：MP3解码时间</a:t>
            </a:r>
            <a:r>
              <a:rPr lang="en-US"/>
              <a:t>18ms</a:t>
            </a:r>
            <a:r>
              <a:rPr lang="zh-CN" altLang="en-US"/>
              <a:t>，多任务状态为</a:t>
            </a:r>
            <a:r>
              <a:rPr lang="en-US" altLang="zh-CN"/>
              <a:t>26ms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84195" y="775335"/>
            <a:ext cx="2837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accent1">
                    <a:lumMod val="75000"/>
                  </a:schemeClr>
                </a:solidFill>
              </a:rPr>
              <a:t>使用CCM减少存储时间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440" y="1529715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Music task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6440" y="2710815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Net task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4760" y="1529715"/>
            <a:ext cx="888365" cy="199453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直角上箭头 9"/>
          <p:cNvSpPr/>
          <p:nvPr/>
        </p:nvSpPr>
        <p:spPr>
          <a:xfrm rot="16200000">
            <a:off x="1468120" y="1965960"/>
            <a:ext cx="744855" cy="45021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rot="16200000" flipH="1">
            <a:off x="1461770" y="2640965"/>
            <a:ext cx="756920" cy="44958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065020" y="2413000"/>
            <a:ext cx="45974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9140" y="3952875"/>
            <a:ext cx="2308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数据存储压力大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多任务状态解码时间长（</a:t>
            </a:r>
            <a:r>
              <a:rPr lang="en-US" altLang="zh-CN"/>
              <a:t>26ms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96080" y="1579245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Music task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6080" y="2711450"/>
            <a:ext cx="888365" cy="81280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Net task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7625" y="2541270"/>
            <a:ext cx="888365" cy="9823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DDR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7625" y="1579245"/>
            <a:ext cx="888365" cy="96202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CCM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5084445" y="1945640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5085080" y="2918460"/>
            <a:ext cx="1312545" cy="2286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39285" y="3952875"/>
            <a:ext cx="292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加快了存取速度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结果：单任务解码时间减少到</a:t>
            </a:r>
            <a:r>
              <a:rPr lang="en-US" altLang="zh-CN"/>
              <a:t>14ms</a:t>
            </a:r>
            <a:r>
              <a:rPr lang="zh-CN" altLang="en-US"/>
              <a:t>，多任务状态解码时间</a:t>
            </a:r>
            <a:r>
              <a:rPr lang="en-US" altLang="zh-CN"/>
              <a:t>18ms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设计实现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9720" y="1043940"/>
            <a:ext cx="4110990" cy="534670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电台服务器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085" y="2743200"/>
            <a:ext cx="4111625" cy="550545"/>
          </a:xfrm>
          <a:prstGeom prst="rect">
            <a:avLst/>
          </a:prstGeom>
          <a:solidFill>
            <a:srgbClr val="E2D4F3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iRythm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734060" y="1578610"/>
            <a:ext cx="254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“GET”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91540" y="1578610"/>
            <a:ext cx="0" cy="11696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1540" y="184086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</a:t>
            </a:r>
            <a:r>
              <a:rPr lang="en-US" altLang="zh-CN"/>
              <a:t>ID</a:t>
            </a:r>
            <a:r>
              <a:rPr lang="zh-CN" altLang="en-US"/>
              <a:t>号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10130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82395" y="1971675"/>
            <a:ext cx="92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“POST”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75865" y="1573530"/>
            <a:ext cx="635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5618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歌曲信息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749675" y="1578610"/>
            <a:ext cx="889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15615" y="197167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“GET”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948430" y="183324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歌曲文件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42715" y="1583690"/>
            <a:ext cx="0" cy="11645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0" y="1472565"/>
            <a:ext cx="2240915" cy="17081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65" y="1412240"/>
            <a:ext cx="2098040" cy="1955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22910" y="3859530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“GET”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95" y="3774440"/>
            <a:ext cx="7517765" cy="64897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99085" y="4984750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“POST”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395" y="4984750"/>
            <a:ext cx="7634605" cy="67373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826635" y="1043940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</a:t>
            </a:r>
            <a:r>
              <a:rPr lang="en-US" altLang="zh-CN"/>
              <a:t>ID</a:t>
            </a:r>
            <a:r>
              <a:rPr lang="zh-CN" altLang="en-US"/>
              <a:t>号：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880860" y="827405"/>
            <a:ext cx="121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歌曲信息：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9" grpId="1"/>
      <p:bldP spid="11" grpId="1"/>
      <p:bldP spid="15" grpId="0"/>
      <p:bldP spid="17" grpId="0"/>
      <p:bldP spid="13" grpId="1"/>
      <p:bldP spid="15" grpId="1"/>
      <p:bldP spid="18" grpId="1"/>
      <p:bldP spid="29" grpId="0"/>
      <p:bldP spid="29" grpId="1"/>
      <p:bldP spid="31" grpId="0"/>
      <p:bldP spid="31" grpId="1"/>
      <p:bldP spid="32" grpId="0"/>
      <p:bldP spid="3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  <a:endParaRPr lang="zh-CN" altLang="en-US" dirty="0">
              <a:solidFill>
                <a:schemeClr val="bg2">
                  <a:lumMod val="6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总结展望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" y="2454910"/>
            <a:ext cx="8229600" cy="514350"/>
          </a:xfrm>
        </p:spPr>
        <p:txBody>
          <a:bodyPr/>
          <a:lstStyle/>
          <a:p>
            <a:pPr algn="ctr"/>
            <a:r>
              <a:rPr lang="zh-CN" altLang="en-US" sz="2400" dirty="0"/>
              <a:t>基于</a:t>
            </a:r>
            <a:r>
              <a:rPr lang="en-US" sz="2400" dirty="0"/>
              <a:t>ARC EM Starter Kit</a:t>
            </a:r>
            <a:r>
              <a:rPr lang="zh-CN" altLang="en-US" sz="2400" dirty="0"/>
              <a:t>的iRhythm网络收音机</a:t>
            </a:r>
            <a:endParaRPr lang="zh-CN" alt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李锐戈   吴曦   马志朋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609725" y="1617980"/>
            <a:ext cx="1447800" cy="144780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产品总结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080125" y="1617980"/>
            <a:ext cx="1447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学习心得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734435" y="4104640"/>
            <a:ext cx="14478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展望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8335" y="191071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音乐播放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38425" y="104838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协议转换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36825" y="2836545"/>
            <a:ext cx="961390" cy="86233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功率放大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14975" y="104838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低频解码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54265" y="1545590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计算机原理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08955" y="2836545"/>
            <a:ext cx="961390" cy="862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处理器的使用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3133725" y="4740910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21865" y="434911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m4a</a:t>
            </a:r>
            <a:endParaRPr lang="en-US" altLang="zh-CN"/>
          </a:p>
        </p:txBody>
      </p:sp>
      <p:sp>
        <p:nvSpPr>
          <p:cNvPr id="14" name="左箭头 13"/>
          <p:cNvSpPr/>
          <p:nvPr/>
        </p:nvSpPr>
        <p:spPr>
          <a:xfrm rot="10800000">
            <a:off x="5182235" y="4741545"/>
            <a:ext cx="600710" cy="1746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82945" y="4350385"/>
            <a:ext cx="911860" cy="9575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语音识别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6779" y="29718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latin typeface="Calibri" panose="020F0502020204030204" pitchFamily="34" charset="0"/>
              </a:rPr>
              <a:t>  谢 谢！</a:t>
            </a:r>
            <a:endParaRPr lang="en-US" sz="5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难点与创新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设计实现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总结展望</a:t>
            </a:r>
            <a:endParaRPr lang="en-US" altLang="zh-CN" dirty="0"/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/>
              <a:t>项目概述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难点与创新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</a:pP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项目概述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914400"/>
            <a:ext cx="2547620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983615"/>
            <a:ext cx="2607310" cy="15754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85" y="914400"/>
            <a:ext cx="2267585" cy="196659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75895" y="3368675"/>
            <a:ext cx="3830320" cy="2052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8610" y="3676650"/>
            <a:ext cx="3772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人工智能、物联网技术发展迅速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智能音箱前景火热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三大厂商竞相生产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168775" y="4267200"/>
            <a:ext cx="12192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03065" y="397319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重要功能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274695"/>
            <a:ext cx="1503045" cy="558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205" y="3150235"/>
            <a:ext cx="1071880" cy="806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50535" y="3005455"/>
            <a:ext cx="3142615" cy="334073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37300" y="5421630"/>
            <a:ext cx="1569720" cy="8775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Rhythm网络收音机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左右箭头 40"/>
          <p:cNvSpPr/>
          <p:nvPr/>
        </p:nvSpPr>
        <p:spPr>
          <a:xfrm rot="5400000">
            <a:off x="6139815" y="4276090"/>
            <a:ext cx="1278890" cy="2882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40755" y="4267200"/>
            <a:ext cx="66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7475220" y="4036060"/>
            <a:ext cx="144145" cy="10236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23405" y="4341495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抓取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35240" y="4341495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播放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03060" y="53467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217410" y="5059680"/>
            <a:ext cx="76200" cy="76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2" idx="7"/>
          </p:cNvCxnSpPr>
          <p:nvPr/>
        </p:nvCxnSpPr>
        <p:spPr>
          <a:xfrm flipV="1">
            <a:off x="6833235" y="5105400"/>
            <a:ext cx="405765" cy="2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难点与创新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设计实现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难点与创新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753870" y="14478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905000" y="1524000"/>
            <a:ext cx="19812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70325" y="1524000"/>
            <a:ext cx="0" cy="441960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 w="med" len="med"/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742055" y="19488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3816028" y="20091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40785" y="3395345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3815715" y="345694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41420" y="491172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3815715" y="497268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2364740" y="852170"/>
            <a:ext cx="1161415" cy="888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难点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364105" y="1850390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资源</a:t>
            </a:r>
            <a:endParaRPr lang="zh-CN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14905" y="3298190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速度</a:t>
            </a:r>
            <a:endParaRPr lang="zh-CN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14905" y="4813300"/>
            <a:ext cx="1061720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协议</a:t>
            </a:r>
            <a:endParaRPr lang="zh-CN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96385" y="1355090"/>
            <a:ext cx="1447800" cy="144780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</a:rPr>
              <a:t>网络音频的获取</a:t>
            </a:r>
            <a:endParaRPr lang="zh-CN" alt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096385" y="2802890"/>
            <a:ext cx="1447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音频数据解码加速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96385" y="4250690"/>
            <a:ext cx="14478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自制协议转换模块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02630" y="154051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版权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网络相应的不确定性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51525" y="3006090"/>
            <a:ext cx="2835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高度压缩数据的解析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主频不够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ARC</a:t>
            </a:r>
            <a:r>
              <a:rPr lang="zh-CN" altLang="en-US"/>
              <a:t>的</a:t>
            </a:r>
            <a:r>
              <a:rPr lang="en-US" altLang="zh-CN"/>
              <a:t>DSP</a:t>
            </a:r>
            <a:r>
              <a:rPr lang="zh-CN" altLang="en-US"/>
              <a:t>库不支持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892800" y="4735195"/>
            <a:ext cx="216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SPI</a:t>
            </a:r>
            <a:r>
              <a:rPr lang="zh-CN" altLang="en-US"/>
              <a:t>到</a:t>
            </a:r>
            <a:r>
              <a:rPr lang="en-US" altLang="zh-CN"/>
              <a:t>I2S</a:t>
            </a:r>
            <a:r>
              <a:rPr lang="zh-CN" altLang="en-US"/>
              <a:t>的转换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" y="-228600"/>
            <a:ext cx="2848610" cy="1143000"/>
          </a:xfrm>
        </p:spPr>
        <p:txBody>
          <a:bodyPr/>
          <a:p>
            <a:r>
              <a:rPr lang="zh-CN" altLang="en-US" dirty="0"/>
              <a:t>难点与创新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59130"/>
            <a:ext cx="9144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7565" y="914400"/>
            <a:ext cx="0" cy="449580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518025" y="1405890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Rectangle 2"/>
          <p:cNvSpPr>
            <a:spLocks noGrp="1" noChangeArrowheads="1"/>
          </p:cNvSpPr>
          <p:nvPr/>
        </p:nvSpPr>
        <p:spPr>
          <a:xfrm>
            <a:off x="4587875" y="5410200"/>
            <a:ext cx="1030605" cy="63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创新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4588408" y="14668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518025" y="2853690"/>
            <a:ext cx="258445" cy="2609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4587875" y="2914650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518025" y="4247515"/>
            <a:ext cx="258445" cy="26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4587875" y="4308475"/>
            <a:ext cx="138430" cy="13906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944495" y="863600"/>
            <a:ext cx="1447800" cy="1447800"/>
          </a:xfrm>
          <a:prstGeom prst="ellipse">
            <a:avLst/>
          </a:prstGeom>
          <a:solidFill>
            <a:srgbClr val="F7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ARC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DSP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指令集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944495" y="2311400"/>
            <a:ext cx="1447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海量网络音乐库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944495" y="3759200"/>
            <a:ext cx="1447800" cy="1447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功放放大</a:t>
            </a:r>
            <a:endParaRPr lang="zh-CN" altLang="en-US" sz="1600"/>
          </a:p>
        </p:txBody>
      </p:sp>
      <p:sp>
        <p:nvSpPr>
          <p:cNvPr id="9" name="椭圆 8"/>
          <p:cNvSpPr/>
          <p:nvPr/>
        </p:nvSpPr>
        <p:spPr>
          <a:xfrm>
            <a:off x="6855460" y="53340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626034" y="5410200"/>
            <a:ext cx="2229485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chemeClr val="accent1">
                <a:alpha val="35000"/>
              </a:scheme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78755" y="13074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指令</a:t>
            </a:r>
            <a:endParaRPr lang="zh-CN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78755" y="275526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乐库</a:t>
            </a:r>
            <a:endParaRPr lang="zh-CN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36540" y="4149725"/>
            <a:ext cx="1062355" cy="457200"/>
          </a:xfrm>
          <a:prstGeom prst="roundRect">
            <a:avLst/>
          </a:prstGeom>
          <a:solidFill>
            <a:srgbClr val="F1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accent1">
                    <a:lumMod val="50000"/>
                  </a:schemeClr>
                </a:solidFill>
              </a:rPr>
              <a:t>音量</a:t>
            </a:r>
            <a:endParaRPr lang="zh-CN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1785" y="1126490"/>
            <a:ext cx="2579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en-US" altLang="zh-CN"/>
              <a:t>DSP</a:t>
            </a:r>
            <a:r>
              <a:rPr lang="zh-CN" altLang="en-US"/>
              <a:t>指令加速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内联汇编封装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1785" y="2844165"/>
            <a:ext cx="283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多个网络电台资源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38150" y="4298950"/>
            <a:ext cx="216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功放调节音量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听觉效果好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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项目概述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65000"/>
                  </a:schemeClr>
                </a:solidFill>
              </a:rPr>
              <a:t>难点与创新</a:t>
            </a:r>
            <a:endParaRPr lang="zh-CN" altLang="en-US" dirty="0">
              <a:solidFill>
                <a:schemeClr val="bg2">
                  <a:lumMod val="65000"/>
                </a:schemeClr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设计实现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总结展望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AutoShape 131" descr="globe pic"/>
          <p:cNvSpPr>
            <a:spLocks noChangeArrowheads="1"/>
          </p:cNvSpPr>
          <p:nvPr/>
        </p:nvSpPr>
        <p:spPr bwMode="auto">
          <a:xfrm>
            <a:off x="5638800" y="2990849"/>
            <a:ext cx="2582567" cy="2419351"/>
          </a:xfrm>
          <a:prstGeom prst="roundRect">
            <a:avLst>
              <a:gd name="adj" fmla="val 0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algn="ctr">
            <a:solidFill>
              <a:schemeClr val="tx1"/>
            </a:solidFill>
            <a:round/>
          </a:ln>
          <a:effectLst>
            <a:outerShdw blurRad="152400" dist="241300" dir="8100000" algn="r" rotWithShape="0">
              <a:prstClr val="black">
                <a:alpha val="28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 kern="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ynopsys Default Templat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WPS 演示</Application>
  <PresentationFormat>On-screen Show (4:3)</PresentationFormat>
  <Paragraphs>460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Arial Black</vt:lpstr>
      <vt:lpstr>微软雅黑</vt:lpstr>
      <vt:lpstr>Wingdings</vt:lpstr>
      <vt:lpstr>Calibri</vt:lpstr>
      <vt:lpstr>Arial Unicode MS</vt:lpstr>
      <vt:lpstr>黑体</vt:lpstr>
      <vt:lpstr>1_Synopsys Default Template</vt:lpstr>
      <vt:lpstr>PowerPoint 演示文稿</vt:lpstr>
      <vt:lpstr>基于ARC EM Starter Kit的iRhythm网络收音机</vt:lpstr>
      <vt:lpstr>Agenda</vt:lpstr>
      <vt:lpstr>Agenda</vt:lpstr>
      <vt:lpstr>项目概述</vt:lpstr>
      <vt:lpstr>Agenda</vt:lpstr>
      <vt:lpstr>难点与创新</vt:lpstr>
      <vt:lpstr>难点与创新</vt:lpstr>
      <vt:lpstr>Agenda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设计实现</vt:lpstr>
      <vt:lpstr>Agenda</vt:lpstr>
      <vt:lpstr>设计实现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Tu</dc:creator>
  <cp:lastModifiedBy>吴曦</cp:lastModifiedBy>
  <cp:revision>221</cp:revision>
  <dcterms:created xsi:type="dcterms:W3CDTF">2006-08-16T00:00:00Z</dcterms:created>
  <dcterms:modified xsi:type="dcterms:W3CDTF">2018-05-27T05:57:54Z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