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09" r:id="rId2"/>
    <p:sldId id="508" r:id="rId3"/>
    <p:sldId id="505" r:id="rId4"/>
    <p:sldId id="506" r:id="rId5"/>
    <p:sldId id="516" r:id="rId6"/>
    <p:sldId id="518" r:id="rId7"/>
    <p:sldId id="517" r:id="rId8"/>
    <p:sldId id="521" r:id="rId9"/>
    <p:sldId id="536" r:id="rId10"/>
    <p:sldId id="524" r:id="rId11"/>
    <p:sldId id="522" r:id="rId12"/>
    <p:sldId id="533" r:id="rId13"/>
    <p:sldId id="525" r:id="rId14"/>
    <p:sldId id="526" r:id="rId15"/>
    <p:sldId id="527" r:id="rId16"/>
    <p:sldId id="528" r:id="rId17"/>
    <p:sldId id="529" r:id="rId18"/>
    <p:sldId id="534" r:id="rId19"/>
    <p:sldId id="537" r:id="rId20"/>
    <p:sldId id="535" r:id="rId21"/>
    <p:sldId id="5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886"/>
    <a:srgbClr val="9260D1"/>
    <a:srgbClr val="9A6DD5"/>
    <a:srgbClr val="BF95DF"/>
    <a:srgbClr val="472274"/>
    <a:srgbClr val="D1B2E8"/>
    <a:srgbClr val="E2D4F3"/>
    <a:srgbClr val="F7F3FC"/>
    <a:srgbClr val="F1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7724" autoAdjust="0"/>
  </p:normalViewPr>
  <p:slideViewPr>
    <p:cSldViewPr>
      <p:cViewPr>
        <p:scale>
          <a:sx n="75" d="100"/>
          <a:sy n="75" d="100"/>
        </p:scale>
        <p:origin x="461" y="10"/>
      </p:cViewPr>
      <p:guideLst>
        <p:guide orient="horz" pos="2086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78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通过修改底层配置，理论上最高网速可达</a:t>
            </a:r>
            <a:r>
              <a:rPr lang="en-US" altLang="zh-CN"/>
              <a:t>105KB/s</a:t>
            </a:r>
            <a:r>
              <a:rPr lang="zh-CN" altLang="en-US"/>
              <a:t>，但下载速度受限于外网提供的带宽，经过多次测试，网速最低值于</a:t>
            </a:r>
            <a:r>
              <a:rPr lang="en-US" altLang="zh-CN"/>
              <a:t>5KB/s</a:t>
            </a:r>
            <a:r>
              <a:rPr lang="zh-CN" altLang="en-US"/>
              <a:t>到</a:t>
            </a:r>
            <a:r>
              <a:rPr lang="en-US" altLang="zh-CN"/>
              <a:t>30KB/s</a:t>
            </a:r>
            <a:r>
              <a:rPr lang="zh-CN" altLang="en-US"/>
              <a:t>之间，最高值位于</a:t>
            </a:r>
            <a:r>
              <a:rPr lang="en-US" altLang="zh-CN"/>
              <a:t>70KB/s</a:t>
            </a:r>
            <a:r>
              <a:rPr lang="zh-CN" altLang="en-US"/>
              <a:t>到</a:t>
            </a:r>
            <a:r>
              <a:rPr lang="en-US" altLang="zh-CN"/>
              <a:t>105KB/s</a:t>
            </a:r>
            <a:r>
              <a:rPr lang="zh-CN" altLang="en-US"/>
              <a:t>之间，平均值在</a:t>
            </a:r>
            <a:r>
              <a:rPr lang="en-US" altLang="zh-CN"/>
              <a:t>50KB/s</a:t>
            </a:r>
            <a:r>
              <a:rPr lang="zh-CN" altLang="en-US"/>
              <a:t>到</a:t>
            </a:r>
            <a:r>
              <a:rPr lang="en-US" altLang="zh-CN"/>
              <a:t>80KB/s</a:t>
            </a:r>
            <a:r>
              <a:rPr lang="zh-CN" altLang="en-US"/>
              <a:t>之间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本设计是一个网络收音机的设计原型，既可以播放本地SD卡中的音乐文件，也可以通过联网抓取网络上的在线音乐到本地进行播放。</a:t>
            </a:r>
          </a:p>
          <a:p>
            <a:r>
              <a:rPr lang="zh-CN" altLang="en-US"/>
              <a:t>通过一块FPGA开发板，给只有SPI接口的ARC EM Starter Kit开发板提供SPI到I2S的协议转换，从而扩展得到音频数字输出接口。</a:t>
            </a:r>
          </a:p>
          <a:p>
            <a:r>
              <a:rPr lang="zh-CN" altLang="en-US"/>
              <a:t>使用功率放大电路放大输出的音频信号，使用扬声器播放，从而获得更好的听觉感受。</a:t>
            </a:r>
          </a:p>
          <a:p>
            <a:r>
              <a:rPr lang="zh-CN" altLang="en-US"/>
              <a:t>本设计通过使用DSP加速，代码优化等方式，使用只有25MHz内核频率的EMSK开发板，完成了之前需要在Cortex-M4，100MHz内核频率下完成的MP3解码播放任务。通过合理的任务调度，在音乐解码播放期间，可以从网络上抓取下载在线音乐提供播放；可以操作按键控制界面选择音乐。</a:t>
            </a:r>
          </a:p>
          <a:p>
            <a:r>
              <a:rPr lang="zh-CN" altLang="en-US"/>
              <a:t>通过这次比赛设计，使用软件的方式对MP3进行解码，使我们对计算机的原理有了一个更加全面的认识；对工程上使用处理器的优势弥补其劣势的方法有了更深刻的理解。通过这次比赛，学习到了很多。</a:t>
            </a:r>
          </a:p>
          <a:p>
            <a:r>
              <a:rPr lang="zh-CN" altLang="en-US"/>
              <a:t>下一步，我们将会在此基础上，尝试边下边播的控制流程，同时，尝试移植开源的Faad解码库，解码当前网络上更流行的m4a音频格式。该格式压缩率更高，解码所需内存极大，操作难度更大，但更加普遍地应用在当前的网络收音机中。</a:t>
            </a:r>
          </a:p>
          <a:p>
            <a:r>
              <a:rPr lang="zh-CN" altLang="en-US"/>
              <a:t>考虑到处理器资源剩余较多，语音识别也将作为我们尝试一个“小目标”，我们将为此而努力。</a:t>
            </a:r>
          </a:p>
          <a:p>
            <a:r>
              <a:rPr lang="zh-CN" altLang="en-US"/>
              <a:t>最后感谢Synopsys举办了这场比赛，我们有机会通过比赛快速地学习知识，获得实践。我们通过这次比赛受益匪浅。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27-May-18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27-May-18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r>
              <a:rPr lang="zh-CN" altLang="en-US" sz="800" dirty="0" smtClean="0"/>
              <a:t>系统结构</a:t>
            </a:r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由于我们的EMSK开发板的版本为2.3，其不具有用于音频数据输出的I2S的外设接口，因此，我们需要利用DMA的辅助，通过SPI Master外设将解码后产生的大量音频信号输出，再通过一块外置的FPGA芯片，将SPI数据转换成为音频D/A芯片能够识别的I2S数据。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在两个协议之间需要加入一个异步FIFO作为缓冲，并输出FIFO即将装满和即将耗空的标志信号，用于终止和恢复SPI发送，并保证SPI的传输速度在大部分情况下是快于I2S的。这样，才能保证系统稳定工作。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本设计中使用的MP3解码库，是由Github上使用BSD协议开源的Walkgeek mp3软件解码库修改裁剪而来。开发者需要向解码库输入接口提供mp3压缩音频数据缓冲区的指针，解码完成后，将可以得到下次解码起始点的偏移量，以及一帧以“左声道+右声道”格式放置的，可以直接送至音频D/A播放26ms的原始音频数据。由软件解码获得的原始音频数据需要送至SPI外设，从而发送到SPI-I2S数据协议转换电路。如果这部分工作由处理器完成，将会耗费大量的处理器资源。因此使用DMA代替处理器进行数据搬运将会是一个很好的选择。</a:t>
            </a:r>
          </a:p>
          <a:p>
            <a:r>
              <a:rPr lang="zh-CN" altLang="en-US"/>
              <a:t>通过申请两个相同大小的解压音频数据缓冲区，我们可以使用Ping-pong方法交替完成解码和发送。即在发送A缓冲区中的数据的同时进行下一帧的解码，将解码得到的数据放入B缓冲区中。下次则反过来，发送B缓冲区的数据，解码数据放入A缓冲区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优化运算之前，对解码运算中各部分函数运行时间的分析可知，大部分时间耗费在32位乘及累加运算中：原函数为了保证解码精度，防止运算过程中的溢出，采用了将32位扩展为64位数据进行运算，再将最后结果取高32位，进行最后的裁剪和输出的运算方法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此，可以将DSP汇编指令MAC封装后替换原有的乘加函数接口，使得整个运算过程直接进行32位的乘和累加，将结果以64位形式保存在ACC高低寄存器中。在所有累加都完成后，通过读ACC寄存器的高位将最后读出并进行裁剪。使用此方法，单任务运行时解码一帧所需时间从约32ms，降低到约19ms。加速效果比较明显，而且所得的计算精度相比之前没有任何损失。已经可以单任务实现音乐的连续播放，但资源消耗仍然比较大，在多任务运行，特别是开始下载在线音乐文件时，由于需要实时接收数据，依然会出现解码不及时音乐卡顿的现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000"/>
            </a:lvl1pPr>
            <a:lvl2pPr marL="457200" indent="-227330">
              <a:buFont typeface="Arial" panose="020B0604020202020204" pitchFamily="34" charset="0"/>
              <a:buChar char="–"/>
              <a:defRPr sz="1800" baseline="0"/>
            </a:lvl2pPr>
            <a:lvl3pPr marL="690880" indent="-236855">
              <a:buFont typeface="Arial" panose="020B0604020202020204" pitchFamily="34" charset="0"/>
              <a:buChar char="–"/>
              <a:tabLst>
                <a:tab pos="690245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>
            <a:fillRect/>
          </a:stretch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180" indent="-17018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855" indent="-176530" algn="l" defTabSz="568325" rtl="0" eaLnBrk="1" latinLnBrk="0" hangingPunct="1">
        <a:spcBef>
          <a:spcPts val="600"/>
        </a:spcBef>
        <a:buFont typeface="Arial" panose="020B0604020202020204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35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43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26" y="-889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706343" y="923213"/>
            <a:ext cx="2017759" cy="1036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ESP8266</a:t>
            </a:r>
          </a:p>
          <a:p>
            <a:pPr algn="r"/>
            <a:r>
              <a:rPr lang="en-US" altLang="zh-CN" dirty="0" err="1" smtClean="0"/>
              <a:t>Wifi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6" y="-123190"/>
            <a:ext cx="4093748" cy="887095"/>
          </a:xfrm>
        </p:spPr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 rot="5400000">
            <a:off x="4081717" y="605103"/>
            <a:ext cx="296761" cy="21523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271" y="2473403"/>
            <a:ext cx="7885430" cy="401447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6200000">
            <a:off x="4062348" y="140382"/>
            <a:ext cx="335499" cy="215230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19826" y="3108403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网络音乐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913476" y="4290773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本地音乐</a:t>
            </a:r>
          </a:p>
        </p:txBody>
      </p:sp>
      <p:sp>
        <p:nvSpPr>
          <p:cNvPr id="38" name="下箭头 37"/>
          <p:cNvSpPr/>
          <p:nvPr/>
        </p:nvSpPr>
        <p:spPr>
          <a:xfrm rot="14220000">
            <a:off x="2553046" y="3894533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下箭头 38"/>
          <p:cNvSpPr/>
          <p:nvPr/>
        </p:nvSpPr>
        <p:spPr>
          <a:xfrm rot="18060000">
            <a:off x="2593686" y="3114753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88351" y="3051888"/>
            <a:ext cx="738505" cy="189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音频解码</a:t>
            </a:r>
          </a:p>
        </p:txBody>
      </p:sp>
      <p:sp>
        <p:nvSpPr>
          <p:cNvPr id="41" name="右箭头 40"/>
          <p:cNvSpPr/>
          <p:nvPr/>
        </p:nvSpPr>
        <p:spPr>
          <a:xfrm>
            <a:off x="4383135" y="4075956"/>
            <a:ext cx="1128396" cy="4674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586283" y="2910413"/>
            <a:ext cx="886161" cy="30260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SPI-I2S</a:t>
            </a:r>
            <a:r>
              <a:rPr lang="zh-CN" altLang="en-US" dirty="0"/>
              <a:t>转换电路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372957" y="358418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音频输出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913476" y="5337888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显示控制</a:t>
            </a:r>
          </a:p>
        </p:txBody>
      </p:sp>
      <p:sp>
        <p:nvSpPr>
          <p:cNvPr id="46" name="右箭头 45"/>
          <p:cNvSpPr/>
          <p:nvPr/>
        </p:nvSpPr>
        <p:spPr>
          <a:xfrm>
            <a:off x="6589186" y="4100454"/>
            <a:ext cx="1068307" cy="47447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675592" y="2910413"/>
            <a:ext cx="767079" cy="30203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播放电路</a:t>
            </a:r>
          </a:p>
        </p:txBody>
      </p:sp>
      <p:sp>
        <p:nvSpPr>
          <p:cNvPr id="48" name="矩形 47"/>
          <p:cNvSpPr/>
          <p:nvPr/>
        </p:nvSpPr>
        <p:spPr>
          <a:xfrm>
            <a:off x="848707" y="2605483"/>
            <a:ext cx="3426546" cy="37115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52225" y="5903068"/>
            <a:ext cx="2378394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ARC EM Starter Kit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404151" y="6077571"/>
            <a:ext cx="215155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 err="1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Rhythm</a:t>
            </a:r>
            <a:r>
              <a:rPr lang="zh-CN" altLang="en-US" sz="2000" dirty="0" smtClean="0">
                <a:sym typeface="+mn-ea"/>
              </a:rPr>
              <a:t>网络音箱</a:t>
            </a:r>
            <a:endParaRPr lang="zh-CN" altLang="en-US" sz="20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58" y="932367"/>
            <a:ext cx="1450578" cy="108696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766" y="954908"/>
            <a:ext cx="916305" cy="10644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85503" y="1844846"/>
            <a:ext cx="10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爬取音乐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652613" y="768145"/>
            <a:ext cx="1353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/>
              <a:t>HTTP</a:t>
            </a:r>
            <a:r>
              <a:rPr lang="zh-CN" altLang="en-US" sz="1700" dirty="0" smtClean="0"/>
              <a:t>方法</a:t>
            </a:r>
            <a:endParaRPr lang="zh-CN" altLang="en-US" sz="17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576758" y="2537448"/>
            <a:ext cx="900113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FPGA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580994" y="4700278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SPI</a:t>
            </a:r>
            <a:endParaRPr lang="zh-CN" alt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735578" y="4649417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I2S</a:t>
            </a:r>
            <a:endParaRPr lang="zh-CN" altLang="en-US" sz="2000" dirty="0"/>
          </a:p>
        </p:txBody>
      </p:sp>
      <p:sp>
        <p:nvSpPr>
          <p:cNvPr id="3" name="上下箭头 2"/>
          <p:cNvSpPr/>
          <p:nvPr/>
        </p:nvSpPr>
        <p:spPr>
          <a:xfrm>
            <a:off x="1377948" y="2181757"/>
            <a:ext cx="366456" cy="814073"/>
          </a:xfrm>
          <a:prstGeom prst="upDown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667743" y="2126280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 smtClean="0"/>
              <a:t>串口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18" y="5008641"/>
            <a:ext cx="1289969" cy="922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58" y="5100388"/>
            <a:ext cx="906611" cy="9066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1" y="1101712"/>
            <a:ext cx="729619" cy="713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4" y="-228600"/>
            <a:ext cx="6685916" cy="1143000"/>
          </a:xfrm>
        </p:spPr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95605" y="852667"/>
            <a:ext cx="1680210" cy="11255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SPI</a:t>
            </a:r>
            <a:r>
              <a:rPr lang="zh-CN" altLang="en-US"/>
              <a:t>数据输入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5443" y="2459207"/>
            <a:ext cx="1733550" cy="1066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  <a:r>
              <a:rPr lang="zh-CN" altLang="en-US" dirty="0"/>
              <a:t>缓冲</a:t>
            </a:r>
          </a:p>
        </p:txBody>
      </p:sp>
      <p:sp>
        <p:nvSpPr>
          <p:cNvPr id="7" name="右箭头 6"/>
          <p:cNvSpPr/>
          <p:nvPr/>
        </p:nvSpPr>
        <p:spPr>
          <a:xfrm rot="5400000">
            <a:off x="926731" y="2028621"/>
            <a:ext cx="617958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F{VKGT4JCXZ1FX(191MM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96997"/>
            <a:ext cx="6184900" cy="1768137"/>
          </a:xfrm>
          <a:prstGeom prst="rect">
            <a:avLst/>
          </a:prstGeom>
        </p:spPr>
      </p:pic>
      <p:pic>
        <p:nvPicPr>
          <p:cNvPr id="13" name="图片 12" descr="N}~[5Y{NJKI1O_W)JPF_)$J"/>
          <p:cNvPicPr>
            <a:picLocks noChangeAspect="1"/>
          </p:cNvPicPr>
          <p:nvPr/>
        </p:nvPicPr>
        <p:blipFill rotWithShape="1">
          <a:blip r:embed="rId4"/>
          <a:srcRect t="1" b="-32337"/>
          <a:stretch/>
        </p:blipFill>
        <p:spPr>
          <a:xfrm>
            <a:off x="2514600" y="760703"/>
            <a:ext cx="5523230" cy="23555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09800" y="2786348"/>
            <a:ext cx="609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作用：匹配</a:t>
            </a:r>
            <a:r>
              <a:rPr lang="en-US" altLang="zh-CN" dirty="0" smtClean="0"/>
              <a:t>SPI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I2S</a:t>
            </a:r>
            <a:r>
              <a:rPr lang="zh-CN" altLang="en-US" dirty="0" smtClean="0"/>
              <a:t>之间不同的传输速度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395605" y="3910878"/>
            <a:ext cx="1733550" cy="1160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</a:t>
            </a:r>
            <a:r>
              <a:rPr lang="zh-CN" altLang="en-US" dirty="0"/>
              <a:t>数据输出</a:t>
            </a:r>
          </a:p>
        </p:txBody>
      </p:sp>
      <p:pic>
        <p:nvPicPr>
          <p:cNvPr id="15" name="图片 1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3568" y="5076840"/>
            <a:ext cx="5544185" cy="1754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右箭头 40"/>
          <p:cNvSpPr/>
          <p:nvPr/>
        </p:nvSpPr>
        <p:spPr>
          <a:xfrm rot="5400000">
            <a:off x="929432" y="3544284"/>
            <a:ext cx="636686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5443" y="5657450"/>
            <a:ext cx="142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12886"/>
                </a:solidFill>
              </a:rPr>
              <a:t>SPI-I2S</a:t>
            </a:r>
            <a:r>
              <a:rPr lang="zh-CN" altLang="en-US" dirty="0" smtClean="0">
                <a:solidFill>
                  <a:srgbClr val="512886"/>
                </a:solidFill>
              </a:rPr>
              <a:t>转换电路设计图：</a:t>
            </a:r>
            <a:endParaRPr lang="zh-CN" altLang="en-US" dirty="0">
              <a:solidFill>
                <a:srgbClr val="51288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410200"/>
            <a:ext cx="1278305" cy="127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53460" y="791845"/>
            <a:ext cx="1817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FIFO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控制流程</a:t>
            </a:r>
          </a:p>
        </p:txBody>
      </p:sp>
      <p:sp>
        <p:nvSpPr>
          <p:cNvPr id="7" name="右箭头 6"/>
          <p:cNvSpPr/>
          <p:nvPr/>
        </p:nvSpPr>
        <p:spPr>
          <a:xfrm>
            <a:off x="1851025" y="2224405"/>
            <a:ext cx="7620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200" y="1524000"/>
            <a:ext cx="1066800" cy="19812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2230" y="226885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SPI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978910" y="2224405"/>
            <a:ext cx="7620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43145" y="226885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I2S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743200" y="3429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51325" y="324485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FIFO</a:t>
            </a:r>
            <a:r>
              <a:rPr lang="zh-CN" altLang="en-US"/>
              <a:t>将空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1325" y="152400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FIFO</a:t>
            </a:r>
            <a:r>
              <a:rPr lang="zh-CN" altLang="en-US"/>
              <a:t>将满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73775" y="1524000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</a:t>
            </a:r>
            <a:r>
              <a:rPr lang="en-US" altLang="zh-CN"/>
              <a:t>IO</a:t>
            </a:r>
            <a:r>
              <a:rPr lang="zh-CN" altLang="en-US"/>
              <a:t>电平复位</a:t>
            </a:r>
          </a:p>
        </p:txBody>
      </p:sp>
      <p:cxnSp>
        <p:nvCxnSpPr>
          <p:cNvPr id="16" name="肘形连接符 15"/>
          <p:cNvCxnSpPr/>
          <p:nvPr/>
        </p:nvCxnSpPr>
        <p:spPr>
          <a:xfrm>
            <a:off x="6473190" y="2022475"/>
            <a:ext cx="765810" cy="201930"/>
          </a:xfrm>
          <a:prstGeom prst="bentConnector3">
            <a:avLst>
              <a:gd name="adj1" fmla="val 50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3775" y="268160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</a:t>
            </a:r>
            <a:r>
              <a:rPr lang="en-US" altLang="zh-CN"/>
              <a:t>IO</a:t>
            </a:r>
            <a:r>
              <a:rPr lang="zh-CN" altLang="en-US"/>
              <a:t>电平置位</a:t>
            </a:r>
          </a:p>
        </p:txBody>
      </p:sp>
      <p:cxnSp>
        <p:nvCxnSpPr>
          <p:cNvPr id="18" name="肘形连接符 17"/>
          <p:cNvCxnSpPr/>
          <p:nvPr/>
        </p:nvCxnSpPr>
        <p:spPr>
          <a:xfrm flipH="1">
            <a:off x="6402705" y="3049905"/>
            <a:ext cx="765810" cy="201930"/>
          </a:xfrm>
          <a:prstGeom prst="bentConnector3">
            <a:avLst>
              <a:gd name="adj1" fmla="val 50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79792" y="4034155"/>
            <a:ext cx="7722235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dirty="0" err="1"/>
              <a:t>v</a:t>
            </a:r>
            <a:r>
              <a:rPr lang="en-US" altLang="zh-CN" baseline="-25000" dirty="0" err="1"/>
              <a:t>SPI</a:t>
            </a:r>
            <a:r>
              <a:rPr lang="en-US" altLang="zh-CN" dirty="0"/>
              <a:t>&gt;v</a:t>
            </a:r>
            <a:r>
              <a:rPr lang="en-US" altLang="zh-CN" baseline="-25000" dirty="0"/>
              <a:t>I2S</a:t>
            </a:r>
            <a:r>
              <a:rPr lang="en-US" altLang="zh-CN" dirty="0"/>
              <a:t>,FIFO</a:t>
            </a:r>
            <a:r>
              <a:rPr lang="zh-CN" altLang="en-US" dirty="0"/>
              <a:t>缓冲区必将填满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dirty="0"/>
              <a:t>若</a:t>
            </a:r>
            <a:r>
              <a:rPr lang="en-US" altLang="zh-CN" dirty="0"/>
              <a:t>FIFO</a:t>
            </a:r>
            <a:r>
              <a:rPr lang="zh-CN" altLang="en-US" dirty="0"/>
              <a:t>将填满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/>
              <a:t>电平复位，</a:t>
            </a:r>
            <a:r>
              <a:rPr lang="en-US" altLang="zh-CN" dirty="0"/>
              <a:t>Music task</a:t>
            </a:r>
            <a:r>
              <a:rPr lang="zh-CN" altLang="en-US" dirty="0"/>
              <a:t>挂起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解码</a:t>
            </a:r>
            <a:r>
              <a:rPr lang="zh-CN" altLang="en-US" dirty="0"/>
              <a:t>与</a:t>
            </a:r>
            <a:r>
              <a:rPr lang="en-US" altLang="zh-CN" dirty="0"/>
              <a:t>SPI</a:t>
            </a:r>
            <a:r>
              <a:rPr lang="zh-CN" altLang="en-US" dirty="0" smtClean="0"/>
              <a:t>传输</a:t>
            </a:r>
            <a:r>
              <a:rPr lang="zh-CN" altLang="en-US" dirty="0"/>
              <a:t>中止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Net </a:t>
            </a:r>
            <a:r>
              <a:rPr lang="en-US" altLang="zh-CN" dirty="0"/>
              <a:t>task</a:t>
            </a:r>
            <a:r>
              <a:rPr lang="zh-CN" altLang="en-US" dirty="0"/>
              <a:t>开始</a:t>
            </a:r>
            <a:r>
              <a:rPr lang="zh-CN" altLang="en-US" dirty="0" smtClean="0"/>
              <a:t>执行。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dirty="0"/>
              <a:t>若</a:t>
            </a:r>
            <a:r>
              <a:rPr lang="en-US" altLang="zh-CN" dirty="0"/>
              <a:t>FIFO</a:t>
            </a:r>
            <a:r>
              <a:rPr lang="zh-CN" altLang="en-US" dirty="0"/>
              <a:t>将空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/>
              <a:t>电平置位，</a:t>
            </a:r>
            <a:r>
              <a:rPr lang="en-US" altLang="zh-CN" dirty="0">
                <a:sym typeface="+mn-ea"/>
              </a:rPr>
              <a:t>Music task</a:t>
            </a:r>
            <a:r>
              <a:rPr lang="zh-CN" altLang="en-US" dirty="0" smtClean="0">
                <a:sym typeface="+mn-ea"/>
              </a:rPr>
              <a:t>恢复，</a:t>
            </a:r>
            <a:r>
              <a:rPr lang="en-US" altLang="zh-CN" dirty="0" smtClean="0">
                <a:sym typeface="+mn-ea"/>
              </a:rPr>
              <a:t>mp3</a:t>
            </a:r>
            <a:r>
              <a:rPr lang="zh-CN" altLang="en-US" dirty="0" smtClean="0"/>
              <a:t>解码与</a:t>
            </a:r>
            <a:r>
              <a:rPr lang="en-US" altLang="zh-CN" dirty="0"/>
              <a:t>SPI</a:t>
            </a:r>
            <a:r>
              <a:rPr lang="zh-CN" altLang="en-US" dirty="0" smtClean="0"/>
              <a:t>传输</a:t>
            </a:r>
            <a:r>
              <a:rPr lang="zh-CN" altLang="en-US" dirty="0"/>
              <a:t>继续</a:t>
            </a:r>
            <a:r>
              <a:rPr lang="zh-CN" altLang="en-US" dirty="0" smtClean="0"/>
              <a:t>执行。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244352 L 0.000069 0.005648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bldLvl="0" animBg="1"/>
      <p:bldP spid="7" grpId="3" bldLvl="0" animBg="1"/>
      <p:bldP spid="9" grpId="0"/>
      <p:bldP spid="9" grpId="1"/>
      <p:bldP spid="2" grpId="1"/>
      <p:bldP spid="3" grpId="0"/>
      <p:bldP spid="3" grpId="1"/>
      <p:bldP spid="14" grpId="0"/>
      <p:bldP spid="14" grpId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箭头 40"/>
          <p:cNvSpPr/>
          <p:nvPr/>
        </p:nvSpPr>
        <p:spPr>
          <a:xfrm>
            <a:off x="3353608" y="5737784"/>
            <a:ext cx="244792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517188" y="5646344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</a:t>
            </a:r>
            <a:r>
              <a:rPr lang="en-US" altLang="zh-CN" dirty="0" smtClean="0"/>
              <a:t>mp3</a:t>
            </a:r>
            <a:r>
              <a:rPr lang="zh-CN" altLang="en-US" dirty="0" smtClean="0"/>
              <a:t>解码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64093" y="5646344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DMA</a:t>
            </a:r>
            <a:r>
              <a:rPr lang="zh-CN" altLang="en-US"/>
              <a:t>传输</a:t>
            </a: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58505409"/>
              </p:ext>
            </p:extLst>
          </p:nvPr>
        </p:nvGraphicFramePr>
        <p:xfrm>
          <a:off x="632401" y="2191863"/>
          <a:ext cx="2814723" cy="47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3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38893" y="1720120"/>
            <a:ext cx="252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mp3</a:t>
            </a:r>
            <a:r>
              <a:rPr lang="zh-CN" altLang="en-US" sz="1600" dirty="0"/>
              <a:t>压缩音频数据</a:t>
            </a:r>
            <a:r>
              <a:rPr lang="zh-CN" altLang="en-US" sz="1600" dirty="0" smtClean="0"/>
              <a:t>缓冲区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53447" y="2657439"/>
            <a:ext cx="0" cy="486532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1303596" y="2677257"/>
            <a:ext cx="1099333" cy="3911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6618" y="2665160"/>
            <a:ext cx="1366" cy="524038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5713" y="3097804"/>
            <a:ext cx="105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开始指针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99406" y="3046161"/>
            <a:ext cx="110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偏移指针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19067" y="3143971"/>
            <a:ext cx="125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解码后传输指针偏移</a:t>
            </a:r>
          </a:p>
        </p:txBody>
      </p:sp>
      <p:graphicFrame>
        <p:nvGraphicFramePr>
          <p:cNvPr id="22" name="表格 21"/>
          <p:cNvGraphicFramePr/>
          <p:nvPr>
            <p:extLst>
              <p:ext uri="{D42A27DB-BD31-4B8C-83A1-F6EECF244321}">
                <p14:modId xmlns:p14="http://schemas.microsoft.com/office/powerpoint/2010/main" val="2835167914"/>
              </p:ext>
            </p:extLst>
          </p:nvPr>
        </p:nvGraphicFramePr>
        <p:xfrm>
          <a:off x="4785880" y="2032356"/>
          <a:ext cx="30118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736860" y="1751686"/>
            <a:ext cx="1263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解码算法</a:t>
            </a:r>
          </a:p>
        </p:txBody>
      </p:sp>
      <p:sp>
        <p:nvSpPr>
          <p:cNvPr id="26" name="右箭头 25"/>
          <p:cNvSpPr/>
          <p:nvPr/>
        </p:nvSpPr>
        <p:spPr>
          <a:xfrm>
            <a:off x="3915295" y="203235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19110" y="3294380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SPI</a:t>
            </a:r>
            <a:r>
              <a:rPr lang="zh-CN" altLang="en-US" sz="1600"/>
              <a:t>发送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85880" y="1751686"/>
            <a:ext cx="271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解码后</a:t>
            </a:r>
            <a:r>
              <a:rPr lang="en-US" altLang="zh-CN" sz="1600" dirty="0" smtClean="0"/>
              <a:t>PCM</a:t>
            </a:r>
            <a:r>
              <a:rPr lang="zh-CN" altLang="en-US" sz="1600" dirty="0" smtClean="0"/>
              <a:t>数据缓冲</a:t>
            </a:r>
            <a:r>
              <a:rPr lang="en-US" altLang="zh-CN" sz="1600" dirty="0"/>
              <a:t>A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05679" y="3218180"/>
            <a:ext cx="301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解码后</a:t>
            </a:r>
            <a:r>
              <a:rPr lang="en-US" altLang="zh-CN" sz="1600" dirty="0"/>
              <a:t>PCM</a:t>
            </a:r>
            <a:r>
              <a:rPr lang="zh-CN" altLang="en-US" sz="1600" dirty="0"/>
              <a:t>数据</a:t>
            </a:r>
            <a:r>
              <a:rPr lang="zh-CN" altLang="en-US" sz="1600" dirty="0" smtClean="0"/>
              <a:t>缓冲</a:t>
            </a:r>
            <a:r>
              <a:rPr lang="en-US" altLang="zh-CN" sz="1600" dirty="0" smtClean="0"/>
              <a:t>B</a:t>
            </a:r>
            <a:endParaRPr lang="en-US" altLang="zh-CN" sz="1600" dirty="0"/>
          </a:p>
        </p:txBody>
      </p:sp>
      <p:graphicFrame>
        <p:nvGraphicFramePr>
          <p:cNvPr id="33" name="表格 32"/>
          <p:cNvGraphicFramePr/>
          <p:nvPr/>
        </p:nvGraphicFramePr>
        <p:xfrm>
          <a:off x="4864100" y="3555365"/>
          <a:ext cx="30118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393065" y="1295401"/>
            <a:ext cx="3356610" cy="3030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49675" y="3249930"/>
            <a:ext cx="1263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解码算法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987030" y="1741805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SPI</a:t>
            </a:r>
            <a:r>
              <a:rPr lang="zh-CN" altLang="en-US" sz="1600" dirty="0"/>
              <a:t>发送</a:t>
            </a:r>
          </a:p>
        </p:txBody>
      </p:sp>
      <p:sp>
        <p:nvSpPr>
          <p:cNvPr id="44" name="右箭头 43"/>
          <p:cNvSpPr/>
          <p:nvPr/>
        </p:nvSpPr>
        <p:spPr>
          <a:xfrm>
            <a:off x="8214995" y="3587115"/>
            <a:ext cx="47815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69230" y="4216400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Ping-pong</a:t>
            </a:r>
            <a:r>
              <a:rPr lang="zh-CN" altLang="en-US" dirty="0"/>
              <a:t>方式传输</a:t>
            </a:r>
          </a:p>
        </p:txBody>
      </p:sp>
      <p:sp>
        <p:nvSpPr>
          <p:cNvPr id="2" name="右箭头 1"/>
          <p:cNvSpPr/>
          <p:nvPr/>
        </p:nvSpPr>
        <p:spPr>
          <a:xfrm>
            <a:off x="3935095" y="3618865"/>
            <a:ext cx="544830" cy="302260"/>
          </a:xfrm>
          <a:prstGeom prst="rightArrow">
            <a:avLst/>
          </a:prstGeom>
          <a:solidFill>
            <a:srgbClr val="E2D4F3"/>
          </a:solidFill>
          <a:ln>
            <a:solidFill>
              <a:srgbClr val="F7F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8162175" y="2095856"/>
            <a:ext cx="544830" cy="302260"/>
          </a:xfrm>
          <a:prstGeom prst="rightArrow">
            <a:avLst/>
          </a:prstGeom>
          <a:solidFill>
            <a:srgbClr val="E2D4F3"/>
          </a:solidFill>
          <a:ln>
            <a:solidFill>
              <a:srgbClr val="F7F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4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44" grpId="0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bldLvl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63335" y="189202"/>
            <a:ext cx="259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算法优化加速前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0848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4445953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5" name="矩形 14"/>
          <p:cNvSpPr/>
          <p:nvPr/>
        </p:nvSpPr>
        <p:spPr>
          <a:xfrm>
            <a:off x="449898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3195003" y="91376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53373" y="8756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866073" y="13011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19" name="矩形 18"/>
          <p:cNvSpPr/>
          <p:nvPr/>
        </p:nvSpPr>
        <p:spPr>
          <a:xfrm>
            <a:off x="449898" y="17653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1700848" y="176593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66073" y="17272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22" name="矩形 21"/>
          <p:cNvSpPr/>
          <p:nvPr/>
        </p:nvSpPr>
        <p:spPr>
          <a:xfrm>
            <a:off x="3195003" y="17653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4445953" y="176593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53373" y="21856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27" name="矩形 26"/>
          <p:cNvSpPr/>
          <p:nvPr/>
        </p:nvSpPr>
        <p:spPr>
          <a:xfrm>
            <a:off x="1700848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8" name="矩形 27"/>
          <p:cNvSpPr/>
          <p:nvPr/>
        </p:nvSpPr>
        <p:spPr>
          <a:xfrm>
            <a:off x="4445953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9" name="矩形 28"/>
          <p:cNvSpPr/>
          <p:nvPr/>
        </p:nvSpPr>
        <p:spPr>
          <a:xfrm>
            <a:off x="3195003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449898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53373" y="25965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490663" y="3121660"/>
            <a:ext cx="675005" cy="601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236403" y="3121660"/>
            <a:ext cx="675005" cy="551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7" name="右大括号 36"/>
          <p:cNvSpPr/>
          <p:nvPr/>
        </p:nvSpPr>
        <p:spPr>
          <a:xfrm>
            <a:off x="5825808" y="1106170"/>
            <a:ext cx="228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989003" y="229362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＝</a:t>
            </a:r>
          </a:p>
        </p:txBody>
      </p:sp>
      <p:sp>
        <p:nvSpPr>
          <p:cNvPr id="39" name="矩形 38"/>
          <p:cNvSpPr/>
          <p:nvPr/>
        </p:nvSpPr>
        <p:spPr>
          <a:xfrm>
            <a:off x="6340793" y="233235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40" name="矩形 39"/>
          <p:cNvSpPr/>
          <p:nvPr/>
        </p:nvSpPr>
        <p:spPr>
          <a:xfrm>
            <a:off x="7591743" y="233172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41" name="矩形 40"/>
          <p:cNvSpPr/>
          <p:nvPr/>
        </p:nvSpPr>
        <p:spPr>
          <a:xfrm>
            <a:off x="6314123" y="2265680"/>
            <a:ext cx="1295400" cy="457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6693853" y="2934335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58573" y="343154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最后结果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14338" y="4157981"/>
            <a:ext cx="14090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每组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位扩展为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45" name="右箭头 44"/>
          <p:cNvSpPr/>
          <p:nvPr/>
        </p:nvSpPr>
        <p:spPr>
          <a:xfrm>
            <a:off x="1951673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605088" y="4157981"/>
            <a:ext cx="113030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先乘法后累加</a:t>
            </a:r>
          </a:p>
        </p:txBody>
      </p:sp>
      <p:sp>
        <p:nvSpPr>
          <p:cNvPr id="47" name="右箭头 46"/>
          <p:cNvSpPr/>
          <p:nvPr/>
        </p:nvSpPr>
        <p:spPr>
          <a:xfrm>
            <a:off x="3873818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543108" y="4157981"/>
            <a:ext cx="113030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得到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位数据</a:t>
            </a:r>
          </a:p>
        </p:txBody>
      </p:sp>
      <p:sp>
        <p:nvSpPr>
          <p:cNvPr id="49" name="右箭头 48"/>
          <p:cNvSpPr/>
          <p:nvPr/>
        </p:nvSpPr>
        <p:spPr>
          <a:xfrm>
            <a:off x="5820093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533833" y="4157981"/>
            <a:ext cx="14344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取高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位得到结果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1596" y="5927091"/>
            <a:ext cx="587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  <a:r>
              <a:rPr lang="zh-CN" altLang="en-US" dirty="0" smtClean="0"/>
              <a:t>：解码</a:t>
            </a:r>
            <a:r>
              <a:rPr lang="zh-CN" altLang="en-US" dirty="0"/>
              <a:t>用时</a:t>
            </a:r>
            <a:r>
              <a:rPr lang="en-US" altLang="zh-CN" dirty="0"/>
              <a:t>32ms</a:t>
            </a:r>
            <a:r>
              <a:rPr lang="zh-CN" altLang="en-US" dirty="0"/>
              <a:t>，多任务状态无法调度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15" grpId="0" bldLvl="0" animBg="1"/>
      <p:bldP spid="16" grpId="0" bldLvl="0" animBg="1"/>
      <p:bldP spid="17" grpId="0"/>
      <p:bldP spid="18" grpId="0"/>
      <p:bldP spid="19" grpId="0" bldLvl="0" animBg="1"/>
      <p:bldP spid="20" grpId="0" bldLvl="0" animBg="1"/>
      <p:bldP spid="21" grpId="0"/>
      <p:bldP spid="22" grpId="0" bldLvl="0" animBg="1"/>
      <p:bldP spid="23" grpId="0" bldLvl="0" animBg="1"/>
      <p:bldP spid="26" grpId="0"/>
      <p:bldP spid="27" grpId="0" bldLvl="0" animBg="1"/>
      <p:bldP spid="28" grpId="0" bldLvl="0" animBg="1"/>
      <p:bldP spid="29" grpId="0" bldLvl="0" animBg="1"/>
      <p:bldP spid="31" grpId="0" bldLvl="0" animBg="1"/>
      <p:bldP spid="32" grpId="0"/>
      <p:bldP spid="35" grpId="0"/>
      <p:bldP spid="35" grpId="1"/>
      <p:bldP spid="36" grpId="0"/>
      <p:bldP spid="36" grpId="1"/>
      <p:bldP spid="37" grpId="0" animBg="1"/>
      <p:bldP spid="38" grpId="0"/>
      <p:bldP spid="39" grpId="0" bldLvl="0" animBg="1"/>
      <p:bldP spid="40" grpId="0" bldLvl="0" animBg="1"/>
      <p:bldP spid="41" grpId="0" animBg="1"/>
      <p:bldP spid="42" grpId="0" animBg="1"/>
      <p:bldP spid="4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52400" y="762000"/>
            <a:ext cx="8661399" cy="34476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41781" y="161473"/>
            <a:ext cx="262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DSP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指令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加速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7827" y="1196084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6550257" y="1189734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38777" y="1151634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9" name="矩形 38"/>
          <p:cNvSpPr/>
          <p:nvPr/>
        </p:nvSpPr>
        <p:spPr>
          <a:xfrm>
            <a:off x="535538" y="1196084"/>
            <a:ext cx="1670050" cy="28575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ACC_H(32bits)</a:t>
            </a:r>
          </a:p>
        </p:txBody>
      </p:sp>
      <p:sp>
        <p:nvSpPr>
          <p:cNvPr id="40" name="矩形 39"/>
          <p:cNvSpPr/>
          <p:nvPr/>
        </p:nvSpPr>
        <p:spPr>
          <a:xfrm>
            <a:off x="2139547" y="1190369"/>
            <a:ext cx="161417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ACC_L</a:t>
            </a:r>
            <a:r>
              <a:rPr lang="zh-CN" altLang="en-US" sz="1600"/>
              <a:t>（</a:t>
            </a:r>
            <a:r>
              <a:rPr lang="en-US" altLang="zh-CN" sz="1600"/>
              <a:t>32bits)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4887827" y="189902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6550257" y="189902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38777" y="1860929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14" name="矩形 13"/>
          <p:cNvSpPr/>
          <p:nvPr/>
        </p:nvSpPr>
        <p:spPr>
          <a:xfrm>
            <a:off x="4887827" y="265213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8" name="矩形 17"/>
          <p:cNvSpPr/>
          <p:nvPr/>
        </p:nvSpPr>
        <p:spPr>
          <a:xfrm>
            <a:off x="6550257" y="265213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38777" y="2575304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138777" y="3148709"/>
            <a:ext cx="675005" cy="601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38200" y="4418957"/>
            <a:ext cx="146685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accent1">
                    <a:lumMod val="75000"/>
                  </a:schemeClr>
                </a:solidFill>
              </a:rPr>
              <a:t>直接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位数据乘法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476617" y="4555482"/>
            <a:ext cx="791494" cy="2574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05401" y="4395944"/>
            <a:ext cx="174561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每组数据累加在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ACC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寄存器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413776" y="4532469"/>
            <a:ext cx="926063" cy="2804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41781" y="4395944"/>
            <a:ext cx="167957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accent1">
                    <a:lumMod val="75000"/>
                  </a:schemeClr>
                </a:solidFill>
              </a:rPr>
              <a:t>取高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位数据</a:t>
            </a:r>
          </a:p>
        </p:txBody>
      </p:sp>
      <p:sp>
        <p:nvSpPr>
          <p:cNvPr id="41" name="矩形 40"/>
          <p:cNvSpPr/>
          <p:nvPr/>
        </p:nvSpPr>
        <p:spPr>
          <a:xfrm>
            <a:off x="518798" y="1113534"/>
            <a:ext cx="1620114" cy="457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510218" y="2409255"/>
            <a:ext cx="1658621" cy="29145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46961" y="3578605"/>
            <a:ext cx="1590675" cy="36181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最后结果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5885" y="5842095"/>
            <a:ext cx="76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结果：单</a:t>
            </a:r>
            <a:r>
              <a:rPr lang="zh-CN" altLang="en-US" dirty="0"/>
              <a:t>任务运行时解码一帧所需时间从约32ms，降低到约19</a:t>
            </a:r>
            <a:r>
              <a:rPr lang="zh-CN" altLang="en-US" dirty="0" smtClean="0"/>
              <a:t>ms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18178" y="1049428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18178" y="1769549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18178" y="2527105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999" y="1102994"/>
            <a:ext cx="8280400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23417" y="117413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0999" y="1812642"/>
            <a:ext cx="8280400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921584" y="18837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0999" y="2565111"/>
            <a:ext cx="8280399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910009" y="26362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86599" y="18740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……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86599" y="26521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……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29243" y="3806622"/>
            <a:ext cx="27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指令替换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乘加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ldLvl="0" animBg="1"/>
      <p:bldP spid="12" grpId="0" bldLvl="0" animBg="1"/>
      <p:bldP spid="17" grpId="0"/>
      <p:bldP spid="39" grpId="0" bldLvl="0" animBg="1"/>
      <p:bldP spid="40" grpId="0" bldLvl="0" animBg="1"/>
      <p:bldP spid="9" grpId="1" bldLvl="0" animBg="1"/>
      <p:bldP spid="10" grpId="0" bldLvl="0" animBg="1"/>
      <p:bldP spid="11" grpId="0"/>
      <p:bldP spid="14" grpId="1" bldLvl="0" animBg="1"/>
      <p:bldP spid="18" grpId="0" bldLvl="0" animBg="1"/>
      <p:bldP spid="19" grpId="0"/>
      <p:bldP spid="35" grpId="0"/>
      <p:bldP spid="35" grpId="1"/>
      <p:bldP spid="41" grpId="0" bldLvl="0" animBg="1"/>
      <p:bldP spid="42" grpId="0" bldLvl="0" animBg="1"/>
      <p:bldP spid="43" grpId="0" bldLvl="0" animBg="1"/>
      <p:bldP spid="27" grpId="0"/>
      <p:bldP spid="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0" y="877570"/>
            <a:ext cx="3733800" cy="4380230"/>
          </a:xfrm>
          <a:prstGeom prst="round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00800" y="137448"/>
            <a:ext cx="292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accent1">
                    <a:lumMod val="75000"/>
                  </a:schemeClr>
                </a:solidFill>
              </a:rPr>
              <a:t>内联汇编深度优化</a:t>
            </a:r>
          </a:p>
        </p:txBody>
      </p:sp>
      <p:sp>
        <p:nvSpPr>
          <p:cNvPr id="8" name="矩形 7"/>
          <p:cNvSpPr/>
          <p:nvPr/>
        </p:nvSpPr>
        <p:spPr>
          <a:xfrm>
            <a:off x="776605" y="115443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r0</a:t>
            </a:r>
          </a:p>
        </p:txBody>
      </p:sp>
      <p:sp>
        <p:nvSpPr>
          <p:cNvPr id="9" name="矩形 8"/>
          <p:cNvSpPr/>
          <p:nvPr/>
        </p:nvSpPr>
        <p:spPr>
          <a:xfrm>
            <a:off x="776605" y="161163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r1</a:t>
            </a:r>
          </a:p>
        </p:txBody>
      </p:sp>
      <p:sp>
        <p:nvSpPr>
          <p:cNvPr id="10" name="矩形 9"/>
          <p:cNvSpPr/>
          <p:nvPr/>
        </p:nvSpPr>
        <p:spPr>
          <a:xfrm>
            <a:off x="776605" y="206883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</a:p>
        </p:txBody>
      </p:sp>
      <p:sp>
        <p:nvSpPr>
          <p:cNvPr id="11" name="矩形 10"/>
          <p:cNvSpPr/>
          <p:nvPr/>
        </p:nvSpPr>
        <p:spPr>
          <a:xfrm>
            <a:off x="776605" y="252603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r7</a:t>
            </a:r>
          </a:p>
        </p:txBody>
      </p:sp>
      <p:sp>
        <p:nvSpPr>
          <p:cNvPr id="12" name="矩形 11"/>
          <p:cNvSpPr/>
          <p:nvPr/>
        </p:nvSpPr>
        <p:spPr>
          <a:xfrm>
            <a:off x="776605" y="2983230"/>
            <a:ext cx="506730" cy="457200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r8</a:t>
            </a:r>
          </a:p>
        </p:txBody>
      </p:sp>
      <p:sp>
        <p:nvSpPr>
          <p:cNvPr id="13" name="矩形 12"/>
          <p:cNvSpPr/>
          <p:nvPr/>
        </p:nvSpPr>
        <p:spPr>
          <a:xfrm>
            <a:off x="776605" y="3440430"/>
            <a:ext cx="506730" cy="457200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4" name="矩形 13"/>
          <p:cNvSpPr/>
          <p:nvPr/>
        </p:nvSpPr>
        <p:spPr>
          <a:xfrm>
            <a:off x="776605" y="3897630"/>
            <a:ext cx="506730" cy="457200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r24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6605" y="4354830"/>
            <a:ext cx="506730" cy="457200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r25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700" y="847725"/>
            <a:ext cx="91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2886"/>
                </a:solidFill>
              </a:rPr>
              <a:t>Register</a:t>
            </a:r>
          </a:p>
        </p:txBody>
      </p:sp>
      <p:sp>
        <p:nvSpPr>
          <p:cNvPr id="17" name="矩形 16"/>
          <p:cNvSpPr/>
          <p:nvPr/>
        </p:nvSpPr>
        <p:spPr>
          <a:xfrm>
            <a:off x="2747645" y="1154430"/>
            <a:ext cx="1089660" cy="3750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Memory</a:t>
            </a:r>
          </a:p>
        </p:txBody>
      </p:sp>
      <p:sp>
        <p:nvSpPr>
          <p:cNvPr id="19" name="上弧形箭头 18"/>
          <p:cNvSpPr/>
          <p:nvPr/>
        </p:nvSpPr>
        <p:spPr>
          <a:xfrm>
            <a:off x="1344295" y="1518603"/>
            <a:ext cx="1403350" cy="53848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下弧形箭头 19"/>
          <p:cNvSpPr/>
          <p:nvPr/>
        </p:nvSpPr>
        <p:spPr>
          <a:xfrm flipH="1">
            <a:off x="1283335" y="2131378"/>
            <a:ext cx="1405890" cy="50673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7210" y="5501005"/>
            <a:ext cx="330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单任务状态解码用时</a:t>
            </a:r>
            <a:r>
              <a:rPr lang="en-US" altLang="zh-CN"/>
              <a:t>19ms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多任务状态无法调度</a:t>
            </a:r>
          </a:p>
        </p:txBody>
      </p:sp>
      <p:sp>
        <p:nvSpPr>
          <p:cNvPr id="22" name="矩形 21"/>
          <p:cNvSpPr/>
          <p:nvPr/>
        </p:nvSpPr>
        <p:spPr>
          <a:xfrm>
            <a:off x="5367020" y="1155393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r0</a:t>
            </a:r>
          </a:p>
        </p:txBody>
      </p:sp>
      <p:sp>
        <p:nvSpPr>
          <p:cNvPr id="23" name="矩形 22"/>
          <p:cNvSpPr/>
          <p:nvPr/>
        </p:nvSpPr>
        <p:spPr>
          <a:xfrm>
            <a:off x="5367020" y="1612593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r1</a:t>
            </a:r>
          </a:p>
        </p:txBody>
      </p:sp>
      <p:sp>
        <p:nvSpPr>
          <p:cNvPr id="24" name="矩形 23"/>
          <p:cNvSpPr/>
          <p:nvPr/>
        </p:nvSpPr>
        <p:spPr>
          <a:xfrm>
            <a:off x="5367020" y="2069793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r2</a:t>
            </a:r>
          </a:p>
        </p:txBody>
      </p:sp>
      <p:sp>
        <p:nvSpPr>
          <p:cNvPr id="25" name="矩形 24"/>
          <p:cNvSpPr/>
          <p:nvPr/>
        </p:nvSpPr>
        <p:spPr>
          <a:xfrm>
            <a:off x="5367020" y="2526993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r3</a:t>
            </a:r>
          </a:p>
        </p:txBody>
      </p:sp>
      <p:sp>
        <p:nvSpPr>
          <p:cNvPr id="26" name="矩形 25"/>
          <p:cNvSpPr/>
          <p:nvPr/>
        </p:nvSpPr>
        <p:spPr>
          <a:xfrm>
            <a:off x="5367020" y="2984193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5367020" y="3441393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5367020" y="3898593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r24</a:t>
            </a:r>
            <a:endParaRPr lang="en-US" altLang="zh-CN" sz="1600" dirty="0"/>
          </a:p>
        </p:txBody>
      </p:sp>
      <p:sp>
        <p:nvSpPr>
          <p:cNvPr id="29" name="矩形 28"/>
          <p:cNvSpPr/>
          <p:nvPr/>
        </p:nvSpPr>
        <p:spPr>
          <a:xfrm>
            <a:off x="5367020" y="4355793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r25</a:t>
            </a:r>
          </a:p>
        </p:txBody>
      </p:sp>
      <p:sp>
        <p:nvSpPr>
          <p:cNvPr id="30" name="矩形 29"/>
          <p:cNvSpPr/>
          <p:nvPr/>
        </p:nvSpPr>
        <p:spPr>
          <a:xfrm>
            <a:off x="7543800" y="1204923"/>
            <a:ext cx="1089660" cy="3750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Memory</a:t>
            </a:r>
          </a:p>
        </p:txBody>
      </p:sp>
      <p:sp>
        <p:nvSpPr>
          <p:cNvPr id="31" name="右箭头 30"/>
          <p:cNvSpPr/>
          <p:nvPr/>
        </p:nvSpPr>
        <p:spPr>
          <a:xfrm>
            <a:off x="6282690" y="1838018"/>
            <a:ext cx="8242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0800000">
            <a:off x="6246495" y="4053533"/>
            <a:ext cx="8242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344035" y="5501005"/>
            <a:ext cx="3619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核心代码内联汇编实现，所有变量只在内存里加载一次</a:t>
            </a: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结果：MP3解码时间</a:t>
            </a:r>
            <a:r>
              <a:rPr lang="en-US"/>
              <a:t>18ms</a:t>
            </a:r>
            <a:r>
              <a:rPr lang="zh-CN" altLang="en-US"/>
              <a:t>，多任务状态为</a:t>
            </a:r>
            <a:r>
              <a:rPr lang="en-US" altLang="zh-CN"/>
              <a:t>26ms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203190" y="878533"/>
            <a:ext cx="91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2886"/>
                </a:solidFill>
              </a:rPr>
              <a:t>Register</a:t>
            </a:r>
          </a:p>
        </p:txBody>
      </p:sp>
      <p:sp>
        <p:nvSpPr>
          <p:cNvPr id="2" name="左大括号 1"/>
          <p:cNvSpPr/>
          <p:nvPr/>
        </p:nvSpPr>
        <p:spPr>
          <a:xfrm rot="10800000">
            <a:off x="1349058" y="3034030"/>
            <a:ext cx="178752" cy="1749741"/>
          </a:xfrm>
          <a:prstGeom prst="leftBrace">
            <a:avLst>
              <a:gd name="adj1" fmla="val 8333"/>
              <a:gd name="adj2" fmla="val 49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9555" y="3183096"/>
            <a:ext cx="445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未参与解码</a:t>
            </a:r>
            <a:endParaRPr lang="zh-CN" altLang="en-US" dirty="0">
              <a:solidFill>
                <a:srgbClr val="512886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78070" y="847725"/>
            <a:ext cx="3953192" cy="4380230"/>
          </a:xfrm>
          <a:prstGeom prst="roundRect">
            <a:avLst/>
          </a:prstGeom>
          <a:noFill/>
          <a:ln>
            <a:solidFill>
              <a:srgbClr val="5128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4193540" y="2882424"/>
            <a:ext cx="684530" cy="533876"/>
          </a:xfrm>
          <a:prstGeom prst="right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3060" y="2548652"/>
            <a:ext cx="6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优化</a:t>
            </a:r>
            <a:endParaRPr lang="zh-CN" altLang="en-US" dirty="0">
              <a:solidFill>
                <a:srgbClr val="51288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40717" y="112067"/>
            <a:ext cx="392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err="1">
                <a:solidFill>
                  <a:schemeClr val="accent1">
                    <a:lumMod val="75000"/>
                  </a:schemeClr>
                </a:solidFill>
              </a:rPr>
              <a:t>使用CCM减少存储时间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540" y="10483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Music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540" y="22294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Net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2860" y="1048383"/>
            <a:ext cx="888365" cy="199453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DDR</a:t>
            </a:r>
          </a:p>
        </p:txBody>
      </p:sp>
      <p:sp>
        <p:nvSpPr>
          <p:cNvPr id="10" name="直角上箭头 9"/>
          <p:cNvSpPr/>
          <p:nvPr/>
        </p:nvSpPr>
        <p:spPr>
          <a:xfrm rot="16200000">
            <a:off x="1506220" y="1484628"/>
            <a:ext cx="744855" cy="45021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 rot="16200000" flipH="1">
            <a:off x="1499870" y="2159633"/>
            <a:ext cx="756920" cy="44958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103120" y="1931668"/>
            <a:ext cx="45974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9140" y="3952875"/>
            <a:ext cx="2308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数据存储压力大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多任务状态解码时间长（</a:t>
            </a:r>
            <a:r>
              <a:rPr lang="en-US" altLang="zh-CN"/>
              <a:t>26ms</a:t>
            </a:r>
            <a:r>
              <a:rPr lang="zh-CN" altLang="en-US"/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5342255" y="10483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Music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42255" y="2180588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Net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3800" y="2010408"/>
            <a:ext cx="888365" cy="98234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DDR</a:t>
            </a:r>
          </a:p>
        </p:txBody>
      </p:sp>
      <p:sp>
        <p:nvSpPr>
          <p:cNvPr id="17" name="矩形 16"/>
          <p:cNvSpPr/>
          <p:nvPr/>
        </p:nvSpPr>
        <p:spPr>
          <a:xfrm>
            <a:off x="7543800" y="1048383"/>
            <a:ext cx="888365" cy="96202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CCM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6230620" y="1414778"/>
            <a:ext cx="1312545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6231255" y="2387598"/>
            <a:ext cx="1312545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39285" y="3952875"/>
            <a:ext cx="2924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加快了存取速度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结果：单任务解码时间减少到</a:t>
            </a:r>
            <a:r>
              <a:rPr lang="en-US" altLang="zh-CN"/>
              <a:t>14ms</a:t>
            </a:r>
            <a:r>
              <a:rPr lang="zh-CN" altLang="en-US"/>
              <a:t>，多任务状态解码时间</a:t>
            </a:r>
            <a:r>
              <a:rPr lang="en-US" altLang="zh-CN"/>
              <a:t>18ms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81000" y="877570"/>
            <a:ext cx="3733800" cy="2399030"/>
          </a:xfrm>
          <a:prstGeom prst="round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953000" y="846135"/>
            <a:ext cx="3733800" cy="2399030"/>
          </a:xfrm>
          <a:prstGeom prst="roundRect">
            <a:avLst/>
          </a:prstGeom>
          <a:noFill/>
          <a:ln>
            <a:solidFill>
              <a:srgbClr val="5128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243705" y="1918807"/>
            <a:ext cx="684530" cy="533876"/>
          </a:xfrm>
          <a:prstGeom prst="right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13225" y="1585035"/>
            <a:ext cx="6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优化</a:t>
            </a:r>
            <a:endParaRPr lang="zh-CN" altLang="en-US" dirty="0">
              <a:solidFill>
                <a:srgbClr val="51288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9720" y="1043940"/>
            <a:ext cx="4110990" cy="53467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电台服务器</a:t>
            </a:r>
          </a:p>
        </p:txBody>
      </p:sp>
      <p:sp>
        <p:nvSpPr>
          <p:cNvPr id="6" name="矩形 5"/>
          <p:cNvSpPr/>
          <p:nvPr/>
        </p:nvSpPr>
        <p:spPr>
          <a:xfrm>
            <a:off x="299085" y="2743200"/>
            <a:ext cx="4111625" cy="55054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iRythm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734060" y="1578610"/>
            <a:ext cx="2540" cy="11696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197167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“GET”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91540" y="1578610"/>
            <a:ext cx="0" cy="11696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91540" y="184086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</a:t>
            </a:r>
            <a:r>
              <a:rPr lang="en-US" altLang="zh-CN"/>
              <a:t>ID</a:t>
            </a:r>
            <a:r>
              <a:rPr lang="zh-CN" altLang="en-US"/>
              <a:t>号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10130" y="1583690"/>
            <a:ext cx="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82395" y="1971675"/>
            <a:ext cx="92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“POST”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75865" y="1573530"/>
            <a:ext cx="635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56180" y="183324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歌曲信息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749675" y="1578610"/>
            <a:ext cx="889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15615" y="197167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“GET”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48430" y="183324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歌曲文件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42715" y="1583690"/>
            <a:ext cx="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1472564"/>
            <a:ext cx="2240915" cy="18954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665" y="1412240"/>
            <a:ext cx="2098040" cy="1955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22910" y="3859530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“GET”</a:t>
            </a:r>
            <a:r>
              <a:rPr lang="zh-CN" altLang="en-US"/>
              <a:t>：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395" y="3774440"/>
            <a:ext cx="7517765" cy="64897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99085" y="4984750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“POST”</a:t>
            </a:r>
            <a:r>
              <a:rPr lang="zh-CN" altLang="en-US"/>
              <a:t>：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395" y="4984750"/>
            <a:ext cx="7634605" cy="67373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842192" y="827405"/>
            <a:ext cx="114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</a:t>
            </a:r>
            <a:r>
              <a:rPr lang="en-US" altLang="zh-CN" dirty="0"/>
              <a:t>ID</a:t>
            </a:r>
            <a:r>
              <a:rPr lang="zh-CN" altLang="en-US" dirty="0"/>
              <a:t>号：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880860" y="827405"/>
            <a:ext cx="1210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歌曲信息：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  <p:bldP spid="17" grpId="0"/>
      <p:bldP spid="18" grpId="1"/>
      <p:bldP spid="29" grpId="0"/>
      <p:bldP spid="29" grpId="1"/>
      <p:bldP spid="31" grpId="0"/>
      <p:bldP spid="31" grpId="1"/>
      <p:bldP spid="32" grpId="0"/>
      <p:bldP spid="3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65000"/>
                  </a:schemeClr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总结展望</a:t>
            </a: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" y="2454910"/>
            <a:ext cx="8229600" cy="514350"/>
          </a:xfrm>
        </p:spPr>
        <p:txBody>
          <a:bodyPr/>
          <a:lstStyle/>
          <a:p>
            <a:pPr algn="ctr"/>
            <a:r>
              <a:rPr lang="zh-CN" altLang="en-US" sz="2400" dirty="0"/>
              <a:t>基于</a:t>
            </a:r>
            <a:r>
              <a:rPr lang="en-US" sz="2400" dirty="0"/>
              <a:t>ARC EM Starter Kit</a:t>
            </a:r>
            <a:r>
              <a:rPr lang="zh-CN" altLang="en-US" sz="2400" dirty="0"/>
              <a:t>的iRhythm</a:t>
            </a:r>
            <a:r>
              <a:rPr lang="zh-CN" altLang="en-US" sz="2400" dirty="0" smtClean="0"/>
              <a:t>网络音响</a:t>
            </a:r>
            <a:endParaRPr lang="zh-CN" alt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李锐戈   吴曦   马志朋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609725" y="1617980"/>
            <a:ext cx="1447800" cy="144780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产品总结</a:t>
            </a:r>
          </a:p>
        </p:txBody>
      </p:sp>
      <p:sp>
        <p:nvSpPr>
          <p:cNvPr id="37" name="椭圆 36"/>
          <p:cNvSpPr/>
          <p:nvPr/>
        </p:nvSpPr>
        <p:spPr>
          <a:xfrm>
            <a:off x="6080125" y="1617980"/>
            <a:ext cx="1447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学习心得</a:t>
            </a:r>
          </a:p>
        </p:txBody>
      </p:sp>
      <p:sp>
        <p:nvSpPr>
          <p:cNvPr id="38" name="椭圆 37"/>
          <p:cNvSpPr/>
          <p:nvPr/>
        </p:nvSpPr>
        <p:spPr>
          <a:xfrm>
            <a:off x="3734435" y="4104640"/>
            <a:ext cx="14478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展望</a:t>
            </a:r>
          </a:p>
        </p:txBody>
      </p:sp>
      <p:sp>
        <p:nvSpPr>
          <p:cNvPr id="6" name="椭圆 5"/>
          <p:cNvSpPr/>
          <p:nvPr/>
        </p:nvSpPr>
        <p:spPr>
          <a:xfrm>
            <a:off x="648335" y="191071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音乐播放</a:t>
            </a:r>
          </a:p>
        </p:txBody>
      </p:sp>
      <p:sp>
        <p:nvSpPr>
          <p:cNvPr id="7" name="椭圆 6"/>
          <p:cNvSpPr/>
          <p:nvPr/>
        </p:nvSpPr>
        <p:spPr>
          <a:xfrm>
            <a:off x="2638425" y="104838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协议转换</a:t>
            </a:r>
          </a:p>
        </p:txBody>
      </p:sp>
      <p:sp>
        <p:nvSpPr>
          <p:cNvPr id="8" name="椭圆 7"/>
          <p:cNvSpPr/>
          <p:nvPr/>
        </p:nvSpPr>
        <p:spPr>
          <a:xfrm>
            <a:off x="2536825" y="283654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功率放大</a:t>
            </a:r>
          </a:p>
        </p:txBody>
      </p:sp>
      <p:sp>
        <p:nvSpPr>
          <p:cNvPr id="9" name="椭圆 8"/>
          <p:cNvSpPr/>
          <p:nvPr/>
        </p:nvSpPr>
        <p:spPr>
          <a:xfrm>
            <a:off x="5514975" y="1048385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低频解码</a:t>
            </a:r>
          </a:p>
        </p:txBody>
      </p:sp>
      <p:sp>
        <p:nvSpPr>
          <p:cNvPr id="10" name="椭圆 9"/>
          <p:cNvSpPr/>
          <p:nvPr/>
        </p:nvSpPr>
        <p:spPr>
          <a:xfrm>
            <a:off x="7454265" y="1545590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计算机原理</a:t>
            </a:r>
          </a:p>
        </p:txBody>
      </p:sp>
      <p:sp>
        <p:nvSpPr>
          <p:cNvPr id="11" name="椭圆 10"/>
          <p:cNvSpPr/>
          <p:nvPr/>
        </p:nvSpPr>
        <p:spPr>
          <a:xfrm>
            <a:off x="5608955" y="2836545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处理器的使用</a:t>
            </a:r>
          </a:p>
        </p:txBody>
      </p:sp>
      <p:sp>
        <p:nvSpPr>
          <p:cNvPr id="12" name="左箭头 11"/>
          <p:cNvSpPr/>
          <p:nvPr/>
        </p:nvSpPr>
        <p:spPr>
          <a:xfrm>
            <a:off x="3133725" y="4740910"/>
            <a:ext cx="600710" cy="1746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21865" y="4349115"/>
            <a:ext cx="911860" cy="9575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m4a</a:t>
            </a:r>
          </a:p>
        </p:txBody>
      </p:sp>
      <p:sp>
        <p:nvSpPr>
          <p:cNvPr id="14" name="左箭头 13"/>
          <p:cNvSpPr/>
          <p:nvPr/>
        </p:nvSpPr>
        <p:spPr>
          <a:xfrm rot="10800000">
            <a:off x="5182235" y="4741545"/>
            <a:ext cx="600710" cy="1746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782945" y="4350385"/>
            <a:ext cx="911860" cy="9575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语音识别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anose="020F0502020204030204" pitchFamily="34" charset="0"/>
              </a:rPr>
              <a:t>  谢 谢！</a:t>
            </a:r>
            <a:endParaRPr lang="en-US" sz="5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</a:pP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14400"/>
            <a:ext cx="2260600" cy="1521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410" y="915036"/>
            <a:ext cx="2516733" cy="1520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64" y="859436"/>
            <a:ext cx="1991836" cy="1727448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175895" y="3368675"/>
            <a:ext cx="3830320" cy="2052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8610" y="3676650"/>
            <a:ext cx="3772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人工智能、物联网技术发展迅速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智能音箱前景火热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各大厂商争夺市场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168775" y="4267200"/>
            <a:ext cx="12192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03065" y="397319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重要功能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55" y="2962874"/>
            <a:ext cx="1503045" cy="558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60" y="2838414"/>
            <a:ext cx="1071880" cy="8064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387975" y="2677690"/>
            <a:ext cx="3603625" cy="3799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左右箭头 40"/>
          <p:cNvSpPr/>
          <p:nvPr/>
        </p:nvSpPr>
        <p:spPr>
          <a:xfrm rot="5400000">
            <a:off x="6109970" y="3964269"/>
            <a:ext cx="1278890" cy="2882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0910" y="3955379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连接</a:t>
            </a:r>
          </a:p>
        </p:txBody>
      </p:sp>
      <p:sp>
        <p:nvSpPr>
          <p:cNvPr id="19" name="下箭头 18"/>
          <p:cNvSpPr/>
          <p:nvPr/>
        </p:nvSpPr>
        <p:spPr>
          <a:xfrm>
            <a:off x="7445375" y="3724239"/>
            <a:ext cx="144145" cy="10236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93560" y="4029674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抓取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68260" y="3868327"/>
            <a:ext cx="66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解码播放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187565" y="4747859"/>
            <a:ext cx="76200" cy="76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09" y="4792731"/>
            <a:ext cx="1697737" cy="16238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0682" y="6062039"/>
            <a:ext cx="12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9A6DD5"/>
                </a:solidFill>
              </a:rPr>
              <a:t>iRhythm</a:t>
            </a:r>
            <a:endParaRPr lang="zh-CN" altLang="en-US" dirty="0">
              <a:solidFill>
                <a:srgbClr val="9A6D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难点与创新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753870" y="1447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905000" y="1524000"/>
            <a:ext cx="19812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70325" y="1524000"/>
            <a:ext cx="0" cy="441960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 w="med" len="med"/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742055" y="194881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3816028" y="200914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40785" y="3395345"/>
            <a:ext cx="258445" cy="2609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3815715" y="345694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41420" y="491172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3815715" y="4972685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2"/>
          <p:cNvSpPr>
            <a:spLocks noGrp="1" noChangeArrowheads="1"/>
          </p:cNvSpPr>
          <p:nvPr/>
        </p:nvSpPr>
        <p:spPr>
          <a:xfrm>
            <a:off x="2364740" y="852170"/>
            <a:ext cx="1161415" cy="888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难点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268000" y="1850390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资源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68000" y="3297237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速度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268000" y="4813300"/>
            <a:ext cx="1061720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协议</a:t>
            </a:r>
          </a:p>
        </p:txBody>
      </p:sp>
      <p:sp>
        <p:nvSpPr>
          <p:cNvPr id="36" name="椭圆 35"/>
          <p:cNvSpPr/>
          <p:nvPr/>
        </p:nvSpPr>
        <p:spPr>
          <a:xfrm>
            <a:off x="4096385" y="1355090"/>
            <a:ext cx="1447800" cy="1447800"/>
          </a:xfrm>
          <a:prstGeom prst="ellipse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网络音频的获取</a:t>
            </a:r>
          </a:p>
        </p:txBody>
      </p:sp>
      <p:sp>
        <p:nvSpPr>
          <p:cNvPr id="37" name="椭圆 36"/>
          <p:cNvSpPr/>
          <p:nvPr/>
        </p:nvSpPr>
        <p:spPr>
          <a:xfrm>
            <a:off x="4096385" y="2802890"/>
            <a:ext cx="1447800" cy="1447800"/>
          </a:xfrm>
          <a:prstGeom prst="ellipse">
            <a:avLst/>
          </a:prstGeom>
          <a:solidFill>
            <a:srgbClr val="9A6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音频数据解码加速</a:t>
            </a:r>
          </a:p>
        </p:txBody>
      </p:sp>
      <p:sp>
        <p:nvSpPr>
          <p:cNvPr id="38" name="椭圆 37"/>
          <p:cNvSpPr/>
          <p:nvPr/>
        </p:nvSpPr>
        <p:spPr>
          <a:xfrm>
            <a:off x="4096385" y="4250690"/>
            <a:ext cx="1447800" cy="1447800"/>
          </a:xfrm>
          <a:prstGeom prst="ellipse">
            <a:avLst/>
          </a:prstGeom>
          <a:solidFill>
            <a:srgbClr val="472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EMSK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I2S</a:t>
            </a:r>
            <a:r>
              <a:rPr lang="zh-CN" altLang="en-US" dirty="0" smtClean="0"/>
              <a:t>外设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802630" y="1540510"/>
            <a:ext cx="257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/>
              <a:t>版权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/>
              <a:t>网络相应的不确定性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802630" y="2856423"/>
            <a:ext cx="3251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高度压缩数据的解析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主频只有</a:t>
            </a:r>
            <a:r>
              <a:rPr lang="en-US" altLang="zh-CN" dirty="0" smtClean="0"/>
              <a:t>25MHz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GNU</a:t>
            </a:r>
            <a:r>
              <a:rPr lang="zh-CN" altLang="en-US" dirty="0"/>
              <a:t>不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ARC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800724" y="4902200"/>
            <a:ext cx="311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 smtClean="0"/>
              <a:t>SPI-I2S</a:t>
            </a:r>
            <a:r>
              <a:rPr lang="zh-CN" altLang="en-US" dirty="0"/>
              <a:t>的</a:t>
            </a:r>
            <a:r>
              <a:rPr lang="zh-CN" altLang="en-US" dirty="0" smtClean="0"/>
              <a:t>转换电路自制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难点与创新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7565" y="914400"/>
            <a:ext cx="0" cy="44958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518025" y="1405890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2"/>
          <p:cNvSpPr>
            <a:spLocks noGrp="1" noChangeArrowheads="1"/>
          </p:cNvSpPr>
          <p:nvPr/>
        </p:nvSpPr>
        <p:spPr>
          <a:xfrm>
            <a:off x="4587875" y="5410200"/>
            <a:ext cx="1030605" cy="63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创新</a:t>
            </a:r>
          </a:p>
        </p:txBody>
      </p:sp>
      <p:sp>
        <p:nvSpPr>
          <p:cNvPr id="18" name="等腰三角形 17"/>
          <p:cNvSpPr/>
          <p:nvPr/>
        </p:nvSpPr>
        <p:spPr>
          <a:xfrm rot="5400000">
            <a:off x="4588408" y="146685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518025" y="2853690"/>
            <a:ext cx="258445" cy="2609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4587875" y="291465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518025" y="424751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4587875" y="4308475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944495" y="863600"/>
            <a:ext cx="1447800" cy="1447800"/>
          </a:xfrm>
          <a:prstGeom prst="ellipse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ARC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DSP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指令集</a:t>
            </a:r>
          </a:p>
        </p:txBody>
      </p:sp>
      <p:sp>
        <p:nvSpPr>
          <p:cNvPr id="37" name="椭圆 36"/>
          <p:cNvSpPr/>
          <p:nvPr/>
        </p:nvSpPr>
        <p:spPr>
          <a:xfrm>
            <a:off x="2944495" y="2311400"/>
            <a:ext cx="1447800" cy="1447800"/>
          </a:xfrm>
          <a:prstGeom prst="ellipse">
            <a:avLst/>
          </a:prstGeom>
          <a:solidFill>
            <a:srgbClr val="BF9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海量网络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音乐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944495" y="3759200"/>
            <a:ext cx="1447800" cy="1447800"/>
          </a:xfrm>
          <a:prstGeom prst="ellipse">
            <a:avLst/>
          </a:prstGeom>
          <a:solidFill>
            <a:srgbClr val="472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音频功率放大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855460" y="53340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626034" y="5410200"/>
            <a:ext cx="2229485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278755" y="130746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指令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278755" y="275526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乐库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36540" y="414972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音量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11785" y="1126490"/>
            <a:ext cx="257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en-US" altLang="zh-CN" dirty="0"/>
              <a:t>DSP</a:t>
            </a:r>
            <a:r>
              <a:rPr lang="zh-CN" altLang="en-US" dirty="0"/>
              <a:t>指令加速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smtClean="0"/>
              <a:t>深度优化解码代码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11785" y="2844165"/>
            <a:ext cx="283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多个网络电台资源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38150" y="4298950"/>
            <a:ext cx="216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功放调节音量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听觉效果好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65000"/>
                  </a:schemeClr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设计实现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1771</Words>
  <Application>Microsoft Office PowerPoint</Application>
  <PresentationFormat>全屏显示(4:3)</PresentationFormat>
  <Paragraphs>295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Arial Black</vt:lpstr>
      <vt:lpstr>Calibri</vt:lpstr>
      <vt:lpstr>Wingdings</vt:lpstr>
      <vt:lpstr>1_Synopsys Default Template</vt:lpstr>
      <vt:lpstr>PowerPoint 演示文稿</vt:lpstr>
      <vt:lpstr>基于ARC EM Starter Kit的iRhythm网络音响</vt:lpstr>
      <vt:lpstr>Agenda</vt:lpstr>
      <vt:lpstr>Agenda</vt:lpstr>
      <vt:lpstr>项目概述</vt:lpstr>
      <vt:lpstr>Agenda</vt:lpstr>
      <vt:lpstr>难点与创新</vt:lpstr>
      <vt:lpstr>难点与创新</vt:lpstr>
      <vt:lpstr>Agenda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Agenda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LEE RG</cp:lastModifiedBy>
  <cp:revision>248</cp:revision>
  <dcterms:created xsi:type="dcterms:W3CDTF">2006-08-16T00:00:00Z</dcterms:created>
  <dcterms:modified xsi:type="dcterms:W3CDTF">2018-05-27T08:58:26Z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