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62" r:id="rId4"/>
    <p:sldId id="263" r:id="rId5"/>
    <p:sldId id="273" r:id="rId6"/>
    <p:sldId id="274" r:id="rId7"/>
    <p:sldId id="296" r:id="rId8"/>
    <p:sldId id="275" r:id="rId9"/>
    <p:sldId id="276" r:id="rId10"/>
    <p:sldId id="290" r:id="rId11"/>
    <p:sldId id="279" r:id="rId12"/>
    <p:sldId id="280" r:id="rId13"/>
    <p:sldId id="292" r:id="rId14"/>
    <p:sldId id="291" r:id="rId15"/>
    <p:sldId id="282" r:id="rId16"/>
    <p:sldId id="283" r:id="rId17"/>
    <p:sldId id="293" r:id="rId18"/>
    <p:sldId id="294" r:id="rId19"/>
    <p:sldId id="286" r:id="rId20"/>
    <p:sldId id="299" r:id="rId21"/>
    <p:sldId id="298" r:id="rId2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Dominic" initials="JD" lastIdx="1" clrIdx="0">
    <p:extLst>
      <p:ext uri="{19B8F6BF-5375-455C-9EA6-DF929625EA0E}">
        <p15:presenceInfo xmlns:p15="http://schemas.microsoft.com/office/powerpoint/2012/main" userId="114d1c1b8979d4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12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1A9987"/>
          </a:solidFill>
        </p:spPr>
        <p:txBody>
          <a:bodyPr wrap="square" lIns="0" tIns="0" rIns="0" bIns="0" rtlCol="0"/>
          <a:lstStyle/>
          <a:p>
            <a:endParaRPr/>
          </a:p>
        </p:txBody>
      </p:sp>
      <p:sp>
        <p:nvSpPr>
          <p:cNvPr id="17" name="bg object 17"/>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802473" y="1380233"/>
            <a:ext cx="7539052" cy="482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7/19/2021</a:t>
            </a:fld>
            <a:endParaRPr lang="en-US"/>
          </a:p>
        </p:txBody>
      </p:sp>
      <p:sp>
        <p:nvSpPr>
          <p:cNvPr id="6" name="Holder 6"/>
          <p:cNvSpPr>
            <a:spLocks noGrp="1"/>
          </p:cNvSpPr>
          <p:nvPr>
            <p:ph type="sldNum" sz="quarter" idx="7"/>
          </p:nvPr>
        </p:nvSpPr>
        <p:spPr/>
        <p:txBody>
          <a:bodyPr lIns="0" tIns="0" rIns="0" bIns="0"/>
          <a:lstStyle>
            <a:lvl1pPr>
              <a:defRPr sz="1000" b="0" i="0">
                <a:solidFill>
                  <a:srgbClr val="595959"/>
                </a:solidFill>
                <a:latin typeface="Lato"/>
                <a:cs typeface="Lato"/>
              </a:defRPr>
            </a:lvl1pPr>
          </a:lstStyle>
          <a:p>
            <a:pPr marL="111125">
              <a:lnSpc>
                <a:spcPct val="100000"/>
              </a:lnSpc>
              <a:spcBef>
                <a:spcPts val="8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7/19/2021</a:t>
            </a:fld>
            <a:endParaRPr lang="en-US"/>
          </a:p>
        </p:txBody>
      </p:sp>
      <p:sp>
        <p:nvSpPr>
          <p:cNvPr id="6" name="Holder 6"/>
          <p:cNvSpPr>
            <a:spLocks noGrp="1"/>
          </p:cNvSpPr>
          <p:nvPr>
            <p:ph type="sldNum" sz="quarter" idx="7"/>
          </p:nvPr>
        </p:nvSpPr>
        <p:spPr/>
        <p:txBody>
          <a:bodyPr lIns="0" tIns="0" rIns="0" bIns="0"/>
          <a:lstStyle>
            <a:lvl1pPr>
              <a:defRPr sz="1000" b="0" i="0">
                <a:solidFill>
                  <a:srgbClr val="595959"/>
                </a:solidFill>
                <a:latin typeface="Lato"/>
                <a:cs typeface="Lato"/>
              </a:defRPr>
            </a:lvl1pPr>
          </a:lstStyle>
          <a:p>
            <a:pPr marL="111125">
              <a:lnSpc>
                <a:spcPct val="100000"/>
              </a:lnSpc>
              <a:spcBef>
                <a:spcPts val="8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74414" y="1474533"/>
            <a:ext cx="3171190" cy="2605404"/>
          </a:xfrm>
          <a:prstGeom prst="rect">
            <a:avLst/>
          </a:prstGeom>
        </p:spPr>
        <p:txBody>
          <a:bodyPr wrap="square" lIns="0" tIns="0" rIns="0" bIns="0">
            <a:spAutoFit/>
          </a:bodyPr>
          <a:lstStyle>
            <a:lvl1pPr>
              <a:defRPr sz="1400" b="0" i="0">
                <a:solidFill>
                  <a:schemeClr val="tx1"/>
                </a:solidFill>
                <a:latin typeface="Lato"/>
                <a:cs typeface="Lato"/>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7/19/2021</a:t>
            </a:fld>
            <a:endParaRPr lang="en-US"/>
          </a:p>
        </p:txBody>
      </p:sp>
      <p:sp>
        <p:nvSpPr>
          <p:cNvPr id="7" name="Holder 7"/>
          <p:cNvSpPr>
            <a:spLocks noGrp="1"/>
          </p:cNvSpPr>
          <p:nvPr>
            <p:ph type="sldNum" sz="quarter" idx="7"/>
          </p:nvPr>
        </p:nvSpPr>
        <p:spPr/>
        <p:txBody>
          <a:bodyPr lIns="0" tIns="0" rIns="0" bIns="0"/>
          <a:lstStyle>
            <a:lvl1pPr>
              <a:defRPr sz="1000" b="0" i="0">
                <a:solidFill>
                  <a:srgbClr val="595959"/>
                </a:solidFill>
                <a:latin typeface="Lato"/>
                <a:cs typeface="Lato"/>
              </a:defRPr>
            </a:lvl1pPr>
          </a:lstStyle>
          <a:p>
            <a:pPr marL="111125">
              <a:lnSpc>
                <a:spcPct val="100000"/>
              </a:lnSpc>
              <a:spcBef>
                <a:spcPts val="8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7/19/2021</a:t>
            </a:fld>
            <a:endParaRPr lang="en-US"/>
          </a:p>
        </p:txBody>
      </p:sp>
      <p:sp>
        <p:nvSpPr>
          <p:cNvPr id="5" name="Holder 5"/>
          <p:cNvSpPr>
            <a:spLocks noGrp="1"/>
          </p:cNvSpPr>
          <p:nvPr>
            <p:ph type="sldNum" sz="quarter" idx="7"/>
          </p:nvPr>
        </p:nvSpPr>
        <p:spPr/>
        <p:txBody>
          <a:bodyPr lIns="0" tIns="0" rIns="0" bIns="0"/>
          <a:lstStyle>
            <a:lvl1pPr>
              <a:defRPr sz="1000" b="0" i="0">
                <a:solidFill>
                  <a:srgbClr val="595959"/>
                </a:solidFill>
                <a:latin typeface="Lato"/>
                <a:cs typeface="Lato"/>
              </a:defRPr>
            </a:lvl1pPr>
          </a:lstStyle>
          <a:p>
            <a:pPr marL="111125">
              <a:lnSpc>
                <a:spcPct val="100000"/>
              </a:lnSpc>
              <a:spcBef>
                <a:spcPts val="8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7/19/2021</a:t>
            </a:fld>
            <a:endParaRPr lang="en-US"/>
          </a:p>
        </p:txBody>
      </p:sp>
      <p:sp>
        <p:nvSpPr>
          <p:cNvPr id="4" name="Holder 4"/>
          <p:cNvSpPr>
            <a:spLocks noGrp="1"/>
          </p:cNvSpPr>
          <p:nvPr>
            <p:ph type="sldNum" sz="quarter" idx="7"/>
          </p:nvPr>
        </p:nvSpPr>
        <p:spPr/>
        <p:txBody>
          <a:bodyPr lIns="0" tIns="0" rIns="0" bIns="0"/>
          <a:lstStyle>
            <a:lvl1pPr>
              <a:defRPr sz="1000" b="0" i="0">
                <a:solidFill>
                  <a:srgbClr val="595959"/>
                </a:solidFill>
                <a:latin typeface="Lato"/>
                <a:cs typeface="Lato"/>
              </a:defRPr>
            </a:lvl1pPr>
          </a:lstStyle>
          <a:p>
            <a:pPr marL="111125">
              <a:lnSpc>
                <a:spcPct val="100000"/>
              </a:lnSpc>
              <a:spcBef>
                <a:spcPts val="8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572000" cy="5143500"/>
          </a:xfrm>
          <a:custGeom>
            <a:avLst/>
            <a:gdLst/>
            <a:ahLst/>
            <a:cxnLst/>
            <a:rect l="l" t="t" r="r" b="b"/>
            <a:pathLst>
              <a:path w="4572000" h="5143500">
                <a:moveTo>
                  <a:pt x="4571990" y="5143489"/>
                </a:moveTo>
                <a:lnTo>
                  <a:pt x="0" y="5143489"/>
                </a:lnTo>
                <a:lnTo>
                  <a:pt x="0" y="0"/>
                </a:lnTo>
                <a:lnTo>
                  <a:pt x="4571990" y="0"/>
                </a:lnTo>
                <a:lnTo>
                  <a:pt x="4571990" y="5143489"/>
                </a:lnTo>
                <a:close/>
              </a:path>
            </a:pathLst>
          </a:custGeom>
          <a:solidFill>
            <a:srgbClr val="E8EDED"/>
          </a:solidFill>
        </p:spPr>
        <p:txBody>
          <a:bodyPr wrap="square" lIns="0" tIns="0" rIns="0" bIns="0" rtlCol="0"/>
          <a:lstStyle/>
          <a:p>
            <a:endParaRPr/>
          </a:p>
        </p:txBody>
      </p:sp>
      <p:sp>
        <p:nvSpPr>
          <p:cNvPr id="17" name="bg object 17"/>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18" name="bg object 18"/>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sp>
        <p:nvSpPr>
          <p:cNvPr id="2" name="Holder 2"/>
          <p:cNvSpPr>
            <a:spLocks noGrp="1"/>
          </p:cNvSpPr>
          <p:nvPr>
            <p:ph type="title"/>
          </p:nvPr>
        </p:nvSpPr>
        <p:spPr>
          <a:xfrm>
            <a:off x="485124" y="621606"/>
            <a:ext cx="3013710" cy="391159"/>
          </a:xfrm>
          <a:prstGeom prst="rect">
            <a:avLst/>
          </a:prstGeom>
        </p:spPr>
        <p:txBody>
          <a:bodyPr wrap="square" lIns="0" tIns="0" rIns="0" bIns="0">
            <a:spAutoFit/>
          </a:bodyPr>
          <a:lstStyle>
            <a:lvl1pPr>
              <a:defRPr sz="24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382349" y="1827346"/>
            <a:ext cx="8306434" cy="28206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7/19/2021</a:t>
            </a:fld>
            <a:endParaRPr lang="en-US"/>
          </a:p>
        </p:txBody>
      </p:sp>
      <p:sp>
        <p:nvSpPr>
          <p:cNvPr id="6" name="Holder 6"/>
          <p:cNvSpPr>
            <a:spLocks noGrp="1"/>
          </p:cNvSpPr>
          <p:nvPr>
            <p:ph type="sldNum" sz="quarter" idx="7"/>
          </p:nvPr>
        </p:nvSpPr>
        <p:spPr>
          <a:xfrm>
            <a:off x="8813899" y="4854312"/>
            <a:ext cx="223520" cy="177800"/>
          </a:xfrm>
          <a:prstGeom prst="rect">
            <a:avLst/>
          </a:prstGeom>
        </p:spPr>
        <p:txBody>
          <a:bodyPr wrap="square" lIns="0" tIns="0" rIns="0" bIns="0">
            <a:spAutoFit/>
          </a:bodyPr>
          <a:lstStyle>
            <a:lvl1pPr>
              <a:defRPr sz="1000" b="0" i="0">
                <a:solidFill>
                  <a:srgbClr val="595959"/>
                </a:solidFill>
                <a:latin typeface="Lato"/>
                <a:cs typeface="Lato"/>
              </a:defRPr>
            </a:lvl1pPr>
          </a:lstStyle>
          <a:p>
            <a:pPr marL="111125">
              <a:lnSpc>
                <a:spcPct val="100000"/>
              </a:lnSpc>
              <a:spcBef>
                <a:spcPts val="8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kidshealth.org/en/parents/t3.html"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 Id="rId5" Type="http://schemas.openxmlformats.org/officeDocument/2006/relationships/image" Target="../media/image22.jpeg"/><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healthline.com/health/alt" TargetMode="External"/><Relationship Id="rId2" Type="http://schemas.openxmlformats.org/officeDocument/2006/relationships/hyperlink" Target="https://www.healthline.com/health/al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98" y="488315"/>
            <a:ext cx="9144000" cy="4655820"/>
          </a:xfrm>
          <a:custGeom>
            <a:avLst/>
            <a:gdLst/>
            <a:ahLst/>
            <a:cxnLst/>
            <a:rect l="l" t="t" r="r" b="b"/>
            <a:pathLst>
              <a:path w="9144000" h="4655820">
                <a:moveTo>
                  <a:pt x="0" y="4655690"/>
                </a:moveTo>
                <a:lnTo>
                  <a:pt x="9143981" y="4655690"/>
                </a:lnTo>
                <a:lnTo>
                  <a:pt x="9143981" y="0"/>
                </a:lnTo>
                <a:lnTo>
                  <a:pt x="0" y="0"/>
                </a:lnTo>
                <a:lnTo>
                  <a:pt x="0" y="4655690"/>
                </a:lnTo>
                <a:close/>
              </a:path>
            </a:pathLst>
          </a:custGeom>
          <a:solidFill>
            <a:srgbClr val="F2F2F2"/>
          </a:solidFill>
        </p:spPr>
        <p:txBody>
          <a:bodyPr wrap="square" lIns="0" tIns="0" rIns="0" bIns="0" rtlCol="0"/>
          <a:lstStyle/>
          <a:p>
            <a:endParaRPr/>
          </a:p>
        </p:txBody>
      </p:sp>
      <p:grpSp>
        <p:nvGrpSpPr>
          <p:cNvPr id="3" name="object 3"/>
          <p:cNvGrpSpPr/>
          <p:nvPr/>
        </p:nvGrpSpPr>
        <p:grpSpPr>
          <a:xfrm>
            <a:off x="830390" y="1191252"/>
            <a:ext cx="746125" cy="46355"/>
            <a:chOff x="830390" y="1191252"/>
            <a:chExt cx="746125" cy="46355"/>
          </a:xfrm>
        </p:grpSpPr>
        <p:sp>
          <p:nvSpPr>
            <p:cNvPr id="4" name="object 4"/>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5" name="object 5"/>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grpSp>
      <p:sp>
        <p:nvSpPr>
          <p:cNvPr id="6" name="object 6"/>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FFFFFF"/>
          </a:solidFill>
        </p:spPr>
        <p:txBody>
          <a:bodyPr wrap="square" lIns="0" tIns="0" rIns="0" bIns="0" rtlCol="0"/>
          <a:lstStyle/>
          <a:p>
            <a:endParaRPr/>
          </a:p>
        </p:txBody>
      </p:sp>
      <p:sp>
        <p:nvSpPr>
          <p:cNvPr id="7" name="object 7"/>
          <p:cNvSpPr txBox="1">
            <a:spLocks noGrp="1"/>
          </p:cNvSpPr>
          <p:nvPr>
            <p:ph type="title"/>
          </p:nvPr>
        </p:nvSpPr>
        <p:spPr>
          <a:xfrm>
            <a:off x="802473" y="1383281"/>
            <a:ext cx="3494404" cy="749691"/>
          </a:xfrm>
          <a:prstGeom prst="rect">
            <a:avLst/>
          </a:prstGeom>
        </p:spPr>
        <p:txBody>
          <a:bodyPr vert="horz" wrap="square" lIns="0" tIns="27939" rIns="0" bIns="0" rtlCol="0">
            <a:spAutoFit/>
          </a:bodyPr>
          <a:lstStyle/>
          <a:p>
            <a:pPr marL="12700" marR="5080">
              <a:lnSpc>
                <a:spcPts val="2850"/>
              </a:lnSpc>
              <a:spcBef>
                <a:spcPts val="219"/>
              </a:spcBef>
            </a:pPr>
            <a:r>
              <a:rPr spc="85" dirty="0">
                <a:solidFill>
                  <a:srgbClr val="1A1A1A"/>
                </a:solidFill>
              </a:rPr>
              <a:t>Disease </a:t>
            </a:r>
            <a:r>
              <a:rPr spc="15" dirty="0">
                <a:solidFill>
                  <a:srgbClr val="1A1A1A"/>
                </a:solidFill>
              </a:rPr>
              <a:t>Prediction</a:t>
            </a:r>
            <a:r>
              <a:rPr spc="-465" dirty="0">
                <a:solidFill>
                  <a:srgbClr val="1A1A1A"/>
                </a:solidFill>
              </a:rPr>
              <a:t> </a:t>
            </a:r>
            <a:r>
              <a:rPr spc="25" dirty="0">
                <a:solidFill>
                  <a:srgbClr val="1A1A1A"/>
                </a:solidFill>
              </a:rPr>
              <a:t>from  </a:t>
            </a:r>
            <a:r>
              <a:rPr spc="100" dirty="0">
                <a:solidFill>
                  <a:srgbClr val="1A1A1A"/>
                </a:solidFill>
              </a:rPr>
              <a:t>Lab </a:t>
            </a:r>
            <a:r>
              <a:rPr spc="-20" dirty="0">
                <a:solidFill>
                  <a:srgbClr val="1A1A1A"/>
                </a:solidFill>
              </a:rPr>
              <a:t>Test</a:t>
            </a:r>
            <a:r>
              <a:rPr spc="-475" dirty="0">
                <a:solidFill>
                  <a:srgbClr val="1A1A1A"/>
                </a:solidFill>
              </a:rPr>
              <a:t> </a:t>
            </a:r>
            <a:r>
              <a:rPr spc="80" dirty="0">
                <a:solidFill>
                  <a:srgbClr val="1A1A1A"/>
                </a:solidFill>
              </a:rPr>
              <a:t>Results</a:t>
            </a:r>
          </a:p>
        </p:txBody>
      </p:sp>
      <p:sp>
        <p:nvSpPr>
          <p:cNvPr id="8" name="object 8"/>
          <p:cNvSpPr txBox="1"/>
          <p:nvPr/>
        </p:nvSpPr>
        <p:spPr>
          <a:xfrm>
            <a:off x="802473" y="2950750"/>
            <a:ext cx="1447800" cy="1258293"/>
          </a:xfrm>
          <a:prstGeom prst="rect">
            <a:avLst/>
          </a:prstGeom>
        </p:spPr>
        <p:txBody>
          <a:bodyPr vert="horz" wrap="square" lIns="0" tIns="12700" rIns="0" bIns="0" rtlCol="0">
            <a:spAutoFit/>
          </a:bodyPr>
          <a:lstStyle/>
          <a:p>
            <a:pPr marL="12700">
              <a:lnSpc>
                <a:spcPts val="1430"/>
              </a:lnSpc>
              <a:spcBef>
                <a:spcPts val="100"/>
              </a:spcBef>
            </a:pPr>
            <a:r>
              <a:rPr sz="1200" dirty="0">
                <a:solidFill>
                  <a:srgbClr val="595959"/>
                </a:solidFill>
                <a:latin typeface="Lato"/>
                <a:cs typeface="Lato"/>
              </a:rPr>
              <a:t>Guid</a:t>
            </a:r>
            <a:r>
              <a:rPr lang="en-US" sz="1200" dirty="0">
                <a:solidFill>
                  <a:srgbClr val="595959"/>
                </a:solidFill>
                <a:latin typeface="Lato"/>
                <a:cs typeface="Lato"/>
              </a:rPr>
              <a:t>e by:</a:t>
            </a:r>
            <a:endParaRPr sz="1200" dirty="0">
              <a:latin typeface="Lato"/>
              <a:cs typeface="Lato"/>
            </a:endParaRPr>
          </a:p>
          <a:p>
            <a:pPr marL="12700">
              <a:lnSpc>
                <a:spcPts val="1670"/>
              </a:lnSpc>
            </a:pPr>
            <a:endParaRPr sz="1400" dirty="0">
              <a:latin typeface="Lato"/>
              <a:cs typeface="Lato"/>
            </a:endParaRPr>
          </a:p>
          <a:p>
            <a:pPr>
              <a:lnSpc>
                <a:spcPct val="100000"/>
              </a:lnSpc>
              <a:spcBef>
                <a:spcPts val="5"/>
              </a:spcBef>
            </a:pPr>
            <a:endParaRPr sz="1600" dirty="0">
              <a:latin typeface="Lato"/>
              <a:cs typeface="Lato"/>
            </a:endParaRPr>
          </a:p>
          <a:p>
            <a:pPr marL="12700">
              <a:lnSpc>
                <a:spcPts val="1430"/>
              </a:lnSpc>
            </a:pPr>
            <a:r>
              <a:rPr sz="1200" spc="5" dirty="0">
                <a:solidFill>
                  <a:srgbClr val="595959"/>
                </a:solidFill>
                <a:latin typeface="Lato"/>
                <a:cs typeface="Lato"/>
              </a:rPr>
              <a:t>Group </a:t>
            </a:r>
            <a:r>
              <a:rPr sz="1200" spc="-15" dirty="0">
                <a:solidFill>
                  <a:srgbClr val="595959"/>
                </a:solidFill>
                <a:latin typeface="Lato"/>
                <a:cs typeface="Lato"/>
              </a:rPr>
              <a:t>no</a:t>
            </a:r>
            <a:r>
              <a:rPr lang="en-US" sz="1200" spc="-15" dirty="0">
                <a:solidFill>
                  <a:srgbClr val="595959"/>
                </a:solidFill>
                <a:latin typeface="Lato"/>
                <a:cs typeface="Lato"/>
              </a:rPr>
              <a:t> :</a:t>
            </a:r>
            <a:endParaRPr sz="1200" dirty="0">
              <a:latin typeface="Lato"/>
              <a:cs typeface="Lato"/>
            </a:endParaRPr>
          </a:p>
          <a:p>
            <a:pPr marL="12700">
              <a:lnSpc>
                <a:spcPts val="1655"/>
              </a:lnSpc>
            </a:pPr>
            <a:r>
              <a:rPr lang="en-US" sz="1400" spc="5" dirty="0">
                <a:solidFill>
                  <a:srgbClr val="595959"/>
                </a:solidFill>
                <a:latin typeface="Lato"/>
                <a:cs typeface="Lato"/>
              </a:rPr>
              <a:t>Name &amp; Details</a:t>
            </a:r>
            <a:endParaRPr sz="1400" dirty="0">
              <a:latin typeface="Lato"/>
              <a:cs typeface="Lato"/>
            </a:endParaRPr>
          </a:p>
          <a:p>
            <a:pPr marL="12700">
              <a:lnSpc>
                <a:spcPts val="1664"/>
              </a:lnSpc>
            </a:pPr>
            <a:endParaRPr sz="1400" dirty="0">
              <a:latin typeface="Lato"/>
              <a:cs typeface="Lato"/>
            </a:endParaRPr>
          </a:p>
        </p:txBody>
      </p:sp>
      <p:sp>
        <p:nvSpPr>
          <p:cNvPr id="9" name="object 9"/>
          <p:cNvSpPr/>
          <p:nvPr/>
        </p:nvSpPr>
        <p:spPr>
          <a:xfrm>
            <a:off x="4716240" y="692698"/>
            <a:ext cx="4427741" cy="4450791"/>
          </a:xfrm>
          <a:prstGeom prst="rect">
            <a:avLst/>
          </a:prstGeom>
          <a:blipFill>
            <a:blip r:embed="rId2" cstate="print"/>
            <a:stretch>
              <a:fillRect/>
            </a:stretch>
          </a:blip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10795" rIns="0" bIns="0" rtlCol="0">
            <a:spAutoFit/>
          </a:bodyPr>
          <a:lstStyle/>
          <a:p>
            <a:pPr marL="111125">
              <a:lnSpc>
                <a:spcPct val="100000"/>
              </a:lnSpc>
              <a:spcBef>
                <a:spcPts val="85"/>
              </a:spcBef>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90550"/>
            <a:ext cx="6068076" cy="369332"/>
          </a:xfrm>
        </p:spPr>
        <p:txBody>
          <a:bodyPr/>
          <a:lstStyle/>
          <a:p>
            <a:pPr algn="ctr"/>
            <a:r>
              <a:rPr lang="en-US" spc="70" dirty="0">
                <a:solidFill>
                  <a:srgbClr val="1A1A1A"/>
                </a:solidFill>
              </a:rPr>
              <a:t>Analysis </a:t>
            </a:r>
            <a:r>
              <a:rPr lang="en-US" spc="45" dirty="0">
                <a:solidFill>
                  <a:srgbClr val="1A1A1A"/>
                </a:solidFill>
              </a:rPr>
              <a:t>of</a:t>
            </a:r>
            <a:r>
              <a:rPr lang="en-US" spc="-550" dirty="0">
                <a:solidFill>
                  <a:srgbClr val="1A1A1A"/>
                </a:solidFill>
              </a:rPr>
              <a:t>          </a:t>
            </a:r>
            <a:r>
              <a:rPr lang="en-US" spc="229" dirty="0">
                <a:solidFill>
                  <a:srgbClr val="1A1A1A"/>
                </a:solidFill>
              </a:rPr>
              <a:t>CBC </a:t>
            </a:r>
            <a:r>
              <a:rPr lang="en-US" spc="-25" dirty="0">
                <a:solidFill>
                  <a:srgbClr val="1A1A1A"/>
                </a:solidFill>
              </a:rPr>
              <a:t>Test </a:t>
            </a:r>
            <a:r>
              <a:rPr lang="en-US" spc="-195" dirty="0">
                <a:solidFill>
                  <a:srgbClr val="1A1A1A"/>
                </a:solidFill>
              </a:rPr>
              <a:t> </a:t>
            </a:r>
            <a:r>
              <a:rPr lang="en-US" spc="80" dirty="0">
                <a:solidFill>
                  <a:srgbClr val="1A1A1A"/>
                </a:solidFill>
              </a:rPr>
              <a:t>Result</a:t>
            </a:r>
            <a:endParaRPr lang="en-US" dirty="0"/>
          </a:p>
        </p:txBody>
      </p:sp>
      <p:sp>
        <p:nvSpPr>
          <p:cNvPr id="3" name="Content Placeholder 2"/>
          <p:cNvSpPr>
            <a:spLocks noGrp="1"/>
          </p:cNvSpPr>
          <p:nvPr>
            <p:ph sz="half" idx="2"/>
          </p:nvPr>
        </p:nvSpPr>
        <p:spPr>
          <a:xfrm>
            <a:off x="457200" y="1428749"/>
            <a:ext cx="3977640" cy="584775"/>
          </a:xfrm>
        </p:spPr>
        <p:txBody>
          <a:bodyPr/>
          <a:lstStyle/>
          <a:p>
            <a:r>
              <a:rPr lang="en-US" sz="2000" b="1" dirty="0"/>
              <a:t>Inputs</a:t>
            </a:r>
          </a:p>
          <a:p>
            <a:endParaRPr lang="en-US" dirty="0"/>
          </a:p>
        </p:txBody>
      </p:sp>
      <p:pic>
        <p:nvPicPr>
          <p:cNvPr id="5" name="Content Placeholder 4"/>
          <p:cNvPicPr>
            <a:picLocks noGrp="1" noChangeAspect="1"/>
          </p:cNvPicPr>
          <p:nvPr>
            <p:ph sz="half" idx="3"/>
          </p:nvPr>
        </p:nvPicPr>
        <p:blipFill>
          <a:blip r:embed="rId2" cstate="print">
            <a:extLst>
              <a:ext uri="{28A0092B-C50C-407E-A947-70E740481C1C}">
                <a14:useLocalDpi xmlns:a14="http://schemas.microsoft.com/office/drawing/2010/main" val="0"/>
              </a:ext>
            </a:extLst>
          </a:blip>
          <a:stretch>
            <a:fillRect/>
          </a:stretch>
        </p:blipFill>
        <p:spPr>
          <a:xfrm>
            <a:off x="1447800" y="1352550"/>
            <a:ext cx="2819400" cy="3540769"/>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1428750"/>
            <a:ext cx="3810000" cy="2956035"/>
          </a:xfrm>
          <a:prstGeom prst="rect">
            <a:avLst/>
          </a:prstGeom>
        </p:spPr>
      </p:pic>
    </p:spTree>
    <p:extLst>
      <p:ext uri="{BB962C8B-B14F-4D97-AF65-F5344CB8AC3E}">
        <p14:creationId xmlns:p14="http://schemas.microsoft.com/office/powerpoint/2010/main" val="105871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973" y="1386481"/>
            <a:ext cx="2313305" cy="939800"/>
          </a:xfrm>
          <a:prstGeom prst="rect">
            <a:avLst/>
          </a:prstGeom>
        </p:spPr>
        <p:txBody>
          <a:bodyPr vert="horz" wrap="square" lIns="0" tIns="12700" rIns="0" bIns="0" rtlCol="0">
            <a:spAutoFit/>
          </a:bodyPr>
          <a:lstStyle/>
          <a:p>
            <a:pPr marL="12700" marR="5080">
              <a:lnSpc>
                <a:spcPct val="100000"/>
              </a:lnSpc>
              <a:spcBef>
                <a:spcPts val="100"/>
              </a:spcBef>
            </a:pPr>
            <a:r>
              <a:rPr sz="3000" b="1" spc="114" dirty="0">
                <a:solidFill>
                  <a:srgbClr val="1A1A1A"/>
                </a:solidFill>
                <a:latin typeface="Trebuchet MS"/>
                <a:cs typeface="Trebuchet MS"/>
              </a:rPr>
              <a:t>Diagnosis</a:t>
            </a:r>
            <a:r>
              <a:rPr sz="3000" b="1" spc="-270" dirty="0">
                <a:solidFill>
                  <a:srgbClr val="1A1A1A"/>
                </a:solidFill>
                <a:latin typeface="Trebuchet MS"/>
                <a:cs typeface="Trebuchet MS"/>
              </a:rPr>
              <a:t> </a:t>
            </a:r>
            <a:r>
              <a:rPr sz="3000" b="1" spc="75" dirty="0">
                <a:solidFill>
                  <a:srgbClr val="1A1A1A"/>
                </a:solidFill>
                <a:latin typeface="Trebuchet MS"/>
                <a:cs typeface="Trebuchet MS"/>
              </a:rPr>
              <a:t>Of  </a:t>
            </a:r>
            <a:r>
              <a:rPr sz="3000" b="1" spc="5" dirty="0">
                <a:solidFill>
                  <a:srgbClr val="1A1A1A"/>
                </a:solidFill>
                <a:latin typeface="Trebuchet MS"/>
                <a:cs typeface="Trebuchet MS"/>
              </a:rPr>
              <a:t>Thyroid</a:t>
            </a:r>
            <a:endParaRPr sz="3000">
              <a:latin typeface="Trebuchet MS"/>
              <a:cs typeface="Trebuchet MS"/>
            </a:endParaRPr>
          </a:p>
        </p:txBody>
      </p:sp>
      <p:sp>
        <p:nvSpPr>
          <p:cNvPr id="6" name="object 6"/>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11</a:t>
            </a:fld>
            <a:endParaRPr dirty="0"/>
          </a:p>
        </p:txBody>
      </p:sp>
      <p:sp>
        <p:nvSpPr>
          <p:cNvPr id="3" name="object 3"/>
          <p:cNvSpPr txBox="1">
            <a:spLocks noGrp="1"/>
          </p:cNvSpPr>
          <p:nvPr>
            <p:ph type="title"/>
          </p:nvPr>
        </p:nvSpPr>
        <p:spPr>
          <a:xfrm>
            <a:off x="4926069" y="378185"/>
            <a:ext cx="3420110" cy="854075"/>
          </a:xfrm>
          <a:prstGeom prst="rect">
            <a:avLst/>
          </a:prstGeom>
        </p:spPr>
        <p:txBody>
          <a:bodyPr vert="horz" wrap="square" lIns="0" tIns="12700" rIns="0" bIns="0" rtlCol="0">
            <a:spAutoFit/>
          </a:bodyPr>
          <a:lstStyle/>
          <a:p>
            <a:pPr marL="12700" marR="5080" algn="just">
              <a:lnSpc>
                <a:spcPct val="113300"/>
              </a:lnSpc>
              <a:spcBef>
                <a:spcPts val="100"/>
              </a:spcBef>
            </a:pPr>
            <a:r>
              <a:rPr sz="1600" b="0" spc="10" dirty="0">
                <a:latin typeface="Lato"/>
                <a:cs typeface="Lato"/>
              </a:rPr>
              <a:t>Abnormal</a:t>
            </a:r>
            <a:r>
              <a:rPr sz="1600" b="0" spc="-114" dirty="0">
                <a:latin typeface="Lato"/>
                <a:cs typeface="Lato"/>
              </a:rPr>
              <a:t> </a:t>
            </a:r>
            <a:r>
              <a:rPr sz="1600" b="0" spc="5" dirty="0">
                <a:latin typeface="Lato"/>
                <a:cs typeface="Lato"/>
              </a:rPr>
              <a:t>thyroid</a:t>
            </a:r>
            <a:r>
              <a:rPr sz="1600" b="0" spc="-114" dirty="0">
                <a:latin typeface="Lato"/>
                <a:cs typeface="Lato"/>
              </a:rPr>
              <a:t> </a:t>
            </a:r>
            <a:r>
              <a:rPr sz="1600" b="0" spc="-5" dirty="0">
                <a:latin typeface="Lato"/>
                <a:cs typeface="Lato"/>
              </a:rPr>
              <a:t>function</a:t>
            </a:r>
            <a:r>
              <a:rPr sz="1600" b="0" spc="-110" dirty="0">
                <a:latin typeface="Lato"/>
                <a:cs typeface="Lato"/>
              </a:rPr>
              <a:t> </a:t>
            </a:r>
            <a:r>
              <a:rPr sz="1600" b="0" spc="10" dirty="0">
                <a:latin typeface="Lato"/>
                <a:cs typeface="Lato"/>
              </a:rPr>
              <a:t>is</a:t>
            </a:r>
            <a:r>
              <a:rPr sz="1600" b="0" spc="-114" dirty="0">
                <a:latin typeface="Lato"/>
                <a:cs typeface="Lato"/>
              </a:rPr>
              <a:t> </a:t>
            </a:r>
            <a:r>
              <a:rPr sz="1600" b="0" spc="-15" dirty="0">
                <a:latin typeface="Lato"/>
                <a:cs typeface="Lato"/>
              </a:rPr>
              <a:t>common.  </a:t>
            </a:r>
            <a:r>
              <a:rPr sz="1600" b="0" spc="30" dirty="0">
                <a:latin typeface="Lato"/>
                <a:cs typeface="Lato"/>
              </a:rPr>
              <a:t>It</a:t>
            </a:r>
            <a:r>
              <a:rPr sz="1600" b="0" spc="-110" dirty="0">
                <a:latin typeface="Lato"/>
                <a:cs typeface="Lato"/>
              </a:rPr>
              <a:t> </a:t>
            </a:r>
            <a:r>
              <a:rPr sz="1600" b="0" spc="10" dirty="0">
                <a:latin typeface="Lato"/>
                <a:cs typeface="Lato"/>
              </a:rPr>
              <a:t>is</a:t>
            </a:r>
            <a:r>
              <a:rPr sz="1600" b="0" spc="-110" dirty="0">
                <a:latin typeface="Lato"/>
                <a:cs typeface="Lato"/>
              </a:rPr>
              <a:t> </a:t>
            </a:r>
            <a:r>
              <a:rPr sz="1600" b="0" spc="-5" dirty="0">
                <a:latin typeface="Lato"/>
                <a:cs typeface="Lato"/>
              </a:rPr>
              <a:t>seen</a:t>
            </a:r>
            <a:r>
              <a:rPr sz="1600" b="0" spc="-105" dirty="0">
                <a:latin typeface="Lato"/>
                <a:cs typeface="Lato"/>
              </a:rPr>
              <a:t> </a:t>
            </a:r>
            <a:r>
              <a:rPr sz="1600" b="0" spc="10" dirty="0">
                <a:latin typeface="Lato"/>
                <a:cs typeface="Lato"/>
              </a:rPr>
              <a:t>in</a:t>
            </a:r>
            <a:r>
              <a:rPr sz="1600" b="0" spc="-110" dirty="0">
                <a:latin typeface="Lato"/>
                <a:cs typeface="Lato"/>
              </a:rPr>
              <a:t> </a:t>
            </a:r>
            <a:r>
              <a:rPr sz="1600" b="0" spc="-10" dirty="0">
                <a:latin typeface="Lato"/>
                <a:cs typeface="Lato"/>
              </a:rPr>
              <a:t>two</a:t>
            </a:r>
            <a:r>
              <a:rPr sz="1600" b="0" spc="-110" dirty="0">
                <a:latin typeface="Lato"/>
                <a:cs typeface="Lato"/>
              </a:rPr>
              <a:t> </a:t>
            </a:r>
            <a:r>
              <a:rPr sz="1600" b="0" dirty="0">
                <a:latin typeface="Lato"/>
                <a:cs typeface="Lato"/>
              </a:rPr>
              <a:t>to</a:t>
            </a:r>
            <a:r>
              <a:rPr sz="1600" b="0" spc="-105" dirty="0">
                <a:latin typeface="Lato"/>
                <a:cs typeface="Lato"/>
              </a:rPr>
              <a:t> </a:t>
            </a:r>
            <a:r>
              <a:rPr sz="1600" b="0" spc="10" dirty="0">
                <a:latin typeface="Lato"/>
                <a:cs typeface="Lato"/>
              </a:rPr>
              <a:t>three</a:t>
            </a:r>
            <a:r>
              <a:rPr sz="1600" b="0" spc="-110" dirty="0">
                <a:latin typeface="Lato"/>
                <a:cs typeface="Lato"/>
              </a:rPr>
              <a:t> </a:t>
            </a:r>
            <a:r>
              <a:rPr sz="1600" b="0" spc="5" dirty="0">
                <a:latin typeface="Lato"/>
                <a:cs typeface="Lato"/>
              </a:rPr>
              <a:t>percent</a:t>
            </a:r>
            <a:r>
              <a:rPr sz="1600" b="0" spc="-110" dirty="0">
                <a:latin typeface="Lato"/>
                <a:cs typeface="Lato"/>
              </a:rPr>
              <a:t> </a:t>
            </a:r>
            <a:r>
              <a:rPr sz="1600" b="0" spc="-20" dirty="0">
                <a:latin typeface="Lato"/>
                <a:cs typeface="Lato"/>
              </a:rPr>
              <a:t>of</a:t>
            </a:r>
            <a:r>
              <a:rPr sz="1600" b="0" spc="-105" dirty="0">
                <a:latin typeface="Lato"/>
                <a:cs typeface="Lato"/>
              </a:rPr>
              <a:t> </a:t>
            </a:r>
            <a:r>
              <a:rPr sz="1600" b="0" dirty="0">
                <a:latin typeface="Lato"/>
                <a:cs typeface="Lato"/>
              </a:rPr>
              <a:t>the  </a:t>
            </a:r>
            <a:r>
              <a:rPr sz="1600" b="0" spc="15" dirty="0">
                <a:latin typeface="Lato"/>
                <a:cs typeface="Lato"/>
              </a:rPr>
              <a:t>entire</a:t>
            </a:r>
            <a:r>
              <a:rPr sz="1600" b="0" spc="-110" dirty="0">
                <a:latin typeface="Lato"/>
                <a:cs typeface="Lato"/>
              </a:rPr>
              <a:t> </a:t>
            </a:r>
            <a:r>
              <a:rPr sz="1600" b="0" spc="-5" dirty="0">
                <a:latin typeface="Lato"/>
                <a:cs typeface="Lato"/>
              </a:rPr>
              <a:t>population.</a:t>
            </a:r>
            <a:endParaRPr sz="1600">
              <a:latin typeface="Lato"/>
              <a:cs typeface="Lato"/>
            </a:endParaRPr>
          </a:p>
        </p:txBody>
      </p:sp>
      <p:sp>
        <p:nvSpPr>
          <p:cNvPr id="4" name="object 4"/>
          <p:cNvSpPr txBox="1"/>
          <p:nvPr/>
        </p:nvSpPr>
        <p:spPr>
          <a:xfrm>
            <a:off x="4926069" y="1359258"/>
            <a:ext cx="3549650" cy="854075"/>
          </a:xfrm>
          <a:prstGeom prst="rect">
            <a:avLst/>
          </a:prstGeom>
        </p:spPr>
        <p:txBody>
          <a:bodyPr vert="horz" wrap="square" lIns="0" tIns="12700" rIns="0" bIns="0" rtlCol="0">
            <a:spAutoFit/>
          </a:bodyPr>
          <a:lstStyle/>
          <a:p>
            <a:pPr marL="12700" marR="5080" algn="just">
              <a:lnSpc>
                <a:spcPct val="113300"/>
              </a:lnSpc>
              <a:spcBef>
                <a:spcPts val="100"/>
              </a:spcBef>
            </a:pPr>
            <a:r>
              <a:rPr sz="1600" spc="-15" dirty="0">
                <a:solidFill>
                  <a:srgbClr val="343436"/>
                </a:solidFill>
                <a:latin typeface="Lato"/>
                <a:cs typeface="Lato"/>
              </a:rPr>
              <a:t>Some </a:t>
            </a:r>
            <a:r>
              <a:rPr sz="1600" spc="10" dirty="0">
                <a:solidFill>
                  <a:srgbClr val="343436"/>
                </a:solidFill>
                <a:latin typeface="Lato"/>
                <a:cs typeface="Lato"/>
              </a:rPr>
              <a:t>indicators </a:t>
            </a:r>
            <a:r>
              <a:rPr sz="1600" spc="20" dirty="0">
                <a:solidFill>
                  <a:srgbClr val="343436"/>
                </a:solidFill>
                <a:latin typeface="Lato"/>
                <a:cs typeface="Lato"/>
              </a:rPr>
              <a:t>or </a:t>
            </a:r>
            <a:r>
              <a:rPr sz="1600" spc="10" dirty="0">
                <a:solidFill>
                  <a:srgbClr val="343436"/>
                </a:solidFill>
                <a:latin typeface="Lato"/>
                <a:cs typeface="Lato"/>
              </a:rPr>
              <a:t>parameters </a:t>
            </a:r>
            <a:r>
              <a:rPr sz="1600" spc="-5" dirty="0">
                <a:solidFill>
                  <a:srgbClr val="343436"/>
                </a:solidFill>
                <a:latin typeface="Lato"/>
                <a:cs typeface="Lato"/>
              </a:rPr>
              <a:t>used </a:t>
            </a:r>
            <a:r>
              <a:rPr sz="1600" dirty="0">
                <a:solidFill>
                  <a:srgbClr val="343436"/>
                </a:solidFill>
                <a:latin typeface="Lato"/>
                <a:cs typeface="Lato"/>
              </a:rPr>
              <a:t>to  detect the </a:t>
            </a:r>
            <a:r>
              <a:rPr sz="1600" spc="10" dirty="0">
                <a:solidFill>
                  <a:srgbClr val="343436"/>
                </a:solidFill>
                <a:latin typeface="Lato"/>
                <a:cs typeface="Lato"/>
              </a:rPr>
              <a:t>improper </a:t>
            </a:r>
            <a:r>
              <a:rPr sz="1600" spc="-5" dirty="0">
                <a:solidFill>
                  <a:srgbClr val="343436"/>
                </a:solidFill>
                <a:latin typeface="Lato"/>
                <a:cs typeface="Lato"/>
              </a:rPr>
              <a:t>function </a:t>
            </a:r>
            <a:r>
              <a:rPr sz="1600" spc="-20" dirty="0">
                <a:solidFill>
                  <a:srgbClr val="343436"/>
                </a:solidFill>
                <a:latin typeface="Lato"/>
                <a:cs typeface="Lato"/>
              </a:rPr>
              <a:t>of</a:t>
            </a:r>
            <a:r>
              <a:rPr sz="1600" spc="365" dirty="0">
                <a:solidFill>
                  <a:srgbClr val="343436"/>
                </a:solidFill>
                <a:latin typeface="Lato"/>
                <a:cs typeface="Lato"/>
              </a:rPr>
              <a:t> </a:t>
            </a:r>
            <a:r>
              <a:rPr sz="1600" dirty="0">
                <a:solidFill>
                  <a:srgbClr val="343436"/>
                </a:solidFill>
                <a:latin typeface="Lato"/>
                <a:cs typeface="Lato"/>
              </a:rPr>
              <a:t>the  </a:t>
            </a:r>
            <a:r>
              <a:rPr sz="1600" spc="5" dirty="0">
                <a:solidFill>
                  <a:srgbClr val="343436"/>
                </a:solidFill>
                <a:latin typeface="Lato"/>
                <a:cs typeface="Lato"/>
              </a:rPr>
              <a:t>thyroid</a:t>
            </a:r>
            <a:r>
              <a:rPr sz="1600" spc="-110" dirty="0">
                <a:solidFill>
                  <a:srgbClr val="343436"/>
                </a:solidFill>
                <a:latin typeface="Lato"/>
                <a:cs typeface="Lato"/>
              </a:rPr>
              <a:t> </a:t>
            </a:r>
            <a:r>
              <a:rPr sz="1600" spc="5" dirty="0">
                <a:solidFill>
                  <a:srgbClr val="343436"/>
                </a:solidFill>
                <a:latin typeface="Lato"/>
                <a:cs typeface="Lato"/>
              </a:rPr>
              <a:t>gland</a:t>
            </a:r>
            <a:r>
              <a:rPr sz="1600" spc="-110" dirty="0">
                <a:solidFill>
                  <a:srgbClr val="343436"/>
                </a:solidFill>
                <a:latin typeface="Lato"/>
                <a:cs typeface="Lato"/>
              </a:rPr>
              <a:t> </a:t>
            </a:r>
            <a:r>
              <a:rPr sz="1600" spc="20" dirty="0">
                <a:solidFill>
                  <a:srgbClr val="343436"/>
                </a:solidFill>
                <a:latin typeface="Lato"/>
                <a:cs typeface="Lato"/>
              </a:rPr>
              <a:t>are</a:t>
            </a:r>
            <a:r>
              <a:rPr sz="1600" spc="-105" dirty="0">
                <a:solidFill>
                  <a:srgbClr val="343436"/>
                </a:solidFill>
                <a:latin typeface="Lato"/>
                <a:cs typeface="Lato"/>
              </a:rPr>
              <a:t> </a:t>
            </a:r>
            <a:r>
              <a:rPr sz="1600" dirty="0">
                <a:solidFill>
                  <a:srgbClr val="343436"/>
                </a:solidFill>
                <a:latin typeface="Lato"/>
                <a:cs typeface="Lato"/>
              </a:rPr>
              <a:t>discussed</a:t>
            </a:r>
            <a:r>
              <a:rPr sz="1600" spc="-110" dirty="0">
                <a:solidFill>
                  <a:srgbClr val="343436"/>
                </a:solidFill>
                <a:latin typeface="Lato"/>
                <a:cs typeface="Lato"/>
              </a:rPr>
              <a:t> </a:t>
            </a:r>
            <a:r>
              <a:rPr sz="1600" spc="-5" dirty="0">
                <a:solidFill>
                  <a:srgbClr val="343436"/>
                </a:solidFill>
                <a:latin typeface="Lato"/>
                <a:cs typeface="Lato"/>
              </a:rPr>
              <a:t>below:</a:t>
            </a:r>
            <a:endParaRPr sz="1600">
              <a:latin typeface="Lato"/>
              <a:cs typeface="Lato"/>
            </a:endParaRPr>
          </a:p>
        </p:txBody>
      </p:sp>
      <p:graphicFrame>
        <p:nvGraphicFramePr>
          <p:cNvPr id="5" name="object 5"/>
          <p:cNvGraphicFramePr>
            <a:graphicFrameLocks noGrp="1"/>
          </p:cNvGraphicFramePr>
          <p:nvPr/>
        </p:nvGraphicFramePr>
        <p:xfrm>
          <a:off x="4676152" y="2494382"/>
          <a:ext cx="4344034" cy="2291618"/>
        </p:xfrm>
        <a:graphic>
          <a:graphicData uri="http://schemas.openxmlformats.org/drawingml/2006/table">
            <a:tbl>
              <a:tblPr firstRow="1" bandRow="1">
                <a:tableStyleId>{2D5ABB26-0587-4C30-8999-92F81FD0307C}</a:tableStyleId>
              </a:tblPr>
              <a:tblGrid>
                <a:gridCol w="2256790">
                  <a:extLst>
                    <a:ext uri="{9D8B030D-6E8A-4147-A177-3AD203B41FA5}">
                      <a16:colId xmlns:a16="http://schemas.microsoft.com/office/drawing/2014/main" val="20000"/>
                    </a:ext>
                  </a:extLst>
                </a:gridCol>
                <a:gridCol w="2087244">
                  <a:extLst>
                    <a:ext uri="{9D8B030D-6E8A-4147-A177-3AD203B41FA5}">
                      <a16:colId xmlns:a16="http://schemas.microsoft.com/office/drawing/2014/main" val="20001"/>
                    </a:ext>
                  </a:extLst>
                </a:gridCol>
              </a:tblGrid>
              <a:tr h="380999">
                <a:tc>
                  <a:txBody>
                    <a:bodyPr/>
                    <a:lstStyle/>
                    <a:p>
                      <a:pPr marL="85725">
                        <a:lnSpc>
                          <a:spcPct val="100000"/>
                        </a:lnSpc>
                        <a:spcBef>
                          <a:spcPts val="625"/>
                        </a:spcBef>
                      </a:pPr>
                      <a:r>
                        <a:rPr sz="1200" b="1" spc="-5" dirty="0">
                          <a:solidFill>
                            <a:srgbClr val="1A1A1A"/>
                          </a:solidFill>
                          <a:latin typeface="Lato"/>
                          <a:cs typeface="Lato"/>
                        </a:rPr>
                        <a:t>NAME</a:t>
                      </a:r>
                      <a:endParaRPr sz="1200">
                        <a:latin typeface="Lato"/>
                        <a:cs typeface="Lato"/>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200" b="1" spc="-5" dirty="0">
                          <a:solidFill>
                            <a:srgbClr val="1A1A1A"/>
                          </a:solidFill>
                          <a:latin typeface="Lato"/>
                          <a:cs typeface="Lato"/>
                        </a:rPr>
                        <a:t>NORMAL</a:t>
                      </a:r>
                      <a:r>
                        <a:rPr sz="1200" b="1" spc="-65" dirty="0">
                          <a:solidFill>
                            <a:srgbClr val="1A1A1A"/>
                          </a:solidFill>
                          <a:latin typeface="Lato"/>
                          <a:cs typeface="Lato"/>
                        </a:rPr>
                        <a:t> </a:t>
                      </a:r>
                      <a:r>
                        <a:rPr sz="1200" b="1" dirty="0">
                          <a:solidFill>
                            <a:srgbClr val="1A1A1A"/>
                          </a:solidFill>
                          <a:latin typeface="Lato"/>
                          <a:cs typeface="Lato"/>
                        </a:rPr>
                        <a:t>RANGE</a:t>
                      </a:r>
                      <a:endParaRPr sz="1200">
                        <a:latin typeface="Lato"/>
                        <a:cs typeface="Lato"/>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697198">
                <a:tc>
                  <a:txBody>
                    <a:bodyPr/>
                    <a:lstStyle/>
                    <a:p>
                      <a:pPr>
                        <a:lnSpc>
                          <a:spcPct val="100000"/>
                        </a:lnSpc>
                        <a:spcBef>
                          <a:spcPts val="50"/>
                        </a:spcBef>
                      </a:pPr>
                      <a:endParaRPr sz="1600">
                        <a:latin typeface="Times New Roman"/>
                        <a:cs typeface="Times New Roman"/>
                      </a:endParaRPr>
                    </a:p>
                    <a:p>
                      <a:pPr marL="85725" marR="454025">
                        <a:lnSpc>
                          <a:spcPts val="1420"/>
                        </a:lnSpc>
                      </a:pPr>
                      <a:r>
                        <a:rPr sz="1200" spc="-10" dirty="0">
                          <a:solidFill>
                            <a:srgbClr val="1A1A1A"/>
                          </a:solidFill>
                          <a:latin typeface="Lato"/>
                          <a:cs typeface="Lato"/>
                        </a:rPr>
                        <a:t>TSH</a:t>
                      </a:r>
                      <a:r>
                        <a:rPr sz="1200" spc="-100" dirty="0">
                          <a:solidFill>
                            <a:srgbClr val="1A1A1A"/>
                          </a:solidFill>
                          <a:latin typeface="Lato"/>
                          <a:cs typeface="Lato"/>
                        </a:rPr>
                        <a:t> </a:t>
                      </a:r>
                      <a:r>
                        <a:rPr sz="1200" spc="-30" dirty="0">
                          <a:solidFill>
                            <a:srgbClr val="1A1A1A"/>
                          </a:solidFill>
                          <a:latin typeface="Lato"/>
                          <a:cs typeface="Lato"/>
                        </a:rPr>
                        <a:t>-</a:t>
                      </a:r>
                      <a:r>
                        <a:rPr sz="1200" spc="-95" dirty="0">
                          <a:solidFill>
                            <a:srgbClr val="1A1A1A"/>
                          </a:solidFill>
                          <a:latin typeface="Lato"/>
                          <a:cs typeface="Lato"/>
                        </a:rPr>
                        <a:t> </a:t>
                      </a:r>
                      <a:r>
                        <a:rPr sz="1200" dirty="0">
                          <a:solidFill>
                            <a:srgbClr val="1A1A1A"/>
                          </a:solidFill>
                          <a:latin typeface="Lato"/>
                          <a:cs typeface="Lato"/>
                        </a:rPr>
                        <a:t>Thyroid</a:t>
                      </a:r>
                      <a:r>
                        <a:rPr sz="1200" spc="-95" dirty="0">
                          <a:solidFill>
                            <a:srgbClr val="1A1A1A"/>
                          </a:solidFill>
                          <a:latin typeface="Lato"/>
                          <a:cs typeface="Lato"/>
                        </a:rPr>
                        <a:t> </a:t>
                      </a:r>
                      <a:r>
                        <a:rPr sz="1200" spc="5" dirty="0">
                          <a:solidFill>
                            <a:srgbClr val="1A1A1A"/>
                          </a:solidFill>
                          <a:latin typeface="Lato"/>
                          <a:cs typeface="Lato"/>
                        </a:rPr>
                        <a:t>Stimulating  </a:t>
                      </a:r>
                      <a:r>
                        <a:rPr sz="1200" dirty="0">
                          <a:solidFill>
                            <a:srgbClr val="1A1A1A"/>
                          </a:solidFill>
                          <a:latin typeface="Lato"/>
                          <a:cs typeface="Lato"/>
                        </a:rPr>
                        <a:t>Hormone</a:t>
                      </a:r>
                      <a:endParaRPr sz="1200">
                        <a:latin typeface="Lato"/>
                        <a:cs typeface="Lato"/>
                      </a:endParaRPr>
                    </a:p>
                  </a:txBody>
                  <a:tcPr marL="0" marR="0" marT="635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spcBef>
                          <a:spcPts val="50"/>
                        </a:spcBef>
                      </a:pPr>
                      <a:endParaRPr sz="1600">
                        <a:latin typeface="Times New Roman"/>
                        <a:cs typeface="Times New Roman"/>
                      </a:endParaRPr>
                    </a:p>
                    <a:p>
                      <a:pPr marL="85725" marR="146050">
                        <a:lnSpc>
                          <a:spcPts val="1420"/>
                        </a:lnSpc>
                      </a:pPr>
                      <a:r>
                        <a:rPr sz="1200" spc="-10" dirty="0">
                          <a:solidFill>
                            <a:srgbClr val="1A1A1A"/>
                          </a:solidFill>
                          <a:latin typeface="Lato"/>
                          <a:cs typeface="Lato"/>
                        </a:rPr>
                        <a:t>0.4</a:t>
                      </a:r>
                      <a:r>
                        <a:rPr sz="1200" spc="-110" dirty="0">
                          <a:solidFill>
                            <a:srgbClr val="1A1A1A"/>
                          </a:solidFill>
                          <a:latin typeface="Lato"/>
                          <a:cs typeface="Lato"/>
                        </a:rPr>
                        <a:t> </a:t>
                      </a:r>
                      <a:r>
                        <a:rPr sz="1200" dirty="0">
                          <a:solidFill>
                            <a:srgbClr val="1A1A1A"/>
                          </a:solidFill>
                          <a:latin typeface="Lato"/>
                          <a:cs typeface="Lato"/>
                        </a:rPr>
                        <a:t>to</a:t>
                      </a:r>
                      <a:r>
                        <a:rPr sz="1200" spc="-105" dirty="0">
                          <a:solidFill>
                            <a:srgbClr val="1A1A1A"/>
                          </a:solidFill>
                          <a:latin typeface="Lato"/>
                          <a:cs typeface="Lato"/>
                        </a:rPr>
                        <a:t> </a:t>
                      </a:r>
                      <a:r>
                        <a:rPr sz="1200" spc="-10" dirty="0">
                          <a:solidFill>
                            <a:srgbClr val="1A1A1A"/>
                          </a:solidFill>
                          <a:latin typeface="Lato"/>
                          <a:cs typeface="Lato"/>
                        </a:rPr>
                        <a:t>4.0</a:t>
                      </a:r>
                      <a:r>
                        <a:rPr sz="1200" spc="-110" dirty="0">
                          <a:solidFill>
                            <a:srgbClr val="1A1A1A"/>
                          </a:solidFill>
                          <a:latin typeface="Lato"/>
                          <a:cs typeface="Lato"/>
                        </a:rPr>
                        <a:t> </a:t>
                      </a:r>
                      <a:r>
                        <a:rPr sz="1200" spc="10" dirty="0">
                          <a:solidFill>
                            <a:srgbClr val="1A1A1A"/>
                          </a:solidFill>
                          <a:latin typeface="Lato"/>
                          <a:cs typeface="Lato"/>
                        </a:rPr>
                        <a:t>milli-international  </a:t>
                      </a:r>
                      <a:r>
                        <a:rPr sz="1200" spc="5" dirty="0">
                          <a:solidFill>
                            <a:srgbClr val="1A1A1A"/>
                          </a:solidFill>
                          <a:latin typeface="Lato"/>
                          <a:cs typeface="Lato"/>
                        </a:rPr>
                        <a:t>units </a:t>
                      </a:r>
                      <a:r>
                        <a:rPr sz="1200" spc="10" dirty="0">
                          <a:solidFill>
                            <a:srgbClr val="1A1A1A"/>
                          </a:solidFill>
                          <a:latin typeface="Lato"/>
                          <a:cs typeface="Lato"/>
                        </a:rPr>
                        <a:t>per</a:t>
                      </a:r>
                      <a:r>
                        <a:rPr sz="1200" spc="-170" dirty="0">
                          <a:solidFill>
                            <a:srgbClr val="1A1A1A"/>
                          </a:solidFill>
                          <a:latin typeface="Lato"/>
                          <a:cs typeface="Lato"/>
                        </a:rPr>
                        <a:t> </a:t>
                      </a:r>
                      <a:r>
                        <a:rPr sz="1200" spc="20" dirty="0">
                          <a:solidFill>
                            <a:srgbClr val="1A1A1A"/>
                          </a:solidFill>
                          <a:latin typeface="Lato"/>
                          <a:cs typeface="Lato"/>
                        </a:rPr>
                        <a:t>liter</a:t>
                      </a:r>
                      <a:endParaRPr sz="1200">
                        <a:latin typeface="Lato"/>
                        <a:cs typeface="Lato"/>
                      </a:endParaRPr>
                    </a:p>
                  </a:txBody>
                  <a:tcPr marL="0" marR="0" marT="635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16223">
                <a:tc>
                  <a:txBody>
                    <a:bodyPr/>
                    <a:lstStyle/>
                    <a:p>
                      <a:pPr>
                        <a:lnSpc>
                          <a:spcPct val="100000"/>
                        </a:lnSpc>
                        <a:spcBef>
                          <a:spcPts val="40"/>
                        </a:spcBef>
                      </a:pPr>
                      <a:endParaRPr sz="1550">
                        <a:latin typeface="Times New Roman"/>
                        <a:cs typeface="Times New Roman"/>
                      </a:endParaRPr>
                    </a:p>
                    <a:p>
                      <a:pPr marL="85725">
                        <a:lnSpc>
                          <a:spcPct val="100000"/>
                        </a:lnSpc>
                        <a:spcBef>
                          <a:spcPts val="5"/>
                        </a:spcBef>
                      </a:pPr>
                      <a:r>
                        <a:rPr sz="1200" spc="-5" dirty="0">
                          <a:solidFill>
                            <a:srgbClr val="1A1A1A"/>
                          </a:solidFill>
                          <a:latin typeface="Lato"/>
                          <a:cs typeface="Lato"/>
                        </a:rPr>
                        <a:t>T3 </a:t>
                      </a:r>
                      <a:r>
                        <a:rPr sz="1200" spc="-30" dirty="0">
                          <a:solidFill>
                            <a:srgbClr val="1A1A1A"/>
                          </a:solidFill>
                          <a:latin typeface="Lato"/>
                          <a:cs typeface="Lato"/>
                        </a:rPr>
                        <a:t>-</a:t>
                      </a:r>
                      <a:r>
                        <a:rPr sz="1200" spc="-160" dirty="0">
                          <a:solidFill>
                            <a:srgbClr val="1A1A1A"/>
                          </a:solidFill>
                          <a:latin typeface="Lato"/>
                          <a:cs typeface="Lato"/>
                        </a:rPr>
                        <a:t> </a:t>
                      </a:r>
                      <a:r>
                        <a:rPr sz="1200" spc="-5" dirty="0">
                          <a:solidFill>
                            <a:srgbClr val="1A1A1A"/>
                          </a:solidFill>
                          <a:latin typeface="Lato"/>
                          <a:cs typeface="Lato"/>
                          <a:hlinkClick r:id="rId2"/>
                        </a:rPr>
                        <a:t>Triiodothyronine</a:t>
                      </a:r>
                      <a:endParaRPr sz="1200">
                        <a:latin typeface="Lato"/>
                        <a:cs typeface="Lato"/>
                      </a:endParaRPr>
                    </a:p>
                  </a:txBody>
                  <a:tcPr marL="0" marR="0" marT="50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spcBef>
                          <a:spcPts val="40"/>
                        </a:spcBef>
                      </a:pPr>
                      <a:endParaRPr sz="1550">
                        <a:latin typeface="Times New Roman"/>
                        <a:cs typeface="Times New Roman"/>
                      </a:endParaRPr>
                    </a:p>
                    <a:p>
                      <a:pPr marL="85725">
                        <a:lnSpc>
                          <a:spcPct val="100000"/>
                        </a:lnSpc>
                        <a:spcBef>
                          <a:spcPts val="5"/>
                        </a:spcBef>
                      </a:pPr>
                      <a:r>
                        <a:rPr sz="1200" spc="-10" dirty="0">
                          <a:solidFill>
                            <a:srgbClr val="1A1A1A"/>
                          </a:solidFill>
                          <a:latin typeface="Lato"/>
                          <a:cs typeface="Lato"/>
                        </a:rPr>
                        <a:t>0.4 </a:t>
                      </a:r>
                      <a:r>
                        <a:rPr sz="1200" spc="-30" dirty="0">
                          <a:solidFill>
                            <a:srgbClr val="1A1A1A"/>
                          </a:solidFill>
                          <a:latin typeface="Lato"/>
                          <a:cs typeface="Lato"/>
                        </a:rPr>
                        <a:t>– </a:t>
                      </a:r>
                      <a:r>
                        <a:rPr sz="1200" spc="-10" dirty="0">
                          <a:solidFill>
                            <a:srgbClr val="1A1A1A"/>
                          </a:solidFill>
                          <a:latin typeface="Lato"/>
                          <a:cs typeface="Lato"/>
                        </a:rPr>
                        <a:t>5.5</a:t>
                      </a:r>
                      <a:r>
                        <a:rPr sz="1200" spc="-210" dirty="0">
                          <a:solidFill>
                            <a:srgbClr val="1A1A1A"/>
                          </a:solidFill>
                          <a:latin typeface="Lato"/>
                          <a:cs typeface="Lato"/>
                        </a:rPr>
                        <a:t> </a:t>
                      </a:r>
                      <a:r>
                        <a:rPr sz="1200" spc="-40" dirty="0">
                          <a:solidFill>
                            <a:srgbClr val="1A1A1A"/>
                          </a:solidFill>
                          <a:latin typeface="Lato"/>
                          <a:cs typeface="Lato"/>
                        </a:rPr>
                        <a:t>mU/mL</a:t>
                      </a:r>
                      <a:endParaRPr sz="1200">
                        <a:latin typeface="Lato"/>
                        <a:cs typeface="Lato"/>
                      </a:endParaRPr>
                    </a:p>
                  </a:txBody>
                  <a:tcPr marL="0" marR="0" marT="50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697198">
                <a:tc>
                  <a:txBody>
                    <a:bodyPr/>
                    <a:lstStyle/>
                    <a:p>
                      <a:pPr>
                        <a:lnSpc>
                          <a:spcPct val="100000"/>
                        </a:lnSpc>
                        <a:spcBef>
                          <a:spcPts val="40"/>
                        </a:spcBef>
                      </a:pPr>
                      <a:endParaRPr sz="1550">
                        <a:latin typeface="Times New Roman"/>
                        <a:cs typeface="Times New Roman"/>
                      </a:endParaRPr>
                    </a:p>
                    <a:p>
                      <a:pPr marL="85725">
                        <a:lnSpc>
                          <a:spcPct val="100000"/>
                        </a:lnSpc>
                        <a:spcBef>
                          <a:spcPts val="5"/>
                        </a:spcBef>
                      </a:pPr>
                      <a:r>
                        <a:rPr sz="1200" spc="-5" dirty="0">
                          <a:solidFill>
                            <a:srgbClr val="1A1A1A"/>
                          </a:solidFill>
                          <a:latin typeface="Lato"/>
                          <a:cs typeface="Lato"/>
                        </a:rPr>
                        <a:t>T4 </a:t>
                      </a:r>
                      <a:r>
                        <a:rPr sz="1200" spc="-30" dirty="0">
                          <a:solidFill>
                            <a:srgbClr val="1A1A1A"/>
                          </a:solidFill>
                          <a:latin typeface="Lato"/>
                          <a:cs typeface="Lato"/>
                        </a:rPr>
                        <a:t>-</a:t>
                      </a:r>
                      <a:r>
                        <a:rPr sz="1200" spc="-160" dirty="0">
                          <a:solidFill>
                            <a:srgbClr val="1A1A1A"/>
                          </a:solidFill>
                          <a:latin typeface="Lato"/>
                          <a:cs typeface="Lato"/>
                        </a:rPr>
                        <a:t> </a:t>
                      </a:r>
                      <a:r>
                        <a:rPr sz="1200" spc="-5" dirty="0">
                          <a:solidFill>
                            <a:srgbClr val="1A1A1A"/>
                          </a:solidFill>
                          <a:latin typeface="Lato"/>
                          <a:cs typeface="Lato"/>
                        </a:rPr>
                        <a:t>Thyroxin</a:t>
                      </a:r>
                      <a:endParaRPr sz="1200">
                        <a:latin typeface="Lato"/>
                        <a:cs typeface="Lato"/>
                      </a:endParaRPr>
                    </a:p>
                  </a:txBody>
                  <a:tcPr marL="0" marR="0" marT="50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spcBef>
                          <a:spcPts val="50"/>
                        </a:spcBef>
                      </a:pPr>
                      <a:endParaRPr sz="1600">
                        <a:latin typeface="Times New Roman"/>
                        <a:cs typeface="Times New Roman"/>
                      </a:endParaRPr>
                    </a:p>
                    <a:p>
                      <a:pPr marL="85725" marR="354330">
                        <a:lnSpc>
                          <a:spcPts val="1420"/>
                        </a:lnSpc>
                      </a:pPr>
                      <a:r>
                        <a:rPr sz="1200" spc="-10" dirty="0">
                          <a:solidFill>
                            <a:srgbClr val="1A1A1A"/>
                          </a:solidFill>
                          <a:latin typeface="Lato"/>
                          <a:cs typeface="Lato"/>
                        </a:rPr>
                        <a:t>0.8</a:t>
                      </a:r>
                      <a:r>
                        <a:rPr sz="1200" spc="-100" dirty="0">
                          <a:solidFill>
                            <a:srgbClr val="1A1A1A"/>
                          </a:solidFill>
                          <a:latin typeface="Lato"/>
                          <a:cs typeface="Lato"/>
                        </a:rPr>
                        <a:t> </a:t>
                      </a:r>
                      <a:r>
                        <a:rPr sz="1200" dirty="0">
                          <a:solidFill>
                            <a:srgbClr val="1A1A1A"/>
                          </a:solidFill>
                          <a:latin typeface="Lato"/>
                          <a:cs typeface="Lato"/>
                        </a:rPr>
                        <a:t>to</a:t>
                      </a:r>
                      <a:r>
                        <a:rPr sz="1200" spc="-100" dirty="0">
                          <a:solidFill>
                            <a:srgbClr val="1A1A1A"/>
                          </a:solidFill>
                          <a:latin typeface="Lato"/>
                          <a:cs typeface="Lato"/>
                        </a:rPr>
                        <a:t> </a:t>
                      </a:r>
                      <a:r>
                        <a:rPr sz="1200" spc="-10" dirty="0">
                          <a:solidFill>
                            <a:srgbClr val="1A1A1A"/>
                          </a:solidFill>
                          <a:latin typeface="Lato"/>
                          <a:cs typeface="Lato"/>
                        </a:rPr>
                        <a:t>1.8</a:t>
                      </a:r>
                      <a:r>
                        <a:rPr sz="1200" spc="-95" dirty="0">
                          <a:solidFill>
                            <a:srgbClr val="1A1A1A"/>
                          </a:solidFill>
                          <a:latin typeface="Lato"/>
                          <a:cs typeface="Lato"/>
                        </a:rPr>
                        <a:t> </a:t>
                      </a:r>
                      <a:r>
                        <a:rPr sz="1200" dirty="0">
                          <a:solidFill>
                            <a:srgbClr val="1A1A1A"/>
                          </a:solidFill>
                          <a:latin typeface="Lato"/>
                          <a:cs typeface="Lato"/>
                        </a:rPr>
                        <a:t>nanograms</a:t>
                      </a:r>
                      <a:r>
                        <a:rPr sz="1200" spc="-100" dirty="0">
                          <a:solidFill>
                            <a:srgbClr val="1A1A1A"/>
                          </a:solidFill>
                          <a:latin typeface="Lato"/>
                          <a:cs typeface="Lato"/>
                        </a:rPr>
                        <a:t> </a:t>
                      </a:r>
                      <a:r>
                        <a:rPr sz="1200" spc="10" dirty="0">
                          <a:solidFill>
                            <a:srgbClr val="1A1A1A"/>
                          </a:solidFill>
                          <a:latin typeface="Lato"/>
                          <a:cs typeface="Lato"/>
                        </a:rPr>
                        <a:t>per  deciliter</a:t>
                      </a:r>
                      <a:r>
                        <a:rPr sz="1200" spc="-85" dirty="0">
                          <a:solidFill>
                            <a:srgbClr val="1A1A1A"/>
                          </a:solidFill>
                          <a:latin typeface="Lato"/>
                          <a:cs typeface="Lato"/>
                        </a:rPr>
                        <a:t> </a:t>
                      </a:r>
                      <a:r>
                        <a:rPr sz="1200" spc="-15" dirty="0">
                          <a:solidFill>
                            <a:srgbClr val="1A1A1A"/>
                          </a:solidFill>
                          <a:latin typeface="Lato"/>
                          <a:cs typeface="Lato"/>
                        </a:rPr>
                        <a:t>(ng/dL)</a:t>
                      </a:r>
                      <a:endParaRPr sz="1200">
                        <a:latin typeface="Lato"/>
                        <a:cs typeface="Lato"/>
                      </a:endParaRPr>
                    </a:p>
                  </a:txBody>
                  <a:tcPr marL="0" marR="0" marT="635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3023" y="1376432"/>
            <a:ext cx="2313305" cy="939800"/>
          </a:xfrm>
          <a:prstGeom prst="rect">
            <a:avLst/>
          </a:prstGeom>
        </p:spPr>
        <p:txBody>
          <a:bodyPr vert="horz" wrap="square" lIns="0" tIns="12700" rIns="0" bIns="0" rtlCol="0">
            <a:spAutoFit/>
          </a:bodyPr>
          <a:lstStyle/>
          <a:p>
            <a:pPr marL="12700" marR="5080">
              <a:lnSpc>
                <a:spcPct val="100000"/>
              </a:lnSpc>
              <a:spcBef>
                <a:spcPts val="100"/>
              </a:spcBef>
            </a:pPr>
            <a:r>
              <a:rPr sz="3000" b="1" spc="114" dirty="0">
                <a:solidFill>
                  <a:srgbClr val="1A1A1A"/>
                </a:solidFill>
                <a:latin typeface="Trebuchet MS"/>
                <a:cs typeface="Trebuchet MS"/>
              </a:rPr>
              <a:t>Diagnosis</a:t>
            </a:r>
            <a:r>
              <a:rPr sz="3000" b="1" spc="-270" dirty="0">
                <a:solidFill>
                  <a:srgbClr val="1A1A1A"/>
                </a:solidFill>
                <a:latin typeface="Trebuchet MS"/>
                <a:cs typeface="Trebuchet MS"/>
              </a:rPr>
              <a:t> </a:t>
            </a:r>
            <a:r>
              <a:rPr sz="3000" b="1" spc="75" dirty="0">
                <a:solidFill>
                  <a:srgbClr val="1A1A1A"/>
                </a:solidFill>
                <a:latin typeface="Trebuchet MS"/>
                <a:cs typeface="Trebuchet MS"/>
              </a:rPr>
              <a:t>Of  </a:t>
            </a:r>
            <a:r>
              <a:rPr sz="3000" b="1" spc="5" dirty="0">
                <a:solidFill>
                  <a:srgbClr val="1A1A1A"/>
                </a:solidFill>
                <a:latin typeface="Trebuchet MS"/>
                <a:cs typeface="Trebuchet MS"/>
              </a:rPr>
              <a:t>Thyroid</a:t>
            </a:r>
            <a:endParaRPr sz="3000">
              <a:latin typeface="Trebuchet MS"/>
              <a:cs typeface="Trebuchet MS"/>
            </a:endParaRPr>
          </a:p>
        </p:txBody>
      </p:sp>
      <p:sp>
        <p:nvSpPr>
          <p:cNvPr id="6" name="object 6"/>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12</a:t>
            </a:fld>
            <a:endParaRPr dirty="0"/>
          </a:p>
        </p:txBody>
      </p:sp>
      <p:sp>
        <p:nvSpPr>
          <p:cNvPr id="4" name="object 4"/>
          <p:cNvSpPr txBox="1">
            <a:spLocks noGrp="1"/>
          </p:cNvSpPr>
          <p:nvPr>
            <p:ph type="title"/>
          </p:nvPr>
        </p:nvSpPr>
        <p:spPr>
          <a:xfrm>
            <a:off x="5029200" y="895350"/>
            <a:ext cx="3810000" cy="2598147"/>
          </a:xfrm>
          <a:prstGeom prst="rect">
            <a:avLst/>
          </a:prstGeom>
        </p:spPr>
        <p:txBody>
          <a:bodyPr vert="horz" wrap="square" lIns="0" tIns="12700" rIns="0" bIns="0" rtlCol="0">
            <a:spAutoFit/>
          </a:bodyPr>
          <a:lstStyle/>
          <a:p>
            <a:pPr marL="298450" indent="-285750" algn="l">
              <a:lnSpc>
                <a:spcPct val="100000"/>
              </a:lnSpc>
              <a:spcBef>
                <a:spcPts val="100"/>
              </a:spcBef>
              <a:buFont typeface="Arial" pitchFamily="34" charset="0"/>
              <a:buChar char="•"/>
            </a:pPr>
            <a:r>
              <a:rPr lang="en-US" sz="1400" b="0" spc="-25" dirty="0">
                <a:latin typeface="Lato"/>
                <a:cs typeface="Lato"/>
              </a:rPr>
              <a:t>Globally t</a:t>
            </a:r>
            <a:r>
              <a:rPr sz="1400" b="0" spc="-25" dirty="0">
                <a:latin typeface="Lato"/>
                <a:cs typeface="Lato"/>
              </a:rPr>
              <a:t>otal</a:t>
            </a:r>
            <a:r>
              <a:rPr sz="1400" b="0" spc="-100" dirty="0">
                <a:latin typeface="Lato"/>
                <a:cs typeface="Lato"/>
              </a:rPr>
              <a:t> </a:t>
            </a:r>
            <a:r>
              <a:rPr sz="1400" b="0" dirty="0">
                <a:latin typeface="Lato"/>
                <a:cs typeface="Lato"/>
              </a:rPr>
              <a:t>21</a:t>
            </a:r>
            <a:r>
              <a:rPr sz="1400" b="0" spc="-95" dirty="0">
                <a:latin typeface="Lato"/>
                <a:cs typeface="Lato"/>
              </a:rPr>
              <a:t> </a:t>
            </a:r>
            <a:r>
              <a:rPr sz="1400" b="0" spc="10" dirty="0">
                <a:latin typeface="Lato"/>
                <a:cs typeface="Lato"/>
              </a:rPr>
              <a:t>variables</a:t>
            </a:r>
            <a:r>
              <a:rPr sz="1400" b="0" spc="-100" dirty="0">
                <a:latin typeface="Lato"/>
                <a:cs typeface="Lato"/>
              </a:rPr>
              <a:t> </a:t>
            </a:r>
            <a:r>
              <a:rPr lang="en-US" sz="1400" b="0" dirty="0">
                <a:latin typeface="Lato"/>
                <a:cs typeface="Lato"/>
              </a:rPr>
              <a:t>are used for the diagnosis of  Thyroid</a:t>
            </a:r>
            <a:br>
              <a:rPr lang="en-US" sz="1400" b="0" dirty="0">
                <a:latin typeface="Lato"/>
                <a:cs typeface="Lato"/>
              </a:rPr>
            </a:br>
            <a:br>
              <a:rPr lang="en-US" sz="1400" b="0" dirty="0">
                <a:latin typeface="Lato"/>
                <a:cs typeface="Lato"/>
              </a:rPr>
            </a:br>
            <a:br>
              <a:rPr lang="en-US" sz="1400" b="0" dirty="0">
                <a:latin typeface="Lato"/>
                <a:cs typeface="Lato"/>
              </a:rPr>
            </a:br>
            <a:br>
              <a:rPr lang="en-US" sz="1400" b="0" dirty="0">
                <a:latin typeface="Lato"/>
                <a:cs typeface="Lato"/>
              </a:rPr>
            </a:br>
            <a:br>
              <a:rPr lang="en-US" sz="1400" b="0" dirty="0">
                <a:latin typeface="Lato"/>
                <a:cs typeface="Lato"/>
              </a:rPr>
            </a:br>
            <a:br>
              <a:rPr lang="en-US" sz="1400" b="0" dirty="0">
                <a:latin typeface="Lato"/>
                <a:cs typeface="Lato"/>
              </a:rPr>
            </a:br>
            <a:br>
              <a:rPr lang="en-US" sz="1400" b="0" dirty="0">
                <a:latin typeface="Lato"/>
                <a:cs typeface="Lato"/>
              </a:rPr>
            </a:br>
            <a:br>
              <a:rPr lang="en-US" sz="1400" b="0" dirty="0">
                <a:latin typeface="Lato"/>
                <a:cs typeface="Lato"/>
              </a:rPr>
            </a:br>
            <a:br>
              <a:rPr lang="en-US" sz="1400" b="0" dirty="0">
                <a:latin typeface="Lato"/>
                <a:cs typeface="Lato"/>
              </a:rPr>
            </a:br>
            <a:br>
              <a:rPr lang="en-US" sz="1400" b="0" dirty="0">
                <a:latin typeface="Lato"/>
                <a:cs typeface="Lato"/>
              </a:rPr>
            </a:br>
            <a:r>
              <a:rPr lang="en-US" sz="1400" b="0" dirty="0">
                <a:latin typeface="Lato"/>
                <a:cs typeface="Lato"/>
              </a:rPr>
              <a:t> </a:t>
            </a:r>
            <a:endParaRPr sz="1400" dirty="0">
              <a:latin typeface="Lato"/>
              <a:cs typeface="Lato"/>
            </a:endParaRPr>
          </a:p>
        </p:txBody>
      </p:sp>
      <p:sp>
        <p:nvSpPr>
          <p:cNvPr id="5" name="object 5"/>
          <p:cNvSpPr txBox="1">
            <a:spLocks noGrp="1"/>
          </p:cNvSpPr>
          <p:nvPr>
            <p:ph sz="half" idx="3"/>
          </p:nvPr>
        </p:nvSpPr>
        <p:spPr>
          <a:xfrm>
            <a:off x="5029200" y="1474533"/>
            <a:ext cx="3810000" cy="1762021"/>
          </a:xfrm>
          <a:prstGeom prst="rect">
            <a:avLst/>
          </a:prstGeom>
        </p:spPr>
        <p:txBody>
          <a:bodyPr vert="horz" wrap="square" lIns="0" tIns="22860" rIns="0" bIns="0" rtlCol="0">
            <a:spAutoFit/>
          </a:bodyPr>
          <a:lstStyle/>
          <a:p>
            <a:pPr marL="298450" marR="31750" indent="-285750" algn="l">
              <a:lnSpc>
                <a:spcPts val="1650"/>
              </a:lnSpc>
              <a:spcBef>
                <a:spcPts val="180"/>
              </a:spcBef>
              <a:buFont typeface="Arial" pitchFamily="34" charset="0"/>
              <a:buChar char="•"/>
            </a:pPr>
            <a:r>
              <a:rPr lang="en-US" dirty="0"/>
              <a:t>Here </a:t>
            </a:r>
            <a:r>
              <a:rPr dirty="0"/>
              <a:t>Out </a:t>
            </a:r>
            <a:r>
              <a:rPr spc="-20" dirty="0"/>
              <a:t>of </a:t>
            </a:r>
            <a:r>
              <a:rPr dirty="0"/>
              <a:t>the 21 </a:t>
            </a:r>
            <a:r>
              <a:rPr spc="10" dirty="0"/>
              <a:t>variables, </a:t>
            </a:r>
            <a:r>
              <a:rPr lang="en-US" spc="10" dirty="0"/>
              <a:t>we use </a:t>
            </a:r>
            <a:r>
              <a:rPr dirty="0"/>
              <a:t>only  </a:t>
            </a:r>
            <a:r>
              <a:rPr spc="-5" dirty="0"/>
              <a:t>thyroid_surgery,</a:t>
            </a:r>
            <a:r>
              <a:rPr spc="-95" dirty="0"/>
              <a:t> </a:t>
            </a:r>
            <a:r>
              <a:rPr dirty="0"/>
              <a:t>pregnant,</a:t>
            </a:r>
            <a:r>
              <a:rPr spc="-95" dirty="0"/>
              <a:t> </a:t>
            </a:r>
            <a:r>
              <a:rPr spc="-10" dirty="0"/>
              <a:t>age,</a:t>
            </a:r>
            <a:r>
              <a:rPr spc="-95" dirty="0"/>
              <a:t> </a:t>
            </a:r>
            <a:r>
              <a:rPr spc="-20" dirty="0"/>
              <a:t>sex,</a:t>
            </a:r>
            <a:r>
              <a:rPr spc="-95" dirty="0"/>
              <a:t> </a:t>
            </a:r>
            <a:r>
              <a:rPr spc="-15" dirty="0"/>
              <a:t>TSH,  </a:t>
            </a:r>
            <a:r>
              <a:rPr spc="-10" dirty="0"/>
              <a:t>T3, </a:t>
            </a:r>
            <a:r>
              <a:rPr spc="-5" dirty="0"/>
              <a:t>T4 </a:t>
            </a:r>
            <a:r>
              <a:rPr spc="20" dirty="0"/>
              <a:t>are</a:t>
            </a:r>
            <a:r>
              <a:rPr spc="-260" dirty="0"/>
              <a:t> </a:t>
            </a:r>
            <a:r>
              <a:rPr spc="-10" dirty="0"/>
              <a:t>used.</a:t>
            </a:r>
          </a:p>
          <a:p>
            <a:pPr>
              <a:lnSpc>
                <a:spcPct val="100000"/>
              </a:lnSpc>
              <a:spcBef>
                <a:spcPts val="10"/>
              </a:spcBef>
            </a:pPr>
            <a:endParaRPr sz="1300" dirty="0"/>
          </a:p>
          <a:p>
            <a:pPr marL="298450" indent="-285750" algn="l">
              <a:lnSpc>
                <a:spcPts val="1664"/>
              </a:lnSpc>
              <a:spcBef>
                <a:spcPts val="100"/>
              </a:spcBef>
              <a:buFont typeface="Arial" pitchFamily="34" charset="0"/>
              <a:buChar char="•"/>
            </a:pPr>
            <a:r>
              <a:rPr lang="en-US" dirty="0"/>
              <a:t>Here the dataset used is from</a:t>
            </a:r>
          </a:p>
          <a:p>
            <a:pPr marL="12700" marR="5080" algn="l">
              <a:lnSpc>
                <a:spcPts val="1650"/>
              </a:lnSpc>
              <a:spcBef>
                <a:spcPts val="15"/>
              </a:spcBef>
            </a:pPr>
            <a:r>
              <a:rPr lang="en-US" spc="15" dirty="0"/>
              <a:t>      UCI</a:t>
            </a:r>
            <a:r>
              <a:rPr lang="en-US" spc="-260" dirty="0"/>
              <a:t> </a:t>
            </a:r>
            <a:r>
              <a:rPr lang="en-US" spc="-5" dirty="0"/>
              <a:t>Machine </a:t>
            </a:r>
            <a:r>
              <a:rPr lang="en-US" spc="5" dirty="0"/>
              <a:t>Learning  </a:t>
            </a:r>
            <a:r>
              <a:rPr lang="en-US" spc="-5" dirty="0"/>
              <a:t>repository ,  </a:t>
            </a:r>
            <a:r>
              <a:rPr lang="en-US" spc="-5" dirty="0" err="1"/>
              <a:t>Garavan</a:t>
            </a:r>
            <a:endParaRPr lang="en-US" spc="-5" dirty="0"/>
          </a:p>
          <a:p>
            <a:pPr marL="12700" marR="5080" algn="l">
              <a:lnSpc>
                <a:spcPts val="1650"/>
              </a:lnSpc>
              <a:spcBef>
                <a:spcPts val="15"/>
              </a:spcBef>
            </a:pPr>
            <a:r>
              <a:rPr lang="en-US" spc="-5" dirty="0"/>
              <a:t>        </a:t>
            </a:r>
            <a:r>
              <a:rPr lang="en-US" spc="10" dirty="0"/>
              <a:t>Institute</a:t>
            </a:r>
            <a:r>
              <a:rPr lang="en-US" spc="-95" dirty="0"/>
              <a:t> </a:t>
            </a:r>
            <a:r>
              <a:rPr lang="en-US" spc="5" dirty="0"/>
              <a:t>Australia.</a:t>
            </a:r>
            <a:endParaRPr lang="en-US" dirty="0"/>
          </a:p>
          <a:p>
            <a:pPr marL="12700">
              <a:lnSpc>
                <a:spcPts val="1664"/>
              </a:lnSpc>
            </a:pPr>
            <a:r>
              <a:rPr lang="en-US" b="1" dirty="0">
                <a:latin typeface="Lato"/>
                <a:cs typeface="Lato"/>
              </a:rPr>
              <a:t> </a:t>
            </a:r>
            <a:endParaRPr b="1" dirty="0">
              <a:latin typeface="Lato"/>
              <a:cs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8150"/>
            <a:ext cx="8305800" cy="369332"/>
          </a:xfrm>
        </p:spPr>
        <p:txBody>
          <a:bodyPr/>
          <a:lstStyle/>
          <a:p>
            <a:r>
              <a:rPr lang="en-US" spc="114" dirty="0">
                <a:solidFill>
                  <a:srgbClr val="1A1A1A"/>
                </a:solidFill>
              </a:rPr>
              <a:t>            Data set used for Diagnosis</a:t>
            </a:r>
            <a:r>
              <a:rPr lang="en-US" spc="-270" dirty="0">
                <a:solidFill>
                  <a:srgbClr val="1A1A1A"/>
                </a:solidFill>
              </a:rPr>
              <a:t> </a:t>
            </a:r>
            <a:r>
              <a:rPr lang="en-US" spc="75" dirty="0">
                <a:solidFill>
                  <a:srgbClr val="1A1A1A"/>
                </a:solidFill>
              </a:rPr>
              <a:t>Of  </a:t>
            </a:r>
            <a:r>
              <a:rPr lang="en-US" spc="5" dirty="0">
                <a:solidFill>
                  <a:srgbClr val="1A1A1A"/>
                </a:solidFill>
              </a:rPr>
              <a:t>Thyroid</a:t>
            </a: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400" y="895350"/>
            <a:ext cx="8896864" cy="4114800"/>
          </a:xfrm>
        </p:spPr>
      </p:pic>
    </p:spTree>
    <p:extLst>
      <p:ext uri="{BB962C8B-B14F-4D97-AF65-F5344CB8AC3E}">
        <p14:creationId xmlns:p14="http://schemas.microsoft.com/office/powerpoint/2010/main" val="156569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24" y="621606"/>
            <a:ext cx="6906276" cy="369332"/>
          </a:xfrm>
        </p:spPr>
        <p:txBody>
          <a:bodyPr/>
          <a:lstStyle/>
          <a:p>
            <a:r>
              <a:rPr lang="en-US" spc="114" dirty="0">
                <a:solidFill>
                  <a:srgbClr val="1A1A1A"/>
                </a:solidFill>
              </a:rPr>
              <a:t>                        Diagnosis</a:t>
            </a:r>
            <a:r>
              <a:rPr lang="en-US" spc="-270" dirty="0">
                <a:solidFill>
                  <a:srgbClr val="1A1A1A"/>
                </a:solidFill>
              </a:rPr>
              <a:t> </a:t>
            </a:r>
            <a:r>
              <a:rPr lang="en-US" spc="75" dirty="0">
                <a:solidFill>
                  <a:srgbClr val="1A1A1A"/>
                </a:solidFill>
              </a:rPr>
              <a:t>Of  </a:t>
            </a:r>
            <a:r>
              <a:rPr lang="en-US" spc="5" dirty="0">
                <a:solidFill>
                  <a:srgbClr val="1A1A1A"/>
                </a:solidFill>
              </a:rPr>
              <a:t>Thyroid</a:t>
            </a: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400" y="1428750"/>
            <a:ext cx="1981200" cy="3395662"/>
          </a:xfrm>
        </p:spPr>
      </p:pic>
      <p:pic>
        <p:nvPicPr>
          <p:cNvPr id="6" name="Content Placeholder 5"/>
          <p:cNvPicPr>
            <a:picLocks noGrp="1" noChangeAspect="1"/>
          </p:cNvPicPr>
          <p:nvPr>
            <p:ph sz="half" idx="3"/>
          </p:nvPr>
        </p:nvPicPr>
        <p:blipFill>
          <a:blip r:embed="rId3" cstate="print">
            <a:extLst>
              <a:ext uri="{28A0092B-C50C-407E-A947-70E740481C1C}">
                <a14:useLocalDpi xmlns:a14="http://schemas.microsoft.com/office/drawing/2010/main" val="0"/>
              </a:ext>
            </a:extLst>
          </a:blip>
          <a:stretch>
            <a:fillRect/>
          </a:stretch>
        </p:blipFill>
        <p:spPr>
          <a:xfrm>
            <a:off x="2286000" y="1939075"/>
            <a:ext cx="2134921" cy="1600200"/>
          </a:xfr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400" y="1276350"/>
            <a:ext cx="2038814" cy="3479978"/>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7811" y="1885950"/>
            <a:ext cx="2057400" cy="1693592"/>
          </a:xfrm>
          <a:prstGeom prst="rect">
            <a:avLst/>
          </a:prstGeom>
        </p:spPr>
      </p:pic>
    </p:spTree>
    <p:extLst>
      <p:ext uri="{BB962C8B-B14F-4D97-AF65-F5344CB8AC3E}">
        <p14:creationId xmlns:p14="http://schemas.microsoft.com/office/powerpoint/2010/main" val="4241758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3023" y="1376432"/>
            <a:ext cx="2313305" cy="939800"/>
          </a:xfrm>
          <a:prstGeom prst="rect">
            <a:avLst/>
          </a:prstGeom>
        </p:spPr>
        <p:txBody>
          <a:bodyPr vert="horz" wrap="square" lIns="0" tIns="12700" rIns="0" bIns="0" rtlCol="0">
            <a:spAutoFit/>
          </a:bodyPr>
          <a:lstStyle/>
          <a:p>
            <a:pPr marL="12700" marR="5080">
              <a:lnSpc>
                <a:spcPct val="100000"/>
              </a:lnSpc>
              <a:spcBef>
                <a:spcPts val="100"/>
              </a:spcBef>
            </a:pPr>
            <a:r>
              <a:rPr sz="3000" b="1" spc="114" dirty="0">
                <a:solidFill>
                  <a:srgbClr val="1A1A1A"/>
                </a:solidFill>
                <a:latin typeface="Trebuchet MS"/>
                <a:cs typeface="Trebuchet MS"/>
              </a:rPr>
              <a:t>Diagnosis</a:t>
            </a:r>
            <a:r>
              <a:rPr sz="3000" b="1" spc="-270" dirty="0">
                <a:solidFill>
                  <a:srgbClr val="1A1A1A"/>
                </a:solidFill>
                <a:latin typeface="Trebuchet MS"/>
                <a:cs typeface="Trebuchet MS"/>
              </a:rPr>
              <a:t> </a:t>
            </a:r>
            <a:r>
              <a:rPr sz="3000" b="1" spc="75" dirty="0">
                <a:solidFill>
                  <a:srgbClr val="1A1A1A"/>
                </a:solidFill>
                <a:latin typeface="Trebuchet MS"/>
                <a:cs typeface="Trebuchet MS"/>
              </a:rPr>
              <a:t>Of  Diabetes</a:t>
            </a:r>
            <a:endParaRPr sz="3000">
              <a:latin typeface="Trebuchet MS"/>
              <a:cs typeface="Trebuchet MS"/>
            </a:endParaRPr>
          </a:p>
        </p:txBody>
      </p:sp>
      <p:sp>
        <p:nvSpPr>
          <p:cNvPr id="3" name="object 3"/>
          <p:cNvSpPr txBox="1">
            <a:spLocks noGrp="1"/>
          </p:cNvSpPr>
          <p:nvPr>
            <p:ph type="title"/>
          </p:nvPr>
        </p:nvSpPr>
        <p:spPr>
          <a:xfrm>
            <a:off x="4835525" y="328747"/>
            <a:ext cx="3363595" cy="1016000"/>
          </a:xfrm>
          <a:prstGeom prst="rect">
            <a:avLst/>
          </a:prstGeom>
        </p:spPr>
        <p:txBody>
          <a:bodyPr vert="horz" wrap="square" lIns="0" tIns="12700" rIns="0" bIns="0" rtlCol="0">
            <a:spAutoFit/>
          </a:bodyPr>
          <a:lstStyle/>
          <a:p>
            <a:pPr marL="12700" marR="5080">
              <a:lnSpc>
                <a:spcPct val="116100"/>
              </a:lnSpc>
              <a:spcBef>
                <a:spcPts val="100"/>
              </a:spcBef>
            </a:pPr>
            <a:r>
              <a:rPr sz="1400" b="0" dirty="0">
                <a:solidFill>
                  <a:srgbClr val="3B4244"/>
                </a:solidFill>
                <a:latin typeface="Lato"/>
                <a:cs typeface="Lato"/>
              </a:rPr>
              <a:t>Diabetes </a:t>
            </a:r>
            <a:r>
              <a:rPr sz="1400" b="0" spc="10" dirty="0">
                <a:solidFill>
                  <a:srgbClr val="3B4244"/>
                </a:solidFill>
                <a:latin typeface="Lato"/>
                <a:cs typeface="Lato"/>
              </a:rPr>
              <a:t>is a </a:t>
            </a:r>
            <a:r>
              <a:rPr sz="1400" b="0" dirty="0">
                <a:solidFill>
                  <a:srgbClr val="3B4244"/>
                </a:solidFill>
                <a:latin typeface="Lato"/>
                <a:cs typeface="Lato"/>
              </a:rPr>
              <a:t>chronic disease </a:t>
            </a:r>
            <a:r>
              <a:rPr sz="1400" b="0" spc="10" dirty="0">
                <a:solidFill>
                  <a:srgbClr val="3B4244"/>
                </a:solidFill>
                <a:latin typeface="Lato"/>
                <a:cs typeface="Lato"/>
              </a:rPr>
              <a:t>that </a:t>
            </a:r>
            <a:r>
              <a:rPr sz="1400" b="0" dirty="0">
                <a:solidFill>
                  <a:srgbClr val="3B4244"/>
                </a:solidFill>
                <a:latin typeface="Lato"/>
                <a:cs typeface="Lato"/>
              </a:rPr>
              <a:t>occurs  </a:t>
            </a:r>
            <a:r>
              <a:rPr sz="1400" b="0" spc="10" dirty="0">
                <a:solidFill>
                  <a:srgbClr val="3B4244"/>
                </a:solidFill>
                <a:latin typeface="Lato"/>
                <a:cs typeface="Lato"/>
              </a:rPr>
              <a:t>either</a:t>
            </a:r>
            <a:r>
              <a:rPr sz="1400" b="0" spc="-95" dirty="0">
                <a:solidFill>
                  <a:srgbClr val="3B4244"/>
                </a:solidFill>
                <a:latin typeface="Lato"/>
                <a:cs typeface="Lato"/>
              </a:rPr>
              <a:t> </a:t>
            </a:r>
            <a:r>
              <a:rPr sz="1400" b="0" spc="-10" dirty="0">
                <a:solidFill>
                  <a:srgbClr val="3B4244"/>
                </a:solidFill>
                <a:latin typeface="Lato"/>
                <a:cs typeface="Lato"/>
              </a:rPr>
              <a:t>when</a:t>
            </a:r>
            <a:r>
              <a:rPr sz="1400" b="0" spc="-95" dirty="0">
                <a:solidFill>
                  <a:srgbClr val="3B4244"/>
                </a:solidFill>
                <a:latin typeface="Lato"/>
                <a:cs typeface="Lato"/>
              </a:rPr>
              <a:t> </a:t>
            </a:r>
            <a:r>
              <a:rPr sz="1400" b="0" dirty="0">
                <a:solidFill>
                  <a:srgbClr val="3B4244"/>
                </a:solidFill>
                <a:latin typeface="Lato"/>
                <a:cs typeface="Lato"/>
              </a:rPr>
              <a:t>the</a:t>
            </a:r>
            <a:r>
              <a:rPr sz="1400" b="0" spc="-95" dirty="0">
                <a:solidFill>
                  <a:srgbClr val="3B4244"/>
                </a:solidFill>
                <a:latin typeface="Lato"/>
                <a:cs typeface="Lato"/>
              </a:rPr>
              <a:t> </a:t>
            </a:r>
            <a:r>
              <a:rPr sz="1400" b="0" spc="5" dirty="0">
                <a:solidFill>
                  <a:srgbClr val="3B4244"/>
                </a:solidFill>
                <a:latin typeface="Lato"/>
                <a:cs typeface="Lato"/>
              </a:rPr>
              <a:t>pancreas</a:t>
            </a:r>
            <a:r>
              <a:rPr sz="1400" b="0" spc="-95" dirty="0">
                <a:solidFill>
                  <a:srgbClr val="3B4244"/>
                </a:solidFill>
                <a:latin typeface="Lato"/>
                <a:cs typeface="Lato"/>
              </a:rPr>
              <a:t> </a:t>
            </a:r>
            <a:r>
              <a:rPr sz="1400" b="0" spc="-10" dirty="0">
                <a:solidFill>
                  <a:srgbClr val="3B4244"/>
                </a:solidFill>
                <a:latin typeface="Lato"/>
                <a:cs typeface="Lato"/>
              </a:rPr>
              <a:t>does</a:t>
            </a:r>
            <a:r>
              <a:rPr sz="1400" b="0" spc="-95" dirty="0">
                <a:solidFill>
                  <a:srgbClr val="3B4244"/>
                </a:solidFill>
                <a:latin typeface="Lato"/>
                <a:cs typeface="Lato"/>
              </a:rPr>
              <a:t> </a:t>
            </a:r>
            <a:r>
              <a:rPr sz="1400" b="0" dirty="0">
                <a:solidFill>
                  <a:srgbClr val="3B4244"/>
                </a:solidFill>
                <a:latin typeface="Lato"/>
                <a:cs typeface="Lato"/>
              </a:rPr>
              <a:t>not</a:t>
            </a:r>
            <a:r>
              <a:rPr sz="1400" b="0" spc="-95" dirty="0">
                <a:solidFill>
                  <a:srgbClr val="3B4244"/>
                </a:solidFill>
                <a:latin typeface="Lato"/>
                <a:cs typeface="Lato"/>
              </a:rPr>
              <a:t> </a:t>
            </a:r>
            <a:r>
              <a:rPr sz="1400" b="0" dirty="0">
                <a:solidFill>
                  <a:srgbClr val="3B4244"/>
                </a:solidFill>
                <a:latin typeface="Lato"/>
                <a:cs typeface="Lato"/>
              </a:rPr>
              <a:t>produce  </a:t>
            </a:r>
            <a:r>
              <a:rPr sz="1400" b="0" spc="-10" dirty="0">
                <a:solidFill>
                  <a:srgbClr val="3B4244"/>
                </a:solidFill>
                <a:latin typeface="Lato"/>
                <a:cs typeface="Lato"/>
              </a:rPr>
              <a:t>enough </a:t>
            </a:r>
            <a:r>
              <a:rPr sz="1400" b="0" spc="5" dirty="0">
                <a:solidFill>
                  <a:srgbClr val="3B4244"/>
                </a:solidFill>
                <a:latin typeface="Lato"/>
                <a:cs typeface="Lato"/>
              </a:rPr>
              <a:t>insulin </a:t>
            </a:r>
            <a:r>
              <a:rPr sz="1400" b="0" spc="15" dirty="0">
                <a:solidFill>
                  <a:srgbClr val="3B4244"/>
                </a:solidFill>
                <a:latin typeface="Lato"/>
                <a:cs typeface="Lato"/>
              </a:rPr>
              <a:t>or </a:t>
            </a:r>
            <a:r>
              <a:rPr sz="1400" b="0" spc="-10" dirty="0">
                <a:solidFill>
                  <a:srgbClr val="3B4244"/>
                </a:solidFill>
                <a:latin typeface="Lato"/>
                <a:cs typeface="Lato"/>
              </a:rPr>
              <a:t>when </a:t>
            </a:r>
            <a:r>
              <a:rPr sz="1400" b="0" dirty="0">
                <a:solidFill>
                  <a:srgbClr val="3B4244"/>
                </a:solidFill>
                <a:latin typeface="Lato"/>
                <a:cs typeface="Lato"/>
              </a:rPr>
              <a:t>the </a:t>
            </a:r>
            <a:r>
              <a:rPr sz="1400" b="0" spc="-10" dirty="0">
                <a:solidFill>
                  <a:srgbClr val="3B4244"/>
                </a:solidFill>
                <a:latin typeface="Lato"/>
                <a:cs typeface="Lato"/>
              </a:rPr>
              <a:t>body </a:t>
            </a:r>
            <a:r>
              <a:rPr sz="1400" b="0" spc="-5" dirty="0">
                <a:solidFill>
                  <a:srgbClr val="3B4244"/>
                </a:solidFill>
                <a:latin typeface="Lato"/>
                <a:cs typeface="Lato"/>
              </a:rPr>
              <a:t>cannot  effectively</a:t>
            </a:r>
            <a:r>
              <a:rPr sz="1400" b="0" spc="-95" dirty="0">
                <a:solidFill>
                  <a:srgbClr val="3B4244"/>
                </a:solidFill>
                <a:latin typeface="Lato"/>
                <a:cs typeface="Lato"/>
              </a:rPr>
              <a:t> </a:t>
            </a:r>
            <a:r>
              <a:rPr sz="1400" b="0" spc="-5" dirty="0">
                <a:solidFill>
                  <a:srgbClr val="3B4244"/>
                </a:solidFill>
                <a:latin typeface="Lato"/>
                <a:cs typeface="Lato"/>
              </a:rPr>
              <a:t>use</a:t>
            </a:r>
            <a:r>
              <a:rPr sz="1400" b="0" spc="-90" dirty="0">
                <a:solidFill>
                  <a:srgbClr val="3B4244"/>
                </a:solidFill>
                <a:latin typeface="Lato"/>
                <a:cs typeface="Lato"/>
              </a:rPr>
              <a:t> </a:t>
            </a:r>
            <a:r>
              <a:rPr sz="1400" b="0" dirty="0">
                <a:solidFill>
                  <a:srgbClr val="3B4244"/>
                </a:solidFill>
                <a:latin typeface="Lato"/>
                <a:cs typeface="Lato"/>
              </a:rPr>
              <a:t>the</a:t>
            </a:r>
            <a:r>
              <a:rPr sz="1400" b="0" spc="-90" dirty="0">
                <a:solidFill>
                  <a:srgbClr val="3B4244"/>
                </a:solidFill>
                <a:latin typeface="Lato"/>
                <a:cs typeface="Lato"/>
              </a:rPr>
              <a:t> </a:t>
            </a:r>
            <a:r>
              <a:rPr sz="1400" b="0" spc="5" dirty="0">
                <a:solidFill>
                  <a:srgbClr val="3B4244"/>
                </a:solidFill>
                <a:latin typeface="Lato"/>
                <a:cs typeface="Lato"/>
              </a:rPr>
              <a:t>insulin</a:t>
            </a:r>
            <a:r>
              <a:rPr sz="1400" b="0" spc="-90" dirty="0">
                <a:solidFill>
                  <a:srgbClr val="3B4244"/>
                </a:solidFill>
                <a:latin typeface="Lato"/>
                <a:cs typeface="Lato"/>
              </a:rPr>
              <a:t> </a:t>
            </a:r>
            <a:r>
              <a:rPr sz="1400" b="0" spc="20" dirty="0">
                <a:solidFill>
                  <a:srgbClr val="3B4244"/>
                </a:solidFill>
                <a:latin typeface="Lato"/>
                <a:cs typeface="Lato"/>
              </a:rPr>
              <a:t>it</a:t>
            </a:r>
            <a:r>
              <a:rPr sz="1400" b="0" spc="-90" dirty="0">
                <a:solidFill>
                  <a:srgbClr val="3B4244"/>
                </a:solidFill>
                <a:latin typeface="Lato"/>
                <a:cs typeface="Lato"/>
              </a:rPr>
              <a:t> </a:t>
            </a:r>
            <a:r>
              <a:rPr sz="1400" b="0" spc="-5" dirty="0">
                <a:solidFill>
                  <a:srgbClr val="3B4244"/>
                </a:solidFill>
                <a:latin typeface="Lato"/>
                <a:cs typeface="Lato"/>
              </a:rPr>
              <a:t>produces.</a:t>
            </a:r>
            <a:endParaRPr sz="1400">
              <a:latin typeface="Lato"/>
              <a:cs typeface="Lato"/>
            </a:endParaRPr>
          </a:p>
        </p:txBody>
      </p:sp>
      <p:sp>
        <p:nvSpPr>
          <p:cNvPr id="4" name="object 4"/>
          <p:cNvSpPr txBox="1"/>
          <p:nvPr/>
        </p:nvSpPr>
        <p:spPr>
          <a:xfrm>
            <a:off x="4835525" y="1566994"/>
            <a:ext cx="3409315" cy="768350"/>
          </a:xfrm>
          <a:prstGeom prst="rect">
            <a:avLst/>
          </a:prstGeom>
        </p:spPr>
        <p:txBody>
          <a:bodyPr vert="horz" wrap="square" lIns="0" tIns="12700" rIns="0" bIns="0" rtlCol="0">
            <a:spAutoFit/>
          </a:bodyPr>
          <a:lstStyle/>
          <a:p>
            <a:pPr marL="12700" marR="5080">
              <a:lnSpc>
                <a:spcPct val="116100"/>
              </a:lnSpc>
              <a:spcBef>
                <a:spcPts val="100"/>
              </a:spcBef>
            </a:pPr>
            <a:r>
              <a:rPr sz="1400" spc="-5" dirty="0">
                <a:latin typeface="Lato"/>
                <a:cs typeface="Lato"/>
              </a:rPr>
              <a:t>One</a:t>
            </a:r>
            <a:r>
              <a:rPr sz="1400" spc="-95" dirty="0">
                <a:latin typeface="Lato"/>
                <a:cs typeface="Lato"/>
              </a:rPr>
              <a:t> </a:t>
            </a:r>
            <a:r>
              <a:rPr sz="1400" spc="-20" dirty="0">
                <a:latin typeface="Lato"/>
                <a:cs typeface="Lato"/>
              </a:rPr>
              <a:t>of</a:t>
            </a:r>
            <a:r>
              <a:rPr sz="1400" spc="-90" dirty="0">
                <a:latin typeface="Lato"/>
                <a:cs typeface="Lato"/>
              </a:rPr>
              <a:t> </a:t>
            </a:r>
            <a:r>
              <a:rPr sz="1400" dirty="0">
                <a:latin typeface="Lato"/>
                <a:cs typeface="Lato"/>
              </a:rPr>
              <a:t>the</a:t>
            </a:r>
            <a:r>
              <a:rPr sz="1400" spc="-95" dirty="0">
                <a:latin typeface="Lato"/>
                <a:cs typeface="Lato"/>
              </a:rPr>
              <a:t> </a:t>
            </a:r>
            <a:r>
              <a:rPr sz="1400" spc="-10" dirty="0">
                <a:latin typeface="Lato"/>
                <a:cs typeface="Lato"/>
              </a:rPr>
              <a:t>common</a:t>
            </a:r>
            <a:r>
              <a:rPr sz="1400" spc="-90" dirty="0">
                <a:latin typeface="Lato"/>
                <a:cs typeface="Lato"/>
              </a:rPr>
              <a:t> </a:t>
            </a:r>
            <a:r>
              <a:rPr sz="1400" spc="5" dirty="0">
                <a:latin typeface="Lato"/>
                <a:cs typeface="Lato"/>
              </a:rPr>
              <a:t>tests</a:t>
            </a:r>
            <a:r>
              <a:rPr sz="1400" spc="-90" dirty="0">
                <a:latin typeface="Lato"/>
                <a:cs typeface="Lato"/>
              </a:rPr>
              <a:t> </a:t>
            </a:r>
            <a:r>
              <a:rPr sz="1400" spc="-5" dirty="0">
                <a:latin typeface="Lato"/>
                <a:cs typeface="Lato"/>
              </a:rPr>
              <a:t>used</a:t>
            </a:r>
            <a:r>
              <a:rPr sz="1400" spc="-95" dirty="0">
                <a:latin typeface="Lato"/>
                <a:cs typeface="Lato"/>
              </a:rPr>
              <a:t> </a:t>
            </a:r>
            <a:r>
              <a:rPr sz="1400" dirty="0">
                <a:latin typeface="Lato"/>
                <a:cs typeface="Lato"/>
              </a:rPr>
              <a:t>to</a:t>
            </a:r>
            <a:r>
              <a:rPr sz="1400" spc="-90" dirty="0">
                <a:latin typeface="Lato"/>
                <a:cs typeface="Lato"/>
              </a:rPr>
              <a:t> </a:t>
            </a:r>
            <a:r>
              <a:rPr sz="1400" spc="5" dirty="0">
                <a:latin typeface="Lato"/>
                <a:cs typeface="Lato"/>
              </a:rPr>
              <a:t>determine  </a:t>
            </a:r>
            <a:r>
              <a:rPr sz="1400" dirty="0">
                <a:latin typeface="Lato"/>
                <a:cs typeface="Lato"/>
              </a:rPr>
              <a:t>the presence </a:t>
            </a:r>
            <a:r>
              <a:rPr sz="1400" spc="-20" dirty="0">
                <a:latin typeface="Lato"/>
                <a:cs typeface="Lato"/>
              </a:rPr>
              <a:t>of </a:t>
            </a:r>
            <a:r>
              <a:rPr sz="1400" spc="5" dirty="0">
                <a:latin typeface="Lato"/>
                <a:cs typeface="Lato"/>
              </a:rPr>
              <a:t>diabetes </a:t>
            </a:r>
            <a:r>
              <a:rPr sz="1400" spc="10" dirty="0">
                <a:latin typeface="Lato"/>
                <a:cs typeface="Lato"/>
              </a:rPr>
              <a:t>is </a:t>
            </a:r>
            <a:r>
              <a:rPr sz="1400" spc="15" dirty="0">
                <a:latin typeface="Lato"/>
                <a:cs typeface="Lato"/>
              </a:rPr>
              <a:t>Oral </a:t>
            </a:r>
            <a:r>
              <a:rPr sz="1400" spc="-5" dirty="0">
                <a:latin typeface="Lato"/>
                <a:cs typeface="Lato"/>
              </a:rPr>
              <a:t>glucose  </a:t>
            </a:r>
            <a:r>
              <a:rPr sz="1400" dirty="0">
                <a:latin typeface="Lato"/>
                <a:cs typeface="Lato"/>
              </a:rPr>
              <a:t>tolerance</a:t>
            </a:r>
            <a:r>
              <a:rPr sz="1400" spc="-95" dirty="0">
                <a:latin typeface="Lato"/>
                <a:cs typeface="Lato"/>
              </a:rPr>
              <a:t> </a:t>
            </a:r>
            <a:r>
              <a:rPr sz="1400" spc="5" dirty="0">
                <a:latin typeface="Lato"/>
                <a:cs typeface="Lato"/>
              </a:rPr>
              <a:t>test:</a:t>
            </a:r>
            <a:endParaRPr sz="1400">
              <a:latin typeface="Lato"/>
              <a:cs typeface="Lato"/>
            </a:endParaRPr>
          </a:p>
        </p:txBody>
      </p:sp>
      <p:sp>
        <p:nvSpPr>
          <p:cNvPr id="5" name="object 5"/>
          <p:cNvSpPr/>
          <p:nvPr/>
        </p:nvSpPr>
        <p:spPr>
          <a:xfrm>
            <a:off x="4894964" y="3026448"/>
            <a:ext cx="502920" cy="182880"/>
          </a:xfrm>
          <a:custGeom>
            <a:avLst/>
            <a:gdLst/>
            <a:ahLst/>
            <a:cxnLst/>
            <a:rect l="l" t="t" r="r" b="b"/>
            <a:pathLst>
              <a:path w="502920" h="182880">
                <a:moveTo>
                  <a:pt x="502759" y="182879"/>
                </a:moveTo>
                <a:lnTo>
                  <a:pt x="0" y="182879"/>
                </a:lnTo>
                <a:lnTo>
                  <a:pt x="0" y="0"/>
                </a:lnTo>
                <a:lnTo>
                  <a:pt x="502759" y="0"/>
                </a:lnTo>
                <a:lnTo>
                  <a:pt x="502759" y="182879"/>
                </a:lnTo>
                <a:close/>
              </a:path>
            </a:pathLst>
          </a:custGeom>
          <a:solidFill>
            <a:srgbClr val="F2F2F2"/>
          </a:solidFill>
        </p:spPr>
        <p:txBody>
          <a:bodyPr wrap="square" lIns="0" tIns="0" rIns="0" bIns="0" rtlCol="0"/>
          <a:lstStyle/>
          <a:p>
            <a:endParaRPr/>
          </a:p>
        </p:txBody>
      </p:sp>
      <p:sp>
        <p:nvSpPr>
          <p:cNvPr id="6" name="object 6"/>
          <p:cNvSpPr/>
          <p:nvPr/>
        </p:nvSpPr>
        <p:spPr>
          <a:xfrm>
            <a:off x="4894964" y="4297014"/>
            <a:ext cx="599440" cy="182880"/>
          </a:xfrm>
          <a:custGeom>
            <a:avLst/>
            <a:gdLst/>
            <a:ahLst/>
            <a:cxnLst/>
            <a:rect l="l" t="t" r="r" b="b"/>
            <a:pathLst>
              <a:path w="599439" h="182879">
                <a:moveTo>
                  <a:pt x="598923" y="182879"/>
                </a:moveTo>
                <a:lnTo>
                  <a:pt x="0" y="182879"/>
                </a:lnTo>
                <a:lnTo>
                  <a:pt x="0" y="0"/>
                </a:lnTo>
                <a:lnTo>
                  <a:pt x="598923" y="0"/>
                </a:lnTo>
                <a:lnTo>
                  <a:pt x="598923" y="182879"/>
                </a:lnTo>
                <a:close/>
              </a:path>
            </a:pathLst>
          </a:custGeom>
          <a:solidFill>
            <a:srgbClr val="F2F2F2"/>
          </a:solidFill>
        </p:spPr>
        <p:txBody>
          <a:bodyPr wrap="square" lIns="0" tIns="0" rIns="0" bIns="0" rtlCol="0"/>
          <a:lstStyle/>
          <a:p>
            <a:endParaRPr/>
          </a:p>
        </p:txBody>
      </p:sp>
      <p:graphicFrame>
        <p:nvGraphicFramePr>
          <p:cNvPr id="7" name="object 7"/>
          <p:cNvGraphicFramePr>
            <a:graphicFrameLocks noGrp="1"/>
          </p:cNvGraphicFramePr>
          <p:nvPr/>
        </p:nvGraphicFramePr>
        <p:xfrm>
          <a:off x="4821965" y="2565419"/>
          <a:ext cx="4115434" cy="2184343"/>
        </p:xfrm>
        <a:graphic>
          <a:graphicData uri="http://schemas.openxmlformats.org/drawingml/2006/table">
            <a:tbl>
              <a:tblPr firstRow="1" bandRow="1">
                <a:tableStyleId>{2D5ABB26-0587-4C30-8999-92F81FD0307C}</a:tableStyleId>
              </a:tblPr>
              <a:tblGrid>
                <a:gridCol w="2096770">
                  <a:extLst>
                    <a:ext uri="{9D8B030D-6E8A-4147-A177-3AD203B41FA5}">
                      <a16:colId xmlns:a16="http://schemas.microsoft.com/office/drawing/2014/main" val="20000"/>
                    </a:ext>
                  </a:extLst>
                </a:gridCol>
                <a:gridCol w="2018664">
                  <a:extLst>
                    <a:ext uri="{9D8B030D-6E8A-4147-A177-3AD203B41FA5}">
                      <a16:colId xmlns:a16="http://schemas.microsoft.com/office/drawing/2014/main" val="20001"/>
                    </a:ext>
                  </a:extLst>
                </a:gridCol>
              </a:tblGrid>
              <a:tr h="368974">
                <a:tc>
                  <a:txBody>
                    <a:bodyPr/>
                    <a:lstStyle/>
                    <a:p>
                      <a:pPr marL="66040">
                        <a:lnSpc>
                          <a:spcPct val="100000"/>
                        </a:lnSpc>
                        <a:spcBef>
                          <a:spcPts val="625"/>
                        </a:spcBef>
                      </a:pPr>
                      <a:r>
                        <a:rPr sz="1200" b="1" spc="-5" dirty="0">
                          <a:latin typeface="Lato"/>
                          <a:cs typeface="Lato"/>
                        </a:rPr>
                        <a:t>Diagnosis</a:t>
                      </a:r>
                      <a:endParaRPr sz="1200">
                        <a:latin typeface="Lato"/>
                        <a:cs typeface="Lato"/>
                      </a:endParaRPr>
                    </a:p>
                  </a:txBody>
                  <a:tcPr marL="0" marR="0" marT="79375" marB="0">
                    <a:lnL w="12700">
                      <a:solidFill>
                        <a:srgbClr val="E6E6E6"/>
                      </a:solidFill>
                      <a:prstDash val="solid"/>
                    </a:lnL>
                    <a:lnR w="12700">
                      <a:solidFill>
                        <a:srgbClr val="E6E6E6"/>
                      </a:solidFill>
                      <a:prstDash val="solid"/>
                    </a:lnR>
                    <a:lnT w="12700">
                      <a:solidFill>
                        <a:srgbClr val="E6E6E6"/>
                      </a:solidFill>
                      <a:prstDash val="solid"/>
                    </a:lnT>
                    <a:lnB w="12700">
                      <a:solidFill>
                        <a:srgbClr val="E6E6E6"/>
                      </a:solidFill>
                      <a:prstDash val="solid"/>
                    </a:lnB>
                  </a:tcPr>
                </a:tc>
                <a:tc>
                  <a:txBody>
                    <a:bodyPr/>
                    <a:lstStyle/>
                    <a:p>
                      <a:pPr marL="66675">
                        <a:lnSpc>
                          <a:spcPct val="100000"/>
                        </a:lnSpc>
                        <a:spcBef>
                          <a:spcPts val="625"/>
                        </a:spcBef>
                      </a:pPr>
                      <a:r>
                        <a:rPr sz="1200" b="1" spc="5" dirty="0">
                          <a:latin typeface="Lato"/>
                          <a:cs typeface="Lato"/>
                        </a:rPr>
                        <a:t>A1C</a:t>
                      </a:r>
                      <a:r>
                        <a:rPr sz="1200" b="1" spc="-65" dirty="0">
                          <a:latin typeface="Lato"/>
                          <a:cs typeface="Lato"/>
                        </a:rPr>
                        <a:t> </a:t>
                      </a:r>
                      <a:r>
                        <a:rPr sz="1200" b="1" spc="-10" dirty="0">
                          <a:latin typeface="Lato"/>
                          <a:cs typeface="Lato"/>
                        </a:rPr>
                        <a:t>Level</a:t>
                      </a:r>
                      <a:endParaRPr sz="1200">
                        <a:latin typeface="Lato"/>
                        <a:cs typeface="Lato"/>
                      </a:endParaRPr>
                    </a:p>
                  </a:txBody>
                  <a:tcPr marL="0" marR="0" marT="79375" marB="0">
                    <a:lnL w="12700">
                      <a:solidFill>
                        <a:srgbClr val="E6E6E6"/>
                      </a:solidFill>
                      <a:prstDash val="solid"/>
                    </a:lnL>
                    <a:lnR w="12700">
                      <a:solidFill>
                        <a:srgbClr val="E6E6E6"/>
                      </a:solidFill>
                      <a:prstDash val="solid"/>
                    </a:lnR>
                    <a:lnT w="12700">
                      <a:solidFill>
                        <a:srgbClr val="E6E6E6"/>
                      </a:solidFill>
                      <a:prstDash val="solid"/>
                    </a:lnT>
                    <a:lnB w="12700">
                      <a:solidFill>
                        <a:srgbClr val="E6E6E6"/>
                      </a:solidFill>
                      <a:prstDash val="solid"/>
                    </a:lnB>
                  </a:tcPr>
                </a:tc>
                <a:extLst>
                  <a:ext uri="{0D108BD9-81ED-4DB2-BD59-A6C34878D82A}">
                    <a16:rowId xmlns:a16="http://schemas.microsoft.com/office/drawing/2014/main" val="10000"/>
                  </a:ext>
                </a:extLst>
              </a:tr>
              <a:tr h="544798">
                <a:tc>
                  <a:txBody>
                    <a:bodyPr/>
                    <a:lstStyle/>
                    <a:p>
                      <a:pPr marL="66040">
                        <a:lnSpc>
                          <a:spcPct val="100000"/>
                        </a:lnSpc>
                        <a:spcBef>
                          <a:spcPts val="625"/>
                        </a:spcBef>
                      </a:pPr>
                      <a:r>
                        <a:rPr sz="1200" spc="5" dirty="0">
                          <a:latin typeface="Lato"/>
                          <a:cs typeface="Lato"/>
                        </a:rPr>
                        <a:t>Normal</a:t>
                      </a:r>
                      <a:endParaRPr sz="1200">
                        <a:latin typeface="Lato"/>
                        <a:cs typeface="Lato"/>
                      </a:endParaRPr>
                    </a:p>
                  </a:txBody>
                  <a:tcPr marL="0" marR="0" marT="79375" marB="0">
                    <a:lnL w="12700">
                      <a:solidFill>
                        <a:srgbClr val="E6E6E6"/>
                      </a:solidFill>
                      <a:prstDash val="solid"/>
                    </a:lnL>
                    <a:lnR w="12700">
                      <a:solidFill>
                        <a:srgbClr val="E6E6E6"/>
                      </a:solidFill>
                      <a:prstDash val="solid"/>
                    </a:lnR>
                    <a:lnT w="12700">
                      <a:solidFill>
                        <a:srgbClr val="E6E6E6"/>
                      </a:solidFill>
                      <a:prstDash val="solid"/>
                    </a:lnT>
                    <a:lnB w="12700">
                      <a:solidFill>
                        <a:srgbClr val="E6E6E6"/>
                      </a:solidFill>
                      <a:prstDash val="solid"/>
                    </a:lnB>
                  </a:tcPr>
                </a:tc>
                <a:tc>
                  <a:txBody>
                    <a:bodyPr/>
                    <a:lstStyle/>
                    <a:p>
                      <a:pPr marL="66675" marR="67945">
                        <a:lnSpc>
                          <a:spcPts val="1420"/>
                        </a:lnSpc>
                        <a:spcBef>
                          <a:spcPts val="690"/>
                        </a:spcBef>
                      </a:pPr>
                      <a:r>
                        <a:rPr sz="1200" spc="5" dirty="0">
                          <a:latin typeface="Lato"/>
                          <a:cs typeface="Lato"/>
                        </a:rPr>
                        <a:t>less than </a:t>
                      </a:r>
                      <a:r>
                        <a:rPr sz="1200" dirty="0">
                          <a:latin typeface="Lato"/>
                          <a:cs typeface="Lato"/>
                        </a:rPr>
                        <a:t>140 </a:t>
                      </a:r>
                      <a:r>
                        <a:rPr sz="1200" spc="-40" dirty="0">
                          <a:latin typeface="Lato"/>
                          <a:cs typeface="Lato"/>
                        </a:rPr>
                        <a:t>mg/dL </a:t>
                      </a:r>
                      <a:r>
                        <a:rPr sz="1200" dirty="0">
                          <a:latin typeface="Lato"/>
                          <a:cs typeface="Lato"/>
                        </a:rPr>
                        <a:t>(7.8  </a:t>
                      </a:r>
                      <a:r>
                        <a:rPr sz="1200" spc="-10" dirty="0">
                          <a:latin typeface="Lato"/>
                          <a:cs typeface="Lato"/>
                        </a:rPr>
                        <a:t>mmol/L)</a:t>
                      </a:r>
                      <a:endParaRPr sz="1200">
                        <a:latin typeface="Lato"/>
                        <a:cs typeface="Lato"/>
                      </a:endParaRPr>
                    </a:p>
                  </a:txBody>
                  <a:tcPr marL="0" marR="0" marT="87630" marB="0">
                    <a:lnL w="12700">
                      <a:solidFill>
                        <a:srgbClr val="E6E6E6"/>
                      </a:solidFill>
                      <a:prstDash val="solid"/>
                    </a:lnL>
                    <a:lnR w="12700">
                      <a:solidFill>
                        <a:srgbClr val="E6E6E6"/>
                      </a:solidFill>
                      <a:prstDash val="solid"/>
                    </a:lnR>
                    <a:lnT w="12700">
                      <a:solidFill>
                        <a:srgbClr val="E6E6E6"/>
                      </a:solidFill>
                      <a:prstDash val="solid"/>
                    </a:lnT>
                    <a:lnB w="12700">
                      <a:solidFill>
                        <a:srgbClr val="E6E6E6"/>
                      </a:solidFill>
                      <a:prstDash val="solid"/>
                    </a:lnB>
                  </a:tcPr>
                </a:tc>
                <a:extLst>
                  <a:ext uri="{0D108BD9-81ED-4DB2-BD59-A6C34878D82A}">
                    <a16:rowId xmlns:a16="http://schemas.microsoft.com/office/drawing/2014/main" val="10001"/>
                  </a:ext>
                </a:extLst>
              </a:tr>
              <a:tr h="725773">
                <a:tc>
                  <a:txBody>
                    <a:bodyPr/>
                    <a:lstStyle/>
                    <a:p>
                      <a:pPr marL="66040">
                        <a:lnSpc>
                          <a:spcPct val="100000"/>
                        </a:lnSpc>
                        <a:spcBef>
                          <a:spcPts val="625"/>
                        </a:spcBef>
                      </a:pPr>
                      <a:r>
                        <a:rPr sz="1200" spc="5" dirty="0">
                          <a:latin typeface="Lato"/>
                          <a:cs typeface="Lato"/>
                        </a:rPr>
                        <a:t>Prediabetes</a:t>
                      </a:r>
                      <a:endParaRPr sz="1200">
                        <a:latin typeface="Lato"/>
                        <a:cs typeface="Lato"/>
                      </a:endParaRPr>
                    </a:p>
                  </a:txBody>
                  <a:tcPr marL="0" marR="0" marT="79375" marB="0">
                    <a:lnL w="12700">
                      <a:solidFill>
                        <a:srgbClr val="E6E6E6"/>
                      </a:solidFill>
                      <a:prstDash val="solid"/>
                    </a:lnL>
                    <a:lnR w="12700">
                      <a:solidFill>
                        <a:srgbClr val="E6E6E6"/>
                      </a:solidFill>
                      <a:prstDash val="solid"/>
                    </a:lnR>
                    <a:lnT w="12700">
                      <a:solidFill>
                        <a:srgbClr val="E6E6E6"/>
                      </a:solidFill>
                      <a:prstDash val="solid"/>
                    </a:lnT>
                    <a:lnB w="12700">
                      <a:solidFill>
                        <a:srgbClr val="E6E6E6"/>
                      </a:solidFill>
                      <a:prstDash val="solid"/>
                    </a:lnB>
                  </a:tcPr>
                </a:tc>
                <a:tc>
                  <a:txBody>
                    <a:bodyPr/>
                    <a:lstStyle/>
                    <a:p>
                      <a:pPr marL="66675">
                        <a:lnSpc>
                          <a:spcPts val="1430"/>
                        </a:lnSpc>
                        <a:spcBef>
                          <a:spcPts val="625"/>
                        </a:spcBef>
                        <a:tabLst>
                          <a:tab pos="824230" algn="l"/>
                          <a:tab pos="1263650" algn="l"/>
                          <a:tab pos="1685925" algn="l"/>
                        </a:tabLst>
                      </a:pPr>
                      <a:r>
                        <a:rPr sz="1200" spc="-5" dirty="0">
                          <a:latin typeface="Lato"/>
                          <a:cs typeface="Lato"/>
                        </a:rPr>
                        <a:t>between	</a:t>
                      </a:r>
                      <a:r>
                        <a:rPr sz="1200" dirty="0">
                          <a:latin typeface="Lato"/>
                          <a:cs typeface="Lato"/>
                        </a:rPr>
                        <a:t>140	and	199</a:t>
                      </a:r>
                      <a:endParaRPr sz="1200">
                        <a:latin typeface="Lato"/>
                        <a:cs typeface="Lato"/>
                      </a:endParaRPr>
                    </a:p>
                    <a:p>
                      <a:pPr marL="66675" marR="67945">
                        <a:lnSpc>
                          <a:spcPts val="1420"/>
                        </a:lnSpc>
                        <a:spcBef>
                          <a:spcPts val="55"/>
                        </a:spcBef>
                      </a:pPr>
                      <a:r>
                        <a:rPr sz="1200" spc="-40" dirty="0">
                          <a:latin typeface="Lato"/>
                          <a:cs typeface="Lato"/>
                        </a:rPr>
                        <a:t>mg/dL </a:t>
                      </a:r>
                      <a:r>
                        <a:rPr sz="1200" dirty="0">
                          <a:latin typeface="Lato"/>
                          <a:cs typeface="Lato"/>
                        </a:rPr>
                        <a:t>(7.8 </a:t>
                      </a:r>
                      <a:r>
                        <a:rPr sz="1200" spc="-15" dirty="0">
                          <a:latin typeface="Lato"/>
                          <a:cs typeface="Lato"/>
                        </a:rPr>
                        <a:t>mmol/L </a:t>
                      </a:r>
                      <a:r>
                        <a:rPr sz="1200" dirty="0">
                          <a:latin typeface="Lato"/>
                          <a:cs typeface="Lato"/>
                        </a:rPr>
                        <a:t>and</a:t>
                      </a:r>
                      <a:r>
                        <a:rPr sz="1200" spc="-30" dirty="0">
                          <a:latin typeface="Lato"/>
                          <a:cs typeface="Lato"/>
                        </a:rPr>
                        <a:t> </a:t>
                      </a:r>
                      <a:r>
                        <a:rPr sz="1200" spc="-10" dirty="0">
                          <a:latin typeface="Lato"/>
                          <a:cs typeface="Lato"/>
                        </a:rPr>
                        <a:t>11.0  mmol/L)</a:t>
                      </a:r>
                      <a:endParaRPr sz="1200">
                        <a:latin typeface="Lato"/>
                        <a:cs typeface="Lato"/>
                      </a:endParaRPr>
                    </a:p>
                  </a:txBody>
                  <a:tcPr marL="0" marR="0" marT="79375" marB="0">
                    <a:lnL w="12700">
                      <a:solidFill>
                        <a:srgbClr val="E6E6E6"/>
                      </a:solidFill>
                      <a:prstDash val="solid"/>
                    </a:lnL>
                    <a:lnR w="12700">
                      <a:solidFill>
                        <a:srgbClr val="E6E6E6"/>
                      </a:solidFill>
                      <a:prstDash val="solid"/>
                    </a:lnR>
                    <a:lnT w="12700">
                      <a:solidFill>
                        <a:srgbClr val="E6E6E6"/>
                      </a:solidFill>
                      <a:prstDash val="solid"/>
                    </a:lnT>
                    <a:lnB w="12700">
                      <a:solidFill>
                        <a:srgbClr val="E6E6E6"/>
                      </a:solidFill>
                      <a:prstDash val="solid"/>
                    </a:lnB>
                  </a:tcPr>
                </a:tc>
                <a:extLst>
                  <a:ext uri="{0D108BD9-81ED-4DB2-BD59-A6C34878D82A}">
                    <a16:rowId xmlns:a16="http://schemas.microsoft.com/office/drawing/2014/main" val="10002"/>
                  </a:ext>
                </a:extLst>
              </a:tr>
              <a:tr h="544798">
                <a:tc>
                  <a:txBody>
                    <a:bodyPr/>
                    <a:lstStyle/>
                    <a:p>
                      <a:pPr marL="66040">
                        <a:lnSpc>
                          <a:spcPct val="100000"/>
                        </a:lnSpc>
                        <a:spcBef>
                          <a:spcPts val="625"/>
                        </a:spcBef>
                      </a:pPr>
                      <a:r>
                        <a:rPr sz="1200" dirty="0">
                          <a:latin typeface="Lato"/>
                          <a:cs typeface="Lato"/>
                        </a:rPr>
                        <a:t>Diabetes</a:t>
                      </a:r>
                      <a:endParaRPr sz="1200">
                        <a:latin typeface="Lato"/>
                        <a:cs typeface="Lato"/>
                      </a:endParaRPr>
                    </a:p>
                  </a:txBody>
                  <a:tcPr marL="0" marR="0" marT="79375" marB="0">
                    <a:lnL w="12700">
                      <a:solidFill>
                        <a:srgbClr val="E6E6E6"/>
                      </a:solidFill>
                      <a:prstDash val="solid"/>
                    </a:lnL>
                    <a:lnR w="12700">
                      <a:solidFill>
                        <a:srgbClr val="E6E6E6"/>
                      </a:solidFill>
                      <a:prstDash val="solid"/>
                    </a:lnR>
                    <a:lnT w="12700">
                      <a:solidFill>
                        <a:srgbClr val="E6E6E6"/>
                      </a:solidFill>
                      <a:prstDash val="solid"/>
                    </a:lnT>
                    <a:lnB w="12700">
                      <a:solidFill>
                        <a:srgbClr val="E6E6E6"/>
                      </a:solidFill>
                      <a:prstDash val="solid"/>
                    </a:lnB>
                  </a:tcPr>
                </a:tc>
                <a:tc>
                  <a:txBody>
                    <a:bodyPr/>
                    <a:lstStyle/>
                    <a:p>
                      <a:pPr marL="66675" marR="67945">
                        <a:lnSpc>
                          <a:spcPts val="1420"/>
                        </a:lnSpc>
                        <a:spcBef>
                          <a:spcPts val="690"/>
                        </a:spcBef>
                      </a:pPr>
                      <a:r>
                        <a:rPr sz="1200" spc="5" dirty="0">
                          <a:latin typeface="Lato"/>
                          <a:cs typeface="Lato"/>
                        </a:rPr>
                        <a:t>more than </a:t>
                      </a:r>
                      <a:r>
                        <a:rPr sz="1200" dirty="0">
                          <a:latin typeface="Lato"/>
                          <a:cs typeface="Lato"/>
                        </a:rPr>
                        <a:t>200 </a:t>
                      </a:r>
                      <a:r>
                        <a:rPr sz="1200" spc="-40" dirty="0">
                          <a:latin typeface="Lato"/>
                          <a:cs typeface="Lato"/>
                        </a:rPr>
                        <a:t>mg/dL </a:t>
                      </a:r>
                      <a:r>
                        <a:rPr sz="1200" dirty="0">
                          <a:latin typeface="Lato"/>
                          <a:cs typeface="Lato"/>
                        </a:rPr>
                        <a:t>(11.1  </a:t>
                      </a:r>
                      <a:r>
                        <a:rPr sz="1200" spc="-10" dirty="0">
                          <a:latin typeface="Lato"/>
                          <a:cs typeface="Lato"/>
                        </a:rPr>
                        <a:t>mmol/L)</a:t>
                      </a:r>
                      <a:endParaRPr sz="1200">
                        <a:latin typeface="Lato"/>
                        <a:cs typeface="Lato"/>
                      </a:endParaRPr>
                    </a:p>
                  </a:txBody>
                  <a:tcPr marL="0" marR="0" marT="87630" marB="0">
                    <a:lnL w="12700">
                      <a:solidFill>
                        <a:srgbClr val="E6E6E6"/>
                      </a:solidFill>
                      <a:prstDash val="solid"/>
                    </a:lnL>
                    <a:lnR w="12700">
                      <a:solidFill>
                        <a:srgbClr val="E6E6E6"/>
                      </a:solidFill>
                      <a:prstDash val="solid"/>
                    </a:lnR>
                    <a:lnT w="12700">
                      <a:solidFill>
                        <a:srgbClr val="E6E6E6"/>
                      </a:solidFill>
                      <a:prstDash val="solid"/>
                    </a:lnT>
                    <a:lnB w="12700">
                      <a:solidFill>
                        <a:srgbClr val="E6E6E6"/>
                      </a:solidFill>
                      <a:prstDash val="solid"/>
                    </a:lnB>
                  </a:tcPr>
                </a:tc>
                <a:extLst>
                  <a:ext uri="{0D108BD9-81ED-4DB2-BD59-A6C34878D82A}">
                    <a16:rowId xmlns:a16="http://schemas.microsoft.com/office/drawing/2014/main" val="10003"/>
                  </a:ext>
                </a:extLst>
              </a:tr>
            </a:tbl>
          </a:graphicData>
        </a:graphic>
      </p:graphicFrame>
      <p:sp>
        <p:nvSpPr>
          <p:cNvPr id="8" name="object 8"/>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3023" y="1376432"/>
            <a:ext cx="2313305" cy="939800"/>
          </a:xfrm>
          <a:prstGeom prst="rect">
            <a:avLst/>
          </a:prstGeom>
        </p:spPr>
        <p:txBody>
          <a:bodyPr vert="horz" wrap="square" lIns="0" tIns="12700" rIns="0" bIns="0" rtlCol="0">
            <a:spAutoFit/>
          </a:bodyPr>
          <a:lstStyle/>
          <a:p>
            <a:pPr marL="12700" marR="5080">
              <a:lnSpc>
                <a:spcPct val="100000"/>
              </a:lnSpc>
              <a:spcBef>
                <a:spcPts val="100"/>
              </a:spcBef>
            </a:pPr>
            <a:r>
              <a:rPr sz="3000" spc="114" dirty="0">
                <a:solidFill>
                  <a:srgbClr val="1A1A1A"/>
                </a:solidFill>
              </a:rPr>
              <a:t>Diagnosis</a:t>
            </a:r>
            <a:r>
              <a:rPr sz="3000" spc="-270" dirty="0">
                <a:solidFill>
                  <a:srgbClr val="1A1A1A"/>
                </a:solidFill>
              </a:rPr>
              <a:t> </a:t>
            </a:r>
            <a:r>
              <a:rPr sz="3000" spc="75" dirty="0">
                <a:solidFill>
                  <a:srgbClr val="1A1A1A"/>
                </a:solidFill>
              </a:rPr>
              <a:t>Of  Diabetes</a:t>
            </a:r>
            <a:endParaRPr sz="3000" dirty="0"/>
          </a:p>
        </p:txBody>
      </p:sp>
      <p:sp>
        <p:nvSpPr>
          <p:cNvPr id="6" name="object 6"/>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16</a:t>
            </a:fld>
            <a:endParaRPr dirty="0"/>
          </a:p>
        </p:txBody>
      </p:sp>
      <p:sp>
        <p:nvSpPr>
          <p:cNvPr id="3" name="object 3"/>
          <p:cNvSpPr txBox="1"/>
          <p:nvPr/>
        </p:nvSpPr>
        <p:spPr>
          <a:xfrm>
            <a:off x="5148629" y="1092016"/>
            <a:ext cx="2491740" cy="650240"/>
          </a:xfrm>
          <a:prstGeom prst="rect">
            <a:avLst/>
          </a:prstGeom>
        </p:spPr>
        <p:txBody>
          <a:bodyPr vert="horz" wrap="square" lIns="0" tIns="12700" rIns="0" bIns="0" rtlCol="0">
            <a:spAutoFit/>
          </a:bodyPr>
          <a:lstStyle/>
          <a:p>
            <a:pPr marL="331470" marR="5080" indent="-331470" algn="r">
              <a:lnSpc>
                <a:spcPct val="100000"/>
              </a:lnSpc>
              <a:spcBef>
                <a:spcPts val="100"/>
              </a:spcBef>
              <a:buFont typeface="Arial"/>
              <a:buChar char="●"/>
              <a:tabLst>
                <a:tab pos="331470" algn="l"/>
                <a:tab pos="332740" algn="l"/>
              </a:tabLst>
            </a:pPr>
            <a:r>
              <a:rPr sz="1350" spc="5" dirty="0">
                <a:latin typeface="Lato"/>
                <a:cs typeface="Lato"/>
              </a:rPr>
              <a:t>Information</a:t>
            </a:r>
            <a:r>
              <a:rPr sz="1350" spc="-105" dirty="0">
                <a:latin typeface="Lato"/>
                <a:cs typeface="Lato"/>
              </a:rPr>
              <a:t> </a:t>
            </a:r>
            <a:r>
              <a:rPr sz="1350" spc="-10" dirty="0">
                <a:latin typeface="Lato"/>
                <a:cs typeface="Lato"/>
              </a:rPr>
              <a:t>on</a:t>
            </a:r>
            <a:r>
              <a:rPr sz="1350" spc="-105" dirty="0">
                <a:latin typeface="Lato"/>
                <a:cs typeface="Lato"/>
              </a:rPr>
              <a:t> </a:t>
            </a:r>
            <a:r>
              <a:rPr sz="1350" dirty="0">
                <a:latin typeface="Lato"/>
                <a:cs typeface="Lato"/>
              </a:rPr>
              <a:t>768</a:t>
            </a:r>
            <a:r>
              <a:rPr sz="1350" spc="-105" dirty="0">
                <a:latin typeface="Lato"/>
                <a:cs typeface="Lato"/>
              </a:rPr>
              <a:t> </a:t>
            </a:r>
            <a:r>
              <a:rPr sz="1350" dirty="0">
                <a:latin typeface="Lato"/>
                <a:cs typeface="Lato"/>
              </a:rPr>
              <a:t>patients.</a:t>
            </a:r>
            <a:endParaRPr sz="1350">
              <a:latin typeface="Lato"/>
              <a:cs typeface="Lato"/>
            </a:endParaRPr>
          </a:p>
          <a:p>
            <a:pPr marL="331470" marR="62230" lvl="1" indent="-331470" algn="r">
              <a:lnSpc>
                <a:spcPct val="100000"/>
              </a:lnSpc>
              <a:spcBef>
                <a:spcPts val="30"/>
              </a:spcBef>
              <a:buFont typeface="Arial"/>
              <a:buChar char="○"/>
              <a:tabLst>
                <a:tab pos="331470" algn="l"/>
                <a:tab pos="332740" algn="l"/>
              </a:tabLst>
            </a:pPr>
            <a:r>
              <a:rPr sz="1350" dirty="0">
                <a:latin typeface="Lato"/>
                <a:cs typeface="Lato"/>
              </a:rPr>
              <a:t>268 positive</a:t>
            </a:r>
            <a:r>
              <a:rPr sz="1350" spc="15" dirty="0">
                <a:latin typeface="Lato"/>
                <a:cs typeface="Lato"/>
              </a:rPr>
              <a:t> </a:t>
            </a:r>
            <a:r>
              <a:rPr sz="1350" dirty="0">
                <a:latin typeface="Lato"/>
                <a:cs typeface="Lato"/>
              </a:rPr>
              <a:t>instance</a:t>
            </a:r>
            <a:endParaRPr sz="1350">
              <a:latin typeface="Lato"/>
              <a:cs typeface="Lato"/>
            </a:endParaRPr>
          </a:p>
          <a:p>
            <a:pPr marL="331470" marR="43815" lvl="1" indent="-331470" algn="r">
              <a:lnSpc>
                <a:spcPct val="100000"/>
              </a:lnSpc>
              <a:spcBef>
                <a:spcPts val="30"/>
              </a:spcBef>
              <a:buFont typeface="Arial"/>
              <a:buChar char="○"/>
              <a:tabLst>
                <a:tab pos="331470" algn="l"/>
                <a:tab pos="332740" algn="l"/>
              </a:tabLst>
            </a:pPr>
            <a:r>
              <a:rPr sz="1350" dirty="0">
                <a:latin typeface="Lato"/>
                <a:cs typeface="Lato"/>
              </a:rPr>
              <a:t>500 negative</a:t>
            </a:r>
            <a:r>
              <a:rPr sz="1350" spc="-250" dirty="0">
                <a:latin typeface="Lato"/>
                <a:cs typeface="Lato"/>
              </a:rPr>
              <a:t> </a:t>
            </a:r>
            <a:r>
              <a:rPr sz="1350" dirty="0">
                <a:latin typeface="Lato"/>
                <a:cs typeface="Lato"/>
              </a:rPr>
              <a:t>instance</a:t>
            </a:r>
            <a:endParaRPr sz="1350">
              <a:latin typeface="Lato"/>
              <a:cs typeface="Lato"/>
            </a:endParaRPr>
          </a:p>
        </p:txBody>
      </p:sp>
      <p:sp>
        <p:nvSpPr>
          <p:cNvPr id="4" name="object 4"/>
          <p:cNvSpPr txBox="1"/>
          <p:nvPr/>
        </p:nvSpPr>
        <p:spPr>
          <a:xfrm>
            <a:off x="5023586" y="1928945"/>
            <a:ext cx="3740785" cy="1194435"/>
          </a:xfrm>
          <a:prstGeom prst="rect">
            <a:avLst/>
          </a:prstGeom>
        </p:spPr>
        <p:txBody>
          <a:bodyPr vert="horz" wrap="square" lIns="0" tIns="12700" rIns="0" bIns="0" rtlCol="0">
            <a:spAutoFit/>
          </a:bodyPr>
          <a:lstStyle/>
          <a:p>
            <a:pPr marL="12700">
              <a:lnSpc>
                <a:spcPct val="100000"/>
              </a:lnSpc>
              <a:spcBef>
                <a:spcPts val="100"/>
              </a:spcBef>
            </a:pPr>
            <a:r>
              <a:rPr sz="1600" b="1" spc="15" dirty="0">
                <a:latin typeface="Lato"/>
                <a:cs typeface="Lato"/>
              </a:rPr>
              <a:t>Attributes</a:t>
            </a:r>
            <a:endParaRPr sz="1600">
              <a:latin typeface="Lato"/>
              <a:cs typeface="Lato"/>
            </a:endParaRPr>
          </a:p>
          <a:p>
            <a:pPr marL="12700">
              <a:lnSpc>
                <a:spcPct val="100000"/>
              </a:lnSpc>
              <a:spcBef>
                <a:spcPts val="40"/>
              </a:spcBef>
            </a:pPr>
            <a:r>
              <a:rPr sz="1350" spc="-5" dirty="0">
                <a:latin typeface="Lato"/>
                <a:cs typeface="Lato"/>
              </a:rPr>
              <a:t>Pregnancies,Glucose,Blood_pressure,skin</a:t>
            </a:r>
            <a:endParaRPr sz="1350">
              <a:latin typeface="Lato"/>
              <a:cs typeface="Lato"/>
            </a:endParaRPr>
          </a:p>
          <a:p>
            <a:pPr marL="12700" marR="343535">
              <a:lnSpc>
                <a:spcPct val="115700"/>
              </a:lnSpc>
            </a:pPr>
            <a:r>
              <a:rPr sz="1350" dirty="0">
                <a:latin typeface="Lato"/>
                <a:cs typeface="Lato"/>
              </a:rPr>
              <a:t>thickness,Insulin,BMI,Age</a:t>
            </a:r>
            <a:r>
              <a:rPr sz="1350" spc="-40" dirty="0">
                <a:latin typeface="Lato"/>
                <a:cs typeface="Lato"/>
              </a:rPr>
              <a:t>,</a:t>
            </a:r>
            <a:r>
              <a:rPr sz="1350" spc="-5" dirty="0">
                <a:latin typeface="Lato"/>
                <a:cs typeface="Lato"/>
              </a:rPr>
              <a:t>Outcome,Diabetes  </a:t>
            </a:r>
            <a:r>
              <a:rPr sz="1350" dirty="0">
                <a:latin typeface="Lato"/>
                <a:cs typeface="Lato"/>
              </a:rPr>
              <a:t>pedigree</a:t>
            </a:r>
            <a:r>
              <a:rPr sz="1350" spc="-95" dirty="0">
                <a:latin typeface="Lato"/>
                <a:cs typeface="Lato"/>
              </a:rPr>
              <a:t> </a:t>
            </a:r>
            <a:r>
              <a:rPr sz="1350" spc="-10" dirty="0">
                <a:latin typeface="Lato"/>
                <a:cs typeface="Lato"/>
              </a:rPr>
              <a:t>function.</a:t>
            </a:r>
            <a:endParaRPr sz="1350">
              <a:latin typeface="Lato"/>
              <a:cs typeface="Lato"/>
            </a:endParaRPr>
          </a:p>
          <a:p>
            <a:pPr marL="469900" indent="-332740">
              <a:lnSpc>
                <a:spcPct val="100000"/>
              </a:lnSpc>
              <a:spcBef>
                <a:spcPts val="254"/>
              </a:spcBef>
              <a:buFont typeface="Arial"/>
              <a:buChar char="●"/>
              <a:tabLst>
                <a:tab pos="469265" algn="l"/>
                <a:tab pos="469900" algn="l"/>
              </a:tabLst>
            </a:pPr>
            <a:r>
              <a:rPr sz="1350" spc="5" dirty="0">
                <a:latin typeface="Lato"/>
                <a:cs typeface="Lato"/>
              </a:rPr>
              <a:t>Pregnancies</a:t>
            </a:r>
            <a:r>
              <a:rPr sz="1350" spc="-95" dirty="0">
                <a:latin typeface="Lato"/>
                <a:cs typeface="Lato"/>
              </a:rPr>
              <a:t> </a:t>
            </a:r>
            <a:r>
              <a:rPr sz="1350" spc="-25" dirty="0">
                <a:latin typeface="Lato"/>
                <a:cs typeface="Lato"/>
              </a:rPr>
              <a:t>,</a:t>
            </a:r>
            <a:r>
              <a:rPr sz="1350" spc="-95" dirty="0">
                <a:latin typeface="Lato"/>
                <a:cs typeface="Lato"/>
              </a:rPr>
              <a:t> </a:t>
            </a:r>
            <a:r>
              <a:rPr sz="1350" spc="-5" dirty="0">
                <a:latin typeface="Lato"/>
                <a:cs typeface="Lato"/>
              </a:rPr>
              <a:t>Glucose</a:t>
            </a:r>
            <a:r>
              <a:rPr sz="1350" spc="-90" dirty="0">
                <a:latin typeface="Lato"/>
                <a:cs typeface="Lato"/>
              </a:rPr>
              <a:t> </a:t>
            </a:r>
            <a:r>
              <a:rPr sz="1350" spc="-25" dirty="0">
                <a:latin typeface="Lato"/>
                <a:cs typeface="Lato"/>
              </a:rPr>
              <a:t>,</a:t>
            </a:r>
            <a:r>
              <a:rPr sz="1350" spc="-95" dirty="0">
                <a:latin typeface="Lato"/>
                <a:cs typeface="Lato"/>
              </a:rPr>
              <a:t> </a:t>
            </a:r>
            <a:r>
              <a:rPr sz="1350" spc="-10" dirty="0">
                <a:latin typeface="Lato"/>
                <a:cs typeface="Lato"/>
              </a:rPr>
              <a:t>Age,</a:t>
            </a:r>
            <a:r>
              <a:rPr sz="1350" spc="-90" dirty="0">
                <a:latin typeface="Lato"/>
                <a:cs typeface="Lato"/>
              </a:rPr>
              <a:t> </a:t>
            </a:r>
            <a:r>
              <a:rPr sz="1350" spc="-5" dirty="0">
                <a:latin typeface="Lato"/>
                <a:cs typeface="Lato"/>
              </a:rPr>
              <a:t>Blood</a:t>
            </a:r>
            <a:r>
              <a:rPr sz="1350" spc="-95" dirty="0">
                <a:latin typeface="Lato"/>
                <a:cs typeface="Lato"/>
              </a:rPr>
              <a:t> </a:t>
            </a:r>
            <a:r>
              <a:rPr sz="1350" spc="5" dirty="0">
                <a:latin typeface="Lato"/>
                <a:cs typeface="Lato"/>
              </a:rPr>
              <a:t>pressure.</a:t>
            </a:r>
            <a:endParaRPr sz="1350">
              <a:latin typeface="Lato"/>
              <a:cs typeface="Lato"/>
            </a:endParaRPr>
          </a:p>
        </p:txBody>
      </p:sp>
      <p:sp>
        <p:nvSpPr>
          <p:cNvPr id="5" name="object 5"/>
          <p:cNvSpPr txBox="1"/>
          <p:nvPr/>
        </p:nvSpPr>
        <p:spPr>
          <a:xfrm>
            <a:off x="859673" y="3188305"/>
            <a:ext cx="2486025" cy="463550"/>
          </a:xfrm>
          <a:prstGeom prst="rect">
            <a:avLst/>
          </a:prstGeom>
        </p:spPr>
        <p:txBody>
          <a:bodyPr vert="horz" wrap="square" lIns="0" tIns="12700" rIns="0" bIns="0" rtlCol="0">
            <a:spAutoFit/>
          </a:bodyPr>
          <a:lstStyle/>
          <a:p>
            <a:pPr marL="12700">
              <a:lnSpc>
                <a:spcPts val="1664"/>
              </a:lnSpc>
              <a:spcBef>
                <a:spcPts val="100"/>
              </a:spcBef>
            </a:pPr>
            <a:r>
              <a:rPr sz="1400" b="1" dirty="0">
                <a:latin typeface="Lato"/>
                <a:cs typeface="Lato"/>
              </a:rPr>
              <a:t>Dataset</a:t>
            </a:r>
            <a:endParaRPr sz="1400">
              <a:latin typeface="Lato"/>
              <a:cs typeface="Lato"/>
            </a:endParaRPr>
          </a:p>
          <a:p>
            <a:pPr marL="12700">
              <a:lnSpc>
                <a:spcPts val="1785"/>
              </a:lnSpc>
            </a:pPr>
            <a:r>
              <a:rPr sz="1500" spc="10" dirty="0">
                <a:latin typeface="Lato"/>
                <a:cs typeface="Lato"/>
              </a:rPr>
              <a:t>Pima</a:t>
            </a:r>
            <a:r>
              <a:rPr sz="1500" spc="-100" dirty="0">
                <a:latin typeface="Lato"/>
                <a:cs typeface="Lato"/>
              </a:rPr>
              <a:t> </a:t>
            </a:r>
            <a:r>
              <a:rPr sz="1500" spc="10" dirty="0">
                <a:latin typeface="Lato"/>
                <a:cs typeface="Lato"/>
              </a:rPr>
              <a:t>Indian</a:t>
            </a:r>
            <a:r>
              <a:rPr sz="1500" spc="-100" dirty="0">
                <a:latin typeface="Lato"/>
                <a:cs typeface="Lato"/>
              </a:rPr>
              <a:t> </a:t>
            </a:r>
            <a:r>
              <a:rPr sz="1500" dirty="0">
                <a:latin typeface="Lato"/>
                <a:cs typeface="Lato"/>
              </a:rPr>
              <a:t>Diabetes</a:t>
            </a:r>
            <a:r>
              <a:rPr sz="1500" spc="-100" dirty="0">
                <a:latin typeface="Lato"/>
                <a:cs typeface="Lato"/>
              </a:rPr>
              <a:t> </a:t>
            </a:r>
            <a:r>
              <a:rPr sz="1500" spc="5" dirty="0">
                <a:latin typeface="Lato"/>
                <a:cs typeface="Lato"/>
              </a:rPr>
              <a:t>Dataset</a:t>
            </a:r>
            <a:endParaRPr sz="1500">
              <a:latin typeface="Lato"/>
              <a:cs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24" y="621606"/>
            <a:ext cx="8125476" cy="369332"/>
          </a:xfrm>
        </p:spPr>
        <p:txBody>
          <a:bodyPr/>
          <a:lstStyle/>
          <a:p>
            <a:r>
              <a:rPr lang="en-US" spc="114" dirty="0">
                <a:solidFill>
                  <a:srgbClr val="1A1A1A"/>
                </a:solidFill>
              </a:rPr>
              <a:t>          Data set used for Diagnosis</a:t>
            </a:r>
            <a:r>
              <a:rPr lang="en-US" spc="-270" dirty="0">
                <a:solidFill>
                  <a:srgbClr val="1A1A1A"/>
                </a:solidFill>
              </a:rPr>
              <a:t> </a:t>
            </a:r>
            <a:r>
              <a:rPr lang="en-US" spc="75" dirty="0">
                <a:solidFill>
                  <a:srgbClr val="1A1A1A"/>
                </a:solidFill>
              </a:rPr>
              <a:t>Of Diabetes</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400" y="1047750"/>
            <a:ext cx="8305800" cy="3938933"/>
          </a:xfrm>
        </p:spPr>
      </p:pic>
    </p:spTree>
    <p:extLst>
      <p:ext uri="{BB962C8B-B14F-4D97-AF65-F5344CB8AC3E}">
        <p14:creationId xmlns:p14="http://schemas.microsoft.com/office/powerpoint/2010/main" val="680192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24" y="621606"/>
            <a:ext cx="6677676" cy="738664"/>
          </a:xfrm>
        </p:spPr>
        <p:txBody>
          <a:bodyPr/>
          <a:lstStyle/>
          <a:p>
            <a:r>
              <a:rPr lang="en-US" spc="114" dirty="0">
                <a:solidFill>
                  <a:srgbClr val="1A1A1A"/>
                </a:solidFill>
              </a:rPr>
              <a:t>                        Diagnosis</a:t>
            </a:r>
            <a:r>
              <a:rPr lang="en-US" spc="-270" dirty="0">
                <a:solidFill>
                  <a:srgbClr val="1A1A1A"/>
                </a:solidFill>
              </a:rPr>
              <a:t> </a:t>
            </a:r>
            <a:r>
              <a:rPr lang="en-US" spc="75" dirty="0">
                <a:solidFill>
                  <a:srgbClr val="1A1A1A"/>
                </a:solidFill>
              </a:rPr>
              <a:t>Of  Diabetes   </a:t>
            </a: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04800" y="1352550"/>
            <a:ext cx="2001379" cy="3395662"/>
          </a:xfrm>
        </p:spPr>
      </p:pic>
      <p:pic>
        <p:nvPicPr>
          <p:cNvPr id="6" name="Content Placeholder 5"/>
          <p:cNvPicPr>
            <a:picLocks noGrp="1" noChangeAspect="1"/>
          </p:cNvPicPr>
          <p:nvPr>
            <p:ph sz="half" idx="3"/>
          </p:nvPr>
        </p:nvPicPr>
        <p:blipFill>
          <a:blip r:embed="rId3" cstate="print">
            <a:extLst>
              <a:ext uri="{28A0092B-C50C-407E-A947-70E740481C1C}">
                <a14:useLocalDpi xmlns:a14="http://schemas.microsoft.com/office/drawing/2010/main" val="0"/>
              </a:ext>
            </a:extLst>
          </a:blip>
          <a:stretch>
            <a:fillRect/>
          </a:stretch>
        </p:blipFill>
        <p:spPr>
          <a:xfrm>
            <a:off x="2438400" y="2038350"/>
            <a:ext cx="2045918" cy="1524000"/>
          </a:xfr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800" y="1352550"/>
            <a:ext cx="1981200" cy="336693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4200" y="2038350"/>
            <a:ext cx="2142877" cy="1600200"/>
          </a:xfrm>
          <a:prstGeom prst="rect">
            <a:avLst/>
          </a:prstGeom>
        </p:spPr>
      </p:pic>
    </p:spTree>
    <p:extLst>
      <p:ext uri="{BB962C8B-B14F-4D97-AF65-F5344CB8AC3E}">
        <p14:creationId xmlns:p14="http://schemas.microsoft.com/office/powerpoint/2010/main" val="1693551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E8EDED"/>
          </a:solidFill>
        </p:spPr>
        <p:txBody>
          <a:bodyPr wrap="square" lIns="0" tIns="0" rIns="0" bIns="0" rtlCol="0"/>
          <a:lstStyle/>
          <a:p>
            <a:endParaRPr/>
          </a:p>
        </p:txBody>
      </p:sp>
      <p:grpSp>
        <p:nvGrpSpPr>
          <p:cNvPr id="3" name="object 3"/>
          <p:cNvGrpSpPr/>
          <p:nvPr/>
        </p:nvGrpSpPr>
        <p:grpSpPr>
          <a:xfrm>
            <a:off x="830390" y="1191252"/>
            <a:ext cx="746125" cy="46355"/>
            <a:chOff x="830390" y="1191252"/>
            <a:chExt cx="746125" cy="46355"/>
          </a:xfrm>
        </p:grpSpPr>
        <p:sp>
          <p:nvSpPr>
            <p:cNvPr id="4" name="object 4"/>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5" name="object 5"/>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grpSp>
      <p:sp>
        <p:nvSpPr>
          <p:cNvPr id="6" name="object 6"/>
          <p:cNvSpPr txBox="1">
            <a:spLocks noGrp="1"/>
          </p:cNvSpPr>
          <p:nvPr>
            <p:ph type="title"/>
          </p:nvPr>
        </p:nvSpPr>
        <p:spPr>
          <a:xfrm>
            <a:off x="802473" y="1376432"/>
            <a:ext cx="2961640" cy="482600"/>
          </a:xfrm>
          <a:prstGeom prst="rect">
            <a:avLst/>
          </a:prstGeom>
        </p:spPr>
        <p:txBody>
          <a:bodyPr vert="horz" wrap="square" lIns="0" tIns="12700" rIns="0" bIns="0" rtlCol="0">
            <a:spAutoFit/>
          </a:bodyPr>
          <a:lstStyle/>
          <a:p>
            <a:pPr marL="12700">
              <a:lnSpc>
                <a:spcPct val="100000"/>
              </a:lnSpc>
              <a:spcBef>
                <a:spcPts val="100"/>
              </a:spcBef>
            </a:pPr>
            <a:r>
              <a:rPr sz="3000" spc="130" dirty="0">
                <a:solidFill>
                  <a:srgbClr val="1A1A1A"/>
                </a:solidFill>
              </a:rPr>
              <a:t>How</a:t>
            </a:r>
            <a:r>
              <a:rPr sz="3000" spc="-640" dirty="0">
                <a:solidFill>
                  <a:srgbClr val="1A1A1A"/>
                </a:solidFill>
              </a:rPr>
              <a:t> </a:t>
            </a:r>
            <a:r>
              <a:rPr sz="3000" spc="30" dirty="0">
                <a:solidFill>
                  <a:srgbClr val="1A1A1A"/>
                </a:solidFill>
              </a:rPr>
              <a:t>is </a:t>
            </a:r>
            <a:r>
              <a:rPr sz="3000" spc="-85" dirty="0">
                <a:solidFill>
                  <a:srgbClr val="1A1A1A"/>
                </a:solidFill>
              </a:rPr>
              <a:t>it </a:t>
            </a:r>
            <a:r>
              <a:rPr sz="3000" spc="25" dirty="0">
                <a:solidFill>
                  <a:srgbClr val="1A1A1A"/>
                </a:solidFill>
              </a:rPr>
              <a:t>better?</a:t>
            </a:r>
            <a:endParaRPr sz="3000"/>
          </a:p>
        </p:txBody>
      </p:sp>
      <p:sp>
        <p:nvSpPr>
          <p:cNvPr id="8" name="object 8"/>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19</a:t>
            </a:fld>
            <a:endParaRPr dirty="0"/>
          </a:p>
        </p:txBody>
      </p:sp>
      <p:sp>
        <p:nvSpPr>
          <p:cNvPr id="7" name="object 7"/>
          <p:cNvSpPr txBox="1"/>
          <p:nvPr/>
        </p:nvSpPr>
        <p:spPr>
          <a:xfrm>
            <a:off x="908369" y="2040464"/>
            <a:ext cx="6364605" cy="764540"/>
          </a:xfrm>
          <a:prstGeom prst="rect">
            <a:avLst/>
          </a:prstGeom>
        </p:spPr>
        <p:txBody>
          <a:bodyPr vert="horz" wrap="square" lIns="0" tIns="8890" rIns="0" bIns="0" rtlCol="0">
            <a:spAutoFit/>
          </a:bodyPr>
          <a:lstStyle/>
          <a:p>
            <a:pPr marL="363855" marR="5080" indent="-351790">
              <a:lnSpc>
                <a:spcPct val="101600"/>
              </a:lnSpc>
              <a:spcBef>
                <a:spcPts val="70"/>
              </a:spcBef>
              <a:buFont typeface="Arial"/>
              <a:buChar char="●"/>
              <a:tabLst>
                <a:tab pos="363855" algn="l"/>
                <a:tab pos="364490" algn="l"/>
              </a:tabLst>
            </a:pPr>
            <a:r>
              <a:rPr sz="1600" dirty="0">
                <a:latin typeface="Lato"/>
                <a:cs typeface="Lato"/>
              </a:rPr>
              <a:t>An</a:t>
            </a:r>
            <a:r>
              <a:rPr sz="1600" spc="204" dirty="0">
                <a:latin typeface="Lato"/>
                <a:cs typeface="Lato"/>
              </a:rPr>
              <a:t> </a:t>
            </a:r>
            <a:r>
              <a:rPr sz="1600" dirty="0">
                <a:latin typeface="Lato"/>
                <a:cs typeface="Lato"/>
              </a:rPr>
              <a:t>easy</a:t>
            </a:r>
            <a:r>
              <a:rPr sz="1600" spc="-100" dirty="0">
                <a:latin typeface="Lato"/>
                <a:cs typeface="Lato"/>
              </a:rPr>
              <a:t> </a:t>
            </a:r>
            <a:r>
              <a:rPr sz="1600" dirty="0">
                <a:latin typeface="Lato"/>
                <a:cs typeface="Lato"/>
              </a:rPr>
              <a:t>to</a:t>
            </a:r>
            <a:r>
              <a:rPr sz="1600" spc="-105" dirty="0">
                <a:latin typeface="Lato"/>
                <a:cs typeface="Lato"/>
              </a:rPr>
              <a:t> </a:t>
            </a:r>
            <a:r>
              <a:rPr sz="1600" spc="-5" dirty="0">
                <a:latin typeface="Lato"/>
                <a:cs typeface="Lato"/>
              </a:rPr>
              <a:t>use</a:t>
            </a:r>
            <a:r>
              <a:rPr sz="1600" spc="-100" dirty="0">
                <a:latin typeface="Lato"/>
                <a:cs typeface="Lato"/>
              </a:rPr>
              <a:t> </a:t>
            </a:r>
            <a:r>
              <a:rPr sz="1600" spc="5" dirty="0">
                <a:latin typeface="Lato"/>
                <a:cs typeface="Lato"/>
              </a:rPr>
              <a:t>tool</a:t>
            </a:r>
            <a:r>
              <a:rPr sz="1600" spc="-105" dirty="0">
                <a:latin typeface="Lato"/>
                <a:cs typeface="Lato"/>
              </a:rPr>
              <a:t> </a:t>
            </a:r>
            <a:r>
              <a:rPr sz="1600" spc="10" dirty="0">
                <a:latin typeface="Lato"/>
                <a:cs typeface="Lato"/>
              </a:rPr>
              <a:t>that</a:t>
            </a:r>
            <a:r>
              <a:rPr sz="1600" spc="-100" dirty="0">
                <a:latin typeface="Lato"/>
                <a:cs typeface="Lato"/>
              </a:rPr>
              <a:t> </a:t>
            </a:r>
            <a:r>
              <a:rPr sz="1600" spc="-5" dirty="0">
                <a:latin typeface="Lato"/>
                <a:cs typeface="Lato"/>
              </a:rPr>
              <a:t>can</a:t>
            </a:r>
            <a:r>
              <a:rPr sz="1600" spc="-105" dirty="0">
                <a:latin typeface="Lato"/>
                <a:cs typeface="Lato"/>
              </a:rPr>
              <a:t> </a:t>
            </a:r>
            <a:r>
              <a:rPr sz="1600" spc="-5" dirty="0">
                <a:latin typeface="Lato"/>
                <a:cs typeface="Lato"/>
              </a:rPr>
              <a:t>be</a:t>
            </a:r>
            <a:r>
              <a:rPr sz="1600" spc="-110" dirty="0">
                <a:latin typeface="Lato"/>
                <a:cs typeface="Lato"/>
              </a:rPr>
              <a:t> </a:t>
            </a:r>
            <a:r>
              <a:rPr sz="1600" b="1" spc="-5" dirty="0">
                <a:latin typeface="Lato"/>
                <a:cs typeface="Lato"/>
              </a:rPr>
              <a:t>used</a:t>
            </a:r>
            <a:r>
              <a:rPr sz="1600" b="1" spc="-80" dirty="0">
                <a:latin typeface="Lato"/>
                <a:cs typeface="Lato"/>
              </a:rPr>
              <a:t> </a:t>
            </a:r>
            <a:r>
              <a:rPr sz="1600" b="1" spc="-10" dirty="0">
                <a:latin typeface="Lato"/>
                <a:cs typeface="Lato"/>
              </a:rPr>
              <a:t>by</a:t>
            </a:r>
            <a:r>
              <a:rPr sz="1600" b="1" spc="-85" dirty="0">
                <a:latin typeface="Lato"/>
                <a:cs typeface="Lato"/>
              </a:rPr>
              <a:t> </a:t>
            </a:r>
            <a:r>
              <a:rPr sz="1600" b="1" dirty="0">
                <a:latin typeface="Lato"/>
                <a:cs typeface="Lato"/>
              </a:rPr>
              <a:t>anyone</a:t>
            </a:r>
            <a:r>
              <a:rPr sz="1600" dirty="0">
                <a:latin typeface="Lato"/>
                <a:cs typeface="Lato"/>
              </a:rPr>
              <a:t>(without</a:t>
            </a:r>
            <a:r>
              <a:rPr sz="1600" spc="-100" dirty="0">
                <a:latin typeface="Lato"/>
                <a:cs typeface="Lato"/>
              </a:rPr>
              <a:t> </a:t>
            </a:r>
            <a:r>
              <a:rPr sz="1600" spc="-10" dirty="0">
                <a:latin typeface="Lato"/>
                <a:cs typeface="Lato"/>
              </a:rPr>
              <a:t>any</a:t>
            </a:r>
            <a:r>
              <a:rPr sz="1600" spc="-105" dirty="0">
                <a:latin typeface="Lato"/>
                <a:cs typeface="Lato"/>
              </a:rPr>
              <a:t> </a:t>
            </a:r>
            <a:r>
              <a:rPr sz="1600" spc="5" dirty="0">
                <a:latin typeface="Lato"/>
                <a:cs typeface="Lato"/>
              </a:rPr>
              <a:t>medical  </a:t>
            </a:r>
            <a:r>
              <a:rPr sz="1600" dirty="0">
                <a:latin typeface="Lato"/>
                <a:cs typeface="Lato"/>
              </a:rPr>
              <a:t>knowledge)</a:t>
            </a:r>
            <a:r>
              <a:rPr sz="1600" spc="-110" dirty="0">
                <a:latin typeface="Lato"/>
                <a:cs typeface="Lato"/>
              </a:rPr>
              <a:t> </a:t>
            </a:r>
            <a:r>
              <a:rPr sz="1600" dirty="0">
                <a:latin typeface="Lato"/>
                <a:cs typeface="Lato"/>
              </a:rPr>
              <a:t>to</a:t>
            </a:r>
            <a:r>
              <a:rPr sz="1600" spc="-105" dirty="0">
                <a:latin typeface="Lato"/>
                <a:cs typeface="Lato"/>
              </a:rPr>
              <a:t> </a:t>
            </a:r>
            <a:r>
              <a:rPr sz="1600" spc="-10" dirty="0">
                <a:latin typeface="Lato"/>
                <a:cs typeface="Lato"/>
              </a:rPr>
              <a:t>know</a:t>
            </a:r>
            <a:r>
              <a:rPr sz="1600" spc="-105" dirty="0">
                <a:latin typeface="Lato"/>
                <a:cs typeface="Lato"/>
              </a:rPr>
              <a:t> </a:t>
            </a:r>
            <a:r>
              <a:rPr sz="1600" dirty="0">
                <a:latin typeface="Lato"/>
                <a:cs typeface="Lato"/>
              </a:rPr>
              <a:t>and</a:t>
            </a:r>
            <a:r>
              <a:rPr sz="1600" spc="-105" dirty="0">
                <a:latin typeface="Lato"/>
                <a:cs typeface="Lato"/>
              </a:rPr>
              <a:t> </a:t>
            </a:r>
            <a:r>
              <a:rPr sz="1600" spc="5" dirty="0">
                <a:latin typeface="Lato"/>
                <a:cs typeface="Lato"/>
              </a:rPr>
              <a:t>analyze</a:t>
            </a:r>
            <a:r>
              <a:rPr sz="1600" spc="-105" dirty="0">
                <a:latin typeface="Lato"/>
                <a:cs typeface="Lato"/>
              </a:rPr>
              <a:t> </a:t>
            </a:r>
            <a:r>
              <a:rPr sz="1600" spc="20" dirty="0">
                <a:latin typeface="Lato"/>
                <a:cs typeface="Lato"/>
              </a:rPr>
              <a:t>their</a:t>
            </a:r>
            <a:r>
              <a:rPr sz="1600" spc="-105" dirty="0">
                <a:latin typeface="Lato"/>
                <a:cs typeface="Lato"/>
              </a:rPr>
              <a:t> </a:t>
            </a:r>
            <a:r>
              <a:rPr sz="1600" spc="5" dirty="0">
                <a:latin typeface="Lato"/>
                <a:cs typeface="Lato"/>
              </a:rPr>
              <a:t>tests</a:t>
            </a:r>
            <a:endParaRPr sz="1600">
              <a:latin typeface="Lato"/>
              <a:cs typeface="Lato"/>
            </a:endParaRPr>
          </a:p>
          <a:p>
            <a:pPr marL="363855" indent="-351790">
              <a:lnSpc>
                <a:spcPct val="100000"/>
              </a:lnSpc>
              <a:spcBef>
                <a:spcPts val="30"/>
              </a:spcBef>
              <a:buFont typeface="Arial"/>
              <a:buChar char="●"/>
              <a:tabLst>
                <a:tab pos="363855" algn="l"/>
                <a:tab pos="364490" algn="l"/>
              </a:tabLst>
            </a:pPr>
            <a:r>
              <a:rPr sz="1600" spc="10" dirty="0">
                <a:latin typeface="Lato"/>
                <a:cs typeface="Lato"/>
              </a:rPr>
              <a:t>Increase</a:t>
            </a:r>
            <a:r>
              <a:rPr sz="1600" spc="-110" dirty="0">
                <a:latin typeface="Lato"/>
                <a:cs typeface="Lato"/>
              </a:rPr>
              <a:t> </a:t>
            </a:r>
            <a:r>
              <a:rPr sz="1600" dirty="0">
                <a:latin typeface="Lato"/>
                <a:cs typeface="Lato"/>
              </a:rPr>
              <a:t>the</a:t>
            </a:r>
            <a:r>
              <a:rPr sz="1600" spc="-105" dirty="0">
                <a:latin typeface="Lato"/>
                <a:cs typeface="Lato"/>
              </a:rPr>
              <a:t> </a:t>
            </a:r>
            <a:r>
              <a:rPr sz="1600" b="1" spc="5" dirty="0">
                <a:latin typeface="Lato"/>
                <a:cs typeface="Lato"/>
              </a:rPr>
              <a:t>accuracy</a:t>
            </a:r>
            <a:r>
              <a:rPr sz="1600" b="1" spc="-80" dirty="0">
                <a:latin typeface="Lato"/>
                <a:cs typeface="Lato"/>
              </a:rPr>
              <a:t> </a:t>
            </a:r>
            <a:r>
              <a:rPr sz="1600" spc="10" dirty="0">
                <a:latin typeface="Lato"/>
                <a:cs typeface="Lato"/>
              </a:rPr>
              <a:t>in</a:t>
            </a:r>
            <a:r>
              <a:rPr sz="1600" spc="-105" dirty="0">
                <a:latin typeface="Lato"/>
                <a:cs typeface="Lato"/>
              </a:rPr>
              <a:t> </a:t>
            </a:r>
            <a:r>
              <a:rPr sz="1600" dirty="0">
                <a:latin typeface="Lato"/>
                <a:cs typeface="Lato"/>
              </a:rPr>
              <a:t>disease</a:t>
            </a:r>
            <a:r>
              <a:rPr sz="1600" spc="-105" dirty="0">
                <a:latin typeface="Lato"/>
                <a:cs typeface="Lato"/>
              </a:rPr>
              <a:t> </a:t>
            </a:r>
            <a:r>
              <a:rPr sz="1600" dirty="0">
                <a:latin typeface="Lato"/>
                <a:cs typeface="Lato"/>
              </a:rPr>
              <a:t>diagnosis</a:t>
            </a:r>
            <a:endParaRPr sz="1600">
              <a:latin typeface="Lato"/>
              <a:cs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sp>
          <p:nvSpPr>
            <p:cNvPr id="3" name="object 3"/>
            <p:cNvSpPr/>
            <p:nvPr/>
          </p:nvSpPr>
          <p:spPr>
            <a:xfrm>
              <a:off x="1" y="0"/>
              <a:ext cx="4571989" cy="51434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49" y="0"/>
              <a:ext cx="4568825" cy="5143500"/>
            </a:xfrm>
            <a:custGeom>
              <a:avLst/>
              <a:gdLst/>
              <a:ahLst/>
              <a:cxnLst/>
              <a:rect l="l" t="t" r="r" b="b"/>
              <a:pathLst>
                <a:path w="4568825" h="5143500">
                  <a:moveTo>
                    <a:pt x="4568690" y="5143489"/>
                  </a:moveTo>
                  <a:lnTo>
                    <a:pt x="0" y="5143489"/>
                  </a:lnTo>
                  <a:lnTo>
                    <a:pt x="0" y="0"/>
                  </a:lnTo>
                  <a:lnTo>
                    <a:pt x="4568690" y="0"/>
                  </a:lnTo>
                  <a:lnTo>
                    <a:pt x="4568690" y="5143489"/>
                  </a:lnTo>
                  <a:close/>
                </a:path>
              </a:pathLst>
            </a:custGeom>
            <a:solidFill>
              <a:srgbClr val="178C7C">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p:nvPr/>
        </p:nvSpPr>
        <p:spPr>
          <a:xfrm>
            <a:off x="803023" y="1376432"/>
            <a:ext cx="1905635" cy="939800"/>
          </a:xfrm>
          <a:prstGeom prst="rect">
            <a:avLst/>
          </a:prstGeom>
        </p:spPr>
        <p:txBody>
          <a:bodyPr vert="horz" wrap="square" lIns="0" tIns="12700" rIns="0" bIns="0" rtlCol="0">
            <a:spAutoFit/>
          </a:bodyPr>
          <a:lstStyle/>
          <a:p>
            <a:pPr marL="12700" marR="5080">
              <a:lnSpc>
                <a:spcPct val="100000"/>
              </a:lnSpc>
              <a:spcBef>
                <a:spcPts val="100"/>
              </a:spcBef>
            </a:pPr>
            <a:r>
              <a:rPr sz="3000" b="1" spc="75" dirty="0">
                <a:solidFill>
                  <a:srgbClr val="FFFFFF"/>
                </a:solidFill>
                <a:latin typeface="Trebuchet MS"/>
                <a:cs typeface="Trebuchet MS"/>
              </a:rPr>
              <a:t>Problem  </a:t>
            </a:r>
            <a:r>
              <a:rPr sz="3000" b="1" spc="85" dirty="0">
                <a:solidFill>
                  <a:srgbClr val="FFFFFF"/>
                </a:solidFill>
                <a:latin typeface="Trebuchet MS"/>
                <a:cs typeface="Trebuchet MS"/>
              </a:rPr>
              <a:t>st</a:t>
            </a:r>
            <a:r>
              <a:rPr sz="3000" b="1" spc="95" dirty="0">
                <a:solidFill>
                  <a:srgbClr val="FFFFFF"/>
                </a:solidFill>
                <a:latin typeface="Trebuchet MS"/>
                <a:cs typeface="Trebuchet MS"/>
              </a:rPr>
              <a:t>a</a:t>
            </a:r>
            <a:r>
              <a:rPr sz="3000" b="1" spc="-80" dirty="0">
                <a:solidFill>
                  <a:srgbClr val="FFFFFF"/>
                </a:solidFill>
                <a:latin typeface="Trebuchet MS"/>
                <a:cs typeface="Trebuchet MS"/>
              </a:rPr>
              <a:t>t</a:t>
            </a:r>
            <a:r>
              <a:rPr sz="3000" b="1" spc="100" dirty="0">
                <a:solidFill>
                  <a:srgbClr val="FFFFFF"/>
                </a:solidFill>
                <a:latin typeface="Trebuchet MS"/>
                <a:cs typeface="Trebuchet MS"/>
              </a:rPr>
              <a:t>eme</a:t>
            </a:r>
            <a:r>
              <a:rPr sz="3000" b="1" spc="75" dirty="0">
                <a:solidFill>
                  <a:srgbClr val="FFFFFF"/>
                </a:solidFill>
                <a:latin typeface="Trebuchet MS"/>
                <a:cs typeface="Trebuchet MS"/>
              </a:rPr>
              <a:t>n</a:t>
            </a:r>
            <a:r>
              <a:rPr sz="3000" b="1" spc="-40" dirty="0">
                <a:solidFill>
                  <a:srgbClr val="FFFFFF"/>
                </a:solidFill>
                <a:latin typeface="Trebuchet MS"/>
                <a:cs typeface="Trebuchet MS"/>
              </a:rPr>
              <a:t>t</a:t>
            </a:r>
            <a:endParaRPr sz="3000">
              <a:latin typeface="Trebuchet MS"/>
              <a:cs typeface="Trebuchet MS"/>
            </a:endParaRPr>
          </a:p>
        </p:txBody>
      </p:sp>
      <p:sp>
        <p:nvSpPr>
          <p:cNvPr id="7" name="object 7"/>
          <p:cNvSpPr txBox="1">
            <a:spLocks noGrp="1"/>
          </p:cNvSpPr>
          <p:nvPr>
            <p:ph type="title"/>
          </p:nvPr>
        </p:nvSpPr>
        <p:spPr>
          <a:xfrm>
            <a:off x="5247242" y="1156536"/>
            <a:ext cx="2841625" cy="577850"/>
          </a:xfrm>
          <a:prstGeom prst="rect">
            <a:avLst/>
          </a:prstGeom>
        </p:spPr>
        <p:txBody>
          <a:bodyPr vert="horz" wrap="square" lIns="0" tIns="12700" rIns="0" bIns="0" rtlCol="0">
            <a:spAutoFit/>
          </a:bodyPr>
          <a:lstStyle/>
          <a:p>
            <a:pPr marL="12700" marR="5080">
              <a:lnSpc>
                <a:spcPct val="113300"/>
              </a:lnSpc>
              <a:spcBef>
                <a:spcPts val="100"/>
              </a:spcBef>
            </a:pPr>
            <a:r>
              <a:rPr sz="1600" spc="10" dirty="0">
                <a:latin typeface="Lato"/>
                <a:cs typeface="Lato"/>
              </a:rPr>
              <a:t>Predicting</a:t>
            </a:r>
            <a:r>
              <a:rPr sz="1600" spc="-100" dirty="0">
                <a:latin typeface="Lato"/>
                <a:cs typeface="Lato"/>
              </a:rPr>
              <a:t> </a:t>
            </a:r>
            <a:r>
              <a:rPr sz="1600" spc="5" dirty="0">
                <a:latin typeface="Lato"/>
                <a:cs typeface="Lato"/>
              </a:rPr>
              <a:t>diseases</a:t>
            </a:r>
            <a:r>
              <a:rPr sz="1600" spc="-100" dirty="0">
                <a:latin typeface="Lato"/>
                <a:cs typeface="Lato"/>
              </a:rPr>
              <a:t> </a:t>
            </a:r>
            <a:r>
              <a:rPr sz="1600" dirty="0">
                <a:latin typeface="Lato"/>
                <a:cs typeface="Lato"/>
              </a:rPr>
              <a:t>using</a:t>
            </a:r>
            <a:r>
              <a:rPr sz="1600" spc="-105" dirty="0">
                <a:latin typeface="Lato"/>
                <a:cs typeface="Lato"/>
              </a:rPr>
              <a:t> </a:t>
            </a:r>
            <a:r>
              <a:rPr sz="1600" spc="5" dirty="0">
                <a:latin typeface="Lato"/>
                <a:cs typeface="Lato"/>
              </a:rPr>
              <a:t>blood  </a:t>
            </a:r>
            <a:r>
              <a:rPr sz="1600" spc="10" dirty="0">
                <a:latin typeface="Lato"/>
                <a:cs typeface="Lato"/>
              </a:rPr>
              <a:t>test</a:t>
            </a:r>
            <a:r>
              <a:rPr sz="1600" spc="-85" dirty="0">
                <a:latin typeface="Lato"/>
                <a:cs typeface="Lato"/>
              </a:rPr>
              <a:t> </a:t>
            </a:r>
            <a:r>
              <a:rPr sz="1600" spc="10" dirty="0">
                <a:latin typeface="Lato"/>
                <a:cs typeface="Lato"/>
              </a:rPr>
              <a:t>results</a:t>
            </a:r>
            <a:endParaRPr sz="1600">
              <a:latin typeface="Lato"/>
              <a:cs typeface="Lato"/>
            </a:endParaRPr>
          </a:p>
        </p:txBody>
      </p:sp>
      <p:sp>
        <p:nvSpPr>
          <p:cNvPr id="8" name="object 8"/>
          <p:cNvSpPr txBox="1"/>
          <p:nvPr/>
        </p:nvSpPr>
        <p:spPr>
          <a:xfrm>
            <a:off x="5247242" y="1842334"/>
            <a:ext cx="2942590" cy="854075"/>
          </a:xfrm>
          <a:prstGeom prst="rect">
            <a:avLst/>
          </a:prstGeom>
        </p:spPr>
        <p:txBody>
          <a:bodyPr vert="horz" wrap="square" lIns="0" tIns="12700" rIns="0" bIns="0" rtlCol="0">
            <a:spAutoFit/>
          </a:bodyPr>
          <a:lstStyle/>
          <a:p>
            <a:pPr marL="12700" marR="5080">
              <a:lnSpc>
                <a:spcPct val="113300"/>
              </a:lnSpc>
              <a:spcBef>
                <a:spcPts val="100"/>
              </a:spcBef>
            </a:pPr>
            <a:r>
              <a:rPr sz="1600" spc="5" dirty="0">
                <a:latin typeface="Lato"/>
                <a:cs typeface="Lato"/>
              </a:rPr>
              <a:t>There </a:t>
            </a:r>
            <a:r>
              <a:rPr sz="1600" spc="20" dirty="0">
                <a:latin typeface="Lato"/>
                <a:cs typeface="Lato"/>
              </a:rPr>
              <a:t>are </a:t>
            </a:r>
            <a:r>
              <a:rPr sz="1600" spc="10" dirty="0">
                <a:latin typeface="Lato"/>
                <a:cs typeface="Lato"/>
              </a:rPr>
              <a:t>various </a:t>
            </a:r>
            <a:r>
              <a:rPr sz="1600" spc="-5" dirty="0">
                <a:latin typeface="Lato"/>
                <a:cs typeface="Lato"/>
              </a:rPr>
              <a:t>types </a:t>
            </a:r>
            <a:r>
              <a:rPr sz="1600" spc="-20" dirty="0">
                <a:latin typeface="Lato"/>
                <a:cs typeface="Lato"/>
              </a:rPr>
              <a:t>of </a:t>
            </a:r>
            <a:r>
              <a:rPr sz="1600" spc="-5" dirty="0">
                <a:latin typeface="Lato"/>
                <a:cs typeface="Lato"/>
              </a:rPr>
              <a:t>blood  </a:t>
            </a:r>
            <a:r>
              <a:rPr sz="1600" spc="5" dirty="0">
                <a:latin typeface="Lato"/>
                <a:cs typeface="Lato"/>
              </a:rPr>
              <a:t>tests </a:t>
            </a:r>
            <a:r>
              <a:rPr sz="1600" dirty="0">
                <a:latin typeface="Lato"/>
                <a:cs typeface="Lato"/>
              </a:rPr>
              <a:t>and </a:t>
            </a:r>
            <a:r>
              <a:rPr sz="1600" spc="-5" dirty="0">
                <a:latin typeface="Lato"/>
                <a:cs typeface="Lato"/>
              </a:rPr>
              <a:t>each type </a:t>
            </a:r>
            <a:r>
              <a:rPr sz="1600" spc="5" dirty="0">
                <a:latin typeface="Lato"/>
                <a:cs typeface="Lato"/>
              </a:rPr>
              <a:t>measures  </a:t>
            </a:r>
            <a:r>
              <a:rPr sz="1600" spc="10" dirty="0">
                <a:latin typeface="Lato"/>
                <a:cs typeface="Lato"/>
              </a:rPr>
              <a:t>various</a:t>
            </a:r>
            <a:r>
              <a:rPr sz="1600" spc="-110" dirty="0">
                <a:latin typeface="Lato"/>
                <a:cs typeface="Lato"/>
              </a:rPr>
              <a:t> </a:t>
            </a:r>
            <a:r>
              <a:rPr sz="1600" spc="-10" dirty="0">
                <a:latin typeface="Lato"/>
                <a:cs typeface="Lato"/>
              </a:rPr>
              <a:t>components</a:t>
            </a:r>
            <a:r>
              <a:rPr sz="1600" spc="-110" dirty="0">
                <a:latin typeface="Lato"/>
                <a:cs typeface="Lato"/>
              </a:rPr>
              <a:t> </a:t>
            </a:r>
            <a:r>
              <a:rPr sz="1600" spc="10" dirty="0">
                <a:latin typeface="Lato"/>
                <a:cs typeface="Lato"/>
              </a:rPr>
              <a:t>in</a:t>
            </a:r>
            <a:r>
              <a:rPr sz="1600" spc="-110" dirty="0">
                <a:latin typeface="Lato"/>
                <a:cs typeface="Lato"/>
              </a:rPr>
              <a:t> </a:t>
            </a:r>
            <a:r>
              <a:rPr sz="1600" dirty="0">
                <a:latin typeface="Lato"/>
                <a:cs typeface="Lato"/>
              </a:rPr>
              <a:t>the</a:t>
            </a:r>
            <a:r>
              <a:rPr sz="1600" spc="-110" dirty="0">
                <a:latin typeface="Lato"/>
                <a:cs typeface="Lato"/>
              </a:rPr>
              <a:t> </a:t>
            </a:r>
            <a:r>
              <a:rPr sz="1600" spc="-10" dirty="0">
                <a:latin typeface="Lato"/>
                <a:cs typeface="Lato"/>
              </a:rPr>
              <a:t>blood.</a:t>
            </a:r>
            <a:endParaRPr sz="1600">
              <a:latin typeface="Lato"/>
              <a:cs typeface="Lato"/>
            </a:endParaRPr>
          </a:p>
        </p:txBody>
      </p:sp>
      <p:sp>
        <p:nvSpPr>
          <p:cNvPr id="9" name="object 9"/>
          <p:cNvSpPr txBox="1"/>
          <p:nvPr/>
        </p:nvSpPr>
        <p:spPr>
          <a:xfrm>
            <a:off x="5247242" y="2880557"/>
            <a:ext cx="3055620" cy="854075"/>
          </a:xfrm>
          <a:prstGeom prst="rect">
            <a:avLst/>
          </a:prstGeom>
        </p:spPr>
        <p:txBody>
          <a:bodyPr vert="horz" wrap="square" lIns="0" tIns="12700" rIns="0" bIns="0" rtlCol="0">
            <a:spAutoFit/>
          </a:bodyPr>
          <a:lstStyle/>
          <a:p>
            <a:pPr marL="12700" marR="5080">
              <a:lnSpc>
                <a:spcPct val="113300"/>
              </a:lnSpc>
              <a:spcBef>
                <a:spcPts val="100"/>
              </a:spcBef>
            </a:pPr>
            <a:r>
              <a:rPr sz="1600" spc="-5" dirty="0">
                <a:latin typeface="Lato"/>
                <a:cs typeface="Lato"/>
              </a:rPr>
              <a:t>The</a:t>
            </a:r>
            <a:r>
              <a:rPr sz="1600" spc="-110" dirty="0">
                <a:latin typeface="Lato"/>
                <a:cs typeface="Lato"/>
              </a:rPr>
              <a:t> </a:t>
            </a:r>
            <a:r>
              <a:rPr sz="1600" spc="5" dirty="0">
                <a:latin typeface="Lato"/>
                <a:cs typeface="Lato"/>
              </a:rPr>
              <a:t>measure</a:t>
            </a:r>
            <a:r>
              <a:rPr sz="1600" spc="-110" dirty="0">
                <a:latin typeface="Lato"/>
                <a:cs typeface="Lato"/>
              </a:rPr>
              <a:t> </a:t>
            </a:r>
            <a:r>
              <a:rPr sz="1600" spc="-20" dirty="0">
                <a:latin typeface="Lato"/>
                <a:cs typeface="Lato"/>
              </a:rPr>
              <a:t>of</a:t>
            </a:r>
            <a:r>
              <a:rPr sz="1600" spc="-110" dirty="0">
                <a:latin typeface="Lato"/>
                <a:cs typeface="Lato"/>
              </a:rPr>
              <a:t> </a:t>
            </a:r>
            <a:r>
              <a:rPr sz="1600" dirty="0">
                <a:latin typeface="Lato"/>
                <a:cs typeface="Lato"/>
              </a:rPr>
              <a:t>these</a:t>
            </a:r>
            <a:r>
              <a:rPr sz="1600" spc="-105" dirty="0">
                <a:latin typeface="Lato"/>
                <a:cs typeface="Lato"/>
              </a:rPr>
              <a:t> </a:t>
            </a:r>
            <a:r>
              <a:rPr sz="1600" spc="-10" dirty="0">
                <a:latin typeface="Lato"/>
                <a:cs typeface="Lato"/>
              </a:rPr>
              <a:t>components  </a:t>
            </a:r>
            <a:r>
              <a:rPr sz="1600" spc="-5" dirty="0">
                <a:latin typeface="Lato"/>
                <a:cs typeface="Lato"/>
              </a:rPr>
              <a:t>can be used </a:t>
            </a:r>
            <a:r>
              <a:rPr sz="1600" dirty="0">
                <a:latin typeface="Lato"/>
                <a:cs typeface="Lato"/>
              </a:rPr>
              <a:t>to </a:t>
            </a:r>
            <a:r>
              <a:rPr sz="1600" spc="10" dirty="0">
                <a:latin typeface="Lato"/>
                <a:cs typeface="Lato"/>
              </a:rPr>
              <a:t>predict </a:t>
            </a:r>
            <a:r>
              <a:rPr sz="1600" dirty="0">
                <a:latin typeface="Lato"/>
                <a:cs typeface="Lato"/>
              </a:rPr>
              <a:t>the  </a:t>
            </a:r>
            <a:r>
              <a:rPr sz="1600" spc="5" dirty="0">
                <a:latin typeface="Lato"/>
                <a:cs typeface="Lato"/>
              </a:rPr>
              <a:t>possibility </a:t>
            </a:r>
            <a:r>
              <a:rPr sz="1600" spc="-20" dirty="0">
                <a:latin typeface="Lato"/>
                <a:cs typeface="Lato"/>
              </a:rPr>
              <a:t>of </a:t>
            </a:r>
            <a:r>
              <a:rPr sz="1600" spc="10" dirty="0">
                <a:latin typeface="Lato"/>
                <a:cs typeface="Lato"/>
              </a:rPr>
              <a:t>various</a:t>
            </a:r>
            <a:r>
              <a:rPr sz="1600" spc="-305" dirty="0">
                <a:latin typeface="Lato"/>
                <a:cs typeface="Lato"/>
              </a:rPr>
              <a:t> </a:t>
            </a:r>
            <a:r>
              <a:rPr sz="1600" spc="-5" dirty="0">
                <a:latin typeface="Lato"/>
                <a:cs typeface="Lato"/>
              </a:rPr>
              <a:t>diseases.</a:t>
            </a:r>
            <a:endParaRPr sz="1600">
              <a:latin typeface="Lato"/>
              <a:cs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5124" y="621606"/>
            <a:ext cx="3013710" cy="369332"/>
          </a:xfrm>
        </p:spPr>
        <p:txBody>
          <a:bodyPr/>
          <a:lstStyle/>
          <a:p>
            <a:r>
              <a:rPr lang="en-US" dirty="0"/>
              <a:t>CONCLUSION</a:t>
            </a:r>
          </a:p>
        </p:txBody>
      </p:sp>
      <p:sp>
        <p:nvSpPr>
          <p:cNvPr id="5" name="Content Placeholder 4"/>
          <p:cNvSpPr>
            <a:spLocks noGrp="1"/>
          </p:cNvSpPr>
          <p:nvPr>
            <p:ph sz="half" idx="2"/>
          </p:nvPr>
        </p:nvSpPr>
        <p:spPr>
          <a:xfrm>
            <a:off x="381000" y="1200150"/>
            <a:ext cx="8458200" cy="4154984"/>
          </a:xfrm>
        </p:spPr>
        <p:txBody>
          <a:bodyPr/>
          <a:lstStyle/>
          <a:p>
            <a:pPr marL="285750" indent="-285750">
              <a:buFont typeface="Arial" pitchFamily="34" charset="0"/>
              <a:buChar char="•"/>
            </a:pPr>
            <a:r>
              <a:rPr lang="en-US" dirty="0">
                <a:latin typeface="Times New Roman" pitchFamily="18" charset="0"/>
                <a:cs typeface="Times New Roman" pitchFamily="18" charset="0"/>
              </a:rPr>
              <a:t>The aim of the project was to develop an accurate and easy to use disease prediction and detection system that utilizes the concepts of machine learning that could help patients and medical professionals in diagnosing and identifying diseases and predicting the chance of having a disease in the future .</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dirty="0"/>
              <a:t>The project utilizes various public and private datasets regarding clinical laboratory tests and can be used to train and develop useful machine learning models. </a:t>
            </a:r>
          </a:p>
          <a:p>
            <a:endParaRPr lang="en-US" dirty="0"/>
          </a:p>
          <a:p>
            <a:pPr marL="285750" indent="-285750">
              <a:buFont typeface="Arial" pitchFamily="34" charset="0"/>
              <a:buChar char="•"/>
            </a:pPr>
            <a:r>
              <a:rPr lang="en-US" dirty="0"/>
              <a:t>The generated model can be accessed by users through a user friendly end-to-end application available through the internet. </a:t>
            </a:r>
          </a:p>
          <a:p>
            <a:pPr marL="285750" indent="-285750">
              <a:buFont typeface="Arial" pitchFamily="34" charset="0"/>
              <a:buChar char="•"/>
            </a:pPr>
            <a:endParaRPr lang="en-US"/>
          </a:p>
          <a:p>
            <a:pPr marL="285750" indent="-285750">
              <a:buFont typeface="Arial" pitchFamily="34" charset="0"/>
              <a:buChar char="•"/>
            </a:pPr>
            <a:r>
              <a:rPr lang="en-US"/>
              <a:t>Laboratory </a:t>
            </a:r>
            <a:r>
              <a:rPr lang="en-US" dirty="0"/>
              <a:t>test results can be fed into the application to get corresponding diagnosis and predictions.</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68337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EB5600"/>
          </a:solidFill>
        </p:spPr>
        <p:txBody>
          <a:bodyPr wrap="square" lIns="0" tIns="0" rIns="0" bIns="0" rtlCol="0"/>
          <a:lstStyle/>
          <a:p>
            <a:endParaRPr/>
          </a:p>
        </p:txBody>
      </p:sp>
      <p:sp>
        <p:nvSpPr>
          <p:cNvPr id="3" name="object 3"/>
          <p:cNvSpPr/>
          <p:nvPr/>
        </p:nvSpPr>
        <p:spPr>
          <a:xfrm>
            <a:off x="830389" y="4169118"/>
            <a:ext cx="746125" cy="46355"/>
          </a:xfrm>
          <a:custGeom>
            <a:avLst/>
            <a:gdLst/>
            <a:ahLst/>
            <a:cxnLst/>
            <a:rect l="l" t="t" r="r" b="b"/>
            <a:pathLst>
              <a:path w="746125" h="46354">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802473" y="2100257"/>
            <a:ext cx="2045335" cy="936154"/>
          </a:xfrm>
          <a:prstGeom prst="rect">
            <a:avLst/>
          </a:prstGeom>
        </p:spPr>
        <p:txBody>
          <a:bodyPr vert="horz" wrap="square" lIns="0" tIns="12700" rIns="0" bIns="0" rtlCol="0">
            <a:spAutoFit/>
          </a:bodyPr>
          <a:lstStyle/>
          <a:p>
            <a:pPr marL="12700">
              <a:lnSpc>
                <a:spcPct val="100000"/>
              </a:lnSpc>
              <a:spcBef>
                <a:spcPts val="100"/>
              </a:spcBef>
            </a:pPr>
            <a:r>
              <a:rPr lang="en-US" sz="3000" spc="80" dirty="0">
                <a:solidFill>
                  <a:srgbClr val="FFFFFF"/>
                </a:solidFill>
              </a:rPr>
              <a:t>Thank you</a:t>
            </a:r>
            <a:br>
              <a:rPr lang="en-US" sz="3000" spc="80" dirty="0">
                <a:solidFill>
                  <a:srgbClr val="FFFFFF"/>
                </a:solidFill>
              </a:rPr>
            </a:br>
            <a:endParaRPr sz="3000" dirty="0"/>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21</a:t>
            </a:fld>
            <a:endParaRPr dirty="0"/>
          </a:p>
        </p:txBody>
      </p:sp>
    </p:spTree>
    <p:extLst>
      <p:ext uri="{BB962C8B-B14F-4D97-AF65-F5344CB8AC3E}">
        <p14:creationId xmlns:p14="http://schemas.microsoft.com/office/powerpoint/2010/main" val="1833047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5124" y="417136"/>
            <a:ext cx="1453515" cy="238760"/>
          </a:xfrm>
          <a:prstGeom prst="rect">
            <a:avLst/>
          </a:prstGeom>
        </p:spPr>
        <p:txBody>
          <a:bodyPr vert="horz" wrap="square" lIns="0" tIns="12700" rIns="0" bIns="0" rtlCol="0">
            <a:spAutoFit/>
          </a:bodyPr>
          <a:lstStyle/>
          <a:p>
            <a:pPr marL="12700">
              <a:lnSpc>
                <a:spcPct val="100000"/>
              </a:lnSpc>
              <a:spcBef>
                <a:spcPts val="100"/>
              </a:spcBef>
            </a:pPr>
            <a:r>
              <a:rPr sz="1400" spc="60" dirty="0">
                <a:latin typeface="Trebuchet MS"/>
                <a:cs typeface="Trebuchet MS"/>
              </a:rPr>
              <a:t>Proposed</a:t>
            </a:r>
            <a:r>
              <a:rPr sz="1400" spc="-114" dirty="0">
                <a:latin typeface="Trebuchet MS"/>
                <a:cs typeface="Trebuchet MS"/>
              </a:rPr>
              <a:t> </a:t>
            </a:r>
            <a:r>
              <a:rPr sz="1400" spc="55" dirty="0">
                <a:latin typeface="Trebuchet MS"/>
                <a:cs typeface="Trebuchet MS"/>
              </a:rPr>
              <a:t>system</a:t>
            </a:r>
            <a:endParaRPr sz="1400">
              <a:latin typeface="Trebuchet MS"/>
              <a:cs typeface="Trebuchet MS"/>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0" dirty="0"/>
              <a:t>Motivation </a:t>
            </a:r>
            <a:r>
              <a:rPr spc="95" dirty="0"/>
              <a:t>and</a:t>
            </a:r>
            <a:r>
              <a:rPr spc="-400" dirty="0"/>
              <a:t> </a:t>
            </a:r>
            <a:r>
              <a:rPr spc="75" dirty="0"/>
              <a:t>need</a:t>
            </a:r>
          </a:p>
        </p:txBody>
      </p:sp>
      <p:sp>
        <p:nvSpPr>
          <p:cNvPr id="4" name="object 4"/>
          <p:cNvSpPr/>
          <p:nvPr/>
        </p:nvSpPr>
        <p:spPr>
          <a:xfrm>
            <a:off x="544948" y="1077447"/>
            <a:ext cx="802005" cy="30480"/>
          </a:xfrm>
          <a:custGeom>
            <a:avLst/>
            <a:gdLst/>
            <a:ahLst/>
            <a:cxnLst/>
            <a:rect l="l" t="t" r="r" b="b"/>
            <a:pathLst>
              <a:path w="802005" h="30480">
                <a:moveTo>
                  <a:pt x="801898" y="30299"/>
                </a:moveTo>
                <a:lnTo>
                  <a:pt x="0" y="30299"/>
                </a:lnTo>
                <a:lnTo>
                  <a:pt x="0" y="0"/>
                </a:lnTo>
                <a:lnTo>
                  <a:pt x="801898" y="0"/>
                </a:lnTo>
                <a:lnTo>
                  <a:pt x="801898" y="30299"/>
                </a:lnTo>
                <a:close/>
              </a:path>
            </a:pathLst>
          </a:custGeom>
          <a:solidFill>
            <a:srgbClr val="268C7E"/>
          </a:solidFill>
        </p:spPr>
        <p:txBody>
          <a:bodyPr wrap="square" lIns="0" tIns="0" rIns="0" bIns="0" rtlCol="0"/>
          <a:lstStyle/>
          <a:p>
            <a:endParaRPr/>
          </a:p>
        </p:txBody>
      </p:sp>
      <p:sp>
        <p:nvSpPr>
          <p:cNvPr id="5" name="object 5"/>
          <p:cNvSpPr txBox="1"/>
          <p:nvPr/>
        </p:nvSpPr>
        <p:spPr>
          <a:xfrm>
            <a:off x="485124" y="1368124"/>
            <a:ext cx="8239125" cy="2975610"/>
          </a:xfrm>
          <a:prstGeom prst="rect">
            <a:avLst/>
          </a:prstGeom>
        </p:spPr>
        <p:txBody>
          <a:bodyPr vert="horz" wrap="square" lIns="0" tIns="8890" rIns="0" bIns="0" rtlCol="0">
            <a:spAutoFit/>
          </a:bodyPr>
          <a:lstStyle/>
          <a:p>
            <a:pPr marL="12700" marR="559435">
              <a:lnSpc>
                <a:spcPct val="101600"/>
              </a:lnSpc>
              <a:spcBef>
                <a:spcPts val="70"/>
              </a:spcBef>
            </a:pPr>
            <a:r>
              <a:rPr sz="1600" b="1" spc="-10" dirty="0">
                <a:latin typeface="Roboto"/>
                <a:cs typeface="Roboto"/>
              </a:rPr>
              <a:t>Different </a:t>
            </a:r>
            <a:r>
              <a:rPr sz="1600" b="1" spc="-5" dirty="0">
                <a:latin typeface="Roboto"/>
                <a:cs typeface="Roboto"/>
              </a:rPr>
              <a:t>types of Blood </a:t>
            </a:r>
            <a:r>
              <a:rPr sz="1600" b="1" spc="-20" dirty="0">
                <a:latin typeface="Roboto"/>
                <a:cs typeface="Roboto"/>
              </a:rPr>
              <a:t>Tests </a:t>
            </a:r>
            <a:r>
              <a:rPr sz="1600" b="1" spc="-5" dirty="0">
                <a:latin typeface="Roboto"/>
                <a:cs typeface="Roboto"/>
              </a:rPr>
              <a:t>each </a:t>
            </a:r>
            <a:r>
              <a:rPr sz="1600" b="1" spc="-10" dirty="0">
                <a:latin typeface="Roboto"/>
                <a:cs typeface="Roboto"/>
              </a:rPr>
              <a:t>have </a:t>
            </a:r>
            <a:r>
              <a:rPr sz="1600" b="1" spc="-5" dirty="0">
                <a:latin typeface="Roboto"/>
                <a:cs typeface="Roboto"/>
              </a:rPr>
              <a:t>the capability </a:t>
            </a:r>
            <a:r>
              <a:rPr sz="1600" b="1" spc="-15" dirty="0">
                <a:latin typeface="Roboto"/>
                <a:cs typeface="Roboto"/>
              </a:rPr>
              <a:t>to </a:t>
            </a:r>
            <a:r>
              <a:rPr sz="1600" b="1" spc="-5" dirty="0">
                <a:latin typeface="Roboto"/>
                <a:cs typeface="Roboto"/>
              </a:rPr>
              <a:t>determine imbalances and  </a:t>
            </a:r>
            <a:r>
              <a:rPr sz="1600" b="1" spc="-10" dirty="0">
                <a:latin typeface="Roboto"/>
                <a:cs typeface="Roboto"/>
              </a:rPr>
              <a:t>disorders </a:t>
            </a:r>
            <a:r>
              <a:rPr sz="1600" b="1" spc="-5" dirty="0">
                <a:latin typeface="Roboto"/>
                <a:cs typeface="Roboto"/>
              </a:rPr>
              <a:t>in human </a:t>
            </a:r>
            <a:r>
              <a:rPr sz="1600" b="1" spc="-30" dirty="0">
                <a:latin typeface="Roboto"/>
                <a:cs typeface="Roboto"/>
              </a:rPr>
              <a:t>body.</a:t>
            </a:r>
            <a:endParaRPr sz="1600">
              <a:latin typeface="Roboto"/>
              <a:cs typeface="Roboto"/>
            </a:endParaRPr>
          </a:p>
          <a:p>
            <a:pPr marL="12700">
              <a:lnSpc>
                <a:spcPct val="100000"/>
              </a:lnSpc>
              <a:spcBef>
                <a:spcPts val="30"/>
              </a:spcBef>
            </a:pPr>
            <a:r>
              <a:rPr sz="1600" spc="-5" dirty="0">
                <a:latin typeface="RobotoRegular"/>
                <a:cs typeface="RobotoRegular"/>
              </a:rPr>
              <a:t>Plenty of data </a:t>
            </a:r>
            <a:r>
              <a:rPr sz="1600" spc="-10" dirty="0">
                <a:latin typeface="RobotoRegular"/>
                <a:cs typeface="RobotoRegular"/>
              </a:rPr>
              <a:t>where </a:t>
            </a:r>
            <a:r>
              <a:rPr sz="1600" spc="-5" dirty="0">
                <a:latin typeface="RobotoRegular"/>
                <a:cs typeface="RobotoRegular"/>
              </a:rPr>
              <a:t>data analysis and ML has good </a:t>
            </a:r>
            <a:r>
              <a:rPr sz="1600" spc="-10" dirty="0">
                <a:latin typeface="RobotoRegular"/>
                <a:cs typeface="RobotoRegular"/>
              </a:rPr>
              <a:t>roles to</a:t>
            </a:r>
            <a:r>
              <a:rPr sz="1600" dirty="0">
                <a:latin typeface="RobotoRegular"/>
                <a:cs typeface="RobotoRegular"/>
              </a:rPr>
              <a:t> </a:t>
            </a:r>
            <a:r>
              <a:rPr sz="1600" spc="-25" dirty="0">
                <a:latin typeface="RobotoRegular"/>
                <a:cs typeface="RobotoRegular"/>
              </a:rPr>
              <a:t>play.</a:t>
            </a:r>
            <a:endParaRPr sz="1600">
              <a:latin typeface="RobotoRegular"/>
              <a:cs typeface="RobotoRegular"/>
            </a:endParaRPr>
          </a:p>
          <a:p>
            <a:pPr marL="12700" marR="828675">
              <a:lnSpc>
                <a:spcPct val="101600"/>
              </a:lnSpc>
            </a:pPr>
            <a:r>
              <a:rPr sz="1600" b="1" spc="-10" dirty="0">
                <a:latin typeface="Roboto"/>
                <a:cs typeface="Roboto"/>
              </a:rPr>
              <a:t>According </a:t>
            </a:r>
            <a:r>
              <a:rPr sz="1600" b="1" spc="-15" dirty="0">
                <a:latin typeface="Roboto"/>
                <a:cs typeface="Roboto"/>
              </a:rPr>
              <a:t>to </a:t>
            </a:r>
            <a:r>
              <a:rPr sz="1600" b="1" dirty="0">
                <a:latin typeface="Roboto"/>
                <a:cs typeface="Roboto"/>
              </a:rPr>
              <a:t>a report </a:t>
            </a:r>
            <a:r>
              <a:rPr sz="1600" b="1" spc="-5" dirty="0">
                <a:latin typeface="Roboto"/>
                <a:cs typeface="Roboto"/>
              </a:rPr>
              <a:t>by </a:t>
            </a:r>
            <a:r>
              <a:rPr sz="1600" b="1" spc="-10" dirty="0">
                <a:latin typeface="Roboto"/>
                <a:cs typeface="Roboto"/>
              </a:rPr>
              <a:t>Grand </a:t>
            </a:r>
            <a:r>
              <a:rPr sz="1600" b="1" spc="-5" dirty="0">
                <a:latin typeface="Roboto"/>
                <a:cs typeface="Roboto"/>
              </a:rPr>
              <a:t>View </a:t>
            </a:r>
            <a:r>
              <a:rPr sz="1600" b="1" spc="-10" dirty="0">
                <a:latin typeface="Roboto"/>
                <a:cs typeface="Roboto"/>
              </a:rPr>
              <a:t>Research, </a:t>
            </a:r>
            <a:r>
              <a:rPr sz="1600" b="1" spc="-5" dirty="0">
                <a:latin typeface="Roboto"/>
                <a:cs typeface="Roboto"/>
              </a:rPr>
              <a:t>Inc. global blood testing </a:t>
            </a:r>
            <a:r>
              <a:rPr sz="1600" b="1" spc="-10" dirty="0">
                <a:latin typeface="Roboto"/>
                <a:cs typeface="Roboto"/>
              </a:rPr>
              <a:t>market </a:t>
            </a:r>
            <a:r>
              <a:rPr sz="1600" b="1" spc="-5" dirty="0">
                <a:latin typeface="Roboto"/>
                <a:cs typeface="Roboto"/>
              </a:rPr>
              <a:t>is  anticipated </a:t>
            </a:r>
            <a:r>
              <a:rPr sz="1600" b="1" spc="-15" dirty="0">
                <a:latin typeface="Roboto"/>
                <a:cs typeface="Roboto"/>
              </a:rPr>
              <a:t>to </a:t>
            </a:r>
            <a:r>
              <a:rPr sz="1600" b="1" spc="-10" dirty="0">
                <a:latin typeface="Roboto"/>
                <a:cs typeface="Roboto"/>
              </a:rPr>
              <a:t>reach </a:t>
            </a:r>
            <a:r>
              <a:rPr sz="1600" b="1" spc="-5" dirty="0">
                <a:latin typeface="Roboto"/>
                <a:cs typeface="Roboto"/>
              </a:rPr>
              <a:t>USD 62.9 billion by</a:t>
            </a:r>
            <a:r>
              <a:rPr sz="1600" b="1" dirty="0">
                <a:latin typeface="Roboto"/>
                <a:cs typeface="Roboto"/>
              </a:rPr>
              <a:t> </a:t>
            </a:r>
            <a:r>
              <a:rPr sz="1600" b="1" spc="-5" dirty="0">
                <a:latin typeface="Roboto"/>
                <a:cs typeface="Roboto"/>
              </a:rPr>
              <a:t>2024.</a:t>
            </a:r>
            <a:endParaRPr sz="1600">
              <a:latin typeface="Roboto"/>
              <a:cs typeface="Roboto"/>
            </a:endParaRPr>
          </a:p>
          <a:p>
            <a:pPr>
              <a:lnSpc>
                <a:spcPct val="100000"/>
              </a:lnSpc>
              <a:spcBef>
                <a:spcPts val="5"/>
              </a:spcBef>
            </a:pPr>
            <a:endParaRPr sz="1500">
              <a:latin typeface="Roboto"/>
              <a:cs typeface="Roboto"/>
            </a:endParaRPr>
          </a:p>
          <a:p>
            <a:pPr marL="12700">
              <a:lnSpc>
                <a:spcPts val="1664"/>
              </a:lnSpc>
            </a:pPr>
            <a:r>
              <a:rPr sz="1400" b="1" spc="-5" dirty="0">
                <a:latin typeface="Roboto"/>
                <a:cs typeface="Roboto"/>
              </a:rPr>
              <a:t>Complete blood</a:t>
            </a:r>
            <a:r>
              <a:rPr sz="1400" b="1" spc="-10" dirty="0">
                <a:latin typeface="Roboto"/>
                <a:cs typeface="Roboto"/>
              </a:rPr>
              <a:t> </a:t>
            </a:r>
            <a:r>
              <a:rPr sz="1400" b="1" spc="-5" dirty="0">
                <a:latin typeface="Roboto"/>
                <a:cs typeface="Roboto"/>
              </a:rPr>
              <a:t>count</a:t>
            </a:r>
            <a:endParaRPr sz="1400">
              <a:latin typeface="Roboto"/>
              <a:cs typeface="Roboto"/>
            </a:endParaRPr>
          </a:p>
          <a:p>
            <a:pPr marL="469265" marR="161290" indent="-278130">
              <a:lnSpc>
                <a:spcPts val="1600"/>
              </a:lnSpc>
              <a:spcBef>
                <a:spcPts val="105"/>
              </a:spcBef>
              <a:tabLst>
                <a:tab pos="469265" algn="l"/>
              </a:tabLst>
            </a:pPr>
            <a:r>
              <a:rPr sz="1400" dirty="0">
                <a:latin typeface="RobotoRegular"/>
                <a:cs typeface="RobotoRegular"/>
              </a:rPr>
              <a:t>-	</a:t>
            </a:r>
            <a:r>
              <a:rPr sz="1350" dirty="0">
                <a:solidFill>
                  <a:srgbClr val="231F1F"/>
                </a:solidFill>
                <a:latin typeface="Arial"/>
                <a:cs typeface="Arial"/>
              </a:rPr>
              <a:t>checks </a:t>
            </a:r>
            <a:r>
              <a:rPr sz="1350" spc="-5" dirty="0">
                <a:solidFill>
                  <a:srgbClr val="231F1F"/>
                </a:solidFill>
                <a:latin typeface="Arial"/>
                <a:cs typeface="Arial"/>
              </a:rPr>
              <a:t>for levels of 10+ </a:t>
            </a:r>
            <a:r>
              <a:rPr sz="1350" spc="-10" dirty="0">
                <a:solidFill>
                  <a:srgbClr val="231F1F"/>
                </a:solidFill>
                <a:latin typeface="Arial"/>
                <a:cs typeface="Arial"/>
              </a:rPr>
              <a:t>different </a:t>
            </a:r>
            <a:r>
              <a:rPr sz="1350" dirty="0">
                <a:solidFill>
                  <a:srgbClr val="231F1F"/>
                </a:solidFill>
                <a:latin typeface="Arial"/>
                <a:cs typeface="Arial"/>
              </a:rPr>
              <a:t>components </a:t>
            </a:r>
            <a:r>
              <a:rPr sz="1350" spc="-5" dirty="0">
                <a:solidFill>
                  <a:srgbClr val="231F1F"/>
                </a:solidFill>
                <a:latin typeface="Arial"/>
                <a:cs typeface="Arial"/>
              </a:rPr>
              <a:t>of every </a:t>
            </a:r>
            <a:r>
              <a:rPr sz="1350" dirty="0">
                <a:solidFill>
                  <a:srgbClr val="231F1F"/>
                </a:solidFill>
                <a:latin typeface="Arial"/>
                <a:cs typeface="Arial"/>
              </a:rPr>
              <a:t>major cell </a:t>
            </a:r>
            <a:r>
              <a:rPr sz="1350" spc="-5" dirty="0">
                <a:solidFill>
                  <a:srgbClr val="231F1F"/>
                </a:solidFill>
                <a:latin typeface="Arial"/>
                <a:cs typeface="Arial"/>
              </a:rPr>
              <a:t>in </a:t>
            </a:r>
            <a:r>
              <a:rPr sz="1350" dirty="0">
                <a:solidFill>
                  <a:srgbClr val="231F1F"/>
                </a:solidFill>
                <a:latin typeface="Arial"/>
                <a:cs typeface="Arial"/>
              </a:rPr>
              <a:t>your </a:t>
            </a:r>
            <a:r>
              <a:rPr sz="1350" spc="-5" dirty="0">
                <a:solidFill>
                  <a:srgbClr val="231F1F"/>
                </a:solidFill>
                <a:latin typeface="Arial"/>
                <a:cs typeface="Arial"/>
              </a:rPr>
              <a:t>blood: white blood </a:t>
            </a:r>
            <a:r>
              <a:rPr sz="1350" dirty="0">
                <a:solidFill>
                  <a:srgbClr val="231F1F"/>
                </a:solidFill>
                <a:latin typeface="Arial"/>
                <a:cs typeface="Arial"/>
              </a:rPr>
              <a:t>cells, red  </a:t>
            </a:r>
            <a:r>
              <a:rPr sz="1350" spc="-5" dirty="0">
                <a:solidFill>
                  <a:srgbClr val="231F1F"/>
                </a:solidFill>
                <a:latin typeface="Arial"/>
                <a:cs typeface="Arial"/>
              </a:rPr>
              <a:t>blood </a:t>
            </a:r>
            <a:r>
              <a:rPr sz="1350" dirty="0">
                <a:solidFill>
                  <a:srgbClr val="231F1F"/>
                </a:solidFill>
                <a:latin typeface="Arial"/>
                <a:cs typeface="Arial"/>
              </a:rPr>
              <a:t>cells, </a:t>
            </a:r>
            <a:r>
              <a:rPr sz="1350" spc="-5" dirty="0">
                <a:solidFill>
                  <a:srgbClr val="231F1F"/>
                </a:solidFill>
                <a:latin typeface="Arial"/>
                <a:cs typeface="Arial"/>
              </a:rPr>
              <a:t>and</a:t>
            </a:r>
            <a:r>
              <a:rPr sz="1350" spc="-15" dirty="0">
                <a:solidFill>
                  <a:srgbClr val="231F1F"/>
                </a:solidFill>
                <a:latin typeface="Arial"/>
                <a:cs typeface="Arial"/>
              </a:rPr>
              <a:t> </a:t>
            </a:r>
            <a:r>
              <a:rPr sz="1350" spc="-5" dirty="0">
                <a:solidFill>
                  <a:srgbClr val="231F1F"/>
                </a:solidFill>
                <a:latin typeface="Arial"/>
                <a:cs typeface="Arial"/>
              </a:rPr>
              <a:t>platelets</a:t>
            </a:r>
            <a:endParaRPr sz="1350">
              <a:latin typeface="Arial"/>
              <a:cs typeface="Arial"/>
            </a:endParaRPr>
          </a:p>
          <a:p>
            <a:pPr marL="469265" marR="5080" indent="-285750">
              <a:lnSpc>
                <a:spcPts val="1650"/>
              </a:lnSpc>
              <a:spcBef>
                <a:spcPts val="15"/>
              </a:spcBef>
              <a:tabLst>
                <a:tab pos="469265" algn="l"/>
              </a:tabLst>
            </a:pPr>
            <a:r>
              <a:rPr sz="1350" dirty="0">
                <a:solidFill>
                  <a:srgbClr val="231F1F"/>
                </a:solidFill>
                <a:latin typeface="Arial"/>
                <a:cs typeface="Arial"/>
              </a:rPr>
              <a:t>-	</a:t>
            </a:r>
            <a:r>
              <a:rPr sz="1350" spc="-5" dirty="0">
                <a:solidFill>
                  <a:srgbClr val="231F1F"/>
                </a:solidFill>
                <a:latin typeface="Arial"/>
                <a:cs typeface="Arial"/>
              </a:rPr>
              <a:t>nutritional deficiencies, iron </a:t>
            </a:r>
            <a:r>
              <a:rPr sz="1350" spc="-15" dirty="0">
                <a:solidFill>
                  <a:srgbClr val="231F1F"/>
                </a:solidFill>
                <a:latin typeface="Arial"/>
                <a:cs typeface="Arial"/>
              </a:rPr>
              <a:t>deficiency, </a:t>
            </a:r>
            <a:r>
              <a:rPr sz="1350" dirty="0">
                <a:solidFill>
                  <a:srgbClr val="231F1F"/>
                </a:solidFill>
                <a:latin typeface="Arial"/>
                <a:cs typeface="Arial"/>
              </a:rPr>
              <a:t>marrow </a:t>
            </a:r>
            <a:r>
              <a:rPr sz="1350" spc="-5" dirty="0">
                <a:solidFill>
                  <a:srgbClr val="231F1F"/>
                </a:solidFill>
                <a:latin typeface="Arial"/>
                <a:cs typeface="Arial"/>
              </a:rPr>
              <a:t>issues, tissue inflammation, infection, heart </a:t>
            </a:r>
            <a:r>
              <a:rPr sz="1350" dirty="0">
                <a:solidFill>
                  <a:srgbClr val="231F1F"/>
                </a:solidFill>
                <a:latin typeface="Arial"/>
                <a:cs typeface="Arial"/>
              </a:rPr>
              <a:t>conditions,  cancer</a:t>
            </a:r>
            <a:endParaRPr sz="1350">
              <a:latin typeface="Arial"/>
              <a:cs typeface="Arial"/>
            </a:endParaRPr>
          </a:p>
          <a:p>
            <a:pPr>
              <a:lnSpc>
                <a:spcPct val="100000"/>
              </a:lnSpc>
              <a:spcBef>
                <a:spcPts val="10"/>
              </a:spcBef>
            </a:pPr>
            <a:endParaRPr sz="1400">
              <a:latin typeface="Arial"/>
              <a:cs typeface="Arial"/>
            </a:endParaRPr>
          </a:p>
          <a:p>
            <a:pPr marL="12700">
              <a:lnSpc>
                <a:spcPct val="100000"/>
              </a:lnSpc>
            </a:pPr>
            <a:r>
              <a:rPr sz="1350" b="1" spc="-5" dirty="0">
                <a:solidFill>
                  <a:srgbClr val="231F1F"/>
                </a:solidFill>
                <a:latin typeface="Arial"/>
                <a:cs typeface="Arial"/>
              </a:rPr>
              <a:t>Basic and complete metabolic</a:t>
            </a:r>
            <a:r>
              <a:rPr sz="1350" b="1" spc="-10" dirty="0">
                <a:solidFill>
                  <a:srgbClr val="231F1F"/>
                </a:solidFill>
                <a:latin typeface="Arial"/>
                <a:cs typeface="Arial"/>
              </a:rPr>
              <a:t> </a:t>
            </a:r>
            <a:r>
              <a:rPr sz="1350" b="1" spc="-5" dirty="0">
                <a:solidFill>
                  <a:srgbClr val="231F1F"/>
                </a:solidFill>
                <a:latin typeface="Arial"/>
                <a:cs typeface="Arial"/>
              </a:rPr>
              <a:t>panels</a:t>
            </a:r>
            <a:endParaRPr sz="1350">
              <a:latin typeface="Arial"/>
              <a:cs typeface="Arial"/>
            </a:endParaRPr>
          </a:p>
        </p:txBody>
      </p:sp>
      <p:sp>
        <p:nvSpPr>
          <p:cNvPr id="6" name="object 6"/>
          <p:cNvSpPr txBox="1"/>
          <p:nvPr/>
        </p:nvSpPr>
        <p:spPr>
          <a:xfrm>
            <a:off x="656629" y="4322137"/>
            <a:ext cx="7863205" cy="440690"/>
          </a:xfrm>
          <a:prstGeom prst="rect">
            <a:avLst/>
          </a:prstGeom>
        </p:spPr>
        <p:txBody>
          <a:bodyPr vert="horz" wrap="square" lIns="0" tIns="12700" rIns="0" bIns="0" rtlCol="0">
            <a:spAutoFit/>
          </a:bodyPr>
          <a:lstStyle/>
          <a:p>
            <a:pPr marL="12700">
              <a:lnSpc>
                <a:spcPct val="100000"/>
              </a:lnSpc>
              <a:spcBef>
                <a:spcPts val="100"/>
              </a:spcBef>
              <a:tabLst>
                <a:tab pos="297815" algn="l"/>
              </a:tabLst>
            </a:pPr>
            <a:r>
              <a:rPr sz="1350" dirty="0">
                <a:solidFill>
                  <a:srgbClr val="231F1F"/>
                </a:solidFill>
                <a:latin typeface="Arial"/>
                <a:cs typeface="Arial"/>
              </a:rPr>
              <a:t>-	</a:t>
            </a:r>
            <a:r>
              <a:rPr sz="1350" spc="-5" dirty="0">
                <a:solidFill>
                  <a:srgbClr val="231F1F"/>
                </a:solidFill>
                <a:latin typeface="Arial"/>
                <a:cs typeface="Arial"/>
              </a:rPr>
              <a:t>electrolytes, </a:t>
            </a:r>
            <a:r>
              <a:rPr sz="1350" dirty="0">
                <a:solidFill>
                  <a:srgbClr val="231F1F"/>
                </a:solidFill>
                <a:latin typeface="Arial"/>
                <a:cs typeface="Arial"/>
              </a:rPr>
              <a:t>calcium, </a:t>
            </a:r>
            <a:r>
              <a:rPr sz="1350" spc="-5" dirty="0">
                <a:solidFill>
                  <a:srgbClr val="231F1F"/>
                </a:solidFill>
                <a:latin typeface="Arial"/>
                <a:cs typeface="Arial"/>
              </a:rPr>
              <a:t>glucose, </a:t>
            </a:r>
            <a:r>
              <a:rPr sz="1350" dirty="0">
                <a:solidFill>
                  <a:srgbClr val="231F1F"/>
                </a:solidFill>
                <a:latin typeface="Arial"/>
                <a:cs typeface="Arial"/>
              </a:rPr>
              <a:t>sodium, </a:t>
            </a:r>
            <a:r>
              <a:rPr sz="1350" spc="-5" dirty="0">
                <a:latin typeface="Arial"/>
                <a:cs typeface="Arial"/>
                <a:hlinkClick r:id="rId2"/>
              </a:rPr>
              <a:t>alkaline phosphatase </a:t>
            </a:r>
            <a:r>
              <a:rPr sz="1350" dirty="0">
                <a:latin typeface="Arial"/>
                <a:cs typeface="Arial"/>
                <a:hlinkClick r:id="rId2"/>
              </a:rPr>
              <a:t>(ALP)</a:t>
            </a:r>
            <a:r>
              <a:rPr sz="1350" dirty="0">
                <a:latin typeface="Arial"/>
                <a:cs typeface="Arial"/>
              </a:rPr>
              <a:t>, </a:t>
            </a:r>
            <a:r>
              <a:rPr sz="1350" spc="-5" dirty="0">
                <a:latin typeface="Arial"/>
                <a:cs typeface="Arial"/>
                <a:hlinkClick r:id="rId3"/>
              </a:rPr>
              <a:t>alanine aminotransferase</a:t>
            </a:r>
            <a:r>
              <a:rPr sz="1350" spc="-45" dirty="0">
                <a:latin typeface="Arial"/>
                <a:cs typeface="Arial"/>
                <a:hlinkClick r:id="rId3"/>
              </a:rPr>
              <a:t> </a:t>
            </a:r>
            <a:r>
              <a:rPr sz="1350" spc="-25" dirty="0">
                <a:latin typeface="Arial"/>
                <a:cs typeface="Arial"/>
                <a:hlinkClick r:id="rId3"/>
              </a:rPr>
              <a:t>(ALT)</a:t>
            </a:r>
            <a:endParaRPr sz="1350">
              <a:latin typeface="Arial"/>
              <a:cs typeface="Arial"/>
            </a:endParaRPr>
          </a:p>
          <a:p>
            <a:pPr marL="12700">
              <a:lnSpc>
                <a:spcPct val="100000"/>
              </a:lnSpc>
              <a:spcBef>
                <a:spcPts val="30"/>
              </a:spcBef>
            </a:pPr>
            <a:r>
              <a:rPr sz="1350" dirty="0">
                <a:solidFill>
                  <a:srgbClr val="231F1F"/>
                </a:solidFill>
                <a:latin typeface="Arial"/>
                <a:cs typeface="Arial"/>
              </a:rPr>
              <a:t>-</a:t>
            </a:r>
            <a:endParaRPr sz="1350">
              <a:latin typeface="Arial"/>
              <a:cs typeface="Arial"/>
            </a:endParaRPr>
          </a:p>
        </p:txBody>
      </p:sp>
      <p:sp>
        <p:nvSpPr>
          <p:cNvPr id="7" name="object 7"/>
          <p:cNvSpPr txBox="1"/>
          <p:nvPr/>
        </p:nvSpPr>
        <p:spPr>
          <a:xfrm>
            <a:off x="955023" y="4551245"/>
            <a:ext cx="2973705" cy="205740"/>
          </a:xfrm>
          <a:prstGeom prst="rect">
            <a:avLst/>
          </a:prstGeom>
          <a:solidFill>
            <a:srgbClr val="F6F6F6"/>
          </a:solidFill>
        </p:spPr>
        <p:txBody>
          <a:bodyPr vert="horz" wrap="square" lIns="0" tIns="0" rIns="0" bIns="0" rtlCol="0">
            <a:spAutoFit/>
          </a:bodyPr>
          <a:lstStyle/>
          <a:p>
            <a:pPr>
              <a:lnSpc>
                <a:spcPts val="1565"/>
              </a:lnSpc>
            </a:pPr>
            <a:r>
              <a:rPr sz="1350" spc="-5" dirty="0">
                <a:solidFill>
                  <a:srgbClr val="231F1F"/>
                </a:solidFill>
                <a:latin typeface="Arial"/>
                <a:cs typeface="Arial"/>
              </a:rPr>
              <a:t>bile duct blockage, gallstones,</a:t>
            </a:r>
            <a:r>
              <a:rPr sz="1350" spc="-80" dirty="0">
                <a:solidFill>
                  <a:srgbClr val="231F1F"/>
                </a:solidFill>
                <a:latin typeface="Arial"/>
                <a:cs typeface="Arial"/>
              </a:rPr>
              <a:t> </a:t>
            </a:r>
            <a:r>
              <a:rPr sz="1350" spc="-5" dirty="0">
                <a:solidFill>
                  <a:srgbClr val="231F1F"/>
                </a:solidFill>
                <a:latin typeface="Arial"/>
                <a:cs typeface="Arial"/>
              </a:rPr>
              <a:t>hepatitis</a:t>
            </a:r>
            <a:endParaRPr sz="1350">
              <a:latin typeface="Arial"/>
              <a:cs typeface="Arial"/>
            </a:endParaRPr>
          </a:p>
        </p:txBody>
      </p:sp>
      <p:sp>
        <p:nvSpPr>
          <p:cNvPr id="8" name="object 8"/>
          <p:cNvSpPr/>
          <p:nvPr/>
        </p:nvSpPr>
        <p:spPr>
          <a:xfrm>
            <a:off x="0" y="0"/>
            <a:ext cx="304800" cy="5143500"/>
          </a:xfrm>
          <a:custGeom>
            <a:avLst/>
            <a:gdLst/>
            <a:ahLst/>
            <a:cxnLst/>
            <a:rect l="l" t="t" r="r" b="b"/>
            <a:pathLst>
              <a:path w="304800" h="5143500">
                <a:moveTo>
                  <a:pt x="0" y="0"/>
                </a:moveTo>
                <a:lnTo>
                  <a:pt x="304249" y="0"/>
                </a:lnTo>
                <a:lnTo>
                  <a:pt x="304249" y="5143489"/>
                </a:lnTo>
                <a:lnTo>
                  <a:pt x="0" y="5143489"/>
                </a:lnTo>
                <a:lnTo>
                  <a:pt x="0" y="0"/>
                </a:lnTo>
                <a:close/>
              </a:path>
            </a:pathLst>
          </a:custGeom>
          <a:solidFill>
            <a:srgbClr val="268C7E"/>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5124" y="417136"/>
            <a:ext cx="1453515" cy="238760"/>
          </a:xfrm>
          <a:prstGeom prst="rect">
            <a:avLst/>
          </a:prstGeom>
        </p:spPr>
        <p:txBody>
          <a:bodyPr vert="horz" wrap="square" lIns="0" tIns="12700" rIns="0" bIns="0" rtlCol="0">
            <a:spAutoFit/>
          </a:bodyPr>
          <a:lstStyle/>
          <a:p>
            <a:pPr marL="12700">
              <a:lnSpc>
                <a:spcPct val="100000"/>
              </a:lnSpc>
              <a:spcBef>
                <a:spcPts val="100"/>
              </a:spcBef>
            </a:pPr>
            <a:r>
              <a:rPr sz="1400" spc="60" dirty="0">
                <a:latin typeface="Trebuchet MS"/>
                <a:cs typeface="Trebuchet MS"/>
              </a:rPr>
              <a:t>Proposed</a:t>
            </a:r>
            <a:r>
              <a:rPr sz="1400" spc="-114" dirty="0">
                <a:latin typeface="Trebuchet MS"/>
                <a:cs typeface="Trebuchet MS"/>
              </a:rPr>
              <a:t> </a:t>
            </a:r>
            <a:r>
              <a:rPr sz="1400" spc="55" dirty="0">
                <a:latin typeface="Trebuchet MS"/>
                <a:cs typeface="Trebuchet MS"/>
              </a:rPr>
              <a:t>system</a:t>
            </a:r>
            <a:endParaRPr sz="1400">
              <a:latin typeface="Trebuchet MS"/>
              <a:cs typeface="Trebuchet MS"/>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0" dirty="0"/>
              <a:t>Motivation </a:t>
            </a:r>
            <a:r>
              <a:rPr spc="95" dirty="0"/>
              <a:t>and</a:t>
            </a:r>
            <a:r>
              <a:rPr spc="-400" dirty="0"/>
              <a:t> </a:t>
            </a:r>
            <a:r>
              <a:rPr spc="75" dirty="0"/>
              <a:t>need</a:t>
            </a:r>
          </a:p>
        </p:txBody>
      </p:sp>
      <p:sp>
        <p:nvSpPr>
          <p:cNvPr id="4" name="object 4"/>
          <p:cNvSpPr/>
          <p:nvPr/>
        </p:nvSpPr>
        <p:spPr>
          <a:xfrm>
            <a:off x="544948" y="1077447"/>
            <a:ext cx="802005" cy="30480"/>
          </a:xfrm>
          <a:custGeom>
            <a:avLst/>
            <a:gdLst/>
            <a:ahLst/>
            <a:cxnLst/>
            <a:rect l="l" t="t" r="r" b="b"/>
            <a:pathLst>
              <a:path w="802005" h="30480">
                <a:moveTo>
                  <a:pt x="801898" y="30299"/>
                </a:moveTo>
                <a:lnTo>
                  <a:pt x="0" y="30299"/>
                </a:lnTo>
                <a:lnTo>
                  <a:pt x="0" y="0"/>
                </a:lnTo>
                <a:lnTo>
                  <a:pt x="801898" y="0"/>
                </a:lnTo>
                <a:lnTo>
                  <a:pt x="801898" y="30299"/>
                </a:lnTo>
                <a:close/>
              </a:path>
            </a:pathLst>
          </a:custGeom>
          <a:solidFill>
            <a:srgbClr val="268C7E"/>
          </a:solidFill>
        </p:spPr>
        <p:txBody>
          <a:bodyPr wrap="square" lIns="0" tIns="0" rIns="0" bIns="0" rtlCol="0"/>
          <a:lstStyle/>
          <a:p>
            <a:endParaRPr/>
          </a:p>
        </p:txBody>
      </p:sp>
      <p:sp>
        <p:nvSpPr>
          <p:cNvPr id="5" name="object 5"/>
          <p:cNvSpPr txBox="1"/>
          <p:nvPr/>
        </p:nvSpPr>
        <p:spPr>
          <a:xfrm>
            <a:off x="591019" y="1434246"/>
            <a:ext cx="6617970" cy="1259840"/>
          </a:xfrm>
          <a:prstGeom prst="rect">
            <a:avLst/>
          </a:prstGeom>
        </p:spPr>
        <p:txBody>
          <a:bodyPr vert="horz" wrap="square" lIns="0" tIns="12700" rIns="0" bIns="0" rtlCol="0">
            <a:spAutoFit/>
          </a:bodyPr>
          <a:lstStyle/>
          <a:p>
            <a:pPr marL="363855" indent="-351790">
              <a:lnSpc>
                <a:spcPct val="100000"/>
              </a:lnSpc>
              <a:spcBef>
                <a:spcPts val="100"/>
              </a:spcBef>
              <a:buClr>
                <a:srgbClr val="231F1F"/>
              </a:buClr>
              <a:buFont typeface="Arial"/>
              <a:buChar char="●"/>
              <a:tabLst>
                <a:tab pos="363855" algn="l"/>
                <a:tab pos="364490" algn="l"/>
              </a:tabLst>
            </a:pPr>
            <a:r>
              <a:rPr sz="1600" spc="-5" dirty="0">
                <a:latin typeface="RobotoRegular"/>
                <a:cs typeface="RobotoRegular"/>
              </a:rPr>
              <a:t>Reduce human</a:t>
            </a:r>
            <a:r>
              <a:rPr sz="1600" spc="-10" dirty="0">
                <a:latin typeface="RobotoRegular"/>
                <a:cs typeface="RobotoRegular"/>
              </a:rPr>
              <a:t> error</a:t>
            </a:r>
            <a:endParaRPr sz="1600">
              <a:latin typeface="RobotoRegular"/>
              <a:cs typeface="RobotoRegular"/>
            </a:endParaRPr>
          </a:p>
          <a:p>
            <a:pPr marL="363855" indent="-351790">
              <a:lnSpc>
                <a:spcPct val="100000"/>
              </a:lnSpc>
              <a:spcBef>
                <a:spcPts val="30"/>
              </a:spcBef>
              <a:buFont typeface="Arial"/>
              <a:buChar char="●"/>
              <a:tabLst>
                <a:tab pos="363855" algn="l"/>
                <a:tab pos="364490" algn="l"/>
              </a:tabLst>
            </a:pPr>
            <a:r>
              <a:rPr sz="1600" spc="-10" dirty="0">
                <a:latin typeface="RobotoRegular"/>
                <a:cs typeface="RobotoRegular"/>
              </a:rPr>
              <a:t>Provide </a:t>
            </a:r>
            <a:r>
              <a:rPr sz="1600" dirty="0">
                <a:latin typeface="RobotoRegular"/>
                <a:cs typeface="RobotoRegular"/>
              </a:rPr>
              <a:t>a support </a:t>
            </a:r>
            <a:r>
              <a:rPr sz="1600" spc="-5" dirty="0">
                <a:latin typeface="RobotoRegular"/>
                <a:cs typeface="RobotoRegular"/>
              </a:rPr>
              <a:t>system for</a:t>
            </a:r>
            <a:r>
              <a:rPr sz="1600" spc="-20" dirty="0">
                <a:latin typeface="RobotoRegular"/>
                <a:cs typeface="RobotoRegular"/>
              </a:rPr>
              <a:t> </a:t>
            </a:r>
            <a:r>
              <a:rPr sz="1600" spc="-5" dirty="0">
                <a:latin typeface="RobotoRegular"/>
                <a:cs typeface="RobotoRegular"/>
              </a:rPr>
              <a:t>diagnosis</a:t>
            </a:r>
            <a:endParaRPr sz="1600">
              <a:latin typeface="RobotoRegular"/>
              <a:cs typeface="RobotoRegular"/>
            </a:endParaRPr>
          </a:p>
          <a:p>
            <a:pPr>
              <a:lnSpc>
                <a:spcPct val="100000"/>
              </a:lnSpc>
              <a:spcBef>
                <a:spcPts val="25"/>
              </a:spcBef>
              <a:buChar char="●"/>
            </a:pPr>
            <a:endParaRPr sz="1600">
              <a:latin typeface="RobotoRegular"/>
              <a:cs typeface="RobotoRegular"/>
            </a:endParaRPr>
          </a:p>
          <a:p>
            <a:pPr marL="363855" marR="5080" indent="-351790">
              <a:lnSpc>
                <a:spcPct val="101600"/>
              </a:lnSpc>
              <a:buFont typeface="Arial"/>
              <a:buChar char="●"/>
              <a:tabLst>
                <a:tab pos="363855" algn="l"/>
                <a:tab pos="364490" algn="l"/>
              </a:tabLst>
            </a:pPr>
            <a:r>
              <a:rPr sz="1600" dirty="0">
                <a:latin typeface="RobotoRegular"/>
                <a:cs typeface="RobotoRegular"/>
              </a:rPr>
              <a:t>A </a:t>
            </a:r>
            <a:r>
              <a:rPr sz="1600" spc="-10" dirty="0">
                <a:latin typeface="RobotoRegular"/>
                <a:cs typeface="RobotoRegular"/>
              </a:rPr>
              <a:t>tool </a:t>
            </a:r>
            <a:r>
              <a:rPr sz="1600" spc="-5" dirty="0">
                <a:latin typeface="RobotoRegular"/>
                <a:cs typeface="RobotoRegular"/>
              </a:rPr>
              <a:t>that can be used by people outside medical domain </a:t>
            </a:r>
            <a:r>
              <a:rPr sz="1600" spc="-10" dirty="0">
                <a:latin typeface="RobotoRegular"/>
                <a:cs typeface="RobotoRegular"/>
              </a:rPr>
              <a:t>to interpret  </a:t>
            </a:r>
            <a:r>
              <a:rPr sz="1600" spc="-5" dirty="0">
                <a:latin typeface="RobotoRegular"/>
                <a:cs typeface="RobotoRegular"/>
              </a:rPr>
              <a:t>the test</a:t>
            </a:r>
            <a:r>
              <a:rPr sz="1600" spc="-10" dirty="0">
                <a:latin typeface="RobotoRegular"/>
                <a:cs typeface="RobotoRegular"/>
              </a:rPr>
              <a:t> results</a:t>
            </a:r>
            <a:endParaRPr sz="1600">
              <a:latin typeface="RobotoRegular"/>
              <a:cs typeface="RobotoRegular"/>
            </a:endParaRPr>
          </a:p>
        </p:txBody>
      </p:sp>
      <p:sp>
        <p:nvSpPr>
          <p:cNvPr id="6" name="object 6"/>
          <p:cNvSpPr/>
          <p:nvPr/>
        </p:nvSpPr>
        <p:spPr>
          <a:xfrm>
            <a:off x="0" y="0"/>
            <a:ext cx="304800" cy="5143500"/>
          </a:xfrm>
          <a:custGeom>
            <a:avLst/>
            <a:gdLst/>
            <a:ahLst/>
            <a:cxnLst/>
            <a:rect l="l" t="t" r="r" b="b"/>
            <a:pathLst>
              <a:path w="304800" h="5143500">
                <a:moveTo>
                  <a:pt x="0" y="0"/>
                </a:moveTo>
                <a:lnTo>
                  <a:pt x="304249" y="0"/>
                </a:lnTo>
                <a:lnTo>
                  <a:pt x="304249" y="5143489"/>
                </a:lnTo>
                <a:lnTo>
                  <a:pt x="0" y="5143489"/>
                </a:lnTo>
                <a:lnTo>
                  <a:pt x="0" y="0"/>
                </a:lnTo>
                <a:close/>
              </a:path>
            </a:pathLst>
          </a:custGeom>
          <a:solidFill>
            <a:srgbClr val="268C7E"/>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2473" y="1380233"/>
            <a:ext cx="3164205" cy="482600"/>
          </a:xfrm>
          <a:prstGeom prst="rect">
            <a:avLst/>
          </a:prstGeom>
        </p:spPr>
        <p:txBody>
          <a:bodyPr vert="horz" wrap="square" lIns="0" tIns="12700" rIns="0" bIns="0" rtlCol="0">
            <a:spAutoFit/>
          </a:bodyPr>
          <a:lstStyle/>
          <a:p>
            <a:pPr marL="12700">
              <a:lnSpc>
                <a:spcPct val="100000"/>
              </a:lnSpc>
              <a:spcBef>
                <a:spcPts val="100"/>
              </a:spcBef>
            </a:pPr>
            <a:r>
              <a:rPr sz="3000" b="1" spc="95" dirty="0">
                <a:solidFill>
                  <a:srgbClr val="FFFFFF"/>
                </a:solidFill>
                <a:latin typeface="Trebuchet MS"/>
                <a:cs typeface="Trebuchet MS"/>
              </a:rPr>
              <a:t>Proposed</a:t>
            </a:r>
            <a:r>
              <a:rPr sz="3000" b="1" spc="-245" dirty="0">
                <a:solidFill>
                  <a:srgbClr val="FFFFFF"/>
                </a:solidFill>
                <a:latin typeface="Trebuchet MS"/>
                <a:cs typeface="Trebuchet MS"/>
              </a:rPr>
              <a:t> </a:t>
            </a:r>
            <a:r>
              <a:rPr sz="3000" b="1" spc="95" dirty="0">
                <a:solidFill>
                  <a:srgbClr val="FFFFFF"/>
                </a:solidFill>
                <a:latin typeface="Trebuchet MS"/>
                <a:cs typeface="Trebuchet MS"/>
              </a:rPr>
              <a:t>system</a:t>
            </a:r>
            <a:endParaRPr sz="30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5</a:t>
            </a:fld>
            <a:endParaRPr dirty="0"/>
          </a:p>
        </p:txBody>
      </p:sp>
      <p:sp>
        <p:nvSpPr>
          <p:cNvPr id="3" name="object 3"/>
          <p:cNvSpPr txBox="1"/>
          <p:nvPr/>
        </p:nvSpPr>
        <p:spPr>
          <a:xfrm>
            <a:off x="802473" y="2470348"/>
            <a:ext cx="4486275" cy="570413"/>
          </a:xfrm>
          <a:prstGeom prst="rect">
            <a:avLst/>
          </a:prstGeom>
        </p:spPr>
        <p:txBody>
          <a:bodyPr vert="horz" wrap="square" lIns="0" tIns="10795" rIns="0" bIns="0" rtlCol="0">
            <a:spAutoFit/>
          </a:bodyPr>
          <a:lstStyle/>
          <a:p>
            <a:pPr marL="12700" marR="5080">
              <a:lnSpc>
                <a:spcPct val="100699"/>
              </a:lnSpc>
              <a:spcBef>
                <a:spcPts val="85"/>
              </a:spcBef>
            </a:pPr>
            <a:r>
              <a:rPr sz="1800" b="1" spc="25" dirty="0">
                <a:solidFill>
                  <a:srgbClr val="FFFFFF"/>
                </a:solidFill>
                <a:latin typeface="Lato"/>
                <a:cs typeface="Lato"/>
              </a:rPr>
              <a:t>A</a:t>
            </a:r>
            <a:r>
              <a:rPr sz="1800" b="1" spc="-90" dirty="0">
                <a:solidFill>
                  <a:srgbClr val="FFFFFF"/>
                </a:solidFill>
                <a:latin typeface="Lato"/>
                <a:cs typeface="Lato"/>
              </a:rPr>
              <a:t> </a:t>
            </a:r>
            <a:r>
              <a:rPr sz="1800" b="1" spc="10" dirty="0">
                <a:solidFill>
                  <a:srgbClr val="FFFFFF"/>
                </a:solidFill>
                <a:latin typeface="Lato"/>
                <a:cs typeface="Lato"/>
              </a:rPr>
              <a:t>tool</a:t>
            </a:r>
            <a:r>
              <a:rPr sz="1800" b="1" spc="-85" dirty="0">
                <a:solidFill>
                  <a:srgbClr val="FFFFFF"/>
                </a:solidFill>
                <a:latin typeface="Lato"/>
                <a:cs typeface="Lato"/>
              </a:rPr>
              <a:t> </a:t>
            </a:r>
            <a:r>
              <a:rPr sz="1800" b="1" spc="20" dirty="0">
                <a:solidFill>
                  <a:srgbClr val="FFFFFF"/>
                </a:solidFill>
                <a:latin typeface="Lato"/>
                <a:cs typeface="Lato"/>
              </a:rPr>
              <a:t>that</a:t>
            </a:r>
            <a:r>
              <a:rPr sz="1800" b="1" spc="-90" dirty="0">
                <a:solidFill>
                  <a:srgbClr val="FFFFFF"/>
                </a:solidFill>
                <a:latin typeface="Lato"/>
                <a:cs typeface="Lato"/>
              </a:rPr>
              <a:t> </a:t>
            </a:r>
            <a:r>
              <a:rPr sz="1800" b="1" dirty="0">
                <a:solidFill>
                  <a:srgbClr val="FFFFFF"/>
                </a:solidFill>
                <a:latin typeface="Lato"/>
                <a:cs typeface="Lato"/>
              </a:rPr>
              <a:t>helps</a:t>
            </a:r>
            <a:r>
              <a:rPr sz="1800" b="1" spc="-90" dirty="0">
                <a:solidFill>
                  <a:srgbClr val="FFFFFF"/>
                </a:solidFill>
                <a:latin typeface="Lato"/>
                <a:cs typeface="Lato"/>
              </a:rPr>
              <a:t> </a:t>
            </a:r>
            <a:r>
              <a:rPr sz="1800" b="1" spc="15" dirty="0">
                <a:solidFill>
                  <a:srgbClr val="FFFFFF"/>
                </a:solidFill>
                <a:latin typeface="Lato"/>
                <a:cs typeface="Lato"/>
              </a:rPr>
              <a:t>in</a:t>
            </a:r>
            <a:r>
              <a:rPr sz="1800" b="1" spc="-90" dirty="0">
                <a:solidFill>
                  <a:srgbClr val="FFFFFF"/>
                </a:solidFill>
                <a:latin typeface="Lato"/>
                <a:cs typeface="Lato"/>
              </a:rPr>
              <a:t> </a:t>
            </a:r>
            <a:r>
              <a:rPr sz="1800" b="1" spc="10" dirty="0">
                <a:solidFill>
                  <a:srgbClr val="FFFFFF"/>
                </a:solidFill>
                <a:latin typeface="Lato"/>
                <a:cs typeface="Lato"/>
              </a:rPr>
              <a:t>analyzing</a:t>
            </a:r>
            <a:r>
              <a:rPr sz="1800" b="1" spc="-90" dirty="0">
                <a:solidFill>
                  <a:srgbClr val="FFFFFF"/>
                </a:solidFill>
                <a:latin typeface="Lato"/>
                <a:cs typeface="Lato"/>
              </a:rPr>
              <a:t> </a:t>
            </a:r>
            <a:r>
              <a:rPr sz="1800" b="1" spc="20" dirty="0">
                <a:solidFill>
                  <a:srgbClr val="FFFFFF"/>
                </a:solidFill>
                <a:latin typeface="Lato"/>
                <a:cs typeface="Lato"/>
              </a:rPr>
              <a:t>lab</a:t>
            </a:r>
            <a:r>
              <a:rPr sz="1800" b="1" spc="-85" dirty="0">
                <a:solidFill>
                  <a:srgbClr val="FFFFFF"/>
                </a:solidFill>
                <a:latin typeface="Lato"/>
                <a:cs typeface="Lato"/>
              </a:rPr>
              <a:t> </a:t>
            </a:r>
            <a:r>
              <a:rPr sz="1800" b="1" spc="10" dirty="0">
                <a:solidFill>
                  <a:srgbClr val="FFFFFF"/>
                </a:solidFill>
                <a:latin typeface="Lato"/>
                <a:cs typeface="Lato"/>
              </a:rPr>
              <a:t>test</a:t>
            </a:r>
            <a:r>
              <a:rPr sz="1800" b="1" spc="-90" dirty="0">
                <a:solidFill>
                  <a:srgbClr val="FFFFFF"/>
                </a:solidFill>
                <a:latin typeface="Lato"/>
                <a:cs typeface="Lato"/>
              </a:rPr>
              <a:t> </a:t>
            </a:r>
            <a:r>
              <a:rPr sz="1800" b="1" spc="10" dirty="0">
                <a:solidFill>
                  <a:srgbClr val="FFFFFF"/>
                </a:solidFill>
                <a:latin typeface="Lato"/>
                <a:cs typeface="Lato"/>
              </a:rPr>
              <a:t>results  </a:t>
            </a:r>
            <a:endParaRPr sz="1800" dirty="0">
              <a:latin typeface="Lato"/>
              <a:cs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304800" cy="5143500"/>
          </a:xfrm>
          <a:custGeom>
            <a:avLst/>
            <a:gdLst/>
            <a:ahLst/>
            <a:cxnLst/>
            <a:rect l="l" t="t" r="r" b="b"/>
            <a:pathLst>
              <a:path w="304800" h="5143500">
                <a:moveTo>
                  <a:pt x="0" y="0"/>
                </a:moveTo>
                <a:lnTo>
                  <a:pt x="304249" y="0"/>
                </a:lnTo>
                <a:lnTo>
                  <a:pt x="304249" y="5143489"/>
                </a:lnTo>
                <a:lnTo>
                  <a:pt x="0" y="5143489"/>
                </a:lnTo>
                <a:lnTo>
                  <a:pt x="0" y="0"/>
                </a:lnTo>
                <a:close/>
              </a:path>
            </a:pathLst>
          </a:custGeom>
          <a:solidFill>
            <a:srgbClr val="268C7E"/>
          </a:solidFill>
        </p:spPr>
        <p:txBody>
          <a:bodyPr wrap="square" lIns="0" tIns="0" rIns="0" bIns="0" rtlCol="0"/>
          <a:lstStyle/>
          <a:p>
            <a:endParaRPr/>
          </a:p>
        </p:txBody>
      </p:sp>
      <p:sp>
        <p:nvSpPr>
          <p:cNvPr id="3" name="object 3"/>
          <p:cNvSpPr/>
          <p:nvPr/>
        </p:nvSpPr>
        <p:spPr>
          <a:xfrm>
            <a:off x="697348" y="1077447"/>
            <a:ext cx="802005" cy="30480"/>
          </a:xfrm>
          <a:custGeom>
            <a:avLst/>
            <a:gdLst/>
            <a:ahLst/>
            <a:cxnLst/>
            <a:rect l="l" t="t" r="r" b="b"/>
            <a:pathLst>
              <a:path w="802005" h="30480">
                <a:moveTo>
                  <a:pt x="801898" y="30299"/>
                </a:moveTo>
                <a:lnTo>
                  <a:pt x="0" y="30299"/>
                </a:lnTo>
                <a:lnTo>
                  <a:pt x="0" y="0"/>
                </a:lnTo>
                <a:lnTo>
                  <a:pt x="801898" y="0"/>
                </a:lnTo>
                <a:lnTo>
                  <a:pt x="801898" y="30299"/>
                </a:lnTo>
                <a:close/>
              </a:path>
            </a:pathLst>
          </a:custGeom>
          <a:solidFill>
            <a:srgbClr val="268C7E"/>
          </a:solidFill>
        </p:spPr>
        <p:txBody>
          <a:bodyPr wrap="square" lIns="0" tIns="0" rIns="0" bIns="0" rtlCol="0"/>
          <a:lstStyle/>
          <a:p>
            <a:endParaRPr/>
          </a:p>
        </p:txBody>
      </p:sp>
      <p:sp>
        <p:nvSpPr>
          <p:cNvPr id="4" name="object 4"/>
          <p:cNvSpPr txBox="1">
            <a:spLocks noGrp="1"/>
          </p:cNvSpPr>
          <p:nvPr>
            <p:ph type="title"/>
          </p:nvPr>
        </p:nvSpPr>
        <p:spPr>
          <a:xfrm>
            <a:off x="646748" y="343812"/>
            <a:ext cx="2016125" cy="595630"/>
          </a:xfrm>
          <a:prstGeom prst="rect">
            <a:avLst/>
          </a:prstGeom>
        </p:spPr>
        <p:txBody>
          <a:bodyPr vert="horz" wrap="square" lIns="0" tIns="12700" rIns="0" bIns="0" rtlCol="0">
            <a:spAutoFit/>
          </a:bodyPr>
          <a:lstStyle/>
          <a:p>
            <a:pPr marL="12700">
              <a:lnSpc>
                <a:spcPts val="1645"/>
              </a:lnSpc>
              <a:spcBef>
                <a:spcPts val="100"/>
              </a:spcBef>
            </a:pPr>
            <a:r>
              <a:rPr sz="1400" b="0" spc="10" dirty="0">
                <a:solidFill>
                  <a:srgbClr val="666666"/>
                </a:solidFill>
                <a:latin typeface="Lato"/>
                <a:cs typeface="Lato"/>
              </a:rPr>
              <a:t>Architecture</a:t>
            </a:r>
            <a:endParaRPr sz="1400" dirty="0">
              <a:latin typeface="Lato"/>
              <a:cs typeface="Lato"/>
            </a:endParaRPr>
          </a:p>
          <a:p>
            <a:pPr marL="12700">
              <a:lnSpc>
                <a:spcPts val="2845"/>
              </a:lnSpc>
            </a:pPr>
            <a:r>
              <a:rPr sz="2000" dirty="0">
                <a:latin typeface="Lato"/>
                <a:cs typeface="Lato"/>
              </a:rPr>
              <a:t>System</a:t>
            </a:r>
            <a:r>
              <a:rPr sz="2000" spc="-185" dirty="0">
                <a:latin typeface="Lato"/>
                <a:cs typeface="Lato"/>
              </a:rPr>
              <a:t> </a:t>
            </a:r>
            <a:r>
              <a:rPr sz="2000" spc="-10" dirty="0">
                <a:latin typeface="Lato"/>
                <a:cs typeface="Lato"/>
              </a:rPr>
              <a:t>Design</a:t>
            </a:r>
          </a:p>
        </p:txBody>
      </p:sp>
      <p:sp>
        <p:nvSpPr>
          <p:cNvPr id="5" name="object 5"/>
          <p:cNvSpPr txBox="1"/>
          <p:nvPr/>
        </p:nvSpPr>
        <p:spPr>
          <a:xfrm>
            <a:off x="928597" y="1052948"/>
            <a:ext cx="4058285" cy="2940050"/>
          </a:xfrm>
          <a:prstGeom prst="rect">
            <a:avLst/>
          </a:prstGeom>
        </p:spPr>
        <p:txBody>
          <a:bodyPr vert="horz" wrap="square" lIns="0" tIns="12700" rIns="0" bIns="0" rtlCol="0">
            <a:spAutoFit/>
          </a:bodyPr>
          <a:lstStyle/>
          <a:p>
            <a:pPr marL="12700" marR="836294">
              <a:lnSpc>
                <a:spcPct val="151800"/>
              </a:lnSpc>
              <a:spcBef>
                <a:spcPts val="100"/>
              </a:spcBef>
            </a:pPr>
            <a:r>
              <a:rPr sz="1400" spc="-5" dirty="0">
                <a:latin typeface="RobotoRegular"/>
                <a:cs typeface="RobotoRegular"/>
              </a:rPr>
              <a:t>Designed system works in </a:t>
            </a:r>
            <a:r>
              <a:rPr sz="1400" dirty="0">
                <a:latin typeface="RobotoRegular"/>
                <a:cs typeface="RobotoRegular"/>
              </a:rPr>
              <a:t>a </a:t>
            </a:r>
            <a:r>
              <a:rPr sz="1400" spc="-5" dirty="0">
                <a:latin typeface="RobotoRegular"/>
                <a:cs typeface="RobotoRegular"/>
              </a:rPr>
              <a:t>client server  </a:t>
            </a:r>
            <a:r>
              <a:rPr sz="1400" spc="-10" dirty="0">
                <a:latin typeface="RobotoRegular"/>
                <a:cs typeface="RobotoRegular"/>
              </a:rPr>
              <a:t>architecture.</a:t>
            </a:r>
            <a:endParaRPr sz="1400" dirty="0">
              <a:latin typeface="RobotoRegular"/>
              <a:cs typeface="RobotoRegular"/>
            </a:endParaRPr>
          </a:p>
          <a:p>
            <a:pPr marL="469265" marR="303530" indent="-336550">
              <a:lnSpc>
                <a:spcPct val="151800"/>
              </a:lnSpc>
              <a:buFont typeface="Arial"/>
              <a:buChar char="●"/>
              <a:tabLst>
                <a:tab pos="469265" algn="l"/>
                <a:tab pos="469900" algn="l"/>
              </a:tabLst>
            </a:pPr>
            <a:r>
              <a:rPr sz="1400" spc="-5" dirty="0">
                <a:latin typeface="RobotoRegular"/>
                <a:cs typeface="RobotoRegular"/>
              </a:rPr>
              <a:t>User can specify the type of blood test.  </a:t>
            </a:r>
            <a:r>
              <a:rPr sz="1400" spc="-10" dirty="0">
                <a:latin typeface="RobotoRegular"/>
                <a:cs typeface="RobotoRegular"/>
              </a:rPr>
              <a:t>Measured feature values are </a:t>
            </a:r>
            <a:r>
              <a:rPr sz="1400" spc="-5" dirty="0">
                <a:latin typeface="RobotoRegular"/>
                <a:cs typeface="RobotoRegular"/>
              </a:rPr>
              <a:t>submitted </a:t>
            </a:r>
            <a:r>
              <a:rPr sz="1400" spc="-10" dirty="0">
                <a:latin typeface="RobotoRegular"/>
                <a:cs typeface="RobotoRegular"/>
              </a:rPr>
              <a:t>to  </a:t>
            </a:r>
            <a:r>
              <a:rPr sz="1400" spc="-15" dirty="0">
                <a:latin typeface="RobotoRegular"/>
                <a:cs typeface="RobotoRegular"/>
              </a:rPr>
              <a:t>server.</a:t>
            </a:r>
            <a:endParaRPr sz="1400" dirty="0">
              <a:latin typeface="RobotoRegular"/>
              <a:cs typeface="RobotoRegular"/>
            </a:endParaRPr>
          </a:p>
          <a:p>
            <a:pPr marL="469265" marR="5080" indent="-336550">
              <a:lnSpc>
                <a:spcPct val="151800"/>
              </a:lnSpc>
              <a:buFont typeface="Arial"/>
              <a:buChar char="●"/>
              <a:tabLst>
                <a:tab pos="469265" algn="l"/>
                <a:tab pos="469900" algn="l"/>
              </a:tabLst>
            </a:pPr>
            <a:r>
              <a:rPr sz="1400" spc="-5" dirty="0">
                <a:latin typeface="RobotoRegular"/>
                <a:cs typeface="RobotoRegular"/>
              </a:rPr>
              <a:t>Server upon accepting </a:t>
            </a:r>
            <a:r>
              <a:rPr sz="1400" spc="-10" dirty="0">
                <a:latin typeface="RobotoRegular"/>
                <a:cs typeface="RobotoRegular"/>
              </a:rPr>
              <a:t>request </a:t>
            </a:r>
            <a:r>
              <a:rPr sz="1400" spc="-5" dirty="0">
                <a:latin typeface="RobotoRegular"/>
                <a:cs typeface="RobotoRegular"/>
              </a:rPr>
              <a:t>chooses the  </a:t>
            </a:r>
            <a:r>
              <a:rPr sz="1400" spc="-10" dirty="0">
                <a:latin typeface="RobotoRegular"/>
                <a:cs typeface="RobotoRegular"/>
              </a:rPr>
              <a:t>appropriate </a:t>
            </a:r>
            <a:r>
              <a:rPr sz="1400" spc="-5" dirty="0">
                <a:latin typeface="RobotoRegular"/>
                <a:cs typeface="RobotoRegular"/>
              </a:rPr>
              <a:t>model out of many for</a:t>
            </a:r>
            <a:r>
              <a:rPr sz="1400" spc="20" dirty="0">
                <a:latin typeface="RobotoRegular"/>
                <a:cs typeface="RobotoRegular"/>
              </a:rPr>
              <a:t> </a:t>
            </a:r>
            <a:r>
              <a:rPr sz="1400" spc="-10" dirty="0">
                <a:latin typeface="RobotoRegular"/>
                <a:cs typeface="RobotoRegular"/>
              </a:rPr>
              <a:t>prediction.</a:t>
            </a:r>
            <a:endParaRPr sz="1400" dirty="0">
              <a:latin typeface="RobotoRegular"/>
              <a:cs typeface="RobotoRegular"/>
            </a:endParaRPr>
          </a:p>
          <a:p>
            <a:pPr marL="469265" marR="37465" indent="-336550">
              <a:lnSpc>
                <a:spcPct val="151800"/>
              </a:lnSpc>
              <a:buFont typeface="Arial"/>
              <a:buChar char="●"/>
              <a:tabLst>
                <a:tab pos="469265" algn="l"/>
                <a:tab pos="469900" algn="l"/>
              </a:tabLst>
            </a:pPr>
            <a:r>
              <a:rPr sz="1400" spc="-5" dirty="0">
                <a:latin typeface="RobotoRegular"/>
                <a:cs typeface="RobotoRegular"/>
              </a:rPr>
              <a:t>The predicted data or diagnosis </a:t>
            </a:r>
            <a:r>
              <a:rPr sz="1400" spc="-10" dirty="0">
                <a:latin typeface="RobotoRegular"/>
                <a:cs typeface="RobotoRegular"/>
              </a:rPr>
              <a:t>result </a:t>
            </a:r>
            <a:r>
              <a:rPr sz="1400" spc="-5" dirty="0">
                <a:latin typeface="RobotoRegular"/>
                <a:cs typeface="RobotoRegular"/>
              </a:rPr>
              <a:t>is then  sent back </a:t>
            </a:r>
            <a:r>
              <a:rPr sz="1400" spc="-10" dirty="0">
                <a:latin typeface="RobotoRegular"/>
                <a:cs typeface="RobotoRegular"/>
              </a:rPr>
              <a:t>to </a:t>
            </a:r>
            <a:r>
              <a:rPr sz="1400" spc="-5" dirty="0">
                <a:latin typeface="RobotoRegular"/>
                <a:cs typeface="RobotoRegular"/>
              </a:rPr>
              <a:t>the</a:t>
            </a:r>
            <a:r>
              <a:rPr sz="1400" spc="-10" dirty="0">
                <a:latin typeface="RobotoRegular"/>
                <a:cs typeface="RobotoRegular"/>
              </a:rPr>
              <a:t> </a:t>
            </a:r>
            <a:r>
              <a:rPr sz="1400" spc="-20" dirty="0">
                <a:latin typeface="RobotoRegular"/>
                <a:cs typeface="RobotoRegular"/>
              </a:rPr>
              <a:t>user.</a:t>
            </a:r>
            <a:endParaRPr sz="1400" dirty="0">
              <a:latin typeface="RobotoRegular"/>
              <a:cs typeface="RobotoRegular"/>
            </a:endParaRPr>
          </a:p>
        </p:txBody>
      </p:sp>
      <p:sp>
        <p:nvSpPr>
          <p:cNvPr id="7" name="object 7"/>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6</a:t>
            </a:fld>
            <a:endParaRPr dirty="0"/>
          </a:p>
        </p:txBody>
      </p:sp>
      <p:sp>
        <p:nvSpPr>
          <p:cNvPr id="8" name="object 2"/>
          <p:cNvSpPr/>
          <p:nvPr/>
        </p:nvSpPr>
        <p:spPr>
          <a:xfrm>
            <a:off x="152400" y="152400"/>
            <a:ext cx="304800" cy="5143500"/>
          </a:xfrm>
          <a:custGeom>
            <a:avLst/>
            <a:gdLst/>
            <a:ahLst/>
            <a:cxnLst/>
            <a:rect l="l" t="t" r="r" b="b"/>
            <a:pathLst>
              <a:path w="304800" h="5143500">
                <a:moveTo>
                  <a:pt x="0" y="0"/>
                </a:moveTo>
                <a:lnTo>
                  <a:pt x="304249" y="0"/>
                </a:lnTo>
                <a:lnTo>
                  <a:pt x="304249" y="5143489"/>
                </a:lnTo>
                <a:lnTo>
                  <a:pt x="0" y="5143489"/>
                </a:lnTo>
                <a:lnTo>
                  <a:pt x="0" y="0"/>
                </a:lnTo>
                <a:close/>
              </a:path>
            </a:pathLst>
          </a:custGeom>
          <a:solidFill>
            <a:srgbClr val="268C7E"/>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EFEFEF"/>
          </a:solidFill>
        </p:spPr>
        <p:txBody>
          <a:bodyPr wrap="square" lIns="0" tIns="0" rIns="0" bIns="0" rtlCol="0"/>
          <a:lstStyle/>
          <a:p>
            <a:endParaRPr/>
          </a:p>
        </p:txBody>
      </p:sp>
      <p:sp>
        <p:nvSpPr>
          <p:cNvPr id="3" name="object 3"/>
          <p:cNvSpPr txBox="1"/>
          <p:nvPr/>
        </p:nvSpPr>
        <p:spPr>
          <a:xfrm>
            <a:off x="289299" y="199864"/>
            <a:ext cx="8168901" cy="641201"/>
          </a:xfrm>
          <a:prstGeom prst="rect">
            <a:avLst/>
          </a:prstGeom>
        </p:spPr>
        <p:txBody>
          <a:bodyPr vert="horz" wrap="square" lIns="0" tIns="12700" rIns="0" bIns="0" rtlCol="0">
            <a:spAutoFit/>
          </a:bodyPr>
          <a:lstStyle/>
          <a:p>
            <a:pPr marL="12700">
              <a:spcBef>
                <a:spcPts val="100"/>
              </a:spcBef>
            </a:pPr>
            <a:r>
              <a:rPr lang="en-US" sz="2000" b="1" dirty="0">
                <a:latin typeface="Bahnschrift SemiBold" pitchFamily="34" charset="0"/>
                <a:ea typeface="Tahoma" pitchFamily="34" charset="0"/>
                <a:cs typeface="Tahoma" pitchFamily="34" charset="0"/>
              </a:rPr>
              <a:t>                               User interface of the System (App)</a:t>
            </a:r>
          </a:p>
          <a:p>
            <a:pPr marL="12700">
              <a:lnSpc>
                <a:spcPct val="100000"/>
              </a:lnSpc>
              <a:spcBef>
                <a:spcPts val="100"/>
              </a:spcBef>
            </a:pPr>
            <a:endParaRPr sz="2000" dirty="0">
              <a:latin typeface="Lato"/>
              <a:cs typeface="Lato"/>
            </a:endParaRPr>
          </a:p>
        </p:txBody>
      </p:sp>
      <p:grpSp>
        <p:nvGrpSpPr>
          <p:cNvPr id="4" name="object 4"/>
          <p:cNvGrpSpPr/>
          <p:nvPr/>
        </p:nvGrpSpPr>
        <p:grpSpPr>
          <a:xfrm>
            <a:off x="831635" y="926898"/>
            <a:ext cx="7409815" cy="4217035"/>
            <a:chOff x="831635" y="926898"/>
            <a:chExt cx="7409815" cy="4217035"/>
          </a:xfrm>
        </p:grpSpPr>
        <p:sp>
          <p:nvSpPr>
            <p:cNvPr id="5" name="object 5"/>
            <p:cNvSpPr/>
            <p:nvPr/>
          </p:nvSpPr>
          <p:spPr>
            <a:xfrm>
              <a:off x="6336912" y="1616721"/>
              <a:ext cx="1903986" cy="309019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394062" y="1654829"/>
              <a:ext cx="1789686" cy="297588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595267" y="926898"/>
              <a:ext cx="1953436" cy="421659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652417" y="964998"/>
              <a:ext cx="1839136" cy="4137366"/>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831635" y="1692471"/>
              <a:ext cx="2046868" cy="3348993"/>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960223" y="1792496"/>
              <a:ext cx="1789693" cy="3091818"/>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2600969" y="1085998"/>
              <a:ext cx="3814445" cy="3872229"/>
            </a:xfrm>
            <a:custGeom>
              <a:avLst/>
              <a:gdLst/>
              <a:ahLst/>
              <a:cxnLst/>
              <a:rect l="l" t="t" r="r" b="b"/>
              <a:pathLst>
                <a:path w="3814445" h="3872229">
                  <a:moveTo>
                    <a:pt x="0" y="2912168"/>
                  </a:moveTo>
                  <a:lnTo>
                    <a:pt x="45262" y="2934435"/>
                  </a:lnTo>
                  <a:lnTo>
                    <a:pt x="87064" y="2968456"/>
                  </a:lnTo>
                  <a:lnTo>
                    <a:pt x="110521" y="2988285"/>
                  </a:lnTo>
                  <a:lnTo>
                    <a:pt x="135268" y="3008689"/>
                  </a:lnTo>
                  <a:lnTo>
                    <a:pt x="187386" y="3047306"/>
                  </a:lnTo>
                  <a:lnTo>
                    <a:pt x="240934" y="3076483"/>
                  </a:lnTo>
                  <a:lnTo>
                    <a:pt x="293424" y="3088394"/>
                  </a:lnTo>
                  <a:lnTo>
                    <a:pt x="318496" y="3085428"/>
                  </a:lnTo>
                  <a:lnTo>
                    <a:pt x="364740" y="3056765"/>
                  </a:lnTo>
                  <a:lnTo>
                    <a:pt x="403711" y="2991270"/>
                  </a:lnTo>
                  <a:lnTo>
                    <a:pt x="419692" y="2942265"/>
                  </a:lnTo>
                  <a:lnTo>
                    <a:pt x="432924" y="2881118"/>
                  </a:lnTo>
                  <a:lnTo>
                    <a:pt x="440865" y="2824651"/>
                  </a:lnTo>
                  <a:lnTo>
                    <a:pt x="447055" y="2757772"/>
                  </a:lnTo>
                  <a:lnTo>
                    <a:pt x="451647" y="2681330"/>
                  </a:lnTo>
                  <a:lnTo>
                    <a:pt x="453390" y="2639788"/>
                  </a:lnTo>
                  <a:lnTo>
                    <a:pt x="454791" y="2596174"/>
                  </a:lnTo>
                  <a:lnTo>
                    <a:pt x="455868" y="2550594"/>
                  </a:lnTo>
                  <a:lnTo>
                    <a:pt x="456639" y="2503154"/>
                  </a:lnTo>
                  <a:lnTo>
                    <a:pt x="457125" y="2453960"/>
                  </a:lnTo>
                  <a:lnTo>
                    <a:pt x="457343" y="2403118"/>
                  </a:lnTo>
                  <a:lnTo>
                    <a:pt x="457313" y="2350736"/>
                  </a:lnTo>
                  <a:lnTo>
                    <a:pt x="457054" y="2296918"/>
                  </a:lnTo>
                  <a:lnTo>
                    <a:pt x="456584" y="2241771"/>
                  </a:lnTo>
                  <a:lnTo>
                    <a:pt x="455923" y="2185401"/>
                  </a:lnTo>
                  <a:lnTo>
                    <a:pt x="455090" y="2127915"/>
                  </a:lnTo>
                  <a:lnTo>
                    <a:pt x="454103" y="2069418"/>
                  </a:lnTo>
                  <a:lnTo>
                    <a:pt x="452981" y="2010017"/>
                  </a:lnTo>
                  <a:lnTo>
                    <a:pt x="451744" y="1949817"/>
                  </a:lnTo>
                  <a:lnTo>
                    <a:pt x="450410" y="1888926"/>
                  </a:lnTo>
                  <a:lnTo>
                    <a:pt x="448999" y="1827449"/>
                  </a:lnTo>
                  <a:lnTo>
                    <a:pt x="447528" y="1765492"/>
                  </a:lnTo>
                  <a:lnTo>
                    <a:pt x="446018" y="1703162"/>
                  </a:lnTo>
                  <a:lnTo>
                    <a:pt x="444487" y="1640564"/>
                  </a:lnTo>
                  <a:lnTo>
                    <a:pt x="442954" y="1577805"/>
                  </a:lnTo>
                  <a:lnTo>
                    <a:pt x="441438" y="1514992"/>
                  </a:lnTo>
                  <a:lnTo>
                    <a:pt x="439957" y="1452229"/>
                  </a:lnTo>
                  <a:lnTo>
                    <a:pt x="438532" y="1389625"/>
                  </a:lnTo>
                  <a:lnTo>
                    <a:pt x="437180" y="1327283"/>
                  </a:lnTo>
                  <a:lnTo>
                    <a:pt x="435921" y="1265312"/>
                  </a:lnTo>
                  <a:lnTo>
                    <a:pt x="434774" y="1203816"/>
                  </a:lnTo>
                  <a:lnTo>
                    <a:pt x="433757" y="1142903"/>
                  </a:lnTo>
                  <a:lnTo>
                    <a:pt x="432890" y="1082677"/>
                  </a:lnTo>
                  <a:lnTo>
                    <a:pt x="432192" y="1023247"/>
                  </a:lnTo>
                  <a:lnTo>
                    <a:pt x="431681" y="964717"/>
                  </a:lnTo>
                  <a:lnTo>
                    <a:pt x="431376" y="907193"/>
                  </a:lnTo>
                  <a:lnTo>
                    <a:pt x="431296" y="850783"/>
                  </a:lnTo>
                  <a:lnTo>
                    <a:pt x="431461" y="795592"/>
                  </a:lnTo>
                  <a:lnTo>
                    <a:pt x="431889" y="741726"/>
                  </a:lnTo>
                  <a:lnTo>
                    <a:pt x="432599" y="689292"/>
                  </a:lnTo>
                  <a:lnTo>
                    <a:pt x="433611" y="638396"/>
                  </a:lnTo>
                  <a:lnTo>
                    <a:pt x="434942" y="589143"/>
                  </a:lnTo>
                  <a:lnTo>
                    <a:pt x="436612" y="541641"/>
                  </a:lnTo>
                  <a:lnTo>
                    <a:pt x="438640" y="495994"/>
                  </a:lnTo>
                  <a:lnTo>
                    <a:pt x="441045" y="452310"/>
                  </a:lnTo>
                  <a:lnTo>
                    <a:pt x="443846" y="410695"/>
                  </a:lnTo>
                  <a:lnTo>
                    <a:pt x="447062" y="371254"/>
                  </a:lnTo>
                  <a:lnTo>
                    <a:pt x="454813" y="299322"/>
                  </a:lnTo>
                  <a:lnTo>
                    <a:pt x="464450" y="237362"/>
                  </a:lnTo>
                  <a:lnTo>
                    <a:pt x="485751" y="154017"/>
                  </a:lnTo>
                  <a:lnTo>
                    <a:pt x="504612" y="107696"/>
                  </a:lnTo>
                  <a:lnTo>
                    <a:pt x="526288" y="70697"/>
                  </a:lnTo>
                  <a:lnTo>
                    <a:pt x="576820" y="21746"/>
                  </a:lnTo>
                  <a:lnTo>
                    <a:pt x="634810" y="1330"/>
                  </a:lnTo>
                  <a:lnTo>
                    <a:pt x="665808" y="0"/>
                  </a:lnTo>
                  <a:lnTo>
                    <a:pt x="697720" y="3616"/>
                  </a:lnTo>
                  <a:lnTo>
                    <a:pt x="763014" y="22772"/>
                  </a:lnTo>
                  <a:lnTo>
                    <a:pt x="828154" y="52963"/>
                  </a:lnTo>
                  <a:lnTo>
                    <a:pt x="890605" y="88358"/>
                  </a:lnTo>
                  <a:lnTo>
                    <a:pt x="947829" y="123123"/>
                  </a:lnTo>
                  <a:lnTo>
                    <a:pt x="973688" y="138446"/>
                  </a:lnTo>
                  <a:lnTo>
                    <a:pt x="997289" y="151424"/>
                  </a:lnTo>
                  <a:lnTo>
                    <a:pt x="1018315" y="161328"/>
                  </a:lnTo>
                  <a:lnTo>
                    <a:pt x="1036448" y="167429"/>
                  </a:lnTo>
                  <a:lnTo>
                    <a:pt x="1051372" y="168998"/>
                  </a:lnTo>
                </a:path>
                <a:path w="3814445" h="3872229">
                  <a:moveTo>
                    <a:pt x="2917319" y="3825241"/>
                  </a:moveTo>
                  <a:lnTo>
                    <a:pt x="2939433" y="3832461"/>
                  </a:lnTo>
                  <a:lnTo>
                    <a:pt x="2971750" y="3849280"/>
                  </a:lnTo>
                  <a:lnTo>
                    <a:pt x="3009168" y="3865809"/>
                  </a:lnTo>
                  <a:lnTo>
                    <a:pt x="3078904" y="3858441"/>
                  </a:lnTo>
                  <a:lnTo>
                    <a:pt x="3101018" y="3814766"/>
                  </a:lnTo>
                  <a:lnTo>
                    <a:pt x="3104936" y="3751627"/>
                  </a:lnTo>
                  <a:lnTo>
                    <a:pt x="3102206" y="3709329"/>
                  </a:lnTo>
                  <a:lnTo>
                    <a:pt x="3097225" y="3661454"/>
                  </a:lnTo>
                  <a:lnTo>
                    <a:pt x="3090650" y="3609182"/>
                  </a:lnTo>
                  <a:lnTo>
                    <a:pt x="3083139" y="3553694"/>
                  </a:lnTo>
                  <a:lnTo>
                    <a:pt x="3075348" y="3496171"/>
                  </a:lnTo>
                  <a:lnTo>
                    <a:pt x="3067934" y="3437795"/>
                  </a:lnTo>
                  <a:lnTo>
                    <a:pt x="3061554" y="3379745"/>
                  </a:lnTo>
                  <a:lnTo>
                    <a:pt x="3056864" y="3323204"/>
                  </a:lnTo>
                  <a:lnTo>
                    <a:pt x="3054522" y="3269353"/>
                  </a:lnTo>
                  <a:lnTo>
                    <a:pt x="3055185" y="3219371"/>
                  </a:lnTo>
                  <a:lnTo>
                    <a:pt x="3059509" y="3174441"/>
                  </a:lnTo>
                  <a:lnTo>
                    <a:pt x="3068151" y="3135743"/>
                  </a:lnTo>
                  <a:lnTo>
                    <a:pt x="3101018" y="3081767"/>
                  </a:lnTo>
                  <a:lnTo>
                    <a:pt x="3160910" y="3059888"/>
                  </a:lnTo>
                  <a:lnTo>
                    <a:pt x="3200780" y="3058381"/>
                  </a:lnTo>
                  <a:lnTo>
                    <a:pt x="3245874" y="3062140"/>
                  </a:lnTo>
                  <a:lnTo>
                    <a:pt x="3295147" y="3070398"/>
                  </a:lnTo>
                  <a:lnTo>
                    <a:pt x="3347554" y="3082389"/>
                  </a:lnTo>
                  <a:lnTo>
                    <a:pt x="3402051" y="3097344"/>
                  </a:lnTo>
                  <a:lnTo>
                    <a:pt x="3457593" y="3114498"/>
                  </a:lnTo>
                  <a:lnTo>
                    <a:pt x="3513134" y="3133084"/>
                  </a:lnTo>
                  <a:lnTo>
                    <a:pt x="3567631" y="3152334"/>
                  </a:lnTo>
                  <a:lnTo>
                    <a:pt x="3620038" y="3171482"/>
                  </a:lnTo>
                  <a:lnTo>
                    <a:pt x="3669311" y="3189760"/>
                  </a:lnTo>
                  <a:lnTo>
                    <a:pt x="3714405" y="3206402"/>
                  </a:lnTo>
                  <a:lnTo>
                    <a:pt x="3754276" y="3220641"/>
                  </a:lnTo>
                  <a:lnTo>
                    <a:pt x="3787878" y="3231710"/>
                  </a:lnTo>
                  <a:lnTo>
                    <a:pt x="3814167" y="3238842"/>
                  </a:lnTo>
                </a:path>
              </a:pathLst>
            </a:custGeom>
            <a:ln w="9524">
              <a:solidFill>
                <a:srgbClr val="3B77D8"/>
              </a:solidFill>
            </a:ln>
          </p:spPr>
          <p:txBody>
            <a:bodyPr wrap="square" lIns="0" tIns="0" rIns="0" bIns="0" rtlCol="0"/>
            <a:lstStyle/>
            <a:p>
              <a:endParaRPr/>
            </a:p>
          </p:txBody>
        </p:sp>
      </p:grpSp>
      <p:sp>
        <p:nvSpPr>
          <p:cNvPr id="12" name="object 12"/>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7</a:t>
            </a:fld>
            <a:endParaRPr dirty="0"/>
          </a:p>
        </p:txBody>
      </p:sp>
    </p:spTree>
    <p:extLst>
      <p:ext uri="{BB962C8B-B14F-4D97-AF65-F5344CB8AC3E}">
        <p14:creationId xmlns:p14="http://schemas.microsoft.com/office/powerpoint/2010/main" val="331951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3023" y="1376432"/>
            <a:ext cx="2854325" cy="939800"/>
          </a:xfrm>
          <a:prstGeom prst="rect">
            <a:avLst/>
          </a:prstGeom>
        </p:spPr>
        <p:txBody>
          <a:bodyPr vert="horz" wrap="square" lIns="0" tIns="12700" rIns="0" bIns="0" rtlCol="0">
            <a:spAutoFit/>
          </a:bodyPr>
          <a:lstStyle/>
          <a:p>
            <a:pPr marL="12700" marR="5080">
              <a:lnSpc>
                <a:spcPct val="100000"/>
              </a:lnSpc>
              <a:spcBef>
                <a:spcPts val="100"/>
              </a:spcBef>
            </a:pPr>
            <a:r>
              <a:rPr sz="3000" b="1" spc="70" dirty="0">
                <a:solidFill>
                  <a:srgbClr val="1A1A1A"/>
                </a:solidFill>
                <a:latin typeface="Trebuchet MS"/>
                <a:cs typeface="Trebuchet MS"/>
              </a:rPr>
              <a:t>Analysis </a:t>
            </a:r>
            <a:r>
              <a:rPr sz="3000" b="1" spc="45" dirty="0">
                <a:solidFill>
                  <a:srgbClr val="1A1A1A"/>
                </a:solidFill>
                <a:latin typeface="Trebuchet MS"/>
                <a:cs typeface="Trebuchet MS"/>
              </a:rPr>
              <a:t>of</a:t>
            </a:r>
            <a:r>
              <a:rPr sz="3000" b="1" spc="-550" dirty="0">
                <a:solidFill>
                  <a:srgbClr val="1A1A1A"/>
                </a:solidFill>
                <a:latin typeface="Trebuchet MS"/>
                <a:cs typeface="Trebuchet MS"/>
              </a:rPr>
              <a:t> </a:t>
            </a:r>
            <a:r>
              <a:rPr sz="3000" b="1" spc="229" dirty="0">
                <a:solidFill>
                  <a:srgbClr val="1A1A1A"/>
                </a:solidFill>
                <a:latin typeface="Trebuchet MS"/>
                <a:cs typeface="Trebuchet MS"/>
              </a:rPr>
              <a:t>CBC  </a:t>
            </a:r>
            <a:r>
              <a:rPr sz="3000" b="1" spc="-25" dirty="0">
                <a:solidFill>
                  <a:srgbClr val="1A1A1A"/>
                </a:solidFill>
                <a:latin typeface="Trebuchet MS"/>
                <a:cs typeface="Trebuchet MS"/>
              </a:rPr>
              <a:t>Test</a:t>
            </a:r>
            <a:r>
              <a:rPr sz="3000" b="1" spc="-195" dirty="0">
                <a:solidFill>
                  <a:srgbClr val="1A1A1A"/>
                </a:solidFill>
                <a:latin typeface="Trebuchet MS"/>
                <a:cs typeface="Trebuchet MS"/>
              </a:rPr>
              <a:t> </a:t>
            </a:r>
            <a:r>
              <a:rPr sz="3000" b="1" spc="80" dirty="0">
                <a:solidFill>
                  <a:srgbClr val="1A1A1A"/>
                </a:solidFill>
                <a:latin typeface="Trebuchet MS"/>
                <a:cs typeface="Trebuchet MS"/>
              </a:rPr>
              <a:t>Result</a:t>
            </a:r>
            <a:endParaRPr sz="3000">
              <a:latin typeface="Trebuchet MS"/>
              <a:cs typeface="Trebuchet MS"/>
            </a:endParaRPr>
          </a:p>
        </p:txBody>
      </p:sp>
      <p:sp>
        <p:nvSpPr>
          <p:cNvPr id="6" name="object 6"/>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8</a:t>
            </a:fld>
            <a:endParaRPr dirty="0"/>
          </a:p>
        </p:txBody>
      </p:sp>
      <p:sp>
        <p:nvSpPr>
          <p:cNvPr id="3" name="object 3"/>
          <p:cNvSpPr txBox="1">
            <a:spLocks noGrp="1"/>
          </p:cNvSpPr>
          <p:nvPr>
            <p:ph type="title"/>
          </p:nvPr>
        </p:nvSpPr>
        <p:spPr>
          <a:xfrm>
            <a:off x="4913601" y="1099316"/>
            <a:ext cx="3550920" cy="1016000"/>
          </a:xfrm>
          <a:prstGeom prst="rect">
            <a:avLst/>
          </a:prstGeom>
        </p:spPr>
        <p:txBody>
          <a:bodyPr vert="horz" wrap="square" lIns="0" tIns="12700" rIns="0" bIns="0" rtlCol="0">
            <a:spAutoFit/>
          </a:bodyPr>
          <a:lstStyle/>
          <a:p>
            <a:pPr marL="12700" marR="5080">
              <a:lnSpc>
                <a:spcPct val="116100"/>
              </a:lnSpc>
              <a:spcBef>
                <a:spcPts val="100"/>
              </a:spcBef>
            </a:pPr>
            <a:r>
              <a:rPr sz="1400" b="0" dirty="0">
                <a:solidFill>
                  <a:srgbClr val="3B4244"/>
                </a:solidFill>
                <a:latin typeface="Lato"/>
                <a:cs typeface="Lato"/>
              </a:rPr>
              <a:t>Complete</a:t>
            </a:r>
            <a:r>
              <a:rPr sz="1400" b="0" spc="-85" dirty="0">
                <a:solidFill>
                  <a:srgbClr val="3B4244"/>
                </a:solidFill>
                <a:latin typeface="Lato"/>
                <a:cs typeface="Lato"/>
              </a:rPr>
              <a:t> </a:t>
            </a:r>
            <a:r>
              <a:rPr sz="1400" b="0" spc="-5" dirty="0">
                <a:solidFill>
                  <a:srgbClr val="3B4244"/>
                </a:solidFill>
                <a:latin typeface="Lato"/>
                <a:cs typeface="Lato"/>
              </a:rPr>
              <a:t>Blood</a:t>
            </a:r>
            <a:r>
              <a:rPr sz="1400" b="0" spc="-85" dirty="0">
                <a:solidFill>
                  <a:srgbClr val="3B4244"/>
                </a:solidFill>
                <a:latin typeface="Lato"/>
                <a:cs typeface="Lato"/>
              </a:rPr>
              <a:t> </a:t>
            </a:r>
            <a:r>
              <a:rPr sz="1400" b="0" dirty="0">
                <a:solidFill>
                  <a:srgbClr val="3B4244"/>
                </a:solidFill>
                <a:latin typeface="Lato"/>
                <a:cs typeface="Lato"/>
              </a:rPr>
              <a:t>Count</a:t>
            </a:r>
            <a:r>
              <a:rPr sz="1400" b="0" spc="-80" dirty="0">
                <a:solidFill>
                  <a:srgbClr val="3B4244"/>
                </a:solidFill>
                <a:latin typeface="Lato"/>
                <a:cs typeface="Lato"/>
              </a:rPr>
              <a:t> </a:t>
            </a:r>
            <a:r>
              <a:rPr sz="1400" b="0" spc="5" dirty="0">
                <a:solidFill>
                  <a:srgbClr val="3B4244"/>
                </a:solidFill>
                <a:latin typeface="Lato"/>
                <a:cs typeface="Lato"/>
              </a:rPr>
              <a:t>analysis</a:t>
            </a:r>
            <a:r>
              <a:rPr sz="1400" b="0" spc="-85" dirty="0">
                <a:solidFill>
                  <a:srgbClr val="3B4244"/>
                </a:solidFill>
                <a:latin typeface="Lato"/>
                <a:cs typeface="Lato"/>
              </a:rPr>
              <a:t> </a:t>
            </a:r>
            <a:r>
              <a:rPr sz="1400" b="0" spc="10" dirty="0">
                <a:solidFill>
                  <a:srgbClr val="3B4244"/>
                </a:solidFill>
                <a:latin typeface="Lato"/>
                <a:cs typeface="Lato"/>
              </a:rPr>
              <a:t>is</a:t>
            </a:r>
            <a:r>
              <a:rPr sz="1400" b="0" spc="-80" dirty="0">
                <a:solidFill>
                  <a:srgbClr val="3B4244"/>
                </a:solidFill>
                <a:latin typeface="Lato"/>
                <a:cs typeface="Lato"/>
              </a:rPr>
              <a:t> </a:t>
            </a:r>
            <a:r>
              <a:rPr sz="1400" b="0" spc="5" dirty="0">
                <a:solidFill>
                  <a:srgbClr val="3B4244"/>
                </a:solidFill>
                <a:latin typeface="Lato"/>
                <a:cs typeface="Lato"/>
              </a:rPr>
              <a:t>an</a:t>
            </a:r>
            <a:r>
              <a:rPr sz="1400" b="0" spc="-85" dirty="0">
                <a:solidFill>
                  <a:srgbClr val="3B4244"/>
                </a:solidFill>
                <a:latin typeface="Lato"/>
                <a:cs typeface="Lato"/>
              </a:rPr>
              <a:t> </a:t>
            </a:r>
            <a:r>
              <a:rPr sz="1400" b="0" spc="5" dirty="0">
                <a:solidFill>
                  <a:srgbClr val="3B4244"/>
                </a:solidFill>
                <a:latin typeface="Lato"/>
                <a:cs typeface="Lato"/>
              </a:rPr>
              <a:t>essential  </a:t>
            </a:r>
            <a:r>
              <a:rPr sz="1400" b="0" spc="10" dirty="0">
                <a:solidFill>
                  <a:srgbClr val="3B4244"/>
                </a:solidFill>
                <a:latin typeface="Lato"/>
                <a:cs typeface="Lato"/>
              </a:rPr>
              <a:t>indicator </a:t>
            </a:r>
            <a:r>
              <a:rPr sz="1400" b="0" spc="5" dirty="0">
                <a:solidFill>
                  <a:srgbClr val="3B4244"/>
                </a:solidFill>
                <a:latin typeface="Lato"/>
                <a:cs typeface="Lato"/>
              </a:rPr>
              <a:t>for </a:t>
            </a:r>
            <a:r>
              <a:rPr sz="1400" b="0" spc="-10" dirty="0">
                <a:solidFill>
                  <a:srgbClr val="3B4244"/>
                </a:solidFill>
                <a:latin typeface="Lato"/>
                <a:cs typeface="Lato"/>
              </a:rPr>
              <a:t>many </a:t>
            </a:r>
            <a:r>
              <a:rPr sz="1400" b="0" dirty="0">
                <a:solidFill>
                  <a:srgbClr val="3B4244"/>
                </a:solidFill>
                <a:latin typeface="Lato"/>
                <a:cs typeface="Lato"/>
              </a:rPr>
              <a:t>diseases; </a:t>
            </a:r>
            <a:r>
              <a:rPr sz="1400" b="0" spc="20" dirty="0">
                <a:solidFill>
                  <a:srgbClr val="3B4244"/>
                </a:solidFill>
                <a:latin typeface="Lato"/>
                <a:cs typeface="Lato"/>
              </a:rPr>
              <a:t>it </a:t>
            </a:r>
            <a:r>
              <a:rPr sz="1400" b="0" dirty="0">
                <a:solidFill>
                  <a:srgbClr val="3B4244"/>
                </a:solidFill>
                <a:latin typeface="Lato"/>
                <a:cs typeface="Lato"/>
              </a:rPr>
              <a:t>contains  several </a:t>
            </a:r>
            <a:r>
              <a:rPr sz="1400" b="0" spc="10" dirty="0">
                <a:solidFill>
                  <a:srgbClr val="3B4244"/>
                </a:solidFill>
                <a:latin typeface="Lato"/>
                <a:cs typeface="Lato"/>
              </a:rPr>
              <a:t>parameters </a:t>
            </a:r>
            <a:r>
              <a:rPr sz="1400" b="0" spc="-5" dirty="0">
                <a:solidFill>
                  <a:srgbClr val="3B4244"/>
                </a:solidFill>
                <a:latin typeface="Lato"/>
                <a:cs typeface="Lato"/>
              </a:rPr>
              <a:t>which </a:t>
            </a:r>
            <a:r>
              <a:rPr sz="1400" b="0" spc="20" dirty="0">
                <a:solidFill>
                  <a:srgbClr val="3B4244"/>
                </a:solidFill>
                <a:latin typeface="Lato"/>
                <a:cs typeface="Lato"/>
              </a:rPr>
              <a:t>are </a:t>
            </a:r>
            <a:r>
              <a:rPr sz="1400" b="0" spc="10" dirty="0">
                <a:solidFill>
                  <a:srgbClr val="3B4244"/>
                </a:solidFill>
                <a:latin typeface="Lato"/>
                <a:cs typeface="Lato"/>
              </a:rPr>
              <a:t>a </a:t>
            </a:r>
            <a:r>
              <a:rPr sz="1400" b="0" dirty="0">
                <a:solidFill>
                  <a:srgbClr val="3B4244"/>
                </a:solidFill>
                <a:latin typeface="Lato"/>
                <a:cs typeface="Lato"/>
              </a:rPr>
              <a:t>sign </a:t>
            </a:r>
            <a:r>
              <a:rPr sz="1400" b="0" spc="5" dirty="0">
                <a:solidFill>
                  <a:srgbClr val="3B4244"/>
                </a:solidFill>
                <a:latin typeface="Lato"/>
                <a:cs typeface="Lato"/>
              </a:rPr>
              <a:t>for  </a:t>
            </a:r>
            <a:r>
              <a:rPr sz="1400" b="0" spc="-5" dirty="0">
                <a:solidFill>
                  <a:srgbClr val="3B4244"/>
                </a:solidFill>
                <a:latin typeface="Lato"/>
                <a:cs typeface="Lato"/>
              </a:rPr>
              <a:t>speciﬁc blood</a:t>
            </a:r>
            <a:r>
              <a:rPr sz="1400" b="0" spc="-180" dirty="0">
                <a:solidFill>
                  <a:srgbClr val="3B4244"/>
                </a:solidFill>
                <a:latin typeface="Lato"/>
                <a:cs typeface="Lato"/>
              </a:rPr>
              <a:t> </a:t>
            </a:r>
            <a:r>
              <a:rPr sz="1400" b="0" spc="-5" dirty="0">
                <a:solidFill>
                  <a:srgbClr val="3B4244"/>
                </a:solidFill>
                <a:latin typeface="Lato"/>
                <a:cs typeface="Lato"/>
              </a:rPr>
              <a:t>diseases.</a:t>
            </a:r>
            <a:endParaRPr sz="1400">
              <a:latin typeface="Lato"/>
              <a:cs typeface="Lato"/>
            </a:endParaRPr>
          </a:p>
        </p:txBody>
      </p:sp>
      <p:sp>
        <p:nvSpPr>
          <p:cNvPr id="4" name="object 4"/>
          <p:cNvSpPr txBox="1"/>
          <p:nvPr/>
        </p:nvSpPr>
        <p:spPr>
          <a:xfrm>
            <a:off x="4913601" y="2337563"/>
            <a:ext cx="3299460" cy="520700"/>
          </a:xfrm>
          <a:prstGeom prst="rect">
            <a:avLst/>
          </a:prstGeom>
        </p:spPr>
        <p:txBody>
          <a:bodyPr vert="horz" wrap="square" lIns="0" tIns="12700" rIns="0" bIns="0" rtlCol="0">
            <a:spAutoFit/>
          </a:bodyPr>
          <a:lstStyle/>
          <a:p>
            <a:pPr marL="12700" marR="5080">
              <a:lnSpc>
                <a:spcPct val="116100"/>
              </a:lnSpc>
              <a:spcBef>
                <a:spcPts val="100"/>
              </a:spcBef>
            </a:pPr>
            <a:r>
              <a:rPr sz="1400" dirty="0">
                <a:solidFill>
                  <a:srgbClr val="3B4244"/>
                </a:solidFill>
                <a:latin typeface="Lato"/>
                <a:cs typeface="Lato"/>
              </a:rPr>
              <a:t>With</a:t>
            </a:r>
            <a:r>
              <a:rPr sz="1400" spc="-95" dirty="0">
                <a:solidFill>
                  <a:srgbClr val="3B4244"/>
                </a:solidFill>
                <a:latin typeface="Lato"/>
                <a:cs typeface="Lato"/>
              </a:rPr>
              <a:t> </a:t>
            </a:r>
            <a:r>
              <a:rPr sz="1400" dirty="0">
                <a:solidFill>
                  <a:srgbClr val="3B4244"/>
                </a:solidFill>
                <a:latin typeface="Lato"/>
                <a:cs typeface="Lato"/>
              </a:rPr>
              <a:t>the</a:t>
            </a:r>
            <a:r>
              <a:rPr sz="1400" spc="-95" dirty="0">
                <a:solidFill>
                  <a:srgbClr val="3B4244"/>
                </a:solidFill>
                <a:latin typeface="Lato"/>
                <a:cs typeface="Lato"/>
              </a:rPr>
              <a:t> </a:t>
            </a:r>
            <a:r>
              <a:rPr sz="1400" dirty="0">
                <a:solidFill>
                  <a:srgbClr val="3B4244"/>
                </a:solidFill>
                <a:latin typeface="Lato"/>
                <a:cs typeface="Lato"/>
              </a:rPr>
              <a:t>models</a:t>
            </a:r>
            <a:r>
              <a:rPr sz="1400" spc="-90" dirty="0">
                <a:solidFill>
                  <a:srgbClr val="3B4244"/>
                </a:solidFill>
                <a:latin typeface="Lato"/>
                <a:cs typeface="Lato"/>
              </a:rPr>
              <a:t> </a:t>
            </a:r>
            <a:r>
              <a:rPr sz="1400" spc="-10" dirty="0">
                <a:solidFill>
                  <a:srgbClr val="3B4244"/>
                </a:solidFill>
                <a:latin typeface="Lato"/>
                <a:cs typeface="Lato"/>
              </a:rPr>
              <a:t>developed,</a:t>
            </a:r>
            <a:r>
              <a:rPr sz="1400" spc="-95" dirty="0">
                <a:solidFill>
                  <a:srgbClr val="3B4244"/>
                </a:solidFill>
                <a:latin typeface="Lato"/>
                <a:cs typeface="Lato"/>
              </a:rPr>
              <a:t> </a:t>
            </a:r>
            <a:r>
              <a:rPr sz="1400" spc="-20" dirty="0">
                <a:solidFill>
                  <a:srgbClr val="3B4244"/>
                </a:solidFill>
                <a:latin typeface="Lato"/>
                <a:cs typeface="Lato"/>
              </a:rPr>
              <a:t>we</a:t>
            </a:r>
            <a:r>
              <a:rPr sz="1400" spc="-95" dirty="0">
                <a:solidFill>
                  <a:srgbClr val="3B4244"/>
                </a:solidFill>
                <a:latin typeface="Lato"/>
                <a:cs typeface="Lato"/>
              </a:rPr>
              <a:t> </a:t>
            </a:r>
            <a:r>
              <a:rPr sz="1400" spc="20" dirty="0">
                <a:solidFill>
                  <a:srgbClr val="3B4244"/>
                </a:solidFill>
                <a:latin typeface="Lato"/>
                <a:cs typeface="Lato"/>
              </a:rPr>
              <a:t>are</a:t>
            </a:r>
            <a:r>
              <a:rPr sz="1400" spc="-90" dirty="0">
                <a:solidFill>
                  <a:srgbClr val="3B4244"/>
                </a:solidFill>
                <a:latin typeface="Lato"/>
                <a:cs typeface="Lato"/>
              </a:rPr>
              <a:t> </a:t>
            </a:r>
            <a:r>
              <a:rPr sz="1400" spc="5" dirty="0">
                <a:solidFill>
                  <a:srgbClr val="3B4244"/>
                </a:solidFill>
                <a:latin typeface="Lato"/>
                <a:cs typeface="Lato"/>
              </a:rPr>
              <a:t>able</a:t>
            </a:r>
            <a:r>
              <a:rPr sz="1400" spc="-95" dirty="0">
                <a:solidFill>
                  <a:srgbClr val="3B4244"/>
                </a:solidFill>
                <a:latin typeface="Lato"/>
                <a:cs typeface="Lato"/>
              </a:rPr>
              <a:t> </a:t>
            </a:r>
            <a:r>
              <a:rPr sz="1400" dirty="0">
                <a:solidFill>
                  <a:srgbClr val="3B4244"/>
                </a:solidFill>
                <a:latin typeface="Lato"/>
                <a:cs typeface="Lato"/>
              </a:rPr>
              <a:t>to  diagnose</a:t>
            </a:r>
            <a:r>
              <a:rPr sz="1400" spc="-95" dirty="0">
                <a:solidFill>
                  <a:srgbClr val="3B4244"/>
                </a:solidFill>
                <a:latin typeface="Lato"/>
                <a:cs typeface="Lato"/>
              </a:rPr>
              <a:t> </a:t>
            </a:r>
            <a:r>
              <a:rPr sz="1400" dirty="0">
                <a:solidFill>
                  <a:srgbClr val="3B4244"/>
                </a:solidFill>
                <a:latin typeface="Lato"/>
                <a:cs typeface="Lato"/>
              </a:rPr>
              <a:t>4</a:t>
            </a:r>
            <a:r>
              <a:rPr sz="1400" spc="-90" dirty="0">
                <a:solidFill>
                  <a:srgbClr val="3B4244"/>
                </a:solidFill>
                <a:latin typeface="Lato"/>
                <a:cs typeface="Lato"/>
              </a:rPr>
              <a:t> </a:t>
            </a:r>
            <a:r>
              <a:rPr sz="1400" dirty="0">
                <a:solidFill>
                  <a:srgbClr val="3B4244"/>
                </a:solidFill>
                <a:latin typeface="Lato"/>
                <a:cs typeface="Lato"/>
              </a:rPr>
              <a:t>different</a:t>
            </a:r>
            <a:r>
              <a:rPr sz="1400" spc="-90" dirty="0">
                <a:solidFill>
                  <a:srgbClr val="3B4244"/>
                </a:solidFill>
                <a:latin typeface="Lato"/>
                <a:cs typeface="Lato"/>
              </a:rPr>
              <a:t> </a:t>
            </a:r>
            <a:r>
              <a:rPr sz="1400" spc="5" dirty="0">
                <a:solidFill>
                  <a:srgbClr val="3B4244"/>
                </a:solidFill>
                <a:latin typeface="Lato"/>
                <a:cs typeface="Lato"/>
              </a:rPr>
              <a:t>health</a:t>
            </a:r>
            <a:r>
              <a:rPr sz="1400" spc="-90" dirty="0">
                <a:solidFill>
                  <a:srgbClr val="3B4244"/>
                </a:solidFill>
                <a:latin typeface="Lato"/>
                <a:cs typeface="Lato"/>
              </a:rPr>
              <a:t> </a:t>
            </a:r>
            <a:r>
              <a:rPr sz="1400" dirty="0">
                <a:solidFill>
                  <a:srgbClr val="3B4244"/>
                </a:solidFill>
                <a:latin typeface="Lato"/>
                <a:cs typeface="Lato"/>
              </a:rPr>
              <a:t>states.</a:t>
            </a:r>
            <a:endParaRPr sz="1400" dirty="0">
              <a:latin typeface="Lato"/>
              <a:cs typeface="Lato"/>
            </a:endParaRPr>
          </a:p>
        </p:txBody>
      </p:sp>
      <p:sp>
        <p:nvSpPr>
          <p:cNvPr id="5" name="object 5"/>
          <p:cNvSpPr txBox="1"/>
          <p:nvPr/>
        </p:nvSpPr>
        <p:spPr>
          <a:xfrm>
            <a:off x="4913601" y="3231377"/>
            <a:ext cx="3038475" cy="1143635"/>
          </a:xfrm>
          <a:prstGeom prst="rect">
            <a:avLst/>
          </a:prstGeom>
        </p:spPr>
        <p:txBody>
          <a:bodyPr vert="horz" wrap="square" lIns="0" tIns="48260" rIns="0" bIns="0" rtlCol="0">
            <a:spAutoFit/>
          </a:bodyPr>
          <a:lstStyle/>
          <a:p>
            <a:pPr marL="12700">
              <a:lnSpc>
                <a:spcPct val="100000"/>
              </a:lnSpc>
              <a:spcBef>
                <a:spcPts val="380"/>
              </a:spcBef>
            </a:pPr>
            <a:r>
              <a:rPr sz="1400" b="1" dirty="0">
                <a:latin typeface="Lato"/>
                <a:cs typeface="Lato"/>
              </a:rPr>
              <a:t>Dataset</a:t>
            </a:r>
            <a:endParaRPr sz="1400">
              <a:latin typeface="Lato"/>
              <a:cs typeface="Lato"/>
            </a:endParaRPr>
          </a:p>
          <a:p>
            <a:pPr marL="469265" marR="5080" indent="-332740">
              <a:lnSpc>
                <a:spcPct val="101899"/>
              </a:lnSpc>
              <a:spcBef>
                <a:spcPts val="240"/>
              </a:spcBef>
              <a:buFont typeface="Arial"/>
              <a:buChar char="●"/>
              <a:tabLst>
                <a:tab pos="469265" algn="l"/>
                <a:tab pos="469900" algn="l"/>
              </a:tabLst>
            </a:pPr>
            <a:r>
              <a:rPr sz="1350" spc="5" dirty="0">
                <a:latin typeface="Lato"/>
                <a:cs typeface="Lato"/>
              </a:rPr>
              <a:t>Information</a:t>
            </a:r>
            <a:r>
              <a:rPr sz="1350" spc="-100" dirty="0">
                <a:latin typeface="Lato"/>
                <a:cs typeface="Lato"/>
              </a:rPr>
              <a:t> </a:t>
            </a:r>
            <a:r>
              <a:rPr sz="1350" spc="-20" dirty="0">
                <a:latin typeface="Lato"/>
                <a:cs typeface="Lato"/>
              </a:rPr>
              <a:t>of</a:t>
            </a:r>
            <a:r>
              <a:rPr sz="1350" spc="-95" dirty="0">
                <a:latin typeface="Lato"/>
                <a:cs typeface="Lato"/>
              </a:rPr>
              <a:t> </a:t>
            </a:r>
            <a:r>
              <a:rPr sz="1350" dirty="0">
                <a:latin typeface="Lato"/>
                <a:cs typeface="Lato"/>
              </a:rPr>
              <a:t>869</a:t>
            </a:r>
            <a:r>
              <a:rPr sz="1350" spc="-100" dirty="0">
                <a:latin typeface="Lato"/>
                <a:cs typeface="Lato"/>
              </a:rPr>
              <a:t> </a:t>
            </a:r>
            <a:r>
              <a:rPr sz="1350" spc="5" dirty="0">
                <a:latin typeface="Lato"/>
                <a:cs typeface="Lato"/>
              </a:rPr>
              <a:t>patient’s</a:t>
            </a:r>
            <a:r>
              <a:rPr sz="1350" spc="-100" dirty="0">
                <a:latin typeface="Lato"/>
                <a:cs typeface="Lato"/>
              </a:rPr>
              <a:t> </a:t>
            </a:r>
            <a:r>
              <a:rPr sz="1350" spc="-5" dirty="0">
                <a:latin typeface="Lato"/>
                <a:cs typeface="Lato"/>
              </a:rPr>
              <a:t>blood  </a:t>
            </a:r>
            <a:r>
              <a:rPr sz="1350" dirty="0">
                <a:latin typeface="Lato"/>
                <a:cs typeface="Lato"/>
              </a:rPr>
              <a:t>analysis.</a:t>
            </a:r>
            <a:endParaRPr sz="1350">
              <a:latin typeface="Lato"/>
              <a:cs typeface="Lato"/>
            </a:endParaRPr>
          </a:p>
          <a:p>
            <a:pPr marL="469900" indent="-332740">
              <a:lnSpc>
                <a:spcPct val="100000"/>
              </a:lnSpc>
              <a:spcBef>
                <a:spcPts val="30"/>
              </a:spcBef>
              <a:buFont typeface="Arial"/>
              <a:buChar char="●"/>
              <a:tabLst>
                <a:tab pos="469265" algn="l"/>
                <a:tab pos="469900" algn="l"/>
              </a:tabLst>
            </a:pPr>
            <a:r>
              <a:rPr sz="1350" dirty="0">
                <a:latin typeface="Lato"/>
                <a:cs typeface="Lato"/>
              </a:rPr>
              <a:t>22</a:t>
            </a:r>
            <a:r>
              <a:rPr sz="1350" spc="-95" dirty="0">
                <a:latin typeface="Lato"/>
                <a:cs typeface="Lato"/>
              </a:rPr>
              <a:t> </a:t>
            </a:r>
            <a:r>
              <a:rPr sz="1350" spc="5" dirty="0">
                <a:latin typeface="Lato"/>
                <a:cs typeface="Lato"/>
              </a:rPr>
              <a:t>features</a:t>
            </a:r>
            <a:endParaRPr sz="1350">
              <a:latin typeface="Lato"/>
              <a:cs typeface="Lato"/>
            </a:endParaRPr>
          </a:p>
          <a:p>
            <a:pPr marL="469900" indent="-332740">
              <a:lnSpc>
                <a:spcPct val="100000"/>
              </a:lnSpc>
              <a:spcBef>
                <a:spcPts val="30"/>
              </a:spcBef>
              <a:buFont typeface="Arial"/>
              <a:buChar char="●"/>
              <a:tabLst>
                <a:tab pos="469265" algn="l"/>
                <a:tab pos="469900" algn="l"/>
              </a:tabLst>
            </a:pPr>
            <a:r>
              <a:rPr sz="1350" dirty="0">
                <a:latin typeface="Lato"/>
                <a:cs typeface="Lato"/>
              </a:rPr>
              <a:t>4</a:t>
            </a:r>
            <a:r>
              <a:rPr sz="1350" spc="-95" dirty="0">
                <a:latin typeface="Lato"/>
                <a:cs typeface="Lato"/>
              </a:rPr>
              <a:t> </a:t>
            </a:r>
            <a:r>
              <a:rPr sz="1350" dirty="0">
                <a:latin typeface="Lato"/>
                <a:cs typeface="Lato"/>
              </a:rPr>
              <a:t>classes</a:t>
            </a:r>
            <a:endParaRPr sz="1350">
              <a:latin typeface="Lato"/>
              <a:cs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F2F4F9"/>
          </a:solidFill>
        </p:spPr>
        <p:txBody>
          <a:bodyPr wrap="square" lIns="0" tIns="0" rIns="0" bIns="0" rtlCol="0"/>
          <a:lstStyle/>
          <a:p>
            <a:endParaRPr/>
          </a:p>
        </p:txBody>
      </p:sp>
      <p:grpSp>
        <p:nvGrpSpPr>
          <p:cNvPr id="3" name="object 3"/>
          <p:cNvGrpSpPr/>
          <p:nvPr/>
        </p:nvGrpSpPr>
        <p:grpSpPr>
          <a:xfrm>
            <a:off x="95249" y="911573"/>
            <a:ext cx="8953500" cy="3803015"/>
            <a:chOff x="95249" y="911573"/>
            <a:chExt cx="8953500" cy="3803015"/>
          </a:xfrm>
        </p:grpSpPr>
        <p:sp>
          <p:nvSpPr>
            <p:cNvPr id="4" name="object 4"/>
            <p:cNvSpPr/>
            <p:nvPr/>
          </p:nvSpPr>
          <p:spPr>
            <a:xfrm>
              <a:off x="95249" y="911573"/>
              <a:ext cx="8953482" cy="380259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399" y="949673"/>
              <a:ext cx="8839182" cy="3688292"/>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225424" y="434638"/>
            <a:ext cx="2212976" cy="320601"/>
          </a:xfrm>
          <a:prstGeom prst="rect">
            <a:avLst/>
          </a:prstGeom>
        </p:spPr>
        <p:txBody>
          <a:bodyPr vert="horz" wrap="square" lIns="0" tIns="12700" rIns="0" bIns="0" rtlCol="0">
            <a:spAutoFit/>
          </a:bodyPr>
          <a:lstStyle/>
          <a:p>
            <a:pPr marL="12700">
              <a:lnSpc>
                <a:spcPct val="100000"/>
              </a:lnSpc>
              <a:spcBef>
                <a:spcPts val="100"/>
              </a:spcBef>
            </a:pPr>
            <a:r>
              <a:rPr sz="2000" spc="5" dirty="0">
                <a:latin typeface="Lato"/>
                <a:cs typeface="Lato"/>
              </a:rPr>
              <a:t>Dataset</a:t>
            </a:r>
            <a:r>
              <a:rPr lang="en-US" sz="2000" spc="5" dirty="0">
                <a:latin typeface="Lato"/>
                <a:cs typeface="Lato"/>
              </a:rPr>
              <a:t> Used</a:t>
            </a:r>
            <a:endParaRPr sz="2000" dirty="0">
              <a:latin typeface="Lato"/>
              <a:cs typeface="Lato"/>
            </a:endParaRPr>
          </a:p>
        </p:txBody>
      </p:sp>
      <p:sp>
        <p:nvSpPr>
          <p:cNvPr id="7" name="object 7"/>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TotalTime>
  <Words>863</Words>
  <Application>Microsoft Office PowerPoint</Application>
  <PresentationFormat>On-screen Show (16:9)</PresentationFormat>
  <Paragraphs>126</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Bahnschrift SemiBold</vt:lpstr>
      <vt:lpstr>Calibri</vt:lpstr>
      <vt:lpstr>Lato</vt:lpstr>
      <vt:lpstr>Roboto</vt:lpstr>
      <vt:lpstr>RobotoRegular</vt:lpstr>
      <vt:lpstr>Times New Roman</vt:lpstr>
      <vt:lpstr>Trebuchet MS</vt:lpstr>
      <vt:lpstr>Office Theme</vt:lpstr>
      <vt:lpstr>Disease Prediction from  Lab Test Results</vt:lpstr>
      <vt:lpstr>Predicting diseases using blood  test results</vt:lpstr>
      <vt:lpstr>Motivation and need</vt:lpstr>
      <vt:lpstr>Motivation and need</vt:lpstr>
      <vt:lpstr>PowerPoint Presentation</vt:lpstr>
      <vt:lpstr>Architecture System Design</vt:lpstr>
      <vt:lpstr>PowerPoint Presentation</vt:lpstr>
      <vt:lpstr>Complete Blood Count analysis is an essential  indicator for many diseases; it contains  several parameters which are a sign for  speciﬁc blood diseases.</vt:lpstr>
      <vt:lpstr>Dataset Used</vt:lpstr>
      <vt:lpstr>Analysis of          CBC Test  Result</vt:lpstr>
      <vt:lpstr>Abnormal thyroid function is common.  It is seen in two to three percent of the  entire population.</vt:lpstr>
      <vt:lpstr>Globally total 21 variables are used for the diagnosis of  Thyroid           </vt:lpstr>
      <vt:lpstr>            Data set used for Diagnosis Of  Thyroid</vt:lpstr>
      <vt:lpstr>                        Diagnosis Of  Thyroid</vt:lpstr>
      <vt:lpstr>Diabetes is a chronic disease that occurs  either when the pancreas does not produce  enough insulin or when the body cannot  effectively use the insulin it produces.</vt:lpstr>
      <vt:lpstr>Diagnosis Of  Diabetes</vt:lpstr>
      <vt:lpstr>          Data set used for Diagnosis Of Diabetes</vt:lpstr>
      <vt:lpstr>                        Diagnosis Of  Diabetes   </vt:lpstr>
      <vt:lpstr>How is it better?</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from  Lab Test Results Machine Learning</dc:title>
  <dc:creator>Jithin U S</dc:creator>
  <cp:lastModifiedBy>James Dominic</cp:lastModifiedBy>
  <cp:revision>26</cp:revision>
  <dcterms:created xsi:type="dcterms:W3CDTF">2021-03-11T06:25:29Z</dcterms:created>
  <dcterms:modified xsi:type="dcterms:W3CDTF">2021-07-19T02:12:11Z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2021-03-11T00:00:00Z</vt:filetime>
  </property>
</Properties>
</file>