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14"/>
    <p:restoredTop sz="96176"/>
  </p:normalViewPr>
  <p:slideViewPr>
    <p:cSldViewPr snapToGrid="0" snapToObjects="1">
      <p:cViewPr varScale="1">
        <p:scale>
          <a:sx n="129" d="100"/>
          <a:sy n="129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C7198-910D-5640-9B86-BCAA3504DA9E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CA29-50F4-8149-89AB-79BE3385DE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56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D975D-B81B-374E-8B27-711DF80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C9C961-1ADE-7143-9E84-66D3A1CE1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DF91BE-6862-4745-ACDE-9B39DB72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力学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61E836-2EA7-5947-BE7F-06FA6BBD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18EF-24EB-2040-BCC5-DB7805353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08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D6D74E-DE7D-3647-8C50-B759438E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A2D741-551D-C841-9EBD-9A3B4F680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5F35B-BC26-1D47-9EB9-889CB632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520F02-69AD-A643-9313-6FBBDCDC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力学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30577B-3B34-8D49-8CD4-6BB45E02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18EF-24EB-2040-BCC5-DB7805353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98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74C5A8-520B-7F42-996B-2CA753F62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52C441-E46B-AB4E-96D1-4C6752AFB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9DE14A-6FD2-914D-ADB9-D9A6061F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A50C8E-6F8B-3647-AD32-6FA3D5CD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力学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A6B5AE-32D4-B549-B7BC-83CC880A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18EF-24EB-2040-BCC5-DB7805353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360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CEAD49-6B0F-D245-B163-280725CB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8A1584-E55A-CF40-8C1C-8228AFFA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DEB595-DC4B-BE45-A3DD-E1F164B5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力学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E9327D-B60A-464C-B083-65789BF9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18EF-24EB-2040-BCC5-DB7805353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13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7E36E2-9432-0C49-91F1-7ABE651F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B5F14D-9930-E54A-A439-8D5DB9A22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3BC388-34EB-1C41-A229-04FB6716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B916CF-16C7-2A44-949C-ABB3D0C0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力学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550237-C35B-5144-B2B5-EC687BA7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18EF-24EB-2040-BCC5-DB7805353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13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23F59-ADB5-AF4E-B45C-238FDE10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C04134-588B-9D42-ADE7-EDADC9E7A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42C3B3-2B1D-D446-A72B-BC6D3897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6F7774-2BC1-A446-B2E3-99B5400F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力学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00E5C3-0DB3-6644-AD49-807FEDC1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18EF-24EB-2040-BCC5-DB7805353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6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5FD36-C23E-C547-969A-7DF3034C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A4311E-FABD-5241-9F9B-327AB8D78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31BADA-C53E-DC42-9115-706BFF6B4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9DCB8E-68D4-AE4C-862D-919F9211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EC1D9B-7FD4-9F48-AFDC-093DBA22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力学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9CA20D-4B56-7D4B-9D94-C0BBEB22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18EF-24EB-2040-BCC5-DB7805353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76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1D4F20-FFB5-CD47-AFDC-A0ED4EF8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DAC176-6034-BC49-AB88-95259461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A59E2B-054F-9045-947C-3B47540AB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DDFC08-C771-5541-A6F3-24352E8A3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84BC14-FDF8-7444-A38D-57F6E8385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3FC573-1B69-FF48-AD94-873CCF4E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9EF0EC5-741E-6647-8B30-1C47CFA6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力学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1AE7714-AA50-D84D-854E-768A0A21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18EF-24EB-2040-BCC5-DB7805353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3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5EC1F8-9700-D243-9895-CB86B26B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03A060-CBC3-8941-A075-C092DF93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9D2928-A6D5-5046-8A84-45B7BA98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力学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C5BABC-CEC2-0148-8AE0-5AC8650D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18EF-24EB-2040-BCC5-DB7805353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02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DE3620-38BB-AC47-9960-4DFB6630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917DF5-72F3-BA44-B9F3-02871321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力学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25B32D-BA07-924C-A66D-B66BEA5E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18EF-24EB-2040-BCC5-DB7805353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0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C70FB6-3DD6-ED40-A40E-790FDFCA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8BAE2B-E343-D24D-B9A3-08FDA4342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719737-7E7B-014B-AED3-62FDCBCF2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883FFD-BA89-D641-8180-4944604B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1D4074-A2DD-E14A-A58E-9DBFBDA8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力学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C95150-6F56-EC43-B762-3CBBC846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18EF-24EB-2040-BCC5-DB7805353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76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0F0A6E-CC1E-F34B-9993-E563EA41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865409-14E9-F346-B7BD-6C31F5C9E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4058D4-96C3-AF45-BAC6-DB257AE30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3A402C-9E3C-7841-B751-626AB1A0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FCC1D0-73DE-DE46-8B1F-3977E331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力学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2DDB42-95AE-D345-8B95-52863C2E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18EF-24EB-2040-BCC5-DB7805353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23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0A108D-5757-A448-A5F3-BB5B4F44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F0FF72-4E8E-4A4E-AA3F-B5B802B8D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107AB7-B825-6541-9F0A-F947C6593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C1777C-2B5C-D844-8001-EC889189A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力学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FEABF2-3F03-C64E-967E-0BBC3E0B6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618EF-24EB-2040-BCC5-DB7805353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92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BC1E36A-D1F3-7042-B324-62BEECE3B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力学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C96CC127-4952-C843-86FF-40181C9D0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9BB033-FAEC-A949-A6B8-2524F2DC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力学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273ED8-DF99-2748-89B3-57AE40F5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18EF-24EB-2040-BCC5-DB7805353FE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99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40594A4-0F0C-6743-B280-0870E7237400}"/>
                  </a:ext>
                </a:extLst>
              </p:cNvPr>
              <p:cNvSpPr txBox="1"/>
              <p:nvPr/>
            </p:nvSpPr>
            <p:spPr>
              <a:xfrm>
                <a:off x="425303" y="308360"/>
                <a:ext cx="11504427" cy="6062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200"/>
                  <a:t>◎仕事</a:t>
                </a:r>
                <a:r>
                  <a:rPr lang="ja-JP" altLang="en-US" sz="3200" dirty="0"/>
                  <a:t>　</a:t>
                </a:r>
                <a:r>
                  <a:rPr kumimoji="1" lang="ja-JP" altLang="en-US" sz="3200"/>
                  <a:t>力</a:t>
                </a:r>
                <a:r>
                  <a:rPr kumimoji="1" lang="en-US" altLang="ja-JP" sz="3200" dirty="0"/>
                  <a:t>×</a:t>
                </a:r>
                <a:r>
                  <a:rPr kumimoji="1" lang="ja-JP" altLang="en-US" sz="3200"/>
                  <a:t>距離</a:t>
                </a:r>
                <a:endParaRPr kumimoji="1" lang="en-US" altLang="ja-JP" sz="3200" dirty="0"/>
              </a:p>
              <a:p>
                <a:endParaRPr lang="en-US" altLang="ja-JP" sz="3200" dirty="0"/>
              </a:p>
              <a:p>
                <a:r>
                  <a:rPr kumimoji="1" lang="ja-JP" altLang="en-US" sz="3200"/>
                  <a:t>◎仕事の原理</a:t>
                </a:r>
                <a:endParaRPr kumimoji="1" lang="en-US" altLang="ja-JP" sz="3200" dirty="0"/>
              </a:p>
              <a:p>
                <a:r>
                  <a:rPr lang="ja-JP" altLang="en-US" sz="3200"/>
                  <a:t>仕事の大きさは初めと最後の位置にのみ依存</a:t>
                </a:r>
                <a:endParaRPr lang="en-US" altLang="ja-JP" sz="3200" dirty="0"/>
              </a:p>
              <a:p>
                <a:endParaRPr kumimoji="1" lang="en-US" altLang="ja-JP" sz="3200" dirty="0"/>
              </a:p>
              <a:p>
                <a:r>
                  <a:rPr lang="ja-JP" altLang="ja-JP" sz="3200"/>
                  <a:t>◎仕事率</a:t>
                </a:r>
              </a:p>
              <a:p>
                <a:r>
                  <a:rPr lang="en-US" altLang="ja-JP" sz="3200" dirty="0"/>
                  <a:t>P</a:t>
                </a:r>
                <a:r>
                  <a:rPr lang="ja-JP" altLang="ja-JP" sz="3200"/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ja-JP" altLang="en-US" sz="3200" dirty="0"/>
                  <a:t>　</a:t>
                </a:r>
                <a:r>
                  <a:rPr lang="en-US" altLang="ja-JP" sz="3200" dirty="0"/>
                  <a:t>P[W]:</a:t>
                </a:r>
                <a:r>
                  <a:rPr lang="ja-JP" altLang="ja-JP" sz="3200"/>
                  <a:t>仕事率　</a:t>
                </a:r>
                <a:r>
                  <a:rPr lang="en-US" altLang="ja-JP" sz="3200" dirty="0"/>
                  <a:t>W[J]:</a:t>
                </a:r>
                <a:r>
                  <a:rPr lang="ja-JP" altLang="ja-JP" sz="3200"/>
                  <a:t>仕事　</a:t>
                </a:r>
                <a:r>
                  <a:rPr lang="en-US" altLang="ja-JP" sz="3200" dirty="0"/>
                  <a:t>t[s]:</a:t>
                </a:r>
                <a:r>
                  <a:rPr lang="ja-JP" altLang="ja-JP" sz="3200"/>
                  <a:t>時間</a:t>
                </a:r>
              </a:p>
              <a:p>
                <a:r>
                  <a:rPr lang="en-US" altLang="ja-JP" sz="3200" dirty="0"/>
                  <a:t> </a:t>
                </a:r>
                <a:endParaRPr lang="ja-JP" altLang="ja-JP" sz="3200"/>
              </a:p>
              <a:p>
                <a:r>
                  <a:rPr lang="ja-JP" altLang="ja-JP" sz="3200"/>
                  <a:t>◎運動エネルギー</a:t>
                </a:r>
              </a:p>
              <a:p>
                <a:r>
                  <a:rPr lang="en-US" altLang="ja-JP" sz="3200" dirty="0"/>
                  <a:t>K</a:t>
                </a:r>
                <a:r>
                  <a:rPr lang="ja-JP" altLang="ja-JP" sz="3200"/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ja-JP" sz="3200" i="1">
                            <a:latin typeface="Cambria Math" panose="02040503050406030204" pitchFamily="18" charset="0"/>
                          </a:rPr>
                          <m:t>１</m:t>
                        </m:r>
                      </m:num>
                      <m:den>
                        <m:r>
                          <a:rPr lang="ja-JP" altLang="ja-JP" sz="3200" i="1">
                            <a:latin typeface="Cambria Math" panose="02040503050406030204" pitchFamily="18" charset="0"/>
                          </a:rPr>
                          <m:t>２</m:t>
                        </m:r>
                      </m:den>
                    </m:f>
                  </m:oMath>
                </a14:m>
                <a:r>
                  <a:rPr lang="en-US" altLang="ja-JP" sz="3200" dirty="0"/>
                  <a:t>mv</a:t>
                </a:r>
                <a:r>
                  <a:rPr lang="ja-JP" altLang="ja-JP" sz="3200" baseline="30000"/>
                  <a:t>２</a:t>
                </a:r>
                <a:endParaRPr lang="ja-JP" altLang="ja-JP" sz="3200"/>
              </a:p>
              <a:p>
                <a:r>
                  <a:rPr lang="en-US" altLang="ja-JP" sz="3200" dirty="0"/>
                  <a:t>K[J]:</a:t>
                </a:r>
                <a:r>
                  <a:rPr lang="ja-JP" altLang="ja-JP" sz="3200"/>
                  <a:t>運動エネルギー　</a:t>
                </a:r>
                <a:r>
                  <a:rPr lang="en-US" altLang="ja-JP" sz="3200" dirty="0"/>
                  <a:t>m[kg]:</a:t>
                </a:r>
                <a:r>
                  <a:rPr lang="ja-JP" altLang="ja-JP" sz="3200"/>
                  <a:t>質量　</a:t>
                </a:r>
                <a:r>
                  <a:rPr lang="en-US" altLang="ja-JP" sz="3200" dirty="0"/>
                  <a:t>v[m/s]:</a:t>
                </a:r>
                <a:r>
                  <a:rPr lang="ja-JP" altLang="ja-JP" sz="3200"/>
                  <a:t>速さ</a:t>
                </a: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40594A4-0F0C-6743-B280-0870E7237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3" y="308360"/>
                <a:ext cx="11504427" cy="6062237"/>
              </a:xfrm>
              <a:prstGeom prst="rect">
                <a:avLst/>
              </a:prstGeom>
              <a:blipFill>
                <a:blip r:embed="rId2"/>
                <a:stretch>
                  <a:fillRect l="-1213" t="-1255" b="-23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67E618-9AF2-5E42-81E1-DE8E1052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力学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14E319-3E7E-8A43-91BD-C6B867A3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18EF-24EB-2040-BCC5-DB7805353FED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0BD7BD-FA6B-094A-BED2-E76680A11302}"/>
              </a:ext>
            </a:extLst>
          </p:cNvPr>
          <p:cNvSpPr/>
          <p:nvPr/>
        </p:nvSpPr>
        <p:spPr>
          <a:xfrm>
            <a:off x="8153400" y="148856"/>
            <a:ext cx="3776330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63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40594A4-0F0C-6743-B280-0870E7237400}"/>
                  </a:ext>
                </a:extLst>
              </p:cNvPr>
              <p:cNvSpPr txBox="1"/>
              <p:nvPr/>
            </p:nvSpPr>
            <p:spPr>
              <a:xfrm>
                <a:off x="487326" y="627353"/>
                <a:ext cx="11504427" cy="5362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ja-JP" sz="3200"/>
                  <a:t>◎エネルギーの変化と仕事の関係</a:t>
                </a:r>
              </a:p>
              <a:p>
                <a:r>
                  <a:rPr lang="ja-JP" altLang="en-US" sz="3200"/>
                  <a:t>後のエネルギー</a:t>
                </a:r>
                <a:r>
                  <a:rPr lang="en-US" altLang="ja-JP" sz="3200" dirty="0"/>
                  <a:t>-</a:t>
                </a:r>
                <a:r>
                  <a:rPr lang="ja-JP" altLang="en-US" sz="3200"/>
                  <a:t>最初のエネルギー</a:t>
                </a:r>
                <a:r>
                  <a:rPr lang="ja-JP" altLang="ja-JP" sz="3200"/>
                  <a:t>＝</a:t>
                </a:r>
                <a:r>
                  <a:rPr lang="en-US" altLang="ja-JP" sz="3200" dirty="0"/>
                  <a:t>W</a:t>
                </a:r>
                <a:br>
                  <a:rPr lang="en-US" altLang="ja-JP" sz="3200" dirty="0"/>
                </a:br>
                <a:r>
                  <a:rPr lang="en-US" altLang="ja-JP" sz="3200" dirty="0"/>
                  <a:t> </a:t>
                </a:r>
                <a:endParaRPr lang="ja-JP" altLang="ja-JP" sz="3200"/>
              </a:p>
              <a:p>
                <a:r>
                  <a:rPr lang="ja-JP" altLang="ja-JP" sz="3200"/>
                  <a:t>◎重力による位置エネルギー</a:t>
                </a:r>
              </a:p>
              <a:p>
                <a:r>
                  <a:rPr lang="en-US" altLang="ja-JP" sz="3200" dirty="0"/>
                  <a:t>U</a:t>
                </a:r>
                <a:r>
                  <a:rPr lang="ja-JP" altLang="ja-JP" sz="3200"/>
                  <a:t>＝</a:t>
                </a:r>
                <a:r>
                  <a:rPr lang="en-US" altLang="ja-JP" sz="3200" dirty="0" err="1"/>
                  <a:t>mgh</a:t>
                </a:r>
                <a:endParaRPr lang="ja-JP" altLang="ja-JP" sz="3200"/>
              </a:p>
              <a:p>
                <a:r>
                  <a:rPr lang="en-US" altLang="ja-JP" sz="3200" dirty="0"/>
                  <a:t>m[kg]:</a:t>
                </a:r>
                <a:r>
                  <a:rPr lang="ja-JP" altLang="ja-JP" sz="3200"/>
                  <a:t>質量　</a:t>
                </a:r>
                <a:r>
                  <a:rPr lang="en-US" altLang="ja-JP" sz="3200" dirty="0"/>
                  <a:t>g[m/s</a:t>
                </a:r>
                <a:r>
                  <a:rPr lang="en-US" altLang="ja-JP" sz="3200" baseline="30000" dirty="0"/>
                  <a:t>2</a:t>
                </a:r>
                <a:r>
                  <a:rPr lang="en-US" altLang="ja-JP" sz="3200" dirty="0"/>
                  <a:t>]:</a:t>
                </a:r>
                <a:r>
                  <a:rPr lang="ja-JP" altLang="ja-JP" sz="3200"/>
                  <a:t>重力加速度　</a:t>
                </a:r>
                <a:r>
                  <a:rPr lang="en-US" altLang="ja-JP" sz="3200" dirty="0"/>
                  <a:t>h[m]:</a:t>
                </a:r>
                <a:r>
                  <a:rPr lang="ja-JP" altLang="ja-JP" sz="3200"/>
                  <a:t>基準面からの高さ</a:t>
                </a:r>
              </a:p>
              <a:p>
                <a:endParaRPr lang="en-US" altLang="ja-JP" sz="3200" dirty="0"/>
              </a:p>
              <a:p>
                <a:r>
                  <a:rPr lang="ja-JP" altLang="ja-JP" sz="3200"/>
                  <a:t>◎弾性力による位置エネルギー</a:t>
                </a:r>
              </a:p>
              <a:p>
                <a:r>
                  <a:rPr lang="en-US" altLang="ja-JP" sz="3200" dirty="0"/>
                  <a:t>U</a:t>
                </a:r>
                <a:r>
                  <a:rPr lang="ja-JP" altLang="ja-JP" sz="3200"/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ja-JP" sz="3200" i="1">
                            <a:latin typeface="Cambria Math" panose="02040503050406030204" pitchFamily="18" charset="0"/>
                          </a:rPr>
                          <m:t>１</m:t>
                        </m:r>
                      </m:num>
                      <m:den>
                        <m:r>
                          <a:rPr lang="ja-JP" altLang="ja-JP" sz="3200" i="1">
                            <a:latin typeface="Cambria Math" panose="02040503050406030204" pitchFamily="18" charset="0"/>
                          </a:rPr>
                          <m:t>２</m:t>
                        </m:r>
                      </m:den>
                    </m:f>
                  </m:oMath>
                </a14:m>
                <a:r>
                  <a:rPr lang="en-US" altLang="ja-JP" sz="3200" dirty="0" err="1"/>
                  <a:t>kx</a:t>
                </a:r>
                <a:r>
                  <a:rPr lang="ja-JP" altLang="ja-JP" sz="3200" baseline="30000"/>
                  <a:t>２</a:t>
                </a:r>
                <a:endParaRPr lang="ja-JP" altLang="ja-JP" sz="3200"/>
              </a:p>
              <a:p>
                <a:r>
                  <a:rPr lang="en-US" altLang="ja-JP" sz="3200" dirty="0"/>
                  <a:t>k[N/m]:</a:t>
                </a:r>
                <a:r>
                  <a:rPr lang="ja-JP" altLang="ja-JP" sz="3200"/>
                  <a:t>ばね定数　</a:t>
                </a:r>
                <a:r>
                  <a:rPr lang="en-US" altLang="ja-JP" sz="3200" dirty="0"/>
                  <a:t>x[m]:</a:t>
                </a:r>
                <a:r>
                  <a:rPr lang="ja-JP" altLang="ja-JP" sz="3200"/>
                  <a:t>自然長からの伸び</a:t>
                </a: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40594A4-0F0C-6743-B280-0870E7237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26" y="627353"/>
                <a:ext cx="11504427" cy="5362878"/>
              </a:xfrm>
              <a:prstGeom prst="rect">
                <a:avLst/>
              </a:prstGeom>
              <a:blipFill>
                <a:blip r:embed="rId2"/>
                <a:stretch>
                  <a:fillRect l="-1213" t="-1179" b="-25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67E618-9AF2-5E42-81E1-DE8E1052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力学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14E319-3E7E-8A43-91BD-C6B867A3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18EF-24EB-2040-BCC5-DB7805353FED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0BD7BD-FA6B-094A-BED2-E76680A11302}"/>
              </a:ext>
            </a:extLst>
          </p:cNvPr>
          <p:cNvSpPr/>
          <p:nvPr/>
        </p:nvSpPr>
        <p:spPr>
          <a:xfrm>
            <a:off x="8215423" y="244565"/>
            <a:ext cx="3776330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22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40594A4-0F0C-6743-B280-0870E7237400}"/>
              </a:ext>
            </a:extLst>
          </p:cNvPr>
          <p:cNvSpPr txBox="1"/>
          <p:nvPr/>
        </p:nvSpPr>
        <p:spPr>
          <a:xfrm>
            <a:off x="343786" y="1116363"/>
            <a:ext cx="115044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◎</a:t>
            </a:r>
            <a:r>
              <a:rPr kumimoji="1" lang="ja-JP" altLang="en-US" sz="3200"/>
              <a:t>力学的エネルギーの保存</a:t>
            </a:r>
            <a:endParaRPr kumimoji="1" lang="en-US" altLang="ja-JP" sz="3200" dirty="0"/>
          </a:p>
          <a:p>
            <a:r>
              <a:rPr lang="ja-JP" altLang="en-US" sz="3200"/>
              <a:t>保存力のみの時力学的エネルギーは保存</a:t>
            </a:r>
            <a:endParaRPr lang="en-US" altLang="ja-JP" sz="3200" dirty="0"/>
          </a:p>
          <a:p>
            <a:r>
              <a:rPr kumimoji="1" lang="ja-JP" altLang="en-US" sz="3200"/>
              <a:t>後のエネルギー＝最初のエネルギー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kumimoji="1" lang="ja-JP" altLang="en-US" sz="3200"/>
              <a:t>◎保存力</a:t>
            </a:r>
            <a:endParaRPr kumimoji="1" lang="en-US" altLang="ja-JP" sz="3200" dirty="0"/>
          </a:p>
          <a:p>
            <a:r>
              <a:rPr lang="ja-JP" altLang="en-US" sz="3200"/>
              <a:t>◎非保存力</a:t>
            </a:r>
            <a:endParaRPr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/>
              <a:t>＊摩擦などの非保存力が働いていると力学的エネルギーは保存されない</a:t>
            </a:r>
            <a:endParaRPr kumimoji="1" lang="en-US" altLang="ja-JP" sz="3200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67E618-9AF2-5E42-81E1-DE8E1052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力学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14E319-3E7E-8A43-91BD-C6B867A3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18EF-24EB-2040-BCC5-DB7805353FED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0BD7BD-FA6B-094A-BED2-E76680A11302}"/>
              </a:ext>
            </a:extLst>
          </p:cNvPr>
          <p:cNvSpPr/>
          <p:nvPr/>
        </p:nvSpPr>
        <p:spPr>
          <a:xfrm>
            <a:off x="8153400" y="148856"/>
            <a:ext cx="3776330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40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40594A4-0F0C-6743-B280-0870E7237400}"/>
                  </a:ext>
                </a:extLst>
              </p:cNvPr>
              <p:cNvSpPr txBox="1"/>
              <p:nvPr/>
            </p:nvSpPr>
            <p:spPr>
              <a:xfrm>
                <a:off x="425303" y="308360"/>
                <a:ext cx="11504427" cy="6540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200"/>
                  <a:t>◎運動量</a:t>
                </a:r>
                <a:r>
                  <a:rPr lang="ja-JP" altLang="en-US" sz="3200" dirty="0"/>
                  <a:t>　</a:t>
                </a:r>
                <a:r>
                  <a:rPr kumimoji="1" lang="en-US" altLang="ja-JP" sz="3200" dirty="0"/>
                  <a:t>mv</a:t>
                </a:r>
                <a:r>
                  <a:rPr lang="en-US" altLang="ja-JP" sz="3200" dirty="0"/>
                  <a:t> </a:t>
                </a:r>
              </a:p>
              <a:p>
                <a:endParaRPr kumimoji="1" lang="en-US" altLang="ja-JP" sz="3200" dirty="0"/>
              </a:p>
              <a:p>
                <a:r>
                  <a:rPr lang="ja-JP" altLang="en-US" sz="3200"/>
                  <a:t>◎力積　</a:t>
                </a:r>
                <a:r>
                  <a:rPr lang="en-US" altLang="ja-JP" sz="3200" dirty="0" err="1"/>
                  <a:t>FΔt</a:t>
                </a:r>
                <a:endParaRPr lang="en-US" altLang="ja-JP" sz="3200" dirty="0"/>
              </a:p>
              <a:p>
                <a:endParaRPr kumimoji="1" lang="en-US" altLang="ja-JP" sz="3200" dirty="0"/>
              </a:p>
              <a:p>
                <a:r>
                  <a:rPr lang="ja-JP" altLang="en-US" sz="3200"/>
                  <a:t>◎運動量の変化＝力積</a:t>
                </a:r>
                <a:endParaRPr lang="en-US" altLang="ja-JP" sz="3200" dirty="0"/>
              </a:p>
              <a:p>
                <a:endParaRPr kumimoji="1" lang="en-US" altLang="ja-JP" sz="3200" dirty="0"/>
              </a:p>
              <a:p>
                <a:r>
                  <a:rPr kumimoji="1" lang="ja-JP" altLang="en-US" sz="3200"/>
                  <a:t>◎運動量保存の法則</a:t>
                </a:r>
                <a:endParaRPr kumimoji="1" lang="en-US" altLang="ja-JP" sz="3200" dirty="0"/>
              </a:p>
              <a:p>
                <a:r>
                  <a:rPr lang="ja-JP" altLang="en-US" sz="3200"/>
                  <a:t>衝突前の運動量＝衝突後の運動量</a:t>
                </a:r>
                <a:endParaRPr lang="en-US" altLang="ja-JP" sz="3200" dirty="0"/>
              </a:p>
              <a:p>
                <a:endParaRPr kumimoji="1" lang="en-US" altLang="ja-JP" sz="3200" dirty="0"/>
              </a:p>
              <a:p>
                <a:r>
                  <a:rPr lang="ja-JP" altLang="en-US" sz="3200"/>
                  <a:t>◎反発係数</a:t>
                </a:r>
                <a:endParaRPr lang="en-US" altLang="ja-JP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衝突</m:t>
                          </m:r>
                          <m:r>
                            <a:rPr lang="ja-JP" altLang="en-US" sz="3200" i="1" smtClean="0">
                              <a:latin typeface="Cambria Math" panose="02040503050406030204" pitchFamily="18" charset="0"/>
                            </a:rPr>
                            <m:t>後</m:t>
                          </m:r>
                          <m:r>
                            <a:rPr lang="ja-JP" altLang="en-US" sz="3200" i="1" smtClean="0"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相対速度</m:t>
                          </m:r>
                        </m:num>
                        <m:den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衝突前</m:t>
                          </m:r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3200" i="1" smtClean="0">
                              <a:latin typeface="Cambria Math" panose="02040503050406030204" pitchFamily="18" charset="0"/>
                            </a:rPr>
                            <m:t>相対速度</m:t>
                          </m:r>
                        </m:den>
                      </m:f>
                      <m:r>
                        <a:rPr lang="ja-JP" altLang="en-US" sz="3200" b="0" i="0" smtClean="0">
                          <a:latin typeface="Cambria Math" panose="02040503050406030204" pitchFamily="18" charset="0"/>
                        </a:rPr>
                        <m:t>　　</m:t>
                      </m:r>
                      <m:r>
                        <m:rPr>
                          <m:sty m:val="p"/>
                        </m:rPr>
                        <a:rPr lang="en-US" altLang="ja-JP" sz="32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ja-JP" sz="3200" b="0" i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ja-JP" altLang="en-US" sz="3200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ja-JP" altLang="en-US" sz="3200" i="1" smtClean="0">
                          <a:latin typeface="Cambria Math" panose="02040503050406030204" pitchFamily="18" charset="0"/>
                        </a:rPr>
                        <m:t>弾性衝突</m:t>
                      </m:r>
                    </m:oMath>
                  </m:oMathPara>
                </a14:m>
                <a:endParaRPr lang="en-US" altLang="ja-JP" sz="3200" dirty="0"/>
              </a:p>
              <a:p>
                <a:endParaRPr kumimoji="1" lang="en-US" altLang="ja-JP" sz="32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40594A4-0F0C-6743-B280-0870E7237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3" y="308360"/>
                <a:ext cx="11504427" cy="6540508"/>
              </a:xfrm>
              <a:prstGeom prst="rect">
                <a:avLst/>
              </a:prstGeom>
              <a:blipFill>
                <a:blip r:embed="rId2"/>
                <a:stretch>
                  <a:fillRect l="-1213" t="-11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67E618-9AF2-5E42-81E1-DE8E1052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力学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14E319-3E7E-8A43-91BD-C6B867A3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18EF-24EB-2040-BCC5-DB7805353FED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0BD7BD-FA6B-094A-BED2-E76680A11302}"/>
              </a:ext>
            </a:extLst>
          </p:cNvPr>
          <p:cNvSpPr/>
          <p:nvPr/>
        </p:nvSpPr>
        <p:spPr>
          <a:xfrm>
            <a:off x="8153400" y="148856"/>
            <a:ext cx="3776330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7BACFA-93A3-0749-9CE9-0477F505FE9E}"/>
              </a:ext>
            </a:extLst>
          </p:cNvPr>
          <p:cNvSpPr txBox="1"/>
          <p:nvPr/>
        </p:nvSpPr>
        <p:spPr>
          <a:xfrm>
            <a:off x="5706140" y="2635966"/>
            <a:ext cx="5647660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速度の正の方向を常に決める</a:t>
            </a:r>
          </a:p>
        </p:txBody>
      </p:sp>
    </p:spTree>
    <p:extLst>
      <p:ext uri="{BB962C8B-B14F-4D97-AF65-F5344CB8AC3E}">
        <p14:creationId xmlns:p14="http://schemas.microsoft.com/office/powerpoint/2010/main" val="172312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40594A4-0F0C-6743-B280-0870E7237400}"/>
                  </a:ext>
                </a:extLst>
              </p:cNvPr>
              <p:cNvSpPr txBox="1"/>
              <p:nvPr/>
            </p:nvSpPr>
            <p:spPr>
              <a:xfrm>
                <a:off x="425303" y="350890"/>
                <a:ext cx="11504427" cy="5336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200"/>
                  <a:t>◎斜め方向の反発係数</a:t>
                </a:r>
                <a:endParaRPr lang="en-US" altLang="ja-JP" sz="3200" dirty="0"/>
              </a:p>
              <a:p>
                <a:r>
                  <a:rPr kumimoji="1" lang="ja-JP" altLang="en-US" sz="3200"/>
                  <a:t>壁面に対して垂直な方向のみ反発係数の変化を受ける</a:t>
                </a:r>
                <a:endParaRPr kumimoji="1" lang="en-US" altLang="ja-JP" sz="3200" dirty="0"/>
              </a:p>
              <a:p>
                <a:endParaRPr lang="en-US" altLang="ja-JP" sz="3200" dirty="0"/>
              </a:p>
              <a:p>
                <a:r>
                  <a:rPr kumimoji="1" lang="ja-JP" altLang="en-US" sz="3200"/>
                  <a:t>◎等速円運動</a:t>
                </a:r>
                <a:endParaRPr kumimoji="1" lang="en-US" altLang="ja-JP" sz="3200" dirty="0"/>
              </a:p>
              <a:p>
                <a:r>
                  <a:rPr lang="el-GR" altLang="ja-JP" sz="3600" dirty="0">
                    <a:latin typeface="+mn-ea"/>
                  </a:rPr>
                  <a:t>ω =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ja-JP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3600" b="0" i="0" dirty="0">
                            <a:latin typeface="Cambria Math" panose="02040503050406030204" pitchFamily="18" charset="0"/>
                          </a:rPr>
                          <m:t>θ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36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</m:oMath>
                </a14:m>
                <a:r>
                  <a:rPr kumimoji="1" lang="ja-JP" altLang="en-US" sz="3600" dirty="0">
                    <a:latin typeface="+mn-ea"/>
                  </a:rPr>
                  <a:t>　</a:t>
                </a:r>
                <a:r>
                  <a:rPr kumimoji="1" lang="en-US" altLang="ja-JP" sz="3600" dirty="0">
                    <a:latin typeface="+mn-ea"/>
                  </a:rPr>
                  <a:t>v=</a:t>
                </a:r>
                <a:r>
                  <a:rPr kumimoji="1" lang="en-US" altLang="ja-JP" sz="3600" dirty="0" err="1">
                    <a:latin typeface="+mn-ea"/>
                  </a:rPr>
                  <a:t>rω</a:t>
                </a:r>
                <a:r>
                  <a:rPr lang="ja-JP" altLang="en-US" sz="3600" dirty="0">
                    <a:latin typeface="+mn-ea"/>
                  </a:rPr>
                  <a:t>　</a:t>
                </a:r>
                <a:r>
                  <a:rPr kumimoji="1" lang="en-US" altLang="ja-JP" sz="3600" dirty="0">
                    <a:latin typeface="+mn-ea"/>
                  </a:rPr>
                  <a:t>T=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ja-JP" sz="3600" i="1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3600" i="1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kumimoji="1" lang="ja-JP" altLang="en-US" sz="3600" b="0" i="1" smtClean="0">
                        <a:latin typeface="Cambria Math" panose="02040503050406030204" pitchFamily="18" charset="0"/>
                      </a:rPr>
                      <m:t>　</m:t>
                    </m:r>
                    <m:r>
                      <m:rPr>
                        <m:sty m:val="p"/>
                      </m:rPr>
                      <a:rPr lang="en-US" altLang="ja-JP" sz="3600" i="1">
                        <a:latin typeface="Cambria Math" panose="02040503050406030204" pitchFamily="18" charset="0"/>
                      </a:rPr>
                      <m:t>n</m:t>
                    </m:r>
                    <m:r>
                      <a:rPr lang="ja-JP" altLang="en-US" sz="3600" i="1" smtClean="0">
                        <a:latin typeface="Cambria Math" panose="02040503050406030204" pitchFamily="18" charset="0"/>
                      </a:rPr>
                      <m:t>＝</m:t>
                    </m:r>
                    <m:f>
                      <m:f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3600" i="1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</m:oMath>
                </a14:m>
                <a:r>
                  <a:rPr kumimoji="1" lang="en-US" altLang="ja-JP" sz="3600" dirty="0">
                    <a:latin typeface="+mn-ea"/>
                  </a:rPr>
                  <a:t> </a:t>
                </a:r>
                <a:r>
                  <a:rPr kumimoji="1" lang="ja-JP" altLang="en-US" sz="3200">
                    <a:latin typeface="+mn-ea"/>
                  </a:rPr>
                  <a:t>　</a:t>
                </a:r>
                <a:r>
                  <a:rPr kumimoji="1" lang="en-US" altLang="ja-JP" sz="3200" dirty="0">
                    <a:latin typeface="+mn-ea"/>
                  </a:rPr>
                  <a:t>n</a:t>
                </a:r>
                <a:r>
                  <a:rPr kumimoji="1" lang="ja-JP" altLang="en-US" sz="3200">
                    <a:latin typeface="+mn-ea"/>
                  </a:rPr>
                  <a:t>：回転数</a:t>
                </a:r>
                <a:endParaRPr kumimoji="1" lang="en-US" altLang="ja-JP" sz="3200" dirty="0">
                  <a:latin typeface="+mn-ea"/>
                </a:endParaRPr>
              </a:p>
              <a:p>
                <a:r>
                  <a:rPr kumimoji="1" lang="en-US" altLang="ja-JP" sz="3200" dirty="0">
                    <a:latin typeface="+mn-ea"/>
                  </a:rPr>
                  <a:t>a=r</a:t>
                </a:r>
                <a:r>
                  <a:rPr lang="en-US" altLang="ja-JP" sz="3200" dirty="0">
                    <a:latin typeface="+mn-ea"/>
                  </a:rPr>
                  <a:t>ω</a:t>
                </a:r>
                <a:r>
                  <a:rPr lang="en-US" altLang="ja-JP" sz="3200" baseline="30000" dirty="0">
                    <a:latin typeface="+mn-ea"/>
                  </a:rPr>
                  <a:t>2</a:t>
                </a:r>
                <a:r>
                  <a:rPr lang="ja-JP" altLang="en-US" sz="3200" baseline="30000">
                    <a:latin typeface="+mn-ea"/>
                  </a:rPr>
                  <a:t>　</a:t>
                </a:r>
                <a:r>
                  <a:rPr lang="ja-JP" altLang="en-US" sz="3200">
                    <a:latin typeface="+mn-ea"/>
                  </a:rPr>
                  <a:t>　</a:t>
                </a:r>
                <a:r>
                  <a:rPr lang="en-US" altLang="ja-JP" sz="3200" dirty="0">
                    <a:latin typeface="+mn-ea"/>
                  </a:rPr>
                  <a:t>F=mrω</a:t>
                </a:r>
                <a:r>
                  <a:rPr lang="en-US" altLang="ja-JP" sz="3200" baseline="30000" dirty="0">
                    <a:latin typeface="+mn-ea"/>
                  </a:rPr>
                  <a:t>2</a:t>
                </a:r>
                <a:endParaRPr lang="en-US" altLang="ja-JP" sz="3200" dirty="0">
                  <a:latin typeface="+mn-ea"/>
                </a:endParaRPr>
              </a:p>
              <a:p>
                <a:endParaRPr lang="en-US" altLang="ja-JP" sz="3200" dirty="0">
                  <a:latin typeface="+mn-ea"/>
                </a:endParaRPr>
              </a:p>
              <a:p>
                <a:r>
                  <a:rPr lang="ja-JP" altLang="en-US" sz="3200">
                    <a:latin typeface="+mn-ea"/>
                  </a:rPr>
                  <a:t>◎慣性力</a:t>
                </a:r>
                <a:endParaRPr lang="en-US" altLang="ja-JP" sz="3200" dirty="0">
                  <a:latin typeface="+mn-ea"/>
                </a:endParaRPr>
              </a:p>
              <a:p>
                <a:r>
                  <a:rPr lang="ja-JP" altLang="en-US" sz="3200">
                    <a:latin typeface="+mn-ea"/>
                  </a:rPr>
                  <a:t>加速度に対して逆向きに働く力</a:t>
                </a:r>
                <a:endParaRPr lang="en-US" altLang="ja-JP" sz="3200" dirty="0">
                  <a:latin typeface="+mn-ea"/>
                </a:endParaRPr>
              </a:p>
              <a:p>
                <a:endParaRPr kumimoji="1" lang="ja-JP" altLang="en-US" sz="3200">
                  <a:latin typeface="+mn-ea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40594A4-0F0C-6743-B280-0870E7237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3" y="350890"/>
                <a:ext cx="11504427" cy="5336717"/>
              </a:xfrm>
              <a:prstGeom prst="rect">
                <a:avLst/>
              </a:prstGeom>
              <a:blipFill>
                <a:blip r:embed="rId2"/>
                <a:stretch>
                  <a:fillRect l="-1544" t="-14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67E618-9AF2-5E42-81E1-DE8E1052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力学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14E319-3E7E-8A43-91BD-C6B867A3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18EF-24EB-2040-BCC5-DB7805353FED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0BD7BD-FA6B-094A-BED2-E76680A11302}"/>
              </a:ext>
            </a:extLst>
          </p:cNvPr>
          <p:cNvSpPr/>
          <p:nvPr/>
        </p:nvSpPr>
        <p:spPr>
          <a:xfrm>
            <a:off x="8153400" y="148856"/>
            <a:ext cx="3776330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46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67E618-9AF2-5E42-81E1-DE8E1052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力学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14E319-3E7E-8A43-91BD-C6B867A3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18EF-24EB-2040-BCC5-DB7805353FED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0BD7BD-FA6B-094A-BED2-E76680A11302}"/>
              </a:ext>
            </a:extLst>
          </p:cNvPr>
          <p:cNvSpPr/>
          <p:nvPr/>
        </p:nvSpPr>
        <p:spPr>
          <a:xfrm>
            <a:off x="8153400" y="148856"/>
            <a:ext cx="3776330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E0E2D2-DEA3-704D-ADAE-B6FFC160A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81" y="148856"/>
                <a:ext cx="11682649" cy="639617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vert="horz" wrap="square" lIns="0" tIns="106329" rIns="0" bIns="-106329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ja-JP" altLang="en-US" sz="3200">
                    <a:latin typeface="+mn-ea"/>
                  </a:rPr>
                  <a:t>◎単振動　円運動を横から見るイメージ</a:t>
                </a:r>
                <a:endParaRPr lang="en-US" altLang="ja-JP" sz="3200" dirty="0">
                  <a:latin typeface="+mn-ea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ja-JP" altLang="ja-JP" sz="3600">
                    <a:latin typeface="+mn-ea"/>
                  </a:rPr>
                  <a:t>x = Asinωt</a:t>
                </a:r>
                <a:r>
                  <a:rPr lang="ja-JP" altLang="en-US" sz="3600">
                    <a:latin typeface="+mn-ea"/>
                  </a:rPr>
                  <a:t>　　</a:t>
                </a:r>
                <a:r>
                  <a:rPr lang="ja-JP" altLang="ja-JP" sz="3600">
                    <a:latin typeface="+mn-ea"/>
                  </a:rPr>
                  <a:t>v = Aωcosωt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ja-JP" altLang="ja-JP" sz="3600">
                    <a:latin typeface="+mn-ea"/>
                  </a:rPr>
                  <a:t>a = - Aω</a:t>
                </a:r>
                <a:r>
                  <a:rPr lang="ja-JP" altLang="en-US" sz="3600" baseline="30000">
                    <a:latin typeface="+mn-ea"/>
                  </a:rPr>
                  <a:t>２</a:t>
                </a:r>
                <a:r>
                  <a:rPr lang="ja-JP" altLang="ja-JP" sz="3600">
                    <a:latin typeface="+mn-ea"/>
                  </a:rPr>
                  <a:t>sinωt= - ω</a:t>
                </a:r>
                <a:r>
                  <a:rPr lang="ja-JP" altLang="ja-JP" sz="3600" baseline="30000">
                    <a:latin typeface="+mn-ea"/>
                  </a:rPr>
                  <a:t>2</a:t>
                </a:r>
                <a:r>
                  <a:rPr lang="ja-JP" altLang="ja-JP" sz="3600">
                    <a:latin typeface="+mn-ea"/>
                  </a:rPr>
                  <a:t>x</a:t>
                </a:r>
                <a:endParaRPr lang="en-US" altLang="ja-JP" sz="3600" dirty="0">
                  <a:latin typeface="+mn-ea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ja-JP" sz="3200" dirty="0">
                  <a:latin typeface="+mn-ea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ja-JP" altLang="en-US" sz="3200">
                    <a:latin typeface="+mn-ea"/>
                  </a:rPr>
                  <a:t>◎復元力　　</a:t>
                </a:r>
                <a:r>
                  <a:rPr lang="en-US" altLang="ja-JP" sz="3600" dirty="0">
                    <a:latin typeface="+mn-ea"/>
                  </a:rPr>
                  <a:t>F</a:t>
                </a:r>
                <a:r>
                  <a:rPr lang="ja-JP" altLang="en-US" sz="3600">
                    <a:latin typeface="+mn-ea"/>
                  </a:rPr>
                  <a:t>＝</a:t>
                </a:r>
                <a:r>
                  <a:rPr lang="en-US" altLang="ja-JP" sz="3600" dirty="0">
                    <a:latin typeface="+mn-ea"/>
                  </a:rPr>
                  <a:t>-</a:t>
                </a:r>
                <a:r>
                  <a:rPr lang="en-US" altLang="ja-JP" sz="3600" dirty="0" err="1">
                    <a:latin typeface="+mn-ea"/>
                  </a:rPr>
                  <a:t>Kx</a:t>
                </a:r>
                <a:r>
                  <a:rPr lang="ja-JP" altLang="en-US" sz="3600">
                    <a:latin typeface="+mn-ea"/>
                  </a:rPr>
                  <a:t>　　</a:t>
                </a:r>
                <a:r>
                  <a:rPr lang="en-US" altLang="ja-JP" sz="3600" dirty="0">
                    <a:latin typeface="+mn-ea"/>
                  </a:rPr>
                  <a:t>T</a:t>
                </a:r>
                <a:r>
                  <a:rPr lang="ja-JP" altLang="en-US" sz="3600">
                    <a:latin typeface="+mn-ea"/>
                  </a:rPr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ja-JP" sz="3600" i="1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3600" i="1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ja-JP" altLang="en-US" sz="3600" i="1">
                        <a:latin typeface="Cambria Math" panose="02040503050406030204" pitchFamily="18" charset="0"/>
                      </a:rPr>
                      <m:t>＝</m:t>
                    </m:r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ja-JP" sz="3600" i="1">
                        <a:latin typeface="Cambria Math" panose="02040503050406030204" pitchFamily="18" charset="0"/>
                      </a:rPr>
                      <m:t>π</m:t>
                    </m:r>
                    <m:rad>
                      <m:radPr>
                        <m:degHide m:val="on"/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ja-JP" sz="3600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ja-JP" sz="3600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den>
                        </m:f>
                      </m:e>
                    </m:rad>
                  </m:oMath>
                </a14:m>
                <a:endParaRPr lang="en-US" altLang="ja-JP" sz="3600" dirty="0">
                  <a:latin typeface="+mn-ea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ja-JP" sz="3600" dirty="0">
                  <a:latin typeface="+mn-ea"/>
                </a:endParaRPr>
              </a:p>
              <a:p>
                <a:r>
                  <a:rPr lang="ja-JP" altLang="en-US" sz="3200">
                    <a:latin typeface="+mn-ea"/>
                  </a:rPr>
                  <a:t>◎バネ振り子　</a:t>
                </a:r>
                <a:r>
                  <a:rPr lang="en-US" altLang="ja-JP" sz="3200" dirty="0">
                    <a:latin typeface="+mn-ea"/>
                  </a:rPr>
                  <a:t>T</a:t>
                </a:r>
                <a:r>
                  <a:rPr lang="ja-JP" altLang="en-US" sz="3200">
                    <a:latin typeface="+mn-ea"/>
                  </a:rPr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ja-JP" altLang="en-US" sz="3200" i="1">
                        <a:latin typeface="Cambria Math" panose="02040503050406030204" pitchFamily="18" charset="0"/>
                      </a:rPr>
                      <m:t>＝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ja-JP" sz="3200" i="1">
                        <a:latin typeface="Cambria Math" panose="02040503050406030204" pitchFamily="18" charset="0"/>
                      </a:rPr>
                      <m:t>π</m:t>
                    </m:r>
                    <m:rad>
                      <m:radPr>
                        <m:degHide m:val="on"/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den>
                        </m:f>
                      </m:e>
                    </m:rad>
                  </m:oMath>
                </a14:m>
                <a:r>
                  <a:rPr lang="ja-JP" altLang="en-US" sz="3200" dirty="0">
                    <a:latin typeface="+mn-ea"/>
                  </a:rPr>
                  <a:t>　</a:t>
                </a:r>
                <a:r>
                  <a:rPr lang="en-US" altLang="ja-JP" sz="3200" dirty="0">
                    <a:latin typeface="+mn-ea"/>
                  </a:rPr>
                  <a:t>k</a:t>
                </a:r>
                <a:r>
                  <a:rPr lang="ja-JP" altLang="en-US" sz="3200">
                    <a:latin typeface="+mn-ea"/>
                  </a:rPr>
                  <a:t>：ばね定数</a:t>
                </a:r>
                <a:endParaRPr lang="en-US" altLang="ja-JP" sz="3200" dirty="0">
                  <a:latin typeface="+mn-ea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ja-JP" sz="3200" dirty="0">
                  <a:latin typeface="+mn-ea"/>
                </a:endParaRPr>
              </a:p>
              <a:p>
                <a:r>
                  <a:rPr lang="ja-JP" altLang="en-US" sz="3200">
                    <a:latin typeface="+mn-ea"/>
                  </a:rPr>
                  <a:t>◎単振り子　</a:t>
                </a:r>
                <a:r>
                  <a:rPr lang="en-US" altLang="ja-JP" sz="3600" dirty="0">
                    <a:latin typeface="+mn-ea"/>
                  </a:rPr>
                  <a:t>T</a:t>
                </a:r>
                <a:r>
                  <a:rPr lang="ja-JP" altLang="en-US" sz="3600" dirty="0">
                    <a:latin typeface="+mn-ea"/>
                  </a:rPr>
                  <a:t>＝</a:t>
                </a:r>
                <a14:m>
                  <m:oMath xmlns:m="http://schemas.openxmlformats.org/officeDocument/2006/math">
                    <m:r>
                      <a:rPr lang="en-US" altLang="ja-JP" sz="3600" i="1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ja-JP" sz="3600" i="1">
                        <a:latin typeface="Cambria Math" panose="02040503050406030204" pitchFamily="18" charset="0"/>
                      </a:rPr>
                      <m:t>π</m:t>
                    </m:r>
                    <m:rad>
                      <m:radPr>
                        <m:degHide m:val="on"/>
                        <m:ctrlPr>
                          <a:rPr lang="en-US" altLang="ja-JP" sz="3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ja-JP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ja-JP" sz="3600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den>
                        </m:f>
                      </m:e>
                    </m:rad>
                  </m:oMath>
                </a14:m>
                <a:endParaRPr lang="en-US" altLang="ja-JP" sz="320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E0E2D2-DEA3-704D-ADAE-B6FFC160A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081" y="148856"/>
                <a:ext cx="11682649" cy="6396175"/>
              </a:xfrm>
              <a:prstGeom prst="rect">
                <a:avLst/>
              </a:prstGeom>
              <a:blipFill>
                <a:blip r:embed="rId2"/>
                <a:stretch>
                  <a:fillRect l="-2172" b="-178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1" name="Picture 7" descr="http://www.wakariyasui.sakura.ne.jp/p/mech/tann/tannsinn-img/5331-11-v.gif">
            <a:extLst>
              <a:ext uri="{FF2B5EF4-FFF2-40B4-BE49-F238E27FC236}">
                <a16:creationId xmlns:a16="http://schemas.microsoft.com/office/drawing/2014/main" id="{63A2AA74-EF6A-5049-A6FD-5A0BC5C01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879425"/>
            <a:ext cx="4191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wakariyasui.sakura.ne.jp/p/mech/tann/tannsinn-img/5331-12-va.gif">
            <a:extLst>
              <a:ext uri="{FF2B5EF4-FFF2-40B4-BE49-F238E27FC236}">
                <a16:creationId xmlns:a16="http://schemas.microsoft.com/office/drawing/2014/main" id="{19672AC3-0A38-0741-9CA1-C769A484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771100"/>
            <a:ext cx="9652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08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40594A4-0F0C-6743-B280-0870E7237400}"/>
                  </a:ext>
                </a:extLst>
              </p:cNvPr>
              <p:cNvSpPr txBox="1"/>
              <p:nvPr/>
            </p:nvSpPr>
            <p:spPr>
              <a:xfrm>
                <a:off x="425303" y="1352590"/>
                <a:ext cx="11504427" cy="3796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200"/>
                  <a:t>◎ケプラーの法則</a:t>
                </a:r>
                <a:r>
                  <a:rPr lang="ja-JP" altLang="en-US" sz="3200" dirty="0"/>
                  <a:t>　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ja-JP" sz="3600" dirty="0"/>
              </a:p>
              <a:p>
                <a:endParaRPr lang="en-US" altLang="ja-JP" sz="3200" dirty="0"/>
              </a:p>
              <a:p>
                <a:r>
                  <a:rPr lang="ja-JP" altLang="en-US" sz="3200"/>
                  <a:t>◎万有引力　</a:t>
                </a:r>
                <a:r>
                  <a:rPr lang="en-US" altLang="ja-JP" sz="3200" dirty="0"/>
                  <a:t>F</a:t>
                </a:r>
                <a:r>
                  <a:rPr lang="ja-JP" altLang="en-US" sz="3200"/>
                  <a:t>＝</a:t>
                </a:r>
                <a:r>
                  <a:rPr lang="en-US" altLang="ja-JP" sz="3200" dirty="0"/>
                  <a:t>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num>
                      <m:den>
                        <m:sSup>
                          <m:sSupPr>
                            <m:ctrlPr>
                              <a:rPr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ja-JP" sz="3200" dirty="0"/>
              </a:p>
              <a:p>
                <a:endParaRPr lang="en-US" altLang="ja-JP" sz="3200" dirty="0"/>
              </a:p>
              <a:p>
                <a:r>
                  <a:rPr lang="ja-JP" altLang="en-US" sz="3200"/>
                  <a:t>◎万有引力の位置エネルギー　無限遠点基準</a:t>
                </a:r>
                <a:endParaRPr lang="en-US" altLang="ja-JP" sz="3200" dirty="0"/>
              </a:p>
              <a:p>
                <a:r>
                  <a:rPr lang="en-US" altLang="ja-JP" sz="3200" dirty="0"/>
                  <a:t>U</a:t>
                </a:r>
                <a:r>
                  <a:rPr lang="ja-JP" altLang="en-US" sz="3200"/>
                  <a:t>＝ー</a:t>
                </a:r>
                <a:r>
                  <a:rPr lang="en-US" altLang="ja-JP" sz="3200" dirty="0"/>
                  <a:t>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3200" i="1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/>
                        </m:sSup>
                      </m:den>
                    </m:f>
                  </m:oMath>
                </a14:m>
                <a:endParaRPr lang="en-US" altLang="ja-JP" sz="32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40594A4-0F0C-6743-B280-0870E7237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3" y="1352590"/>
                <a:ext cx="11504427" cy="3796680"/>
              </a:xfrm>
              <a:prstGeom prst="rect">
                <a:avLst/>
              </a:prstGeom>
              <a:blipFill>
                <a:blip r:embed="rId2"/>
                <a:stretch>
                  <a:fillRect l="-1213" b="-20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67E618-9AF2-5E42-81E1-DE8E1052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力学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14E319-3E7E-8A43-91BD-C6B867A3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18EF-24EB-2040-BCC5-DB7805353FED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0BD7BD-FA6B-094A-BED2-E76680A11302}"/>
              </a:ext>
            </a:extLst>
          </p:cNvPr>
          <p:cNvSpPr/>
          <p:nvPr/>
        </p:nvSpPr>
        <p:spPr>
          <a:xfrm>
            <a:off x="8153400" y="148856"/>
            <a:ext cx="3776330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6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40594A4-0F0C-6743-B280-0870E7237400}"/>
              </a:ext>
            </a:extLst>
          </p:cNvPr>
          <p:cNvSpPr txBox="1"/>
          <p:nvPr/>
        </p:nvSpPr>
        <p:spPr>
          <a:xfrm>
            <a:off x="343786" y="520995"/>
            <a:ext cx="1150442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ベクトル：方向と大きさ</a:t>
            </a:r>
            <a:endParaRPr lang="en-US" altLang="ja-JP" sz="3200" dirty="0"/>
          </a:p>
          <a:p>
            <a:r>
              <a:rPr kumimoji="1" lang="ja-JP" altLang="en-US" sz="3200"/>
              <a:t>スカラー：大きさ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kumimoji="1" lang="ja-JP" altLang="en-US" sz="3200"/>
              <a:t>◎等速直線運動</a:t>
            </a:r>
            <a:endParaRPr lang="ja-JP" altLang="ja-JP"/>
          </a:p>
          <a:p>
            <a:r>
              <a:rPr lang="en-US" altLang="ja-JP" sz="3200" dirty="0"/>
              <a:t>x</a:t>
            </a:r>
            <a:r>
              <a:rPr lang="ja-JP" altLang="ja-JP" sz="3200"/>
              <a:t>＝</a:t>
            </a:r>
            <a:r>
              <a:rPr lang="en-US" altLang="ja-JP" sz="3200" dirty="0" err="1"/>
              <a:t>vt</a:t>
            </a:r>
            <a:r>
              <a:rPr lang="ja-JP" altLang="ja-JP" sz="3200"/>
              <a:t>＋</a:t>
            </a:r>
            <a:r>
              <a:rPr lang="en-US" altLang="ja-JP" sz="3200" dirty="0"/>
              <a:t>x</a:t>
            </a:r>
            <a:r>
              <a:rPr lang="en-US" altLang="ja-JP" sz="3200" baseline="-25000" dirty="0"/>
              <a:t>0</a:t>
            </a:r>
            <a:endParaRPr lang="ja-JP" altLang="ja-JP" sz="3200"/>
          </a:p>
          <a:p>
            <a:r>
              <a:rPr lang="en-US" altLang="ja-JP" sz="3200" dirty="0"/>
              <a:t>x[m]:</a:t>
            </a:r>
            <a:r>
              <a:rPr lang="ja-JP" altLang="ja-JP" sz="3200"/>
              <a:t>物体の位置　</a:t>
            </a:r>
            <a:r>
              <a:rPr lang="en-US" altLang="ja-JP" sz="3200" dirty="0"/>
              <a:t>v[m/s]:</a:t>
            </a:r>
            <a:r>
              <a:rPr lang="ja-JP" altLang="ja-JP" sz="3200"/>
              <a:t>速度　</a:t>
            </a:r>
            <a:r>
              <a:rPr lang="en-US" altLang="ja-JP" sz="3200" dirty="0"/>
              <a:t>t[s]:</a:t>
            </a:r>
            <a:r>
              <a:rPr lang="ja-JP" altLang="ja-JP" sz="3200"/>
              <a:t>時刻</a:t>
            </a:r>
          </a:p>
          <a:p>
            <a:endParaRPr kumimoji="1" lang="en-US" altLang="ja-JP" sz="3200" dirty="0"/>
          </a:p>
          <a:p>
            <a:r>
              <a:rPr lang="ja-JP" altLang="en-US" sz="3200"/>
              <a:t>◎グラフ</a:t>
            </a:r>
            <a:endParaRPr lang="en-US" altLang="ja-JP" sz="3200" dirty="0"/>
          </a:p>
          <a:p>
            <a:r>
              <a:rPr lang="en-US" altLang="ja-JP" sz="3200" dirty="0"/>
              <a:t>x</a:t>
            </a:r>
            <a:r>
              <a:rPr lang="ja-JP" altLang="en-US" sz="3200"/>
              <a:t>ー</a:t>
            </a:r>
            <a:r>
              <a:rPr lang="en-US" altLang="ja-JP" sz="3200" dirty="0"/>
              <a:t>t</a:t>
            </a:r>
            <a:r>
              <a:rPr lang="ja-JP" altLang="en-US" sz="3200"/>
              <a:t>グラフ　傾き：速度</a:t>
            </a:r>
            <a:endParaRPr lang="en-US" altLang="ja-JP" sz="3200" dirty="0"/>
          </a:p>
          <a:p>
            <a:r>
              <a:rPr lang="en-US" altLang="ja-JP" sz="3200" dirty="0"/>
              <a:t>v-t</a:t>
            </a:r>
            <a:r>
              <a:rPr lang="ja-JP" altLang="en-US" sz="3200"/>
              <a:t>グラフ　面積：移動距離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/>
              <a:t>速度→ベクトル</a:t>
            </a:r>
            <a:endParaRPr lang="en-US" altLang="ja-JP" sz="3200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67E618-9AF2-5E42-81E1-DE8E1052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力学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14E319-3E7E-8A43-91BD-C6B867A3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18EF-24EB-2040-BCC5-DB7805353FED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0BD7BD-FA6B-094A-BED2-E76680A11302}"/>
              </a:ext>
            </a:extLst>
          </p:cNvPr>
          <p:cNvSpPr/>
          <p:nvPr/>
        </p:nvSpPr>
        <p:spPr>
          <a:xfrm>
            <a:off x="8153400" y="148856"/>
            <a:ext cx="3776330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71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40594A4-0F0C-6743-B280-0870E7237400}"/>
                  </a:ext>
                </a:extLst>
              </p:cNvPr>
              <p:cNvSpPr txBox="1"/>
              <p:nvPr/>
            </p:nvSpPr>
            <p:spPr>
              <a:xfrm>
                <a:off x="343786" y="371903"/>
                <a:ext cx="11504427" cy="5851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/>
                  <a:t>◎相対速度</a:t>
                </a:r>
                <a:endParaRPr kumimoji="1" lang="en-US" altLang="ja-JP" sz="3200" dirty="0"/>
              </a:p>
              <a:p>
                <a:r>
                  <a:rPr lang="en-US" altLang="ja-JP" sz="3200" dirty="0"/>
                  <a:t>V</a:t>
                </a:r>
                <a:r>
                  <a:rPr lang="ja-JP" altLang="en-US" sz="3200"/>
                  <a:t>＝</a:t>
                </a:r>
                <a:r>
                  <a:rPr lang="en-US" altLang="ja-JP" sz="3200" dirty="0"/>
                  <a:t>v</a:t>
                </a:r>
                <a:r>
                  <a:rPr lang="ja-JP" altLang="en-US" sz="3200" baseline="-25000"/>
                  <a:t>相手</a:t>
                </a:r>
                <a:r>
                  <a:rPr lang="ja-JP" altLang="en-US" sz="3200"/>
                  <a:t>ー</a:t>
                </a:r>
                <a:r>
                  <a:rPr lang="en-US" altLang="ja-JP" sz="3200" dirty="0"/>
                  <a:t>v</a:t>
                </a:r>
                <a:r>
                  <a:rPr lang="ja-JP" altLang="en-US" sz="3200" baseline="-25000"/>
                  <a:t>自分</a:t>
                </a:r>
                <a:endParaRPr lang="en-US" altLang="ja-JP" sz="3200" baseline="-25000" dirty="0"/>
              </a:p>
              <a:p>
                <a:endParaRPr kumimoji="1" lang="en-US" altLang="ja-JP" sz="3200" dirty="0"/>
              </a:p>
              <a:p>
                <a:r>
                  <a:rPr lang="ja-JP" altLang="en-US" sz="3200"/>
                  <a:t>◎加速度</a:t>
                </a:r>
                <a:endParaRPr lang="en-US" altLang="ja-JP" sz="3200" dirty="0"/>
              </a:p>
              <a:p>
                <a:r>
                  <a:rPr lang="en-US" altLang="ja-JP" sz="3200" dirty="0"/>
                  <a:t>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速度の変化</m:t>
                        </m:r>
                      </m:num>
                      <m:den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時間</m:t>
                        </m:r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の変化</m:t>
                        </m:r>
                      </m:den>
                    </m:f>
                  </m:oMath>
                </a14:m>
                <a:endParaRPr lang="en-US" altLang="ja-JP" sz="3200" dirty="0"/>
              </a:p>
              <a:p>
                <a:endParaRPr kumimoji="1" lang="en-US" altLang="ja-JP" sz="3200" dirty="0"/>
              </a:p>
              <a:p>
                <a:r>
                  <a:rPr lang="ja-JP" altLang="ja-JP" sz="3200"/>
                  <a:t>◎等加速度直線運動</a:t>
                </a:r>
              </a:p>
              <a:p>
                <a:r>
                  <a:rPr lang="en-US" altLang="ja-JP" sz="4000" dirty="0"/>
                  <a:t>v</a:t>
                </a:r>
                <a:r>
                  <a:rPr lang="ja-JP" altLang="ja-JP" sz="4000"/>
                  <a:t>＝</a:t>
                </a:r>
                <a:r>
                  <a:rPr lang="en-US" altLang="ja-JP" sz="4000" dirty="0"/>
                  <a:t>v</a:t>
                </a:r>
                <a:r>
                  <a:rPr lang="ja-JP" altLang="ja-JP" sz="4000" baseline="-25000"/>
                  <a:t>０</a:t>
                </a:r>
                <a:r>
                  <a:rPr lang="ja-JP" altLang="ja-JP" sz="4000"/>
                  <a:t>＋</a:t>
                </a:r>
                <a:r>
                  <a:rPr lang="en-US" altLang="ja-JP" sz="4000" dirty="0"/>
                  <a:t>at</a:t>
                </a:r>
                <a:r>
                  <a:rPr lang="ja-JP" altLang="en-US" sz="4000"/>
                  <a:t>　</a:t>
                </a:r>
                <a:r>
                  <a:rPr lang="en-US" altLang="ja-JP" sz="4000" dirty="0"/>
                  <a:t>x=v</a:t>
                </a:r>
                <a:r>
                  <a:rPr lang="en-US" altLang="ja-JP" sz="4000" baseline="-25000" dirty="0"/>
                  <a:t>0</a:t>
                </a:r>
                <a:r>
                  <a:rPr lang="en-US" altLang="ja-JP" sz="4000" dirty="0"/>
                  <a:t>t+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ja-JP" sz="4000" dirty="0"/>
                  <a:t>at</a:t>
                </a:r>
                <a:r>
                  <a:rPr lang="en-US" altLang="ja-JP" sz="4000" baseline="30000" dirty="0"/>
                  <a:t>2</a:t>
                </a:r>
                <a:r>
                  <a:rPr lang="ja-JP" altLang="en-US" sz="4000" baseline="30000"/>
                  <a:t>　</a:t>
                </a:r>
                <a:r>
                  <a:rPr lang="en-US" altLang="ja-JP" sz="4000" dirty="0"/>
                  <a:t>v</a:t>
                </a:r>
                <a:r>
                  <a:rPr lang="ja-JP" altLang="en-US" sz="4000" baseline="-25000"/>
                  <a:t>後</a:t>
                </a:r>
                <a:r>
                  <a:rPr lang="ja-JP" altLang="ja-JP" sz="4000" baseline="30000"/>
                  <a:t>２</a:t>
                </a:r>
                <a:r>
                  <a:rPr lang="ja-JP" altLang="ja-JP" sz="4000"/>
                  <a:t>―</a:t>
                </a:r>
                <a:r>
                  <a:rPr lang="en-US" altLang="ja-JP" sz="4000" dirty="0"/>
                  <a:t>v</a:t>
                </a:r>
                <a:r>
                  <a:rPr lang="ja-JP" altLang="en-US" sz="4000" baseline="-25000"/>
                  <a:t>前</a:t>
                </a:r>
                <a:r>
                  <a:rPr lang="ja-JP" altLang="ja-JP" sz="4000" baseline="30000"/>
                  <a:t>２</a:t>
                </a:r>
                <a:r>
                  <a:rPr lang="ja-JP" altLang="ja-JP" sz="4000"/>
                  <a:t>＝</a:t>
                </a:r>
                <a:r>
                  <a:rPr lang="en-US" altLang="ja-JP" sz="4000" dirty="0"/>
                  <a:t>2ax</a:t>
                </a:r>
                <a:endParaRPr lang="ja-JP" altLang="ja-JP" sz="4000"/>
              </a:p>
              <a:p>
                <a:r>
                  <a:rPr lang="en-US" altLang="ja-JP" sz="3200" dirty="0"/>
                  <a:t>v[m/s]:</a:t>
                </a:r>
                <a:r>
                  <a:rPr lang="ja-JP" altLang="ja-JP" sz="3200"/>
                  <a:t>速度　</a:t>
                </a:r>
                <a:r>
                  <a:rPr lang="en-US" altLang="ja-JP" sz="3200" dirty="0"/>
                  <a:t>v</a:t>
                </a:r>
                <a:r>
                  <a:rPr lang="en-US" altLang="ja-JP" sz="3200" baseline="-25000" dirty="0"/>
                  <a:t>0</a:t>
                </a:r>
                <a:r>
                  <a:rPr lang="en-US" altLang="ja-JP" sz="3200" dirty="0"/>
                  <a:t>[m/s]:</a:t>
                </a:r>
                <a:r>
                  <a:rPr lang="ja-JP" altLang="ja-JP" sz="3200"/>
                  <a:t>初速度　</a:t>
                </a:r>
                <a:r>
                  <a:rPr lang="en-US" altLang="ja-JP" sz="3200" dirty="0"/>
                  <a:t>a[m/s</a:t>
                </a:r>
                <a:r>
                  <a:rPr lang="en-US" altLang="ja-JP" sz="3200" baseline="30000" dirty="0"/>
                  <a:t>2</a:t>
                </a:r>
                <a:r>
                  <a:rPr lang="en-US" altLang="ja-JP" sz="3200" dirty="0"/>
                  <a:t>]:</a:t>
                </a:r>
                <a:r>
                  <a:rPr lang="ja-JP" altLang="ja-JP" sz="3200"/>
                  <a:t>加速度　</a:t>
                </a:r>
                <a:r>
                  <a:rPr lang="en-US" altLang="ja-JP" sz="3200" dirty="0"/>
                  <a:t>t[s]:</a:t>
                </a:r>
                <a:r>
                  <a:rPr lang="ja-JP" altLang="ja-JP" sz="3200"/>
                  <a:t>時刻　</a:t>
                </a:r>
                <a:r>
                  <a:rPr lang="en-US" altLang="ja-JP" sz="3200" dirty="0"/>
                  <a:t>x[m]:</a:t>
                </a:r>
                <a:r>
                  <a:rPr lang="ja-JP" altLang="ja-JP" sz="3200"/>
                  <a:t>物体の位置</a:t>
                </a: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40594A4-0F0C-6743-B280-0870E7237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86" y="371903"/>
                <a:ext cx="11504427" cy="5851795"/>
              </a:xfrm>
              <a:prstGeom prst="rect">
                <a:avLst/>
              </a:prstGeom>
              <a:blipFill>
                <a:blip r:embed="rId2"/>
                <a:stretch>
                  <a:fillRect l="-1764" t="-1082"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67E618-9AF2-5E42-81E1-DE8E1052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力学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14E319-3E7E-8A43-91BD-C6B867A3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18EF-24EB-2040-BCC5-DB7805353FED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0BD7BD-FA6B-094A-BED2-E76680A11302}"/>
              </a:ext>
            </a:extLst>
          </p:cNvPr>
          <p:cNvSpPr/>
          <p:nvPr/>
        </p:nvSpPr>
        <p:spPr>
          <a:xfrm>
            <a:off x="8153400" y="148856"/>
            <a:ext cx="3776330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91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40594A4-0F0C-6743-B280-0870E7237400}"/>
                  </a:ext>
                </a:extLst>
              </p:cNvPr>
              <p:cNvSpPr txBox="1"/>
              <p:nvPr/>
            </p:nvSpPr>
            <p:spPr>
              <a:xfrm>
                <a:off x="343786" y="1151084"/>
                <a:ext cx="11504427" cy="494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ja-JP" sz="3200"/>
                  <a:t>◎自由落下</a:t>
                </a:r>
                <a:r>
                  <a:rPr lang="ja-JP" altLang="en-US" sz="3200"/>
                  <a:t>　</a:t>
                </a:r>
                <a:r>
                  <a:rPr lang="en-US" altLang="ja-JP" sz="3200" dirty="0"/>
                  <a:t>a</a:t>
                </a:r>
                <a:r>
                  <a:rPr lang="ja-JP" altLang="en-US" sz="3200"/>
                  <a:t>→</a:t>
                </a:r>
                <a:r>
                  <a:rPr lang="en-US" altLang="ja-JP" sz="3200" dirty="0"/>
                  <a:t>g</a:t>
                </a:r>
                <a:r>
                  <a:rPr lang="ja-JP" altLang="en-US" sz="3200"/>
                  <a:t>、</a:t>
                </a:r>
                <a:r>
                  <a:rPr lang="en-US" altLang="ja-JP" sz="3200" dirty="0"/>
                  <a:t>v</a:t>
                </a:r>
                <a:r>
                  <a:rPr lang="en-US" altLang="ja-JP" sz="3200" baseline="-25000" dirty="0"/>
                  <a:t>0</a:t>
                </a:r>
                <a:r>
                  <a:rPr lang="ja-JP" altLang="en-US" sz="3200"/>
                  <a:t>→</a:t>
                </a:r>
                <a:r>
                  <a:rPr lang="en-US" altLang="ja-JP" sz="3200" dirty="0"/>
                  <a:t>0</a:t>
                </a:r>
                <a:endParaRPr lang="ja-JP" altLang="ja-JP" sz="3200"/>
              </a:p>
              <a:p>
                <a:r>
                  <a:rPr lang="en-US" altLang="ja-JP" sz="3600" dirty="0"/>
                  <a:t>v</a:t>
                </a:r>
                <a:r>
                  <a:rPr lang="ja-JP" altLang="ja-JP" sz="3600"/>
                  <a:t>＝</a:t>
                </a:r>
                <a:r>
                  <a:rPr lang="en-US" altLang="ja-JP" sz="3600" dirty="0" err="1"/>
                  <a:t>gt</a:t>
                </a:r>
                <a:r>
                  <a:rPr lang="ja-JP" altLang="en-US" sz="3600" dirty="0"/>
                  <a:t>　</a:t>
                </a:r>
                <a:r>
                  <a:rPr lang="en-US" altLang="ja-JP" sz="3600" dirty="0"/>
                  <a:t>y=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ja-JP" sz="3600" dirty="0"/>
                  <a:t>gt</a:t>
                </a:r>
                <a:r>
                  <a:rPr lang="en-US" altLang="ja-JP" sz="3600" baseline="30000" dirty="0"/>
                  <a:t>2 </a:t>
                </a:r>
                <a:r>
                  <a:rPr lang="ja-JP" altLang="en-US" sz="3600" baseline="30000"/>
                  <a:t>　</a:t>
                </a:r>
                <a:r>
                  <a:rPr lang="en-US" altLang="ja-JP" sz="3600" dirty="0"/>
                  <a:t>v</a:t>
                </a:r>
                <a:r>
                  <a:rPr lang="ja-JP" altLang="ja-JP" sz="3600" baseline="30000"/>
                  <a:t>２</a:t>
                </a:r>
                <a:r>
                  <a:rPr lang="ja-JP" altLang="ja-JP" sz="3600"/>
                  <a:t>＝</a:t>
                </a:r>
                <a:r>
                  <a:rPr lang="en-US" altLang="ja-JP" sz="3600" dirty="0"/>
                  <a:t>2gy</a:t>
                </a:r>
                <a:endParaRPr lang="ja-JP" altLang="ja-JP" sz="3600"/>
              </a:p>
              <a:p>
                <a:r>
                  <a:rPr lang="en-US" altLang="ja-JP" sz="3200" dirty="0"/>
                  <a:t> </a:t>
                </a:r>
                <a:endParaRPr lang="ja-JP" altLang="ja-JP" sz="3200"/>
              </a:p>
              <a:p>
                <a:r>
                  <a:rPr lang="ja-JP" altLang="ja-JP" sz="3200"/>
                  <a:t>◎鉛直投げ下ろし</a:t>
                </a:r>
                <a:r>
                  <a:rPr lang="ja-JP" altLang="en-US" sz="3200"/>
                  <a:t>　</a:t>
                </a:r>
                <a:r>
                  <a:rPr lang="en-US" altLang="ja-JP" sz="3200" dirty="0"/>
                  <a:t>a</a:t>
                </a:r>
                <a:r>
                  <a:rPr lang="ja-JP" altLang="en-US" sz="3200"/>
                  <a:t>→</a:t>
                </a:r>
                <a:r>
                  <a:rPr lang="en-US" altLang="ja-JP" sz="3200" dirty="0"/>
                  <a:t>g</a:t>
                </a:r>
                <a:endParaRPr lang="ja-JP" altLang="ja-JP" sz="3200"/>
              </a:p>
              <a:p>
                <a:r>
                  <a:rPr lang="en-US" altLang="ja-JP" sz="3600" dirty="0"/>
                  <a:t>v</a:t>
                </a:r>
                <a:r>
                  <a:rPr lang="ja-JP" altLang="ja-JP" sz="3600"/>
                  <a:t>＝</a:t>
                </a:r>
                <a:r>
                  <a:rPr lang="en-US" altLang="ja-JP" sz="3600" dirty="0"/>
                  <a:t>v</a:t>
                </a:r>
                <a:r>
                  <a:rPr lang="ja-JP" altLang="ja-JP" sz="3600" baseline="-25000"/>
                  <a:t>０</a:t>
                </a:r>
                <a:r>
                  <a:rPr lang="ja-JP" altLang="ja-JP" sz="3600"/>
                  <a:t>＋</a:t>
                </a:r>
                <a:r>
                  <a:rPr lang="en-US" altLang="ja-JP" sz="3600" dirty="0" err="1"/>
                  <a:t>gt</a:t>
                </a:r>
                <a:r>
                  <a:rPr lang="ja-JP" altLang="en-US" sz="3600"/>
                  <a:t>　</a:t>
                </a:r>
                <a:r>
                  <a:rPr lang="en-US" altLang="ja-JP" sz="3600" dirty="0"/>
                  <a:t>y=v</a:t>
                </a:r>
                <a:r>
                  <a:rPr lang="en-US" altLang="ja-JP" sz="3600" baseline="-25000" dirty="0"/>
                  <a:t>0</a:t>
                </a:r>
                <a:r>
                  <a:rPr lang="en-US" altLang="ja-JP" sz="3600" dirty="0"/>
                  <a:t>t+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ja-JP" sz="3600" dirty="0"/>
                  <a:t>gt</a:t>
                </a:r>
                <a:r>
                  <a:rPr lang="en-US" altLang="ja-JP" sz="3600" baseline="30000" dirty="0"/>
                  <a:t>2</a:t>
                </a:r>
                <a:r>
                  <a:rPr lang="ja-JP" altLang="en-US" sz="3600" baseline="30000" dirty="0"/>
                  <a:t>　</a:t>
                </a:r>
                <a:r>
                  <a:rPr lang="en-US" altLang="ja-JP" sz="3600" dirty="0"/>
                  <a:t>v</a:t>
                </a:r>
                <a:r>
                  <a:rPr lang="ja-JP" altLang="ja-JP" sz="3600" baseline="30000"/>
                  <a:t>２</a:t>
                </a:r>
                <a:r>
                  <a:rPr lang="ja-JP" altLang="ja-JP" sz="3600"/>
                  <a:t>―</a:t>
                </a:r>
                <a:r>
                  <a:rPr lang="en-US" altLang="ja-JP" sz="3600" dirty="0"/>
                  <a:t>v</a:t>
                </a:r>
                <a:r>
                  <a:rPr lang="ja-JP" altLang="ja-JP" sz="3600" baseline="-25000"/>
                  <a:t>０</a:t>
                </a:r>
                <a:r>
                  <a:rPr lang="ja-JP" altLang="ja-JP" sz="3600" baseline="30000"/>
                  <a:t>２</a:t>
                </a:r>
                <a:r>
                  <a:rPr lang="ja-JP" altLang="ja-JP" sz="3600"/>
                  <a:t>＝</a:t>
                </a:r>
                <a:r>
                  <a:rPr lang="en-US" altLang="ja-JP" sz="3600" dirty="0"/>
                  <a:t>2gy</a:t>
                </a:r>
                <a:endParaRPr lang="ja-JP" altLang="ja-JP" sz="3600"/>
              </a:p>
              <a:p>
                <a:r>
                  <a:rPr lang="en-US" altLang="ja-JP" sz="3200" dirty="0"/>
                  <a:t> </a:t>
                </a:r>
                <a:endParaRPr lang="ja-JP" altLang="ja-JP" sz="3200"/>
              </a:p>
              <a:p>
                <a:r>
                  <a:rPr lang="ja-JP" altLang="ja-JP" sz="3200"/>
                  <a:t>◎鉛直投げ上げ</a:t>
                </a:r>
                <a:r>
                  <a:rPr lang="ja-JP" altLang="en-US" sz="3200"/>
                  <a:t>　</a:t>
                </a:r>
                <a:r>
                  <a:rPr lang="en-US" altLang="ja-JP" sz="3200" dirty="0"/>
                  <a:t>a</a:t>
                </a:r>
                <a:r>
                  <a:rPr lang="ja-JP" altLang="en-US" sz="3200"/>
                  <a:t>→</a:t>
                </a:r>
                <a:r>
                  <a:rPr lang="en-US" altLang="ja-JP" sz="3200" dirty="0"/>
                  <a:t>-g</a:t>
                </a:r>
              </a:p>
              <a:p>
                <a:r>
                  <a:rPr lang="en-US" altLang="ja-JP" sz="3600" dirty="0"/>
                  <a:t>v</a:t>
                </a:r>
                <a:r>
                  <a:rPr lang="ja-JP" altLang="ja-JP" sz="3600"/>
                  <a:t>＝</a:t>
                </a:r>
                <a:r>
                  <a:rPr lang="en-US" altLang="ja-JP" sz="3600" dirty="0"/>
                  <a:t>v</a:t>
                </a:r>
                <a:r>
                  <a:rPr lang="ja-JP" altLang="ja-JP" sz="3600" baseline="-25000"/>
                  <a:t>０</a:t>
                </a:r>
                <a:r>
                  <a:rPr lang="ja-JP" altLang="ja-JP" sz="3600"/>
                  <a:t>―</a:t>
                </a:r>
                <a:r>
                  <a:rPr lang="en-US" altLang="ja-JP" sz="3600" dirty="0" err="1"/>
                  <a:t>gt</a:t>
                </a:r>
                <a:r>
                  <a:rPr lang="ja-JP" altLang="en-US" sz="3600"/>
                  <a:t>　</a:t>
                </a:r>
                <a:r>
                  <a:rPr lang="en-US" altLang="ja-JP" sz="3600" dirty="0"/>
                  <a:t>y=v</a:t>
                </a:r>
                <a:r>
                  <a:rPr lang="en-US" altLang="ja-JP" sz="3600" baseline="-25000" dirty="0"/>
                  <a:t>0</a:t>
                </a:r>
                <a:r>
                  <a:rPr lang="en-US" altLang="ja-JP" sz="3600" dirty="0"/>
                  <a:t>t</a:t>
                </a:r>
                <a:r>
                  <a:rPr lang="ja-JP" altLang="ja-JP" sz="3600"/>
                  <a:t>―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ja-JP" sz="3600" dirty="0"/>
                  <a:t>gt</a:t>
                </a:r>
                <a:r>
                  <a:rPr lang="en-US" altLang="ja-JP" sz="3600" baseline="30000" dirty="0"/>
                  <a:t>2</a:t>
                </a:r>
                <a:r>
                  <a:rPr lang="ja-JP" altLang="en-US" sz="3600" baseline="30000" dirty="0"/>
                  <a:t>　</a:t>
                </a:r>
                <a:r>
                  <a:rPr lang="en-US" altLang="ja-JP" sz="3600" dirty="0"/>
                  <a:t>v</a:t>
                </a:r>
                <a:r>
                  <a:rPr lang="ja-JP" altLang="ja-JP" sz="3600" baseline="30000"/>
                  <a:t>２</a:t>
                </a:r>
                <a:r>
                  <a:rPr lang="ja-JP" altLang="ja-JP" sz="3600"/>
                  <a:t>―</a:t>
                </a:r>
                <a:r>
                  <a:rPr lang="en-US" altLang="ja-JP" sz="3600" dirty="0"/>
                  <a:t>v</a:t>
                </a:r>
                <a:r>
                  <a:rPr lang="ja-JP" altLang="ja-JP" sz="3600" baseline="-25000"/>
                  <a:t>０</a:t>
                </a:r>
                <a:r>
                  <a:rPr lang="ja-JP" altLang="ja-JP" sz="3600" baseline="30000"/>
                  <a:t>２</a:t>
                </a:r>
                <a:r>
                  <a:rPr lang="ja-JP" altLang="ja-JP" sz="3600"/>
                  <a:t>＝―</a:t>
                </a:r>
                <a:r>
                  <a:rPr lang="en-US" altLang="ja-JP" sz="3600" dirty="0"/>
                  <a:t>2gy</a:t>
                </a:r>
                <a:endParaRPr lang="ja-JP" altLang="ja-JP" sz="360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40594A4-0F0C-6743-B280-0870E7237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86" y="1151084"/>
                <a:ext cx="11504427" cy="4947316"/>
              </a:xfrm>
              <a:prstGeom prst="rect">
                <a:avLst/>
              </a:prstGeom>
              <a:blipFill>
                <a:blip r:embed="rId2"/>
                <a:stretch>
                  <a:fillRect l="-1544" t="-1538" b="-12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67E618-9AF2-5E42-81E1-DE8E1052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力学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14E319-3E7E-8A43-91BD-C6B867A3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18EF-24EB-2040-BCC5-DB7805353FED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0BD7BD-FA6B-094A-BED2-E76680A11302}"/>
              </a:ext>
            </a:extLst>
          </p:cNvPr>
          <p:cNvSpPr/>
          <p:nvPr/>
        </p:nvSpPr>
        <p:spPr>
          <a:xfrm>
            <a:off x="8153400" y="148856"/>
            <a:ext cx="3776330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93FE5D-1558-FA4D-8CE4-8EA2CCC2D50F}"/>
              </a:ext>
            </a:extLst>
          </p:cNvPr>
          <p:cNvSpPr txBox="1"/>
          <p:nvPr/>
        </p:nvSpPr>
        <p:spPr>
          <a:xfrm>
            <a:off x="6544340" y="1151084"/>
            <a:ext cx="4809460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加速度の向きを常に確認</a:t>
            </a:r>
          </a:p>
        </p:txBody>
      </p:sp>
    </p:spTree>
    <p:extLst>
      <p:ext uri="{BB962C8B-B14F-4D97-AF65-F5344CB8AC3E}">
        <p14:creationId xmlns:p14="http://schemas.microsoft.com/office/powerpoint/2010/main" val="367296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40594A4-0F0C-6743-B280-0870E7237400}"/>
              </a:ext>
            </a:extLst>
          </p:cNvPr>
          <p:cNvSpPr txBox="1"/>
          <p:nvPr/>
        </p:nvSpPr>
        <p:spPr>
          <a:xfrm>
            <a:off x="425303" y="1451026"/>
            <a:ext cx="115044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3200"/>
              <a:t>◎水平投射</a:t>
            </a:r>
          </a:p>
          <a:p>
            <a:r>
              <a:rPr lang="ja-JP" altLang="ja-JP" sz="3200"/>
              <a:t>水平方向：等速度運動</a:t>
            </a:r>
          </a:p>
          <a:p>
            <a:r>
              <a:rPr lang="ja-JP" altLang="ja-JP" sz="3200"/>
              <a:t>鉛直方向：自由落下</a:t>
            </a:r>
          </a:p>
          <a:p>
            <a:r>
              <a:rPr lang="en-US" altLang="ja-JP" sz="3200" dirty="0"/>
              <a:t> </a:t>
            </a:r>
            <a:endParaRPr lang="ja-JP" altLang="ja-JP" sz="3200"/>
          </a:p>
          <a:p>
            <a:r>
              <a:rPr lang="ja-JP" altLang="ja-JP" sz="3200"/>
              <a:t>◎斜方投射</a:t>
            </a:r>
          </a:p>
          <a:p>
            <a:r>
              <a:rPr lang="ja-JP" altLang="ja-JP" sz="3200"/>
              <a:t>水平：等速度運動</a:t>
            </a:r>
          </a:p>
          <a:p>
            <a:r>
              <a:rPr lang="ja-JP" altLang="ja-JP" sz="3200"/>
              <a:t>鉛直：鉛直投げ上げ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67E618-9AF2-5E42-81E1-DE8E1052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力学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14E319-3E7E-8A43-91BD-C6B867A3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18EF-24EB-2040-BCC5-DB7805353FED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0BD7BD-FA6B-094A-BED2-E76680A11302}"/>
              </a:ext>
            </a:extLst>
          </p:cNvPr>
          <p:cNvSpPr/>
          <p:nvPr/>
        </p:nvSpPr>
        <p:spPr>
          <a:xfrm>
            <a:off x="8153400" y="148856"/>
            <a:ext cx="3776330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493B8E-0BF7-7844-98D9-5A0EEAAE8149}"/>
              </a:ext>
            </a:extLst>
          </p:cNvPr>
          <p:cNvSpPr txBox="1"/>
          <p:nvPr/>
        </p:nvSpPr>
        <p:spPr>
          <a:xfrm>
            <a:off x="5706140" y="2635966"/>
            <a:ext cx="5266660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200"/>
              <a:t>速度を</a:t>
            </a:r>
            <a:r>
              <a:rPr lang="en-US" altLang="ja-JP" sz="3200" dirty="0"/>
              <a:t>x</a:t>
            </a:r>
            <a:r>
              <a:rPr lang="ja-JP" altLang="en-US" sz="3200"/>
              <a:t>軸</a:t>
            </a:r>
            <a:r>
              <a:rPr lang="en-US" altLang="ja-JP" sz="3200" dirty="0"/>
              <a:t>y</a:t>
            </a:r>
            <a:r>
              <a:rPr lang="ja-JP" altLang="en-US" sz="3200"/>
              <a:t>軸方向に分ける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74937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40594A4-0F0C-6743-B280-0870E7237400}"/>
              </a:ext>
            </a:extLst>
          </p:cNvPr>
          <p:cNvSpPr txBox="1"/>
          <p:nvPr/>
        </p:nvSpPr>
        <p:spPr>
          <a:xfrm>
            <a:off x="425303" y="308360"/>
            <a:ext cx="1150442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3200"/>
              <a:t>◎フックの法則</a:t>
            </a:r>
          </a:p>
          <a:p>
            <a:r>
              <a:rPr lang="en-US" altLang="ja-JP" sz="3200" dirty="0"/>
              <a:t>F</a:t>
            </a:r>
            <a:r>
              <a:rPr lang="ja-JP" altLang="ja-JP" sz="3200"/>
              <a:t>＝</a:t>
            </a:r>
            <a:r>
              <a:rPr lang="en-US" altLang="ja-JP" sz="3200" dirty="0" err="1"/>
              <a:t>kx</a:t>
            </a:r>
            <a:r>
              <a:rPr lang="ja-JP" altLang="en-US" sz="3200"/>
              <a:t>　</a:t>
            </a:r>
            <a:endParaRPr lang="en-US" altLang="ja-JP" sz="3200" dirty="0"/>
          </a:p>
          <a:p>
            <a:r>
              <a:rPr lang="en-US" altLang="ja-JP" sz="3200" dirty="0"/>
              <a:t>F[N]:</a:t>
            </a:r>
            <a:r>
              <a:rPr lang="ja-JP" altLang="ja-JP" sz="3200"/>
              <a:t>弾性力　</a:t>
            </a:r>
            <a:r>
              <a:rPr lang="en-US" altLang="ja-JP" sz="3200" dirty="0"/>
              <a:t>k[N/m]:</a:t>
            </a:r>
            <a:r>
              <a:rPr lang="ja-JP" altLang="ja-JP" sz="3200"/>
              <a:t>ばね定数　</a:t>
            </a:r>
            <a:r>
              <a:rPr lang="en-US" altLang="ja-JP" sz="3200" dirty="0"/>
              <a:t>x[m]:</a:t>
            </a:r>
            <a:r>
              <a:rPr lang="ja-JP" altLang="ja-JP" sz="3200"/>
              <a:t>自然長からの伸び</a:t>
            </a:r>
          </a:p>
          <a:p>
            <a:r>
              <a:rPr lang="en-US" altLang="ja-JP" sz="3200" dirty="0"/>
              <a:t> </a:t>
            </a:r>
            <a:endParaRPr lang="ja-JP" altLang="ja-JP" sz="3200"/>
          </a:p>
          <a:p>
            <a:r>
              <a:rPr lang="ja-JP" altLang="ja-JP" sz="3200"/>
              <a:t>◎力のつり合い</a:t>
            </a:r>
            <a:r>
              <a:rPr lang="ja-JP" altLang="en-US" sz="3200"/>
              <a:t>　</a:t>
            </a:r>
            <a:r>
              <a:rPr lang="en-US" altLang="ja-JP" sz="3200" dirty="0"/>
              <a:t>x</a:t>
            </a:r>
            <a:r>
              <a:rPr lang="ja-JP" altLang="en-US" sz="3200"/>
              <a:t>軸</a:t>
            </a:r>
            <a:r>
              <a:rPr lang="en-US" altLang="ja-JP" sz="3200" dirty="0"/>
              <a:t>y</a:t>
            </a:r>
            <a:r>
              <a:rPr lang="ja-JP" altLang="en-US" sz="3200"/>
              <a:t>軸方向に力を分解してそれぞれ合力０</a:t>
            </a:r>
            <a:endParaRPr lang="ja-JP" altLang="ja-JP" sz="3200"/>
          </a:p>
          <a:p>
            <a:r>
              <a:rPr lang="en-US" altLang="ja-JP" sz="3200" dirty="0"/>
              <a:t> </a:t>
            </a:r>
            <a:endParaRPr lang="ja-JP" altLang="ja-JP" sz="3200"/>
          </a:p>
          <a:p>
            <a:r>
              <a:rPr lang="ja-JP" altLang="ja-JP" sz="3200"/>
              <a:t>◎作用・反作用の法則</a:t>
            </a:r>
          </a:p>
          <a:p>
            <a:r>
              <a:rPr lang="ja-JP" altLang="en-US" sz="3200"/>
              <a:t>ある力が原因で反対方向に同じ大きさの力が働く</a:t>
            </a:r>
            <a:endParaRPr lang="en-US" altLang="ja-JP" sz="3200" dirty="0"/>
          </a:p>
          <a:p>
            <a:r>
              <a:rPr lang="ja-JP" altLang="en-US" sz="3200"/>
              <a:t>力の向きは交差する</a:t>
            </a:r>
            <a:endParaRPr lang="en-US" altLang="ja-JP" sz="3200" dirty="0"/>
          </a:p>
          <a:p>
            <a:r>
              <a:rPr lang="en-US" altLang="ja-JP" sz="3200" dirty="0"/>
              <a:t> </a:t>
            </a:r>
            <a:endParaRPr lang="ja-JP" altLang="ja-JP" sz="3200"/>
          </a:p>
          <a:p>
            <a:r>
              <a:rPr lang="ja-JP" altLang="ja-JP" sz="3200"/>
              <a:t>◎慣性の法則</a:t>
            </a:r>
            <a:r>
              <a:rPr lang="ja-JP" altLang="en-US" sz="3200"/>
              <a:t>　</a:t>
            </a:r>
            <a:r>
              <a:rPr lang="ja-JP" altLang="en-US" sz="2800"/>
              <a:t>物体が力を加える前の状態を維持しようとする</a:t>
            </a:r>
            <a:endParaRPr lang="ja-JP" altLang="ja-JP" sz="3200"/>
          </a:p>
          <a:p>
            <a:r>
              <a:rPr lang="ja-JP" altLang="ja-JP" sz="3200"/>
              <a:t>静止している物体→静止し続け</a:t>
            </a:r>
          </a:p>
          <a:p>
            <a:r>
              <a:rPr lang="ja-JP" altLang="ja-JP" sz="3200"/>
              <a:t>運動している物体→等速直線運動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67E618-9AF2-5E42-81E1-DE8E1052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力学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14E319-3E7E-8A43-91BD-C6B867A3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18EF-24EB-2040-BCC5-DB7805353FED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0BD7BD-FA6B-094A-BED2-E76680A11302}"/>
              </a:ext>
            </a:extLst>
          </p:cNvPr>
          <p:cNvSpPr/>
          <p:nvPr/>
        </p:nvSpPr>
        <p:spPr>
          <a:xfrm>
            <a:off x="8153400" y="148856"/>
            <a:ext cx="3776330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89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40594A4-0F0C-6743-B280-0870E7237400}"/>
                  </a:ext>
                </a:extLst>
              </p:cNvPr>
              <p:cNvSpPr txBox="1"/>
              <p:nvPr/>
            </p:nvSpPr>
            <p:spPr>
              <a:xfrm>
                <a:off x="425303" y="148856"/>
                <a:ext cx="11504427" cy="649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ja-JP" sz="3200"/>
                  <a:t>◎重力</a:t>
                </a:r>
              </a:p>
              <a:p>
                <a:r>
                  <a:rPr lang="en-US" altLang="ja-JP" sz="3200" dirty="0"/>
                  <a:t>W</a:t>
                </a:r>
                <a:r>
                  <a:rPr lang="ja-JP" altLang="ja-JP" sz="3200"/>
                  <a:t>＝</a:t>
                </a:r>
                <a:r>
                  <a:rPr lang="en-US" altLang="ja-JP" sz="3200" dirty="0"/>
                  <a:t>mg</a:t>
                </a:r>
                <a:r>
                  <a:rPr lang="ja-JP" altLang="en-US" sz="3200"/>
                  <a:t>　</a:t>
                </a:r>
                <a:r>
                  <a:rPr lang="en-US" altLang="ja-JP" sz="3200" dirty="0"/>
                  <a:t>W[N]:</a:t>
                </a:r>
                <a:r>
                  <a:rPr lang="ja-JP" altLang="ja-JP" sz="3200"/>
                  <a:t>重力　</a:t>
                </a:r>
                <a:r>
                  <a:rPr lang="en-US" altLang="ja-JP" sz="3200" dirty="0"/>
                  <a:t>m[kg]:</a:t>
                </a:r>
                <a:r>
                  <a:rPr lang="ja-JP" altLang="ja-JP" sz="3200"/>
                  <a:t>質量　</a:t>
                </a:r>
                <a:r>
                  <a:rPr lang="en-US" altLang="ja-JP" sz="3200" dirty="0"/>
                  <a:t>g[m/s</a:t>
                </a:r>
                <a:r>
                  <a:rPr lang="en-US" altLang="ja-JP" sz="3200" baseline="30000" dirty="0"/>
                  <a:t>2</a:t>
                </a:r>
                <a:r>
                  <a:rPr lang="en-US" altLang="ja-JP" sz="3200" dirty="0"/>
                  <a:t>]:</a:t>
                </a:r>
                <a:r>
                  <a:rPr lang="ja-JP" altLang="ja-JP" sz="3200"/>
                  <a:t>重力加速度</a:t>
                </a:r>
              </a:p>
              <a:p>
                <a:endParaRPr lang="en-US" altLang="ja-JP" sz="3200" dirty="0"/>
              </a:p>
              <a:p>
                <a:r>
                  <a:rPr lang="ja-JP" altLang="ja-JP" sz="3200"/>
                  <a:t>◎運動方程式</a:t>
                </a:r>
              </a:p>
              <a:p>
                <a:r>
                  <a:rPr lang="en-US" altLang="ja-JP" sz="3200" dirty="0"/>
                  <a:t>ma</a:t>
                </a:r>
                <a:r>
                  <a:rPr lang="ja-JP" altLang="ja-JP" sz="3200"/>
                  <a:t>＝</a:t>
                </a:r>
                <a:r>
                  <a:rPr lang="en-US" altLang="ja-JP" sz="3200" dirty="0"/>
                  <a:t>F</a:t>
                </a:r>
                <a:r>
                  <a:rPr lang="ja-JP" altLang="en-US" sz="3200"/>
                  <a:t>　</a:t>
                </a:r>
                <a:r>
                  <a:rPr lang="en-US" altLang="ja-JP" sz="3200" dirty="0"/>
                  <a:t>m[kg]:</a:t>
                </a:r>
                <a:r>
                  <a:rPr lang="ja-JP" altLang="ja-JP" sz="3200"/>
                  <a:t>質量　</a:t>
                </a:r>
                <a:r>
                  <a:rPr lang="en-US" altLang="ja-JP" sz="3200" dirty="0"/>
                  <a:t>a[m/s</a:t>
                </a:r>
                <a:r>
                  <a:rPr lang="en-US" altLang="ja-JP" sz="3200" baseline="30000" dirty="0"/>
                  <a:t>2</a:t>
                </a:r>
                <a:r>
                  <a:rPr lang="en-US" altLang="ja-JP" sz="3200" dirty="0"/>
                  <a:t>]:</a:t>
                </a:r>
                <a:r>
                  <a:rPr lang="ja-JP" altLang="ja-JP" sz="3200"/>
                  <a:t>加速度　</a:t>
                </a:r>
                <a:r>
                  <a:rPr lang="en-US" altLang="ja-JP" sz="3200" dirty="0"/>
                  <a:t>F[N]:</a:t>
                </a:r>
                <a:r>
                  <a:rPr lang="ja-JP" altLang="ja-JP" sz="3200"/>
                  <a:t>力</a:t>
                </a:r>
              </a:p>
              <a:p>
                <a:r>
                  <a:rPr lang="en-US" altLang="ja-JP" sz="3200" dirty="0"/>
                  <a:t> </a:t>
                </a:r>
                <a:endParaRPr lang="ja-JP" altLang="ja-JP" sz="3200"/>
              </a:p>
              <a:p>
                <a:r>
                  <a:rPr lang="ja-JP" altLang="ja-JP" sz="3200"/>
                  <a:t>◎静止摩擦力と最大摩擦力</a:t>
                </a:r>
              </a:p>
              <a:p>
                <a:r>
                  <a:rPr lang="en-US" altLang="ja-JP" sz="3200" dirty="0"/>
                  <a:t>F</a:t>
                </a:r>
                <a14:m>
                  <m:oMath xmlns:m="http://schemas.openxmlformats.org/officeDocument/2006/math">
                    <m:r>
                      <a:rPr lang="en-US" altLang="ja-JP" sz="320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ja-JP" sz="3200" dirty="0"/>
                  <a:t>F</a:t>
                </a:r>
                <a:r>
                  <a:rPr lang="ja-JP" altLang="ja-JP" sz="3200" baseline="-25000"/>
                  <a:t>０</a:t>
                </a:r>
                <a:r>
                  <a:rPr lang="ja-JP" altLang="ja-JP" sz="3200"/>
                  <a:t>＝μ</a:t>
                </a:r>
                <a:r>
                  <a:rPr lang="ja-JP" altLang="ja-JP" sz="3200" baseline="-25000"/>
                  <a:t>０</a:t>
                </a:r>
                <a:r>
                  <a:rPr lang="en-US" altLang="ja-JP" sz="3200" dirty="0"/>
                  <a:t>N</a:t>
                </a:r>
                <a:r>
                  <a:rPr lang="ja-JP" altLang="en-US" sz="3200"/>
                  <a:t>　</a:t>
                </a:r>
                <a:r>
                  <a:rPr lang="en-US" altLang="ja-JP" sz="3200" dirty="0"/>
                  <a:t>F[N]:</a:t>
                </a:r>
                <a:r>
                  <a:rPr lang="ja-JP" altLang="ja-JP" sz="3200"/>
                  <a:t>静止摩擦力の大きさ　</a:t>
                </a:r>
                <a:endParaRPr lang="en-US" altLang="ja-JP" sz="3200" dirty="0"/>
              </a:p>
              <a:p>
                <a:r>
                  <a:rPr lang="en-US" altLang="ja-JP" sz="3200" dirty="0"/>
                  <a:t>F</a:t>
                </a:r>
                <a:r>
                  <a:rPr lang="en-US" altLang="ja-JP" sz="3200" baseline="-25000" dirty="0"/>
                  <a:t>0</a:t>
                </a:r>
                <a:r>
                  <a:rPr lang="en-US" altLang="ja-JP" sz="3200" dirty="0"/>
                  <a:t>[N]:</a:t>
                </a:r>
                <a:r>
                  <a:rPr lang="ja-JP" altLang="ja-JP" sz="3200"/>
                  <a:t>最大摩擦力</a:t>
                </a:r>
                <a:r>
                  <a:rPr lang="ja-JP" altLang="en-US" sz="3200"/>
                  <a:t>　</a:t>
                </a:r>
                <a:r>
                  <a:rPr lang="ja-JP" altLang="ja-JP" sz="3200"/>
                  <a:t>μ</a:t>
                </a:r>
                <a:r>
                  <a:rPr lang="ja-JP" altLang="ja-JP" sz="3200" baseline="-25000"/>
                  <a:t>０</a:t>
                </a:r>
                <a:r>
                  <a:rPr lang="en-US" altLang="ja-JP" sz="3200" dirty="0"/>
                  <a:t>:</a:t>
                </a:r>
                <a:r>
                  <a:rPr lang="ja-JP" altLang="ja-JP" sz="3200"/>
                  <a:t>静止摩擦力係数</a:t>
                </a:r>
                <a:r>
                  <a:rPr lang="ja-JP" altLang="en-US" sz="3200"/>
                  <a:t>　</a:t>
                </a:r>
                <a:r>
                  <a:rPr lang="en-US" altLang="ja-JP" sz="3200" dirty="0"/>
                  <a:t>N[N]:</a:t>
                </a:r>
                <a:r>
                  <a:rPr lang="ja-JP" altLang="ja-JP" sz="3200"/>
                  <a:t>垂直抗力</a:t>
                </a:r>
              </a:p>
              <a:p>
                <a:r>
                  <a:rPr lang="en-US" altLang="ja-JP" sz="3200" dirty="0"/>
                  <a:t> </a:t>
                </a:r>
                <a:endParaRPr lang="ja-JP" altLang="ja-JP" sz="3200"/>
              </a:p>
              <a:p>
                <a:r>
                  <a:rPr lang="ja-JP" altLang="ja-JP" sz="3200"/>
                  <a:t>◎動摩擦力</a:t>
                </a:r>
              </a:p>
              <a:p>
                <a:r>
                  <a:rPr lang="en-US" altLang="ja-JP" sz="3200" dirty="0"/>
                  <a:t>F</a:t>
                </a:r>
                <a:r>
                  <a:rPr lang="ja-JP" altLang="ja-JP" sz="3200"/>
                  <a:t>‘＝μ</a:t>
                </a:r>
                <a:r>
                  <a:rPr lang="en-US" altLang="ja-JP" sz="3200" dirty="0"/>
                  <a:t>’N</a:t>
                </a:r>
                <a:r>
                  <a:rPr lang="ja-JP" altLang="en-US" sz="3200"/>
                  <a:t>　</a:t>
                </a:r>
                <a:endParaRPr lang="en-US" altLang="ja-JP" sz="3200" dirty="0"/>
              </a:p>
              <a:p>
                <a:r>
                  <a:rPr lang="en-US" altLang="ja-JP" sz="3200" dirty="0"/>
                  <a:t>F</a:t>
                </a:r>
                <a:r>
                  <a:rPr lang="ja-JP" altLang="ja-JP" sz="3200"/>
                  <a:t>‘</a:t>
                </a:r>
                <a:r>
                  <a:rPr lang="en-US" altLang="ja-JP" sz="3200" dirty="0"/>
                  <a:t>:</a:t>
                </a:r>
                <a:r>
                  <a:rPr lang="ja-JP" altLang="ja-JP" sz="3200"/>
                  <a:t>動摩擦力の大きさ　μ’</a:t>
                </a:r>
                <a:r>
                  <a:rPr lang="en-US" altLang="ja-JP" sz="3200" dirty="0"/>
                  <a:t>:</a:t>
                </a:r>
                <a:r>
                  <a:rPr lang="ja-JP" altLang="ja-JP" sz="3200"/>
                  <a:t>動摩擦力係数　</a:t>
                </a:r>
                <a:r>
                  <a:rPr lang="en-US" altLang="ja-JP" sz="3200" dirty="0"/>
                  <a:t>N[N]:</a:t>
                </a:r>
                <a:r>
                  <a:rPr lang="ja-JP" altLang="ja-JP" sz="3200"/>
                  <a:t>垂直抗力</a:t>
                </a: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40594A4-0F0C-6743-B280-0870E7237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3" y="148856"/>
                <a:ext cx="11504427" cy="6494085"/>
              </a:xfrm>
              <a:prstGeom prst="rect">
                <a:avLst/>
              </a:prstGeom>
              <a:blipFill>
                <a:blip r:embed="rId2"/>
                <a:stretch>
                  <a:fillRect l="-1213" t="-1370" b="-19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67E618-9AF2-5E42-81E1-DE8E1052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力学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14E319-3E7E-8A43-91BD-C6B867A3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18EF-24EB-2040-BCC5-DB7805353FED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0BD7BD-FA6B-094A-BED2-E76680A11302}"/>
              </a:ext>
            </a:extLst>
          </p:cNvPr>
          <p:cNvSpPr/>
          <p:nvPr/>
        </p:nvSpPr>
        <p:spPr>
          <a:xfrm>
            <a:off x="8153400" y="148856"/>
            <a:ext cx="3776330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48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40594A4-0F0C-6743-B280-0870E7237400}"/>
                  </a:ext>
                </a:extLst>
              </p:cNvPr>
              <p:cNvSpPr txBox="1"/>
              <p:nvPr/>
            </p:nvSpPr>
            <p:spPr>
              <a:xfrm>
                <a:off x="343786" y="147189"/>
                <a:ext cx="11504427" cy="671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200"/>
                  <a:t>◎空気抵抗</a:t>
                </a:r>
                <a:endParaRPr lang="en-US" altLang="ja-JP" sz="3200" dirty="0"/>
              </a:p>
              <a:p>
                <a:r>
                  <a:rPr lang="en-US" altLang="ja-JP" sz="3200" dirty="0"/>
                  <a:t>f</a:t>
                </a:r>
                <a:r>
                  <a:rPr kumimoji="1" lang="en-US" altLang="ja-JP" sz="3200" dirty="0"/>
                  <a:t>=</a:t>
                </a:r>
                <a:r>
                  <a:rPr kumimoji="1" lang="en-US" altLang="ja-JP" sz="3200" dirty="0" err="1"/>
                  <a:t>kv</a:t>
                </a:r>
                <a:r>
                  <a:rPr kumimoji="1" lang="en-US" altLang="ja-JP" sz="3200" dirty="0"/>
                  <a:t>  f</a:t>
                </a:r>
                <a:r>
                  <a:rPr kumimoji="1" lang="ja-JP" altLang="en-US" sz="3200"/>
                  <a:t>：空気抵抗、</a:t>
                </a:r>
                <a:r>
                  <a:rPr kumimoji="1" lang="en-US" altLang="ja-JP" sz="3200" dirty="0"/>
                  <a:t>k</a:t>
                </a:r>
                <a:r>
                  <a:rPr lang="ja-JP" altLang="en-US" sz="3200"/>
                  <a:t>：定数、</a:t>
                </a:r>
                <a:r>
                  <a:rPr lang="en-US" altLang="ja-JP" sz="3200" dirty="0"/>
                  <a:t>v</a:t>
                </a:r>
                <a:r>
                  <a:rPr lang="ja-JP" altLang="en-US" sz="3200"/>
                  <a:t>：速度</a:t>
                </a:r>
                <a:endParaRPr lang="en-US" altLang="ja-JP" sz="3200" dirty="0"/>
              </a:p>
              <a:p>
                <a:endParaRPr kumimoji="1" lang="en-US" altLang="ja-JP" sz="3200" dirty="0"/>
              </a:p>
              <a:p>
                <a:r>
                  <a:rPr lang="ja-JP" altLang="ja-JP" sz="3200"/>
                  <a:t>◎圧力</a:t>
                </a:r>
              </a:p>
              <a:p>
                <a:r>
                  <a:rPr lang="en-US" altLang="ja-JP" sz="3200" dirty="0"/>
                  <a:t>p</a:t>
                </a:r>
                <a:r>
                  <a:rPr lang="ja-JP" altLang="ja-JP" sz="3200"/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ja-JP" altLang="en-US" sz="3200"/>
                  <a:t>　</a:t>
                </a:r>
                <a:endParaRPr lang="en-US" altLang="ja-JP" sz="3200" dirty="0"/>
              </a:p>
              <a:p>
                <a:r>
                  <a:rPr lang="en-US" altLang="ja-JP" sz="3200" dirty="0"/>
                  <a:t>p[Pa]:</a:t>
                </a:r>
                <a:r>
                  <a:rPr lang="ja-JP" altLang="ja-JP" sz="3200"/>
                  <a:t>圧力　</a:t>
                </a:r>
                <a:r>
                  <a:rPr lang="en-US" altLang="ja-JP" sz="3200" dirty="0"/>
                  <a:t>F[N]:</a:t>
                </a:r>
                <a:r>
                  <a:rPr lang="ja-JP" altLang="ja-JP" sz="3200"/>
                  <a:t>面を垂直に押す力　</a:t>
                </a:r>
                <a:r>
                  <a:rPr lang="en-US" altLang="ja-JP" sz="3200" dirty="0"/>
                  <a:t>S[m</a:t>
                </a:r>
                <a:r>
                  <a:rPr lang="en-US" altLang="ja-JP" sz="3200" baseline="30000" dirty="0"/>
                  <a:t>2</a:t>
                </a:r>
                <a:r>
                  <a:rPr lang="en-US" altLang="ja-JP" sz="3200" dirty="0"/>
                  <a:t>]:</a:t>
                </a:r>
                <a:r>
                  <a:rPr lang="ja-JP" altLang="ja-JP" sz="3200"/>
                  <a:t>力を受ける面積</a:t>
                </a:r>
              </a:p>
              <a:p>
                <a:r>
                  <a:rPr lang="en-US" altLang="ja-JP" sz="3200" dirty="0"/>
                  <a:t> </a:t>
                </a:r>
                <a:endParaRPr lang="ja-JP" altLang="ja-JP" sz="3200"/>
              </a:p>
              <a:p>
                <a:r>
                  <a:rPr lang="ja-JP" altLang="ja-JP" sz="3200"/>
                  <a:t>◎水圧</a:t>
                </a:r>
              </a:p>
              <a:p>
                <a:r>
                  <a:rPr lang="en-US" altLang="ja-JP" sz="3200" dirty="0"/>
                  <a:t>p</a:t>
                </a:r>
                <a:r>
                  <a:rPr lang="ja-JP" altLang="ja-JP" sz="3200"/>
                  <a:t>＝ρ</a:t>
                </a:r>
                <a:r>
                  <a:rPr lang="en-US" altLang="ja-JP" sz="3200" dirty="0" err="1"/>
                  <a:t>gh</a:t>
                </a:r>
                <a:r>
                  <a:rPr lang="ja-JP" altLang="en-US" sz="3200"/>
                  <a:t>　</a:t>
                </a:r>
                <a:r>
                  <a:rPr lang="ja-JP" altLang="ja-JP" sz="3200"/>
                  <a:t>ρ</a:t>
                </a:r>
                <a:r>
                  <a:rPr lang="en-US" altLang="ja-JP" sz="3200" dirty="0"/>
                  <a:t>[kg/m</a:t>
                </a:r>
                <a:r>
                  <a:rPr lang="en-US" altLang="ja-JP" sz="3200" baseline="30000" dirty="0"/>
                  <a:t>3</a:t>
                </a:r>
                <a:r>
                  <a:rPr lang="en-US" altLang="ja-JP" sz="3200" dirty="0"/>
                  <a:t>]:</a:t>
                </a:r>
                <a:r>
                  <a:rPr lang="ja-JP" altLang="ja-JP" sz="3200"/>
                  <a:t>水の密度　</a:t>
                </a:r>
                <a:r>
                  <a:rPr lang="en-US" altLang="ja-JP" sz="3200" dirty="0"/>
                  <a:t>h[m]:</a:t>
                </a:r>
                <a:r>
                  <a:rPr lang="ja-JP" altLang="ja-JP" sz="3200"/>
                  <a:t>水面からの深さ</a:t>
                </a:r>
              </a:p>
              <a:p>
                <a:r>
                  <a:rPr lang="en-US" altLang="ja-JP" sz="3200" dirty="0"/>
                  <a:t> </a:t>
                </a:r>
                <a:endParaRPr lang="ja-JP" altLang="ja-JP" sz="3200"/>
              </a:p>
              <a:p>
                <a:r>
                  <a:rPr lang="ja-JP" altLang="ja-JP" sz="3200"/>
                  <a:t>◎浮力</a:t>
                </a:r>
              </a:p>
              <a:p>
                <a:r>
                  <a:rPr lang="en-US" altLang="ja-JP" sz="3200" dirty="0"/>
                  <a:t>F</a:t>
                </a:r>
                <a:r>
                  <a:rPr lang="ja-JP" altLang="ja-JP" sz="3200"/>
                  <a:t>＝ρ</a:t>
                </a:r>
                <a:r>
                  <a:rPr lang="en-US" altLang="ja-JP" sz="3200" dirty="0"/>
                  <a:t>Vg</a:t>
                </a:r>
                <a:endParaRPr lang="ja-JP" altLang="ja-JP" sz="3200"/>
              </a:p>
              <a:p>
                <a:r>
                  <a:rPr lang="ja-JP" altLang="ja-JP" sz="3200"/>
                  <a:t>ρ</a:t>
                </a:r>
                <a:r>
                  <a:rPr lang="en-US" altLang="ja-JP" sz="3200" dirty="0"/>
                  <a:t>[kg/m</a:t>
                </a:r>
                <a:r>
                  <a:rPr lang="en-US" altLang="ja-JP" sz="3200" baseline="30000" dirty="0"/>
                  <a:t>3</a:t>
                </a:r>
                <a:r>
                  <a:rPr lang="en-US" altLang="ja-JP" sz="3200" dirty="0"/>
                  <a:t>]:</a:t>
                </a:r>
                <a:r>
                  <a:rPr lang="ja-JP" altLang="ja-JP" sz="3200"/>
                  <a:t>流体の密度　</a:t>
                </a:r>
                <a:r>
                  <a:rPr lang="en-US" altLang="ja-JP" sz="3200" dirty="0"/>
                  <a:t>V[m</a:t>
                </a:r>
                <a:r>
                  <a:rPr lang="en-US" altLang="ja-JP" sz="3200" baseline="30000" dirty="0"/>
                  <a:t>3</a:t>
                </a:r>
                <a:r>
                  <a:rPr lang="en-US" altLang="ja-JP" sz="3200" dirty="0"/>
                  <a:t>]:</a:t>
                </a:r>
                <a:r>
                  <a:rPr lang="ja-JP" altLang="ja-JP" sz="3200"/>
                  <a:t>流体中の物体の体積　</a:t>
                </a: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40594A4-0F0C-6743-B280-0870E7237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86" y="147189"/>
                <a:ext cx="11504427" cy="6710811"/>
              </a:xfrm>
              <a:prstGeom prst="rect">
                <a:avLst/>
              </a:prstGeom>
              <a:blipFill>
                <a:blip r:embed="rId2"/>
                <a:stretch>
                  <a:fillRect l="-1323" t="-1326" b="-18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67E618-9AF2-5E42-81E1-DE8E1052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力学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14E319-3E7E-8A43-91BD-C6B867A3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18EF-24EB-2040-BCC5-DB7805353FED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0BD7BD-FA6B-094A-BED2-E76680A11302}"/>
              </a:ext>
            </a:extLst>
          </p:cNvPr>
          <p:cNvSpPr/>
          <p:nvPr/>
        </p:nvSpPr>
        <p:spPr>
          <a:xfrm>
            <a:off x="8153400" y="148856"/>
            <a:ext cx="3776330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8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9D77A54-7FA4-7D48-A6B7-BF4475A33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986" y="893135"/>
            <a:ext cx="5168014" cy="3470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40594A4-0F0C-6743-B280-0870E7237400}"/>
                  </a:ext>
                </a:extLst>
              </p:cNvPr>
              <p:cNvSpPr txBox="1"/>
              <p:nvPr/>
            </p:nvSpPr>
            <p:spPr>
              <a:xfrm>
                <a:off x="425303" y="308360"/>
                <a:ext cx="11504427" cy="5985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200"/>
                  <a:t>◎モーメント　</a:t>
                </a:r>
                <a:endParaRPr lang="en-US" altLang="ja-JP" sz="3200" dirty="0"/>
              </a:p>
              <a:p>
                <a:r>
                  <a:rPr kumimoji="1" lang="ja-JP" altLang="en-US" sz="3200"/>
                  <a:t>物体は剛体であると考える→大きさと質量がある</a:t>
                </a:r>
                <a:endParaRPr kumimoji="1" lang="en-US" altLang="ja-JP" sz="3200" dirty="0"/>
              </a:p>
              <a:p>
                <a:r>
                  <a:rPr lang="ja-JP" altLang="en-US" sz="3200"/>
                  <a:t>　　　＊↔︎質点：質量がある点、大きさがない</a:t>
                </a:r>
                <a:endParaRPr lang="en-US" altLang="ja-JP" sz="3200" dirty="0"/>
              </a:p>
              <a:p>
                <a:r>
                  <a:rPr lang="ja-JP" altLang="en-US" sz="3200"/>
                  <a:t>任意の</a:t>
                </a:r>
                <a:r>
                  <a:rPr kumimoji="1" lang="ja-JP" altLang="en-US" sz="3200"/>
                  <a:t>点から作用点の距離と力の大きさの積</a:t>
                </a:r>
                <a:endParaRPr kumimoji="1" lang="en-US" altLang="ja-JP" sz="3200" dirty="0"/>
              </a:p>
              <a:p>
                <a:r>
                  <a:rPr lang="en-US" altLang="ja-JP" sz="3200" dirty="0"/>
                  <a:t>M</a:t>
                </a:r>
                <a:r>
                  <a:rPr lang="ja-JP" altLang="en-US" sz="3200"/>
                  <a:t>＝</a:t>
                </a:r>
                <a:r>
                  <a:rPr lang="en-US" altLang="ja-JP" sz="3200" dirty="0"/>
                  <a:t>FL</a:t>
                </a:r>
                <a:r>
                  <a:rPr lang="ja-JP" altLang="en-US" sz="3200"/>
                  <a:t>　　　＊常に垂直の位置</a:t>
                </a:r>
                <a:endParaRPr lang="en-US" altLang="ja-JP" sz="3200" dirty="0"/>
              </a:p>
              <a:p>
                <a:endParaRPr lang="en-US" altLang="ja-JP" sz="3200" dirty="0"/>
              </a:p>
              <a:p>
                <a:r>
                  <a:rPr lang="ja-JP" altLang="en-US" sz="3200"/>
                  <a:t>◎偶力</a:t>
                </a:r>
                <a:endParaRPr lang="en-US" altLang="ja-JP" sz="3200" dirty="0"/>
              </a:p>
              <a:p>
                <a:r>
                  <a:rPr lang="en-US" altLang="ja-JP" sz="3200" dirty="0"/>
                  <a:t>M</a:t>
                </a:r>
                <a:r>
                  <a:rPr lang="ja-JP" altLang="en-US" sz="3200"/>
                  <a:t>＝</a:t>
                </a:r>
                <a:r>
                  <a:rPr lang="en-US" altLang="ja-JP" sz="3200" dirty="0" err="1"/>
                  <a:t>Fd</a:t>
                </a:r>
                <a:r>
                  <a:rPr lang="ja-JP" altLang="en-US" sz="3200"/>
                  <a:t> </a:t>
                </a:r>
                <a:endParaRPr lang="en-US" altLang="ja-JP" sz="3200" dirty="0"/>
              </a:p>
              <a:p>
                <a:endParaRPr lang="en-US" altLang="ja-JP" sz="3200" dirty="0"/>
              </a:p>
              <a:p>
                <a:r>
                  <a:rPr lang="ja-JP" altLang="en-US" sz="3200"/>
                  <a:t>◎重心</a:t>
                </a:r>
                <a:endParaRPr lang="en-US" altLang="ja-JP" sz="32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質量と</m:t>
                        </m:r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座標の積</m:t>
                        </m:r>
                      </m:num>
                      <m:den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質量の合計</m:t>
                        </m:r>
                      </m:den>
                    </m:f>
                  </m:oMath>
                </a14:m>
                <a:r>
                  <a:rPr lang="ja-JP" altLang="en-US" sz="3200"/>
                  <a:t> </a:t>
                </a:r>
                <a:endParaRPr kumimoji="1" lang="ja-JP" altLang="en-US" sz="320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40594A4-0F0C-6743-B280-0870E7237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3" y="308360"/>
                <a:ext cx="11504427" cy="5985934"/>
              </a:xfrm>
              <a:prstGeom prst="rect">
                <a:avLst/>
              </a:prstGeom>
              <a:blipFill>
                <a:blip r:embed="rId3"/>
                <a:stretch>
                  <a:fillRect l="-1213" t="-1271" b="-8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67E618-9AF2-5E42-81E1-DE8E1052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力学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14E319-3E7E-8A43-91BD-C6B867A3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18EF-24EB-2040-BCC5-DB7805353FED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0BD7BD-FA6B-094A-BED2-E76680A11302}"/>
              </a:ext>
            </a:extLst>
          </p:cNvPr>
          <p:cNvSpPr/>
          <p:nvPr/>
        </p:nvSpPr>
        <p:spPr>
          <a:xfrm>
            <a:off x="8153400" y="148856"/>
            <a:ext cx="3776330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91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6" id="{5F05A185-BFA0-9B46-B5C6-019812A18828}" vid="{93AA35F5-E316-1645-A018-224B5118B9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120</TotalTime>
  <Words>1106</Words>
  <Application>Microsoft Macintosh PowerPoint</Application>
  <PresentationFormat>ワイド画面</PresentationFormat>
  <Paragraphs>185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游ゴシック</vt:lpstr>
      <vt:lpstr>游ゴシック Light</vt:lpstr>
      <vt:lpstr>Arial</vt:lpstr>
      <vt:lpstr>Cambria Math</vt:lpstr>
      <vt:lpstr>Office テーマ</vt:lpstr>
      <vt:lpstr>力学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奥原 駿汰</dc:creator>
  <cp:lastModifiedBy>奥原 駿汰</cp:lastModifiedBy>
  <cp:revision>12</cp:revision>
  <dcterms:created xsi:type="dcterms:W3CDTF">2020-08-07T05:24:24Z</dcterms:created>
  <dcterms:modified xsi:type="dcterms:W3CDTF">2020-08-07T14:03:14Z</dcterms:modified>
</cp:coreProperties>
</file>