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1"/>
    <p:restoredTop sz="94618"/>
  </p:normalViewPr>
  <p:slideViewPr>
    <p:cSldViewPr snapToGrid="0" snapToObjects="1">
      <p:cViewPr varScale="1">
        <p:scale>
          <a:sx n="103" d="100"/>
          <a:sy n="103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3C8CC-6C68-AC40-979B-927434914919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65120-1CF5-CE4D-BB6D-89F188235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71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3D6820-FCCB-C249-B28B-21A25B269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F14A50-7BA5-A949-AF38-D82B9C50D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188DA0-FA09-DC43-8955-C8942C09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3F25-98A0-2240-9253-3F46858AC22F}" type="datetime1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B20CD3-7F02-3549-A01B-7327A6FF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波動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022A1-9FDF-254F-B3AB-7BEAF119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DE13-5B74-C248-A853-188A113030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9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3B199B-AC5C-F843-AF46-8D900C74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AA6BF9-29BD-6B4B-931E-FDC0028F4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3C7FFE-2FB9-F043-B678-E1F4AA84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0D8D-1CC5-DC4C-AC5C-729B6B2B4705}" type="datetime1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85529D-409F-054F-82EB-3CCF4AD0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波動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D9432F-E4B1-B946-BEC2-19BE7E3A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DE13-5B74-C248-A853-188A113030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01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B2E5DD-4FE4-D94B-93E7-74D8AFCA7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1D6FF9-FEA4-8844-BEF3-14C7D7CD0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A9BA25-BD6B-A440-8D2C-886B70D4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57D6-95D4-C84B-AA48-A39D700143BB}" type="datetime1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F80A0A-241F-124D-B45A-55EF00B2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波動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D60EEF-1FD1-9846-837C-9C5ED2E8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DE13-5B74-C248-A853-188A113030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39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498A13-A8C6-F743-BBB0-08801A34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7CCBF8-924D-CF4B-A32E-3DDD2F5FE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1379F4-CF94-1E47-990B-E68AF259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36A0-7FD5-6146-884D-68DB3EB51411}" type="datetime1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C93C80-CEFF-EB44-B75A-26FD4C7E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波動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F892E3-F8EA-FF4F-B6B9-67AEECD2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DE13-5B74-C248-A853-188A113030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24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FAE864-4D87-354C-852D-F831E35C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5DD67C-DEED-814E-B6DD-0DCA04D52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89C0DE-BD41-B048-9364-D97AC3F7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87EF-0ACF-724F-BD57-8099E9489053}" type="datetime1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680BC3-E48D-F643-B801-CC241577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波動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711CD6-EECD-DE46-ADFE-FF28BD95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DE13-5B74-C248-A853-188A113030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40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7B0B4-53B0-2F41-B888-365A56C0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7D4231-1F84-0C4A-883B-8F4CBB770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1D95A2-5A17-4F45-B81C-3D811FE01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B679D8-ACAC-CB4C-AC6D-E5BFF06D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3D97-8F9F-DB48-A049-1DD75873328B}" type="datetime1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E5B906-DB81-BE46-8F32-13E99CF2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波動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10A3B2-4994-BB49-BA79-B2469A4D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DE13-5B74-C248-A853-188A113030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96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B81FAC-CAF3-4A49-BCA7-48A85A21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E4C9F4-7540-0646-883E-7DF5DBF45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A131BE-262A-BD4E-ADE9-189624103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C0486C5-D7AC-9F4C-BE71-54A617469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C8C2629-5774-6C47-9308-6DB0DAE67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824F2DC-ECE3-BE44-B67F-B5DE7F0C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344E-7D3A-2149-814F-3F90DC90CA36}" type="datetime1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66306A9-849F-FD47-BDC1-5B88272A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波動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AF2D223-A9B5-074F-8A82-C930ACDC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DE13-5B74-C248-A853-188A113030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33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B91385-4CCE-4740-986A-8A51B64B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92E26F2-0BF0-084E-8C0A-E8F67703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7AA4-96BD-D849-91B7-E5C0E8241637}" type="datetime1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FBF602-B165-2949-A9F0-DC00E967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波動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389067-DF5D-124A-983B-4C890828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DE13-5B74-C248-A853-188A113030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1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AA0BFC8-EDBC-FC49-95D0-8EB095A4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DD25-4946-C64F-A8CF-44AA872AABB5}" type="datetime1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E1B512-C7BC-F648-8322-6A6E32C4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波動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FB8E4B-F08E-D748-AB40-8F3848AA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DE13-5B74-C248-A853-188A113030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43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947B1D-145A-B84C-AD45-8E538266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B61D7A-3C18-7B41-B1D5-EF56B580D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DF7B80-B5D8-704F-B449-53C49FDF2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1FC3B1-35B3-264C-9FA2-E459FAD2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73AB-590B-1C4C-A358-3D054BB0B5C0}" type="datetime1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F90045-21BD-5C43-A8FF-1CEB77D7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波動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89F2D1-CF87-D34C-8065-7D6DFA49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DE13-5B74-C248-A853-188A113030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2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93FE3-9B8D-474E-8259-9A92A688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108EE29-474E-4842-940A-4AFCCDE3E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B8E74A-A782-0342-B9BE-987529E25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A634BD-B96D-3F4A-AA66-9DF872A6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1009-00B2-094E-B90D-DAE951638B4D}" type="datetime1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044BD5-8D42-0748-BE86-29513D40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波動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15E3FA-D823-A24F-AD0A-A9C13244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DE13-5B74-C248-A853-188A113030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89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27FC8F6-F2A2-2444-9C81-9440AC44D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E1E374-35C0-9D44-A7B9-CF2CEE1C6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3234E4-EF6C-C04B-8852-EF92C3B7D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1BC7B-7B6A-3E48-BE84-4E2F292DF812}" type="datetime1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E36301-36FF-B84E-B4F4-A650977A5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波動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8C77E0-BDC2-E143-81C3-4F83C2F14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FDE13-5B74-C248-A853-188A113030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92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CB10E7-EEA1-4046-AE15-9185939AF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波動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85B0CF-F55D-D04F-ADF2-3B44FB2A7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DC825F-A1E3-EF40-B59E-C0DA2844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波動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DC35B7-C068-3241-A8BD-535D0C78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DE13-5B74-C248-A853-188A1130307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37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62179B3-16DE-9042-8104-27748029AD49}"/>
                  </a:ext>
                </a:extLst>
              </p:cNvPr>
              <p:cNvSpPr txBox="1"/>
              <p:nvPr/>
            </p:nvSpPr>
            <p:spPr>
              <a:xfrm>
                <a:off x="1092818" y="1115123"/>
                <a:ext cx="10415241" cy="5013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200"/>
                  <a:t>正弦波を表す式</a:t>
                </a:r>
                <a:endParaRPr lang="en-US" altLang="ja-JP" sz="3200" dirty="0"/>
              </a:p>
              <a:p>
                <a:r>
                  <a:rPr kumimoji="1" lang="ja-JP" altLang="en-US" sz="3200"/>
                  <a:t>◎速度が正の方向</a:t>
                </a:r>
                <a:endParaRPr kumimoji="1" lang="en-US" altLang="ja-JP" sz="3200" dirty="0"/>
              </a:p>
              <a:p>
                <a:r>
                  <a:rPr lang="en-US" altLang="ja-JP" sz="3200" dirty="0"/>
                  <a:t>y=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200">
                        <a:latin typeface="Cambria Math" panose="02040503050406030204" pitchFamily="18" charset="0"/>
                      </a:rPr>
                      <m:t>Asin</m:t>
                    </m:r>
                    <m:f>
                      <m:f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d>
                      <m:d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</m:e>
                    </m:d>
                    <m:r>
                      <a:rPr lang="en-US" altLang="ja-JP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𝐴𝑠𝑖𝑛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ja-JP" sz="3200" i="1"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den>
                        </m:f>
                      </m:e>
                    </m:d>
                  </m:oMath>
                </a14:m>
                <a:endParaRPr lang="en-US" altLang="ja-JP" sz="3200" dirty="0"/>
              </a:p>
              <a:p>
                <a:r>
                  <a:rPr kumimoji="1" lang="ja-JP" altLang="en-US" sz="3200"/>
                  <a:t>◎速度が負の向き</a:t>
                </a:r>
                <a:endParaRPr kumimoji="1" lang="en-US" altLang="ja-JP" sz="3200" dirty="0"/>
              </a:p>
              <a:p>
                <a:r>
                  <a:rPr lang="en-US" altLang="ja-JP" sz="3200" dirty="0"/>
                  <a:t>y=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200">
                        <a:latin typeface="Cambria Math" panose="02040503050406030204" pitchFamily="18" charset="0"/>
                      </a:rPr>
                      <m:t>Asin</m:t>
                    </m:r>
                    <m:f>
                      <m:f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d>
                      <m:d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</m:e>
                    </m:d>
                    <m:r>
                      <a:rPr lang="en-US" altLang="ja-JP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𝐴𝑠𝑖𝑛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ja-JP" sz="3200" i="1"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den>
                        </m:f>
                      </m:e>
                    </m:d>
                  </m:oMath>
                </a14:m>
                <a:endParaRPr lang="en-US" altLang="ja-JP" sz="3200" dirty="0"/>
              </a:p>
              <a:p>
                <a:endParaRPr kumimoji="1" lang="en-US" altLang="ja-JP" sz="3200" dirty="0"/>
              </a:p>
              <a:p>
                <a:r>
                  <a:rPr lang="ja-JP" altLang="en-US" sz="3200"/>
                  <a:t>波の干渉</a:t>
                </a:r>
                <a:endParaRPr lang="en-US" altLang="ja-JP" sz="3200" dirty="0"/>
              </a:p>
              <a:p>
                <a:r>
                  <a:rPr lang="ja-JP" altLang="en-US" sz="3200"/>
                  <a:t>波源からの距離の差が</a:t>
                </a:r>
                <a:r>
                  <a:rPr lang="en-US" altLang="ja-JP" sz="3200" dirty="0"/>
                  <a:t>…</a:t>
                </a:r>
              </a:p>
              <a:p>
                <a:r>
                  <a:rPr kumimoji="1" lang="ja-JP" altLang="en-US" sz="3200"/>
                  <a:t>強め合う→半波長の偶数倍、弱め合う→半波長の奇数倍</a:t>
                </a:r>
                <a:endParaRPr kumimoji="1" lang="en-US" altLang="ja-JP" sz="32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62179B3-16DE-9042-8104-27748029A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18" y="1115123"/>
                <a:ext cx="10415241" cy="5013424"/>
              </a:xfrm>
              <a:prstGeom prst="rect">
                <a:avLst/>
              </a:prstGeom>
              <a:blipFill>
                <a:blip r:embed="rId2"/>
                <a:stretch>
                  <a:fillRect l="-1462" t="-1515" r="-731" b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CA03AD-C3AC-264A-B973-AC7B805A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波動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DA09DE-68A1-5848-9AFA-E2EC59D5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DE13-5B74-C248-A853-188A1130307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31177D3-13D4-A543-85B0-A3A84777F927}"/>
              </a:ext>
            </a:extLst>
          </p:cNvPr>
          <p:cNvSpPr/>
          <p:nvPr/>
        </p:nvSpPr>
        <p:spPr>
          <a:xfrm>
            <a:off x="1694985" y="2163337"/>
            <a:ext cx="2520176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70409D-4AD3-4A49-B729-EA1C2F09A44F}"/>
              </a:ext>
            </a:extLst>
          </p:cNvPr>
          <p:cNvSpPr/>
          <p:nvPr/>
        </p:nvSpPr>
        <p:spPr>
          <a:xfrm>
            <a:off x="4672361" y="2163336"/>
            <a:ext cx="2520176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7B3CE98-78D1-0847-8E12-F2E9A78EB3AF}"/>
              </a:ext>
            </a:extLst>
          </p:cNvPr>
          <p:cNvSpPr/>
          <p:nvPr/>
        </p:nvSpPr>
        <p:spPr>
          <a:xfrm>
            <a:off x="1694985" y="3400669"/>
            <a:ext cx="2520176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DC9D18A-EAD2-AB46-B3BF-3A11807E9240}"/>
              </a:ext>
            </a:extLst>
          </p:cNvPr>
          <p:cNvSpPr/>
          <p:nvPr/>
        </p:nvSpPr>
        <p:spPr>
          <a:xfrm>
            <a:off x="4672361" y="3389174"/>
            <a:ext cx="2520176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9B9FC4C-CC72-C34B-A76C-BA728E5A9F7C}"/>
              </a:ext>
            </a:extLst>
          </p:cNvPr>
          <p:cNvSpPr/>
          <p:nvPr/>
        </p:nvSpPr>
        <p:spPr>
          <a:xfrm>
            <a:off x="3259873" y="5531005"/>
            <a:ext cx="2382644" cy="45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0E24457-A1EE-FB49-AD60-10693DF141DB}"/>
              </a:ext>
            </a:extLst>
          </p:cNvPr>
          <p:cNvSpPr/>
          <p:nvPr/>
        </p:nvSpPr>
        <p:spPr>
          <a:xfrm>
            <a:off x="8452624" y="5531005"/>
            <a:ext cx="2453269" cy="45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09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F1679E-5C12-D848-9BAB-4D4D2FC81A66}"/>
                  </a:ext>
                </a:extLst>
              </p:cNvPr>
              <p:cNvSpPr txBox="1"/>
              <p:nvPr/>
            </p:nvSpPr>
            <p:spPr>
              <a:xfrm>
                <a:off x="579863" y="892099"/>
                <a:ext cx="5519460" cy="5247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/>
                  <a:t>屈折の法則</a:t>
                </a:r>
                <a:endParaRPr kumimoji="1" lang="en-US" altLang="ja-JP" sz="3200" dirty="0"/>
              </a:p>
              <a:p>
                <a:r>
                  <a:rPr lang="en-US" altLang="ja-JP" sz="3200" dirty="0"/>
                  <a:t>n</a:t>
                </a:r>
                <a:r>
                  <a:rPr lang="en-US" altLang="ja-JP" sz="3200" baseline="-25000" dirty="0"/>
                  <a:t>12</a:t>
                </a:r>
                <a:r>
                  <a:rPr lang="en-US" altLang="ja-JP" sz="32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𝑠𝑖𝑛𝑖</m:t>
                        </m:r>
                      </m:num>
                      <m:den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𝑠𝑖𝑛𝑟</m:t>
                        </m:r>
                      </m:den>
                    </m:f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altLang="ja-JP" sz="3200" dirty="0"/>
              </a:p>
              <a:p>
                <a:endParaRPr lang="en-US" altLang="ja-JP" sz="3200" dirty="0"/>
              </a:p>
              <a:p>
                <a:r>
                  <a:rPr lang="ja-JP" altLang="en-US" sz="3200"/>
                  <a:t>空気中の音速</a:t>
                </a:r>
                <a:endParaRPr lang="en-US" altLang="ja-JP" sz="3200" dirty="0"/>
              </a:p>
              <a:p>
                <a:r>
                  <a:rPr kumimoji="1" lang="en-US" altLang="ja-JP" sz="3200" dirty="0"/>
                  <a:t>V</a:t>
                </a:r>
                <a:r>
                  <a:rPr kumimoji="1" lang="ja-JP" altLang="en-US" sz="3200"/>
                  <a:t>＝</a:t>
                </a:r>
                <a:r>
                  <a:rPr kumimoji="1" lang="en-US" altLang="ja-JP" sz="3200" dirty="0"/>
                  <a:t>331.5+0.6t</a:t>
                </a:r>
              </a:p>
              <a:p>
                <a:endParaRPr lang="en-US" altLang="ja-JP" sz="3200" dirty="0"/>
              </a:p>
              <a:p>
                <a:r>
                  <a:rPr kumimoji="1" lang="ja-JP" altLang="en-US" sz="3200"/>
                  <a:t>ドップラー効果</a:t>
                </a:r>
                <a:endParaRPr kumimoji="1" lang="en-US" altLang="ja-JP" sz="3200" dirty="0"/>
              </a:p>
              <a:p>
                <a:r>
                  <a:rPr kumimoji="1" lang="ja-JP" altLang="en-US" sz="3200"/>
                  <a:t>音源が動く→波長が変化</a:t>
                </a:r>
                <a:endParaRPr kumimoji="1" lang="en-US" altLang="ja-JP" sz="3200" dirty="0"/>
              </a:p>
              <a:p>
                <a:r>
                  <a:rPr lang="ja-JP" altLang="en-US" sz="3200"/>
                  <a:t>観測者が動く→波長は同じ</a:t>
                </a:r>
                <a:endParaRPr lang="en-US" altLang="ja-JP" sz="3200" dirty="0"/>
              </a:p>
              <a:p>
                <a:r>
                  <a:rPr kumimoji="1" lang="ja-JP" altLang="en-US" sz="3200"/>
                  <a:t>観測者が音源を見る方向が正</a:t>
                </a:r>
                <a:endParaRPr kumimoji="1" lang="en-US" altLang="ja-JP" sz="32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F1679E-5C12-D848-9BAB-4D4D2FC81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63" y="892099"/>
                <a:ext cx="5519460" cy="5247975"/>
              </a:xfrm>
              <a:prstGeom prst="rect">
                <a:avLst/>
              </a:prstGeom>
              <a:blipFill>
                <a:blip r:embed="rId2"/>
                <a:stretch>
                  <a:fillRect l="-2759" t="-1208" r="-1839" b="-26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>
            <a:extLst>
              <a:ext uri="{FF2B5EF4-FFF2-40B4-BE49-F238E27FC236}">
                <a16:creationId xmlns:a16="http://schemas.microsoft.com/office/drawing/2014/main" id="{BA070A53-237C-4143-9367-3D6A3569A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147" y="2180733"/>
            <a:ext cx="5937870" cy="2670706"/>
          </a:xfrm>
          <a:prstGeom prst="rect">
            <a:avLst/>
          </a:prstGeom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E3DE51-198E-1E42-96E7-29A355C9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波動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9FA351F-8796-0948-8C58-9D93F9A5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DE13-5B74-C248-A853-188A1130307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F3C987-2E99-9445-920D-0E4B47BB3CEE}"/>
              </a:ext>
            </a:extLst>
          </p:cNvPr>
          <p:cNvSpPr/>
          <p:nvPr/>
        </p:nvSpPr>
        <p:spPr>
          <a:xfrm>
            <a:off x="1431074" y="1471962"/>
            <a:ext cx="3393688" cy="708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2EBBCF6-7F14-C141-BECF-02FF87AF2D61}"/>
              </a:ext>
            </a:extLst>
          </p:cNvPr>
          <p:cNvSpPr/>
          <p:nvPr/>
        </p:nvSpPr>
        <p:spPr>
          <a:xfrm>
            <a:off x="1230352" y="3106210"/>
            <a:ext cx="2115014" cy="417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5E452E8-2831-BB4C-A17C-85D2D13B61F1}"/>
              </a:ext>
            </a:extLst>
          </p:cNvPr>
          <p:cNvSpPr/>
          <p:nvPr/>
        </p:nvSpPr>
        <p:spPr>
          <a:xfrm>
            <a:off x="7462023" y="2180733"/>
            <a:ext cx="3064727" cy="1610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FD9D32-8B66-3A41-B108-72BC4F6E6DC2}"/>
              </a:ext>
            </a:extLst>
          </p:cNvPr>
          <p:cNvSpPr/>
          <p:nvPr/>
        </p:nvSpPr>
        <p:spPr>
          <a:xfrm>
            <a:off x="4307082" y="4540048"/>
            <a:ext cx="822479" cy="47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14367F9-4CE6-4A4E-BA45-ADD442D4593E}"/>
              </a:ext>
            </a:extLst>
          </p:cNvPr>
          <p:cNvSpPr/>
          <p:nvPr/>
        </p:nvSpPr>
        <p:spPr>
          <a:xfrm>
            <a:off x="4697375" y="5018049"/>
            <a:ext cx="822479" cy="47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02CA576-2279-D34E-8BD1-0CC1D2806046}"/>
              </a:ext>
            </a:extLst>
          </p:cNvPr>
          <p:cNvSpPr/>
          <p:nvPr/>
        </p:nvSpPr>
        <p:spPr>
          <a:xfrm>
            <a:off x="579863" y="5594402"/>
            <a:ext cx="4549698" cy="386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0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EBA4ACA-EB87-F743-AA61-714A65F3DBE6}"/>
                  </a:ext>
                </a:extLst>
              </p:cNvPr>
              <p:cNvSpPr txBox="1"/>
              <p:nvPr/>
            </p:nvSpPr>
            <p:spPr>
              <a:xfrm>
                <a:off x="267629" y="423746"/>
                <a:ext cx="11086171" cy="6262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200"/>
                  <a:t>全反射　屈折率の大きい物質から、小さい物質へのとき臨界角より大きい時におきる</a:t>
                </a:r>
                <a:endParaRPr lang="en-US" altLang="ja-JP" sz="3200" dirty="0"/>
              </a:p>
              <a:p>
                <a:endParaRPr kumimoji="1" lang="en-US" altLang="ja-JP" sz="3200" dirty="0"/>
              </a:p>
              <a:p>
                <a:r>
                  <a:rPr lang="ja-JP" altLang="en-US" sz="3200"/>
                  <a:t>光　波長：大</a:t>
                </a:r>
                <a:r>
                  <a:rPr lang="en-US" altLang="ja-JP" sz="3200" dirty="0"/>
                  <a:t>(</a:t>
                </a:r>
                <a:r>
                  <a:rPr lang="ja-JP" altLang="en-US" sz="3200"/>
                  <a:t>赤</a:t>
                </a:r>
                <a:r>
                  <a:rPr lang="en-US" altLang="ja-JP" sz="3200" dirty="0"/>
                  <a:t>)</a:t>
                </a:r>
                <a:r>
                  <a:rPr lang="ja-JP" altLang="en-US" sz="3200"/>
                  <a:t>、小</a:t>
                </a:r>
                <a:r>
                  <a:rPr lang="en-US" altLang="ja-JP" sz="3200" dirty="0"/>
                  <a:t>(</a:t>
                </a:r>
                <a:r>
                  <a:rPr lang="ja-JP" altLang="en-US" sz="3200"/>
                  <a:t>紫</a:t>
                </a:r>
                <a:r>
                  <a:rPr lang="en-US" altLang="ja-JP" sz="3200" dirty="0"/>
                  <a:t>)</a:t>
                </a:r>
                <a:r>
                  <a:rPr lang="ja-JP" altLang="en-US" sz="3200"/>
                  <a:t>　プリズム：紫の方が大きく屈折</a:t>
                </a:r>
                <a:endParaRPr lang="en-US" altLang="ja-JP" sz="3200" dirty="0"/>
              </a:p>
              <a:p>
                <a:endParaRPr kumimoji="1" lang="en-US" altLang="ja-JP" sz="3200" dirty="0"/>
              </a:p>
              <a:p>
                <a:r>
                  <a:rPr lang="ja-JP" altLang="en-US" sz="3200"/>
                  <a:t>レンズ</a:t>
                </a:r>
                <a:r>
                  <a:rPr lang="en-US" altLang="ja-JP" sz="32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kumimoji="1" lang="en-US" altLang="ja-JP" sz="3200" dirty="0"/>
              </a:p>
              <a:p>
                <a:r>
                  <a:rPr lang="en-US" altLang="ja-JP" sz="3200" dirty="0"/>
                  <a:t>a</a:t>
                </a:r>
                <a:r>
                  <a:rPr lang="ja-JP" altLang="en-US" sz="3200"/>
                  <a:t>　</a:t>
                </a:r>
                <a:r>
                  <a:rPr kumimoji="1" lang="ja-JP" altLang="en-US" sz="3200"/>
                  <a:t>物体が前方：正、後方</a:t>
                </a:r>
                <a:r>
                  <a:rPr lang="ja-JP" altLang="en-US" sz="3200"/>
                  <a:t>：負　凸レンズ：正</a:t>
                </a:r>
                <a:endParaRPr lang="en-US" altLang="ja-JP" sz="3200" dirty="0"/>
              </a:p>
              <a:p>
                <a:r>
                  <a:rPr lang="en-US" altLang="ja-JP" sz="3200" dirty="0"/>
                  <a:t>b</a:t>
                </a:r>
                <a:r>
                  <a:rPr lang="ja-JP" altLang="en-US" sz="3200"/>
                  <a:t>　像が後方：正、前方：負　　凹レンズ：負</a:t>
                </a:r>
                <a:endParaRPr lang="en-US" altLang="ja-JP" sz="3200" dirty="0"/>
              </a:p>
              <a:p>
                <a:endParaRPr kumimoji="1" lang="en-US" altLang="ja-JP" sz="3200" dirty="0"/>
              </a:p>
              <a:p>
                <a:r>
                  <a:rPr lang="ja-JP" altLang="en-US" sz="3200"/>
                  <a:t>球面鏡</a:t>
                </a:r>
                <a:endParaRPr lang="en-US" altLang="ja-JP" sz="3200" dirty="0"/>
              </a:p>
              <a:p>
                <a:r>
                  <a:rPr kumimoji="1" lang="en-US" altLang="ja-JP" sz="3200" dirty="0"/>
                  <a:t>a</a:t>
                </a:r>
                <a:r>
                  <a:rPr kumimoji="1" lang="ja-JP" altLang="en-US" sz="3200"/>
                  <a:t>　</a:t>
                </a:r>
                <a:r>
                  <a:rPr lang="ja-JP" altLang="en-US" sz="3200"/>
                  <a:t>物体が前方：正、後方：負　凸面鏡：負</a:t>
                </a:r>
                <a:endParaRPr lang="en-US" altLang="ja-JP" sz="3200" dirty="0"/>
              </a:p>
              <a:p>
                <a:r>
                  <a:rPr kumimoji="1" lang="en-US" altLang="ja-JP" sz="3200" dirty="0"/>
                  <a:t>b</a:t>
                </a:r>
                <a:r>
                  <a:rPr kumimoji="1" lang="ja-JP" altLang="en-US" sz="3200"/>
                  <a:t>　像が前方：正、後方：負　　凹面鏡：正</a:t>
                </a:r>
                <a:endParaRPr kumimoji="1" lang="en-US" altLang="ja-JP" sz="32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EBA4ACA-EB87-F743-AA61-714A65F3D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29" y="423746"/>
                <a:ext cx="11086171" cy="6262805"/>
              </a:xfrm>
              <a:prstGeom prst="rect">
                <a:avLst/>
              </a:prstGeom>
              <a:blipFill>
                <a:blip r:embed="rId2"/>
                <a:stretch>
                  <a:fillRect l="-1259" t="-1010" r="-343" b="-20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15BD9A-0CA3-A047-A559-54E11186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波動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316D28-B28B-B24E-92BE-D81ED2C1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DE13-5B74-C248-A853-188A1130307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22801A0-2E65-4248-B610-DE52F121F8E4}"/>
              </a:ext>
            </a:extLst>
          </p:cNvPr>
          <p:cNvSpPr/>
          <p:nvPr/>
        </p:nvSpPr>
        <p:spPr>
          <a:xfrm>
            <a:off x="1906857" y="388822"/>
            <a:ext cx="6969513" cy="525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4F54BAD-2BF6-A644-A1C8-1B72331185F8}"/>
              </a:ext>
            </a:extLst>
          </p:cNvPr>
          <p:cNvSpPr/>
          <p:nvPr/>
        </p:nvSpPr>
        <p:spPr>
          <a:xfrm>
            <a:off x="2456985" y="1811166"/>
            <a:ext cx="2520176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9D1C7C-A2DF-C84D-A7E1-C7B9B34248F2}"/>
              </a:ext>
            </a:extLst>
          </p:cNvPr>
          <p:cNvSpPr/>
          <p:nvPr/>
        </p:nvSpPr>
        <p:spPr>
          <a:xfrm>
            <a:off x="7462024" y="1793598"/>
            <a:ext cx="797313" cy="686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39C187-AFD9-944B-AAF6-8313B6D53F49}"/>
              </a:ext>
            </a:extLst>
          </p:cNvPr>
          <p:cNvSpPr/>
          <p:nvPr/>
        </p:nvSpPr>
        <p:spPr>
          <a:xfrm>
            <a:off x="1717288" y="2886075"/>
            <a:ext cx="2520176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AEAC631-3ABF-2D41-BAE9-913E92C4C065}"/>
              </a:ext>
            </a:extLst>
          </p:cNvPr>
          <p:cNvSpPr/>
          <p:nvPr/>
        </p:nvSpPr>
        <p:spPr>
          <a:xfrm>
            <a:off x="3371385" y="3681805"/>
            <a:ext cx="420030" cy="469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6F2797E-FEFA-5F49-BFC7-032DDECABD95}"/>
              </a:ext>
            </a:extLst>
          </p:cNvPr>
          <p:cNvSpPr/>
          <p:nvPr/>
        </p:nvSpPr>
        <p:spPr>
          <a:xfrm>
            <a:off x="5458520" y="3710701"/>
            <a:ext cx="433041" cy="440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003A18D-D7C0-5F45-B09B-BA09755C3055}"/>
              </a:ext>
            </a:extLst>
          </p:cNvPr>
          <p:cNvSpPr/>
          <p:nvPr/>
        </p:nvSpPr>
        <p:spPr>
          <a:xfrm>
            <a:off x="8259337" y="3709905"/>
            <a:ext cx="617033" cy="44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CA65599-A52B-3442-B7CD-4E9029B31CE6}"/>
              </a:ext>
            </a:extLst>
          </p:cNvPr>
          <p:cNvSpPr/>
          <p:nvPr/>
        </p:nvSpPr>
        <p:spPr>
          <a:xfrm>
            <a:off x="3014544" y="4153763"/>
            <a:ext cx="399587" cy="45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EE569CB-DF99-3048-891B-62403C214646}"/>
              </a:ext>
            </a:extLst>
          </p:cNvPr>
          <p:cNvSpPr/>
          <p:nvPr/>
        </p:nvSpPr>
        <p:spPr>
          <a:xfrm>
            <a:off x="5052431" y="4151175"/>
            <a:ext cx="40608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13F701C-ABBF-8C4E-9252-82845B8FCCD5}"/>
              </a:ext>
            </a:extLst>
          </p:cNvPr>
          <p:cNvSpPr/>
          <p:nvPr/>
        </p:nvSpPr>
        <p:spPr>
          <a:xfrm>
            <a:off x="8259337" y="4210295"/>
            <a:ext cx="617033" cy="39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B6F9421-2B76-824B-A0A9-8BDC32298BFA}"/>
              </a:ext>
            </a:extLst>
          </p:cNvPr>
          <p:cNvSpPr/>
          <p:nvPr/>
        </p:nvSpPr>
        <p:spPr>
          <a:xfrm>
            <a:off x="3412272" y="5511876"/>
            <a:ext cx="420030" cy="469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D2DC699-DAB3-604A-A712-6B078C050971}"/>
              </a:ext>
            </a:extLst>
          </p:cNvPr>
          <p:cNvSpPr/>
          <p:nvPr/>
        </p:nvSpPr>
        <p:spPr>
          <a:xfrm>
            <a:off x="5458520" y="5584514"/>
            <a:ext cx="420030" cy="469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A128F13-E74E-C242-9B68-5B05C63CCCA3}"/>
              </a:ext>
            </a:extLst>
          </p:cNvPr>
          <p:cNvSpPr/>
          <p:nvPr/>
        </p:nvSpPr>
        <p:spPr>
          <a:xfrm>
            <a:off x="7906215" y="5550231"/>
            <a:ext cx="420030" cy="469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39619DD-D961-E548-970F-5B62E27FAB12}"/>
              </a:ext>
            </a:extLst>
          </p:cNvPr>
          <p:cNvSpPr/>
          <p:nvPr/>
        </p:nvSpPr>
        <p:spPr>
          <a:xfrm>
            <a:off x="3014544" y="6120359"/>
            <a:ext cx="420030" cy="469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A7CD98E-B5FC-554D-8310-217310A7DA7F}"/>
              </a:ext>
            </a:extLst>
          </p:cNvPr>
          <p:cNvSpPr/>
          <p:nvPr/>
        </p:nvSpPr>
        <p:spPr>
          <a:xfrm>
            <a:off x="5068226" y="6120359"/>
            <a:ext cx="420030" cy="469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6DBB8ED-375C-4443-BDF2-FB6892E1BE98}"/>
              </a:ext>
            </a:extLst>
          </p:cNvPr>
          <p:cNvSpPr/>
          <p:nvPr/>
        </p:nvSpPr>
        <p:spPr>
          <a:xfrm>
            <a:off x="7943385" y="6121665"/>
            <a:ext cx="420030" cy="469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58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25536F5-673A-2842-9BFD-57D817FD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波動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B4F3C03-1905-5548-9ABA-099711EE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DE13-5B74-C248-A853-188A1130307F}" type="slidenum">
              <a:rPr kumimoji="1" lang="ja-JP" altLang="en-US" smtClean="0"/>
              <a:t>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83485E2-2209-FD47-B6FF-544D9FD90C13}"/>
                  </a:ext>
                </a:extLst>
              </p:cNvPr>
              <p:cNvSpPr txBox="1"/>
              <p:nvPr/>
            </p:nvSpPr>
            <p:spPr>
              <a:xfrm>
                <a:off x="602166" y="735981"/>
                <a:ext cx="8299067" cy="3953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/>
                  <a:t>干渉条件</a:t>
                </a:r>
                <a:endParaRPr kumimoji="1" lang="en-US" altLang="ja-JP" sz="3200" dirty="0"/>
              </a:p>
              <a:p>
                <a:r>
                  <a:rPr kumimoji="1" lang="ja-JP" altLang="en-US" sz="3200"/>
                  <a:t>経路差：強め合う</a:t>
                </a:r>
                <a:r>
                  <a:rPr kumimoji="1" lang="en-US" altLang="ja-JP" sz="3200" dirty="0"/>
                  <a:t>(</a:t>
                </a:r>
                <a:r>
                  <a:rPr kumimoji="1" lang="ja-JP" altLang="en-US" sz="3200"/>
                  <a:t>明るい</a:t>
                </a:r>
                <a:r>
                  <a:rPr kumimoji="1" lang="en-US" altLang="ja-JP" sz="3200" dirty="0"/>
                  <a:t>)</a:t>
                </a:r>
                <a:r>
                  <a:rPr kumimoji="1" lang="ja-JP" altLang="en-US" sz="3200"/>
                  <a:t>→半波長の偶数倍</a:t>
                </a:r>
                <a:endParaRPr kumimoji="1" lang="en-US" altLang="ja-JP" sz="3200" dirty="0"/>
              </a:p>
              <a:p>
                <a:r>
                  <a:rPr lang="ja-JP" altLang="en-US" sz="3200"/>
                  <a:t>　　　　弱め合う</a:t>
                </a:r>
                <a:r>
                  <a:rPr lang="en-US" altLang="ja-JP" sz="3200" dirty="0"/>
                  <a:t>(</a:t>
                </a:r>
                <a:r>
                  <a:rPr lang="ja-JP" altLang="en-US" sz="3200"/>
                  <a:t>暗い</a:t>
                </a:r>
                <a:r>
                  <a:rPr lang="en-US" altLang="ja-JP" sz="3200" dirty="0"/>
                  <a:t>)</a:t>
                </a:r>
                <a:r>
                  <a:rPr lang="ja-JP" altLang="en-US" sz="3200"/>
                  <a:t>→半波長の奇数倍</a:t>
                </a:r>
                <a:endParaRPr lang="en-US" altLang="ja-JP" sz="3200" dirty="0"/>
              </a:p>
              <a:p>
                <a:endParaRPr kumimoji="1" lang="en-US" altLang="ja-JP" sz="3200" dirty="0"/>
              </a:p>
              <a:p>
                <a:r>
                  <a:rPr kumimoji="1" lang="ja-JP" altLang="en-US" sz="3200"/>
                  <a:t>経路差＝</a:t>
                </a:r>
                <a:r>
                  <a:rPr kumimoji="1" lang="en-US" altLang="ja-JP" sz="3200" dirty="0" err="1"/>
                  <a:t>dsinθ</a:t>
                </a:r>
                <a:endParaRPr kumimoji="1" lang="en-US" altLang="ja-JP" sz="3200" dirty="0"/>
              </a:p>
              <a:p>
                <a:r>
                  <a:rPr lang="ja-JP" altLang="en-US" sz="3200"/>
                  <a:t>ここで</a:t>
                </a:r>
                <a:r>
                  <a:rPr lang="en-US" altLang="ja-JP" sz="3200" dirty="0" err="1"/>
                  <a:t>sinθ</a:t>
                </a:r>
                <a:r>
                  <a:rPr lang="ja-JP" altLang="en-US" sz="3200"/>
                  <a:t>＝</a:t>
                </a:r>
                <a:r>
                  <a:rPr lang="en-US" altLang="ja-JP" sz="3200" dirty="0" err="1"/>
                  <a:t>tanθ</a:t>
                </a:r>
                <a:r>
                  <a:rPr lang="ja-JP" altLang="en-US" sz="3200"/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en-US" altLang="ja-JP" sz="3200" dirty="0"/>
              </a:p>
              <a:p>
                <a:r>
                  <a:rPr lang="ja-JP" altLang="en-US" sz="3200"/>
                  <a:t>よって経路差＝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en-US" altLang="ja-JP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83485E2-2209-FD47-B6FF-544D9FD90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66" y="735981"/>
                <a:ext cx="8299067" cy="3953518"/>
              </a:xfrm>
              <a:prstGeom prst="rect">
                <a:avLst/>
              </a:prstGeom>
              <a:blipFill>
                <a:blip r:embed="rId2"/>
                <a:stretch>
                  <a:fillRect l="-1679" t="-1923" r="-763" b="-9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74B987F1-38FF-BE48-B772-1C0E53E84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414" y="3369737"/>
            <a:ext cx="5744838" cy="298661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1413296-BC6D-D347-ACC9-E55416F2EDDF}"/>
              </a:ext>
            </a:extLst>
          </p:cNvPr>
          <p:cNvSpPr/>
          <p:nvPr/>
        </p:nvSpPr>
        <p:spPr>
          <a:xfrm>
            <a:off x="7462024" y="1271239"/>
            <a:ext cx="1439209" cy="425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B8A08F3-6577-804D-9ED8-6AC69B96A743}"/>
              </a:ext>
            </a:extLst>
          </p:cNvPr>
          <p:cNvSpPr/>
          <p:nvPr/>
        </p:nvSpPr>
        <p:spPr>
          <a:xfrm>
            <a:off x="7121911" y="1754698"/>
            <a:ext cx="1241503" cy="42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122636E-B889-504F-9201-5FE408B25A81}"/>
              </a:ext>
            </a:extLst>
          </p:cNvPr>
          <p:cNvSpPr/>
          <p:nvPr/>
        </p:nvSpPr>
        <p:spPr>
          <a:xfrm>
            <a:off x="2231523" y="2768350"/>
            <a:ext cx="1247657" cy="420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BD06D0-3150-E74F-AA64-ADD61FE1F9A9}"/>
              </a:ext>
            </a:extLst>
          </p:cNvPr>
          <p:cNvSpPr/>
          <p:nvPr/>
        </p:nvSpPr>
        <p:spPr>
          <a:xfrm>
            <a:off x="3249512" y="3251497"/>
            <a:ext cx="1723932" cy="58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39DD722-99CA-8B47-8D90-04F69DF610A2}"/>
              </a:ext>
            </a:extLst>
          </p:cNvPr>
          <p:cNvSpPr/>
          <p:nvPr/>
        </p:nvSpPr>
        <p:spPr>
          <a:xfrm>
            <a:off x="3380399" y="3898269"/>
            <a:ext cx="658201" cy="791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17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43353123-119F-F946-9016-21E6522B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波動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F6FFC47-250E-BE48-A906-D31D8640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DE13-5B74-C248-A853-188A1130307F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1DBBBEC-CDB8-9642-8DE9-82FD42D3A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570" y="2316584"/>
            <a:ext cx="7665659" cy="403976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86F9E3F-AA72-0B40-9200-20782E20C653}"/>
              </a:ext>
            </a:extLst>
          </p:cNvPr>
          <p:cNvSpPr txBox="1"/>
          <p:nvPr/>
        </p:nvSpPr>
        <p:spPr>
          <a:xfrm>
            <a:off x="407126" y="592724"/>
            <a:ext cx="634019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薄膜による干渉</a:t>
            </a:r>
            <a:r>
              <a:rPr lang="ja-JP" altLang="en-US" sz="3200"/>
              <a:t>　屈折率が違う</a:t>
            </a:r>
            <a:endParaRPr lang="en-US" altLang="ja-JP" sz="3200" dirty="0"/>
          </a:p>
          <a:p>
            <a:r>
              <a:rPr kumimoji="1" lang="ja-JP" altLang="en-US" sz="3200"/>
              <a:t>空気から薄膜→位相が</a:t>
            </a:r>
            <a:r>
              <a:rPr kumimoji="1" lang="en-US" altLang="ja-JP" sz="3200" dirty="0"/>
              <a:t>π</a:t>
            </a:r>
            <a:r>
              <a:rPr kumimoji="1" lang="ja-JP" altLang="en-US" sz="3200"/>
              <a:t>ずれる</a:t>
            </a:r>
            <a:endParaRPr kumimoji="1" lang="en-US" altLang="ja-JP" sz="3200" dirty="0"/>
          </a:p>
          <a:p>
            <a:r>
              <a:rPr lang="ja-JP" altLang="en-US" sz="3200"/>
              <a:t>薄膜から空気→位相が</a:t>
            </a:r>
            <a:r>
              <a:rPr lang="en-US" altLang="ja-JP" sz="3200" dirty="0"/>
              <a:t>π</a:t>
            </a:r>
            <a:r>
              <a:rPr lang="ja-JP" altLang="en-US" sz="3200"/>
              <a:t>ずれない</a:t>
            </a:r>
            <a:endParaRPr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/>
              <a:t>経路差＝</a:t>
            </a:r>
            <a:r>
              <a:rPr lang="en-US" altLang="ja-JP" sz="3200" dirty="0"/>
              <a:t>2ndcosr</a:t>
            </a:r>
          </a:p>
          <a:p>
            <a:r>
              <a:rPr lang="ja-JP" altLang="en-US" sz="3200"/>
              <a:t>半波長の奇数倍→明</a:t>
            </a:r>
            <a:endParaRPr lang="en-US" altLang="ja-JP" sz="3200" dirty="0"/>
          </a:p>
          <a:p>
            <a:r>
              <a:rPr kumimoji="1" lang="ja-JP" altLang="en-US" sz="3200"/>
              <a:t>半波長の偶数倍→暗</a:t>
            </a:r>
            <a:endParaRPr kumimoji="1" lang="en-US" altLang="ja-JP" sz="3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39493F7-ED6E-B94B-A3EF-7A838ECB73A7}"/>
              </a:ext>
            </a:extLst>
          </p:cNvPr>
          <p:cNvSpPr/>
          <p:nvPr/>
        </p:nvSpPr>
        <p:spPr>
          <a:xfrm>
            <a:off x="4525954" y="1052116"/>
            <a:ext cx="1741031" cy="496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73D5218-2986-054C-9955-D0A926DDF425}"/>
              </a:ext>
            </a:extLst>
          </p:cNvPr>
          <p:cNvSpPr/>
          <p:nvPr/>
        </p:nvSpPr>
        <p:spPr>
          <a:xfrm>
            <a:off x="4649453" y="1578268"/>
            <a:ext cx="2097870" cy="507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3B4F734-3E85-6D4A-A400-6EE7F56BE8B2}"/>
              </a:ext>
            </a:extLst>
          </p:cNvPr>
          <p:cNvSpPr/>
          <p:nvPr/>
        </p:nvSpPr>
        <p:spPr>
          <a:xfrm>
            <a:off x="2129277" y="2587083"/>
            <a:ext cx="1550625" cy="419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E1C1266-4CFA-7E4B-B145-8B9D051A6547}"/>
              </a:ext>
            </a:extLst>
          </p:cNvPr>
          <p:cNvSpPr/>
          <p:nvPr/>
        </p:nvSpPr>
        <p:spPr>
          <a:xfrm>
            <a:off x="2129278" y="3140479"/>
            <a:ext cx="1193786" cy="45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F12701-AC44-E741-8764-8366E4A241EE}"/>
              </a:ext>
            </a:extLst>
          </p:cNvPr>
          <p:cNvSpPr/>
          <p:nvPr/>
        </p:nvSpPr>
        <p:spPr>
          <a:xfrm>
            <a:off x="2129277" y="3596833"/>
            <a:ext cx="1193786" cy="535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61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C7B35262-21B9-104E-BB75-7169A1FA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波動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FE03E09-34A0-E24E-B747-92013E23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DE13-5B74-C248-A853-188A1130307F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410367B-184D-E345-A042-C13AE26B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194" y="2743199"/>
            <a:ext cx="8150140" cy="397827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B607464-C8E3-8249-BB84-E85C1EA39C8B}"/>
              </a:ext>
            </a:extLst>
          </p:cNvPr>
          <p:cNvSpPr txBox="1"/>
          <p:nvPr/>
        </p:nvSpPr>
        <p:spPr>
          <a:xfrm>
            <a:off x="365760" y="418012"/>
            <a:ext cx="51090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くさび型空気層による干渉</a:t>
            </a:r>
            <a:endParaRPr kumimoji="1" lang="en-US" altLang="ja-JP" sz="3200" dirty="0"/>
          </a:p>
          <a:p>
            <a:r>
              <a:rPr lang="en-US" altLang="ja-JP" sz="3200" dirty="0"/>
              <a:t>π</a:t>
            </a:r>
            <a:r>
              <a:rPr lang="ja-JP" altLang="en-US" sz="3200"/>
              <a:t>ずれる</a:t>
            </a:r>
            <a:endParaRPr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/>
              <a:t>経路差＝</a:t>
            </a:r>
            <a:r>
              <a:rPr lang="en-US" altLang="ja-JP" sz="3200" dirty="0"/>
              <a:t>2d=2xtanθ</a:t>
            </a:r>
          </a:p>
          <a:p>
            <a:r>
              <a:rPr lang="ja-JP" altLang="en-US" sz="3200"/>
              <a:t>　　半波長の奇数倍：明</a:t>
            </a:r>
            <a:endParaRPr lang="en-US" altLang="ja-JP" sz="3200" dirty="0"/>
          </a:p>
          <a:p>
            <a:r>
              <a:rPr lang="ja-JP" altLang="en-US" sz="3200"/>
              <a:t>　　半波長の偶数倍：暗</a:t>
            </a:r>
            <a:endParaRPr lang="en-US" altLang="ja-JP" sz="3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B3C32F-EACA-6E44-85FF-D4199732A29D}"/>
              </a:ext>
            </a:extLst>
          </p:cNvPr>
          <p:cNvSpPr/>
          <p:nvPr/>
        </p:nvSpPr>
        <p:spPr>
          <a:xfrm>
            <a:off x="400129" y="958210"/>
            <a:ext cx="1651695" cy="424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B98917-A3A8-6349-8B44-3EB220782474}"/>
              </a:ext>
            </a:extLst>
          </p:cNvPr>
          <p:cNvSpPr/>
          <p:nvPr/>
        </p:nvSpPr>
        <p:spPr>
          <a:xfrm>
            <a:off x="2778512" y="1940312"/>
            <a:ext cx="1525859" cy="37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4E8E65-666E-BA4C-9BD1-C2CCAB4C84D6}"/>
              </a:ext>
            </a:extLst>
          </p:cNvPr>
          <p:cNvSpPr/>
          <p:nvPr/>
        </p:nvSpPr>
        <p:spPr>
          <a:xfrm>
            <a:off x="2920577" y="2450236"/>
            <a:ext cx="1118023" cy="379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25D21B-16E0-BC45-888D-DB79D4535189}"/>
              </a:ext>
            </a:extLst>
          </p:cNvPr>
          <p:cNvSpPr/>
          <p:nvPr/>
        </p:nvSpPr>
        <p:spPr>
          <a:xfrm>
            <a:off x="2920305" y="2921343"/>
            <a:ext cx="1118295" cy="54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92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83E441D6-203D-9D48-B560-F32E4D4D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波動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FF474B6-70E9-9C4F-8D87-F0D41784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DE13-5B74-C248-A853-188A1130307F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C161B69-9877-424E-884B-994F0E649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0"/>
            <a:ext cx="7906871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6498B9C-C562-3347-95B3-033F32057442}"/>
                  </a:ext>
                </a:extLst>
              </p:cNvPr>
              <p:cNvSpPr txBox="1"/>
              <p:nvPr/>
            </p:nvSpPr>
            <p:spPr>
              <a:xfrm>
                <a:off x="391885" y="437601"/>
                <a:ext cx="4565673" cy="5782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/>
                  <a:t>ニュートリング</a:t>
                </a:r>
                <a:endParaRPr kumimoji="1" lang="en-US" altLang="ja-JP" sz="3200" dirty="0"/>
              </a:p>
              <a:p>
                <a:r>
                  <a:rPr lang="en-US" altLang="ja-JP" sz="3200" dirty="0"/>
                  <a:t>π</a:t>
                </a:r>
                <a:r>
                  <a:rPr lang="ja-JP" altLang="en-US" sz="3200"/>
                  <a:t>ずれる</a:t>
                </a:r>
                <a:endParaRPr lang="en-US" altLang="ja-JP" sz="3200" dirty="0"/>
              </a:p>
              <a:p>
                <a:endParaRPr lang="en-US" altLang="ja-JP" sz="3200" dirty="0"/>
              </a:p>
              <a:p>
                <a:r>
                  <a:rPr lang="ja-JP" altLang="en-US" sz="3200">
                    <a:latin typeface="+mn-ea"/>
                  </a:rPr>
                  <a:t>　　</a:t>
                </a:r>
                <a:r>
                  <a:rPr lang="en-US" altLang="ja-JP" sz="3200" dirty="0">
                    <a:latin typeface="+mn-ea"/>
                  </a:rPr>
                  <a:t>(2</a:t>
                </a:r>
                <a:r>
                  <a:rPr lang="en-US" altLang="ja-JP" sz="3200" i="1" dirty="0">
                    <a:latin typeface="+mn-ea"/>
                  </a:rPr>
                  <a:t>R</a:t>
                </a:r>
                <a:r>
                  <a:rPr lang="en-US" altLang="ja-JP" sz="3200" dirty="0">
                    <a:latin typeface="+mn-ea"/>
                  </a:rPr>
                  <a:t> - </a:t>
                </a:r>
                <a:r>
                  <a:rPr lang="en-US" altLang="ja-JP" sz="3200" i="1" dirty="0">
                    <a:latin typeface="+mn-ea"/>
                  </a:rPr>
                  <a:t>d</a:t>
                </a:r>
                <a:r>
                  <a:rPr lang="en-US" altLang="ja-JP" sz="3200" dirty="0">
                    <a:latin typeface="+mn-ea"/>
                  </a:rPr>
                  <a:t>) : </a:t>
                </a:r>
                <a:r>
                  <a:rPr lang="en-US" altLang="ja-JP" sz="3200" i="1" dirty="0">
                    <a:latin typeface="+mn-ea"/>
                  </a:rPr>
                  <a:t>r</a:t>
                </a:r>
                <a:r>
                  <a:rPr lang="en-US" altLang="ja-JP" sz="3200" dirty="0">
                    <a:latin typeface="+mn-ea"/>
                  </a:rPr>
                  <a:t> = </a:t>
                </a:r>
                <a:r>
                  <a:rPr lang="en-US" altLang="ja-JP" sz="3200" i="1" dirty="0">
                    <a:latin typeface="+mn-ea"/>
                  </a:rPr>
                  <a:t>r</a:t>
                </a:r>
                <a:r>
                  <a:rPr lang="en-US" altLang="ja-JP" sz="3200" dirty="0">
                    <a:latin typeface="+mn-ea"/>
                  </a:rPr>
                  <a:t> : </a:t>
                </a:r>
                <a:r>
                  <a:rPr lang="en-US" altLang="ja-JP" sz="3200" i="1" dirty="0">
                    <a:latin typeface="+mn-ea"/>
                  </a:rPr>
                  <a:t>d</a:t>
                </a:r>
                <a:endParaRPr lang="en-US" altLang="ja-JP" sz="3200" dirty="0">
                  <a:latin typeface="+mn-ea"/>
                </a:endParaRPr>
              </a:p>
              <a:p>
                <a:r>
                  <a:rPr lang="en-US" altLang="ja-JP" sz="3200" dirty="0">
                    <a:latin typeface="+mn-ea"/>
                  </a:rPr>
                  <a:t>∴</a:t>
                </a:r>
                <a:r>
                  <a:rPr lang="ja-JP" altLang="en-US" sz="3200">
                    <a:latin typeface="+mn-ea"/>
                  </a:rPr>
                  <a:t>　</a:t>
                </a:r>
                <a:r>
                  <a:rPr lang="en-US" altLang="ja-JP" sz="3200" i="1" dirty="0">
                    <a:latin typeface="+mn-ea"/>
                  </a:rPr>
                  <a:t>r</a:t>
                </a:r>
                <a:r>
                  <a:rPr lang="en-US" altLang="ja-JP" sz="3200" baseline="30000" dirty="0">
                    <a:latin typeface="+mn-ea"/>
                  </a:rPr>
                  <a:t>2</a:t>
                </a:r>
                <a:r>
                  <a:rPr lang="en-US" altLang="ja-JP" sz="3200" dirty="0">
                    <a:latin typeface="+mn-ea"/>
                  </a:rPr>
                  <a:t> = </a:t>
                </a:r>
                <a:r>
                  <a:rPr lang="en-US" altLang="ja-JP" sz="3200" i="1" dirty="0">
                    <a:latin typeface="+mn-ea"/>
                  </a:rPr>
                  <a:t>d</a:t>
                </a:r>
                <a:r>
                  <a:rPr lang="en-US" altLang="ja-JP" sz="3200" dirty="0">
                    <a:latin typeface="+mn-ea"/>
                  </a:rPr>
                  <a:t> (2</a:t>
                </a:r>
                <a:r>
                  <a:rPr lang="en-US" altLang="ja-JP" sz="3200" i="1" dirty="0">
                    <a:latin typeface="+mn-ea"/>
                  </a:rPr>
                  <a:t>R</a:t>
                </a:r>
                <a:r>
                  <a:rPr lang="en-US" altLang="ja-JP" sz="3200" dirty="0">
                    <a:latin typeface="+mn-ea"/>
                  </a:rPr>
                  <a:t> - </a:t>
                </a:r>
                <a:r>
                  <a:rPr lang="en-US" altLang="ja-JP" sz="3200" i="1" dirty="0">
                    <a:latin typeface="+mn-ea"/>
                  </a:rPr>
                  <a:t>d</a:t>
                </a:r>
                <a:r>
                  <a:rPr lang="en-US" altLang="ja-JP" sz="3200" dirty="0">
                    <a:latin typeface="+mn-ea"/>
                  </a:rPr>
                  <a:t>)</a:t>
                </a:r>
              </a:p>
              <a:p>
                <a:r>
                  <a:rPr lang="ja-JP" altLang="en-US" sz="3200">
                    <a:latin typeface="+mn-ea"/>
                  </a:rPr>
                  <a:t>　　　 </a:t>
                </a:r>
                <a:r>
                  <a:rPr lang="en-US" altLang="ja-JP" sz="3200" dirty="0">
                    <a:latin typeface="+mn-ea"/>
                  </a:rPr>
                  <a:t>= 2</a:t>
                </a:r>
                <a:r>
                  <a:rPr lang="en-US" altLang="ja-JP" sz="3200" i="1" dirty="0">
                    <a:latin typeface="+mn-ea"/>
                  </a:rPr>
                  <a:t>dR</a:t>
                </a:r>
                <a:r>
                  <a:rPr lang="en-US" altLang="ja-JP" sz="3200" dirty="0">
                    <a:latin typeface="+mn-ea"/>
                  </a:rPr>
                  <a:t> - </a:t>
                </a:r>
                <a:r>
                  <a:rPr lang="en-US" altLang="ja-JP" sz="3200" i="1" dirty="0">
                    <a:latin typeface="+mn-ea"/>
                  </a:rPr>
                  <a:t>d</a:t>
                </a:r>
                <a:r>
                  <a:rPr lang="en-US" altLang="ja-JP" sz="3200" baseline="30000" dirty="0">
                    <a:latin typeface="+mn-ea"/>
                  </a:rPr>
                  <a:t>2</a:t>
                </a:r>
                <a:endParaRPr lang="en-US" altLang="ja-JP" sz="3200" dirty="0">
                  <a:latin typeface="+mn-ea"/>
                </a:endParaRPr>
              </a:p>
              <a:p>
                <a:r>
                  <a:rPr lang="ja-JP" altLang="en-US" sz="3200">
                    <a:latin typeface="+mn-ea"/>
                  </a:rPr>
                  <a:t>　　　 ≒ </a:t>
                </a:r>
                <a:r>
                  <a:rPr lang="en-US" altLang="ja-JP" sz="3200" dirty="0">
                    <a:latin typeface="+mn-ea"/>
                  </a:rPr>
                  <a:t>2</a:t>
                </a:r>
                <a:r>
                  <a:rPr lang="en-US" altLang="ja-JP" sz="3200" i="1" dirty="0">
                    <a:latin typeface="+mn-ea"/>
                  </a:rPr>
                  <a:t>dR</a:t>
                </a:r>
                <a:r>
                  <a:rPr lang="en-US" altLang="ja-JP" sz="3200" dirty="0">
                    <a:latin typeface="+mn-ea"/>
                  </a:rPr>
                  <a:t>(∵</a:t>
                </a:r>
                <a:r>
                  <a:rPr lang="en-US" altLang="ja-JP" sz="3200" i="1" dirty="0">
                    <a:latin typeface="+mn-ea"/>
                  </a:rPr>
                  <a:t>d</a:t>
                </a:r>
                <a:r>
                  <a:rPr lang="en-US" altLang="ja-JP" sz="3200" dirty="0">
                    <a:latin typeface="+mn-ea"/>
                  </a:rPr>
                  <a:t> ≪</a:t>
                </a:r>
                <a:r>
                  <a:rPr lang="en-US" altLang="ja-JP" sz="3200" i="1" dirty="0">
                    <a:latin typeface="+mn-ea"/>
                  </a:rPr>
                  <a:t>R</a:t>
                </a:r>
                <a:r>
                  <a:rPr lang="en-US" altLang="ja-JP" sz="3200" dirty="0">
                    <a:latin typeface="+mn-ea"/>
                  </a:rPr>
                  <a:t>)</a:t>
                </a:r>
              </a:p>
              <a:p>
                <a:r>
                  <a:rPr lang="ja-JP" altLang="en-US" sz="3200">
                    <a:latin typeface="+mn-ea"/>
                  </a:rPr>
                  <a:t>　　</a:t>
                </a:r>
                <a:r>
                  <a:rPr lang="en-US" altLang="ja-JP" sz="3200" dirty="0"/>
                  <a:t>2d</a:t>
                </a:r>
                <a:r>
                  <a:rPr lang="ja-JP" altLang="en-US" sz="3200"/>
                  <a:t>≒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ja-JP" altLang="en-US" sz="3200">
                  <a:latin typeface="+mn-ea"/>
                </a:endParaRPr>
              </a:p>
              <a:p>
                <a:r>
                  <a:rPr lang="ja-JP" altLang="en-US" sz="3200">
                    <a:latin typeface="+mn-ea"/>
                  </a:rPr>
                  <a:t>半波長の奇数倍→明</a:t>
                </a:r>
                <a:endParaRPr lang="en-US" altLang="ja-JP" sz="3200" dirty="0">
                  <a:latin typeface="+mn-ea"/>
                </a:endParaRPr>
              </a:p>
              <a:p>
                <a:r>
                  <a:rPr lang="ja-JP" altLang="en-US" sz="3200">
                    <a:latin typeface="+mn-ea"/>
                  </a:rPr>
                  <a:t>半波長の偶数倍→暗</a:t>
                </a:r>
                <a:br>
                  <a:rPr lang="en-US" altLang="ja-JP" sz="3200" dirty="0">
                    <a:latin typeface="+mn-ea"/>
                  </a:rPr>
                </a:br>
                <a:endParaRPr lang="en-US" altLang="ja-JP" sz="32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6498B9C-C562-3347-95B3-033F32057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5" y="437601"/>
                <a:ext cx="4565673" cy="5782224"/>
              </a:xfrm>
              <a:prstGeom prst="rect">
                <a:avLst/>
              </a:prstGeom>
              <a:blipFill>
                <a:blip r:embed="rId3"/>
                <a:stretch>
                  <a:fillRect l="-3333" t="-1094" r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EC8FFD-7113-B44B-83B0-FD58314C943F}"/>
              </a:ext>
            </a:extLst>
          </p:cNvPr>
          <p:cNvSpPr/>
          <p:nvPr/>
        </p:nvSpPr>
        <p:spPr>
          <a:xfrm>
            <a:off x="391885" y="935905"/>
            <a:ext cx="2520176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5AE2991-B209-B944-8649-D08D8E3EB24D}"/>
              </a:ext>
            </a:extLst>
          </p:cNvPr>
          <p:cNvSpPr/>
          <p:nvPr/>
        </p:nvSpPr>
        <p:spPr>
          <a:xfrm>
            <a:off x="892097" y="3944025"/>
            <a:ext cx="2520176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8F81AF7-6D6C-344B-9508-035DCBCBBFAA}"/>
              </a:ext>
            </a:extLst>
          </p:cNvPr>
          <p:cNvSpPr/>
          <p:nvPr/>
        </p:nvSpPr>
        <p:spPr>
          <a:xfrm>
            <a:off x="2152185" y="4650777"/>
            <a:ext cx="1126274" cy="39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03C874-1731-E04F-BE48-5D857D70F623}"/>
              </a:ext>
            </a:extLst>
          </p:cNvPr>
          <p:cNvSpPr/>
          <p:nvPr/>
        </p:nvSpPr>
        <p:spPr>
          <a:xfrm>
            <a:off x="2152185" y="5111402"/>
            <a:ext cx="1126274" cy="37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25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416</Words>
  <Application>Microsoft Macintosh PowerPoint</Application>
  <PresentationFormat>ワイド画面</PresentationFormat>
  <Paragraphs>77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Cambria Math</vt:lpstr>
      <vt:lpstr>Office テーマ</vt:lpstr>
      <vt:lpstr>波動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波動</dc:title>
  <dc:creator>奥原 駿汰</dc:creator>
  <cp:lastModifiedBy>奥原 駿汰</cp:lastModifiedBy>
  <cp:revision>11</cp:revision>
  <dcterms:created xsi:type="dcterms:W3CDTF">2020-05-22T06:09:15Z</dcterms:created>
  <dcterms:modified xsi:type="dcterms:W3CDTF">2020-06-11T15:29:14Z</dcterms:modified>
</cp:coreProperties>
</file>