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2" r:id="rId4"/>
    <p:sldId id="273" r:id="rId5"/>
    <p:sldId id="274" r:id="rId6"/>
    <p:sldId id="260" r:id="rId7"/>
    <p:sldId id="267" r:id="rId8"/>
    <p:sldId id="266" r:id="rId9"/>
    <p:sldId id="258" r:id="rId10"/>
    <p:sldId id="259" r:id="rId11"/>
    <p:sldId id="261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8"/>
  </p:normalViewPr>
  <p:slideViewPr>
    <p:cSldViewPr snapToGrid="0" snapToObjects="1">
      <p:cViewPr varScale="1">
        <p:scale>
          <a:sx n="60" d="100"/>
          <a:sy n="60" d="100"/>
        </p:scale>
        <p:origin x="2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62D33-ADD1-3647-BFD0-814438B82A27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1AEC-B4FB-1545-93F2-24E51614FD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C1AEC-B4FB-1545-93F2-24E51614FD0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8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BA328-1E67-D94F-97A3-CBE8B6D08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5275C5-1A16-8441-9EBA-01FE4812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5F604-FD90-654D-88AD-BFB1B881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D4E-212D-9041-ABDD-377BF2A52C30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9E4A1-7800-FB47-BB8B-519BB91F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CB4BD-73B8-8A40-ACE3-4447CC17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4798-DE76-6C49-9ECB-28FA86DA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CBC92F-B821-C64F-853C-DD324786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F3A2F-F5CD-8A49-AA39-1F95AAAE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7E0-2BD1-DF4B-9D09-DA06CE3D2E21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7D40A-4DC4-2B4B-A08B-9ADC1AB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5B847-BC0E-B74E-BDDD-7462215D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39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426DE3-7A02-8B4E-A17A-4D4835498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3EC214-B6FD-B041-96F9-7BAE4031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87EFB-FB44-5949-BC2E-33C5F6FB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15B7-8E26-5B42-ACCC-B8AD825D892B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593F6-E296-6042-AF58-6ECE2229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7A655-8C9D-8C4B-B282-49F4506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1E3F4-22CC-5845-8F12-BF432D0F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AF89F-E4BC-3947-B330-B62F6230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1EB3BF-699E-8544-9E06-1E515F5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B414-0DC0-8240-B337-1BD76AC1558B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626D6-8FAC-F341-B1B5-2E11D8D3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71C93-6944-794C-8B7A-5B42CB50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3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6A070-0844-8943-B16C-31A59669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BBD5F-1946-2147-A98D-E67D27D9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C3BC5-5BBC-D049-8D4B-7F337C67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2996-3893-0841-95A9-1BDC5EF3224C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BA1F6-B92B-BD41-97F0-26B4E37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83241-881F-9248-A559-3030A73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5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40ECD-FCCF-3248-A7CE-387E671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95F9D-3735-0B4F-89BF-4194E1B17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254429-16D0-1640-BB89-55E2F9FD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882A7A-8016-B347-AC0D-61FC52D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0644-D4A8-9245-9CCF-20496D5DD926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A7D625-FF3C-224C-82DA-DD80FEC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A97BF-AF3E-2545-8CD8-A09F704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4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D1F6F-AD73-C64A-8F57-AD7086C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EE5D5-7597-8F40-A331-B62D3BC1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A341D3-DBE4-1046-8458-2975B2B3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7C3C7-DD22-B041-B6EF-0EB2A595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0A8E3D-390C-464C-B998-7E65111BD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B0E687-579A-EA4F-8DD3-098658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CB5D-2E7B-B540-B112-F9D382017BC4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C4A084-68BC-4F48-884F-A7DD9648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D375D0-C0C3-0A40-947B-AD1158EA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E9AA3-69A0-FB4C-8341-DC54AC1F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DA9EEE-2AA1-D24C-A223-12EB727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8A70-09D0-774E-B59B-D889A9557F73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18C18-4644-3142-B072-65885BF7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A9DF06-A301-A946-BE50-6C00CEA5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39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85A52C-54A8-7848-8141-E24A970D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7DC8-C996-3046-97BD-596C583DC210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42343D-8192-4043-A863-3C3CA166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7AD67D-392E-E547-9178-81953DE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8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28173-61E3-4D4D-817B-A1E3D8A3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151F7-3C66-6545-A12A-AE074B4C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6DCA88-D287-D642-B5DE-3DF91169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1D74DF-4FE1-FC49-B7EF-716D6DD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09F2-98BF-9D4A-92CD-62770E7E3F16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AEDBB-3D1C-5142-8068-CDBD2BFC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CA42F7-627B-B047-B9A9-E3A4CFE7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E6F6-81A3-1745-9FFC-9C3ADD63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2B21DA-12FA-CC48-886B-6CC52C85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ACB86-2F1F-DA48-8159-33FFF328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97872-3B76-9747-B36E-3F1E049F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BA60-D56E-AD4F-A80B-709FD15C0A3B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A37F48-F0EC-5C45-B5AB-AA44B7F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472877-20D3-D14C-AD07-61AB93C8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4AEDB5-B06D-1A47-8FC8-FC342A9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30312-F921-AC4F-8534-DF135F44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219AA-5D38-7844-892A-B0ECF69A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BA2A-685F-8443-9B0D-4850E7E499F5}" type="datetime1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7B171-D438-BD47-A0AF-1387453F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3527-01E7-2F48-AE34-6BF9E11E2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F58F-1825-EC40-9ACF-B7142EA7D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1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93C53-0B3E-B749-83C1-81F95FA33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8B5574-E671-3B40-BD7D-0064821CE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065A34-8412-354F-A105-D847828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5BD3-B495-B046-9F6B-D2BB7220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7E6258-D825-D343-AF22-ADB3C9529F09}"/>
              </a:ext>
            </a:extLst>
          </p:cNvPr>
          <p:cNvSpPr txBox="1"/>
          <p:nvPr/>
        </p:nvSpPr>
        <p:spPr>
          <a:xfrm>
            <a:off x="769422" y="786809"/>
            <a:ext cx="92127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コロイド溶液の性質</a:t>
            </a:r>
            <a:endParaRPr kumimoji="1" lang="en-US" altLang="ja-JP" sz="3200" dirty="0"/>
          </a:p>
          <a:p>
            <a:r>
              <a:rPr lang="ja-JP" altLang="en-US" sz="3200"/>
              <a:t>・チンダル現象：光の拡散、光の通路</a:t>
            </a:r>
            <a:endParaRPr lang="en-US" altLang="ja-JP" sz="3200" dirty="0"/>
          </a:p>
          <a:p>
            <a:r>
              <a:rPr kumimoji="1" lang="ja-JP" altLang="en-US" sz="3200"/>
              <a:t>・ブラウン運動：不規則な運動</a:t>
            </a:r>
            <a:endParaRPr kumimoji="1" lang="en-US" altLang="ja-JP" sz="3200" dirty="0"/>
          </a:p>
          <a:p>
            <a:r>
              <a:rPr lang="ja-JP" altLang="en-US" sz="3200"/>
              <a:t>・透析：半透膜を用いてコロイド溶液を精製</a:t>
            </a:r>
            <a:endParaRPr lang="en-US" altLang="ja-JP" sz="3200" dirty="0"/>
          </a:p>
          <a:p>
            <a:r>
              <a:rPr kumimoji="1" lang="ja-JP" altLang="en-US" sz="3200"/>
              <a:t>・凝析：疎水コロイドが少量の電解質で沈殿</a:t>
            </a:r>
            <a:endParaRPr kumimoji="1" lang="en-US" altLang="ja-JP" sz="3200" dirty="0"/>
          </a:p>
          <a:p>
            <a:r>
              <a:rPr lang="ja-JP" altLang="en-US" sz="3200"/>
              <a:t>・塩析：親水コロイドが多量の電解質で沈殿</a:t>
            </a:r>
            <a:endParaRPr lang="en-US" altLang="ja-JP" sz="3200" dirty="0"/>
          </a:p>
          <a:p>
            <a:r>
              <a:rPr kumimoji="1" lang="ja-JP" altLang="en-US" sz="3200"/>
              <a:t>・電気泳動：直流電圧でコロイド粒子が移動する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D1CCF8-9BDA-084E-B4D4-5A2E02918B98}"/>
              </a:ext>
            </a:extLst>
          </p:cNvPr>
          <p:cNvSpPr/>
          <p:nvPr/>
        </p:nvSpPr>
        <p:spPr>
          <a:xfrm>
            <a:off x="1222740" y="1276362"/>
            <a:ext cx="2498655" cy="4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9CFE4D-2417-CA4F-A904-ACE440110456}"/>
              </a:ext>
            </a:extLst>
          </p:cNvPr>
          <p:cNvSpPr/>
          <p:nvPr/>
        </p:nvSpPr>
        <p:spPr>
          <a:xfrm>
            <a:off x="1222740" y="1870800"/>
            <a:ext cx="2498655" cy="383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9DA763-A119-2A4A-B9A9-71407CA57F32}"/>
              </a:ext>
            </a:extLst>
          </p:cNvPr>
          <p:cNvSpPr/>
          <p:nvPr/>
        </p:nvSpPr>
        <p:spPr>
          <a:xfrm>
            <a:off x="1261725" y="2328834"/>
            <a:ext cx="800992" cy="35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BF02D6-3146-7E43-9CBB-42BA98614096}"/>
              </a:ext>
            </a:extLst>
          </p:cNvPr>
          <p:cNvSpPr/>
          <p:nvPr/>
        </p:nvSpPr>
        <p:spPr>
          <a:xfrm>
            <a:off x="1261726" y="2755348"/>
            <a:ext cx="800992" cy="39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D9D128-9A9D-5A49-BE79-5D08C4AD8965}"/>
              </a:ext>
            </a:extLst>
          </p:cNvPr>
          <p:cNvSpPr/>
          <p:nvPr/>
        </p:nvSpPr>
        <p:spPr>
          <a:xfrm>
            <a:off x="1261726" y="3251337"/>
            <a:ext cx="800992" cy="39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99E68A-A6AB-E84C-AB95-BD2A681F9961}"/>
              </a:ext>
            </a:extLst>
          </p:cNvPr>
          <p:cNvSpPr/>
          <p:nvPr/>
        </p:nvSpPr>
        <p:spPr>
          <a:xfrm>
            <a:off x="1261725" y="3752127"/>
            <a:ext cx="1651596" cy="5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04440A-C1BA-F74E-A763-396A182B0B4C}"/>
              </a:ext>
            </a:extLst>
          </p:cNvPr>
          <p:cNvSpPr txBox="1"/>
          <p:nvPr/>
        </p:nvSpPr>
        <p:spPr>
          <a:xfrm>
            <a:off x="620232" y="537269"/>
            <a:ext cx="101186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熱力学方程式</a:t>
            </a:r>
            <a:r>
              <a:rPr lang="ja-JP" altLang="en-US" sz="3200"/>
              <a:t>：化学変化による熱の出入りを表した式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ヘスの法則</a:t>
            </a:r>
            <a:endParaRPr kumimoji="1" lang="en-US" altLang="ja-JP" sz="3200" dirty="0"/>
          </a:p>
          <a:p>
            <a:r>
              <a:rPr lang="ja-JP" altLang="en-US" sz="3200"/>
              <a:t>化学反応による反応熱は反応の経路に左右されない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結合エネルギー</a:t>
            </a:r>
            <a:endParaRPr lang="en-US" altLang="ja-JP" sz="3200" dirty="0"/>
          </a:p>
          <a:p>
            <a:r>
              <a:rPr kumimoji="1" lang="ja-JP" altLang="en-US" sz="3200"/>
              <a:t>反応熱＝生成物ー反応物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格子エネルギー：結晶格子を完全に引き離すのに必要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化学発光：化学反応に伴う光</a:t>
            </a:r>
            <a:endParaRPr kumimoji="1" lang="en-US" altLang="ja-JP" sz="3200" dirty="0"/>
          </a:p>
          <a:p>
            <a:r>
              <a:rPr lang="ja-JP" altLang="en-US" sz="3200"/>
              <a:t>光化学反応：光による化学反応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894E6D-C5C4-6546-9DB8-8DB9281EBCBA}"/>
              </a:ext>
            </a:extLst>
          </p:cNvPr>
          <p:cNvSpPr/>
          <p:nvPr/>
        </p:nvSpPr>
        <p:spPr>
          <a:xfrm>
            <a:off x="482006" y="537269"/>
            <a:ext cx="2750292" cy="5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5F63F8-47D4-9542-A730-F0135CB83007}"/>
              </a:ext>
            </a:extLst>
          </p:cNvPr>
          <p:cNvSpPr/>
          <p:nvPr/>
        </p:nvSpPr>
        <p:spPr>
          <a:xfrm>
            <a:off x="634406" y="1471292"/>
            <a:ext cx="2105249" cy="50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D769E6-B689-C84F-98C4-AD22741980E3}"/>
              </a:ext>
            </a:extLst>
          </p:cNvPr>
          <p:cNvSpPr/>
          <p:nvPr/>
        </p:nvSpPr>
        <p:spPr>
          <a:xfrm>
            <a:off x="634406" y="2998465"/>
            <a:ext cx="2938134" cy="46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864F22-7EE6-7949-8CD1-0A30BEB46791}"/>
              </a:ext>
            </a:extLst>
          </p:cNvPr>
          <p:cNvSpPr/>
          <p:nvPr/>
        </p:nvSpPr>
        <p:spPr>
          <a:xfrm>
            <a:off x="699974" y="4438852"/>
            <a:ext cx="2872566" cy="46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21E97E-C084-8D4F-9977-BAA306C048A2}"/>
              </a:ext>
            </a:extLst>
          </p:cNvPr>
          <p:cNvSpPr/>
          <p:nvPr/>
        </p:nvSpPr>
        <p:spPr>
          <a:xfrm>
            <a:off x="699974" y="5422773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467E47-126B-6848-A3A8-92A714189AB5}"/>
              </a:ext>
            </a:extLst>
          </p:cNvPr>
          <p:cNvSpPr/>
          <p:nvPr/>
        </p:nvSpPr>
        <p:spPr>
          <a:xfrm>
            <a:off x="699974" y="5927411"/>
            <a:ext cx="2039681" cy="45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AF2943-E33F-D943-8B17-7FDFE09E566F}"/>
              </a:ext>
            </a:extLst>
          </p:cNvPr>
          <p:cNvSpPr/>
          <p:nvPr/>
        </p:nvSpPr>
        <p:spPr>
          <a:xfrm>
            <a:off x="357962" y="940865"/>
            <a:ext cx="11476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◎電池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・正極→イオン化傾向が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低い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金属　電子が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入る</a:t>
            </a: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反応→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還元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・負極→ </a:t>
            </a:r>
            <a:r>
              <a:rPr lang="en-US" altLang="ja-JP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                     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　　　　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出る　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◎ボルタ電池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)Zn|H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起電力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１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＊放電するとすぐに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分極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→原因：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が絶縁体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　逆反応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減極剤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：電池の分極を防ぐ、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酸化剤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でもある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030E4C-7DCE-F244-9A62-BDF2F8926CA0}"/>
              </a:ext>
            </a:extLst>
          </p:cNvPr>
          <p:cNvSpPr/>
          <p:nvPr/>
        </p:nvSpPr>
        <p:spPr>
          <a:xfrm>
            <a:off x="4871482" y="1461112"/>
            <a:ext cx="891366" cy="46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3DB2F0-467F-314D-894D-12043B2597F0}"/>
              </a:ext>
            </a:extLst>
          </p:cNvPr>
          <p:cNvSpPr/>
          <p:nvPr/>
        </p:nvSpPr>
        <p:spPr>
          <a:xfrm>
            <a:off x="8153400" y="1448174"/>
            <a:ext cx="777949" cy="46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452273-75FF-D74D-83C2-AD8D1E15708C}"/>
              </a:ext>
            </a:extLst>
          </p:cNvPr>
          <p:cNvSpPr/>
          <p:nvPr/>
        </p:nvSpPr>
        <p:spPr>
          <a:xfrm>
            <a:off x="10216113" y="1412952"/>
            <a:ext cx="809850" cy="49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E5EC58-1E9B-1149-A16F-DF42463B5625}"/>
              </a:ext>
            </a:extLst>
          </p:cNvPr>
          <p:cNvSpPr/>
          <p:nvPr/>
        </p:nvSpPr>
        <p:spPr>
          <a:xfrm>
            <a:off x="4792620" y="1924290"/>
            <a:ext cx="757576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7B5E49-8DFC-EF47-8A6C-324D7FA1C22C}"/>
              </a:ext>
            </a:extLst>
          </p:cNvPr>
          <p:cNvSpPr/>
          <p:nvPr/>
        </p:nvSpPr>
        <p:spPr>
          <a:xfrm>
            <a:off x="7769740" y="1971801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8C2B8C-81EE-6B41-8391-4DA31618CDBD}"/>
              </a:ext>
            </a:extLst>
          </p:cNvPr>
          <p:cNvSpPr/>
          <p:nvPr/>
        </p:nvSpPr>
        <p:spPr>
          <a:xfrm>
            <a:off x="10258643" y="1947210"/>
            <a:ext cx="1201482" cy="434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5D60DB-7FAF-4F4E-9E73-F98A9F08936E}"/>
              </a:ext>
            </a:extLst>
          </p:cNvPr>
          <p:cNvSpPr/>
          <p:nvPr/>
        </p:nvSpPr>
        <p:spPr>
          <a:xfrm>
            <a:off x="1637415" y="3438684"/>
            <a:ext cx="3081665" cy="36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F22D51-673C-3C4F-9E57-8E9C4430EADD}"/>
              </a:ext>
            </a:extLst>
          </p:cNvPr>
          <p:cNvSpPr/>
          <p:nvPr/>
        </p:nvSpPr>
        <p:spPr>
          <a:xfrm>
            <a:off x="1637415" y="3929860"/>
            <a:ext cx="2573078" cy="47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D8CE53-9D16-5E4D-B103-841821FEBD75}"/>
              </a:ext>
            </a:extLst>
          </p:cNvPr>
          <p:cNvSpPr/>
          <p:nvPr/>
        </p:nvSpPr>
        <p:spPr>
          <a:xfrm>
            <a:off x="4056321" y="4403330"/>
            <a:ext cx="815160" cy="5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6DBD20-1EA2-8F4F-890C-32888CA413AA}"/>
              </a:ext>
            </a:extLst>
          </p:cNvPr>
          <p:cNvSpPr/>
          <p:nvPr/>
        </p:nvSpPr>
        <p:spPr>
          <a:xfrm>
            <a:off x="357963" y="5321275"/>
            <a:ext cx="1279452" cy="44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2834CF-F0DB-2440-96AB-731FDA0F04FE}"/>
              </a:ext>
            </a:extLst>
          </p:cNvPr>
          <p:cNvSpPr/>
          <p:nvPr/>
        </p:nvSpPr>
        <p:spPr>
          <a:xfrm>
            <a:off x="533400" y="471031"/>
            <a:ext cx="10820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◎ダニエル電池 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)Zn|H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aq|Cu(+)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en-US" sz="3200" kern="100" baseline="30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    </a:t>
            </a: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1.1V</a:t>
            </a:r>
            <a:r>
              <a:rPr lang="ja-JP" altLang="en-US" sz="32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素焼板：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水溶液の混合防止、</a:t>
            </a:r>
            <a:r>
              <a:rPr lang="ja-JP" altLang="en-US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イオンは交換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塩橋：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電気的中性を保つ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長持ちさせる→硫酸亜鉛溶液：濃度を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硫酸銅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Ⅱ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水溶液：濃度を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sz="32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◎マンガン乾電池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Zn|ZnCl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aq,NH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Claq|Cu(+)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Zn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MnO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減極剤 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1.5V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一次電池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→ボルタ電池・ダニエル電池・マンガン乾電池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FAF0F4-4574-5E49-9766-977670444C51}"/>
              </a:ext>
            </a:extLst>
          </p:cNvPr>
          <p:cNvSpPr/>
          <p:nvPr/>
        </p:nvSpPr>
        <p:spPr>
          <a:xfrm>
            <a:off x="4634021" y="1488726"/>
            <a:ext cx="3319132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FE1BDA-1511-7541-9B77-07ED62287E96}"/>
              </a:ext>
            </a:extLst>
          </p:cNvPr>
          <p:cNvSpPr/>
          <p:nvPr/>
        </p:nvSpPr>
        <p:spPr>
          <a:xfrm>
            <a:off x="8300481" y="1488726"/>
            <a:ext cx="2629789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C93CBD-75A7-D54F-A025-43E89D674DBF}"/>
              </a:ext>
            </a:extLst>
          </p:cNvPr>
          <p:cNvSpPr/>
          <p:nvPr/>
        </p:nvSpPr>
        <p:spPr>
          <a:xfrm>
            <a:off x="7459621" y="2478784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8851B8-967D-4645-9959-E8938DC6B461}"/>
              </a:ext>
            </a:extLst>
          </p:cNvPr>
          <p:cNvSpPr/>
          <p:nvPr/>
        </p:nvSpPr>
        <p:spPr>
          <a:xfrm>
            <a:off x="8300481" y="2956287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40A953-39C3-084E-A92F-447AD632A482}"/>
              </a:ext>
            </a:extLst>
          </p:cNvPr>
          <p:cNvSpPr/>
          <p:nvPr/>
        </p:nvSpPr>
        <p:spPr>
          <a:xfrm>
            <a:off x="3409508" y="4897884"/>
            <a:ext cx="1224514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D1B74A-E9EF-C843-A3BF-90D672F82C21}"/>
              </a:ext>
            </a:extLst>
          </p:cNvPr>
          <p:cNvSpPr/>
          <p:nvPr/>
        </p:nvSpPr>
        <p:spPr>
          <a:xfrm>
            <a:off x="1010974" y="5862768"/>
            <a:ext cx="1604635" cy="49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8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AB8200-D706-7142-85D1-453A48CE1C01}"/>
              </a:ext>
            </a:extLst>
          </p:cNvPr>
          <p:cNvSpPr/>
          <p:nvPr/>
        </p:nvSpPr>
        <p:spPr>
          <a:xfrm>
            <a:off x="546690" y="612845"/>
            <a:ext cx="1109861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◎鉛蓄電池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)Pb|H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aq|PbO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Pb+SO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Pb+2H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+PbO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2PbSO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  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起電力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V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＊放電：硫酸の濃度が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く、両極の質量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大きく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充電：硫酸の濃度が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大き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く、両極の質量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小さく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◎燃料電池　　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(Pt)|H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|O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→４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FA8581-4E94-C849-AF49-006566926290}"/>
              </a:ext>
            </a:extLst>
          </p:cNvPr>
          <p:cNvSpPr/>
          <p:nvPr/>
        </p:nvSpPr>
        <p:spPr>
          <a:xfrm>
            <a:off x="1845633" y="1148484"/>
            <a:ext cx="4236190" cy="48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15912-FE6A-DA45-A5EE-EC4E6E74839D}"/>
              </a:ext>
            </a:extLst>
          </p:cNvPr>
          <p:cNvSpPr/>
          <p:nvPr/>
        </p:nvSpPr>
        <p:spPr>
          <a:xfrm>
            <a:off x="1845633" y="1645532"/>
            <a:ext cx="7170776" cy="52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D7A97-7867-644B-8A82-6BD8719E622D}"/>
              </a:ext>
            </a:extLst>
          </p:cNvPr>
          <p:cNvSpPr/>
          <p:nvPr/>
        </p:nvSpPr>
        <p:spPr>
          <a:xfrm>
            <a:off x="4760282" y="2585040"/>
            <a:ext cx="747383" cy="45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06CD94-83C2-374D-BBE3-201615BCAAAB}"/>
              </a:ext>
            </a:extLst>
          </p:cNvPr>
          <p:cNvSpPr/>
          <p:nvPr/>
        </p:nvSpPr>
        <p:spPr>
          <a:xfrm>
            <a:off x="8300481" y="2620650"/>
            <a:ext cx="1183761" cy="4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BF4443-D8AF-454D-9F11-83BD5CECEF57}"/>
              </a:ext>
            </a:extLst>
          </p:cNvPr>
          <p:cNvSpPr/>
          <p:nvPr/>
        </p:nvSpPr>
        <p:spPr>
          <a:xfrm>
            <a:off x="4760282" y="3058801"/>
            <a:ext cx="747383" cy="39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90E48E-04E5-874F-8DC7-BBC13B53E79A}"/>
              </a:ext>
            </a:extLst>
          </p:cNvPr>
          <p:cNvSpPr/>
          <p:nvPr/>
        </p:nvSpPr>
        <p:spPr>
          <a:xfrm>
            <a:off x="8300481" y="3118758"/>
            <a:ext cx="1183761" cy="36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548C8D0-9356-7C44-9596-F54FE34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DD83B5-BAA6-9343-B99C-F222358C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C99710-58F9-624E-8C38-DF43CF8C9B6A}"/>
              </a:ext>
            </a:extLst>
          </p:cNvPr>
          <p:cNvSpPr/>
          <p:nvPr/>
        </p:nvSpPr>
        <p:spPr>
          <a:xfrm>
            <a:off x="708836" y="776475"/>
            <a:ext cx="111570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◎アルカリ型燃料電池　　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−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(Pt)|KOH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aq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|O</a:t>
            </a:r>
            <a:r>
              <a:rPr lang="en-US" altLang="ja-JP" sz="32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(Pt)(+)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負極：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→４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32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正極：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32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全体：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+O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ja-JP" sz="32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32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32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endParaRPr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0F5887-E54D-E44A-8A00-4F73186B80E5}"/>
              </a:ext>
            </a:extLst>
          </p:cNvPr>
          <p:cNvSpPr/>
          <p:nvPr/>
        </p:nvSpPr>
        <p:spPr>
          <a:xfrm>
            <a:off x="708836" y="3309362"/>
            <a:ext cx="10644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◎ファラデーの法則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イオンの物質量は、流れた電気量に比例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イオンの価数に反比例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とすると電子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1/n 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クーロン：電子１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mol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の電気量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電気量：</a:t>
            </a:r>
            <a:r>
              <a:rPr lang="en-US" altLang="ja-JP" sz="32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Q</a:t>
            </a:r>
            <a:r>
              <a:rPr lang="ja-JP" altLang="ja-JP" sz="32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＝</a:t>
            </a:r>
            <a:r>
              <a:rPr lang="en-US" altLang="ja-JP" sz="32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i</a:t>
            </a:r>
            <a:r>
              <a:rPr lang="ja-JP" altLang="ja-JP" sz="3200" kern="100">
                <a:solidFill>
                  <a:srgbClr val="000000"/>
                </a:solidFill>
                <a:latin typeface="Apple Color Emoji" pitchFamily="2" charset="0"/>
                <a:ea typeface="游明朝" panose="02020400000000000000" pitchFamily="18" charset="-128"/>
                <a:cs typeface="Apple Color Emoji" pitchFamily="2" charset="0"/>
              </a:rPr>
              <a:t>×</a:t>
            </a:r>
            <a:r>
              <a:rPr lang="en-US" altLang="ja-JP" sz="3200" kern="100" dirty="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t</a:t>
            </a:r>
            <a:r>
              <a:rPr lang="ja-JP" altLang="ja-JP" sz="3200" kern="10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　ファラデー定数：</a:t>
            </a:r>
            <a:r>
              <a:rPr lang="en-US" altLang="ja-JP" sz="3200" kern="100" dirty="0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96500C/</a:t>
            </a:r>
            <a:r>
              <a:rPr lang="en-US" altLang="ja-JP" sz="3200" kern="100" dirty="0" err="1">
                <a:solidFill>
                  <a:srgbClr val="000000"/>
                </a:solidFill>
                <a:latin typeface="Cambria" panose="02040503050406030204" pitchFamily="18" charset="0"/>
                <a:ea typeface="游明朝" panose="02020400000000000000" pitchFamily="18" charset="-128"/>
                <a:cs typeface="Cambria" panose="02040503050406030204" pitchFamily="18" charset="0"/>
              </a:rPr>
              <a:t>mol</a:t>
            </a:r>
            <a:endParaRPr lang="ja-JP" altLang="ja-JP" sz="32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D1B2A7-9028-3A42-AC97-4E291C286A72}"/>
              </a:ext>
            </a:extLst>
          </p:cNvPr>
          <p:cNvSpPr/>
          <p:nvPr/>
        </p:nvSpPr>
        <p:spPr>
          <a:xfrm>
            <a:off x="7495508" y="5803875"/>
            <a:ext cx="2724595" cy="59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89131A4-AE15-424C-86DD-D2DE04D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EBA847-8B84-1D41-BB4D-3114FDA3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8984FF-7D92-814D-9029-EF11A8806422}"/>
              </a:ext>
            </a:extLst>
          </p:cNvPr>
          <p:cNvSpPr/>
          <p:nvPr/>
        </p:nvSpPr>
        <p:spPr>
          <a:xfrm>
            <a:off x="533400" y="422011"/>
            <a:ext cx="111624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◎電気分解　各極の反応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陽極：酸化反応、電子を生産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・安定極</a:t>
            </a:r>
            <a:r>
              <a:rPr lang="en-US" altLang="ja-JP" sz="2800" kern="100" dirty="0" err="1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Pt,C</a:t>
            </a:r>
            <a:endParaRPr lang="en-US" altLang="ja-JP" sz="2800" kern="1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陰極：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＞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&gt;Al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28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陽極：ハロゲン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2Cl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Cl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</a:t>
            </a:r>
            <a:r>
              <a:rPr lang="en-US" altLang="ja-JP" sz="28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,SO</a:t>
            </a:r>
            <a:r>
              <a:rPr lang="en-US" altLang="ja-JP" sz="2800" kern="100" baseline="-25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2-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など　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O+O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2466975"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+4e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・電極が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Cu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や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電極自身が溶け出る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陰極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＞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ja-JP" altLang="ja-JP" sz="2800" kern="100" baseline="30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en-US" sz="2800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&gt;Al</a:t>
            </a:r>
            <a:r>
              <a:rPr lang="en-US" altLang="ja-JP" sz="2800" kern="100" baseline="300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3+</a:t>
            </a:r>
            <a:r>
              <a:rPr lang="en-US" altLang="ja-JP" sz="2800" kern="100" dirty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酸性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2800" kern="100" baseline="-250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sz="2800" kern="100" baseline="-250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sz="2800" kern="100" baseline="-250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</a:t>
            </a: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塩基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O+e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altLang="ja-JP" sz="2800" kern="100" baseline="-25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+2OH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ja-JP" sz="2800" kern="10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陽極　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r>
              <a:rPr lang="ja-JP" altLang="ja-JP" sz="2800" kern="100" baseline="300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＋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US" altLang="ja-JP" sz="2800" kern="100" baseline="300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ja-JP" sz="2800" kern="10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→</a:t>
            </a:r>
            <a:r>
              <a:rPr lang="en-US" altLang="ja-JP" sz="2800" kern="1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Ag</a:t>
            </a:r>
            <a:endParaRPr lang="ja-JP" altLang="ja-JP" sz="2800" kern="10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43D6FE-E48E-C040-BA08-6BA336EF2B4E}"/>
              </a:ext>
            </a:extLst>
          </p:cNvPr>
          <p:cNvSpPr/>
          <p:nvPr/>
        </p:nvSpPr>
        <p:spPr>
          <a:xfrm>
            <a:off x="3549500" y="1722643"/>
            <a:ext cx="2298407" cy="42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335630-7FAE-C645-AA9C-AB91C11023A2}"/>
              </a:ext>
            </a:extLst>
          </p:cNvPr>
          <p:cNvSpPr/>
          <p:nvPr/>
        </p:nvSpPr>
        <p:spPr>
          <a:xfrm>
            <a:off x="4166188" y="2147777"/>
            <a:ext cx="2511059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FDCCF2-C0F3-604E-80E6-86B51495C1D4}"/>
              </a:ext>
            </a:extLst>
          </p:cNvPr>
          <p:cNvSpPr/>
          <p:nvPr/>
        </p:nvSpPr>
        <p:spPr>
          <a:xfrm>
            <a:off x="4166188" y="2646536"/>
            <a:ext cx="3510519" cy="37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212A0A-97A2-F74F-A716-FF9250A04B67}"/>
              </a:ext>
            </a:extLst>
          </p:cNvPr>
          <p:cNvSpPr/>
          <p:nvPr/>
        </p:nvSpPr>
        <p:spPr>
          <a:xfrm>
            <a:off x="3325328" y="3026984"/>
            <a:ext cx="2522579" cy="42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2A99BD-5E60-A247-8220-1CEBB7AD5014}"/>
              </a:ext>
            </a:extLst>
          </p:cNvPr>
          <p:cNvSpPr/>
          <p:nvPr/>
        </p:nvSpPr>
        <p:spPr>
          <a:xfrm>
            <a:off x="5421717" y="3457416"/>
            <a:ext cx="3188883" cy="4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9BFC42-5EEA-2D4C-A1A2-8B35F9352584}"/>
              </a:ext>
            </a:extLst>
          </p:cNvPr>
          <p:cNvSpPr/>
          <p:nvPr/>
        </p:nvSpPr>
        <p:spPr>
          <a:xfrm>
            <a:off x="5921447" y="3907692"/>
            <a:ext cx="3371409" cy="41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E6314F-3580-174C-8624-BAAD11296B8C}"/>
              </a:ext>
            </a:extLst>
          </p:cNvPr>
          <p:cNvSpPr/>
          <p:nvPr/>
        </p:nvSpPr>
        <p:spPr>
          <a:xfrm>
            <a:off x="3549500" y="4741914"/>
            <a:ext cx="2371947" cy="37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41ECEC-41C4-534C-A887-5EDE401CA0BF}"/>
              </a:ext>
            </a:extLst>
          </p:cNvPr>
          <p:cNvSpPr/>
          <p:nvPr/>
        </p:nvSpPr>
        <p:spPr>
          <a:xfrm>
            <a:off x="4263210" y="5172345"/>
            <a:ext cx="2371947" cy="36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514EA6-9324-E74D-ACDB-40EBDA3B343A}"/>
              </a:ext>
            </a:extLst>
          </p:cNvPr>
          <p:cNvSpPr/>
          <p:nvPr/>
        </p:nvSpPr>
        <p:spPr>
          <a:xfrm>
            <a:off x="4263210" y="5613614"/>
            <a:ext cx="3413497" cy="43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182B73-73DE-FD4C-8E3D-4D95716D10A2}"/>
              </a:ext>
            </a:extLst>
          </p:cNvPr>
          <p:cNvSpPr/>
          <p:nvPr/>
        </p:nvSpPr>
        <p:spPr>
          <a:xfrm>
            <a:off x="1666653" y="5961062"/>
            <a:ext cx="2371947" cy="44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EDBB1BA-4D00-8842-B950-4879691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3428B9-4AF1-5E4F-A5EB-F9534DC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B57835-9737-0D4A-8135-F5C753BD6846}"/>
              </a:ext>
            </a:extLst>
          </p:cNvPr>
          <p:cNvSpPr txBox="1"/>
          <p:nvPr/>
        </p:nvSpPr>
        <p:spPr>
          <a:xfrm>
            <a:off x="463689" y="808075"/>
            <a:ext cx="11264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反応速度式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v</a:t>
            </a:r>
            <a:r>
              <a:rPr kumimoji="1" lang="ja-JP" altLang="en-US" sz="3200"/>
              <a:t>＝</a:t>
            </a:r>
            <a:r>
              <a:rPr kumimoji="1" lang="en-US" altLang="ja-JP" sz="3200" dirty="0"/>
              <a:t>k[A]</a:t>
            </a:r>
            <a:r>
              <a:rPr kumimoji="1" lang="en-US" altLang="ja-JP" sz="3200" baseline="30000" dirty="0"/>
              <a:t>x</a:t>
            </a:r>
            <a:r>
              <a:rPr kumimoji="1" lang="en-US" altLang="ja-JP" sz="3200" dirty="0"/>
              <a:t> [B]</a:t>
            </a:r>
            <a:r>
              <a:rPr kumimoji="1" lang="en-US" altLang="ja-JP" sz="3200" baseline="30000" dirty="0"/>
              <a:t>y</a:t>
            </a:r>
            <a:endParaRPr kumimoji="1" lang="en-US" altLang="ja-JP" sz="3200" dirty="0"/>
          </a:p>
          <a:p>
            <a:r>
              <a:rPr lang="en-US" altLang="ja-JP" sz="3200" dirty="0"/>
              <a:t>k</a:t>
            </a:r>
            <a:r>
              <a:rPr kumimoji="1" lang="ja-JP" altLang="en-US" sz="3200"/>
              <a:t>：反応速度定数　</a:t>
            </a:r>
            <a:r>
              <a:rPr kumimoji="1" lang="en-US" altLang="ja-JP" sz="3200" dirty="0"/>
              <a:t>x</a:t>
            </a:r>
            <a:r>
              <a:rPr kumimoji="1" lang="ja-JP" altLang="en-US" sz="3200"/>
              <a:t>＋</a:t>
            </a:r>
            <a:r>
              <a:rPr kumimoji="1" lang="en-US" altLang="ja-JP" sz="3200" dirty="0"/>
              <a:t>y</a:t>
            </a:r>
            <a:r>
              <a:rPr kumimoji="1" lang="ja-JP" altLang="en-US" sz="3200"/>
              <a:t>：反応次数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活性化エネルギー：活性化状態になるのに必要なエネルギー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均一触媒：反応物と均一に混じり合う</a:t>
            </a:r>
            <a:endParaRPr kumimoji="1" lang="en-US" altLang="ja-JP" sz="3200" dirty="0"/>
          </a:p>
          <a:p>
            <a:r>
              <a:rPr lang="ja-JP" altLang="en-US" sz="3200"/>
              <a:t>不均一触媒：反応物と混ざり合わない</a:t>
            </a:r>
            <a:endParaRPr lang="en-US" altLang="ja-JP" sz="3200" dirty="0"/>
          </a:p>
          <a:p>
            <a:r>
              <a:rPr kumimoji="1" lang="ja-JP" altLang="en-US" sz="3200"/>
              <a:t>酵素：体内の触媒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582ED5-4ADC-A542-958E-B839E3B8FA8F}"/>
              </a:ext>
            </a:extLst>
          </p:cNvPr>
          <p:cNvSpPr/>
          <p:nvPr/>
        </p:nvSpPr>
        <p:spPr>
          <a:xfrm>
            <a:off x="463689" y="829508"/>
            <a:ext cx="2222804" cy="5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46480F-D2CC-234E-96BB-01014059A924}"/>
              </a:ext>
            </a:extLst>
          </p:cNvPr>
          <p:cNvSpPr/>
          <p:nvPr/>
        </p:nvSpPr>
        <p:spPr>
          <a:xfrm>
            <a:off x="1157173" y="1343415"/>
            <a:ext cx="2521692" cy="46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3BE7CB-A126-4849-950F-C6A28E9D8035}"/>
              </a:ext>
            </a:extLst>
          </p:cNvPr>
          <p:cNvSpPr/>
          <p:nvPr/>
        </p:nvSpPr>
        <p:spPr>
          <a:xfrm>
            <a:off x="5255140" y="1352173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B52782-662B-2948-9795-21B9E500A435}"/>
              </a:ext>
            </a:extLst>
          </p:cNvPr>
          <p:cNvSpPr/>
          <p:nvPr/>
        </p:nvSpPr>
        <p:spPr>
          <a:xfrm>
            <a:off x="521280" y="2216659"/>
            <a:ext cx="3157585" cy="46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91F8B0-7C3B-FE40-A795-DE5660235F75}"/>
              </a:ext>
            </a:extLst>
          </p:cNvPr>
          <p:cNvSpPr/>
          <p:nvPr/>
        </p:nvSpPr>
        <p:spPr>
          <a:xfrm>
            <a:off x="463689" y="3234045"/>
            <a:ext cx="1681719" cy="45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BFFE56-EAFE-094A-B583-B8097600E3F8}"/>
              </a:ext>
            </a:extLst>
          </p:cNvPr>
          <p:cNvSpPr/>
          <p:nvPr/>
        </p:nvSpPr>
        <p:spPr>
          <a:xfrm>
            <a:off x="463688" y="3753955"/>
            <a:ext cx="2222805" cy="4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ACCD87-002E-5D4A-9810-0105A431391E}"/>
              </a:ext>
            </a:extLst>
          </p:cNvPr>
          <p:cNvSpPr/>
          <p:nvPr/>
        </p:nvSpPr>
        <p:spPr>
          <a:xfrm>
            <a:off x="463689" y="4253847"/>
            <a:ext cx="939809" cy="49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74E49DD-B610-DB47-9F50-1D35596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A757D4-22AD-0549-81D2-54F58C6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2063E8-AAE3-6645-ABCD-623C4F9B1C9C}"/>
              </a:ext>
            </a:extLst>
          </p:cNvPr>
          <p:cNvSpPr txBox="1"/>
          <p:nvPr/>
        </p:nvSpPr>
        <p:spPr>
          <a:xfrm>
            <a:off x="1105786" y="893135"/>
            <a:ext cx="22365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可逆変化</a:t>
            </a:r>
            <a:endParaRPr kumimoji="1" lang="en-US" altLang="ja-JP" sz="3200" dirty="0"/>
          </a:p>
          <a:p>
            <a:r>
              <a:rPr kumimoji="1" lang="ja-JP" altLang="en-US" sz="3200"/>
              <a:t>不可逆変化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平衡定数</a:t>
            </a:r>
            <a:endParaRPr kumimoji="1" lang="en-US" altLang="ja-JP" sz="3200" dirty="0"/>
          </a:p>
          <a:p>
            <a:r>
              <a:rPr lang="ja-JP" altLang="en-US" sz="3200"/>
              <a:t>圧平衡定数</a:t>
            </a:r>
            <a:endParaRPr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88096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94F55531-3180-2F48-A4EC-0E069A66E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63645"/>
              </p:ext>
            </p:extLst>
          </p:nvPr>
        </p:nvGraphicFramePr>
        <p:xfrm>
          <a:off x="567660" y="451180"/>
          <a:ext cx="13088013" cy="556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文書" r:id="rId3" imgW="5613400" imgH="2387600" progId="Word.Document.12">
                  <p:embed/>
                </p:oleObj>
              </mc:Choice>
              <mc:Fallback>
                <p:oleObj name="文書" r:id="rId3" imgW="5613400" imgH="238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60" y="451180"/>
                        <a:ext cx="13088013" cy="5566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5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6B49B7-4582-B344-B407-D985B2BB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65B6-EF84-AD40-941D-AA8287A1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AE8D1-C7CE-304C-89B2-73250D8A2127}"/>
              </a:ext>
            </a:extLst>
          </p:cNvPr>
          <p:cNvSpPr txBox="1"/>
          <p:nvPr/>
        </p:nvSpPr>
        <p:spPr>
          <a:xfrm>
            <a:off x="3211033" y="1637414"/>
            <a:ext cx="4742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結晶格子</a:t>
            </a:r>
            <a:endParaRPr kumimoji="1" lang="en-US" altLang="ja-JP" sz="3200" dirty="0"/>
          </a:p>
          <a:p>
            <a:r>
              <a:rPr lang="ja-JP" altLang="en-US" sz="3200"/>
              <a:t>◎体心立方格子</a:t>
            </a:r>
            <a:r>
              <a:rPr lang="en-US" altLang="ja-JP" sz="3200" dirty="0"/>
              <a:t>:67.9%</a:t>
            </a:r>
          </a:p>
          <a:p>
            <a:r>
              <a:rPr kumimoji="1" lang="ja-JP" altLang="en-US" sz="3200"/>
              <a:t>◎面心立方格子</a:t>
            </a:r>
            <a:r>
              <a:rPr lang="en-US" altLang="ja-JP" sz="3200"/>
              <a:t>:73.8%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035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E8B6F54-B00E-A540-9CC1-EAF417DC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BACBA3-B3BC-BA48-9CA9-4696DAA7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4E5FEA-0C7E-7941-8A2A-8D5C543A1D67}"/>
              </a:ext>
            </a:extLst>
          </p:cNvPr>
          <p:cNvSpPr txBox="1"/>
          <p:nvPr/>
        </p:nvSpPr>
        <p:spPr>
          <a:xfrm>
            <a:off x="978195" y="1382232"/>
            <a:ext cx="9356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基本法則</a:t>
            </a:r>
            <a:endParaRPr lang="en-US" altLang="ja-JP" sz="3200" dirty="0"/>
          </a:p>
          <a:p>
            <a:r>
              <a:rPr kumimoji="1" lang="ja-JP" altLang="en-US" sz="3200"/>
              <a:t>定比例の法則：プルースト</a:t>
            </a:r>
            <a:endParaRPr kumimoji="1" lang="en-US" altLang="ja-JP" sz="3200" dirty="0"/>
          </a:p>
          <a:p>
            <a:r>
              <a:rPr kumimoji="1" lang="ja-JP" altLang="en-US" sz="3200"/>
              <a:t>アボガドロの法則：アボガドロ</a:t>
            </a:r>
            <a:endParaRPr kumimoji="1" lang="en-US" altLang="ja-JP" sz="3200" dirty="0"/>
          </a:p>
          <a:p>
            <a:r>
              <a:rPr lang="ja-JP" altLang="en-US" sz="3200"/>
              <a:t>倍数比例の法則：ドルトン</a:t>
            </a:r>
            <a:endParaRPr lang="en-US" altLang="ja-JP" sz="3200" dirty="0"/>
          </a:p>
          <a:p>
            <a:r>
              <a:rPr kumimoji="1" lang="ja-JP" altLang="en-US" sz="3200"/>
              <a:t>気体反応の法則：ゲーリュサック</a:t>
            </a:r>
            <a:endParaRPr kumimoji="1" lang="en-US" altLang="ja-JP" sz="3200" dirty="0"/>
          </a:p>
          <a:p>
            <a:r>
              <a:rPr lang="ja-JP" altLang="en-US" sz="3200"/>
              <a:t>質量保存の法則：ラボアジエ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113D32-7EC4-6A42-B833-F506A70FE1E1}"/>
              </a:ext>
            </a:extLst>
          </p:cNvPr>
          <p:cNvSpPr/>
          <p:nvPr/>
        </p:nvSpPr>
        <p:spPr>
          <a:xfrm>
            <a:off x="3925185" y="1869556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759731-D5F6-0146-B67A-E4A70F3AE946}"/>
              </a:ext>
            </a:extLst>
          </p:cNvPr>
          <p:cNvSpPr/>
          <p:nvPr/>
        </p:nvSpPr>
        <p:spPr>
          <a:xfrm>
            <a:off x="4692502" y="2422448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69ECC4-AA96-304D-AB78-316D77B3A720}"/>
              </a:ext>
            </a:extLst>
          </p:cNvPr>
          <p:cNvSpPr/>
          <p:nvPr/>
        </p:nvSpPr>
        <p:spPr>
          <a:xfrm>
            <a:off x="4382386" y="2909394"/>
            <a:ext cx="2776870" cy="4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34AB3C-3EA6-D74B-A126-9D3C81FCA6FC}"/>
              </a:ext>
            </a:extLst>
          </p:cNvPr>
          <p:cNvSpPr/>
          <p:nvPr/>
        </p:nvSpPr>
        <p:spPr>
          <a:xfrm>
            <a:off x="4382386" y="3383302"/>
            <a:ext cx="2776870" cy="43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2214FCC-29D1-0646-B176-A9FC08591EB2}"/>
              </a:ext>
            </a:extLst>
          </p:cNvPr>
          <p:cNvSpPr/>
          <p:nvPr/>
        </p:nvSpPr>
        <p:spPr>
          <a:xfrm>
            <a:off x="4382386" y="3874991"/>
            <a:ext cx="2776870" cy="4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F3EA374-95D7-A248-8A7A-867206B4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4C35B0-215F-984F-AE9D-F61F78B0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EE8301-AC1F-CB4D-8115-71374FDFFDDD}"/>
              </a:ext>
            </a:extLst>
          </p:cNvPr>
          <p:cNvSpPr/>
          <p:nvPr/>
        </p:nvSpPr>
        <p:spPr>
          <a:xfrm>
            <a:off x="1341473" y="622329"/>
            <a:ext cx="91634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塩の性質</a:t>
            </a:r>
            <a:endParaRPr lang="en-US" altLang="ja-JP" sz="3200" dirty="0"/>
          </a:p>
          <a:p>
            <a:r>
              <a:rPr lang="ja-JP" altLang="en-US" sz="3200"/>
              <a:t>酸性塩→</a:t>
            </a:r>
            <a:r>
              <a:rPr lang="en-US" altLang="ja-JP" sz="3200" dirty="0"/>
              <a:t>H</a:t>
            </a:r>
            <a:r>
              <a:rPr lang="ja-JP" altLang="en-US" sz="3200"/>
              <a:t>＋を含む</a:t>
            </a:r>
            <a:endParaRPr lang="en-US" altLang="ja-JP" sz="3200" dirty="0"/>
          </a:p>
          <a:p>
            <a:r>
              <a:rPr lang="ja-JP" altLang="en-US" sz="3200"/>
              <a:t>水溶液の性質</a:t>
            </a:r>
            <a:endParaRPr lang="en-US" altLang="ja-JP" sz="3200" dirty="0"/>
          </a:p>
          <a:p>
            <a:r>
              <a:rPr lang="ja-JP" altLang="en-US" sz="3200"/>
              <a:t>強＋弱→弱酸の遊離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アレニウスの定義</a:t>
            </a:r>
            <a:endParaRPr lang="en-US" altLang="ja-JP" sz="3200" dirty="0"/>
          </a:p>
          <a:p>
            <a:r>
              <a:rPr lang="ja-JP" altLang="en-US" sz="3200"/>
              <a:t>酸：水に溶けてオキソ酸を生じる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ブレンステッドローリー</a:t>
            </a:r>
            <a:endParaRPr lang="en-US" altLang="ja-JP" sz="3200" dirty="0"/>
          </a:p>
          <a:p>
            <a:r>
              <a:rPr lang="ja-JP" altLang="en-US" sz="3200"/>
              <a:t>酸：陽子を与える</a:t>
            </a:r>
            <a:endParaRPr lang="en-US" altLang="ja-JP" sz="3200" dirty="0"/>
          </a:p>
          <a:p>
            <a:r>
              <a:rPr lang="ja-JP" altLang="en-US" sz="3200"/>
              <a:t>塩基：陽子を受け取る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C378E2-0394-2B40-AA2E-5BAEBAF81613}"/>
              </a:ext>
            </a:extLst>
          </p:cNvPr>
          <p:cNvSpPr/>
          <p:nvPr/>
        </p:nvSpPr>
        <p:spPr>
          <a:xfrm>
            <a:off x="3040912" y="1117509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7A7CDC-4CD9-734C-B2A0-5793C8850955}"/>
              </a:ext>
            </a:extLst>
          </p:cNvPr>
          <p:cNvSpPr/>
          <p:nvPr/>
        </p:nvSpPr>
        <p:spPr>
          <a:xfrm>
            <a:off x="3092300" y="2133722"/>
            <a:ext cx="212828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1D458D-C083-EA48-9735-9A0B3136CDB1}"/>
              </a:ext>
            </a:extLst>
          </p:cNvPr>
          <p:cNvSpPr/>
          <p:nvPr/>
        </p:nvSpPr>
        <p:spPr>
          <a:xfrm>
            <a:off x="4284920" y="3575239"/>
            <a:ext cx="1605517" cy="44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BFF6C8-C75B-4F4C-9DE2-7950380CD375}"/>
              </a:ext>
            </a:extLst>
          </p:cNvPr>
          <p:cNvSpPr/>
          <p:nvPr/>
        </p:nvSpPr>
        <p:spPr>
          <a:xfrm>
            <a:off x="2298403" y="5112487"/>
            <a:ext cx="742509" cy="37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5636742-D1AE-A24D-87DE-5777D6AC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C0D03E-8B8B-D647-A89A-330E0360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E55B990-3B56-4241-BD20-2E9F48AF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8225"/>
              </p:ext>
            </p:extLst>
          </p:nvPr>
        </p:nvGraphicFramePr>
        <p:xfrm>
          <a:off x="1190078" y="3782528"/>
          <a:ext cx="7420520" cy="16400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2107">
                  <a:extLst>
                    <a:ext uri="{9D8B030D-6E8A-4147-A177-3AD203B41FA5}">
                      <a16:colId xmlns:a16="http://schemas.microsoft.com/office/drawing/2014/main" val="1160777515"/>
                    </a:ext>
                  </a:extLst>
                </a:gridCol>
                <a:gridCol w="1593053">
                  <a:extLst>
                    <a:ext uri="{9D8B030D-6E8A-4147-A177-3AD203B41FA5}">
                      <a16:colId xmlns:a16="http://schemas.microsoft.com/office/drawing/2014/main" val="4251350666"/>
                    </a:ext>
                  </a:extLst>
                </a:gridCol>
                <a:gridCol w="1325360">
                  <a:extLst>
                    <a:ext uri="{9D8B030D-6E8A-4147-A177-3AD203B41FA5}">
                      <a16:colId xmlns:a16="http://schemas.microsoft.com/office/drawing/2014/main" val="137167650"/>
                    </a:ext>
                  </a:extLst>
                </a:gridCol>
              </a:tblGrid>
              <a:tr h="32172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酸化剤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53567"/>
                  </a:ext>
                </a:extLst>
              </a:tr>
              <a:tr h="620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過マンガン酸カリウム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赤紫色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無色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231062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二クロム酸カリウム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橙赤色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緑色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71305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5E837A7-448A-674F-BD6E-97FC62F7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18835"/>
              </p:ext>
            </p:extLst>
          </p:nvPr>
        </p:nvGraphicFramePr>
        <p:xfrm>
          <a:off x="1190079" y="1221837"/>
          <a:ext cx="7420519" cy="16269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2521">
                  <a:extLst>
                    <a:ext uri="{9D8B030D-6E8A-4147-A177-3AD203B41FA5}">
                      <a16:colId xmlns:a16="http://schemas.microsoft.com/office/drawing/2014/main" val="1820231354"/>
                    </a:ext>
                  </a:extLst>
                </a:gridCol>
                <a:gridCol w="2184602">
                  <a:extLst>
                    <a:ext uri="{9D8B030D-6E8A-4147-A177-3AD203B41FA5}">
                      <a16:colId xmlns:a16="http://schemas.microsoft.com/office/drawing/2014/main" val="128135159"/>
                    </a:ext>
                  </a:extLst>
                </a:gridCol>
                <a:gridCol w="2033396">
                  <a:extLst>
                    <a:ext uri="{9D8B030D-6E8A-4147-A177-3AD203B41FA5}">
                      <a16:colId xmlns:a16="http://schemas.microsoft.com/office/drawing/2014/main" val="2604448896"/>
                    </a:ext>
                  </a:extLst>
                </a:gridCol>
              </a:tblGrid>
              <a:tr h="404037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還元剤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16789"/>
                  </a:ext>
                </a:extLst>
              </a:tr>
              <a:tr h="586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硫酸鉄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淡緑色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黄褐色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extLst>
                  <a:ext uri="{0D108BD9-81ED-4DB2-BD59-A6C34878D82A}">
                    <a16:rowId xmlns:a16="http://schemas.microsoft.com/office/drawing/2014/main" val="4279866705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effectLst/>
                        </a:rPr>
                        <a:t>ヨウ化カリウム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無色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3200" kern="100">
                          <a:solidFill>
                            <a:srgbClr val="FFC000"/>
                          </a:solidFill>
                          <a:effectLst/>
                        </a:rPr>
                        <a:t>褐色</a:t>
                      </a:r>
                      <a:endParaRPr lang="ja-JP" sz="3200" kern="100">
                        <a:solidFill>
                          <a:srgbClr val="FFC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/>
                </a:tc>
                <a:extLst>
                  <a:ext uri="{0D108BD9-81ED-4DB2-BD59-A6C34878D82A}">
                    <a16:rowId xmlns:a16="http://schemas.microsoft.com/office/drawing/2014/main" val="284874232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72966D-25A2-E445-97CC-39C2E896F1AD}"/>
              </a:ext>
            </a:extLst>
          </p:cNvPr>
          <p:cNvSpPr/>
          <p:nvPr/>
        </p:nvSpPr>
        <p:spPr>
          <a:xfrm>
            <a:off x="4503769" y="1771793"/>
            <a:ext cx="1247558" cy="38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3BF199F-F8B6-5F47-953E-7F68F82BE7AA}"/>
              </a:ext>
            </a:extLst>
          </p:cNvPr>
          <p:cNvSpPr/>
          <p:nvPr/>
        </p:nvSpPr>
        <p:spPr>
          <a:xfrm>
            <a:off x="6696736" y="1735021"/>
            <a:ext cx="1456664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88CE38-F235-824B-B47B-733DC6DCD4E7}"/>
              </a:ext>
            </a:extLst>
          </p:cNvPr>
          <p:cNvSpPr/>
          <p:nvPr/>
        </p:nvSpPr>
        <p:spPr>
          <a:xfrm>
            <a:off x="4503769" y="2386707"/>
            <a:ext cx="897571" cy="46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32F7034-F06C-FF42-863A-5AED77F7DEDE}"/>
              </a:ext>
            </a:extLst>
          </p:cNvPr>
          <p:cNvSpPr/>
          <p:nvPr/>
        </p:nvSpPr>
        <p:spPr>
          <a:xfrm>
            <a:off x="6664838" y="2349936"/>
            <a:ext cx="1033134" cy="49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878FF5-67FE-5042-B050-2221635BAA2C}"/>
              </a:ext>
            </a:extLst>
          </p:cNvPr>
          <p:cNvSpPr/>
          <p:nvPr/>
        </p:nvSpPr>
        <p:spPr>
          <a:xfrm>
            <a:off x="5751327" y="4338083"/>
            <a:ext cx="1329957" cy="42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D1D596-5BE2-7C49-886D-BABE5C59ECDE}"/>
              </a:ext>
            </a:extLst>
          </p:cNvPr>
          <p:cNvSpPr/>
          <p:nvPr/>
        </p:nvSpPr>
        <p:spPr>
          <a:xfrm>
            <a:off x="7352413" y="4301312"/>
            <a:ext cx="800987" cy="46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59CB93-1170-9546-AFAC-F35AD73DE9DF}"/>
              </a:ext>
            </a:extLst>
          </p:cNvPr>
          <p:cNvSpPr/>
          <p:nvPr/>
        </p:nvSpPr>
        <p:spPr>
          <a:xfrm>
            <a:off x="5751327" y="4952998"/>
            <a:ext cx="1329957" cy="46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6C44D1-890A-4E43-8C03-6FB64119C5DD}"/>
              </a:ext>
            </a:extLst>
          </p:cNvPr>
          <p:cNvSpPr/>
          <p:nvPr/>
        </p:nvSpPr>
        <p:spPr>
          <a:xfrm>
            <a:off x="7352413" y="4952998"/>
            <a:ext cx="800987" cy="46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91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11D4D-54CE-6841-AA5B-3C0C9468B8FC}"/>
              </a:ext>
            </a:extLst>
          </p:cNvPr>
          <p:cNvSpPr txBox="1"/>
          <p:nvPr/>
        </p:nvSpPr>
        <p:spPr>
          <a:xfrm>
            <a:off x="574157" y="847150"/>
            <a:ext cx="96231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蒸気圧の測定</a:t>
            </a:r>
            <a:endParaRPr kumimoji="1" lang="en-US" altLang="ja-JP" sz="3200" dirty="0"/>
          </a:p>
          <a:p>
            <a:r>
              <a:rPr kumimoji="1" lang="ja-JP" altLang="en-US" sz="3200"/>
              <a:t>水銀中で測定、大気圧</a:t>
            </a:r>
            <a:r>
              <a:rPr kumimoji="1" lang="en-US" altLang="ja-JP" sz="3200" dirty="0"/>
              <a:t>1013hPa</a:t>
            </a:r>
            <a:r>
              <a:rPr kumimoji="1" lang="ja-JP" altLang="en-US" sz="3200"/>
              <a:t>で水銀中</a:t>
            </a:r>
            <a:r>
              <a:rPr kumimoji="1" lang="en-US" altLang="ja-JP" sz="3200" dirty="0"/>
              <a:t>760㎜</a:t>
            </a:r>
          </a:p>
          <a:p>
            <a:endParaRPr kumimoji="1" lang="en-US" altLang="ja-JP" sz="3200" dirty="0"/>
          </a:p>
          <a:p>
            <a:r>
              <a:rPr kumimoji="1" lang="ja-JP" altLang="en-US" sz="3200"/>
              <a:t>気液平衡：蒸発する分子数と凝縮する分子数が同じ</a:t>
            </a:r>
            <a:endParaRPr kumimoji="1" lang="en-US" altLang="ja-JP" sz="3200" dirty="0"/>
          </a:p>
          <a:p>
            <a:r>
              <a:rPr lang="ja-JP" altLang="en-US" sz="3200"/>
              <a:t>飽和蒸気圧：気液平衡の状態で蒸気が示す圧力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物質の状態図</a:t>
            </a:r>
            <a:endParaRPr kumimoji="1" lang="en-US" altLang="ja-JP" sz="3200" dirty="0"/>
          </a:p>
          <a:p>
            <a:r>
              <a:rPr lang="ja-JP" altLang="en-US" sz="3200"/>
              <a:t>三重点：固体、液体、気体が共存</a:t>
            </a:r>
            <a:endParaRPr lang="en-US" altLang="ja-JP" sz="3200" dirty="0"/>
          </a:p>
          <a:p>
            <a:r>
              <a:rPr kumimoji="1" lang="ja-JP" altLang="en-US" sz="3200"/>
              <a:t>臨界点：液体、気体の区別ができない</a:t>
            </a:r>
            <a:endParaRPr kumimoji="1"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4398A7-5D9A-F946-8A23-B8DDFEAFFCD0}"/>
              </a:ext>
            </a:extLst>
          </p:cNvPr>
          <p:cNvSpPr/>
          <p:nvPr/>
        </p:nvSpPr>
        <p:spPr>
          <a:xfrm>
            <a:off x="3466214" y="1297172"/>
            <a:ext cx="5741581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8D2D97-A1B7-7A4E-9DCD-2012A5892D6B}"/>
              </a:ext>
            </a:extLst>
          </p:cNvPr>
          <p:cNvSpPr/>
          <p:nvPr/>
        </p:nvSpPr>
        <p:spPr>
          <a:xfrm>
            <a:off x="574158" y="2381693"/>
            <a:ext cx="1765006" cy="46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A5959-2515-1843-8892-93E30DDB6A24}"/>
              </a:ext>
            </a:extLst>
          </p:cNvPr>
          <p:cNvSpPr/>
          <p:nvPr/>
        </p:nvSpPr>
        <p:spPr>
          <a:xfrm>
            <a:off x="595424" y="2843493"/>
            <a:ext cx="2169042" cy="36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A5F096-498B-D441-97BF-A4438FFA5869}"/>
              </a:ext>
            </a:extLst>
          </p:cNvPr>
          <p:cNvSpPr/>
          <p:nvPr/>
        </p:nvSpPr>
        <p:spPr>
          <a:xfrm>
            <a:off x="574157" y="4196567"/>
            <a:ext cx="1403499" cy="506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13E48D-5321-7B41-9666-437C4098C904}"/>
              </a:ext>
            </a:extLst>
          </p:cNvPr>
          <p:cNvSpPr/>
          <p:nvPr/>
        </p:nvSpPr>
        <p:spPr>
          <a:xfrm>
            <a:off x="574156" y="4785106"/>
            <a:ext cx="1403499" cy="50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8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8C2256C-6FAB-D146-9FC6-1C4F18B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8E32FE-F245-534D-A3C5-3F5F76F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61A2F9-63B0-B44C-B09E-32A40853A07C}"/>
              </a:ext>
            </a:extLst>
          </p:cNvPr>
          <p:cNvSpPr txBox="1"/>
          <p:nvPr/>
        </p:nvSpPr>
        <p:spPr>
          <a:xfrm>
            <a:off x="675999" y="1020725"/>
            <a:ext cx="10443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ボイルの法則：気体の体積と圧力</a:t>
            </a:r>
            <a:endParaRPr kumimoji="1" lang="en-US" altLang="ja-JP" sz="3200" dirty="0"/>
          </a:p>
          <a:p>
            <a:r>
              <a:rPr lang="ja-JP" altLang="en-US" sz="3200"/>
              <a:t>シャルルの法則：気体の体積と絶対温度</a:t>
            </a:r>
            <a:endParaRPr lang="en-US" altLang="ja-JP" sz="3200" dirty="0"/>
          </a:p>
          <a:p>
            <a:r>
              <a:rPr kumimoji="1" lang="ja-JP" altLang="en-US" sz="3200"/>
              <a:t>ボイル・シャルルの法則：気体の体積と圧力、絶対温度</a:t>
            </a:r>
            <a:endParaRPr kumimoji="1" lang="en-US" altLang="ja-JP" sz="3200" dirty="0"/>
          </a:p>
          <a:p>
            <a:r>
              <a:rPr kumimoji="1" lang="ja-JP" altLang="en-US" sz="3200"/>
              <a:t>気体の状態方程式：</a:t>
            </a:r>
            <a:r>
              <a:rPr kumimoji="1" lang="en-US" altLang="ja-JP" sz="3200" dirty="0"/>
              <a:t>PV</a:t>
            </a:r>
            <a:r>
              <a:rPr kumimoji="1" lang="ja-JP" altLang="en-US" sz="3200"/>
              <a:t>＝</a:t>
            </a:r>
            <a:r>
              <a:rPr kumimoji="1" lang="en-US" altLang="ja-JP" sz="3200" dirty="0" err="1"/>
              <a:t>nRT</a:t>
            </a:r>
            <a:r>
              <a:rPr kumimoji="1" lang="ja-JP" altLang="en-US" sz="3200"/>
              <a:t>　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標準状態：</a:t>
            </a:r>
            <a:r>
              <a:rPr lang="en-US" altLang="ja-JP" sz="3200" dirty="0"/>
              <a:t>273K,22.4L</a:t>
            </a:r>
          </a:p>
          <a:p>
            <a:endParaRPr kumimoji="1" lang="en-US" altLang="ja-JP" sz="3200" dirty="0"/>
          </a:p>
          <a:p>
            <a:r>
              <a:rPr lang="ja-JP" altLang="en-US" sz="3200"/>
              <a:t>ドルトンの分圧の法則</a:t>
            </a:r>
            <a:endParaRPr lang="en-US" altLang="ja-JP" sz="3200" dirty="0"/>
          </a:p>
          <a:p>
            <a:r>
              <a:rPr lang="ja-JP" altLang="en-US" sz="3200"/>
              <a:t>混合気体の全圧は、各気体の分圧に等しい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C5603-E3C0-CF45-A7B9-95F2C0FB3642}"/>
              </a:ext>
            </a:extLst>
          </p:cNvPr>
          <p:cNvSpPr/>
          <p:nvPr/>
        </p:nvSpPr>
        <p:spPr>
          <a:xfrm>
            <a:off x="711439" y="1018659"/>
            <a:ext cx="2499594" cy="46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4ADC47-F176-7044-AB48-1EEDF4CFCA8E}"/>
              </a:ext>
            </a:extLst>
          </p:cNvPr>
          <p:cNvSpPr/>
          <p:nvPr/>
        </p:nvSpPr>
        <p:spPr>
          <a:xfrm>
            <a:off x="711439" y="1581163"/>
            <a:ext cx="2903631" cy="35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10BE73-87D4-3C4F-8A2E-C70B32FAC331}"/>
              </a:ext>
            </a:extLst>
          </p:cNvPr>
          <p:cNvSpPr/>
          <p:nvPr/>
        </p:nvSpPr>
        <p:spPr>
          <a:xfrm>
            <a:off x="711439" y="2027732"/>
            <a:ext cx="4541045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307D4-8665-4046-835F-78004F2226C5}"/>
              </a:ext>
            </a:extLst>
          </p:cNvPr>
          <p:cNvSpPr/>
          <p:nvPr/>
        </p:nvSpPr>
        <p:spPr>
          <a:xfrm>
            <a:off x="2739655" y="3440496"/>
            <a:ext cx="2151322" cy="53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9A2868-B72D-F040-8069-3435B61B8833}"/>
              </a:ext>
            </a:extLst>
          </p:cNvPr>
          <p:cNvSpPr/>
          <p:nvPr/>
        </p:nvSpPr>
        <p:spPr>
          <a:xfrm>
            <a:off x="711439" y="4459041"/>
            <a:ext cx="4179538" cy="4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40B994-8F26-8A48-B2B3-6DA0E0A1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0CD9F5-34AC-E945-B2C6-78A49750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109181-5FF3-5044-9BD3-01B7EF250AA0}"/>
              </a:ext>
            </a:extLst>
          </p:cNvPr>
          <p:cNvSpPr txBox="1"/>
          <p:nvPr/>
        </p:nvSpPr>
        <p:spPr>
          <a:xfrm>
            <a:off x="293568" y="363915"/>
            <a:ext cx="1126462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極性溶液：極性のある分子を溶かす</a:t>
            </a:r>
            <a:endParaRPr kumimoji="1" lang="en-US" altLang="ja-JP" sz="3200" dirty="0"/>
          </a:p>
          <a:p>
            <a:r>
              <a:rPr lang="ja-JP" altLang="en-US" sz="3200"/>
              <a:t>無極性溶液：無極性分子を溶解</a:t>
            </a:r>
            <a:endParaRPr lang="en-US" altLang="ja-JP" sz="3200" dirty="0"/>
          </a:p>
          <a:p>
            <a:r>
              <a:rPr kumimoji="1" lang="ja-JP" altLang="en-US" sz="3200"/>
              <a:t>水和：溶質粒子と水分子の結合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飽和溶液：溶媒に溶質が限界まで溶けている</a:t>
            </a:r>
            <a:endParaRPr lang="en-US" altLang="ja-JP" sz="3200" dirty="0"/>
          </a:p>
          <a:p>
            <a:r>
              <a:rPr lang="ja-JP" altLang="en-US" sz="3200"/>
              <a:t>溶解平衡：溶解する粒子と析出する粒子の数が同じ</a:t>
            </a:r>
            <a:endParaRPr lang="en-US" altLang="ja-JP" sz="3200" dirty="0"/>
          </a:p>
          <a:p>
            <a:r>
              <a:rPr lang="ja-JP" altLang="en-US" sz="3200"/>
              <a:t>ヘンリーの法則：溶媒に溶ける物質量は気体の圧力に等しい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蒸気圧降下</a:t>
            </a:r>
            <a:endParaRPr lang="en-US" altLang="ja-JP" sz="3200" dirty="0"/>
          </a:p>
          <a:p>
            <a:r>
              <a:rPr lang="ja-JP" altLang="en-US" sz="3200"/>
              <a:t>純粋な溶媒よりも、物質を溶かした溶液は蒸気圧が低い</a:t>
            </a:r>
            <a:endParaRPr lang="en-US" altLang="ja-JP" sz="3200" dirty="0"/>
          </a:p>
          <a:p>
            <a:r>
              <a:rPr lang="ja-JP" altLang="en-US" sz="3200"/>
              <a:t>沸点上昇、</a:t>
            </a:r>
            <a:r>
              <a:rPr kumimoji="1" lang="ja-JP" altLang="en-US" sz="3200"/>
              <a:t>凝固点降下：溶質の質量モル濃度によって温</a:t>
            </a:r>
            <a:endParaRPr kumimoji="1" lang="en-US" altLang="ja-JP" sz="3200" dirty="0"/>
          </a:p>
          <a:p>
            <a:r>
              <a:rPr lang="ja-JP" altLang="en-US" sz="3200"/>
              <a:t>浸透圧：半透膜</a:t>
            </a:r>
            <a:endParaRPr kumimoji="1"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DC8092-45CB-FB48-BFAE-483FC64CEE5E}"/>
              </a:ext>
            </a:extLst>
          </p:cNvPr>
          <p:cNvSpPr/>
          <p:nvPr/>
        </p:nvSpPr>
        <p:spPr>
          <a:xfrm>
            <a:off x="329606" y="456684"/>
            <a:ext cx="1800449" cy="37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31A555-5D2A-984D-8194-95AD29B4F5D6}"/>
              </a:ext>
            </a:extLst>
          </p:cNvPr>
          <p:cNvSpPr/>
          <p:nvPr/>
        </p:nvSpPr>
        <p:spPr>
          <a:xfrm>
            <a:off x="326060" y="938300"/>
            <a:ext cx="2108795" cy="3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70997A2-BC3A-6047-A1E2-48FAB2FCB0F1}"/>
              </a:ext>
            </a:extLst>
          </p:cNvPr>
          <p:cNvSpPr/>
          <p:nvPr/>
        </p:nvSpPr>
        <p:spPr>
          <a:xfrm>
            <a:off x="326061" y="1384961"/>
            <a:ext cx="857696" cy="46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5C705F-5665-5443-B209-ACCA3EFEE53E}"/>
              </a:ext>
            </a:extLst>
          </p:cNvPr>
          <p:cNvSpPr/>
          <p:nvPr/>
        </p:nvSpPr>
        <p:spPr>
          <a:xfrm>
            <a:off x="389857" y="2298472"/>
            <a:ext cx="1740198" cy="42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7CEC0A-F32A-A941-A748-8CCDF84E3B7F}"/>
              </a:ext>
            </a:extLst>
          </p:cNvPr>
          <p:cNvSpPr/>
          <p:nvPr/>
        </p:nvSpPr>
        <p:spPr>
          <a:xfrm>
            <a:off x="389857" y="2845399"/>
            <a:ext cx="1740198" cy="40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511C9E-663A-7645-9470-286EB3E9F3A1}"/>
              </a:ext>
            </a:extLst>
          </p:cNvPr>
          <p:cNvSpPr/>
          <p:nvPr/>
        </p:nvSpPr>
        <p:spPr>
          <a:xfrm>
            <a:off x="389857" y="3393128"/>
            <a:ext cx="2806998" cy="41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CD4AE19-CF52-9547-B1EF-2A8E5EECCA90}"/>
              </a:ext>
            </a:extLst>
          </p:cNvPr>
          <p:cNvSpPr/>
          <p:nvPr/>
        </p:nvSpPr>
        <p:spPr>
          <a:xfrm>
            <a:off x="354414" y="4328470"/>
            <a:ext cx="2080441" cy="44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2444A5-5047-3747-9F99-6B8853FB2156}"/>
              </a:ext>
            </a:extLst>
          </p:cNvPr>
          <p:cNvSpPr/>
          <p:nvPr/>
        </p:nvSpPr>
        <p:spPr>
          <a:xfrm>
            <a:off x="354414" y="5273372"/>
            <a:ext cx="4089995" cy="45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1C0EA38-A823-4243-B0AC-D405A9449E81}"/>
              </a:ext>
            </a:extLst>
          </p:cNvPr>
          <p:cNvSpPr/>
          <p:nvPr/>
        </p:nvSpPr>
        <p:spPr>
          <a:xfrm>
            <a:off x="389857" y="5789816"/>
            <a:ext cx="1205027" cy="4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81FD47-28B8-4D41-8DA5-FEE061E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物質の状態、平衡と変化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34EC10-0545-704A-95CE-4E58EA2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F58F-1825-EC40-9ACF-B7142EA7D3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63D35-3FE8-7A43-902D-A9C72C03D77C}"/>
              </a:ext>
            </a:extLst>
          </p:cNvPr>
          <p:cNvSpPr txBox="1"/>
          <p:nvPr/>
        </p:nvSpPr>
        <p:spPr>
          <a:xfrm>
            <a:off x="529169" y="537269"/>
            <a:ext cx="1076127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コロイド溶液→反対：真の溶液</a:t>
            </a:r>
            <a:endParaRPr kumimoji="1" lang="en-US" altLang="ja-JP" sz="3200" dirty="0"/>
          </a:p>
          <a:p>
            <a:r>
              <a:rPr kumimoji="1" lang="ja-JP" altLang="en-US" sz="3200"/>
              <a:t>コロイド粒子：</a:t>
            </a:r>
            <a:r>
              <a:rPr kumimoji="1" lang="en-US" altLang="ja-JP" sz="3200" dirty="0"/>
              <a:t>10^-9~10^-7</a:t>
            </a:r>
            <a:r>
              <a:rPr lang="en-US" altLang="ja-JP" sz="3200" dirty="0"/>
              <a:t>m</a:t>
            </a:r>
            <a:endParaRPr kumimoji="1" lang="en-US" altLang="ja-JP" sz="3200" dirty="0"/>
          </a:p>
          <a:p>
            <a:r>
              <a:rPr kumimoji="1" lang="ja-JP" altLang="en-US" sz="3200"/>
              <a:t>コロイド溶液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ゾル</a:t>
            </a:r>
            <a:r>
              <a:rPr kumimoji="1" lang="en-US" altLang="ja-JP" sz="3200" dirty="0"/>
              <a:t>)</a:t>
            </a:r>
            <a:r>
              <a:rPr lang="ja-JP" altLang="en-US" sz="3200"/>
              <a:t>→固体状：ゲル→さらに：キセロゲル</a:t>
            </a:r>
            <a:endParaRPr lang="en-US" altLang="ja-JP" sz="3200" dirty="0"/>
          </a:p>
          <a:p>
            <a:r>
              <a:rPr kumimoji="1" lang="ja-JP" altLang="en-US" sz="3200"/>
              <a:t>分散媒：分散させている物質</a:t>
            </a:r>
            <a:endParaRPr kumimoji="1" lang="en-US" altLang="ja-JP" sz="3200" dirty="0"/>
          </a:p>
          <a:p>
            <a:r>
              <a:rPr lang="ja-JP" altLang="en-US" sz="3200"/>
              <a:t>分散質：分散しているコロイド粒子</a:t>
            </a:r>
            <a:endParaRPr lang="en-US" altLang="ja-JP" sz="3200" dirty="0"/>
          </a:p>
          <a:p>
            <a:r>
              <a:rPr kumimoji="1" lang="ja-JP" altLang="en-US" sz="3200"/>
              <a:t>・分子コロイド：コロイド粒子が分子</a:t>
            </a:r>
            <a:endParaRPr kumimoji="1" lang="en-US" altLang="ja-JP" sz="3200" dirty="0"/>
          </a:p>
          <a:p>
            <a:r>
              <a:rPr lang="ja-JP" altLang="en-US" sz="3200"/>
              <a:t>・分散コロイド：固体が分散した</a:t>
            </a:r>
            <a:endParaRPr lang="en-US" altLang="ja-JP" sz="3200" dirty="0"/>
          </a:p>
          <a:p>
            <a:r>
              <a:rPr lang="ja-JP" altLang="en-US" sz="3200"/>
              <a:t>・ミセルコロイド</a:t>
            </a:r>
            <a:r>
              <a:rPr lang="en-US" altLang="ja-JP" sz="3200" dirty="0"/>
              <a:t>(</a:t>
            </a:r>
            <a:r>
              <a:rPr lang="ja-JP" altLang="en-US" sz="3200"/>
              <a:t>会合コロイド</a:t>
            </a:r>
            <a:r>
              <a:rPr lang="en-US" altLang="ja-JP" sz="3200" dirty="0"/>
              <a:t>)</a:t>
            </a:r>
            <a:r>
              <a:rPr lang="ja-JP" altLang="en-US" sz="3200"/>
              <a:t>：界面活性剤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疎水コロイド：少量の電解質で沈殿</a:t>
            </a:r>
            <a:endParaRPr lang="en-US" altLang="ja-JP" sz="3200" dirty="0"/>
          </a:p>
          <a:p>
            <a:r>
              <a:rPr lang="ja-JP" altLang="en-US" sz="3200"/>
              <a:t>親水</a:t>
            </a:r>
            <a:r>
              <a:rPr kumimoji="1" lang="ja-JP" altLang="en-US" sz="3200"/>
              <a:t>コロイド：多量の電解質で沈殿</a:t>
            </a:r>
            <a:endParaRPr kumimoji="1" lang="en-US" altLang="ja-JP" sz="3200" dirty="0"/>
          </a:p>
          <a:p>
            <a:r>
              <a:rPr lang="ja-JP" altLang="en-US" sz="3200"/>
              <a:t>保護コロイド：墨汁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A0D3EB-B41A-2C41-873B-CF63542C5D9E}"/>
              </a:ext>
            </a:extLst>
          </p:cNvPr>
          <p:cNvSpPr/>
          <p:nvPr/>
        </p:nvSpPr>
        <p:spPr>
          <a:xfrm>
            <a:off x="4664568" y="537269"/>
            <a:ext cx="2490479" cy="46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8D7B97-DFB7-984B-8D82-91364FC7B7E7}"/>
              </a:ext>
            </a:extLst>
          </p:cNvPr>
          <p:cNvSpPr/>
          <p:nvPr/>
        </p:nvSpPr>
        <p:spPr>
          <a:xfrm>
            <a:off x="3336850" y="1008369"/>
            <a:ext cx="2893829" cy="48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A26673-B8F4-3747-8146-E2B4330E44A0}"/>
              </a:ext>
            </a:extLst>
          </p:cNvPr>
          <p:cNvSpPr/>
          <p:nvPr/>
        </p:nvSpPr>
        <p:spPr>
          <a:xfrm>
            <a:off x="3196855" y="1537268"/>
            <a:ext cx="841745" cy="42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D8A9DA-8468-7544-AA73-D0F63B1343BA}"/>
              </a:ext>
            </a:extLst>
          </p:cNvPr>
          <p:cNvSpPr/>
          <p:nvPr/>
        </p:nvSpPr>
        <p:spPr>
          <a:xfrm>
            <a:off x="6230680" y="1537268"/>
            <a:ext cx="924368" cy="422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DAD5B2-9E7F-0344-AB61-AFD2880AAD66}"/>
              </a:ext>
            </a:extLst>
          </p:cNvPr>
          <p:cNvSpPr/>
          <p:nvPr/>
        </p:nvSpPr>
        <p:spPr>
          <a:xfrm>
            <a:off x="9051849" y="1496144"/>
            <a:ext cx="2238599" cy="46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495129-C97C-FD49-929E-2E32ADBFD239}"/>
              </a:ext>
            </a:extLst>
          </p:cNvPr>
          <p:cNvSpPr/>
          <p:nvPr/>
        </p:nvSpPr>
        <p:spPr>
          <a:xfrm>
            <a:off x="598305" y="1959659"/>
            <a:ext cx="1195052" cy="52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272FE8-2628-AB43-948A-A277535764F6}"/>
              </a:ext>
            </a:extLst>
          </p:cNvPr>
          <p:cNvSpPr/>
          <p:nvPr/>
        </p:nvSpPr>
        <p:spPr>
          <a:xfrm>
            <a:off x="598305" y="2513830"/>
            <a:ext cx="1195051" cy="48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CBEB0B-B849-A643-B1DC-C11CC4FD01BD}"/>
              </a:ext>
            </a:extLst>
          </p:cNvPr>
          <p:cNvSpPr/>
          <p:nvPr/>
        </p:nvSpPr>
        <p:spPr>
          <a:xfrm>
            <a:off x="1091606" y="3033452"/>
            <a:ext cx="2417138" cy="34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10B5F7-8A35-3242-9FE2-DAE4B5840372}"/>
              </a:ext>
            </a:extLst>
          </p:cNvPr>
          <p:cNvSpPr/>
          <p:nvPr/>
        </p:nvSpPr>
        <p:spPr>
          <a:xfrm>
            <a:off x="1091606" y="3501326"/>
            <a:ext cx="2417138" cy="40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0978A7-1306-9945-8833-DD64AA0B2B44}"/>
              </a:ext>
            </a:extLst>
          </p:cNvPr>
          <p:cNvSpPr/>
          <p:nvPr/>
        </p:nvSpPr>
        <p:spPr>
          <a:xfrm>
            <a:off x="1091606" y="3984742"/>
            <a:ext cx="5585641" cy="47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657D2D7-B3CB-D545-BBFD-9724649D7871}"/>
              </a:ext>
            </a:extLst>
          </p:cNvPr>
          <p:cNvSpPr/>
          <p:nvPr/>
        </p:nvSpPr>
        <p:spPr>
          <a:xfrm>
            <a:off x="598305" y="4886126"/>
            <a:ext cx="2421342" cy="52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ECEF00-4572-744C-BF3E-70F995F60549}"/>
              </a:ext>
            </a:extLst>
          </p:cNvPr>
          <p:cNvSpPr/>
          <p:nvPr/>
        </p:nvSpPr>
        <p:spPr>
          <a:xfrm>
            <a:off x="598305" y="5407134"/>
            <a:ext cx="2421342" cy="47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3E1F7B6-CE38-E545-A71A-52F2083DC4E6}"/>
              </a:ext>
            </a:extLst>
          </p:cNvPr>
          <p:cNvSpPr/>
          <p:nvPr/>
        </p:nvSpPr>
        <p:spPr>
          <a:xfrm>
            <a:off x="598305" y="5939580"/>
            <a:ext cx="2421342" cy="46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6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1405</Words>
  <Application>Microsoft Macintosh PowerPoint</Application>
  <PresentationFormat>ワイド画面</PresentationFormat>
  <Paragraphs>205</Paragraphs>
  <Slides>19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游ゴシック</vt:lpstr>
      <vt:lpstr>游ゴシック Light</vt:lpstr>
      <vt:lpstr>游明朝</vt:lpstr>
      <vt:lpstr>Apple Color Emoji</vt:lpstr>
      <vt:lpstr>Arial</vt:lpstr>
      <vt:lpstr>Cambria</vt:lpstr>
      <vt:lpstr>Times New Roman</vt:lpstr>
      <vt:lpstr>Office テーマ</vt:lpstr>
      <vt:lpstr>文書</vt:lpstr>
      <vt:lpstr>物質の状態、平衡と変化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物質の状態</dc:title>
  <dc:creator>奥原 駿汰</dc:creator>
  <cp:lastModifiedBy>奥原 駿汰</cp:lastModifiedBy>
  <cp:revision>17</cp:revision>
  <dcterms:created xsi:type="dcterms:W3CDTF">2020-06-28T06:55:14Z</dcterms:created>
  <dcterms:modified xsi:type="dcterms:W3CDTF">2020-08-09T14:07:40Z</dcterms:modified>
</cp:coreProperties>
</file>