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5"/>
  </p:notes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57" r:id="rId9"/>
    <p:sldId id="261" r:id="rId10"/>
    <p:sldId id="287" r:id="rId11"/>
    <p:sldId id="272" r:id="rId12"/>
    <p:sldId id="273" r:id="rId13"/>
    <p:sldId id="275" r:id="rId14"/>
    <p:sldId id="263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8225F70-C412-564C-B5E7-17D07B0602CA}">
          <p14:sldIdLst>
            <p14:sldId id="256"/>
            <p14:sldId id="262"/>
            <p14:sldId id="258"/>
            <p14:sldId id="264"/>
            <p14:sldId id="265"/>
            <p14:sldId id="266"/>
            <p14:sldId id="267"/>
            <p14:sldId id="257"/>
            <p14:sldId id="261"/>
            <p14:sldId id="287"/>
            <p14:sldId id="272"/>
            <p14:sldId id="273"/>
            <p14:sldId id="275"/>
            <p14:sldId id="263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/>
    <p:restoredTop sz="96291"/>
  </p:normalViewPr>
  <p:slideViewPr>
    <p:cSldViewPr snapToObjects="1">
      <p:cViewPr varScale="1">
        <p:scale>
          <a:sx n="58" d="100"/>
          <a:sy n="58" d="100"/>
        </p:scale>
        <p:origin x="22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原駿汰" userId="1068923920_tp_dropbox" providerId="OAuth2" clId="{612112EC-BFA6-6D4F-9D4B-347F326BD75E}"/>
    <pc:docChg chg="modSld">
      <pc:chgData name="奥原駿汰" userId="1068923920_tp_dropbox" providerId="OAuth2" clId="{612112EC-BFA6-6D4F-9D4B-347F326BD75E}" dt="2020-07-09T22:59:59.831" v="4" actId="1076"/>
      <pc:docMkLst>
        <pc:docMk/>
      </pc:docMkLst>
      <pc:sldChg chg="modSp">
        <pc:chgData name="奥原駿汰" userId="1068923920_tp_dropbox" providerId="OAuth2" clId="{612112EC-BFA6-6D4F-9D4B-347F326BD75E}" dt="2020-07-09T22:59:59.831" v="4" actId="1076"/>
        <pc:sldMkLst>
          <pc:docMk/>
          <pc:sldMk cId="3327208397" sldId="256"/>
        </pc:sldMkLst>
        <pc:spChg chg="mod">
          <ac:chgData name="奥原駿汰" userId="1068923920_tp_dropbox" providerId="OAuth2" clId="{612112EC-BFA6-6D4F-9D4B-347F326BD75E}" dt="2020-07-09T22:59:59.831" v="4" actId="1076"/>
          <ac:spMkLst>
            <pc:docMk/>
            <pc:sldMk cId="3327208397" sldId="256"/>
            <ac:spMk id="5" creationId="{C8A40EDC-8443-6848-A319-114F29E709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D16CD-BAE4-1141-BB63-2CCE5C363A35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27284-B7BE-B149-9955-6208C5232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4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42D-336F-1A4B-8523-C67DF3F5DFDD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380E-CBF1-2749-8954-5573711C0FD0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7384-9BA8-7D49-A70D-0D4D255FFC3B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1667-F62F-E246-B8FD-3FB98002A1B2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4DB3-B10F-6249-A0D3-33CDE8329C84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10D-2845-8846-9EA8-9732BFE5690C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CC83-50A9-904A-ABA3-01268ABA9066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D905-35D9-0649-B776-497CCC79CB9A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D08-2D08-1F48-86F7-302414463679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E277-546D-D54E-AA6D-A02DDEED0369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6E75-73F4-A643-A8FD-BBE6155B117B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BF63-EE62-3543-95F0-09522C9B314C}" type="datetime1">
              <a:rPr lang="ja-JP" altLang="en-US" smtClean="0"/>
              <a:t>2020/8/10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B322D-8AC8-A241-9761-E3F74D4C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高分子化合物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8A40EDC-8443-6848-A319-114F29E70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69122" y="3672681"/>
            <a:ext cx="14930244" cy="270351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A6B7A41-BBDA-2B49-8F40-E165E94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3787"/>
            <a:ext cx="4114800" cy="365125"/>
          </a:xfrm>
        </p:spPr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807872-422D-6045-80A1-721CE02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3D35FE1-D69C-B14B-B60E-EB69184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D3F979-4155-414C-A926-C6FB040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944B48-40BD-1F4C-959D-76C309FD5CDD}"/>
              </a:ext>
            </a:extLst>
          </p:cNvPr>
          <p:cNvSpPr txBox="1"/>
          <p:nvPr/>
        </p:nvSpPr>
        <p:spPr>
          <a:xfrm>
            <a:off x="377127" y="881417"/>
            <a:ext cx="112013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糖類のまとめ</a:t>
            </a:r>
            <a:endParaRPr kumimoji="1" lang="en-US" altLang="ja-JP" sz="3200" dirty="0"/>
          </a:p>
          <a:p>
            <a:r>
              <a:rPr kumimoji="1" lang="ja-JP" altLang="en-US" sz="3200"/>
              <a:t>・マルトース：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グルコース </a:t>
            </a:r>
            <a:r>
              <a:rPr kumimoji="1" lang="en-US" altLang="ja-JP" sz="3200" dirty="0"/>
              <a:t>×</a:t>
            </a:r>
            <a:r>
              <a:rPr kumimoji="1" lang="ja-JP" altLang="en-US" sz="3200"/>
              <a:t>２、水あめ、還元作用</a:t>
            </a:r>
            <a:endParaRPr kumimoji="1" lang="en-US" altLang="ja-JP" sz="3200" dirty="0"/>
          </a:p>
          <a:p>
            <a:r>
              <a:rPr kumimoji="1" lang="ja-JP" altLang="en-US" sz="3200"/>
              <a:t>　　　　　　　マルターゼ</a:t>
            </a:r>
            <a:endParaRPr kumimoji="1" lang="en-US" altLang="ja-JP" sz="3200" dirty="0"/>
          </a:p>
          <a:p>
            <a:r>
              <a:rPr kumimoji="1" lang="ja-JP" altLang="en-US" sz="3200"/>
              <a:t>・スクロース：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グルコース ＋</a:t>
            </a:r>
            <a:r>
              <a:rPr kumimoji="1" lang="en-US" altLang="ja-JP" sz="3200" dirty="0"/>
              <a:t>β</a:t>
            </a:r>
            <a:r>
              <a:rPr kumimoji="1" lang="ja-JP" altLang="en-US" sz="3200"/>
              <a:t>フルクトース、</a:t>
            </a:r>
            <a:endParaRPr kumimoji="1" lang="en-US" altLang="ja-JP" sz="3200" dirty="0"/>
          </a:p>
          <a:p>
            <a:r>
              <a:rPr kumimoji="1" lang="ja-JP" altLang="en-US" sz="3200"/>
              <a:t>　　　　　　　ショ糖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さとうきび</a:t>
            </a:r>
            <a:r>
              <a:rPr kumimoji="1" lang="en-US" altLang="ja-JP" sz="3200" dirty="0" err="1"/>
              <a:t>etc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、還元作用を示さない</a:t>
            </a:r>
            <a:endParaRPr kumimoji="1" lang="en-US" altLang="ja-JP" sz="3200" dirty="0"/>
          </a:p>
          <a:p>
            <a:r>
              <a:rPr kumimoji="1" lang="ja-JP" altLang="en-US" sz="3200"/>
              <a:t>　　　　　　　スクラーゼ、インベルターゼ</a:t>
            </a:r>
            <a:endParaRPr kumimoji="1" lang="en-US" altLang="ja-JP" sz="3200" dirty="0"/>
          </a:p>
          <a:p>
            <a:r>
              <a:rPr kumimoji="1" lang="ja-JP" altLang="en-US" sz="3200"/>
              <a:t>・ラクトース：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グルコース ＋</a:t>
            </a:r>
            <a:r>
              <a:rPr kumimoji="1" lang="en-US" altLang="ja-JP" sz="3200" dirty="0"/>
              <a:t>β</a:t>
            </a:r>
            <a:r>
              <a:rPr kumimoji="1" lang="ja-JP" altLang="en-US" sz="3200"/>
              <a:t>ガラクトース、還元作用</a:t>
            </a:r>
            <a:endParaRPr kumimoji="1" lang="en-US" altLang="ja-JP" sz="3200" dirty="0"/>
          </a:p>
          <a:p>
            <a:r>
              <a:rPr kumimoji="1" lang="ja-JP" altLang="en-US" sz="3200"/>
              <a:t>　　　　　　　ラクターゼ</a:t>
            </a:r>
            <a:endParaRPr kumimoji="1" lang="en-US" altLang="ja-JP" sz="3200" dirty="0"/>
          </a:p>
          <a:p>
            <a:r>
              <a:rPr kumimoji="1" lang="ja-JP" altLang="en-US" sz="3200"/>
              <a:t>・セロビオース：</a:t>
            </a:r>
            <a:r>
              <a:rPr kumimoji="1" lang="en-US" altLang="ja-JP" sz="3200" dirty="0"/>
              <a:t>β</a:t>
            </a:r>
            <a:r>
              <a:rPr kumimoji="1" lang="ja-JP" altLang="en-US" sz="3200"/>
              <a:t>グルコース </a:t>
            </a:r>
            <a:r>
              <a:rPr kumimoji="1" lang="en-US" altLang="ja-JP" sz="3200" dirty="0"/>
              <a:t>×</a:t>
            </a:r>
            <a:r>
              <a:rPr kumimoji="1" lang="ja-JP" altLang="en-US" sz="3200"/>
              <a:t>２、セロビアーゼ</a:t>
            </a:r>
            <a:endParaRPr kumimoji="1"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951490-EA07-7E46-A9EB-8AB44FBEB632}"/>
              </a:ext>
            </a:extLst>
          </p:cNvPr>
          <p:cNvSpPr/>
          <p:nvPr/>
        </p:nvSpPr>
        <p:spPr>
          <a:xfrm>
            <a:off x="3318021" y="1456368"/>
            <a:ext cx="3115626" cy="43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1899A4-B655-A94D-A406-CFF7A49A9762}"/>
              </a:ext>
            </a:extLst>
          </p:cNvPr>
          <p:cNvSpPr/>
          <p:nvPr/>
        </p:nvSpPr>
        <p:spPr>
          <a:xfrm>
            <a:off x="6747871" y="1362787"/>
            <a:ext cx="1405529" cy="53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22DB34-9C1C-634E-A524-B84F1D7D9E32}"/>
              </a:ext>
            </a:extLst>
          </p:cNvPr>
          <p:cNvSpPr/>
          <p:nvPr/>
        </p:nvSpPr>
        <p:spPr>
          <a:xfrm>
            <a:off x="8467624" y="1361692"/>
            <a:ext cx="1984209" cy="53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60C263-10B8-6540-AE13-CC86D78F23AB}"/>
              </a:ext>
            </a:extLst>
          </p:cNvPr>
          <p:cNvSpPr/>
          <p:nvPr/>
        </p:nvSpPr>
        <p:spPr>
          <a:xfrm>
            <a:off x="3318021" y="1915106"/>
            <a:ext cx="2417939" cy="47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B6E4D5-4E53-C441-A570-010F4854BA0C}"/>
              </a:ext>
            </a:extLst>
          </p:cNvPr>
          <p:cNvSpPr/>
          <p:nvPr/>
        </p:nvSpPr>
        <p:spPr>
          <a:xfrm>
            <a:off x="3344990" y="2423974"/>
            <a:ext cx="5265610" cy="40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D0110C-4234-EF46-A9F0-B38005A10915}"/>
              </a:ext>
            </a:extLst>
          </p:cNvPr>
          <p:cNvSpPr/>
          <p:nvPr/>
        </p:nvSpPr>
        <p:spPr>
          <a:xfrm>
            <a:off x="3344991" y="2891361"/>
            <a:ext cx="3945057" cy="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0809D5-7271-1340-B823-5F3DDF481EC6}"/>
              </a:ext>
            </a:extLst>
          </p:cNvPr>
          <p:cNvSpPr/>
          <p:nvPr/>
        </p:nvSpPr>
        <p:spPr>
          <a:xfrm>
            <a:off x="7779070" y="2882930"/>
            <a:ext cx="3574729" cy="391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BE96D98-9AE9-D749-8A57-27DAB55EDA2B}"/>
              </a:ext>
            </a:extLst>
          </p:cNvPr>
          <p:cNvSpPr/>
          <p:nvPr/>
        </p:nvSpPr>
        <p:spPr>
          <a:xfrm>
            <a:off x="3344992" y="3327300"/>
            <a:ext cx="5265608" cy="4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62BC7A6-B059-5744-BF59-9A6BBC7204FF}"/>
              </a:ext>
            </a:extLst>
          </p:cNvPr>
          <p:cNvSpPr/>
          <p:nvPr/>
        </p:nvSpPr>
        <p:spPr>
          <a:xfrm>
            <a:off x="3344992" y="3837998"/>
            <a:ext cx="5265608" cy="53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454AD7-B85E-5D40-A5FC-6C072EB74296}"/>
              </a:ext>
            </a:extLst>
          </p:cNvPr>
          <p:cNvSpPr/>
          <p:nvPr/>
        </p:nvSpPr>
        <p:spPr>
          <a:xfrm>
            <a:off x="9028233" y="3870719"/>
            <a:ext cx="1892303" cy="5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E6DB65-5463-D548-BADD-77E17F377207}"/>
              </a:ext>
            </a:extLst>
          </p:cNvPr>
          <p:cNvSpPr/>
          <p:nvPr/>
        </p:nvSpPr>
        <p:spPr>
          <a:xfrm>
            <a:off x="3344992" y="4387755"/>
            <a:ext cx="3183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FB960B-65E3-F74D-BB8D-3240B935954B}"/>
              </a:ext>
            </a:extLst>
          </p:cNvPr>
          <p:cNvSpPr/>
          <p:nvPr/>
        </p:nvSpPr>
        <p:spPr>
          <a:xfrm>
            <a:off x="3664496" y="4891811"/>
            <a:ext cx="31683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9E01AC3-B37A-934C-8A01-F7919BE37073}"/>
              </a:ext>
            </a:extLst>
          </p:cNvPr>
          <p:cNvSpPr/>
          <p:nvPr/>
        </p:nvSpPr>
        <p:spPr>
          <a:xfrm>
            <a:off x="7283481" y="4901676"/>
            <a:ext cx="31683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2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197FCB-1102-C041-8CF0-1A433994C4CF}"/>
              </a:ext>
            </a:extLst>
          </p:cNvPr>
          <p:cNvSpPr txBox="1"/>
          <p:nvPr/>
        </p:nvSpPr>
        <p:spPr>
          <a:xfrm>
            <a:off x="479376" y="404664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タンパク質</a:t>
            </a:r>
            <a:endParaRPr kumimoji="1" lang="en-US" altLang="ja-JP" sz="3200" dirty="0"/>
          </a:p>
          <a:p>
            <a:r>
              <a:rPr kumimoji="1" lang="ja-JP" altLang="en-US" sz="3200"/>
              <a:t>カルボキシ基とアミノ基</a:t>
            </a:r>
            <a:endParaRPr kumimoji="1" lang="en-US" altLang="ja-JP" sz="3200" dirty="0"/>
          </a:p>
          <a:p>
            <a:r>
              <a:rPr kumimoji="1" lang="ja-JP" altLang="en-US" sz="3200"/>
              <a:t>必須アミノ酸：体内で合成できず、摂取が必要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FFD37-AAA7-A845-A9FF-1C1492FE2D1F}"/>
              </a:ext>
            </a:extLst>
          </p:cNvPr>
          <p:cNvSpPr txBox="1"/>
          <p:nvPr/>
        </p:nvSpPr>
        <p:spPr>
          <a:xfrm>
            <a:off x="456908" y="2080151"/>
            <a:ext cx="1089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性質</a:t>
            </a:r>
            <a:endParaRPr kumimoji="1" lang="en-US" altLang="ja-JP" sz="3200" dirty="0"/>
          </a:p>
          <a:p>
            <a:r>
              <a:rPr kumimoji="1" lang="ja-JP" altLang="en-US" sz="3200"/>
              <a:t>変性：性質が変化すること</a:t>
            </a:r>
            <a:r>
              <a:rPr kumimoji="1" lang="ja-JP" altLang="en-US" sz="3200" dirty="0"/>
              <a:t>　</a:t>
            </a:r>
            <a:r>
              <a:rPr kumimoji="1" lang="ja-JP" altLang="en-US" sz="3200"/>
              <a:t>塩析：多量の電解質で沈殿</a:t>
            </a:r>
            <a:endParaRPr kumimoji="1"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F64B32-12DD-8944-9973-D29ABD190AF2}"/>
              </a:ext>
            </a:extLst>
          </p:cNvPr>
          <p:cNvSpPr/>
          <p:nvPr/>
        </p:nvSpPr>
        <p:spPr>
          <a:xfrm>
            <a:off x="3359696" y="861864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0B5FBF-E689-FC43-A17D-61C8AD539D0E}"/>
              </a:ext>
            </a:extLst>
          </p:cNvPr>
          <p:cNvSpPr/>
          <p:nvPr/>
        </p:nvSpPr>
        <p:spPr>
          <a:xfrm>
            <a:off x="5807968" y="2570900"/>
            <a:ext cx="887433" cy="49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43B331-0B1A-6146-A332-604FBDB428C1}"/>
              </a:ext>
            </a:extLst>
          </p:cNvPr>
          <p:cNvSpPr/>
          <p:nvPr/>
        </p:nvSpPr>
        <p:spPr>
          <a:xfrm>
            <a:off x="588469" y="2656215"/>
            <a:ext cx="790048" cy="40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B964CE-0955-274D-9B2D-0ED9F29F0667}"/>
              </a:ext>
            </a:extLst>
          </p:cNvPr>
          <p:cNvSpPr/>
          <p:nvPr/>
        </p:nvSpPr>
        <p:spPr>
          <a:xfrm>
            <a:off x="514520" y="1365920"/>
            <a:ext cx="2508056" cy="49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3AD5AB-2E71-9241-B0C6-393D81DF3348}"/>
              </a:ext>
            </a:extLst>
          </p:cNvPr>
          <p:cNvSpPr/>
          <p:nvPr/>
        </p:nvSpPr>
        <p:spPr>
          <a:xfrm>
            <a:off x="494000" y="856674"/>
            <a:ext cx="2549096" cy="48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EC4D8E0-409C-F247-887A-983B55F4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E6086ED-D9A8-3F40-9E74-7C637503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AA5B77-9FB3-0E4D-AA63-64B34EBE6410}"/>
              </a:ext>
            </a:extLst>
          </p:cNvPr>
          <p:cNvSpPr txBox="1"/>
          <p:nvPr/>
        </p:nvSpPr>
        <p:spPr>
          <a:xfrm>
            <a:off x="456908" y="326319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一次構造：ポリペプチド</a:t>
            </a:r>
            <a:endParaRPr kumimoji="1" lang="en-US" altLang="ja-JP" sz="3200" dirty="0"/>
          </a:p>
          <a:p>
            <a:r>
              <a:rPr kumimoji="1" lang="ja-JP" altLang="en-US" sz="3200"/>
              <a:t>二次構造：らせん状構造、ひだ状構造</a:t>
            </a:r>
            <a:endParaRPr kumimoji="1" lang="en-US" altLang="ja-JP" sz="3200" dirty="0"/>
          </a:p>
          <a:p>
            <a:r>
              <a:rPr kumimoji="1" lang="ja-JP" altLang="en-US" sz="3200"/>
              <a:t>三次構造、</a:t>
            </a:r>
            <a:r>
              <a:rPr kumimoji="1" lang="en-US" altLang="ja-JP" sz="3200" dirty="0"/>
              <a:t>4</a:t>
            </a:r>
            <a:r>
              <a:rPr kumimoji="1" lang="ja-JP" altLang="en-US" sz="3200"/>
              <a:t>次構造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D5B70E-438B-4548-BD6F-D24C6A1467EB}"/>
              </a:ext>
            </a:extLst>
          </p:cNvPr>
          <p:cNvSpPr txBox="1"/>
          <p:nvPr/>
        </p:nvSpPr>
        <p:spPr>
          <a:xfrm>
            <a:off x="557063" y="4938683"/>
            <a:ext cx="10796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結合</a:t>
            </a:r>
            <a:endParaRPr kumimoji="1" lang="en-US" altLang="ja-JP" sz="3200" dirty="0"/>
          </a:p>
          <a:p>
            <a:r>
              <a:rPr kumimoji="1" lang="ja-JP" altLang="en-US" sz="3200"/>
              <a:t>ジスフィルド結合：</a:t>
            </a:r>
            <a:r>
              <a:rPr kumimoji="1" lang="en-US" altLang="ja-JP" sz="3200" dirty="0"/>
              <a:t>-S-S-</a:t>
            </a:r>
            <a:r>
              <a:rPr kumimoji="1" lang="ja-JP" altLang="en-US" sz="3200"/>
              <a:t>の結合、イオン結合、水素結合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6DAD7E-4D38-074E-9218-ADF5DC84425F}"/>
              </a:ext>
            </a:extLst>
          </p:cNvPr>
          <p:cNvSpPr/>
          <p:nvPr/>
        </p:nvSpPr>
        <p:spPr>
          <a:xfrm>
            <a:off x="473945" y="3326132"/>
            <a:ext cx="1706126" cy="40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3684B8-770B-4547-A2D7-7F6F8F8B4941}"/>
              </a:ext>
            </a:extLst>
          </p:cNvPr>
          <p:cNvSpPr/>
          <p:nvPr/>
        </p:nvSpPr>
        <p:spPr>
          <a:xfrm>
            <a:off x="584940" y="5471485"/>
            <a:ext cx="3356500" cy="40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995E30-39F7-AE43-AE9C-A318D614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838524"/>
            <a:ext cx="8394700" cy="50673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DF304C-C42C-D741-991B-40B442822195}"/>
              </a:ext>
            </a:extLst>
          </p:cNvPr>
          <p:cNvSpPr txBox="1"/>
          <p:nvPr/>
        </p:nvSpPr>
        <p:spPr>
          <a:xfrm>
            <a:off x="398560" y="409819"/>
            <a:ext cx="45372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等電点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電気泳動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グリシン以外のタンパク質は鏡像異性体を持つ</a:t>
            </a:r>
            <a:r>
              <a:rPr kumimoji="1" lang="en-US" altLang="ja-JP" sz="3200" dirty="0"/>
              <a:t>(L</a:t>
            </a:r>
            <a:r>
              <a:rPr kumimoji="1" lang="ja-JP" altLang="en-US" sz="3200"/>
              <a:t>体、</a:t>
            </a:r>
            <a:r>
              <a:rPr kumimoji="1" lang="en-US" altLang="ja-JP" sz="3200" dirty="0"/>
              <a:t>D</a:t>
            </a:r>
            <a:r>
              <a:rPr kumimoji="1" lang="ja-JP" altLang="en-US" sz="3200"/>
              <a:t>体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、天然は</a:t>
            </a:r>
            <a:r>
              <a:rPr kumimoji="1" lang="en-US" altLang="ja-JP" sz="3200" dirty="0"/>
              <a:t>L</a:t>
            </a:r>
            <a:r>
              <a:rPr kumimoji="1" lang="ja-JP" altLang="en-US" sz="3200"/>
              <a:t>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DC6931-EC32-434E-A7FF-355734285DEA}"/>
              </a:ext>
            </a:extLst>
          </p:cNvPr>
          <p:cNvSpPr txBox="1"/>
          <p:nvPr/>
        </p:nvSpPr>
        <p:spPr>
          <a:xfrm>
            <a:off x="7457484" y="280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中性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A1F73E-C5A7-7640-B574-D52157CDED62}"/>
              </a:ext>
            </a:extLst>
          </p:cNvPr>
          <p:cNvSpPr txBox="1"/>
          <p:nvPr/>
        </p:nvSpPr>
        <p:spPr>
          <a:xfrm>
            <a:off x="9616370" y="59940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塩基性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B1ED4C-DA22-5C4D-9076-325021FE8B68}"/>
              </a:ext>
            </a:extLst>
          </p:cNvPr>
          <p:cNvSpPr txBox="1"/>
          <p:nvPr/>
        </p:nvSpPr>
        <p:spPr>
          <a:xfrm>
            <a:off x="4935850" y="58564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酸性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3B6A88-2A62-EE43-BECF-06F395CEAE24}"/>
              </a:ext>
            </a:extLst>
          </p:cNvPr>
          <p:cNvSpPr/>
          <p:nvPr/>
        </p:nvSpPr>
        <p:spPr>
          <a:xfrm>
            <a:off x="964574" y="3450489"/>
            <a:ext cx="1705666" cy="4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7F34C7A-5884-344B-A22E-5207A7000D71}"/>
              </a:ext>
            </a:extLst>
          </p:cNvPr>
          <p:cNvSpPr/>
          <p:nvPr/>
        </p:nvSpPr>
        <p:spPr>
          <a:xfrm>
            <a:off x="4322427" y="3445459"/>
            <a:ext cx="405421" cy="41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4AB79D-D42C-A345-8974-744F003D81A6}"/>
              </a:ext>
            </a:extLst>
          </p:cNvPr>
          <p:cNvSpPr/>
          <p:nvPr/>
        </p:nvSpPr>
        <p:spPr>
          <a:xfrm>
            <a:off x="6844061" y="289680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C5CF5A-4538-084E-8EBA-76C6E75A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1905B7-A6E1-1B42-8816-FCBA4705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47A5BA03-0BC0-8744-A3C6-A99F68999F75}"/>
              </a:ext>
            </a:extLst>
          </p:cNvPr>
          <p:cNvSpPr/>
          <p:nvPr/>
        </p:nvSpPr>
        <p:spPr>
          <a:xfrm>
            <a:off x="3365506" y="708962"/>
            <a:ext cx="2662940" cy="829580"/>
          </a:xfrm>
          <a:prstGeom prst="wedgeRoundRectCallout">
            <a:avLst>
              <a:gd name="adj1" fmla="val 60285"/>
              <a:gd name="adj2" fmla="val 279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双性イオン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D055F19-39AD-D04B-B17F-BE0C30780234}"/>
              </a:ext>
            </a:extLst>
          </p:cNvPr>
          <p:cNvSpPr/>
          <p:nvPr/>
        </p:nvSpPr>
        <p:spPr>
          <a:xfrm>
            <a:off x="3580852" y="822818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0FA7EF-FA32-AD40-9BF7-C8D01B4C1FCB}"/>
              </a:ext>
            </a:extLst>
          </p:cNvPr>
          <p:cNvSpPr/>
          <p:nvPr/>
        </p:nvSpPr>
        <p:spPr>
          <a:xfrm>
            <a:off x="398560" y="2425755"/>
            <a:ext cx="1664992" cy="42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E26BAA-D087-0343-9D2C-8C13F435FE26}"/>
              </a:ext>
            </a:extLst>
          </p:cNvPr>
          <p:cNvSpPr/>
          <p:nvPr/>
        </p:nvSpPr>
        <p:spPr>
          <a:xfrm>
            <a:off x="5008415" y="5940761"/>
            <a:ext cx="1020031" cy="41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B17209-480A-8C48-83AE-4BB544B46DA2}"/>
              </a:ext>
            </a:extLst>
          </p:cNvPr>
          <p:cNvSpPr/>
          <p:nvPr/>
        </p:nvSpPr>
        <p:spPr>
          <a:xfrm>
            <a:off x="9617611" y="6038884"/>
            <a:ext cx="1252653" cy="50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6ABD0F-30C5-4E43-A182-9BDF2D001047}"/>
              </a:ext>
            </a:extLst>
          </p:cNvPr>
          <p:cNvSpPr txBox="1"/>
          <p:nvPr/>
        </p:nvSpPr>
        <p:spPr>
          <a:xfrm>
            <a:off x="1199456" y="1412776"/>
            <a:ext cx="9145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構成成分</a:t>
            </a:r>
            <a:endParaRPr kumimoji="1" lang="en-US" altLang="ja-JP" sz="3200" dirty="0"/>
          </a:p>
          <a:p>
            <a:r>
              <a:rPr kumimoji="1" lang="ja-JP" altLang="en-US" sz="3200"/>
              <a:t>単純タンパク質：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アミノ酸のみ</a:t>
            </a:r>
            <a:endParaRPr kumimoji="1" lang="en-US" altLang="ja-JP" sz="3200" dirty="0"/>
          </a:p>
          <a:p>
            <a:r>
              <a:rPr kumimoji="1" lang="ja-JP" altLang="en-US" sz="3200"/>
              <a:t>複合タンパク質：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アミノ酸のほかリン酸など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形状</a:t>
            </a:r>
            <a:endParaRPr kumimoji="1" lang="en-US" altLang="ja-JP" sz="3200" dirty="0"/>
          </a:p>
          <a:p>
            <a:r>
              <a:rPr kumimoji="1" lang="ja-JP" altLang="en-US" sz="3200"/>
              <a:t>繊維状タンパク質：繊維状：フィブロン</a:t>
            </a:r>
            <a:endParaRPr kumimoji="1" lang="en-US" altLang="ja-JP" sz="3200" dirty="0"/>
          </a:p>
          <a:p>
            <a:r>
              <a:rPr kumimoji="1" lang="ja-JP" altLang="en-US" sz="3200"/>
              <a:t>球状タンパク質：球状：アルブミン</a:t>
            </a:r>
            <a:endParaRPr kumimoji="1"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AB3D9B-AFA3-7442-9FEC-C380499C3BC7}"/>
              </a:ext>
            </a:extLst>
          </p:cNvPr>
          <p:cNvSpPr/>
          <p:nvPr/>
        </p:nvSpPr>
        <p:spPr>
          <a:xfrm>
            <a:off x="1199456" y="1876836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4F3B43-A9C4-7442-986C-81F863B36367}"/>
              </a:ext>
            </a:extLst>
          </p:cNvPr>
          <p:cNvSpPr/>
          <p:nvPr/>
        </p:nvSpPr>
        <p:spPr>
          <a:xfrm>
            <a:off x="1212464" y="2380892"/>
            <a:ext cx="2939320" cy="5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107D47-1DCB-554D-A5E4-121B93378491}"/>
              </a:ext>
            </a:extLst>
          </p:cNvPr>
          <p:cNvSpPr/>
          <p:nvPr/>
        </p:nvSpPr>
        <p:spPr>
          <a:xfrm>
            <a:off x="1199456" y="3916690"/>
            <a:ext cx="3384376" cy="3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9226FD-99CE-C043-B4AC-FCA1B5607306}"/>
              </a:ext>
            </a:extLst>
          </p:cNvPr>
          <p:cNvSpPr/>
          <p:nvPr/>
        </p:nvSpPr>
        <p:spPr>
          <a:xfrm>
            <a:off x="1199456" y="4420746"/>
            <a:ext cx="2952328" cy="3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43725-F272-FA40-A42A-BE8DB9EC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250910B-B0C8-8D4F-876E-1E6005EF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FF79CE-F653-AE47-B1E9-FE10DA82629A}"/>
              </a:ext>
            </a:extLst>
          </p:cNvPr>
          <p:cNvSpPr/>
          <p:nvPr/>
        </p:nvSpPr>
        <p:spPr>
          <a:xfrm>
            <a:off x="6528048" y="3916690"/>
            <a:ext cx="2952328" cy="3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447D8B-BCFE-C948-8FE6-4A930BA0BA54}"/>
              </a:ext>
            </a:extLst>
          </p:cNvPr>
          <p:cNvSpPr/>
          <p:nvPr/>
        </p:nvSpPr>
        <p:spPr>
          <a:xfrm>
            <a:off x="5771964" y="4361051"/>
            <a:ext cx="2952328" cy="3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2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EDB9-036B-4D45-BC14-833F4C9D10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344" y="-174614"/>
            <a:ext cx="10081120" cy="4536504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+mn-ea"/>
                <a:ea typeface="+mn-ea"/>
              </a:rPr>
              <a:t>呈色反応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lang="ja-JP" altLang="en-US" sz="3200">
                <a:latin typeface="+mn-ea"/>
                <a:ea typeface="+mn-ea"/>
              </a:rPr>
              <a:t>ビウレット反応：水酸化ナトリウム、硫酸銅→赤紫色</a:t>
            </a:r>
            <a:br>
              <a:rPr lang="en-US" altLang="ja-JP" sz="3200" dirty="0">
                <a:latin typeface="+mn-ea"/>
                <a:ea typeface="+mn-ea"/>
              </a:rPr>
            </a:br>
            <a:r>
              <a:rPr lang="ja-JP" altLang="en-US" sz="3200">
                <a:latin typeface="+mn-ea"/>
                <a:ea typeface="+mn-ea"/>
              </a:rPr>
              <a:t>　　　　　　　　→２つ以上のペプチド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キサントプロテイン反応：濃硝酸、アンモニア水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　　　　　→黄色、橙黄色→ベンゼン環</a:t>
            </a:r>
            <a:r>
              <a:rPr kumimoji="1" lang="en-US" altLang="ja-JP" sz="3200" dirty="0">
                <a:latin typeface="+mn-ea"/>
                <a:ea typeface="+mn-ea"/>
              </a:rPr>
              <a:t>(</a:t>
            </a:r>
            <a:r>
              <a:rPr kumimoji="1" lang="ja-JP" altLang="en-US" sz="3200">
                <a:latin typeface="+mn-ea"/>
                <a:ea typeface="+mn-ea"/>
              </a:rPr>
              <a:t>ニトロ化</a:t>
            </a:r>
            <a:r>
              <a:rPr kumimoji="1" lang="en-US" altLang="ja-JP" sz="3200" dirty="0">
                <a:latin typeface="+mn-ea"/>
                <a:ea typeface="+mn-ea"/>
              </a:rPr>
              <a:t>)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酢酸鉛との反応：黒色→硫黄元素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ニンヒドリン反応：ニンヒドリン溶液→赤紫色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　　　　　　　　→アミノ基の検出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76D3D2-01C5-C74B-9B00-0A6358D911B3}"/>
              </a:ext>
            </a:extLst>
          </p:cNvPr>
          <p:cNvSpPr/>
          <p:nvPr/>
        </p:nvSpPr>
        <p:spPr>
          <a:xfrm>
            <a:off x="8832304" y="736945"/>
            <a:ext cx="1152128" cy="4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F866E5-414C-7D46-8972-B814BB72BE6E}"/>
              </a:ext>
            </a:extLst>
          </p:cNvPr>
          <p:cNvSpPr/>
          <p:nvPr/>
        </p:nvSpPr>
        <p:spPr>
          <a:xfrm>
            <a:off x="3442048" y="2458085"/>
            <a:ext cx="925760" cy="46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45618F-6FD3-7F42-8C7E-56FD9A6B26B6}"/>
              </a:ext>
            </a:extLst>
          </p:cNvPr>
          <p:cNvSpPr/>
          <p:nvPr/>
        </p:nvSpPr>
        <p:spPr>
          <a:xfrm>
            <a:off x="299612" y="1592657"/>
            <a:ext cx="4500244" cy="4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6633F5-5F53-264D-A0E0-FF96AEA30337}"/>
              </a:ext>
            </a:extLst>
          </p:cNvPr>
          <p:cNvSpPr/>
          <p:nvPr/>
        </p:nvSpPr>
        <p:spPr>
          <a:xfrm>
            <a:off x="299612" y="736945"/>
            <a:ext cx="2772052" cy="4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CF60AD-54A5-6347-9A6B-156870FD3423}"/>
              </a:ext>
            </a:extLst>
          </p:cNvPr>
          <p:cNvSpPr/>
          <p:nvPr/>
        </p:nvSpPr>
        <p:spPr>
          <a:xfrm>
            <a:off x="3935760" y="3425785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DB2629-055F-B74C-88B4-0ABEDE4418C8}"/>
              </a:ext>
            </a:extLst>
          </p:cNvPr>
          <p:cNvSpPr/>
          <p:nvPr/>
        </p:nvSpPr>
        <p:spPr>
          <a:xfrm>
            <a:off x="191344" y="2921729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F8D6EC-48BC-1C45-966F-92683FAAD8BA}"/>
              </a:ext>
            </a:extLst>
          </p:cNvPr>
          <p:cNvSpPr/>
          <p:nvPr/>
        </p:nvSpPr>
        <p:spPr>
          <a:xfrm>
            <a:off x="2675876" y="2056301"/>
            <a:ext cx="2484020" cy="39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83BA99-F0FB-A243-BADA-079C64732E8E}"/>
              </a:ext>
            </a:extLst>
          </p:cNvPr>
          <p:cNvSpPr/>
          <p:nvPr/>
        </p:nvSpPr>
        <p:spPr>
          <a:xfrm>
            <a:off x="3964772" y="1141069"/>
            <a:ext cx="3653740" cy="45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A724BC-72CA-0B4C-8A34-8616960603E1}"/>
              </a:ext>
            </a:extLst>
          </p:cNvPr>
          <p:cNvSpPr/>
          <p:nvPr/>
        </p:nvSpPr>
        <p:spPr>
          <a:xfrm>
            <a:off x="5519936" y="1986291"/>
            <a:ext cx="2098576" cy="47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3FEC2E-4110-514A-B561-17DBFE427528}"/>
              </a:ext>
            </a:extLst>
          </p:cNvPr>
          <p:cNvSpPr/>
          <p:nvPr/>
        </p:nvSpPr>
        <p:spPr>
          <a:xfrm>
            <a:off x="7618512" y="2921729"/>
            <a:ext cx="12137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BA26E-7A1A-FD44-8213-5BA59282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7348" y="6324886"/>
            <a:ext cx="4114800" cy="365125"/>
          </a:xfrm>
        </p:spPr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AE4CB025-11D8-5B45-B690-9940576E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EB83A2-A7C9-2246-B438-BA3B8974556A}"/>
              </a:ext>
            </a:extLst>
          </p:cNvPr>
          <p:cNvSpPr txBox="1"/>
          <p:nvPr/>
        </p:nvSpPr>
        <p:spPr>
          <a:xfrm>
            <a:off x="191344" y="3866781"/>
            <a:ext cx="9577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酵素</a:t>
            </a:r>
            <a:endParaRPr kumimoji="1" lang="en-US" altLang="ja-JP" sz="3200" dirty="0"/>
          </a:p>
          <a:p>
            <a:r>
              <a:rPr kumimoji="1" lang="ja-JP" altLang="en-US" sz="3200"/>
              <a:t>基質特異性：特定の物質の特定の反応のみに働く</a:t>
            </a:r>
            <a:endParaRPr kumimoji="1" lang="en-US" altLang="ja-JP" sz="3200" dirty="0"/>
          </a:p>
          <a:p>
            <a:r>
              <a:rPr kumimoji="1" lang="ja-JP" altLang="en-US" sz="3200"/>
              <a:t>→酵素</a:t>
            </a:r>
            <a:r>
              <a:rPr kumimoji="1" lang="en-US" altLang="ja-JP" sz="3200" dirty="0"/>
              <a:t>-</a:t>
            </a:r>
            <a:r>
              <a:rPr kumimoji="1" lang="ja-JP" altLang="en-US" sz="3200"/>
              <a:t>基質複合体を形成</a:t>
            </a:r>
            <a:endParaRPr kumimoji="1" lang="en-US" altLang="ja-JP" sz="3200" dirty="0"/>
          </a:p>
          <a:p>
            <a:r>
              <a:rPr kumimoji="1" lang="ja-JP" altLang="en-US" sz="3200"/>
              <a:t>最適温度：体温付近で働く→超えると失活する</a:t>
            </a:r>
            <a:endParaRPr kumimoji="1" lang="en-US" altLang="ja-JP" sz="3200" dirty="0"/>
          </a:p>
          <a:p>
            <a:r>
              <a:rPr kumimoji="1" lang="ja-JP" altLang="en-US" sz="3200"/>
              <a:t>最適</a:t>
            </a:r>
            <a:r>
              <a:rPr kumimoji="1" lang="en-US" altLang="ja-JP" sz="3200" dirty="0"/>
              <a:t>p H</a:t>
            </a:r>
            <a:r>
              <a:rPr kumimoji="1" lang="ja-JP" altLang="en-US" sz="3200"/>
              <a:t>：一番よく働く</a:t>
            </a:r>
            <a:r>
              <a:rPr kumimoji="1" lang="en-US" altLang="ja-JP" sz="3200" dirty="0"/>
              <a:t>p H</a:t>
            </a:r>
            <a:endParaRPr kumimoji="1" lang="ja-JP" altLang="en-US" sz="3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AAB0EB-2B60-3E42-BD9B-A9F1FD78EEEB}"/>
              </a:ext>
            </a:extLst>
          </p:cNvPr>
          <p:cNvSpPr/>
          <p:nvPr/>
        </p:nvSpPr>
        <p:spPr>
          <a:xfrm>
            <a:off x="7157916" y="5366412"/>
            <a:ext cx="824232" cy="52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556692-5C67-B948-A5EE-3C141970E12B}"/>
              </a:ext>
            </a:extLst>
          </p:cNvPr>
          <p:cNvSpPr/>
          <p:nvPr/>
        </p:nvSpPr>
        <p:spPr>
          <a:xfrm>
            <a:off x="673336" y="4844798"/>
            <a:ext cx="2916324" cy="47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830FFA-F10C-1B43-BB89-35698F0921E8}"/>
              </a:ext>
            </a:extLst>
          </p:cNvPr>
          <p:cNvSpPr/>
          <p:nvPr/>
        </p:nvSpPr>
        <p:spPr>
          <a:xfrm>
            <a:off x="284600" y="5318758"/>
            <a:ext cx="1648876" cy="46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C5C8B8-4CB5-4844-80C5-5009D4A7F46A}"/>
              </a:ext>
            </a:extLst>
          </p:cNvPr>
          <p:cNvSpPr/>
          <p:nvPr/>
        </p:nvSpPr>
        <p:spPr>
          <a:xfrm>
            <a:off x="284600" y="4364001"/>
            <a:ext cx="2062648" cy="43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5C4084-2F3A-574F-8323-11561F137B94}"/>
              </a:ext>
            </a:extLst>
          </p:cNvPr>
          <p:cNvSpPr/>
          <p:nvPr/>
        </p:nvSpPr>
        <p:spPr>
          <a:xfrm>
            <a:off x="267400" y="5894822"/>
            <a:ext cx="1522060" cy="52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42EB0D-0960-394B-AD20-991367B43D19}"/>
              </a:ext>
            </a:extLst>
          </p:cNvPr>
          <p:cNvSpPr txBox="1"/>
          <p:nvPr/>
        </p:nvSpPr>
        <p:spPr>
          <a:xfrm>
            <a:off x="407368" y="332656"/>
            <a:ext cx="113052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核酸</a:t>
            </a:r>
            <a:r>
              <a:rPr kumimoji="1" lang="ja-JP" altLang="en-US" sz="3200" dirty="0"/>
              <a:t>　</a:t>
            </a:r>
            <a:r>
              <a:rPr kumimoji="1" lang="ja-JP" altLang="en-US" sz="3200"/>
              <a:t>ヌクレオチド：核酸の構成単位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デオキシリボ核酸：デオキシリボース、</a:t>
            </a:r>
            <a:r>
              <a:rPr kumimoji="1" lang="en-US" altLang="ja-JP" sz="3200" dirty="0"/>
              <a:t>ATGC</a:t>
            </a:r>
          </a:p>
          <a:p>
            <a:r>
              <a:rPr kumimoji="1" lang="ja-JP" altLang="en-US" sz="3200"/>
              <a:t>形状：二重らせん構造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リボ核酸：リボース、</a:t>
            </a:r>
            <a:r>
              <a:rPr kumimoji="1" lang="en-US" altLang="ja-JP" sz="3200" dirty="0"/>
              <a:t>AGUC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A</a:t>
            </a:r>
            <a:r>
              <a:rPr kumimoji="1" lang="ja-JP" altLang="en-US" sz="3200"/>
              <a:t>：アデニン、</a:t>
            </a:r>
            <a:r>
              <a:rPr kumimoji="1" lang="en-US" altLang="ja-JP" sz="3200" dirty="0"/>
              <a:t>T</a:t>
            </a:r>
            <a:r>
              <a:rPr kumimoji="1" lang="ja-JP" altLang="en-US" sz="3200"/>
              <a:t>：チミン、</a:t>
            </a:r>
            <a:r>
              <a:rPr kumimoji="1" lang="en-US" altLang="ja-JP" sz="3200" dirty="0"/>
              <a:t>G</a:t>
            </a:r>
            <a:r>
              <a:rPr kumimoji="1" lang="ja-JP" altLang="en-US" sz="3200"/>
              <a:t>：グアニン、</a:t>
            </a:r>
            <a:r>
              <a:rPr kumimoji="1" lang="en-US" altLang="ja-JP" sz="3200" dirty="0"/>
              <a:t>C</a:t>
            </a:r>
            <a:r>
              <a:rPr kumimoji="1" lang="ja-JP" altLang="en-US" sz="3200"/>
              <a:t>：シトシン、</a:t>
            </a:r>
            <a:endParaRPr kumimoji="1" lang="en-US" altLang="ja-JP" sz="3200" dirty="0"/>
          </a:p>
          <a:p>
            <a:r>
              <a:rPr kumimoji="1" lang="en-US" altLang="ja-JP" sz="3200" dirty="0"/>
              <a:t>U</a:t>
            </a:r>
            <a:r>
              <a:rPr kumimoji="1" lang="ja-JP" altLang="en-US" sz="3200"/>
              <a:t>：ウラシル　</a:t>
            </a:r>
            <a:endParaRPr kumimoji="1" lang="en-US" altLang="ja-JP" sz="3200" dirty="0"/>
          </a:p>
          <a:p>
            <a:r>
              <a:rPr kumimoji="1" lang="en-US" altLang="ja-JP" sz="3200" dirty="0"/>
              <a:t>DNA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A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T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G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C</a:t>
            </a:r>
          </a:p>
          <a:p>
            <a:r>
              <a:rPr kumimoji="1" lang="en-US" altLang="ja-JP" sz="3200" dirty="0"/>
              <a:t>RNA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U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A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C</a:t>
            </a:r>
            <a:r>
              <a:rPr kumimoji="1" lang="ja-JP" altLang="en-US" sz="3200"/>
              <a:t>　</a:t>
            </a:r>
            <a:r>
              <a:rPr kumimoji="1" lang="en-US" altLang="ja-JP" sz="3200" dirty="0"/>
              <a:t>G</a:t>
            </a:r>
            <a:endParaRPr kumimoji="1" lang="ja-JP" altLang="en-US" sz="3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54A852-36D6-AC4D-A227-5E4FF2E393D7}"/>
              </a:ext>
            </a:extLst>
          </p:cNvPr>
          <p:cNvSpPr/>
          <p:nvPr/>
        </p:nvSpPr>
        <p:spPr>
          <a:xfrm>
            <a:off x="1739516" y="369248"/>
            <a:ext cx="2448272" cy="39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027E85-B278-5845-B8BA-B47901769B26}"/>
              </a:ext>
            </a:extLst>
          </p:cNvPr>
          <p:cNvSpPr/>
          <p:nvPr/>
        </p:nvSpPr>
        <p:spPr>
          <a:xfrm>
            <a:off x="4187788" y="1328623"/>
            <a:ext cx="3132348" cy="42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F0E73A-C553-2445-A460-FB5F60CA6F0C}"/>
              </a:ext>
            </a:extLst>
          </p:cNvPr>
          <p:cNvSpPr/>
          <p:nvPr/>
        </p:nvSpPr>
        <p:spPr>
          <a:xfrm>
            <a:off x="2497231" y="2747329"/>
            <a:ext cx="1690557" cy="46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5F0812-7FF3-FA4D-89C1-0C423609F1B7}"/>
              </a:ext>
            </a:extLst>
          </p:cNvPr>
          <p:cNvSpPr/>
          <p:nvPr/>
        </p:nvSpPr>
        <p:spPr>
          <a:xfrm>
            <a:off x="1739516" y="1838981"/>
            <a:ext cx="2988332" cy="45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3A7975-EE41-5544-9A03-13B364F8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49917A3-695E-9C46-9FD2-7F8B082A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9704F1-85F9-6241-8E28-66CAB25809FE}"/>
              </a:ext>
            </a:extLst>
          </p:cNvPr>
          <p:cNvSpPr/>
          <p:nvPr/>
        </p:nvSpPr>
        <p:spPr>
          <a:xfrm>
            <a:off x="7680176" y="1335017"/>
            <a:ext cx="1080120" cy="50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4E8FA6-1511-DC47-8714-EBF592367A86}"/>
              </a:ext>
            </a:extLst>
          </p:cNvPr>
          <p:cNvSpPr/>
          <p:nvPr/>
        </p:nvSpPr>
        <p:spPr>
          <a:xfrm>
            <a:off x="4529826" y="2771554"/>
            <a:ext cx="1134126" cy="41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8C9BF1-B964-A44A-AC72-32DFC08F8FDD}"/>
              </a:ext>
            </a:extLst>
          </p:cNvPr>
          <p:cNvSpPr/>
          <p:nvPr/>
        </p:nvSpPr>
        <p:spPr>
          <a:xfrm>
            <a:off x="1172452" y="3820819"/>
            <a:ext cx="1611179" cy="45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846E51F-C732-114D-8BFD-0DD52A1957D6}"/>
              </a:ext>
            </a:extLst>
          </p:cNvPr>
          <p:cNvSpPr/>
          <p:nvPr/>
        </p:nvSpPr>
        <p:spPr>
          <a:xfrm>
            <a:off x="3801978" y="3812326"/>
            <a:ext cx="1134126" cy="41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732103-C7FC-3B4D-B1F1-A0235DDDAF0C}"/>
              </a:ext>
            </a:extLst>
          </p:cNvPr>
          <p:cNvSpPr/>
          <p:nvPr/>
        </p:nvSpPr>
        <p:spPr>
          <a:xfrm>
            <a:off x="6078932" y="3806383"/>
            <a:ext cx="1601243" cy="47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DB141D-9557-D648-9DBE-577049ACA0CE}"/>
              </a:ext>
            </a:extLst>
          </p:cNvPr>
          <p:cNvSpPr/>
          <p:nvPr/>
        </p:nvSpPr>
        <p:spPr>
          <a:xfrm>
            <a:off x="8704050" y="3806383"/>
            <a:ext cx="1573711" cy="42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1281E5D-400B-504C-B971-2ABBFB29B635}"/>
              </a:ext>
            </a:extLst>
          </p:cNvPr>
          <p:cNvSpPr/>
          <p:nvPr/>
        </p:nvSpPr>
        <p:spPr>
          <a:xfrm>
            <a:off x="1583063" y="4852218"/>
            <a:ext cx="336473" cy="93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4FCDF9-C515-AD4E-B101-92930FB85A26}"/>
              </a:ext>
            </a:extLst>
          </p:cNvPr>
          <p:cNvSpPr/>
          <p:nvPr/>
        </p:nvSpPr>
        <p:spPr>
          <a:xfrm>
            <a:off x="2161879" y="4872784"/>
            <a:ext cx="335352" cy="88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F1CBC95-DBE9-C647-B641-C238393C6D6F}"/>
              </a:ext>
            </a:extLst>
          </p:cNvPr>
          <p:cNvSpPr/>
          <p:nvPr/>
        </p:nvSpPr>
        <p:spPr>
          <a:xfrm>
            <a:off x="2801673" y="4852218"/>
            <a:ext cx="486015" cy="90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8B1448-FE4F-6C43-8C54-26A9E6A6DAB0}"/>
              </a:ext>
            </a:extLst>
          </p:cNvPr>
          <p:cNvSpPr/>
          <p:nvPr/>
        </p:nvSpPr>
        <p:spPr>
          <a:xfrm>
            <a:off x="3503172" y="4852218"/>
            <a:ext cx="486015" cy="90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C6BC34E-A7D7-0D40-A8F5-D4C37F1E26A8}"/>
              </a:ext>
            </a:extLst>
          </p:cNvPr>
          <p:cNvSpPr/>
          <p:nvPr/>
        </p:nvSpPr>
        <p:spPr>
          <a:xfrm>
            <a:off x="1211526" y="4312715"/>
            <a:ext cx="1601243" cy="47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7EBD2B0-E268-8A44-877E-38C9FFCB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E26E181-75F5-DA4D-9932-D0069447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FCB04A-9D14-2945-9F52-716ECBB6319B}"/>
              </a:ext>
            </a:extLst>
          </p:cNvPr>
          <p:cNvSpPr txBox="1"/>
          <p:nvPr/>
        </p:nvSpPr>
        <p:spPr>
          <a:xfrm>
            <a:off x="574028" y="620688"/>
            <a:ext cx="107797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合成高分子化合物</a:t>
            </a:r>
            <a:endParaRPr kumimoji="1" lang="en-US" altLang="ja-JP" sz="3200" dirty="0"/>
          </a:p>
          <a:p>
            <a:r>
              <a:rPr kumimoji="1" lang="ja-JP" altLang="en-US" sz="3200"/>
              <a:t>単量体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モノマー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：重合体の構成分子みたいなの</a:t>
            </a:r>
            <a:endParaRPr kumimoji="1" lang="en-US" altLang="ja-JP" sz="3200" dirty="0"/>
          </a:p>
          <a:p>
            <a:r>
              <a:rPr kumimoji="1" lang="ja-JP" altLang="en-US" sz="3200"/>
              <a:t>重合体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ポリマー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：単量体が重合したもの</a:t>
            </a:r>
            <a:endParaRPr kumimoji="1" lang="en-US" altLang="ja-JP" sz="3200" dirty="0"/>
          </a:p>
          <a:p>
            <a:r>
              <a:rPr kumimoji="1" lang="ja-JP" altLang="en-US" sz="3200"/>
              <a:t>重合度：重合体の繰り返しの単位数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重合の種類</a:t>
            </a:r>
            <a:endParaRPr kumimoji="1" lang="en-US" altLang="ja-JP" sz="3200" dirty="0"/>
          </a:p>
          <a:p>
            <a:r>
              <a:rPr kumimoji="1" lang="ja-JP" altLang="en-US" sz="3200"/>
              <a:t>・縮合重合：２つ以上の官能基が縮合しながら重合</a:t>
            </a:r>
            <a:endParaRPr kumimoji="1" lang="en-US" altLang="ja-JP" sz="3200" dirty="0"/>
          </a:p>
          <a:p>
            <a:r>
              <a:rPr kumimoji="1" lang="ja-JP" altLang="en-US" sz="3200"/>
              <a:t>・付加重合：</a:t>
            </a:r>
            <a:r>
              <a:rPr kumimoji="1" lang="en-US" altLang="ja-JP" sz="3200" dirty="0"/>
              <a:t>C</a:t>
            </a:r>
            <a:r>
              <a:rPr kumimoji="1" lang="ja-JP" altLang="en-US" sz="3200"/>
              <a:t>＝</a:t>
            </a:r>
            <a:r>
              <a:rPr kumimoji="1" lang="en-US" altLang="ja-JP" sz="3200" dirty="0"/>
              <a:t>C</a:t>
            </a:r>
            <a:r>
              <a:rPr kumimoji="1" lang="ja-JP" altLang="en-US" sz="3200"/>
              <a:t>結合を持つ単量体が重合</a:t>
            </a:r>
            <a:endParaRPr kumimoji="1" lang="en-US" altLang="ja-JP" sz="3200" dirty="0"/>
          </a:p>
          <a:p>
            <a:r>
              <a:rPr kumimoji="1" lang="ja-JP" altLang="en-US" sz="3200"/>
              <a:t>・共重合：２種類以上の単量体が連なる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特徴：分子量は平均分子量</a:t>
            </a:r>
            <a:endParaRPr kumimoji="1" lang="en-US" altLang="ja-JP" sz="3200" dirty="0"/>
          </a:p>
          <a:p>
            <a:r>
              <a:rPr kumimoji="1" lang="ja-JP" altLang="en-US" sz="3200"/>
              <a:t>　結晶領域：規則的に配列、非晶領域：不規則に配列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603EAE-DB55-4F4F-A7E5-C22FE7EBD8DA}"/>
              </a:ext>
            </a:extLst>
          </p:cNvPr>
          <p:cNvSpPr/>
          <p:nvPr/>
        </p:nvSpPr>
        <p:spPr>
          <a:xfrm>
            <a:off x="603519" y="1198023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DDAEED-5791-AE45-88FE-AFE98A42D21D}"/>
              </a:ext>
            </a:extLst>
          </p:cNvPr>
          <p:cNvSpPr/>
          <p:nvPr/>
        </p:nvSpPr>
        <p:spPr>
          <a:xfrm>
            <a:off x="1057345" y="4598987"/>
            <a:ext cx="1654279" cy="41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C2A3B4-330F-BF47-913F-1FC6051F26A4}"/>
              </a:ext>
            </a:extLst>
          </p:cNvPr>
          <p:cNvSpPr/>
          <p:nvPr/>
        </p:nvSpPr>
        <p:spPr>
          <a:xfrm>
            <a:off x="1044088" y="4094931"/>
            <a:ext cx="1667536" cy="41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E07D03-BE36-CA45-8F10-DF4D7286379E}"/>
              </a:ext>
            </a:extLst>
          </p:cNvPr>
          <p:cNvSpPr/>
          <p:nvPr/>
        </p:nvSpPr>
        <p:spPr>
          <a:xfrm>
            <a:off x="1044088" y="3603075"/>
            <a:ext cx="1667536" cy="40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F79AAF-7201-8844-9975-B997078DBCB5}"/>
              </a:ext>
            </a:extLst>
          </p:cNvPr>
          <p:cNvSpPr/>
          <p:nvPr/>
        </p:nvSpPr>
        <p:spPr>
          <a:xfrm>
            <a:off x="5951984" y="6050459"/>
            <a:ext cx="1688320" cy="40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CDBFCB-B6C6-1441-8387-3E47F921A50A}"/>
              </a:ext>
            </a:extLst>
          </p:cNvPr>
          <p:cNvSpPr/>
          <p:nvPr/>
        </p:nvSpPr>
        <p:spPr>
          <a:xfrm>
            <a:off x="1044088" y="6050459"/>
            <a:ext cx="1667536" cy="40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EE3BDA1-054C-1A4A-935F-5CDAE14E8A70}"/>
              </a:ext>
            </a:extLst>
          </p:cNvPr>
          <p:cNvSpPr/>
          <p:nvPr/>
        </p:nvSpPr>
        <p:spPr>
          <a:xfrm>
            <a:off x="3486484" y="5550409"/>
            <a:ext cx="2016224" cy="3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6A4984-C0DB-2940-AD1B-49AD801D6BAF}"/>
              </a:ext>
            </a:extLst>
          </p:cNvPr>
          <p:cNvSpPr/>
          <p:nvPr/>
        </p:nvSpPr>
        <p:spPr>
          <a:xfrm>
            <a:off x="603519" y="1629688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697F25-AC33-814C-82C1-0B251879E5AF}"/>
              </a:ext>
            </a:extLst>
          </p:cNvPr>
          <p:cNvSpPr/>
          <p:nvPr/>
        </p:nvSpPr>
        <p:spPr>
          <a:xfrm>
            <a:off x="625160" y="2121544"/>
            <a:ext cx="1294376" cy="44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4984C17-384E-CD42-991F-82CCC846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ABF111-25D8-8246-BCE7-B9EABC1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30867-3679-9D4E-873B-9B1580C4BC0A}"/>
              </a:ext>
            </a:extLst>
          </p:cNvPr>
          <p:cNvSpPr txBox="1"/>
          <p:nvPr/>
        </p:nvSpPr>
        <p:spPr>
          <a:xfrm>
            <a:off x="407976" y="692696"/>
            <a:ext cx="113760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+mn-ea"/>
              </a:rPr>
              <a:t>合成樹脂</a:t>
            </a:r>
            <a:endParaRPr kumimoji="1"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熱可塑性樹脂：加熱すると柔らかくなる樹脂</a:t>
            </a:r>
            <a:endParaRPr lang="en-US" altLang="ja-JP" sz="3200" dirty="0">
              <a:latin typeface="+mn-ea"/>
            </a:endParaRPr>
          </a:p>
          <a:p>
            <a:endParaRPr lang="ja-JP" altLang="en-US" sz="320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ポリエチレン：</a:t>
            </a:r>
            <a:r>
              <a:rPr lang="en-US" altLang="ja-JP" sz="3200" dirty="0">
                <a:latin typeface="+mn-ea"/>
              </a:rPr>
              <a:t>CH2=CH2</a:t>
            </a:r>
            <a:r>
              <a:rPr lang="ja-JP" altLang="en-US" sz="3200">
                <a:latin typeface="+mn-ea"/>
              </a:rPr>
              <a:t>：容器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ポリプロピレン：</a:t>
            </a:r>
            <a:r>
              <a:rPr lang="en-US" altLang="ja-JP" sz="3200" dirty="0">
                <a:latin typeface="+mn-ea"/>
              </a:rPr>
              <a:t>CH2=CHCH3</a:t>
            </a:r>
            <a:r>
              <a:rPr lang="ja-JP" altLang="en-US" sz="3200">
                <a:latin typeface="+mn-ea"/>
              </a:rPr>
              <a:t>：繊維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ポリスチレン：</a:t>
            </a:r>
            <a:r>
              <a:rPr lang="en-US" altLang="ja-JP" sz="3200" dirty="0">
                <a:latin typeface="+mn-ea"/>
              </a:rPr>
              <a:t>CH2=CHC6H5</a:t>
            </a:r>
            <a:r>
              <a:rPr lang="ja-JP" altLang="en-US" sz="3200">
                <a:latin typeface="+mn-ea"/>
              </a:rPr>
              <a:t>：梱包材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ポリ塩化ビニル：</a:t>
            </a:r>
            <a:r>
              <a:rPr lang="en-US" altLang="ja-JP" sz="3200" dirty="0">
                <a:latin typeface="+mn-ea"/>
              </a:rPr>
              <a:t>CH2=</a:t>
            </a:r>
            <a:r>
              <a:rPr lang="en-US" altLang="ja-JP" sz="3200" dirty="0" err="1">
                <a:latin typeface="+mn-ea"/>
              </a:rPr>
              <a:t>CHCl</a:t>
            </a:r>
            <a:r>
              <a:rPr lang="ja-JP" altLang="en-US" sz="3200">
                <a:latin typeface="+mn-ea"/>
              </a:rPr>
              <a:t>：パイプ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塩化ビニル・塩化ビニリデン共重合体：</a:t>
            </a:r>
            <a:r>
              <a:rPr lang="en-US" altLang="ja-JP" sz="3200" dirty="0">
                <a:latin typeface="+mn-ea"/>
              </a:rPr>
              <a:t>CH2=</a:t>
            </a:r>
            <a:r>
              <a:rPr lang="en-US" altLang="ja-JP" sz="3200" dirty="0" err="1">
                <a:latin typeface="+mn-ea"/>
              </a:rPr>
              <a:t>CHCl</a:t>
            </a:r>
            <a:r>
              <a:rPr lang="en-US" altLang="ja-JP" sz="3200" dirty="0">
                <a:latin typeface="+mn-ea"/>
              </a:rPr>
              <a:t>  CH2CCl2</a:t>
            </a:r>
            <a:r>
              <a:rPr lang="ja-JP" altLang="en-US" sz="3200">
                <a:latin typeface="+mn-ea"/>
              </a:rPr>
              <a:t>：ラップ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ポリ酢酸ビニル：</a:t>
            </a:r>
            <a:r>
              <a:rPr lang="en-US" altLang="ja-JP" sz="3200" dirty="0">
                <a:latin typeface="+mn-ea"/>
              </a:rPr>
              <a:t>CH2=CHOCOCH3</a:t>
            </a:r>
            <a:r>
              <a:rPr lang="ja-JP" altLang="en-US" sz="3200">
                <a:latin typeface="+mn-ea"/>
              </a:rPr>
              <a:t>：塗料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ポリメタクリル酸メチル：</a:t>
            </a:r>
            <a:r>
              <a:rPr lang="en-US" altLang="ja-JP" sz="3200" dirty="0">
                <a:latin typeface="+mn-ea"/>
              </a:rPr>
              <a:t>CH2=C(CH3)COOCH3</a:t>
            </a:r>
            <a:r>
              <a:rPr lang="ja-JP" altLang="en-US" sz="3200">
                <a:latin typeface="+mn-ea"/>
              </a:rPr>
              <a:t>：ガラス</a:t>
            </a:r>
            <a:endParaRPr lang="en-US" altLang="ja-JP" sz="3200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83FCB4-80FD-3544-BBB5-786E132A5230}"/>
              </a:ext>
            </a:extLst>
          </p:cNvPr>
          <p:cNvSpPr/>
          <p:nvPr/>
        </p:nvSpPr>
        <p:spPr>
          <a:xfrm>
            <a:off x="407976" y="2192596"/>
            <a:ext cx="25196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437467-B4DE-284F-9553-24BBE78632AB}"/>
              </a:ext>
            </a:extLst>
          </p:cNvPr>
          <p:cNvSpPr/>
          <p:nvPr/>
        </p:nvSpPr>
        <p:spPr>
          <a:xfrm>
            <a:off x="407976" y="2682227"/>
            <a:ext cx="29517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2F751F-5F8C-5A48-A558-0AFC776620A4}"/>
              </a:ext>
            </a:extLst>
          </p:cNvPr>
          <p:cNvSpPr/>
          <p:nvPr/>
        </p:nvSpPr>
        <p:spPr>
          <a:xfrm>
            <a:off x="407976" y="3138662"/>
            <a:ext cx="25196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B7C9D0-5930-DD41-B08D-B9A3C9F198A7}"/>
              </a:ext>
            </a:extLst>
          </p:cNvPr>
          <p:cNvSpPr/>
          <p:nvPr/>
        </p:nvSpPr>
        <p:spPr>
          <a:xfrm>
            <a:off x="407976" y="3619484"/>
            <a:ext cx="29517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F13BD7A-E031-6048-8F49-611EFADF71DF}"/>
              </a:ext>
            </a:extLst>
          </p:cNvPr>
          <p:cNvSpPr/>
          <p:nvPr/>
        </p:nvSpPr>
        <p:spPr>
          <a:xfrm>
            <a:off x="418320" y="5110336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D49D58-E27C-BF46-BE45-6A4537907F22}"/>
              </a:ext>
            </a:extLst>
          </p:cNvPr>
          <p:cNvSpPr/>
          <p:nvPr/>
        </p:nvSpPr>
        <p:spPr>
          <a:xfrm>
            <a:off x="418320" y="4149080"/>
            <a:ext cx="69738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321170-3523-D44F-B769-D7ECE0CCB3D4}"/>
              </a:ext>
            </a:extLst>
          </p:cNvPr>
          <p:cNvSpPr/>
          <p:nvPr/>
        </p:nvSpPr>
        <p:spPr>
          <a:xfrm>
            <a:off x="409580" y="5630024"/>
            <a:ext cx="4606300" cy="39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C74B71C-143A-6440-B0C7-EB7FFC3DEE7D}"/>
              </a:ext>
            </a:extLst>
          </p:cNvPr>
          <p:cNvSpPr/>
          <p:nvPr/>
        </p:nvSpPr>
        <p:spPr>
          <a:xfrm>
            <a:off x="425929" y="1194446"/>
            <a:ext cx="2501719" cy="4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A9E94FC-4262-1D45-9528-04727C7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99F510-A0C3-4848-BF1A-36AD473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464F05-04DF-224D-B31F-D19539EFBFEA}"/>
              </a:ext>
            </a:extLst>
          </p:cNvPr>
          <p:cNvSpPr txBox="1"/>
          <p:nvPr/>
        </p:nvSpPr>
        <p:spPr>
          <a:xfrm>
            <a:off x="543839" y="1136933"/>
            <a:ext cx="111043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熱硬化性樹脂：加熱により硬化する、付加縮合が多い</a:t>
            </a:r>
            <a:endParaRPr kumimoji="1" lang="en-US" altLang="ja-JP" sz="3200" dirty="0"/>
          </a:p>
          <a:p>
            <a:r>
              <a:rPr kumimoji="1" lang="ja-JP" altLang="en-US" sz="3200"/>
              <a:t>フェノール樹脂：</a:t>
            </a:r>
            <a:r>
              <a:rPr kumimoji="1" lang="en-US" altLang="ja-JP" sz="3200" dirty="0"/>
              <a:t>C6H5OHHCHO</a:t>
            </a:r>
            <a:r>
              <a:rPr kumimoji="1" lang="ja-JP" altLang="en-US" sz="3200"/>
              <a:t>：硬くて絶縁性</a:t>
            </a:r>
            <a:endParaRPr kumimoji="1" lang="en-US" altLang="ja-JP" sz="3200" dirty="0"/>
          </a:p>
          <a:p>
            <a:r>
              <a:rPr kumimoji="1" lang="ja-JP" altLang="en-US" sz="3200"/>
              <a:t>　　フェノール＋ホルムアルデヒド</a:t>
            </a:r>
            <a:endParaRPr kumimoji="1" lang="en-US" altLang="ja-JP" sz="3200" dirty="0"/>
          </a:p>
          <a:p>
            <a:r>
              <a:rPr kumimoji="1" lang="ja-JP" altLang="en-US" sz="3200"/>
              <a:t>尿素樹脂：</a:t>
            </a:r>
            <a:r>
              <a:rPr kumimoji="1" lang="en-US" altLang="ja-JP" sz="3200" dirty="0"/>
              <a:t>CO(NH2)2HCHO</a:t>
            </a:r>
            <a:r>
              <a:rPr kumimoji="1" lang="ja-JP" altLang="en-US" sz="3200"/>
              <a:t>：接着力</a:t>
            </a:r>
            <a:endParaRPr kumimoji="1" lang="en-US" altLang="ja-JP" sz="3200" dirty="0"/>
          </a:p>
          <a:p>
            <a:r>
              <a:rPr kumimoji="1" lang="ja-JP" altLang="en-US" sz="3200"/>
              <a:t>　　尿素＋ホルムアルデヒド</a:t>
            </a:r>
            <a:endParaRPr kumimoji="1" lang="en-US" altLang="ja-JP" sz="3200" dirty="0"/>
          </a:p>
          <a:p>
            <a:r>
              <a:rPr kumimoji="1" lang="ja-JP" altLang="en-US" sz="3200"/>
              <a:t>メラミン樹脂：</a:t>
            </a:r>
            <a:r>
              <a:rPr kumimoji="1" lang="en-US" altLang="ja-JP" sz="3200" dirty="0"/>
              <a:t>C3N3(NH2)3HCHO</a:t>
            </a:r>
            <a:r>
              <a:rPr kumimoji="1" lang="ja-JP" altLang="en-US" sz="3200"/>
              <a:t>：耐久性、耐熱性</a:t>
            </a:r>
            <a:endParaRPr kumimoji="1" lang="en-US" altLang="ja-JP" sz="3200" dirty="0"/>
          </a:p>
          <a:p>
            <a:r>
              <a:rPr kumimoji="1" lang="ja-JP" altLang="en-US" sz="3200"/>
              <a:t>　　メラニン＋ホルムアルデヒド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生分解性樹脂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生分解性プラスチック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：自然界で分解される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CC5CACB-957C-A449-BDFB-7ABA98E26243}"/>
              </a:ext>
            </a:extLst>
          </p:cNvPr>
          <p:cNvSpPr/>
          <p:nvPr/>
        </p:nvSpPr>
        <p:spPr>
          <a:xfrm>
            <a:off x="1464118" y="2127968"/>
            <a:ext cx="203959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AB3EEB-A605-DF41-87D5-425694AB9570}"/>
              </a:ext>
            </a:extLst>
          </p:cNvPr>
          <p:cNvSpPr/>
          <p:nvPr/>
        </p:nvSpPr>
        <p:spPr>
          <a:xfrm>
            <a:off x="543839" y="2636498"/>
            <a:ext cx="166372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2D572A-1AAE-4F4B-9A63-86A96797BF65}"/>
              </a:ext>
            </a:extLst>
          </p:cNvPr>
          <p:cNvSpPr/>
          <p:nvPr/>
        </p:nvSpPr>
        <p:spPr>
          <a:xfrm>
            <a:off x="2711624" y="3086474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990482-B690-2740-8EFE-BBAF72FE0C68}"/>
              </a:ext>
            </a:extLst>
          </p:cNvPr>
          <p:cNvSpPr/>
          <p:nvPr/>
        </p:nvSpPr>
        <p:spPr>
          <a:xfrm>
            <a:off x="1415480" y="312551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17209A-35C4-2D44-9678-D394FD445E90}"/>
              </a:ext>
            </a:extLst>
          </p:cNvPr>
          <p:cNvSpPr/>
          <p:nvPr/>
        </p:nvSpPr>
        <p:spPr>
          <a:xfrm>
            <a:off x="597410" y="3614522"/>
            <a:ext cx="25462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3C178A-D613-B048-8355-BFAD735AECFD}"/>
              </a:ext>
            </a:extLst>
          </p:cNvPr>
          <p:cNvSpPr/>
          <p:nvPr/>
        </p:nvSpPr>
        <p:spPr>
          <a:xfrm>
            <a:off x="3503712" y="4103534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607C43-C838-0D48-81AE-99707D75FF8F}"/>
              </a:ext>
            </a:extLst>
          </p:cNvPr>
          <p:cNvSpPr/>
          <p:nvPr/>
        </p:nvSpPr>
        <p:spPr>
          <a:xfrm>
            <a:off x="1487488" y="4103534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29A509-6F28-F744-AD23-6A838997F603}"/>
              </a:ext>
            </a:extLst>
          </p:cNvPr>
          <p:cNvSpPr/>
          <p:nvPr/>
        </p:nvSpPr>
        <p:spPr>
          <a:xfrm>
            <a:off x="597410" y="5081558"/>
            <a:ext cx="679473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58167E-AF00-FC49-80F6-7F60F744E4FB}"/>
              </a:ext>
            </a:extLst>
          </p:cNvPr>
          <p:cNvSpPr/>
          <p:nvPr/>
        </p:nvSpPr>
        <p:spPr>
          <a:xfrm>
            <a:off x="586888" y="1196752"/>
            <a:ext cx="25567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E3A5BD-9047-7C42-8E58-E43EC0605A82}"/>
              </a:ext>
            </a:extLst>
          </p:cNvPr>
          <p:cNvSpPr/>
          <p:nvPr/>
        </p:nvSpPr>
        <p:spPr>
          <a:xfrm>
            <a:off x="597410" y="1667621"/>
            <a:ext cx="29063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DC68D2-791A-5446-A168-5A00D47AEB05}"/>
              </a:ext>
            </a:extLst>
          </p:cNvPr>
          <p:cNvSpPr/>
          <p:nvPr/>
        </p:nvSpPr>
        <p:spPr>
          <a:xfrm>
            <a:off x="3884996" y="2127968"/>
            <a:ext cx="3219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2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95C1CE3-00F4-A244-B543-BC18B52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3456CC5-BE9E-C24F-9970-47C66570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64A1DA-8DF6-EC4E-8992-ACB092243831}"/>
              </a:ext>
            </a:extLst>
          </p:cNvPr>
          <p:cNvSpPr/>
          <p:nvPr/>
        </p:nvSpPr>
        <p:spPr>
          <a:xfrm>
            <a:off x="694792" y="2060848"/>
            <a:ext cx="10802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/>
              <a:t>イオン交換樹脂：スチレンと</a:t>
            </a:r>
            <a:r>
              <a:rPr kumimoji="1" lang="en-US" altLang="ja-JP" sz="3200" dirty="0"/>
              <a:t>p-</a:t>
            </a:r>
            <a:r>
              <a:rPr kumimoji="1" lang="ja-JP" altLang="en-US" sz="3200"/>
              <a:t>ジビニルベンゼンの共重合体に何らかの官能基がついたもの</a:t>
            </a:r>
            <a:endParaRPr kumimoji="1" lang="en-US" altLang="ja-JP" sz="3200" dirty="0"/>
          </a:p>
          <a:p>
            <a:r>
              <a:rPr kumimoji="1" lang="ja-JP" altLang="en-US" sz="3200"/>
              <a:t>陽イオン交換樹脂：スルホ基・カルボキシ基を持つ</a:t>
            </a:r>
            <a:endParaRPr kumimoji="1" lang="en-US" altLang="ja-JP" sz="3200" dirty="0"/>
          </a:p>
          <a:p>
            <a:r>
              <a:rPr kumimoji="1" lang="ja-JP" altLang="en-US" sz="3200"/>
              <a:t>陰イオン交換樹脂：トリメチルアンモニウム基を持つ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D52307-49DD-694A-ADA9-A3E663B80943}"/>
              </a:ext>
            </a:extLst>
          </p:cNvPr>
          <p:cNvSpPr/>
          <p:nvPr/>
        </p:nvSpPr>
        <p:spPr>
          <a:xfrm>
            <a:off x="718989" y="2086046"/>
            <a:ext cx="292873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EB6331-EFD7-774E-88D6-0C11536BDB6B}"/>
              </a:ext>
            </a:extLst>
          </p:cNvPr>
          <p:cNvSpPr/>
          <p:nvPr/>
        </p:nvSpPr>
        <p:spPr>
          <a:xfrm>
            <a:off x="718989" y="3058154"/>
            <a:ext cx="331960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DB6D3F-8E52-0544-A4EF-D8B336FD7C38}"/>
              </a:ext>
            </a:extLst>
          </p:cNvPr>
          <p:cNvSpPr/>
          <p:nvPr/>
        </p:nvSpPr>
        <p:spPr>
          <a:xfrm>
            <a:off x="718990" y="3573016"/>
            <a:ext cx="331960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5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E3653-A5E4-1A4C-8B1A-800120417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7488" y="980728"/>
            <a:ext cx="9361040" cy="1325563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ヘキソース：グルコース、フルクトース</a:t>
            </a:r>
            <a:br>
              <a:rPr kumimoji="1" lang="en-US" altLang="ja-JP" sz="3200" dirty="0"/>
            </a:br>
            <a:r>
              <a:rPr kumimoji="1" lang="ja-JP" altLang="en-US" sz="3200"/>
              <a:t>ペントース：リボース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0D877-7B1C-ED4A-B815-951946328410}"/>
              </a:ext>
            </a:extLst>
          </p:cNvPr>
          <p:cNvSpPr txBox="1"/>
          <p:nvPr/>
        </p:nvSpPr>
        <p:spPr>
          <a:xfrm>
            <a:off x="1271464" y="2325723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還元性を示す→銀鏡反応、フェーリング反応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CADD23-5087-D34C-93DA-C46D165F0FB9}"/>
              </a:ext>
            </a:extLst>
          </p:cNvPr>
          <p:cNvSpPr/>
          <p:nvPr/>
        </p:nvSpPr>
        <p:spPr>
          <a:xfrm>
            <a:off x="1490192" y="1020897"/>
            <a:ext cx="2157536" cy="567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7B612-4C9A-304F-82B7-36E88DA4579A}"/>
              </a:ext>
            </a:extLst>
          </p:cNvPr>
          <p:cNvSpPr/>
          <p:nvPr/>
        </p:nvSpPr>
        <p:spPr>
          <a:xfrm>
            <a:off x="1487488" y="162880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5D5C98-BF20-114A-9B9B-1E5ADA00F2F6}"/>
              </a:ext>
            </a:extLst>
          </p:cNvPr>
          <p:cNvSpPr/>
          <p:nvPr/>
        </p:nvSpPr>
        <p:spPr>
          <a:xfrm>
            <a:off x="1271464" y="2306291"/>
            <a:ext cx="129614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1DCD0E-58C2-0A41-B615-E71F63A56419}"/>
              </a:ext>
            </a:extLst>
          </p:cNvPr>
          <p:cNvSpPr/>
          <p:nvPr/>
        </p:nvSpPr>
        <p:spPr>
          <a:xfrm>
            <a:off x="4151784" y="2287418"/>
            <a:ext cx="54006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9B5E11-2F98-8447-B6A6-BFFB181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75AB6F-2F82-1048-A760-98D0B26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566D294-B3D9-7646-978D-8FD487D3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3151559"/>
            <a:ext cx="10502900" cy="25273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F6FD89-E4B6-C54E-AAA5-7B86C592DB3D}"/>
              </a:ext>
            </a:extLst>
          </p:cNvPr>
          <p:cNvSpPr txBox="1"/>
          <p:nvPr/>
        </p:nvSpPr>
        <p:spPr>
          <a:xfrm>
            <a:off x="1919536" y="5646964"/>
            <a:ext cx="932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グリシン　　　　　　　　　　　アラニン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ADC982-73DF-CA49-955B-E6A48D5BDB82}"/>
              </a:ext>
            </a:extLst>
          </p:cNvPr>
          <p:cNvSpPr/>
          <p:nvPr/>
        </p:nvSpPr>
        <p:spPr>
          <a:xfrm>
            <a:off x="7900532" y="5671432"/>
            <a:ext cx="2157536" cy="567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35978D-AED9-934F-A6CD-17590DA9D7F1}"/>
              </a:ext>
            </a:extLst>
          </p:cNvPr>
          <p:cNvSpPr/>
          <p:nvPr/>
        </p:nvSpPr>
        <p:spPr>
          <a:xfrm>
            <a:off x="1881064" y="5630830"/>
            <a:ext cx="2157536" cy="567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FF803C0-8C72-B64D-B33A-F3C987A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8E551FE-1F34-134B-9F9A-E957CD94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994AF3-2639-9F4A-951D-EED278FBC53D}"/>
              </a:ext>
            </a:extLst>
          </p:cNvPr>
          <p:cNvSpPr txBox="1"/>
          <p:nvPr/>
        </p:nvSpPr>
        <p:spPr>
          <a:xfrm>
            <a:off x="479376" y="363915"/>
            <a:ext cx="112332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合成ゴム→付加重合や共重合</a:t>
            </a:r>
            <a:endParaRPr kumimoji="1" lang="en-US" altLang="ja-JP" sz="3200" dirty="0"/>
          </a:p>
          <a:p>
            <a:r>
              <a:rPr kumimoji="1" lang="ja-JP" altLang="en-US" sz="3200"/>
              <a:t>天然ゴム：イソプレン</a:t>
            </a:r>
            <a:r>
              <a:rPr kumimoji="1" lang="en-US" altLang="ja-JP" sz="3200" dirty="0"/>
              <a:t>CH2=C(CH3)CH=CH2</a:t>
            </a:r>
            <a:r>
              <a:rPr kumimoji="1" lang="ja-JP" altLang="en-US" sz="3200"/>
              <a:t>が共重合した構造</a:t>
            </a:r>
            <a:endParaRPr kumimoji="1" lang="en-US" altLang="ja-JP" sz="3200" dirty="0"/>
          </a:p>
          <a:p>
            <a:r>
              <a:rPr kumimoji="1" lang="ja-JP" altLang="en-US" sz="3200"/>
              <a:t>加硫：ゴムと硫黄を反応させ、ゴム分子間に架橋させ弾性のゴムを作る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ラテックス→天然ゴム→イソプレン→ポリイソプレン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イソプレンゴム</a:t>
            </a:r>
            <a:r>
              <a:rPr kumimoji="1" lang="en-US" altLang="ja-JP" sz="3200" dirty="0"/>
              <a:t>IR</a:t>
            </a:r>
          </a:p>
          <a:p>
            <a:r>
              <a:rPr kumimoji="1" lang="ja-JP" altLang="en-US" sz="3200"/>
              <a:t>ブタジエンゴム</a:t>
            </a:r>
            <a:r>
              <a:rPr kumimoji="1" lang="en-US" altLang="ja-JP" sz="3200" dirty="0"/>
              <a:t>BR</a:t>
            </a:r>
          </a:p>
          <a:p>
            <a:r>
              <a:rPr kumimoji="1" lang="ja-JP" altLang="en-US" sz="3200"/>
              <a:t>クロロプレンゴム</a:t>
            </a:r>
            <a:r>
              <a:rPr kumimoji="1" lang="en-US" altLang="ja-JP" sz="3200" dirty="0"/>
              <a:t>CR</a:t>
            </a:r>
          </a:p>
          <a:p>
            <a:r>
              <a:rPr kumimoji="1" lang="ja-JP" altLang="en-US" sz="3200"/>
              <a:t>スチレンブタジエンゴム</a:t>
            </a:r>
            <a:r>
              <a:rPr kumimoji="1" lang="en-US" altLang="ja-JP" sz="3200" dirty="0"/>
              <a:t>SBR</a:t>
            </a:r>
          </a:p>
          <a:p>
            <a:r>
              <a:rPr kumimoji="1" lang="ja-JP" altLang="en-US" sz="3200"/>
              <a:t>アクリロニトリルブタジエンゴム</a:t>
            </a:r>
            <a:r>
              <a:rPr kumimoji="1" lang="en-US" altLang="ja-JP" sz="3200" dirty="0"/>
              <a:t>NBR</a:t>
            </a:r>
          </a:p>
          <a:p>
            <a:r>
              <a:rPr kumimoji="1" lang="ja-JP" altLang="en-US" sz="3200"/>
              <a:t>シリコーンゴム</a:t>
            </a:r>
            <a:endParaRPr kumimoji="1"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ADC31F-C840-8D4D-B1B8-DD7B1C4B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44" y="3544117"/>
            <a:ext cx="3528392" cy="281223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505DEE-4BD6-AE46-8E4A-85BB536BAE4F}"/>
              </a:ext>
            </a:extLst>
          </p:cNvPr>
          <p:cNvSpPr txBox="1"/>
          <p:nvPr/>
        </p:nvSpPr>
        <p:spPr>
          <a:xfrm>
            <a:off x="8153400" y="4399117"/>
            <a:ext cx="2623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イソプレンゴム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クロロプレンゴム</a:t>
            </a:r>
            <a:endParaRPr kumimoji="1"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89DCFA-E8FE-8741-9C0B-E2A8651F640A}"/>
              </a:ext>
            </a:extLst>
          </p:cNvPr>
          <p:cNvSpPr/>
          <p:nvPr/>
        </p:nvSpPr>
        <p:spPr>
          <a:xfrm>
            <a:off x="2567608" y="937224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74F4C4-3442-774C-85E0-CD05F15DAF03}"/>
              </a:ext>
            </a:extLst>
          </p:cNvPr>
          <p:cNvSpPr/>
          <p:nvPr/>
        </p:nvSpPr>
        <p:spPr>
          <a:xfrm>
            <a:off x="579929" y="1379242"/>
            <a:ext cx="8355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E4FA2E-1F1A-8541-9C6D-8F82A506DD8F}"/>
              </a:ext>
            </a:extLst>
          </p:cNvPr>
          <p:cNvSpPr/>
          <p:nvPr/>
        </p:nvSpPr>
        <p:spPr>
          <a:xfrm>
            <a:off x="599611" y="2843802"/>
            <a:ext cx="196799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39C8F41-9379-DC47-857F-FE73EB3D37AE}"/>
              </a:ext>
            </a:extLst>
          </p:cNvPr>
          <p:cNvSpPr/>
          <p:nvPr/>
        </p:nvSpPr>
        <p:spPr>
          <a:xfrm>
            <a:off x="5015880" y="2855213"/>
            <a:ext cx="20148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7E6066-8666-C944-83F1-8F769867BEA2}"/>
              </a:ext>
            </a:extLst>
          </p:cNvPr>
          <p:cNvSpPr/>
          <p:nvPr/>
        </p:nvSpPr>
        <p:spPr>
          <a:xfrm>
            <a:off x="599611" y="3783255"/>
            <a:ext cx="276008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356F909-36D7-3C4A-8C58-819C077F2163}"/>
              </a:ext>
            </a:extLst>
          </p:cNvPr>
          <p:cNvSpPr/>
          <p:nvPr/>
        </p:nvSpPr>
        <p:spPr>
          <a:xfrm>
            <a:off x="586888" y="4304079"/>
            <a:ext cx="27728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F67CB7-B74A-3B4B-92C8-A40D3FDDF2D3}"/>
              </a:ext>
            </a:extLst>
          </p:cNvPr>
          <p:cNvSpPr/>
          <p:nvPr/>
        </p:nvSpPr>
        <p:spPr>
          <a:xfrm>
            <a:off x="586888" y="4798066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1ACF0C-39E0-1F4B-98A9-418D8061EA1A}"/>
              </a:ext>
            </a:extLst>
          </p:cNvPr>
          <p:cNvSpPr/>
          <p:nvPr/>
        </p:nvSpPr>
        <p:spPr>
          <a:xfrm>
            <a:off x="7892106" y="4334201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8054A2-6DA3-454B-8061-2E155BC9DDF7}"/>
              </a:ext>
            </a:extLst>
          </p:cNvPr>
          <p:cNvSpPr/>
          <p:nvPr/>
        </p:nvSpPr>
        <p:spPr>
          <a:xfrm>
            <a:off x="7892106" y="4799635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DD04F0-E737-7A48-BA33-2C3BA1A60BDA}"/>
              </a:ext>
            </a:extLst>
          </p:cNvPr>
          <p:cNvSpPr/>
          <p:nvPr/>
        </p:nvSpPr>
        <p:spPr>
          <a:xfrm>
            <a:off x="8456848" y="905936"/>
            <a:ext cx="1167544" cy="46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78FB680-66B4-7E4C-8DFD-7515A3DD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F7A882-E31A-6B42-AEE2-7A8F35C4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B614BA-0F3E-EE42-8EE4-10E3F3C12CFB}"/>
              </a:ext>
            </a:extLst>
          </p:cNvPr>
          <p:cNvSpPr txBox="1"/>
          <p:nvPr/>
        </p:nvSpPr>
        <p:spPr>
          <a:xfrm>
            <a:off x="479376" y="227390"/>
            <a:ext cx="1087442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合成繊維</a:t>
            </a:r>
            <a:endParaRPr kumimoji="1" lang="en-US" altLang="ja-JP" sz="3200" dirty="0"/>
          </a:p>
          <a:p>
            <a:r>
              <a:rPr kumimoji="1" lang="ja-JP" altLang="en-US" sz="3200"/>
              <a:t>縮合重合：ナイロン</a:t>
            </a:r>
            <a:r>
              <a:rPr kumimoji="1" lang="en-US" altLang="ja-JP" sz="3200" dirty="0"/>
              <a:t>66</a:t>
            </a:r>
            <a:r>
              <a:rPr kumimoji="1" lang="ja-JP" altLang="en-US" sz="3200"/>
              <a:t>、アラミド繊維、</a:t>
            </a:r>
            <a:endParaRPr kumimoji="1" lang="en-US" altLang="ja-JP" sz="3200" dirty="0"/>
          </a:p>
          <a:p>
            <a:r>
              <a:rPr kumimoji="1" lang="ja-JP" altLang="en-US" sz="3200"/>
              <a:t>　　　　　ポリエチレンテレフタラート</a:t>
            </a:r>
            <a:endParaRPr kumimoji="1" lang="en-US" altLang="ja-JP" sz="3200" dirty="0"/>
          </a:p>
          <a:p>
            <a:r>
              <a:rPr kumimoji="1" lang="ja-JP" altLang="en-US" sz="3200"/>
              <a:t>付加重合：アクリル繊維、ビニロン</a:t>
            </a:r>
            <a:endParaRPr kumimoji="1" lang="en-US" altLang="ja-JP" sz="3200" dirty="0"/>
          </a:p>
          <a:p>
            <a:r>
              <a:rPr kumimoji="1" lang="ja-JP" altLang="en-US" sz="3200"/>
              <a:t>開環重合：ナイロン６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◎ポリアミド：多数のアミド結合による高分子</a:t>
            </a:r>
            <a:endParaRPr kumimoji="1" lang="en-US" altLang="ja-JP" sz="3200" dirty="0"/>
          </a:p>
          <a:p>
            <a:r>
              <a:rPr kumimoji="1" lang="ja-JP" altLang="en-US" sz="3200"/>
              <a:t>・ナイロン</a:t>
            </a:r>
            <a:r>
              <a:rPr kumimoji="1" lang="en-US" altLang="ja-JP" sz="3200" dirty="0"/>
              <a:t>66</a:t>
            </a:r>
            <a:r>
              <a:rPr kumimoji="1" lang="ja-JP" altLang="en-US" sz="3200"/>
              <a:t>：弾性力に富、摩擦に強い、熱に弱い</a:t>
            </a:r>
            <a:endParaRPr kumimoji="1" lang="en-US" altLang="ja-JP" sz="3200" dirty="0"/>
          </a:p>
          <a:p>
            <a:r>
              <a:rPr kumimoji="1" lang="ja-JP" altLang="en-US" sz="3200"/>
              <a:t>　　アジピン酸＋ヘキサメチレンジアンミン</a:t>
            </a:r>
            <a:endParaRPr kumimoji="1" lang="en-US" altLang="ja-JP" sz="3200" dirty="0"/>
          </a:p>
          <a:p>
            <a:r>
              <a:rPr kumimoji="1" lang="ja-JP" altLang="en-US" sz="3200"/>
              <a:t>・ナイロン</a:t>
            </a:r>
            <a:r>
              <a:rPr kumimoji="1" lang="en-US" altLang="ja-JP" sz="3200" dirty="0"/>
              <a:t>6</a:t>
            </a:r>
            <a:r>
              <a:rPr kumimoji="1" lang="ja-JP" altLang="en-US" sz="3200"/>
              <a:t>：弾性力に富、摩擦に強い</a:t>
            </a:r>
            <a:endParaRPr kumimoji="1" lang="en-US" altLang="ja-JP" sz="3200" dirty="0"/>
          </a:p>
          <a:p>
            <a:r>
              <a:rPr kumimoji="1" lang="ja-JP" altLang="en-US" sz="3200"/>
              <a:t>　　カプロラクタム</a:t>
            </a:r>
            <a:endParaRPr kumimoji="1" lang="en-US" altLang="ja-JP" sz="3200" dirty="0"/>
          </a:p>
          <a:p>
            <a:r>
              <a:rPr kumimoji="1" lang="ja-JP" altLang="en-US" sz="3200"/>
              <a:t>・アラミド繊維：強度が大きく、弾性力・耐熱に優れる</a:t>
            </a:r>
            <a:endParaRPr kumimoji="1" lang="en-US" altLang="ja-JP" sz="3200" dirty="0"/>
          </a:p>
          <a:p>
            <a:r>
              <a:rPr kumimoji="1" lang="ja-JP" altLang="en-US" sz="3200"/>
              <a:t>　　テレフタル酸ジクロリド＋</a:t>
            </a:r>
            <a:r>
              <a:rPr kumimoji="1" lang="en-US" altLang="ja-JP" sz="3200" dirty="0"/>
              <a:t>p-</a:t>
            </a:r>
            <a:r>
              <a:rPr kumimoji="1" lang="ja-JP" altLang="en-US" sz="3200"/>
              <a:t>フェニジアンミン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1D4F88-5575-114C-AC6E-AEAB7005DE19}"/>
              </a:ext>
            </a:extLst>
          </p:cNvPr>
          <p:cNvSpPr/>
          <p:nvPr/>
        </p:nvSpPr>
        <p:spPr>
          <a:xfrm>
            <a:off x="485022" y="1699080"/>
            <a:ext cx="172254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56D90B-739B-8B4C-9234-F91DF519B974}"/>
              </a:ext>
            </a:extLst>
          </p:cNvPr>
          <p:cNvSpPr/>
          <p:nvPr/>
        </p:nvSpPr>
        <p:spPr>
          <a:xfrm>
            <a:off x="485022" y="2223071"/>
            <a:ext cx="172254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25792B-2234-6443-9911-60B62116A40D}"/>
              </a:ext>
            </a:extLst>
          </p:cNvPr>
          <p:cNvSpPr/>
          <p:nvPr/>
        </p:nvSpPr>
        <p:spPr>
          <a:xfrm>
            <a:off x="1044088" y="3206044"/>
            <a:ext cx="2027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2AB988-08A6-2C4C-A42E-A095A0C118D6}"/>
              </a:ext>
            </a:extLst>
          </p:cNvPr>
          <p:cNvSpPr/>
          <p:nvPr/>
        </p:nvSpPr>
        <p:spPr>
          <a:xfrm>
            <a:off x="891688" y="3717504"/>
            <a:ext cx="2179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1D83FF-C429-CA43-A21E-58C80623BE94}"/>
              </a:ext>
            </a:extLst>
          </p:cNvPr>
          <p:cNvSpPr/>
          <p:nvPr/>
        </p:nvSpPr>
        <p:spPr>
          <a:xfrm>
            <a:off x="1388957" y="4178034"/>
            <a:ext cx="204274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256AAF-1CC0-F74D-8E83-E3F1446E55AB}"/>
              </a:ext>
            </a:extLst>
          </p:cNvPr>
          <p:cNvSpPr/>
          <p:nvPr/>
        </p:nvSpPr>
        <p:spPr>
          <a:xfrm>
            <a:off x="3759352" y="4178925"/>
            <a:ext cx="500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DE862B0-3D9F-E640-99CF-6328089904A1}"/>
              </a:ext>
            </a:extLst>
          </p:cNvPr>
          <p:cNvSpPr/>
          <p:nvPr/>
        </p:nvSpPr>
        <p:spPr>
          <a:xfrm>
            <a:off x="891688" y="4667046"/>
            <a:ext cx="19639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D4C5F0-AD32-5F4F-B893-84294719E1F0}"/>
              </a:ext>
            </a:extLst>
          </p:cNvPr>
          <p:cNvSpPr/>
          <p:nvPr/>
        </p:nvSpPr>
        <p:spPr>
          <a:xfrm>
            <a:off x="1348888" y="5143482"/>
            <a:ext cx="3145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79F0A3-B2B7-7A42-8F5D-457978976510}"/>
              </a:ext>
            </a:extLst>
          </p:cNvPr>
          <p:cNvSpPr/>
          <p:nvPr/>
        </p:nvSpPr>
        <p:spPr>
          <a:xfrm>
            <a:off x="1044088" y="5664306"/>
            <a:ext cx="23156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6315C79-90D4-6B4E-8FF9-8CE88825849C}"/>
              </a:ext>
            </a:extLst>
          </p:cNvPr>
          <p:cNvSpPr/>
          <p:nvPr/>
        </p:nvSpPr>
        <p:spPr>
          <a:xfrm>
            <a:off x="1367850" y="6121506"/>
            <a:ext cx="44149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C60406-120A-0F4F-9E99-46A5144CC25A}"/>
              </a:ext>
            </a:extLst>
          </p:cNvPr>
          <p:cNvSpPr/>
          <p:nvPr/>
        </p:nvSpPr>
        <p:spPr>
          <a:xfrm>
            <a:off x="6240016" y="6106864"/>
            <a:ext cx="36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68C8B9F-FFBA-8F4F-A1D6-D7AAD43323D9}"/>
              </a:ext>
            </a:extLst>
          </p:cNvPr>
          <p:cNvSpPr/>
          <p:nvPr/>
        </p:nvSpPr>
        <p:spPr>
          <a:xfrm>
            <a:off x="479346" y="754766"/>
            <a:ext cx="172254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DD2112A-F45C-3340-8D43-80FF12F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F76D4F-7043-954B-A8BA-735B069D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EDF372-C90C-F248-9B07-9B4C7F3CDC83}"/>
              </a:ext>
            </a:extLst>
          </p:cNvPr>
          <p:cNvSpPr/>
          <p:nvPr/>
        </p:nvSpPr>
        <p:spPr>
          <a:xfrm>
            <a:off x="533400" y="548680"/>
            <a:ext cx="10820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>
                <a:latin typeface="+mn-ea"/>
              </a:rPr>
              <a:t>◎ポリエステル：エステル結合による高分子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・ポリエチレンテレフタラート：熱に強い、吸湿性に乏しく帯電しやすい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　　テレフタル酸＋エチレングリコール</a:t>
            </a:r>
            <a:endParaRPr lang="en-US" altLang="ja-JP" sz="3200" dirty="0">
              <a:latin typeface="+mn-ea"/>
            </a:endParaRPr>
          </a:p>
          <a:p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◎アクリル繊維：軽く柔らかい、保湿性が良い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　　アクリロニトリルとアクリル酸メチルを共重合</a:t>
            </a:r>
            <a:endParaRPr lang="en-US" altLang="ja-JP" sz="3200" dirty="0">
              <a:latin typeface="+mn-ea"/>
            </a:endParaRPr>
          </a:p>
          <a:p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◎ビニロン：高強度で適度な吸湿性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>
                <a:latin typeface="+mn-ea"/>
              </a:rPr>
              <a:t>　　</a:t>
            </a:r>
            <a:r>
              <a:rPr lang="ja-JP" altLang="en-US" sz="2400">
                <a:latin typeface="+mn-ea"/>
              </a:rPr>
              <a:t>酢酸ビニル→ポリ酢酸ビニル→ポリビニルアルコール→ビニロン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　　　　　　　　　　　　　　　　　　　　　　　　アセタール化</a:t>
            </a:r>
            <a:endParaRPr lang="en-US" altLang="ja-JP" sz="2400" dirty="0"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7EEC29-B90D-F54B-BDEB-2F93F620DACD}"/>
              </a:ext>
            </a:extLst>
          </p:cNvPr>
          <p:cNvSpPr/>
          <p:nvPr/>
        </p:nvSpPr>
        <p:spPr>
          <a:xfrm>
            <a:off x="1044088" y="616371"/>
            <a:ext cx="2387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2D9FEC-D90D-1746-8119-028E3E34A1FA}"/>
              </a:ext>
            </a:extLst>
          </p:cNvPr>
          <p:cNvSpPr/>
          <p:nvPr/>
        </p:nvSpPr>
        <p:spPr>
          <a:xfrm>
            <a:off x="1044088" y="1077516"/>
            <a:ext cx="52679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B1D9D3-5E48-174C-ACD8-2922714DB36A}"/>
              </a:ext>
            </a:extLst>
          </p:cNvPr>
          <p:cNvSpPr/>
          <p:nvPr/>
        </p:nvSpPr>
        <p:spPr>
          <a:xfrm>
            <a:off x="1354794" y="2026322"/>
            <a:ext cx="25302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6C4A36-EC3C-2140-9C31-158B56E1792D}"/>
              </a:ext>
            </a:extLst>
          </p:cNvPr>
          <p:cNvSpPr/>
          <p:nvPr/>
        </p:nvSpPr>
        <p:spPr>
          <a:xfrm>
            <a:off x="4189796" y="2038400"/>
            <a:ext cx="37784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942C53-3347-E946-B8EF-6A6EE9B12A75}"/>
              </a:ext>
            </a:extLst>
          </p:cNvPr>
          <p:cNvSpPr/>
          <p:nvPr/>
        </p:nvSpPr>
        <p:spPr>
          <a:xfrm>
            <a:off x="1044088" y="3013125"/>
            <a:ext cx="2387616" cy="46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80F66-6D96-2248-9D9D-FFDFC64EBFDE}"/>
              </a:ext>
            </a:extLst>
          </p:cNvPr>
          <p:cNvSpPr/>
          <p:nvPr/>
        </p:nvSpPr>
        <p:spPr>
          <a:xfrm>
            <a:off x="1354794" y="3489561"/>
            <a:ext cx="337305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DB2AB0-AECE-2046-9A8C-DBB3FF865F19}"/>
              </a:ext>
            </a:extLst>
          </p:cNvPr>
          <p:cNvSpPr/>
          <p:nvPr/>
        </p:nvSpPr>
        <p:spPr>
          <a:xfrm>
            <a:off x="5048820" y="3501008"/>
            <a:ext cx="327942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84DCF7-A781-3B42-BF6E-3E01D23C7E27}"/>
              </a:ext>
            </a:extLst>
          </p:cNvPr>
          <p:cNvSpPr/>
          <p:nvPr/>
        </p:nvSpPr>
        <p:spPr>
          <a:xfrm>
            <a:off x="1044088" y="4461685"/>
            <a:ext cx="16675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1C052B-1614-8542-BE15-178EFF3A2432}"/>
              </a:ext>
            </a:extLst>
          </p:cNvPr>
          <p:cNvSpPr/>
          <p:nvPr/>
        </p:nvSpPr>
        <p:spPr>
          <a:xfrm>
            <a:off x="1348888" y="4982509"/>
            <a:ext cx="15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26FF61-637B-934A-B75B-400979721DA2}"/>
              </a:ext>
            </a:extLst>
          </p:cNvPr>
          <p:cNvSpPr/>
          <p:nvPr/>
        </p:nvSpPr>
        <p:spPr>
          <a:xfrm>
            <a:off x="5722600" y="5018410"/>
            <a:ext cx="30376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442F3D-BE87-4F46-AD0C-EE2E46DFF110}"/>
              </a:ext>
            </a:extLst>
          </p:cNvPr>
          <p:cNvSpPr/>
          <p:nvPr/>
        </p:nvSpPr>
        <p:spPr>
          <a:xfrm>
            <a:off x="7752184" y="5445224"/>
            <a:ext cx="2232248" cy="37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E0A7CBF-BF7F-DD45-8244-9C7C3979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02C1C0-C60D-024C-81C1-579403B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2EE9D7-BFA5-894C-918D-BAF0458E7484}"/>
              </a:ext>
            </a:extLst>
          </p:cNvPr>
          <p:cNvSpPr txBox="1"/>
          <p:nvPr/>
        </p:nvSpPr>
        <p:spPr>
          <a:xfrm>
            <a:off x="407368" y="548680"/>
            <a:ext cx="111612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天然繊維</a:t>
            </a:r>
            <a:endParaRPr kumimoji="1" lang="en-US" altLang="ja-JP" sz="3200" dirty="0"/>
          </a:p>
          <a:p>
            <a:r>
              <a:rPr kumimoji="1" lang="ja-JP" altLang="en-US" sz="3200"/>
              <a:t>植物繊維</a:t>
            </a:r>
            <a:endParaRPr kumimoji="1" lang="en-US" altLang="ja-JP" sz="3200" dirty="0"/>
          </a:p>
          <a:p>
            <a:r>
              <a:rPr kumimoji="1" lang="ja-JP" altLang="en-US" sz="3200"/>
              <a:t>セルロース：吸湿性に富、熱に強、酸に弱、塩基性に強</a:t>
            </a:r>
            <a:endParaRPr kumimoji="1" lang="en-US" altLang="ja-JP" sz="3200" dirty="0"/>
          </a:p>
          <a:p>
            <a:r>
              <a:rPr kumimoji="1" lang="ja-JP" altLang="en-US" sz="3200"/>
              <a:t>動物繊維</a:t>
            </a:r>
            <a:endParaRPr kumimoji="1" lang="en-US" altLang="ja-JP" sz="3200" dirty="0"/>
          </a:p>
          <a:p>
            <a:r>
              <a:rPr kumimoji="1" lang="ja-JP" altLang="en-US" sz="3200"/>
              <a:t>ケラチン：表面にクチクラ、保湿性に富、酸に強、塩基に弱</a:t>
            </a:r>
            <a:endParaRPr kumimoji="1" lang="en-US" altLang="ja-JP" sz="3200" dirty="0"/>
          </a:p>
          <a:p>
            <a:r>
              <a:rPr kumimoji="1" lang="ja-JP" altLang="en-US" sz="3200"/>
              <a:t>フィブロン：光沢に富む、酸に強、塩基に弱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再生繊維</a:t>
            </a:r>
            <a:endParaRPr kumimoji="1" lang="en-US" altLang="ja-JP" sz="3200" dirty="0"/>
          </a:p>
          <a:p>
            <a:r>
              <a:rPr kumimoji="1" lang="ja-JP" altLang="en-US" sz="3200"/>
              <a:t>銅アンモニアレーヨン：セルロースをシュワイツァー試薬</a:t>
            </a:r>
            <a:endParaRPr kumimoji="1" lang="en-US" altLang="ja-JP" sz="3200" dirty="0"/>
          </a:p>
          <a:p>
            <a:r>
              <a:rPr kumimoji="1" lang="ja-JP" altLang="en-US" sz="3200"/>
              <a:t>ビスコースレーヨン：セルロース＋</a:t>
            </a:r>
            <a:r>
              <a:rPr kumimoji="1" lang="en-US" altLang="ja-JP" sz="3200" dirty="0" err="1"/>
              <a:t>NaOHaq</a:t>
            </a:r>
            <a:r>
              <a:rPr kumimoji="1" lang="ja-JP" altLang="en-US" sz="3200"/>
              <a:t>＋二硫化炭素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半合成繊維：セルロースのアセチル化→加水分解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144157-A5A1-AB49-929D-DDAA74BBD932}"/>
              </a:ext>
            </a:extLst>
          </p:cNvPr>
          <p:cNvSpPr/>
          <p:nvPr/>
        </p:nvSpPr>
        <p:spPr>
          <a:xfrm>
            <a:off x="407368" y="153594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81F704-48DC-AD4C-845A-13DB6BDC1182}"/>
              </a:ext>
            </a:extLst>
          </p:cNvPr>
          <p:cNvSpPr/>
          <p:nvPr/>
        </p:nvSpPr>
        <p:spPr>
          <a:xfrm>
            <a:off x="7037746" y="1564960"/>
            <a:ext cx="36667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AAC19F-441A-EC43-A041-DA33478D2B00}"/>
              </a:ext>
            </a:extLst>
          </p:cNvPr>
          <p:cNvSpPr/>
          <p:nvPr/>
        </p:nvSpPr>
        <p:spPr>
          <a:xfrm>
            <a:off x="407368" y="254023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F66BEB-F91F-E241-BB5A-8BF16017FCEC}"/>
              </a:ext>
            </a:extLst>
          </p:cNvPr>
          <p:cNvSpPr/>
          <p:nvPr/>
        </p:nvSpPr>
        <p:spPr>
          <a:xfrm>
            <a:off x="418539" y="3017489"/>
            <a:ext cx="207706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186DB7-F0DD-A342-B0D4-DE44457899AC}"/>
              </a:ext>
            </a:extLst>
          </p:cNvPr>
          <p:cNvSpPr/>
          <p:nvPr/>
        </p:nvSpPr>
        <p:spPr>
          <a:xfrm>
            <a:off x="8153400" y="2556410"/>
            <a:ext cx="3415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C010DB-CDE2-DC4E-9B1C-EB4FD4EE81A9}"/>
              </a:ext>
            </a:extLst>
          </p:cNvPr>
          <p:cNvSpPr/>
          <p:nvPr/>
        </p:nvSpPr>
        <p:spPr>
          <a:xfrm>
            <a:off x="5309554" y="3030726"/>
            <a:ext cx="330104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CAF802-429D-B74C-B668-C3B9D4CF1517}"/>
              </a:ext>
            </a:extLst>
          </p:cNvPr>
          <p:cNvSpPr/>
          <p:nvPr/>
        </p:nvSpPr>
        <p:spPr>
          <a:xfrm>
            <a:off x="418538" y="4545276"/>
            <a:ext cx="423730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0D73D2-8E54-4E46-A8A9-F3E8F41235BA}"/>
              </a:ext>
            </a:extLst>
          </p:cNvPr>
          <p:cNvSpPr/>
          <p:nvPr/>
        </p:nvSpPr>
        <p:spPr>
          <a:xfrm>
            <a:off x="418539" y="5018765"/>
            <a:ext cx="380525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552DF8-F5BA-BC4A-886E-C0572393E079}"/>
              </a:ext>
            </a:extLst>
          </p:cNvPr>
          <p:cNvSpPr/>
          <p:nvPr/>
        </p:nvSpPr>
        <p:spPr>
          <a:xfrm>
            <a:off x="498435" y="5964591"/>
            <a:ext cx="19971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F460C-0FA6-5341-9344-805D1E102D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8" y="4077072"/>
            <a:ext cx="10515600" cy="1742579"/>
          </a:xfrm>
        </p:spPr>
        <p:txBody>
          <a:bodyPr>
            <a:normAutofit/>
          </a:bodyPr>
          <a:lstStyle/>
          <a:p>
            <a:r>
              <a:rPr lang="ja-JP" altLang="en-US" sz="3200"/>
              <a:t>グルコース：</a:t>
            </a:r>
            <a:r>
              <a:rPr lang="en-US" altLang="ja-JP" sz="3200" dirty="0"/>
              <a:t>α</a:t>
            </a:r>
            <a:r>
              <a:rPr lang="ja-JP" altLang="en-US" sz="3200"/>
              <a:t>グルコース、</a:t>
            </a:r>
            <a:r>
              <a:rPr lang="en-US" altLang="ja-JP" sz="3200" dirty="0"/>
              <a:t>β</a:t>
            </a:r>
            <a:r>
              <a:rPr lang="ja-JP" altLang="en-US" sz="3200"/>
              <a:t>グルコース</a:t>
            </a:r>
            <a:br>
              <a:rPr kumimoji="1" lang="en-US" altLang="ja-JP" sz="3200" dirty="0"/>
            </a:br>
            <a:r>
              <a:rPr kumimoji="1" lang="ja-JP" altLang="en-US" sz="3200"/>
              <a:t>アルコール発酵</a:t>
            </a:r>
            <a:r>
              <a:rPr lang="ja-JP" altLang="en-US" sz="3200"/>
              <a:t>：チマーゼの作用でエタノールを生成</a:t>
            </a:r>
            <a:endParaRPr kumimoji="1" lang="ja-JP" altLang="en-US" sz="3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299AE3C-47CE-5D4E-A8C5-C794015A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58" y="613767"/>
            <a:ext cx="7099300" cy="24765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40ABD-ABE8-8C44-9A14-363380F0BB84}"/>
              </a:ext>
            </a:extLst>
          </p:cNvPr>
          <p:cNvSpPr txBox="1"/>
          <p:nvPr/>
        </p:nvSpPr>
        <p:spPr>
          <a:xfrm>
            <a:off x="2784848" y="317891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3200" dirty="0"/>
              <a:t>α</a:t>
            </a:r>
            <a:r>
              <a:rPr kumimoji="1" lang="ja-JP" altLang="en-US" sz="3200"/>
              <a:t>グルコース　　　　</a:t>
            </a:r>
            <a:r>
              <a:rPr kumimoji="1" lang="en-US" altLang="ja-JP" sz="3200" dirty="0"/>
              <a:t>β</a:t>
            </a:r>
            <a:r>
              <a:rPr kumimoji="1" lang="ja-JP" altLang="en-US" sz="3200"/>
              <a:t>グルコース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A9A712-EB8D-5746-9A30-D161566DECFE}"/>
              </a:ext>
            </a:extLst>
          </p:cNvPr>
          <p:cNvSpPr/>
          <p:nvPr/>
        </p:nvSpPr>
        <p:spPr>
          <a:xfrm>
            <a:off x="2784848" y="3178914"/>
            <a:ext cx="23760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495417-64BE-D745-99AF-6BB2BEB1F371}"/>
              </a:ext>
            </a:extLst>
          </p:cNvPr>
          <p:cNvSpPr/>
          <p:nvPr/>
        </p:nvSpPr>
        <p:spPr>
          <a:xfrm>
            <a:off x="6600056" y="3178914"/>
            <a:ext cx="266551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26EBCC-B4EF-9D48-9C3F-84DF9B2A7F97}"/>
              </a:ext>
            </a:extLst>
          </p:cNvPr>
          <p:cNvSpPr/>
          <p:nvPr/>
        </p:nvSpPr>
        <p:spPr>
          <a:xfrm>
            <a:off x="767408" y="4869160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422D2F-2B6B-BC48-8622-41E3D516D8CE}"/>
              </a:ext>
            </a:extLst>
          </p:cNvPr>
          <p:cNvSpPr/>
          <p:nvPr/>
        </p:nvSpPr>
        <p:spPr>
          <a:xfrm>
            <a:off x="4151784" y="48691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1FB2C3-A92C-1C4A-9B1E-8E803F8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1954E-EC95-2646-A98E-23835C4F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B1F2DE-3981-EC47-A59D-33F0D7FD78A1}"/>
              </a:ext>
            </a:extLst>
          </p:cNvPr>
          <p:cNvSpPr txBox="1"/>
          <p:nvPr/>
        </p:nvSpPr>
        <p:spPr>
          <a:xfrm>
            <a:off x="479376" y="908720"/>
            <a:ext cx="2747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フルクトース</a:t>
            </a:r>
            <a:endParaRPr kumimoji="1" lang="en-US" altLang="ja-JP" sz="3200" dirty="0"/>
          </a:p>
          <a:p>
            <a:r>
              <a:rPr kumimoji="1" lang="ja-JP" altLang="en-US" sz="3200"/>
              <a:t>別名ケトース</a:t>
            </a:r>
            <a:endParaRPr kumimoji="1"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DADBF8-2344-ED4B-8C18-146EF010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670560"/>
            <a:ext cx="7810500" cy="5334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776F43-D3AE-EC4F-AFC9-CAEF498EC25B}"/>
              </a:ext>
            </a:extLst>
          </p:cNvPr>
          <p:cNvSpPr/>
          <p:nvPr/>
        </p:nvSpPr>
        <p:spPr>
          <a:xfrm>
            <a:off x="479376" y="908720"/>
            <a:ext cx="2520280" cy="5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211A7D-1203-B246-9976-742417054798}"/>
              </a:ext>
            </a:extLst>
          </p:cNvPr>
          <p:cNvSpPr/>
          <p:nvPr/>
        </p:nvSpPr>
        <p:spPr>
          <a:xfrm>
            <a:off x="1415480" y="1447329"/>
            <a:ext cx="1584176" cy="5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AF0AEB-1E1E-9842-AE45-CC9FF164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330977-1DFE-2D4D-B181-8E4BCE7A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899CDD2-5D9E-3D49-BFDB-E3257D1B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70" y="640080"/>
            <a:ext cx="9283700" cy="31623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55543B-F073-FE4B-A910-5075A591C41B}"/>
              </a:ext>
            </a:extLst>
          </p:cNvPr>
          <p:cNvSpPr txBox="1"/>
          <p:nvPr/>
        </p:nvSpPr>
        <p:spPr>
          <a:xfrm>
            <a:off x="2279576" y="400506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グルコース　　　　　　　ガラクトース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1C16A7-503B-F342-98C1-A33FFEC951E8}"/>
              </a:ext>
            </a:extLst>
          </p:cNvPr>
          <p:cNvSpPr/>
          <p:nvPr/>
        </p:nvSpPr>
        <p:spPr>
          <a:xfrm>
            <a:off x="7176120" y="4005064"/>
            <a:ext cx="266429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12E20-87C1-4C4B-B2F3-84E0CF75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EC7DB-9795-BE45-AC45-C483E04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CFB40F-CB97-1C4A-B8E4-73F1B5D6A5BC}"/>
              </a:ext>
            </a:extLst>
          </p:cNvPr>
          <p:cNvSpPr txBox="1"/>
          <p:nvPr/>
        </p:nvSpPr>
        <p:spPr>
          <a:xfrm>
            <a:off x="1631504" y="692696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マルトース</a:t>
            </a:r>
            <a:endParaRPr kumimoji="1" lang="en-US" altLang="ja-JP" sz="3200" dirty="0"/>
          </a:p>
          <a:p>
            <a:r>
              <a:rPr kumimoji="1" lang="ja-JP" altLang="en-US" sz="3200"/>
              <a:t>成分：</a:t>
            </a:r>
            <a:r>
              <a:rPr kumimoji="1" lang="en-US" altLang="ja-JP" sz="3200" dirty="0"/>
              <a:t>α</a:t>
            </a:r>
            <a:r>
              <a:rPr kumimoji="1" lang="ja-JP" altLang="en-US" sz="3200"/>
              <a:t>グルコース２分子</a:t>
            </a:r>
            <a:endParaRPr kumimoji="1" lang="en-US" altLang="ja-JP" sz="3200" dirty="0"/>
          </a:p>
          <a:p>
            <a:r>
              <a:rPr kumimoji="1" lang="ja-JP" altLang="en-US" sz="3200"/>
              <a:t>酵素：マルターゼ</a:t>
            </a:r>
            <a:endParaRPr kumimoji="1" lang="en-US" altLang="ja-JP" sz="3200" dirty="0"/>
          </a:p>
          <a:p>
            <a:r>
              <a:rPr kumimoji="1" lang="ja-JP" altLang="en-US" sz="3200"/>
              <a:t>アミラーゼによって得られる</a:t>
            </a:r>
            <a:endParaRPr kumimoji="1" lang="en-US" altLang="ja-JP" sz="3200" dirty="0"/>
          </a:p>
          <a:p>
            <a:endParaRPr kumimoji="1" lang="ja-JP" altLang="en-US" sz="3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6DF920-E0E0-534C-8E0C-9B5142F8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754799"/>
            <a:ext cx="9359900" cy="37211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789023-C9E3-7744-A7F7-9C8EF22FE2A3}"/>
              </a:ext>
            </a:extLst>
          </p:cNvPr>
          <p:cNvSpPr/>
          <p:nvPr/>
        </p:nvSpPr>
        <p:spPr>
          <a:xfrm>
            <a:off x="1631504" y="692696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771604-3C08-A946-B029-3F4C66CA6D9C}"/>
              </a:ext>
            </a:extLst>
          </p:cNvPr>
          <p:cNvSpPr/>
          <p:nvPr/>
        </p:nvSpPr>
        <p:spPr>
          <a:xfrm>
            <a:off x="2927648" y="119675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14B5DF-3C4C-6A44-A26F-4A7FA7CCB898}"/>
              </a:ext>
            </a:extLst>
          </p:cNvPr>
          <p:cNvSpPr/>
          <p:nvPr/>
        </p:nvSpPr>
        <p:spPr>
          <a:xfrm>
            <a:off x="2927648" y="170080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D8F8EA8-61EB-5948-BABD-B257A3E6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9A61DC-8C6C-874B-B9EC-D58099E8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B01927-C987-D848-8D36-80D77B76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0" y="2996952"/>
            <a:ext cx="10354196" cy="349410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2D72DF-F2B5-4244-A0A1-36B905F2158E}"/>
              </a:ext>
            </a:extLst>
          </p:cNvPr>
          <p:cNvSpPr txBox="1"/>
          <p:nvPr/>
        </p:nvSpPr>
        <p:spPr>
          <a:xfrm>
            <a:off x="1116231" y="908720"/>
            <a:ext cx="9872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スクロース　　酵素：スクラーゼ</a:t>
            </a:r>
            <a:endParaRPr kumimoji="1" lang="en-US" altLang="ja-JP" sz="3200" dirty="0"/>
          </a:p>
          <a:p>
            <a:r>
              <a:rPr kumimoji="1" lang="ja-JP" altLang="en-US" sz="3200"/>
              <a:t>還元作用を示さない</a:t>
            </a:r>
            <a:endParaRPr kumimoji="1" lang="en-US" altLang="ja-JP" sz="3200" dirty="0"/>
          </a:p>
          <a:p>
            <a:r>
              <a:rPr kumimoji="1" lang="ja-JP" altLang="en-US" sz="3200"/>
              <a:t>加水分解すると→グルコースとフルクトース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転化糖</a:t>
            </a:r>
            <a:r>
              <a:rPr kumimoji="1" lang="en-US" altLang="ja-JP" sz="3200" dirty="0"/>
              <a:t>)</a:t>
            </a:r>
            <a:endParaRPr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34708F-E061-6F44-9FA7-D516C2808A38}"/>
              </a:ext>
            </a:extLst>
          </p:cNvPr>
          <p:cNvSpPr/>
          <p:nvPr/>
        </p:nvSpPr>
        <p:spPr>
          <a:xfrm>
            <a:off x="1116231" y="908720"/>
            <a:ext cx="224346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E40D0D-5AA0-5545-BB09-2D093C0DDC64}"/>
              </a:ext>
            </a:extLst>
          </p:cNvPr>
          <p:cNvSpPr/>
          <p:nvPr/>
        </p:nvSpPr>
        <p:spPr>
          <a:xfrm>
            <a:off x="5231904" y="943040"/>
            <a:ext cx="224346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99573B-1887-6A42-82FF-1D44D6DCA34A}"/>
              </a:ext>
            </a:extLst>
          </p:cNvPr>
          <p:cNvSpPr/>
          <p:nvPr/>
        </p:nvSpPr>
        <p:spPr>
          <a:xfrm>
            <a:off x="1116231" y="1441522"/>
            <a:ext cx="1723969" cy="48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172AE9-E252-4542-8A8F-0E632B7F564B}"/>
              </a:ext>
            </a:extLst>
          </p:cNvPr>
          <p:cNvSpPr/>
          <p:nvPr/>
        </p:nvSpPr>
        <p:spPr>
          <a:xfrm>
            <a:off x="4439817" y="1904004"/>
            <a:ext cx="2016224" cy="57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9E30DA6-D9A3-4C41-8382-A836E336FF31}"/>
              </a:ext>
            </a:extLst>
          </p:cNvPr>
          <p:cNvSpPr/>
          <p:nvPr/>
        </p:nvSpPr>
        <p:spPr>
          <a:xfrm>
            <a:off x="6960096" y="1931348"/>
            <a:ext cx="2304256" cy="58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EF3E21-05E7-B842-8A13-6E42D7EC7B18}"/>
              </a:ext>
            </a:extLst>
          </p:cNvPr>
          <p:cNvSpPr/>
          <p:nvPr/>
        </p:nvSpPr>
        <p:spPr>
          <a:xfrm>
            <a:off x="9405473" y="1926426"/>
            <a:ext cx="1227031" cy="57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D739B7-DD72-C14E-8746-8E6D5173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CCD9A4C-3AC2-8D4B-A591-162666DF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494C4-AD45-FD4C-B663-690BDF8DE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6732" y="476672"/>
            <a:ext cx="10251796" cy="4221088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+mn-ea"/>
                <a:ea typeface="+mn-ea"/>
              </a:rPr>
              <a:t>デンプン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単体：多数の</a:t>
            </a:r>
            <a:r>
              <a:rPr kumimoji="1" lang="en-US" altLang="ja-JP" sz="3200" dirty="0">
                <a:latin typeface="+mn-ea"/>
                <a:ea typeface="+mn-ea"/>
              </a:rPr>
              <a:t>α</a:t>
            </a:r>
            <a:r>
              <a:rPr kumimoji="1" lang="ja-JP" altLang="en-US" sz="3200">
                <a:latin typeface="+mn-ea"/>
                <a:ea typeface="+mn-ea"/>
              </a:rPr>
              <a:t>グルコース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構造：らせん構造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溶液：コロイド溶液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反応：ヨウ素デンプン反応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デンプン→デキストリンマルトース→グルコース</a:t>
            </a:r>
            <a:br>
              <a:rPr lang="en-US" altLang="ja-JP" sz="3200" dirty="0">
                <a:latin typeface="+mn-ea"/>
                <a:ea typeface="+mn-ea"/>
              </a:rPr>
            </a:br>
            <a:r>
              <a:rPr lang="ja-JP" altLang="en-US" sz="3200">
                <a:latin typeface="+mn-ea"/>
                <a:ea typeface="+mn-ea"/>
              </a:rPr>
              <a:t>　　</a:t>
            </a:r>
            <a:r>
              <a:rPr kumimoji="1" lang="ja-JP" altLang="en-US" sz="3200">
                <a:latin typeface="+mn-ea"/>
                <a:ea typeface="+mn-ea"/>
              </a:rPr>
              <a:t>アミラーゼ　　　　　　→マルターゼ</a:t>
            </a:r>
            <a:br>
              <a:rPr lang="en-US" altLang="ja-JP" sz="3200" dirty="0">
                <a:latin typeface="+mn-ea"/>
                <a:ea typeface="+mn-ea"/>
              </a:rPr>
            </a:br>
            <a:endParaRPr kumimoji="1" lang="ja-JP" altLang="en-US" sz="3200">
              <a:latin typeface="+mn-ea"/>
              <a:ea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DB4CF9-C256-E143-B88C-9196F5694BA4}"/>
              </a:ext>
            </a:extLst>
          </p:cNvPr>
          <p:cNvSpPr txBox="1"/>
          <p:nvPr/>
        </p:nvSpPr>
        <p:spPr>
          <a:xfrm>
            <a:off x="596732" y="4546833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アミロース：</a:t>
            </a:r>
            <a:r>
              <a:rPr kumimoji="1" lang="el-GR" altLang="ja-JP" sz="3200" dirty="0"/>
              <a:t>α</a:t>
            </a:r>
            <a:r>
              <a:rPr kumimoji="1" lang="en-US" altLang="ja-JP" sz="3200" dirty="0"/>
              <a:t>-1,4</a:t>
            </a:r>
            <a:r>
              <a:rPr kumimoji="1" lang="ja-JP" altLang="en-US" sz="3200"/>
              <a:t>グリコシド結合</a:t>
            </a:r>
            <a:endParaRPr kumimoji="1"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BF1E4-C9D2-EC47-96E0-E53F31CAFAB6}"/>
              </a:ext>
            </a:extLst>
          </p:cNvPr>
          <p:cNvSpPr txBox="1"/>
          <p:nvPr/>
        </p:nvSpPr>
        <p:spPr>
          <a:xfrm>
            <a:off x="596732" y="5589240"/>
            <a:ext cx="7287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アミロペクチン：</a:t>
            </a:r>
            <a:r>
              <a:rPr kumimoji="1" lang="el-GR" altLang="ja-JP" sz="3200" dirty="0"/>
              <a:t>α</a:t>
            </a:r>
            <a:r>
              <a:rPr kumimoji="1" lang="en-US" altLang="ja-JP" sz="3200" dirty="0"/>
              <a:t>-1,6</a:t>
            </a:r>
            <a:r>
              <a:rPr kumimoji="1" lang="ja-JP" altLang="en-US" sz="3200"/>
              <a:t>グリコシド結合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3E0D2C-50CF-D945-A011-B6AF637A82F7}"/>
              </a:ext>
            </a:extLst>
          </p:cNvPr>
          <p:cNvSpPr/>
          <p:nvPr/>
        </p:nvSpPr>
        <p:spPr>
          <a:xfrm>
            <a:off x="596732" y="692696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8C4E73-18C6-9C4A-BC15-325BFD76EC19}"/>
              </a:ext>
            </a:extLst>
          </p:cNvPr>
          <p:cNvSpPr/>
          <p:nvPr/>
        </p:nvSpPr>
        <p:spPr>
          <a:xfrm>
            <a:off x="1784864" y="1654384"/>
            <a:ext cx="2294912" cy="45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513628-6EC4-5D4B-B494-1E4D64DDBA86}"/>
              </a:ext>
            </a:extLst>
          </p:cNvPr>
          <p:cNvSpPr/>
          <p:nvPr/>
        </p:nvSpPr>
        <p:spPr>
          <a:xfrm>
            <a:off x="1784864" y="2088803"/>
            <a:ext cx="2654952" cy="4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8088AF-7F49-3A4E-8E06-034039072ED9}"/>
              </a:ext>
            </a:extLst>
          </p:cNvPr>
          <p:cNvSpPr/>
          <p:nvPr/>
        </p:nvSpPr>
        <p:spPr>
          <a:xfrm>
            <a:off x="1784864" y="2485886"/>
            <a:ext cx="3809508" cy="48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03497A-135C-244C-A146-B37FD71F1386}"/>
              </a:ext>
            </a:extLst>
          </p:cNvPr>
          <p:cNvSpPr/>
          <p:nvPr/>
        </p:nvSpPr>
        <p:spPr>
          <a:xfrm>
            <a:off x="596732" y="4523044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1D2EBE-A248-9B47-9017-794B62A38129}"/>
              </a:ext>
            </a:extLst>
          </p:cNvPr>
          <p:cNvSpPr/>
          <p:nvPr/>
        </p:nvSpPr>
        <p:spPr>
          <a:xfrm>
            <a:off x="6378352" y="3345009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9E8EB-4AD9-3C40-95BB-570F42E2E00A}"/>
              </a:ext>
            </a:extLst>
          </p:cNvPr>
          <p:cNvSpPr/>
          <p:nvPr/>
        </p:nvSpPr>
        <p:spPr>
          <a:xfrm>
            <a:off x="1457370" y="3326337"/>
            <a:ext cx="2118350" cy="56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9980DA-7BAF-9948-A94E-DF3C17F5DE67}"/>
              </a:ext>
            </a:extLst>
          </p:cNvPr>
          <p:cNvSpPr/>
          <p:nvPr/>
        </p:nvSpPr>
        <p:spPr>
          <a:xfrm>
            <a:off x="596732" y="5589240"/>
            <a:ext cx="2978988" cy="45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C32C04-C1D4-6642-9F07-968A7101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C363CEB1-0C64-6047-9211-AAA7B3C3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4DB7-0AEA-914C-8917-85E50F85D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1424" y="1052736"/>
            <a:ext cx="10515600" cy="2592288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latin typeface="+mn-ea"/>
                <a:ea typeface="+mn-ea"/>
              </a:rPr>
              <a:t>セルロース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en-US" altLang="ja-JP" sz="3200" dirty="0">
                <a:latin typeface="+mn-ea"/>
                <a:ea typeface="+mn-ea"/>
              </a:rPr>
              <a:t>β</a:t>
            </a:r>
            <a:r>
              <a:rPr kumimoji="1" lang="ja-JP" altLang="en-US" sz="3200">
                <a:latin typeface="+mn-ea"/>
                <a:ea typeface="+mn-ea"/>
              </a:rPr>
              <a:t>グルコースの縮合：</a:t>
            </a:r>
            <a:r>
              <a:rPr kumimoji="1" lang="en-US" altLang="ja-JP" sz="3200" dirty="0">
                <a:latin typeface="+mn-ea"/>
                <a:ea typeface="+mn-ea"/>
              </a:rPr>
              <a:t>β-1,4</a:t>
            </a:r>
            <a:r>
              <a:rPr kumimoji="1" lang="ja-JP" altLang="en-US" sz="3200">
                <a:latin typeface="+mn-ea"/>
                <a:ea typeface="+mn-ea"/>
              </a:rPr>
              <a:t>グリコシド結合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ja-JP" altLang="en-US" sz="3200">
                <a:latin typeface="+mn-ea"/>
                <a:ea typeface="+mn-ea"/>
              </a:rPr>
              <a:t>セルロース→セロビオース→グルコース</a:t>
            </a:r>
            <a:br>
              <a:rPr kumimoji="1" lang="en-US" altLang="ja-JP" sz="3200" dirty="0">
                <a:latin typeface="+mn-ea"/>
                <a:ea typeface="+mn-ea"/>
              </a:rPr>
            </a:br>
            <a:r>
              <a:rPr kumimoji="1" lang="en-US" altLang="ja-JP" sz="3200" dirty="0">
                <a:latin typeface="+mn-ea"/>
                <a:ea typeface="+mn-ea"/>
              </a:rPr>
              <a:t>          </a:t>
            </a:r>
            <a:r>
              <a:rPr kumimoji="1" lang="ja-JP" altLang="en-US" sz="3200">
                <a:latin typeface="+mn-ea"/>
                <a:ea typeface="+mn-ea"/>
              </a:rPr>
              <a:t>セルラーゼ→セロビアーゼ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E845BA-10E4-6E43-8B66-2689C8661E34}"/>
              </a:ext>
            </a:extLst>
          </p:cNvPr>
          <p:cNvSpPr txBox="1"/>
          <p:nvPr/>
        </p:nvSpPr>
        <p:spPr>
          <a:xfrm>
            <a:off x="844744" y="3645024"/>
            <a:ext cx="9784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・エステル化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混酸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→トリニトロセルロース</a:t>
            </a:r>
            <a:endParaRPr kumimoji="1" lang="en-US" altLang="ja-JP" sz="3200" dirty="0"/>
          </a:p>
          <a:p>
            <a:r>
              <a:rPr kumimoji="1" lang="ja-JP" altLang="en-US" sz="3200"/>
              <a:t>・アセチル化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無水酢酸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→トリアセチルセルロース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87AABB-EA6D-AF4B-B88F-A3A70210F577}"/>
              </a:ext>
            </a:extLst>
          </p:cNvPr>
          <p:cNvSpPr/>
          <p:nvPr/>
        </p:nvSpPr>
        <p:spPr>
          <a:xfrm>
            <a:off x="995387" y="1451683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D06F2-BF14-864F-86CA-0C22DE7B99DA}"/>
              </a:ext>
            </a:extLst>
          </p:cNvPr>
          <p:cNvSpPr/>
          <p:nvPr/>
        </p:nvSpPr>
        <p:spPr>
          <a:xfrm>
            <a:off x="3433192" y="2286337"/>
            <a:ext cx="2446784" cy="42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D60FEF-7483-4A42-B3B9-C17902729476}"/>
              </a:ext>
            </a:extLst>
          </p:cNvPr>
          <p:cNvSpPr/>
          <p:nvPr/>
        </p:nvSpPr>
        <p:spPr>
          <a:xfrm>
            <a:off x="4871864" y="3645023"/>
            <a:ext cx="4032448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13A0B9-05BD-B443-BA3A-99B998A28742}"/>
              </a:ext>
            </a:extLst>
          </p:cNvPr>
          <p:cNvSpPr/>
          <p:nvPr/>
        </p:nvSpPr>
        <p:spPr>
          <a:xfrm>
            <a:off x="5736312" y="4183633"/>
            <a:ext cx="4391352" cy="53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F7BA4B-2F91-C247-914D-C27D199C2C55}"/>
              </a:ext>
            </a:extLst>
          </p:cNvPr>
          <p:cNvSpPr/>
          <p:nvPr/>
        </p:nvSpPr>
        <p:spPr>
          <a:xfrm>
            <a:off x="2135560" y="2708921"/>
            <a:ext cx="2088232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F36217-A493-0746-8FD7-0A844B5FCE85}"/>
              </a:ext>
            </a:extLst>
          </p:cNvPr>
          <p:cNvSpPr/>
          <p:nvPr/>
        </p:nvSpPr>
        <p:spPr>
          <a:xfrm>
            <a:off x="4656584" y="2744926"/>
            <a:ext cx="2447528" cy="4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0225E2-3D16-3944-82CC-FC9E9255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高分子化合物</a:t>
            </a:r>
            <a:endParaRPr 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C9A727A3-DB12-0542-B173-D6F850B3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4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1283</Words>
  <Application>Microsoft Macintosh PowerPoint</Application>
  <PresentationFormat>ワイド画面</PresentationFormat>
  <Paragraphs>203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高分子化合物</vt:lpstr>
      <vt:lpstr>ヘキソース：グルコース、フルクトース ペントース：リボース</vt:lpstr>
      <vt:lpstr>グルコース：αグルコース、βグルコース アルコール発酵：チマーゼの作用でエタノールを生成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デンプン 単体：多数のαグルコース 構造：らせん構造 溶液：コロイド溶液 反応：ヨウ素デンプン反応 デンプン→デキストリンマルトース→グルコース 　　アミラーゼ　　　　　　→マルターゼ </vt:lpstr>
      <vt:lpstr>セルロース βグルコースの縮合：β-1,4グリコシド結合 セルロース→セロビオース→グルコース           セルラーゼ→セロビアーゼ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呈色反応 ビウレット反応：水酸化ナトリウム、硫酸銅→赤紫色 　　　　　　　　→２つ以上のペプチド キサントプロテイン反応：濃硝酸、アンモニア水 　　　　　→黄色、橙黄色→ベンゼン環(ニトロ化) 酢酸鉛との反応：黒色→硫黄元素 ニンヒドリン反応：ニンヒドリン溶液→赤紫色 　　　　　　　　→アミノ基の検出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高分子化合物</dc:title>
  <dc:creator>奥原 駿汰</dc:creator>
  <cp:lastModifiedBy>奥原 駿汰</cp:lastModifiedBy>
  <cp:revision>42</cp:revision>
  <dcterms:created xsi:type="dcterms:W3CDTF">2020-05-20T02:13:46Z</dcterms:created>
  <dcterms:modified xsi:type="dcterms:W3CDTF">2020-08-10T00:47:15Z</dcterms:modified>
</cp:coreProperties>
</file>