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10" r:id="rId2"/>
    <p:sldId id="256" r:id="rId3"/>
    <p:sldId id="258" r:id="rId4"/>
    <p:sldId id="260" r:id="rId5"/>
    <p:sldId id="263" r:id="rId6"/>
    <p:sldId id="262" r:id="rId7"/>
    <p:sldId id="264" r:id="rId8"/>
    <p:sldId id="265" r:id="rId9"/>
    <p:sldId id="266" r:id="rId10"/>
    <p:sldId id="268" r:id="rId11"/>
    <p:sldId id="269" r:id="rId12"/>
    <p:sldId id="271" r:id="rId13"/>
    <p:sldId id="270" r:id="rId14"/>
    <p:sldId id="272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73" r:id="rId26"/>
    <p:sldId id="312" r:id="rId27"/>
    <p:sldId id="284" r:id="rId28"/>
    <p:sldId id="285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8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1" r:id="rId51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3"/>
    <p:restoredTop sz="94618"/>
  </p:normalViewPr>
  <p:slideViewPr>
    <p:cSldViewPr snapToGrid="0" snapToObjects="1">
      <p:cViewPr varScale="1">
        <p:scale>
          <a:sx n="56" d="100"/>
          <a:sy n="56" d="100"/>
        </p:scale>
        <p:origin x="216" y="1472"/>
      </p:cViewPr>
      <p:guideLst/>
    </p:cSldViewPr>
  </p:slideViewPr>
  <p:outlineViewPr>
    <p:cViewPr>
      <p:scale>
        <a:sx n="33" d="100"/>
        <a:sy n="33" d="100"/>
      </p:scale>
      <p:origin x="0" y="-18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30" d="100"/>
          <a:sy n="130" d="100"/>
        </p:scale>
        <p:origin x="204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98C73869-D623-654E-840D-65EA0C9FF2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899957-2D3E-404C-83A8-2427E6AA73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64E1-4C12-F043-80C6-54D91DFAAC6B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ACACE7-04B1-0E45-A9C6-471B202DEA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2A400D-39DA-F342-9F2E-C1C17284A9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45BEE-35E8-D64D-B800-1E77EB51B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901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FC7A-065B-B74E-83B9-3EE7E0C0D703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146CD-A4AC-3042-B64E-97CFBDC609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64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188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434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316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445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338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835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38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26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790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74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116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175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92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58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579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7603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779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368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53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408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5696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0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839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451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0297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9262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519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6598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7579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5853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7412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3437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67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0431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845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3713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5679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7171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7088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8867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3620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4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815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796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656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512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46CD-A4AC-3042-B64E-97CFBDC609F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28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C35E8-F07B-D848-BCF7-FDA84D2A1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80342B-D896-7942-B593-64FF6D0B8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B6671-6628-E04C-81C5-E4918952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13D5-6E67-6944-A7C3-365F2B2DCEA6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84371-D9CA-DB4E-BF3C-C1BFD8CD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化学　無機物質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E7C086-383D-BE42-B30D-22087469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07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41D603-57C8-0B41-B9B1-B7C7359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0C4C2F-FF32-F94B-B9E6-B065E5BDD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47ED1A-4C07-8041-BFEE-702E52A6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148B-2DC1-4F44-943A-57AFFA2230C8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563D7A-3EDE-6B43-8329-2ACF37DF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化学　無機物質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6CA95E-97DA-C345-B6D6-8C9B2456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63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662A31-EF3A-A44C-84A2-EC5D3990B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659AB4-8C3F-3C43-A263-1C4D8FDF7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EE250-0711-D042-A3EE-BE2D8453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FCAF-A4BB-8F48-AE73-85DF294674F7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1E7AB-10F4-1242-9F1F-AFA8E339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化学　無機物質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97B1C6-BE40-8C43-871C-C4E62E3D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74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C9492A-C98D-9749-9B86-28D10827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31FE93-3AC9-5943-B062-BABFA04C0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AE8B38-88DD-DC42-960F-928C7D2C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C29D-BB83-E846-92E1-BE940359005C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E4A9A1-A34E-FA46-9474-F2DD88EA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化学　無機物質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22448E-35CD-5D46-907F-9483580B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42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50BFEF-8417-3D48-8058-7BECF964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BCDBE7-C12E-CB4F-8C4D-494C3B9C9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CA2FFA-643C-6540-A274-A43121CB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8EE5-588C-6D45-BF1B-7995E94365EC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1B3754-AA7C-A046-964E-529590B8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化学　無機物質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620763-4091-DC4A-9A36-3F7758C2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85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5116FD-45F7-2B49-8BAF-C46BBEAC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EE98D8-E84B-CB4F-A082-95C7FBCEE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75EF8E-45EB-654C-A294-D80FB4C7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D226FC-02AF-D14B-B532-9B9F527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4F35-5233-6A47-A223-6B8672BCE5D4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0DF474-0A73-C143-B62A-515CCF55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化学　無機物質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94F0B2-69D8-884D-80E3-46D46668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96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9C08C-FD9A-194E-AA3A-61CE546F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543A0A-005E-1040-9724-BE393CE8D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F3E0AC-AF59-9E40-81BA-77C1D25F1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16FA31-4CDA-D64E-B365-A92FA6079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E75C80-1458-C14D-9D82-16E88E273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6349C6-E207-3F4D-B682-2ADC8D7B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0B83-6289-0F49-A92C-EF646A87D535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CFEFB51-371F-DE4E-B990-A2CEC313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化学　無機物質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C924FF-A5DB-A14F-B9E2-B98B4B27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94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FD8335-B643-CC4F-9752-96CD116F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7C378A-7D4B-FF43-B3E7-B23AACDF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08EE-E453-4749-907E-4927F4CC53F6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4DE5D5-C2FE-174D-A2D2-B2026A23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2D571A-2672-E845-B1AB-28605832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20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7E6A464-16CB-564E-8F43-C2B01B83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DEB3-F3EB-6B48-B67A-B0C63B514C0C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DD6901-88AD-2543-8861-17548407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化学　無機物質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BA03B4-5B7A-5245-8F68-D043F15F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81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94AE9-F631-4248-B1E6-8FCEFA76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CFA45-7ED4-7949-B934-A2BC0907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C2E137-B050-1949-9A9F-14BEA0CC3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16D7DA-398A-7349-A7ED-C9FB98DF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83D6-0967-D14D-B616-888131E86E24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274B17-A66E-0D49-8C51-B4630648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化学　無機物質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89540D-9C21-5E42-8B85-A1518232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97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67583-883E-2345-ADE7-AA0F2D87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22AD48-E887-A248-A957-0639D1E6F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4D7835-058A-4946-9455-CD909F081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1FE11E-B095-7A45-B3E6-47AA389C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50B6-0DAB-B449-BB52-F17CB1E5FD24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54EE9D-B9C7-2E4E-97B8-D5B630B1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化学　無機物質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7E164-84B7-404C-BF63-2A9D6BD6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47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426CCC-761B-AE42-AB36-1DD9A7D8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D9D7EB-42DF-7348-B610-CEFBF7CE1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0A6E2D-BB1D-EC4A-B2CD-2D9BD1CC3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E66DE-D3BE-CC43-8E9E-9E6D79229D3A}" type="datetime1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5705EC-259A-994C-84A3-81D90D1D6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化学　無機物質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0AB7F6-2967-A840-9A5F-09381AD0C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EA0D0-9E49-6B42-8CC7-2D93993C8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66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69DE7-CC02-3D45-95E4-5FAD75EBB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無機物質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5CB9B0-4A93-2D4E-8B6C-711DD45EA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CD4E79-5670-C140-8717-C14C4321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408C31-21E8-2A46-A0D4-6CAF9E44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70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4721B3F-87FB-804F-A2DF-3CDDD85B3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46154"/>
              </p:ext>
            </p:extLst>
          </p:nvPr>
        </p:nvGraphicFramePr>
        <p:xfrm>
          <a:off x="1283651" y="1106882"/>
          <a:ext cx="10070149" cy="43891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29090">
                  <a:extLst>
                    <a:ext uri="{9D8B030D-6E8A-4147-A177-3AD203B41FA5}">
                      <a16:colId xmlns:a16="http://schemas.microsoft.com/office/drawing/2014/main" val="1856290385"/>
                    </a:ext>
                  </a:extLst>
                </a:gridCol>
                <a:gridCol w="4769708">
                  <a:extLst>
                    <a:ext uri="{9D8B030D-6E8A-4147-A177-3AD203B41FA5}">
                      <a16:colId xmlns:a16="http://schemas.microsoft.com/office/drawing/2014/main" val="1448772685"/>
                    </a:ext>
                  </a:extLst>
                </a:gridCol>
                <a:gridCol w="2471351">
                  <a:extLst>
                    <a:ext uri="{9D8B030D-6E8A-4147-A177-3AD203B41FA5}">
                      <a16:colId xmlns:a16="http://schemas.microsoft.com/office/drawing/2014/main" val="1633047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酸性酸化物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(</a:t>
                      </a:r>
                      <a:r>
                        <a:rPr lang="ja-JP" sz="3200" kern="100">
                          <a:effectLst/>
                        </a:rPr>
                        <a:t>非金属元素の酸化物</a:t>
                      </a:r>
                      <a:r>
                        <a:rPr lang="en-US" sz="3200" kern="100">
                          <a:effectLst/>
                        </a:rPr>
                        <a:t>)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①</a:t>
                      </a:r>
                      <a:r>
                        <a:rPr lang="ja-JP" sz="3200" kern="100">
                          <a:effectLst/>
                        </a:rPr>
                        <a:t>水と反応オキソ酸を生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②</a:t>
                      </a:r>
                      <a:r>
                        <a:rPr lang="ja-JP" sz="3200" kern="100">
                          <a:effectLst/>
                        </a:rPr>
                        <a:t>塩基と反応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CO</a:t>
                      </a:r>
                      <a:r>
                        <a:rPr lang="en-US" sz="3200" kern="100" baseline="-25000" dirty="0">
                          <a:effectLst/>
                        </a:rPr>
                        <a:t>2</a:t>
                      </a:r>
                      <a:r>
                        <a:rPr lang="en-US" sz="3200" kern="100" dirty="0">
                          <a:effectLst/>
                        </a:rPr>
                        <a:t>, NO</a:t>
                      </a:r>
                      <a:r>
                        <a:rPr lang="en-US" sz="3200" kern="100" baseline="-25000" dirty="0">
                          <a:effectLst/>
                        </a:rPr>
                        <a:t>2</a:t>
                      </a:r>
                      <a:r>
                        <a:rPr lang="en-US" sz="3200" kern="100" dirty="0">
                          <a:effectLst/>
                        </a:rPr>
                        <a:t>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SO</a:t>
                      </a:r>
                      <a:r>
                        <a:rPr lang="en-US" sz="3200" kern="100" baseline="-25000" dirty="0">
                          <a:effectLst/>
                        </a:rPr>
                        <a:t>3, </a:t>
                      </a:r>
                      <a:r>
                        <a:rPr lang="en-US" sz="3200" kern="100" dirty="0">
                          <a:effectLst/>
                        </a:rPr>
                        <a:t>P</a:t>
                      </a:r>
                      <a:r>
                        <a:rPr lang="en-US" sz="3200" kern="100" baseline="-25000" dirty="0">
                          <a:effectLst/>
                        </a:rPr>
                        <a:t>4</a:t>
                      </a:r>
                      <a:r>
                        <a:rPr lang="en-US" sz="3200" kern="100" dirty="0">
                          <a:effectLst/>
                        </a:rPr>
                        <a:t>O</a:t>
                      </a:r>
                      <a:r>
                        <a:rPr lang="en-US" sz="3200" kern="100" baseline="-25000" dirty="0">
                          <a:effectLst/>
                        </a:rPr>
                        <a:t>10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0614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塩基性酸化物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(</a:t>
                      </a:r>
                      <a:r>
                        <a:rPr lang="ja-JP" sz="3200" kern="100">
                          <a:effectLst/>
                        </a:rPr>
                        <a:t>金属元素の酸化物</a:t>
                      </a:r>
                      <a:r>
                        <a:rPr lang="en-US" sz="3200" kern="100">
                          <a:effectLst/>
                        </a:rPr>
                        <a:t>)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①水と反応して塩基を生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②</a:t>
                      </a:r>
                      <a:r>
                        <a:rPr lang="ja-JP" sz="3200" kern="100">
                          <a:effectLst/>
                        </a:rPr>
                        <a:t>酸と反応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Na</a:t>
                      </a:r>
                      <a:r>
                        <a:rPr lang="en-US" sz="3200" kern="100" baseline="-25000">
                          <a:effectLst/>
                        </a:rPr>
                        <a:t>2</a:t>
                      </a:r>
                      <a:r>
                        <a:rPr lang="en-US" sz="3200" kern="100">
                          <a:effectLst/>
                        </a:rPr>
                        <a:t>O, MgO, CaO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2791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両性酸化物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(</a:t>
                      </a:r>
                      <a:r>
                        <a:rPr lang="ja-JP" sz="3200" kern="100">
                          <a:effectLst/>
                        </a:rPr>
                        <a:t>両性元素の酸化物</a:t>
                      </a:r>
                      <a:r>
                        <a:rPr lang="en-US" sz="3200" kern="100">
                          <a:effectLst/>
                        </a:rPr>
                        <a:t>)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①酸とも塩基とも反応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Al</a:t>
                      </a:r>
                      <a:r>
                        <a:rPr lang="en-US" sz="3200" kern="100" baseline="-25000" dirty="0">
                          <a:effectLst/>
                        </a:rPr>
                        <a:t>2</a:t>
                      </a:r>
                      <a:r>
                        <a:rPr lang="en-US" sz="3200" kern="100" dirty="0">
                          <a:effectLst/>
                        </a:rPr>
                        <a:t>O</a:t>
                      </a:r>
                      <a:r>
                        <a:rPr lang="en-US" sz="3200" kern="100" baseline="-25000" dirty="0">
                          <a:effectLst/>
                        </a:rPr>
                        <a:t>3</a:t>
                      </a:r>
                      <a:r>
                        <a:rPr lang="en-US" sz="3200" kern="100" dirty="0">
                          <a:effectLst/>
                        </a:rPr>
                        <a:t>, </a:t>
                      </a:r>
                      <a:r>
                        <a:rPr lang="en-US" sz="3200" kern="100" dirty="0" err="1">
                          <a:effectLst/>
                        </a:rPr>
                        <a:t>ZnO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721953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40D75A-7313-9F46-92DA-EDAE48FEB664}"/>
              </a:ext>
            </a:extLst>
          </p:cNvPr>
          <p:cNvSpPr/>
          <p:nvPr/>
        </p:nvSpPr>
        <p:spPr>
          <a:xfrm>
            <a:off x="483885" y="560160"/>
            <a:ext cx="107360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985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○酸化物　　　　　　　　　</a:t>
            </a:r>
            <a:endParaRPr kumimoji="0" lang="en-US" altLang="ja-JP" sz="32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0" indent="6985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endParaRPr kumimoji="0" lang="ja-JP" altLang="ja-JP" sz="32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7E90F7-A5F2-1F47-B50D-D74EE443FFE5}"/>
              </a:ext>
            </a:extLst>
          </p:cNvPr>
          <p:cNvSpPr/>
          <p:nvPr/>
        </p:nvSpPr>
        <p:spPr>
          <a:xfrm>
            <a:off x="956232" y="5750336"/>
            <a:ext cx="10415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オキソ酸：</a:t>
            </a:r>
            <a:r>
              <a:rPr kumimoji="0" lang="ja-JP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分子内に酸素を含む。HNO</a:t>
            </a:r>
            <a:r>
              <a:rPr kumimoji="0" lang="ja-JP" altLang="ja-JP" sz="3200" baseline="-30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kumimoji="0" lang="ja-JP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 H</a:t>
            </a:r>
            <a:r>
              <a:rPr kumimoji="0" lang="ja-JP" altLang="ja-JP" sz="3200" baseline="-30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kumimoji="0" lang="ja-JP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kumimoji="0" lang="ja-JP" altLang="ja-JP" sz="3200" baseline="-30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kumimoji="0" lang="ja-JP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 H</a:t>
            </a:r>
            <a:r>
              <a:rPr kumimoji="0" lang="ja-JP" altLang="ja-JP" sz="3200" baseline="-30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kumimoji="0" lang="ja-JP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PO</a:t>
            </a:r>
            <a:r>
              <a:rPr kumimoji="0" lang="ja-JP" altLang="ja-JP" sz="3200" baseline="-30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endParaRPr lang="ja-JP" altLang="en-US" sz="3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DDD0B04-232D-9741-BA89-EB0B11DCAEF0}"/>
              </a:ext>
            </a:extLst>
          </p:cNvPr>
          <p:cNvSpPr/>
          <p:nvPr/>
        </p:nvSpPr>
        <p:spPr>
          <a:xfrm>
            <a:off x="1283651" y="2602955"/>
            <a:ext cx="2501540" cy="44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A29536E-0895-F24A-90F5-C0027A81DDF6}"/>
              </a:ext>
            </a:extLst>
          </p:cNvPr>
          <p:cNvSpPr/>
          <p:nvPr/>
        </p:nvSpPr>
        <p:spPr>
          <a:xfrm>
            <a:off x="1283651" y="4058596"/>
            <a:ext cx="206238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5A49BA-B0D7-C74A-A63C-6841B55C197D}"/>
              </a:ext>
            </a:extLst>
          </p:cNvPr>
          <p:cNvSpPr/>
          <p:nvPr/>
        </p:nvSpPr>
        <p:spPr>
          <a:xfrm>
            <a:off x="1283651" y="1124548"/>
            <a:ext cx="206238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A53F2D-99B7-B446-AF06-7A580046402D}"/>
              </a:ext>
            </a:extLst>
          </p:cNvPr>
          <p:cNvSpPr/>
          <p:nvPr/>
        </p:nvSpPr>
        <p:spPr>
          <a:xfrm>
            <a:off x="6163747" y="1124548"/>
            <a:ext cx="1606075" cy="512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51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5A991BC-3C83-464E-8B79-D54514D1E7BE}"/>
              </a:ext>
            </a:extLst>
          </p:cNvPr>
          <p:cNvSpPr/>
          <p:nvPr/>
        </p:nvSpPr>
        <p:spPr>
          <a:xfrm>
            <a:off x="1425526" y="1442318"/>
            <a:ext cx="91791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◎硫黄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同素体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斜方硫黄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、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単射硫黄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、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ゴム状硫黄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収集：酸化物として採取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青色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の炎を上げて燃焼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S+O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一番安定なのは斜方硫黄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C42F3B-AF62-1746-9E23-9721F7C9136B}"/>
              </a:ext>
            </a:extLst>
          </p:cNvPr>
          <p:cNvSpPr/>
          <p:nvPr/>
        </p:nvSpPr>
        <p:spPr>
          <a:xfrm>
            <a:off x="3105044" y="1950516"/>
            <a:ext cx="1594547" cy="517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1CB574A-D2FF-7E48-BE8C-8B459D520B43}"/>
              </a:ext>
            </a:extLst>
          </p:cNvPr>
          <p:cNvSpPr/>
          <p:nvPr/>
        </p:nvSpPr>
        <p:spPr>
          <a:xfrm>
            <a:off x="7212755" y="2041481"/>
            <a:ext cx="206238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17D964C-AA94-0A44-864E-3360A669D021}"/>
              </a:ext>
            </a:extLst>
          </p:cNvPr>
          <p:cNvSpPr/>
          <p:nvPr/>
        </p:nvSpPr>
        <p:spPr>
          <a:xfrm>
            <a:off x="1510160" y="2956666"/>
            <a:ext cx="765207" cy="4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6E3FAF1-8D37-384E-99DB-738FCAEE50E2}"/>
              </a:ext>
            </a:extLst>
          </p:cNvPr>
          <p:cNvSpPr/>
          <p:nvPr/>
        </p:nvSpPr>
        <p:spPr>
          <a:xfrm>
            <a:off x="5150375" y="1950516"/>
            <a:ext cx="1569402" cy="517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930F57-815E-7349-B876-C79BD4D94C7A}"/>
              </a:ext>
            </a:extLst>
          </p:cNvPr>
          <p:cNvSpPr/>
          <p:nvPr/>
        </p:nvSpPr>
        <p:spPr>
          <a:xfrm>
            <a:off x="4377651" y="3411889"/>
            <a:ext cx="206238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4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A45B17-0074-934C-B1DF-108DA2AF504C}"/>
              </a:ext>
            </a:extLst>
          </p:cNvPr>
          <p:cNvSpPr/>
          <p:nvPr/>
        </p:nvSpPr>
        <p:spPr>
          <a:xfrm>
            <a:off x="592601" y="332656"/>
            <a:ext cx="1073833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①無色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刺激臭の有毒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な気体　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②水に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よく溶け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、亜硫酸を生成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還元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作用、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漂白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作用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ja-JP" altLang="ja-JP" sz="3200" kern="100" baseline="-250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に対しては酸化剤として働く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〈例〉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+I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O→H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SO+ 2HI 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還元剤としての働き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indent="444500"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+2HS → 3S+2H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酸化剤としての働き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製法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銅に濃硫酸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加熱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Cu+2H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 → CuSO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亜硫酸水素塩に希硫酸</a:t>
            </a:r>
            <a:endParaRPr lang="en-US" altLang="ja-JP" sz="3200" kern="100" dirty="0">
              <a:solidFill>
                <a:srgbClr val="FFFF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2NaHSO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→ Na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+ 2H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 +2SO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③黄鉄鉱の燃焼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4FeS2+11O2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2Fe2O3+8SO2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019C94D-0C23-F94C-99DA-8D8B761374A4}"/>
              </a:ext>
            </a:extLst>
          </p:cNvPr>
          <p:cNvSpPr/>
          <p:nvPr/>
        </p:nvSpPr>
        <p:spPr>
          <a:xfrm>
            <a:off x="1912768" y="1367175"/>
            <a:ext cx="1573116" cy="459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DACAFE-9839-9D42-AC4C-D322851D5BCB}"/>
              </a:ext>
            </a:extLst>
          </p:cNvPr>
          <p:cNvSpPr/>
          <p:nvPr/>
        </p:nvSpPr>
        <p:spPr>
          <a:xfrm>
            <a:off x="3103447" y="1867117"/>
            <a:ext cx="765209" cy="412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92C80D-E777-4240-BFA6-B7E07B036B80}"/>
              </a:ext>
            </a:extLst>
          </p:cNvPr>
          <p:cNvSpPr/>
          <p:nvPr/>
        </p:nvSpPr>
        <p:spPr>
          <a:xfrm>
            <a:off x="1965597" y="865408"/>
            <a:ext cx="2455952" cy="42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1409659-6307-D049-BA73-C7234EC77812}"/>
              </a:ext>
            </a:extLst>
          </p:cNvPr>
          <p:cNvSpPr/>
          <p:nvPr/>
        </p:nvSpPr>
        <p:spPr>
          <a:xfrm>
            <a:off x="1108240" y="1897976"/>
            <a:ext cx="718965" cy="382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970F553-C309-2344-8F5B-9BA8458CD2A9}"/>
              </a:ext>
            </a:extLst>
          </p:cNvPr>
          <p:cNvSpPr/>
          <p:nvPr/>
        </p:nvSpPr>
        <p:spPr>
          <a:xfrm>
            <a:off x="7836373" y="1837725"/>
            <a:ext cx="1162053" cy="49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61C85CD-7A5C-4C4D-A18F-102E195460DA}"/>
              </a:ext>
            </a:extLst>
          </p:cNvPr>
          <p:cNvSpPr/>
          <p:nvPr/>
        </p:nvSpPr>
        <p:spPr>
          <a:xfrm>
            <a:off x="1108240" y="3783449"/>
            <a:ext cx="1994872" cy="46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756FEB9-176C-7043-993C-7082F979F013}"/>
              </a:ext>
            </a:extLst>
          </p:cNvPr>
          <p:cNvSpPr/>
          <p:nvPr/>
        </p:nvSpPr>
        <p:spPr>
          <a:xfrm>
            <a:off x="1108240" y="4253147"/>
            <a:ext cx="4057587" cy="44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10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0F3658-E821-A345-B7C2-24026508D50F}"/>
              </a:ext>
            </a:extLst>
          </p:cNvPr>
          <p:cNvSpPr/>
          <p:nvPr/>
        </p:nvSpPr>
        <p:spPr>
          <a:xfrm>
            <a:off x="371608" y="285840"/>
            <a:ext cx="108221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①無色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針状結晶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昇華性</a:t>
            </a:r>
            <a:endParaRPr lang="en-US" altLang="ja-JP" sz="3200" kern="100" dirty="0">
              <a:solidFill>
                <a:srgbClr val="FFFF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水と激しく反応して硫酸を生じる</a:t>
            </a: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濃硫酸 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無色の重い液体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密度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1.84g/cm²)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水で希釈すると激し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く発熱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吸湿性が強く、乾燥剤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に利用　➃不揮発性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沸点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338℃)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⑤脱水作用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(H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2:1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の割合で奪う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⑥熱濃硫酸は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酸化作用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が強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Cu,Hg,Ag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と反応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を発生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C062A0-77EF-4544-A025-8DB7D8525018}"/>
              </a:ext>
            </a:extLst>
          </p:cNvPr>
          <p:cNvSpPr/>
          <p:nvPr/>
        </p:nvSpPr>
        <p:spPr>
          <a:xfrm>
            <a:off x="2882832" y="4662805"/>
            <a:ext cx="1635474" cy="442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DEEA138-ACBC-8D4E-91CF-2531DC1FFFF5}"/>
              </a:ext>
            </a:extLst>
          </p:cNvPr>
          <p:cNvSpPr/>
          <p:nvPr/>
        </p:nvSpPr>
        <p:spPr>
          <a:xfrm>
            <a:off x="907117" y="3699216"/>
            <a:ext cx="3972696" cy="47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FC3608D-0A72-4548-8B52-A86DD5B4CFFE}"/>
              </a:ext>
            </a:extLst>
          </p:cNvPr>
          <p:cNvSpPr/>
          <p:nvPr/>
        </p:nvSpPr>
        <p:spPr>
          <a:xfrm>
            <a:off x="4270549" y="874500"/>
            <a:ext cx="1204687" cy="361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4F6F9B4-4814-8C4C-B14F-969489B1E356}"/>
              </a:ext>
            </a:extLst>
          </p:cNvPr>
          <p:cNvSpPr/>
          <p:nvPr/>
        </p:nvSpPr>
        <p:spPr>
          <a:xfrm>
            <a:off x="7005606" y="3743424"/>
            <a:ext cx="1444974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87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B6CA5D-13D5-114C-85F1-E5C243F4C844}"/>
              </a:ext>
            </a:extLst>
          </p:cNvPr>
          <p:cNvSpPr/>
          <p:nvPr/>
        </p:nvSpPr>
        <p:spPr>
          <a:xfrm>
            <a:off x="832205" y="949876"/>
            <a:ext cx="1052159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希硫酸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 強酸性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多くの金属と反応して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H</a:t>
            </a:r>
            <a:r>
              <a:rPr lang="ja-JP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を発生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②硫酸塩には水に溶けやすいものが多い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ただし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CaSO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 SrSO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 BaSO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 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 PbSO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は水に難溶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 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鉛蓄電池の電解液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工業的製法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接触法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二酸化硫黄に五酸化バナジウムで三酸化硫黄を発生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→水に溶かす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＊実際には、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を濃硫酸に吸収させて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発煙硫酸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にしたのち、これを希硫酸に加えて濃硫酸としている。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4CED166-865A-044A-8CD5-3FB74A582F9B}"/>
              </a:ext>
            </a:extLst>
          </p:cNvPr>
          <p:cNvSpPr/>
          <p:nvPr/>
        </p:nvSpPr>
        <p:spPr>
          <a:xfrm>
            <a:off x="2339499" y="2460168"/>
            <a:ext cx="7506249" cy="45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F62BAF7-3F74-AB4E-A118-E1DFC82984AE}"/>
              </a:ext>
            </a:extLst>
          </p:cNvPr>
          <p:cNvSpPr/>
          <p:nvPr/>
        </p:nvSpPr>
        <p:spPr>
          <a:xfrm>
            <a:off x="832205" y="3914693"/>
            <a:ext cx="1336837" cy="39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E6E7F8B-B2CC-F84D-BF18-62E7A7F8C816}"/>
              </a:ext>
            </a:extLst>
          </p:cNvPr>
          <p:cNvSpPr/>
          <p:nvPr/>
        </p:nvSpPr>
        <p:spPr>
          <a:xfrm>
            <a:off x="2541350" y="3947587"/>
            <a:ext cx="8282594" cy="36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25297B-9AE1-F146-B1BE-84EEAAAC9137}"/>
              </a:ext>
            </a:extLst>
          </p:cNvPr>
          <p:cNvSpPr/>
          <p:nvPr/>
        </p:nvSpPr>
        <p:spPr>
          <a:xfrm>
            <a:off x="8325629" y="4916289"/>
            <a:ext cx="1668976" cy="44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59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B29B41-E3FE-7F46-AA0D-81641AF0D5C8}"/>
              </a:ext>
            </a:extLst>
          </p:cNvPr>
          <p:cNvSpPr/>
          <p:nvPr/>
        </p:nvSpPr>
        <p:spPr>
          <a:xfrm>
            <a:off x="652647" y="560160"/>
            <a:ext cx="1070115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ja-JP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 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無色、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腐卵臭の有毒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な気体　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水溶液は弱酸性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 → 2H+S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③可燃性、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還元作用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を示す 〈例〉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HS+I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→ S+2HI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➃多くの金属イオンと反応して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硫化物を沈殿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〈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例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〉 Pb</a:t>
            </a:r>
            <a:r>
              <a:rPr lang="en-US" altLang="ja-JP" sz="3200" kern="100" baseline="30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2+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 → 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PbS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黒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 + 2H+  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Cu²++H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 → 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CuS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黒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 +2H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製法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硫化鉄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Ⅱ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に希硫酸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FeS+H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→ FeSO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弱酸の遊離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en-US" sz="3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D427E36-DBD4-C14A-812C-F4D00EEE786C}"/>
              </a:ext>
            </a:extLst>
          </p:cNvPr>
          <p:cNvSpPr/>
          <p:nvPr/>
        </p:nvSpPr>
        <p:spPr>
          <a:xfrm>
            <a:off x="2701006" y="2018582"/>
            <a:ext cx="1658343" cy="49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FEEDFF-ACB1-1449-AE1D-E295186C488A}"/>
              </a:ext>
            </a:extLst>
          </p:cNvPr>
          <p:cNvSpPr/>
          <p:nvPr/>
        </p:nvSpPr>
        <p:spPr>
          <a:xfrm>
            <a:off x="2343044" y="1105981"/>
            <a:ext cx="2420342" cy="42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2FE0CC-1A4A-924B-A2A1-6040169E7D74}"/>
              </a:ext>
            </a:extLst>
          </p:cNvPr>
          <p:cNvSpPr/>
          <p:nvPr/>
        </p:nvSpPr>
        <p:spPr>
          <a:xfrm>
            <a:off x="6259370" y="4954772"/>
            <a:ext cx="206238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2C71EEF-2FA4-574D-A0A1-FEC2C4232842}"/>
              </a:ext>
            </a:extLst>
          </p:cNvPr>
          <p:cNvSpPr/>
          <p:nvPr/>
        </p:nvSpPr>
        <p:spPr>
          <a:xfrm>
            <a:off x="1159286" y="4533517"/>
            <a:ext cx="3604100" cy="42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88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EDE2169-0646-B94F-BE24-933056E33F6B}"/>
              </a:ext>
            </a:extLst>
          </p:cNvPr>
          <p:cNvSpPr/>
          <p:nvPr/>
        </p:nvSpPr>
        <p:spPr>
          <a:xfrm>
            <a:off x="566478" y="560160"/>
            <a:ext cx="1078732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◎窒素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①無色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無臭の気体 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②空気中の約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78%(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体積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を占める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③水に溶けにくい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亜硝酸アンモニウム水溶液を加熱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→２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 +N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工業的製法 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液体空気の分留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NO 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①無色で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水に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難溶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の気体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酸素と反応して二酸化窒素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を生成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2NO+O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2NO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製法　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銅に希硝酸</a:t>
            </a:r>
            <a:r>
              <a:rPr lang="ja-JP" altLang="en-US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3Cu+8HNO</a:t>
            </a:r>
            <a:r>
              <a:rPr lang="ja-JP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３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 3Cu(NO)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+4H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O+2NO</a:t>
            </a:r>
            <a:endParaRPr lang="ja-JP" altLang="en-US" sz="3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1B57D44-ABC0-DB4C-BDD0-6F8879A40140}"/>
              </a:ext>
            </a:extLst>
          </p:cNvPr>
          <p:cNvSpPr/>
          <p:nvPr/>
        </p:nvSpPr>
        <p:spPr>
          <a:xfrm>
            <a:off x="2796530" y="3061749"/>
            <a:ext cx="2838725" cy="49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93D6548-D845-3849-AE31-A3501B688441}"/>
              </a:ext>
            </a:extLst>
          </p:cNvPr>
          <p:cNvSpPr/>
          <p:nvPr/>
        </p:nvSpPr>
        <p:spPr>
          <a:xfrm>
            <a:off x="3214913" y="4474272"/>
            <a:ext cx="740399" cy="46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8503C5-F1F3-B94D-9FC5-1B0CC76DFE37}"/>
              </a:ext>
            </a:extLst>
          </p:cNvPr>
          <p:cNvSpPr/>
          <p:nvPr/>
        </p:nvSpPr>
        <p:spPr>
          <a:xfrm>
            <a:off x="1070679" y="4937004"/>
            <a:ext cx="4883553" cy="46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1C5517F-D68A-C344-884C-875A75837CBB}"/>
              </a:ext>
            </a:extLst>
          </p:cNvPr>
          <p:cNvSpPr/>
          <p:nvPr/>
        </p:nvSpPr>
        <p:spPr>
          <a:xfrm>
            <a:off x="564031" y="5929685"/>
            <a:ext cx="206238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19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A7D7CCF-28A9-1B40-953B-3098FF92883A}"/>
              </a:ext>
            </a:extLst>
          </p:cNvPr>
          <p:cNvSpPr/>
          <p:nvPr/>
        </p:nvSpPr>
        <p:spPr>
          <a:xfrm>
            <a:off x="672177" y="1688540"/>
            <a:ext cx="1068162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 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赤褐色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刺激臭の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有毒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な気体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②常温で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四酸化二窒素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と平衡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2NO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赤褐色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2N2O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無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③水に溶けて硝酸を生じる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酸性雨の一因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 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3NO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 → 2HNO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+NO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製法　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銅に濃硝酸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Cu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4HNO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→ Cu(NO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+2H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O+2NO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5268E97-2A1A-9946-BA66-FF7C71492FC6}"/>
              </a:ext>
            </a:extLst>
          </p:cNvPr>
          <p:cNvSpPr/>
          <p:nvPr/>
        </p:nvSpPr>
        <p:spPr>
          <a:xfrm>
            <a:off x="1167979" y="2232155"/>
            <a:ext cx="1199873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1962400-6A36-3B41-933A-ECFA8BCFFA9F}"/>
              </a:ext>
            </a:extLst>
          </p:cNvPr>
          <p:cNvSpPr/>
          <p:nvPr/>
        </p:nvSpPr>
        <p:spPr>
          <a:xfrm>
            <a:off x="4078198" y="2141872"/>
            <a:ext cx="812778" cy="51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15B6980-8A68-F54F-90F9-16A58A010B13}"/>
              </a:ext>
            </a:extLst>
          </p:cNvPr>
          <p:cNvSpPr/>
          <p:nvPr/>
        </p:nvSpPr>
        <p:spPr>
          <a:xfrm>
            <a:off x="2367853" y="2724661"/>
            <a:ext cx="2416798" cy="46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62C21C1-1589-7641-889E-3367EBDA88B5}"/>
              </a:ext>
            </a:extLst>
          </p:cNvPr>
          <p:cNvSpPr/>
          <p:nvPr/>
        </p:nvSpPr>
        <p:spPr>
          <a:xfrm>
            <a:off x="783770" y="4658950"/>
            <a:ext cx="206238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7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2C99E14-1624-0E45-B505-C7827840B257}"/>
              </a:ext>
            </a:extLst>
          </p:cNvPr>
          <p:cNvSpPr/>
          <p:nvPr/>
        </p:nvSpPr>
        <p:spPr>
          <a:xfrm>
            <a:off x="765544" y="560160"/>
            <a:ext cx="1058825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HNO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①無色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揮発性の液体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発煙性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がある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熱や光で分解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褐色びん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に保存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➃濃硝酸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約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61%),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希硝酸ともに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酸化作用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が強い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Cu,Hg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 Ag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溶解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⑤濃硝酸は 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Al, Fe, Ni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など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不動態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⑥硝酸塩はすべて水に溶ける。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工業的製法 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オストワルト法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4NH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+5O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→ 4NO+6H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触媒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:Pt)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2NO+O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→ 2NO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en-US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3NO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 → 2HNO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+NO 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⇨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→HNO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endParaRPr lang="ja-JP" altLang="en-US" sz="3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399472-17F1-0C49-8D2A-BC4652E54C04}"/>
              </a:ext>
            </a:extLst>
          </p:cNvPr>
          <p:cNvSpPr/>
          <p:nvPr/>
        </p:nvSpPr>
        <p:spPr>
          <a:xfrm>
            <a:off x="1191183" y="1599107"/>
            <a:ext cx="1296836" cy="46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5EDC3C-48EC-EB45-BB7C-26965E24019D}"/>
              </a:ext>
            </a:extLst>
          </p:cNvPr>
          <p:cNvSpPr/>
          <p:nvPr/>
        </p:nvSpPr>
        <p:spPr>
          <a:xfrm>
            <a:off x="7091366" y="1563341"/>
            <a:ext cx="1669862" cy="49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E5C7AD-356A-F545-8221-15680D06F432}"/>
              </a:ext>
            </a:extLst>
          </p:cNvPr>
          <p:cNvSpPr/>
          <p:nvPr/>
        </p:nvSpPr>
        <p:spPr>
          <a:xfrm>
            <a:off x="4582968" y="1569650"/>
            <a:ext cx="2370725" cy="491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8448F50-61D7-2A4C-8E70-C2ACA9AE9605}"/>
              </a:ext>
            </a:extLst>
          </p:cNvPr>
          <p:cNvSpPr/>
          <p:nvPr/>
        </p:nvSpPr>
        <p:spPr>
          <a:xfrm>
            <a:off x="6775682" y="2061540"/>
            <a:ext cx="1679776" cy="44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B9D483C-8903-0C49-8D17-D5F8EF33BBBA}"/>
              </a:ext>
            </a:extLst>
          </p:cNvPr>
          <p:cNvSpPr/>
          <p:nvPr/>
        </p:nvSpPr>
        <p:spPr>
          <a:xfrm>
            <a:off x="5965033" y="3005804"/>
            <a:ext cx="1275571" cy="43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1C4E628-C1FE-E847-AD6F-A67F318F3E0A}"/>
              </a:ext>
            </a:extLst>
          </p:cNvPr>
          <p:cNvSpPr/>
          <p:nvPr/>
        </p:nvSpPr>
        <p:spPr>
          <a:xfrm>
            <a:off x="3009182" y="3005804"/>
            <a:ext cx="1754204" cy="5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D18BBDA-4759-6C4B-9223-1E4FA33B3CAA}"/>
              </a:ext>
            </a:extLst>
          </p:cNvPr>
          <p:cNvSpPr/>
          <p:nvPr/>
        </p:nvSpPr>
        <p:spPr>
          <a:xfrm>
            <a:off x="2998549" y="3967452"/>
            <a:ext cx="2913153" cy="51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69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E05F087-0558-6340-BF22-BEC2FC2934F2}"/>
              </a:ext>
            </a:extLst>
          </p:cNvPr>
          <p:cNvSpPr/>
          <p:nvPr/>
        </p:nvSpPr>
        <p:spPr>
          <a:xfrm>
            <a:off x="566590" y="560160"/>
            <a:ext cx="1078721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無色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刺激臭の気体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②水に極めてよく溶け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水溶液は弱塩基性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HCI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と反応して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白煙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(NH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CI)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生成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検出に利用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+HCl → NH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Cl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③窒素肥料の硫安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(NH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や尿素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CO(NH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の原料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製法　アンモニウム塩と強塩基の加熱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2NH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CI+Ca(OH)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→CaCl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 + 2NH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弱塩基の遊離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工業的製法 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ハーバー・ボッシュ法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+3H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2NH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触媒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: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Fe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en-US" sz="32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EB17532-410C-CA4E-98C4-69BD91B2926E}"/>
              </a:ext>
            </a:extLst>
          </p:cNvPr>
          <p:cNvSpPr/>
          <p:nvPr/>
        </p:nvSpPr>
        <p:spPr>
          <a:xfrm>
            <a:off x="2760299" y="4553477"/>
            <a:ext cx="4065804" cy="40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203AD3-AE98-3843-AFB1-A1E2879BF20F}"/>
              </a:ext>
            </a:extLst>
          </p:cNvPr>
          <p:cNvSpPr/>
          <p:nvPr/>
        </p:nvSpPr>
        <p:spPr>
          <a:xfrm>
            <a:off x="3897814" y="2094119"/>
            <a:ext cx="2354129" cy="41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7FDC34E-203C-9241-A4B8-F368F0974539}"/>
              </a:ext>
            </a:extLst>
          </p:cNvPr>
          <p:cNvSpPr/>
          <p:nvPr/>
        </p:nvSpPr>
        <p:spPr>
          <a:xfrm>
            <a:off x="6087786" y="4997807"/>
            <a:ext cx="1057293" cy="40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09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9B4C30-4C4E-214F-9BC8-50E97749050F}"/>
              </a:ext>
            </a:extLst>
          </p:cNvPr>
          <p:cNvSpPr/>
          <p:nvPr/>
        </p:nvSpPr>
        <p:spPr>
          <a:xfrm>
            <a:off x="501691" y="703655"/>
            <a:ext cx="1016630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ea typeface="游明朝" panose="02020400000000000000" pitchFamily="18" charset="-128"/>
                <a:cs typeface="Times New Roman" panose="02020603050405020304" pitchFamily="18" charset="0"/>
              </a:rPr>
              <a:t>◎水素</a:t>
            </a:r>
            <a:endParaRPr lang="ja-JP" altLang="ja-JP" sz="3200" kern="100">
              <a:effectLst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solidFill>
                  <a:srgbClr val="FFFF00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最も軽い気体</a:t>
            </a:r>
            <a:r>
              <a:rPr lang="ja-JP" altLang="en-US" sz="3200" kern="100"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endParaRPr lang="en-US" altLang="ja-JP" sz="3200" kern="100" dirty="0"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en-US" sz="3200" kern="100">
                <a:ea typeface="游明朝" panose="02020400000000000000" pitchFamily="18" charset="-128"/>
                <a:cs typeface="Times New Roman" panose="02020603050405020304" pitchFamily="18" charset="0"/>
              </a:rPr>
              <a:t>水上置換</a:t>
            </a:r>
            <a:endParaRPr lang="ja-JP" altLang="ja-JP" sz="3200" kern="100">
              <a:effectLst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ea typeface="游明朝" panose="02020400000000000000" pitchFamily="18" charset="-128"/>
                <a:cs typeface="Times New Roman" panose="02020603050405020304" pitchFamily="18" charset="0"/>
              </a:rPr>
              <a:t>➃</a:t>
            </a:r>
            <a:r>
              <a:rPr lang="ja-JP" altLang="ja-JP" sz="3200" kern="100">
                <a:solidFill>
                  <a:srgbClr val="FFFF00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還元作用</a:t>
            </a:r>
            <a:r>
              <a:rPr lang="ja-JP" altLang="ja-JP" sz="3200" kern="100">
                <a:ea typeface="游明朝" panose="02020400000000000000" pitchFamily="18" charset="-128"/>
                <a:cs typeface="Times New Roman" panose="02020603050405020304" pitchFamily="18" charset="0"/>
              </a:rPr>
              <a:t>を示す</a:t>
            </a:r>
            <a:r>
              <a:rPr lang="en-US" altLang="ja-JP" sz="3200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 CuO+H</a:t>
            </a:r>
            <a:r>
              <a:rPr lang="en-US" altLang="ja-JP" sz="3200" kern="100" baseline="-25000" dirty="0"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 → Cu+H</a:t>
            </a:r>
            <a:r>
              <a:rPr lang="en-US" altLang="ja-JP" sz="3200" kern="100" baseline="-25000" dirty="0"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O 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ea typeface="游明朝" panose="02020400000000000000" pitchFamily="18" charset="-128"/>
                <a:cs typeface="Times New Roman" panose="02020603050405020304" pitchFamily="18" charset="0"/>
              </a:rPr>
              <a:t>⑤</a:t>
            </a:r>
            <a:r>
              <a:rPr lang="ja-JP" altLang="ja-JP" sz="3200" kern="100">
                <a:solidFill>
                  <a:srgbClr val="000000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燃料電池</a:t>
            </a:r>
            <a:r>
              <a:rPr lang="en-US" altLang="ja-JP" sz="3200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負極</a:t>
            </a:r>
            <a:r>
              <a:rPr lang="ja-JP" altLang="ja-JP" sz="3200" kern="100">
                <a:ea typeface="游明朝" panose="02020400000000000000" pitchFamily="18" charset="-128"/>
                <a:cs typeface="Times New Roman" panose="02020603050405020304" pitchFamily="18" charset="0"/>
              </a:rPr>
              <a:t>活物質</a:t>
            </a:r>
            <a:r>
              <a:rPr lang="en-US" altLang="ja-JP" sz="3200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ea typeface="游明朝" panose="02020400000000000000" pitchFamily="18" charset="-128"/>
                <a:cs typeface="Times New Roman" panose="02020603050405020304" pitchFamily="18" charset="0"/>
              </a:rPr>
              <a:t>製法</a:t>
            </a:r>
            <a:endParaRPr lang="en-US" altLang="ja-JP" sz="3200" kern="100" dirty="0"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Zn, Fe</a:t>
            </a:r>
            <a:r>
              <a:rPr lang="ja-JP" altLang="ja-JP" sz="3200" kern="100">
                <a:ea typeface="游明朝" panose="02020400000000000000" pitchFamily="18" charset="-128"/>
                <a:cs typeface="Times New Roman" panose="02020603050405020304" pitchFamily="18" charset="0"/>
              </a:rPr>
              <a:t>などに</a:t>
            </a:r>
            <a:r>
              <a:rPr lang="ja-JP" altLang="ja-JP" sz="3200" kern="100">
                <a:solidFill>
                  <a:srgbClr val="FFFF00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希硫酸</a:t>
            </a:r>
            <a:r>
              <a:rPr lang="ja-JP" altLang="ja-JP" sz="3200" kern="100">
                <a:ea typeface="游明朝" panose="02020400000000000000" pitchFamily="18" charset="-128"/>
                <a:cs typeface="Times New Roman" panose="02020603050405020304" pitchFamily="18" charset="0"/>
              </a:rPr>
              <a:t>や</a:t>
            </a:r>
            <a:r>
              <a:rPr lang="ja-JP" altLang="ja-JP" sz="3200" kern="100">
                <a:solidFill>
                  <a:srgbClr val="FFFF00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塩酸</a:t>
            </a:r>
            <a:r>
              <a:rPr lang="ja-JP" altLang="en-US" sz="3200" kern="100">
                <a:solidFill>
                  <a:srgbClr val="FFFF00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Zn+H</a:t>
            </a:r>
            <a:r>
              <a:rPr lang="en-US" altLang="ja-JP" sz="3200" kern="100" baseline="-25000" dirty="0"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SO → ZnSO</a:t>
            </a:r>
            <a:r>
              <a:rPr lang="en-US" altLang="ja-JP" sz="3200" kern="100" baseline="-25000" dirty="0"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+H</a:t>
            </a:r>
            <a:r>
              <a:rPr lang="en-US" altLang="ja-JP" sz="3200" kern="100" baseline="-25000" dirty="0"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en-US" altLang="ja-JP" sz="3200" kern="100" dirty="0"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ea typeface="游明朝" panose="02020400000000000000" pitchFamily="18" charset="-128"/>
                <a:cs typeface="Times New Roman" panose="02020603050405020304" pitchFamily="18" charset="0"/>
              </a:rPr>
              <a:t>水の電気分解</a:t>
            </a:r>
            <a:r>
              <a:rPr lang="ja-JP" altLang="en-US" sz="3200" kern="100"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-25000" dirty="0"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 → 2H</a:t>
            </a:r>
            <a:r>
              <a:rPr lang="en-US" altLang="ja-JP" sz="3200" kern="100" baseline="-25000" dirty="0"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+O</a:t>
            </a:r>
            <a:r>
              <a:rPr lang="en-US" altLang="ja-JP" sz="3200" kern="100" baseline="-25000" dirty="0"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ja-JP" sz="3200" kern="100"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ea typeface="游明朝" panose="02020400000000000000" pitchFamily="18" charset="-128"/>
                <a:cs typeface="Times New Roman" panose="02020603050405020304" pitchFamily="18" charset="0"/>
              </a:rPr>
              <a:t>化合物</a:t>
            </a:r>
            <a:endParaRPr lang="en-US" altLang="ja-JP" sz="3200" kern="100" dirty="0"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ea typeface="游明朝" panose="02020400000000000000" pitchFamily="18" charset="-128"/>
                <a:cs typeface="Times New Roman" panose="02020603050405020304" pitchFamily="18" charset="0"/>
              </a:rPr>
              <a:t>常温・常圧で気体のものが多い</a:t>
            </a:r>
            <a:endParaRPr lang="en-US" altLang="ja-JP" sz="3200" kern="100" dirty="0"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371649E-0482-764B-B686-39AC804BA7BF}"/>
              </a:ext>
            </a:extLst>
          </p:cNvPr>
          <p:cNvSpPr/>
          <p:nvPr/>
        </p:nvSpPr>
        <p:spPr>
          <a:xfrm>
            <a:off x="1020726" y="1233377"/>
            <a:ext cx="2360427" cy="42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364DF7E-EE6F-3D4C-B734-8B740B82D132}"/>
              </a:ext>
            </a:extLst>
          </p:cNvPr>
          <p:cNvSpPr/>
          <p:nvPr/>
        </p:nvSpPr>
        <p:spPr>
          <a:xfrm>
            <a:off x="2764465" y="2663347"/>
            <a:ext cx="786810" cy="441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FF9CD34-105B-DD4D-848D-C201FFB1FFEB}"/>
              </a:ext>
            </a:extLst>
          </p:cNvPr>
          <p:cNvSpPr/>
          <p:nvPr/>
        </p:nvSpPr>
        <p:spPr>
          <a:xfrm>
            <a:off x="1020726" y="2188401"/>
            <a:ext cx="1616148" cy="45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16F66B2-5BF1-C848-9C5E-1096169EAC25}"/>
              </a:ext>
            </a:extLst>
          </p:cNvPr>
          <p:cNvSpPr/>
          <p:nvPr/>
        </p:nvSpPr>
        <p:spPr>
          <a:xfrm>
            <a:off x="3051545" y="3646916"/>
            <a:ext cx="2360427" cy="42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44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9"/>
    </mc:Choice>
    <mc:Fallback xmlns="">
      <p:transition spd="slow" advTm="73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043F87-E6EC-514B-BFE3-82815A2A77DD}"/>
              </a:ext>
            </a:extLst>
          </p:cNvPr>
          <p:cNvSpPr/>
          <p:nvPr/>
        </p:nvSpPr>
        <p:spPr>
          <a:xfrm>
            <a:off x="793898" y="560160"/>
            <a:ext cx="1055990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◎リン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黄リン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</a:t>
            </a:r>
            <a:r>
              <a:rPr lang="ja-JP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４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淡黄色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ロウ状、固体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有毒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➃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自然発火、水中保存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赤リン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暗赤色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②粉末➂無毒➃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マッチ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10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吸湿性の強い白色粉末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乾燥剤や脱水剤として利用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②水に溶かして加熱するとリン酸になる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</a:t>
            </a:r>
            <a:r>
              <a:rPr lang="ja-JP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４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10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+6H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O→4H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リンの燃焼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4P+5O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→ P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10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A8C19D-590B-8C4F-B877-677AB16C9876}"/>
              </a:ext>
            </a:extLst>
          </p:cNvPr>
          <p:cNvSpPr/>
          <p:nvPr/>
        </p:nvSpPr>
        <p:spPr>
          <a:xfrm>
            <a:off x="1293964" y="1560447"/>
            <a:ext cx="1194055" cy="52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F1F9231-6F0B-4D46-A6C9-23E52F35762E}"/>
              </a:ext>
            </a:extLst>
          </p:cNvPr>
          <p:cNvSpPr/>
          <p:nvPr/>
        </p:nvSpPr>
        <p:spPr>
          <a:xfrm>
            <a:off x="1293964" y="2551797"/>
            <a:ext cx="1194055" cy="44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30720D-6738-5548-BD66-B0E2D0C98E1E}"/>
              </a:ext>
            </a:extLst>
          </p:cNvPr>
          <p:cNvSpPr/>
          <p:nvPr/>
        </p:nvSpPr>
        <p:spPr>
          <a:xfrm>
            <a:off x="2934586" y="1619020"/>
            <a:ext cx="2402957" cy="357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A46DB43-BEC6-B147-9BCF-8DA92E243CB3}"/>
              </a:ext>
            </a:extLst>
          </p:cNvPr>
          <p:cNvSpPr/>
          <p:nvPr/>
        </p:nvSpPr>
        <p:spPr>
          <a:xfrm>
            <a:off x="5710021" y="1604843"/>
            <a:ext cx="882165" cy="47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4331AB7-9D24-7C49-A550-539FA88B4BD0}"/>
              </a:ext>
            </a:extLst>
          </p:cNvPr>
          <p:cNvSpPr/>
          <p:nvPr/>
        </p:nvSpPr>
        <p:spPr>
          <a:xfrm>
            <a:off x="5337544" y="2507663"/>
            <a:ext cx="1254642" cy="49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B278EBC-6C05-844F-AFD3-47B9AFCE23EA}"/>
              </a:ext>
            </a:extLst>
          </p:cNvPr>
          <p:cNvSpPr/>
          <p:nvPr/>
        </p:nvSpPr>
        <p:spPr>
          <a:xfrm>
            <a:off x="1293964" y="4028385"/>
            <a:ext cx="40435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BFC1347-1B33-CA40-9885-FEF4FCC32781}"/>
              </a:ext>
            </a:extLst>
          </p:cNvPr>
          <p:cNvSpPr/>
          <p:nvPr/>
        </p:nvSpPr>
        <p:spPr>
          <a:xfrm>
            <a:off x="7060355" y="1624243"/>
            <a:ext cx="3550937" cy="45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6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2F68A47-ED16-AE4D-874B-A2AE9FB87F33}"/>
              </a:ext>
            </a:extLst>
          </p:cNvPr>
          <p:cNvSpPr/>
          <p:nvPr/>
        </p:nvSpPr>
        <p:spPr>
          <a:xfrm>
            <a:off x="715592" y="1442318"/>
            <a:ext cx="1063820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①無色結晶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潮解性②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段階に電離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=3H+PO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baseline="30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3-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リン酸塩 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①リン酸カルシウム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Ca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(PO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は骨や歯の主成分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②リン酸肥料　過リン酸石灰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(Ca(H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との混合物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indent="508000"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重過リン酸石灰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(Ca(H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476452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4AFA447-8D16-0645-B963-FC53B7F8E6FB}"/>
              </a:ext>
            </a:extLst>
          </p:cNvPr>
          <p:cNvSpPr/>
          <p:nvPr/>
        </p:nvSpPr>
        <p:spPr>
          <a:xfrm>
            <a:off x="396654" y="949876"/>
            <a:ext cx="1095714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◎炭素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ダイヤモンド　共有結合の結晶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かたい、融点が高い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。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黒鉛　共有結合の結晶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やわらかい、電気伝導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がよい。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無定形炭素　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フラーレン、カーボンナノチューブ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な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ども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CO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無色無臭で、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難溶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有毒な気体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可燃性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淡青色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製法　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ギ酸に濃硫酸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脱水剤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加熱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HCOOH → H</a:t>
            </a:r>
            <a:r>
              <a:rPr lang="ja-JP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O+CO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20489D5-2407-6941-9FBA-263A9792F5A2}"/>
              </a:ext>
            </a:extLst>
          </p:cNvPr>
          <p:cNvSpPr/>
          <p:nvPr/>
        </p:nvSpPr>
        <p:spPr>
          <a:xfrm>
            <a:off x="2883362" y="2433290"/>
            <a:ext cx="6558349" cy="481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664BBF9-CE00-1D41-8185-090BB9348607}"/>
              </a:ext>
            </a:extLst>
          </p:cNvPr>
          <p:cNvSpPr/>
          <p:nvPr/>
        </p:nvSpPr>
        <p:spPr>
          <a:xfrm>
            <a:off x="4486940" y="2006624"/>
            <a:ext cx="4123660" cy="42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400C33A-3E58-CD4E-9322-33E71FE6E567}"/>
              </a:ext>
            </a:extLst>
          </p:cNvPr>
          <p:cNvSpPr/>
          <p:nvPr/>
        </p:nvSpPr>
        <p:spPr>
          <a:xfrm>
            <a:off x="6195573" y="1521461"/>
            <a:ext cx="3543849" cy="40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D418227-D1B8-D54F-A62D-FD65E62CA713}"/>
              </a:ext>
            </a:extLst>
          </p:cNvPr>
          <p:cNvSpPr/>
          <p:nvPr/>
        </p:nvSpPr>
        <p:spPr>
          <a:xfrm>
            <a:off x="2279248" y="4405925"/>
            <a:ext cx="1208231" cy="442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9A80541-DA8C-644D-B091-522A5A868C54}"/>
              </a:ext>
            </a:extLst>
          </p:cNvPr>
          <p:cNvSpPr/>
          <p:nvPr/>
        </p:nvSpPr>
        <p:spPr>
          <a:xfrm>
            <a:off x="478970" y="5408247"/>
            <a:ext cx="4007970" cy="375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51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8EF308F-3D75-CC4E-8F13-433A6A3DE693}"/>
              </a:ext>
            </a:extLst>
          </p:cNvPr>
          <p:cNvSpPr/>
          <p:nvPr/>
        </p:nvSpPr>
        <p:spPr>
          <a:xfrm>
            <a:off x="623777" y="949876"/>
            <a:ext cx="1073002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CO</a:t>
            </a:r>
            <a:r>
              <a:rPr lang="ja-JP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</a:t>
            </a:r>
            <a:endParaRPr lang="en-US" altLang="ja-JP" sz="3200" kern="100" baseline="-250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無色無臭の気体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赤外線を吸収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、気温を上昇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温室効果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③水に溶けて炭酸を生じ、弱酸性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CO</a:t>
            </a:r>
            <a:r>
              <a:rPr lang="ja-JP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 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H</a:t>
            </a:r>
            <a:r>
              <a:rPr lang="en-US" altLang="ja-JP" sz="3200" kern="100" baseline="30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+HCO</a:t>
            </a:r>
            <a:r>
              <a:rPr lang="en-US" altLang="ja-JP" sz="3200" kern="100" baseline="30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➃石灰水を白濁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(CO</a:t>
            </a:r>
            <a:r>
              <a:rPr lang="ja-JP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の検出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Ca(OH)</a:t>
            </a:r>
            <a:r>
              <a:rPr lang="ja-JP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→ CaCO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製法 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炭酸塩に塩酸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+2HCl → CaCl+H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 +CO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工業的製法 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石灰石を熱分解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CaCO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→ CaO+CO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en-US" sz="32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C82B73-FC6C-F644-800F-0BD69E497C13}"/>
              </a:ext>
            </a:extLst>
          </p:cNvPr>
          <p:cNvSpPr/>
          <p:nvPr/>
        </p:nvSpPr>
        <p:spPr>
          <a:xfrm>
            <a:off x="1127388" y="1992335"/>
            <a:ext cx="2423886" cy="410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B9CF24-9295-7744-91B0-59CF345D6A3A}"/>
              </a:ext>
            </a:extLst>
          </p:cNvPr>
          <p:cNvSpPr/>
          <p:nvPr/>
        </p:nvSpPr>
        <p:spPr>
          <a:xfrm>
            <a:off x="2853405" y="5355768"/>
            <a:ext cx="2739321" cy="44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89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0994ED-59E0-7D4A-BECC-7641260F4170}"/>
              </a:ext>
            </a:extLst>
          </p:cNvPr>
          <p:cNvSpPr/>
          <p:nvPr/>
        </p:nvSpPr>
        <p:spPr>
          <a:xfrm>
            <a:off x="574453" y="457483"/>
            <a:ext cx="1077934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◎ケイ素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endParaRPr lang="en-US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Si 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①かたく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触点の高い共有結合の結晶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半導体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SiO</a:t>
            </a:r>
            <a:r>
              <a:rPr lang="en-US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①石英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水晶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ケイ砂として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産出</a:t>
            </a:r>
            <a:endParaRPr lang="en-US" altLang="ja-JP" sz="3200" kern="100">
              <a:solidFill>
                <a:srgbClr val="FFFF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かたく、融点の高い共有結合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の結晶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</a:t>
            </a:r>
            <a:r>
              <a:rPr lang="en-US" altLang="ja-JP" sz="3200" kern="10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NaOH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や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Na</a:t>
            </a:r>
            <a:r>
              <a:rPr lang="en-US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CO</a:t>
            </a:r>
            <a:r>
              <a:rPr lang="en-US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とともに融解</a:t>
            </a:r>
            <a:endParaRPr lang="en-US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SiO</a:t>
            </a:r>
            <a:r>
              <a:rPr lang="en-US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+2NaOH→ NaSiO</a:t>
            </a:r>
            <a:r>
              <a:rPr lang="en-US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+H</a:t>
            </a:r>
            <a:r>
              <a:rPr lang="en-US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SiO</a:t>
            </a:r>
            <a:r>
              <a:rPr lang="en-US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水ガラス</a:t>
            </a:r>
            <a:r>
              <a:rPr lang="en-US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(Na</a:t>
            </a:r>
            <a:r>
              <a:rPr lang="en-US" altLang="ja-JP" sz="3200" kern="100" baseline="-250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SiO</a:t>
            </a:r>
            <a:r>
              <a:rPr lang="en-US" altLang="ja-JP" sz="3200" kern="100" baseline="-250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aq)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に塩酸を加えると、白色のケイ酸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SiO</a:t>
            </a:r>
            <a:r>
              <a:rPr lang="en-US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が生成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Na</a:t>
            </a:r>
            <a:r>
              <a:rPr lang="en-US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SiO</a:t>
            </a:r>
            <a:r>
              <a:rPr lang="en-US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+2HCl → H</a:t>
            </a:r>
            <a:r>
              <a:rPr lang="en-US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SiO</a:t>
            </a:r>
            <a:r>
              <a:rPr lang="en-US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+2NaCl 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②ケイ酸を加熱して乾燥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シリカゲル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乾燥剤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が生成</a:t>
            </a:r>
            <a:endParaRPr lang="ja-JP" altLang="en-US" sz="3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253C84-5E0D-7542-94A5-DE16B9230834}"/>
              </a:ext>
            </a:extLst>
          </p:cNvPr>
          <p:cNvSpPr/>
          <p:nvPr/>
        </p:nvSpPr>
        <p:spPr>
          <a:xfrm>
            <a:off x="5284550" y="1977655"/>
            <a:ext cx="103119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C493CA5-2037-7046-938A-78DAE35A5394}"/>
              </a:ext>
            </a:extLst>
          </p:cNvPr>
          <p:cNvSpPr/>
          <p:nvPr/>
        </p:nvSpPr>
        <p:spPr>
          <a:xfrm>
            <a:off x="1052960" y="2404320"/>
            <a:ext cx="5262780" cy="53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25C2CB3-285B-3645-BB2B-D301722B0018}"/>
              </a:ext>
            </a:extLst>
          </p:cNvPr>
          <p:cNvSpPr/>
          <p:nvPr/>
        </p:nvSpPr>
        <p:spPr>
          <a:xfrm>
            <a:off x="5578885" y="5929685"/>
            <a:ext cx="1970231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27AA415-39EB-0B45-96C6-76174F96EC55}"/>
              </a:ext>
            </a:extLst>
          </p:cNvPr>
          <p:cNvSpPr/>
          <p:nvPr/>
        </p:nvSpPr>
        <p:spPr>
          <a:xfrm>
            <a:off x="1052960" y="4916288"/>
            <a:ext cx="3901812" cy="39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3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71AD32F-AE3A-624C-9E36-CE766D78F679}"/>
              </a:ext>
            </a:extLst>
          </p:cNvPr>
          <p:cNvSpPr/>
          <p:nvPr/>
        </p:nvSpPr>
        <p:spPr>
          <a:xfrm>
            <a:off x="465617" y="949876"/>
            <a:ext cx="1088818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◎乾燥剤と気体の性質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濃硫酸、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10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：酸性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中性、酸性の気体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の乾燥に濃硫酸は不可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CaO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、ソーダ石灰：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塩基性：中性塩基性の気体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CaCl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：中性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中性、酸性、塩基性の気体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(NH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の乾燥に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CaCl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は不可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ソーダ石灰は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CaO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NaOH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の混合物を加熱したものである。シリカゲルは、水蒸気とともに目的の気体も吸着することが多いため、一般に気体の乾燥には不適</a:t>
            </a:r>
            <a:endParaRPr lang="ja-JP" altLang="en-US" sz="3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FC33CCE-8F96-8942-89DA-94E6321B062F}"/>
              </a:ext>
            </a:extLst>
          </p:cNvPr>
          <p:cNvSpPr/>
          <p:nvPr/>
        </p:nvSpPr>
        <p:spPr>
          <a:xfrm>
            <a:off x="4260449" y="1990733"/>
            <a:ext cx="2097822" cy="48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88DE2D-264B-8A49-9DB0-F0F751A99B90}"/>
              </a:ext>
            </a:extLst>
          </p:cNvPr>
          <p:cNvSpPr/>
          <p:nvPr/>
        </p:nvSpPr>
        <p:spPr>
          <a:xfrm>
            <a:off x="5613991" y="3458255"/>
            <a:ext cx="3551274" cy="411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84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BD82AAD1-4188-2246-9D57-E97C3A0E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化学　無機物質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0E8F079-30F0-6C49-A5B4-CFED403D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32C93B-AD81-5F4A-8B0C-BB15A2664329}"/>
              </a:ext>
            </a:extLst>
          </p:cNvPr>
          <p:cNvSpPr txBox="1"/>
          <p:nvPr/>
        </p:nvSpPr>
        <p:spPr>
          <a:xfrm>
            <a:off x="838200" y="1182030"/>
            <a:ext cx="10736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炎色反応</a:t>
            </a:r>
            <a:endParaRPr kumimoji="1" lang="en-US" altLang="ja-JP" sz="3600" dirty="0"/>
          </a:p>
          <a:p>
            <a:r>
              <a:rPr kumimoji="1" lang="en-US" altLang="ja-JP" sz="3600" dirty="0"/>
              <a:t>Li</a:t>
            </a:r>
            <a:r>
              <a:rPr kumimoji="1" lang="ja-JP" altLang="en-US" sz="3600"/>
              <a:t>　</a:t>
            </a:r>
            <a:r>
              <a:rPr kumimoji="1" lang="en-US" altLang="ja-JP" sz="3600" dirty="0"/>
              <a:t>Na</a:t>
            </a:r>
            <a:r>
              <a:rPr kumimoji="1" lang="ja-JP" altLang="en-US" sz="3600"/>
              <a:t>　</a:t>
            </a:r>
            <a:r>
              <a:rPr kumimoji="1" lang="en-US" altLang="ja-JP" sz="3600" dirty="0"/>
              <a:t>K</a:t>
            </a:r>
            <a:r>
              <a:rPr kumimoji="1" lang="ja-JP" altLang="en-US" sz="3600"/>
              <a:t>　</a:t>
            </a:r>
            <a:r>
              <a:rPr lang="en-US" altLang="ja-JP" sz="3600" dirty="0"/>
              <a:t>Cu</a:t>
            </a:r>
            <a:r>
              <a:rPr lang="ja-JP" altLang="en-US" sz="3600"/>
              <a:t>　</a:t>
            </a:r>
            <a:r>
              <a:rPr lang="en-US" altLang="ja-JP" sz="3600" dirty="0"/>
              <a:t>Ca</a:t>
            </a:r>
            <a:r>
              <a:rPr lang="ja-JP" altLang="en-US" sz="3600"/>
              <a:t>　</a:t>
            </a:r>
            <a:r>
              <a:rPr kumimoji="1" lang="en-US" altLang="ja-JP" sz="3600" dirty="0"/>
              <a:t>Sr</a:t>
            </a:r>
            <a:r>
              <a:rPr kumimoji="1" lang="ja-JP" altLang="en-US" sz="3600"/>
              <a:t>　</a:t>
            </a:r>
            <a:r>
              <a:rPr kumimoji="1" lang="en-US" altLang="ja-JP" sz="3600" dirty="0"/>
              <a:t>Ba</a:t>
            </a:r>
          </a:p>
          <a:p>
            <a:r>
              <a:rPr lang="ja-JP" altLang="en-US" sz="3600"/>
              <a:t>赤　黄　紫　緑　橙　</a:t>
            </a:r>
            <a:r>
              <a:rPr lang="en-US" altLang="ja-JP" sz="3600" dirty="0"/>
              <a:t> </a:t>
            </a:r>
            <a:r>
              <a:rPr lang="ja-JP" altLang="en-US" sz="3600"/>
              <a:t>紅　</a:t>
            </a:r>
            <a:r>
              <a:rPr lang="en-US" altLang="ja-JP" sz="3600" dirty="0"/>
              <a:t> </a:t>
            </a:r>
            <a:r>
              <a:rPr lang="ja-JP" altLang="en-US" sz="3600"/>
              <a:t>緑</a:t>
            </a:r>
            <a:endParaRPr lang="en-US" altLang="ja-JP" sz="3600" dirty="0"/>
          </a:p>
          <a:p>
            <a:r>
              <a:rPr kumimoji="1" lang="en-US" altLang="ja-JP" sz="3600" dirty="0"/>
              <a:t> </a:t>
            </a:r>
            <a:r>
              <a:rPr lang="ja-JP" altLang="en-US" sz="3600"/>
              <a:t>リアカーなき</a:t>
            </a:r>
            <a:r>
              <a:rPr lang="en-US" altLang="ja-JP" sz="3600" dirty="0"/>
              <a:t>K</a:t>
            </a:r>
            <a:r>
              <a:rPr lang="ja-JP" altLang="en-US" sz="3600"/>
              <a:t>村動力借るとするもくれない馬力</a:t>
            </a:r>
            <a:endParaRPr kumimoji="1" lang="en-US" altLang="ja-JP" sz="3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76F4C3-C9C8-DA48-8782-F7BC149DA0E6}"/>
              </a:ext>
            </a:extLst>
          </p:cNvPr>
          <p:cNvSpPr/>
          <p:nvPr/>
        </p:nvSpPr>
        <p:spPr>
          <a:xfrm>
            <a:off x="936702" y="2341756"/>
            <a:ext cx="6266986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0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B256F77-885A-A84B-BE40-3BA65D4CB63A}"/>
              </a:ext>
            </a:extLst>
          </p:cNvPr>
          <p:cNvSpPr/>
          <p:nvPr/>
        </p:nvSpPr>
        <p:spPr>
          <a:xfrm>
            <a:off x="519893" y="457434"/>
            <a:ext cx="108339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◎アルカリ金属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Li, Na, K, 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Rb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 Cs, Fr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銀白色の金属、融点が低。密度が小さく、やわらかい水と激しく反応し、水素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を発生、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還元作用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炎色反応　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Li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：赤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 Na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：黄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 K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：赤紫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水や酸素と反応しやすいので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灯油中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に保存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◎ナトリウムの化合物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NaOH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潮解性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を示す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と反応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、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炭酸塩を生成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2NaOH+CO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 Na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製法 </a:t>
            </a:r>
            <a:r>
              <a:rPr lang="en-US" altLang="ja-JP" sz="3200" kern="100" dirty="0" err="1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NaCl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水溶液の電気分解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2NaCl+2H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 → 2NaOH+H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ADEEE5-963A-8845-8B75-865C20401BC7}"/>
              </a:ext>
            </a:extLst>
          </p:cNvPr>
          <p:cNvSpPr/>
          <p:nvPr/>
        </p:nvSpPr>
        <p:spPr>
          <a:xfrm>
            <a:off x="6382294" y="2443590"/>
            <a:ext cx="1215635" cy="529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BAA3F77-DBC0-DB41-B113-DC9007E9041F}"/>
              </a:ext>
            </a:extLst>
          </p:cNvPr>
          <p:cNvSpPr/>
          <p:nvPr/>
        </p:nvSpPr>
        <p:spPr>
          <a:xfrm>
            <a:off x="6723658" y="1501875"/>
            <a:ext cx="206238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EB2646-CE13-DF4E-8A99-BF3C531104B7}"/>
              </a:ext>
            </a:extLst>
          </p:cNvPr>
          <p:cNvSpPr/>
          <p:nvPr/>
        </p:nvSpPr>
        <p:spPr>
          <a:xfrm>
            <a:off x="3010959" y="1928541"/>
            <a:ext cx="4586970" cy="47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814448C-00AD-094A-A619-D14C273FA2DF}"/>
              </a:ext>
            </a:extLst>
          </p:cNvPr>
          <p:cNvSpPr/>
          <p:nvPr/>
        </p:nvSpPr>
        <p:spPr>
          <a:xfrm>
            <a:off x="519893" y="4278901"/>
            <a:ext cx="1295067" cy="49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B81D397-7407-A14C-A7C7-26329961E906}"/>
              </a:ext>
            </a:extLst>
          </p:cNvPr>
          <p:cNvSpPr/>
          <p:nvPr/>
        </p:nvSpPr>
        <p:spPr>
          <a:xfrm>
            <a:off x="1510159" y="5408931"/>
            <a:ext cx="4231421" cy="41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54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2DA7E-C804-D54B-867D-D64E05ABD3A7}"/>
              </a:ext>
            </a:extLst>
          </p:cNvPr>
          <p:cNvSpPr/>
          <p:nvPr/>
        </p:nvSpPr>
        <p:spPr>
          <a:xfrm>
            <a:off x="396950" y="560160"/>
            <a:ext cx="109568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Na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</a:p>
          <a:p>
            <a:pPr algn="just"/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①白色粉末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炭酸ソーダ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⑤ガラスの製造に利用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③酸と反応して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,CO</a:t>
            </a:r>
            <a:r>
              <a:rPr lang="ja-JP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を発生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Na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+2HCl → 2NaCl+H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➃十水和物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Na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-10H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は風解して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一水和物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en-US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Na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に変化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工業的製法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アンモニアソーダ法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ソルベー法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F9C0F7-C6F7-6B49-9CA9-0CF6E2C0B30E}"/>
              </a:ext>
            </a:extLst>
          </p:cNvPr>
          <p:cNvSpPr/>
          <p:nvPr/>
        </p:nvSpPr>
        <p:spPr>
          <a:xfrm>
            <a:off x="2872225" y="3576056"/>
            <a:ext cx="6006300" cy="45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020253-D159-3C4D-99CC-9B89431910E7}"/>
              </a:ext>
            </a:extLst>
          </p:cNvPr>
          <p:cNvSpPr/>
          <p:nvPr/>
        </p:nvSpPr>
        <p:spPr>
          <a:xfrm>
            <a:off x="396950" y="4099590"/>
            <a:ext cx="109568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NaHCO</a:t>
            </a:r>
            <a:r>
              <a:rPr lang="ja-JP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３</a:t>
            </a:r>
            <a:endParaRPr lang="en-US" altLang="ja-JP" sz="3200" kern="100" baseline="-250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白色粉末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重曹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重炭酸ソーダ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③熱分解して、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、水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➃酸と反応して、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を発生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NaHCO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+HCI → NaCl+H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⑤胃腸薬やベーキングパウダーに利用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C14AC14-8D4D-6240-9B89-259888BA7AEF}"/>
              </a:ext>
            </a:extLst>
          </p:cNvPr>
          <p:cNvSpPr/>
          <p:nvPr/>
        </p:nvSpPr>
        <p:spPr>
          <a:xfrm>
            <a:off x="914737" y="6079040"/>
            <a:ext cx="5245058" cy="55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31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4C859EE-FFEB-FA44-884A-446AA5E1C5B4}"/>
              </a:ext>
            </a:extLst>
          </p:cNvPr>
          <p:cNvSpPr/>
          <p:nvPr/>
        </p:nvSpPr>
        <p:spPr>
          <a:xfrm>
            <a:off x="708837" y="703655"/>
            <a:ext cx="1064496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◎アルカリ土類金属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Be,Mg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以外の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族元素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 Ca, Sr, Ba, Ra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Be,Mg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①常温の水と反応しない、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Mg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は熱水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と反応　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炎色反応を示さない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③炭酸塩：白色で水に難溶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塩酸に可溶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硫酸塩：水に可溶</a:t>
            </a: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Ca, Sr, Ba, Ra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①常温で水と反応し、水素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を発生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②炎色反応：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橙赤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、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Sr(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赤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、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Ba(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黄緑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③炭酸塩：白色で水に難溶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塩酸に可溶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BaCO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  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硫酸塩：白色で水に難溶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塩酸に不溶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 CaSO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BaSO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endParaRPr lang="ja-JP" altLang="en-US" sz="32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ED0AAF-DE04-E441-86B6-266330CAA23D}"/>
              </a:ext>
            </a:extLst>
          </p:cNvPr>
          <p:cNvSpPr/>
          <p:nvPr/>
        </p:nvSpPr>
        <p:spPr>
          <a:xfrm>
            <a:off x="1169919" y="2276572"/>
            <a:ext cx="3657262" cy="404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B543CBA-0BDF-3746-A48E-804BD2B6BCDD}"/>
              </a:ext>
            </a:extLst>
          </p:cNvPr>
          <p:cNvSpPr/>
          <p:nvPr/>
        </p:nvSpPr>
        <p:spPr>
          <a:xfrm>
            <a:off x="5596607" y="1715207"/>
            <a:ext cx="1867449" cy="561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5D299D-387A-7042-8C64-6F491BFCC66F}"/>
              </a:ext>
            </a:extLst>
          </p:cNvPr>
          <p:cNvSpPr/>
          <p:nvPr/>
        </p:nvSpPr>
        <p:spPr>
          <a:xfrm>
            <a:off x="3175928" y="4657563"/>
            <a:ext cx="5434672" cy="40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30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FD1B65D-423A-CE49-91D3-563692CD1ACD}"/>
              </a:ext>
            </a:extLst>
          </p:cNvPr>
          <p:cNvSpPr/>
          <p:nvPr/>
        </p:nvSpPr>
        <p:spPr>
          <a:xfrm>
            <a:off x="448734" y="560160"/>
            <a:ext cx="1090506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◎希ガス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貴ガス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,18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族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 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He, Ne, </a:t>
            </a:r>
            <a:r>
              <a:rPr lang="en-US" altLang="ja-JP" sz="3200" kern="100" dirty="0" err="1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Ar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 Kr, </a:t>
            </a:r>
            <a:r>
              <a:rPr lang="en-US" altLang="ja-JP" sz="3200" kern="100" dirty="0" err="1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Xe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 Rn </a:t>
            </a:r>
            <a:endParaRPr lang="ja-JP" altLang="ja-JP" sz="3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単原子分子</a:t>
            </a:r>
            <a:endParaRPr lang="ja-JP" altLang="ja-JP" sz="3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低圧下で放電すると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特有の発色を示す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利用：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気球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、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ネオンサイン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、</a:t>
            </a:r>
            <a:r>
              <a:rPr lang="ja-JP" altLang="en-US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電球</a:t>
            </a:r>
            <a:endParaRPr lang="en-US" altLang="ja-JP" sz="3200" kern="100" dirty="0">
              <a:solidFill>
                <a:srgbClr val="FFFF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solidFill>
                <a:srgbClr val="FFFF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He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水素に次いで軽い気体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気球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や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飛行船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冷却剤に利用</a:t>
            </a: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Ar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白熱電球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や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蛍光灯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に封入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②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金属溶接時の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酸化防止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空気中に約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%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9938DAC-4ACE-B542-B5F2-516CDDF34ECD}"/>
              </a:ext>
            </a:extLst>
          </p:cNvPr>
          <p:cNvSpPr/>
          <p:nvPr/>
        </p:nvSpPr>
        <p:spPr>
          <a:xfrm>
            <a:off x="2955853" y="5486400"/>
            <a:ext cx="1233376" cy="42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588397-43AF-5544-B796-3C8BD64D9644}"/>
              </a:ext>
            </a:extLst>
          </p:cNvPr>
          <p:cNvSpPr/>
          <p:nvPr/>
        </p:nvSpPr>
        <p:spPr>
          <a:xfrm>
            <a:off x="1020725" y="5489945"/>
            <a:ext cx="1573619" cy="42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2B47F0-C782-7F42-A9E5-97DBEF80C5DB}"/>
              </a:ext>
            </a:extLst>
          </p:cNvPr>
          <p:cNvSpPr/>
          <p:nvPr/>
        </p:nvSpPr>
        <p:spPr>
          <a:xfrm>
            <a:off x="5864151" y="4021459"/>
            <a:ext cx="2360427" cy="42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8801715-CE27-294E-8B12-D9FF55AE274A}"/>
              </a:ext>
            </a:extLst>
          </p:cNvPr>
          <p:cNvSpPr/>
          <p:nvPr/>
        </p:nvSpPr>
        <p:spPr>
          <a:xfrm>
            <a:off x="1775639" y="2536321"/>
            <a:ext cx="818705" cy="4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A3B966F-A21A-CB43-B685-A0242749BB60}"/>
              </a:ext>
            </a:extLst>
          </p:cNvPr>
          <p:cNvSpPr/>
          <p:nvPr/>
        </p:nvSpPr>
        <p:spPr>
          <a:xfrm>
            <a:off x="5800356" y="2528273"/>
            <a:ext cx="797245" cy="44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71DA84D-F01A-8B40-A6A1-50DCA5E3BC5E}"/>
              </a:ext>
            </a:extLst>
          </p:cNvPr>
          <p:cNvSpPr/>
          <p:nvPr/>
        </p:nvSpPr>
        <p:spPr>
          <a:xfrm>
            <a:off x="2955853" y="2544369"/>
            <a:ext cx="2360427" cy="42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C00F0A0-F980-924A-B211-BC96D174D92F}"/>
              </a:ext>
            </a:extLst>
          </p:cNvPr>
          <p:cNvSpPr/>
          <p:nvPr/>
        </p:nvSpPr>
        <p:spPr>
          <a:xfrm>
            <a:off x="3009016" y="5950393"/>
            <a:ext cx="524538" cy="40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8FE20CD-A05F-3241-ADE0-44679F81CA22}"/>
              </a:ext>
            </a:extLst>
          </p:cNvPr>
          <p:cNvSpPr/>
          <p:nvPr/>
        </p:nvSpPr>
        <p:spPr>
          <a:xfrm>
            <a:off x="8801986" y="5486400"/>
            <a:ext cx="1660451" cy="42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3483573-5388-B343-B666-C01C8E0583B6}"/>
              </a:ext>
            </a:extLst>
          </p:cNvPr>
          <p:cNvSpPr/>
          <p:nvPr/>
        </p:nvSpPr>
        <p:spPr>
          <a:xfrm>
            <a:off x="595426" y="1058289"/>
            <a:ext cx="4210489" cy="488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2A85906-7570-4341-9021-12F2F5AF4E46}"/>
              </a:ext>
            </a:extLst>
          </p:cNvPr>
          <p:cNvSpPr/>
          <p:nvPr/>
        </p:nvSpPr>
        <p:spPr>
          <a:xfrm>
            <a:off x="595426" y="1637326"/>
            <a:ext cx="2360427" cy="42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82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9"/>
    </mc:Choice>
    <mc:Fallback xmlns="">
      <p:transition spd="slow" advTm="16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2F111A5-6211-AB46-80F2-9592CE9E9230}"/>
              </a:ext>
            </a:extLst>
          </p:cNvPr>
          <p:cNvSpPr/>
          <p:nvPr/>
        </p:nvSpPr>
        <p:spPr>
          <a:xfrm>
            <a:off x="595423" y="377597"/>
            <a:ext cx="1075837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◎カルシウムの化合物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CaO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白色固体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生石灰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 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②塩基性酸化物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CaO+2HCl → CaCl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③水と反応して発熱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CaO+H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O→Ca(OH)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Ca(OH)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 </a:t>
            </a:r>
            <a:r>
              <a:rPr lang="ja-JP" altLang="en-US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①白色粉末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消石灰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 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石灰水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③石灰水に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CO2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を通じると白濁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(CO2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の検出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Ca(OH)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→ CaCO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DD16A7E-DDF4-B74F-9341-967842FE4281}"/>
              </a:ext>
            </a:extLst>
          </p:cNvPr>
          <p:cNvSpPr/>
          <p:nvPr/>
        </p:nvSpPr>
        <p:spPr>
          <a:xfrm>
            <a:off x="4103649" y="962515"/>
            <a:ext cx="1219807" cy="33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478191-5B74-5D4F-8667-38F0EEA2062D}"/>
              </a:ext>
            </a:extLst>
          </p:cNvPr>
          <p:cNvSpPr/>
          <p:nvPr/>
        </p:nvSpPr>
        <p:spPr>
          <a:xfrm>
            <a:off x="5178468" y="2861932"/>
            <a:ext cx="1219807" cy="42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72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8C16CA6-68CA-FB4C-82A0-4EC59A00A17D}"/>
              </a:ext>
            </a:extLst>
          </p:cNvPr>
          <p:cNvSpPr/>
          <p:nvPr/>
        </p:nvSpPr>
        <p:spPr>
          <a:xfrm>
            <a:off x="836427" y="588692"/>
            <a:ext cx="1051737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①石灰石や大理石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②強熱すると熱分解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→ CaO+CO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③塩酸に溶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、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を発生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CaCO3+2HCl → CaCl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➃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を含む水に溶ける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 → Ca(HCO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⑤セメントやガラスの原料</a:t>
            </a: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天然に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セッコウ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CaSO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･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として産出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②約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140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℃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で焼きセッコウに変化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CaSO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ja-JP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22A90C-3AFA-EE42-B2EB-0267E76DE4F5}"/>
              </a:ext>
            </a:extLst>
          </p:cNvPr>
          <p:cNvSpPr/>
          <p:nvPr/>
        </p:nvSpPr>
        <p:spPr>
          <a:xfrm>
            <a:off x="2509283" y="5543610"/>
            <a:ext cx="4210493" cy="43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7DEEEA2-FF0C-E74E-B7E6-EA598F23EF09}"/>
              </a:ext>
            </a:extLst>
          </p:cNvPr>
          <p:cNvSpPr/>
          <p:nvPr/>
        </p:nvSpPr>
        <p:spPr>
          <a:xfrm>
            <a:off x="1322317" y="1170554"/>
            <a:ext cx="1186966" cy="32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AAADE28-100D-3D45-9FDD-D42D1372C254}"/>
              </a:ext>
            </a:extLst>
          </p:cNvPr>
          <p:cNvSpPr/>
          <p:nvPr/>
        </p:nvSpPr>
        <p:spPr>
          <a:xfrm>
            <a:off x="1743740" y="6009613"/>
            <a:ext cx="765543" cy="45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8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D0313E8-84C4-E84D-B53B-B7790C858CCB}"/>
              </a:ext>
            </a:extLst>
          </p:cNvPr>
          <p:cNvSpPr/>
          <p:nvPr/>
        </p:nvSpPr>
        <p:spPr>
          <a:xfrm>
            <a:off x="786048" y="1062756"/>
            <a:ext cx="957082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CaCl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水への溶解性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吸湿性が大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乾燥剤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融雪剤・凍結防止剤</a:t>
            </a: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Ca(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ClO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 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Ca(OH)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に塩素を吸収させて製造 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塩酸と反応して塩素発生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Ca(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ClO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O+4HCl → CaCl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+4H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O+2C1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en-US" sz="32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E3AC924-BB02-7F4A-8511-2940AC6C1C03}"/>
              </a:ext>
            </a:extLst>
          </p:cNvPr>
          <p:cNvSpPr/>
          <p:nvPr/>
        </p:nvSpPr>
        <p:spPr>
          <a:xfrm>
            <a:off x="1275841" y="2050113"/>
            <a:ext cx="3657263" cy="474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72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9AB4058-8723-AD44-8E62-F9EBE32BD319}"/>
              </a:ext>
            </a:extLst>
          </p:cNvPr>
          <p:cNvSpPr/>
          <p:nvPr/>
        </p:nvSpPr>
        <p:spPr>
          <a:xfrm>
            <a:off x="878958" y="560160"/>
            <a:ext cx="1047484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◎亜鉛・水銀・アルミニウム・スズ・鉛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Zn, AI, Sn, </a:t>
            </a:r>
            <a:r>
              <a:rPr lang="en-US" altLang="ja-JP" sz="3200" kern="100" dirty="0" err="1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Pb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両性元素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、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酸化物、水酸化物は、それぞれ両性酸化物、両性水酸化物であり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酸とも塩基とも反応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◎亜鉛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Zn 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銀白色の金属で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酸にも塩基にも溶ける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Zn+2HCl → ZnCl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 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Zn+2NaOH+2H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 → Na[Zn(OH)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] 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テトラヒドロキシド亜鉛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(Ⅱ)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酸ナトリウム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両性元素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トタン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銅板に亜鉛をめっき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乾電池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黄銅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銅と亜鉛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7C5462B-8F83-824D-B3D5-D092BBFC12E0}"/>
              </a:ext>
            </a:extLst>
          </p:cNvPr>
          <p:cNvSpPr/>
          <p:nvPr/>
        </p:nvSpPr>
        <p:spPr>
          <a:xfrm>
            <a:off x="956908" y="1099202"/>
            <a:ext cx="2658162" cy="410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349D063-85D7-564A-9458-98073BA7E9BA}"/>
              </a:ext>
            </a:extLst>
          </p:cNvPr>
          <p:cNvSpPr/>
          <p:nvPr/>
        </p:nvSpPr>
        <p:spPr>
          <a:xfrm>
            <a:off x="1403117" y="5457360"/>
            <a:ext cx="1169962" cy="48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FC92DB-C389-F84F-857E-13BFA479C9D6}"/>
              </a:ext>
            </a:extLst>
          </p:cNvPr>
          <p:cNvSpPr/>
          <p:nvPr/>
        </p:nvSpPr>
        <p:spPr>
          <a:xfrm>
            <a:off x="1403117" y="4968237"/>
            <a:ext cx="206238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E556A06-99E3-0445-9B45-13B27EFBC3AE}"/>
              </a:ext>
            </a:extLst>
          </p:cNvPr>
          <p:cNvSpPr/>
          <p:nvPr/>
        </p:nvSpPr>
        <p:spPr>
          <a:xfrm>
            <a:off x="3009350" y="4490987"/>
            <a:ext cx="7772064" cy="42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30A4FCB-4582-4840-BC4E-EEF03AB8F0FA}"/>
              </a:ext>
            </a:extLst>
          </p:cNvPr>
          <p:cNvSpPr/>
          <p:nvPr/>
        </p:nvSpPr>
        <p:spPr>
          <a:xfrm>
            <a:off x="8029353" y="5394902"/>
            <a:ext cx="814827" cy="54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45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5944D7-E384-064C-9BC4-A2F5C6CDE896}"/>
              </a:ext>
            </a:extLst>
          </p:cNvPr>
          <p:cNvSpPr/>
          <p:nvPr/>
        </p:nvSpPr>
        <p:spPr>
          <a:xfrm>
            <a:off x="701748" y="1219378"/>
            <a:ext cx="106520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3200" kern="10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ZnO</a:t>
            </a:r>
            <a:endParaRPr lang="en-US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白色粉末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2Zn+O</a:t>
            </a:r>
            <a:r>
              <a:rPr lang="ja-JP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 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2ZnO ②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両性酸化物　</a:t>
            </a:r>
            <a:endParaRPr lang="en-US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③白色顔料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軟こう</a:t>
            </a:r>
          </a:p>
          <a:p>
            <a:pPr algn="just">
              <a:spcAft>
                <a:spcPts val="0"/>
              </a:spcAft>
            </a:pPr>
            <a:endParaRPr lang="en-US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Zn(OH)</a:t>
            </a:r>
            <a:r>
              <a:rPr lang="en-US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①白色固体 ②両性水酸化物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③アンモニア水に溶ける</a:t>
            </a:r>
            <a:endParaRPr lang="en-US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Zn(OH)</a:t>
            </a:r>
            <a:r>
              <a:rPr lang="en-US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+4NH</a:t>
            </a:r>
            <a:r>
              <a:rPr lang="en-US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[Zn(NH</a:t>
            </a:r>
            <a:r>
              <a:rPr lang="en-US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en-US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] +2OH-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　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テトラアンミン亜鉛</a:t>
            </a:r>
            <a:r>
              <a:rPr lang="en-US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Ⅱ</a:t>
            </a:r>
            <a:r>
              <a:rPr lang="en-US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イオン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717C03-E81C-914F-8B3E-2525C6450B14}"/>
              </a:ext>
            </a:extLst>
          </p:cNvPr>
          <p:cNvSpPr/>
          <p:nvPr/>
        </p:nvSpPr>
        <p:spPr>
          <a:xfrm>
            <a:off x="4359685" y="4671740"/>
            <a:ext cx="5868835" cy="410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FE089EF-52DD-1545-A2C6-5309D65C6283}"/>
              </a:ext>
            </a:extLst>
          </p:cNvPr>
          <p:cNvSpPr/>
          <p:nvPr/>
        </p:nvSpPr>
        <p:spPr>
          <a:xfrm>
            <a:off x="772631" y="703655"/>
            <a:ext cx="1058116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◎水銀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Hg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①銀白色の液体の金属　②合金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アマルガム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をつくる　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③蒸気は強い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毒性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HgS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黒色。加熱すると赤色に変化　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②朱色の顔料として利用</a:t>
            </a: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塩化水銀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Ⅱ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)HgCl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：昇汞とも。無色、水に溶けやすい。猛毒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塩化水銀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(I)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HgCl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：甘汞とも。無色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水に溶けにくい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FB91D9-1463-4547-9784-ED7D82C122AA}"/>
              </a:ext>
            </a:extLst>
          </p:cNvPr>
          <p:cNvSpPr/>
          <p:nvPr/>
        </p:nvSpPr>
        <p:spPr>
          <a:xfrm>
            <a:off x="3338960" y="2141872"/>
            <a:ext cx="806302" cy="53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8B5F784-A499-0645-BA63-564C18DB68F4}"/>
              </a:ext>
            </a:extLst>
          </p:cNvPr>
          <p:cNvSpPr/>
          <p:nvPr/>
        </p:nvSpPr>
        <p:spPr>
          <a:xfrm>
            <a:off x="6718341" y="1715207"/>
            <a:ext cx="206238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1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11F4664-1978-0145-9DA4-43460223E7C2}"/>
              </a:ext>
            </a:extLst>
          </p:cNvPr>
          <p:cNvSpPr/>
          <p:nvPr/>
        </p:nvSpPr>
        <p:spPr>
          <a:xfrm>
            <a:off x="602510" y="560160"/>
            <a:ext cx="1075128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◎アルミニウムとその化合物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Al  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銀白色の金属。酸にも塩基にも溶ける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 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2Al+6HCl → 2AlCl +3H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両性元素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2Al+2NaOH+6H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 → 2Na[Al(OH)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] +3H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③濃硝酸によって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不動態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➃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ジュラルミン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航空機材料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 1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円硬貨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製法　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ボーキサイト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主成分の組成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から得られた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を融解した氷晶石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Na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AlF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6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に溶かし、炭素電極を用いて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溶融塩電解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陰極：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Al+ +3e- → Al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陽極：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C+O²- → 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+2e-  C+2O- →CO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+4e-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5231A91-04EA-984C-94A2-B075A49CB034}"/>
              </a:ext>
            </a:extLst>
          </p:cNvPr>
          <p:cNvSpPr/>
          <p:nvPr/>
        </p:nvSpPr>
        <p:spPr>
          <a:xfrm>
            <a:off x="1874660" y="2055211"/>
            <a:ext cx="206238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E4C5CBB-672F-B74A-B8AD-B804E0CF9BD5}"/>
              </a:ext>
            </a:extLst>
          </p:cNvPr>
          <p:cNvSpPr/>
          <p:nvPr/>
        </p:nvSpPr>
        <p:spPr>
          <a:xfrm>
            <a:off x="3937040" y="3000008"/>
            <a:ext cx="206238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20BB57F-0BC9-6144-8990-3D64DF3B9898}"/>
              </a:ext>
            </a:extLst>
          </p:cNvPr>
          <p:cNvSpPr/>
          <p:nvPr/>
        </p:nvSpPr>
        <p:spPr>
          <a:xfrm>
            <a:off x="1956560" y="3976194"/>
            <a:ext cx="2466584" cy="35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99462F1-A4C9-0E4B-AC42-0A4F5E199BB0}"/>
              </a:ext>
            </a:extLst>
          </p:cNvPr>
          <p:cNvSpPr/>
          <p:nvPr/>
        </p:nvSpPr>
        <p:spPr>
          <a:xfrm>
            <a:off x="1155825" y="3519819"/>
            <a:ext cx="4734611" cy="45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8F827C-4F69-FD42-A9F6-84D53E96271D}"/>
              </a:ext>
            </a:extLst>
          </p:cNvPr>
          <p:cNvSpPr/>
          <p:nvPr/>
        </p:nvSpPr>
        <p:spPr>
          <a:xfrm>
            <a:off x="2693750" y="4942785"/>
            <a:ext cx="206238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98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370EA2B-F01E-E645-BEB9-C7A5E00AEDCC}"/>
              </a:ext>
            </a:extLst>
          </p:cNvPr>
          <p:cNvSpPr/>
          <p:nvPr/>
        </p:nvSpPr>
        <p:spPr>
          <a:xfrm>
            <a:off x="687572" y="560160"/>
            <a:ext cx="106662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白色粉末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アルミナ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ともよばれる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4Al+3O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→2Al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②両性酸化物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+6HCl → 2AlCl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+3H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 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③難溶性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高融点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Al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+ 2NaOH+3H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 → 2Na[Al(OH)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]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➃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ルビー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(Cr 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を含む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やサファイア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(Fe, </a:t>
            </a:r>
            <a:r>
              <a:rPr lang="en-US" altLang="ja-JP" sz="2800" kern="100" dirty="0" err="1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Ti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を含む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28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の主成分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Al(OH)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①白色固体　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②両性水酸化物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Al(OH)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+ 3HCl → AlCl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+3H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  Al(OH)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+NaOH → Na[Al(OH)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]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AlK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12H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 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無色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ミョウバン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ともいう 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複塩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7E915B5-4C57-6142-854C-15D23F35BE4A}"/>
              </a:ext>
            </a:extLst>
          </p:cNvPr>
          <p:cNvSpPr/>
          <p:nvPr/>
        </p:nvSpPr>
        <p:spPr>
          <a:xfrm>
            <a:off x="1212448" y="3013061"/>
            <a:ext cx="7398151" cy="45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5467D8D-50B1-8548-9A98-11B866AD7ED2}"/>
              </a:ext>
            </a:extLst>
          </p:cNvPr>
          <p:cNvSpPr/>
          <p:nvPr/>
        </p:nvSpPr>
        <p:spPr>
          <a:xfrm>
            <a:off x="2959733" y="1105980"/>
            <a:ext cx="1548472" cy="40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7840A7B-5877-AE49-9361-638390CBADA6}"/>
              </a:ext>
            </a:extLst>
          </p:cNvPr>
          <p:cNvSpPr/>
          <p:nvPr/>
        </p:nvSpPr>
        <p:spPr>
          <a:xfrm>
            <a:off x="5862420" y="5954193"/>
            <a:ext cx="1899347" cy="40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2F05975-C580-9F45-95FE-EFDCF28E3C67}"/>
              </a:ext>
            </a:extLst>
          </p:cNvPr>
          <p:cNvSpPr/>
          <p:nvPr/>
        </p:nvSpPr>
        <p:spPr>
          <a:xfrm>
            <a:off x="9977220" y="5978699"/>
            <a:ext cx="761664" cy="37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38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4E8978B-0B6E-5348-9BA7-575B87E527B7}"/>
              </a:ext>
            </a:extLst>
          </p:cNvPr>
          <p:cNvSpPr/>
          <p:nvPr/>
        </p:nvSpPr>
        <p:spPr>
          <a:xfrm>
            <a:off x="622005" y="377597"/>
            <a:ext cx="1073179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◎スズ・鉛とその化合物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Sn 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白色の金属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両性元素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③SnCl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 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は無色の結晶で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還元作用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➃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青銅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銅とスズ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), 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ハンダ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鉛とスズ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), 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プリキ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鋼板にスズ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Pb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灰白色の金属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やわらかく、密度が大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両性元素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➃塩酸や希硫酸には表面に不溶性の塩を生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、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難溶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硝酸には可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溶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⑤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ハンダ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鉛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スズ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),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 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鉛蓄電池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: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(-)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鉛</a:t>
            </a:r>
            <a:r>
              <a:rPr lang="en-US" altLang="ja-JP" sz="3200" kern="100" dirty="0" err="1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Pb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,(+)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酸化鉛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Ⅳ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)PbO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褐色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Pb²+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の沈殿 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PbCl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白色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熱水に可溶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), PbSO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白色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),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                   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PbS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黒色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),PbCrO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黄色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99BE2DC-D80B-4242-A243-398A34CE043C}"/>
              </a:ext>
            </a:extLst>
          </p:cNvPr>
          <p:cNvSpPr/>
          <p:nvPr/>
        </p:nvSpPr>
        <p:spPr>
          <a:xfrm>
            <a:off x="1162830" y="2386486"/>
            <a:ext cx="9958826" cy="46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B0582D-E0AD-2F4A-9292-CE91ABA706ED}"/>
              </a:ext>
            </a:extLst>
          </p:cNvPr>
          <p:cNvSpPr/>
          <p:nvPr/>
        </p:nvSpPr>
        <p:spPr>
          <a:xfrm>
            <a:off x="9291420" y="3289255"/>
            <a:ext cx="1596320" cy="495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7BA0C32-1A7F-2048-B24C-F3FFCD7A2045}"/>
              </a:ext>
            </a:extLst>
          </p:cNvPr>
          <p:cNvSpPr/>
          <p:nvPr/>
        </p:nvSpPr>
        <p:spPr>
          <a:xfrm>
            <a:off x="2846150" y="5285339"/>
            <a:ext cx="6212790" cy="449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32DCB37-F108-5348-99C1-2EC280386A4B}"/>
              </a:ext>
            </a:extLst>
          </p:cNvPr>
          <p:cNvSpPr/>
          <p:nvPr/>
        </p:nvSpPr>
        <p:spPr>
          <a:xfrm>
            <a:off x="6548220" y="6289698"/>
            <a:ext cx="809510" cy="43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A2D291B-3D6A-C84A-9D69-A9442F1B1BA3}"/>
              </a:ext>
            </a:extLst>
          </p:cNvPr>
          <p:cNvSpPr/>
          <p:nvPr/>
        </p:nvSpPr>
        <p:spPr>
          <a:xfrm>
            <a:off x="1162830" y="4813508"/>
            <a:ext cx="2714510" cy="39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5EDD5D1-7143-DB42-85B1-8950C5616E5B}"/>
              </a:ext>
            </a:extLst>
          </p:cNvPr>
          <p:cNvSpPr/>
          <p:nvPr/>
        </p:nvSpPr>
        <p:spPr>
          <a:xfrm>
            <a:off x="3877340" y="6294810"/>
            <a:ext cx="758455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2E9AC33-563F-994E-9C0E-7169FF08074E}"/>
              </a:ext>
            </a:extLst>
          </p:cNvPr>
          <p:cNvSpPr/>
          <p:nvPr/>
        </p:nvSpPr>
        <p:spPr>
          <a:xfrm>
            <a:off x="8761565" y="5779478"/>
            <a:ext cx="807737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DEA6405-BEA5-5D46-9B20-40EF17DD866D}"/>
              </a:ext>
            </a:extLst>
          </p:cNvPr>
          <p:cNvSpPr/>
          <p:nvPr/>
        </p:nvSpPr>
        <p:spPr>
          <a:xfrm>
            <a:off x="4065181" y="5734948"/>
            <a:ext cx="2931041" cy="43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2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C03362-5E67-EE4B-BFF2-93D429E0356D}"/>
              </a:ext>
            </a:extLst>
          </p:cNvPr>
          <p:cNvSpPr/>
          <p:nvPr/>
        </p:nvSpPr>
        <p:spPr>
          <a:xfrm>
            <a:off x="402770" y="583435"/>
            <a:ext cx="1126671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◎遷移元素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①周期表の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3~11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族　②隣り合う元素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は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性質が類似　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③金属元素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⑥最外殻電子は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または２で、酸化数は複数　⑦錯イオンをつくる ⑧有色のものが多い。⑨触媒になる</a:t>
            </a: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◎錯イオン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配位子が金属イオンと配位結合することによって生じる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ジアンミン銀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(I)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イオン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[Ag(NH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]</a:t>
            </a:r>
            <a:r>
              <a:rPr lang="en-US" altLang="ja-JP" sz="3200" kern="100" baseline="30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：無色：直線形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テトラアンミン銅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(Ⅱ)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イオン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[Cu(NH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]</a:t>
            </a:r>
            <a:r>
              <a:rPr lang="en-US" altLang="ja-JP" sz="3200" kern="100" baseline="30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2+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深青色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：正方形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テトラアクア銅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(Ⅱ)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イオン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[Cu(H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]</a:t>
            </a:r>
            <a:r>
              <a:rPr lang="en-US" altLang="ja-JP" sz="3200" kern="100" baseline="30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2+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青色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：正方形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テトラアンミン亜鉛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(Ⅱ)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イオン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[Zn(NH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]</a:t>
            </a:r>
            <a:r>
              <a:rPr lang="en-US" altLang="ja-JP" sz="3200" kern="100" baseline="30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2+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：無色：正四面体形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58940F-E432-0F47-9977-505750D9A431}"/>
              </a:ext>
            </a:extLst>
          </p:cNvPr>
          <p:cNvSpPr/>
          <p:nvPr/>
        </p:nvSpPr>
        <p:spPr>
          <a:xfrm>
            <a:off x="6145237" y="1616150"/>
            <a:ext cx="2062380" cy="42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26A639-488D-2345-93CE-7C8E1907DDDE}"/>
              </a:ext>
            </a:extLst>
          </p:cNvPr>
          <p:cNvSpPr/>
          <p:nvPr/>
        </p:nvSpPr>
        <p:spPr>
          <a:xfrm>
            <a:off x="2541350" y="1058697"/>
            <a:ext cx="882334" cy="55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7F9DD96-8750-544B-89A2-9FD7CA2D4256}"/>
              </a:ext>
            </a:extLst>
          </p:cNvPr>
          <p:cNvSpPr/>
          <p:nvPr/>
        </p:nvSpPr>
        <p:spPr>
          <a:xfrm>
            <a:off x="8207617" y="5026196"/>
            <a:ext cx="872588" cy="4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740A25D-2AEB-704E-9FBD-91789D5E497A}"/>
              </a:ext>
            </a:extLst>
          </p:cNvPr>
          <p:cNvSpPr/>
          <p:nvPr/>
        </p:nvSpPr>
        <p:spPr>
          <a:xfrm>
            <a:off x="8610600" y="4533517"/>
            <a:ext cx="1256414" cy="44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23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7"/>
    </mc:Choice>
    <mc:Fallback xmlns="">
      <p:transition spd="slow" advTm="16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6BAE747-F1C7-F148-92EC-9A14091A0E81}"/>
              </a:ext>
            </a:extLst>
          </p:cNvPr>
          <p:cNvSpPr/>
          <p:nvPr/>
        </p:nvSpPr>
        <p:spPr>
          <a:xfrm>
            <a:off x="342340" y="311858"/>
            <a:ext cx="10855235" cy="6329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◎ハロゲン　</a:t>
            </a:r>
            <a:r>
              <a:rPr lang="en-US" altLang="ja-JP" sz="3200" kern="100" dirty="0" err="1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F,Cl,Br,I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,(At)</a:t>
            </a:r>
            <a:endParaRPr lang="ja-JP" altLang="ja-JP" sz="3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二原子分子で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有毒 </a:t>
            </a:r>
            <a:endParaRPr lang="en-US" altLang="ja-JP" sz="3200" kern="100" dirty="0">
              <a:solidFill>
                <a:srgbClr val="FFFF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原子番号が大きいものほど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融点・沸点が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高い</a:t>
            </a:r>
            <a:endParaRPr lang="ja-JP" altLang="ja-JP" sz="3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酸化作用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を示す</a:t>
            </a:r>
            <a:r>
              <a:rPr lang="ja-JP" altLang="en-US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酸化力の強さ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: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F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&gt;Cl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&gt;Br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&gt;I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ja-JP" sz="3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F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en-US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en-US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淡黄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刺激臭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の気体　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反応性が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大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冷暗所で水素と爆発的に反応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③水と反応、フッ化水素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酸素を生成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2F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O→ 4HF+O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</a:p>
          <a:p>
            <a:pPr algn="just">
              <a:spcAft>
                <a:spcPts val="0"/>
              </a:spcAft>
            </a:pPr>
            <a:endParaRPr lang="en-US" altLang="ja-JP" sz="3200" kern="100" baseline="-250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 </a:t>
            </a:r>
            <a:r>
              <a:rPr lang="ja-JP" altLang="en-US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黄緑色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刺激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臭の気体　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②水に少し溶け、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次亜塩素酸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HCIO 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を生じる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HCIO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は酸化作用が強く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塩素水は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殺菌や漂白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に利用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➃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ヨウ化カリウムデンプン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紙を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青変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E8A7EF4-3A9C-6B4C-9144-52CAF0C8ED0B}"/>
              </a:ext>
            </a:extLst>
          </p:cNvPr>
          <p:cNvSpPr/>
          <p:nvPr/>
        </p:nvSpPr>
        <p:spPr>
          <a:xfrm>
            <a:off x="799812" y="1743773"/>
            <a:ext cx="1732601" cy="53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A426BFB-841B-1048-A73B-AF1D994904C8}"/>
              </a:ext>
            </a:extLst>
          </p:cNvPr>
          <p:cNvSpPr/>
          <p:nvPr/>
        </p:nvSpPr>
        <p:spPr>
          <a:xfrm>
            <a:off x="6706533" y="1835720"/>
            <a:ext cx="2590800" cy="443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BAC1F9D-454A-2646-84E4-D6DFD08C8198}"/>
              </a:ext>
            </a:extLst>
          </p:cNvPr>
          <p:cNvSpPr/>
          <p:nvPr/>
        </p:nvSpPr>
        <p:spPr>
          <a:xfrm>
            <a:off x="2483647" y="3350019"/>
            <a:ext cx="396949" cy="379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A9B1C2B-6F5B-BC45-87B2-0AF51DE7615C}"/>
              </a:ext>
            </a:extLst>
          </p:cNvPr>
          <p:cNvSpPr/>
          <p:nvPr/>
        </p:nvSpPr>
        <p:spPr>
          <a:xfrm>
            <a:off x="1833020" y="2780061"/>
            <a:ext cx="2512827" cy="414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9A4FD53-C07A-7C4D-B0D3-8BE14DE70744}"/>
              </a:ext>
            </a:extLst>
          </p:cNvPr>
          <p:cNvSpPr/>
          <p:nvPr/>
        </p:nvSpPr>
        <p:spPr>
          <a:xfrm>
            <a:off x="3294825" y="887082"/>
            <a:ext cx="932121" cy="333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E24AF4C-8768-A440-AFD9-0575E07D40CE}"/>
              </a:ext>
            </a:extLst>
          </p:cNvPr>
          <p:cNvSpPr/>
          <p:nvPr/>
        </p:nvSpPr>
        <p:spPr>
          <a:xfrm>
            <a:off x="2880596" y="347509"/>
            <a:ext cx="2360427" cy="42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27C8351-F381-8F46-9C83-DBB847F91321}"/>
              </a:ext>
            </a:extLst>
          </p:cNvPr>
          <p:cNvSpPr/>
          <p:nvPr/>
        </p:nvSpPr>
        <p:spPr>
          <a:xfrm>
            <a:off x="8333975" y="1263403"/>
            <a:ext cx="963358" cy="513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98520A8-5950-7841-BB01-96052AE98D29}"/>
              </a:ext>
            </a:extLst>
          </p:cNvPr>
          <p:cNvSpPr/>
          <p:nvPr/>
        </p:nvSpPr>
        <p:spPr>
          <a:xfrm>
            <a:off x="1833020" y="4562867"/>
            <a:ext cx="206238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14A6AFB-51AA-DF49-BE9B-B6EC15141EB1}"/>
              </a:ext>
            </a:extLst>
          </p:cNvPr>
          <p:cNvSpPr/>
          <p:nvPr/>
        </p:nvSpPr>
        <p:spPr>
          <a:xfrm>
            <a:off x="6963499" y="5529881"/>
            <a:ext cx="1990060" cy="423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F4DF098-0AA4-174A-9915-D6C8CD41220E}"/>
              </a:ext>
            </a:extLst>
          </p:cNvPr>
          <p:cNvSpPr/>
          <p:nvPr/>
        </p:nvSpPr>
        <p:spPr>
          <a:xfrm>
            <a:off x="3692216" y="5072360"/>
            <a:ext cx="3271283" cy="434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147E1BE-0D56-AD45-8006-8FFF727708E2}"/>
              </a:ext>
            </a:extLst>
          </p:cNvPr>
          <p:cNvSpPr/>
          <p:nvPr/>
        </p:nvSpPr>
        <p:spPr>
          <a:xfrm>
            <a:off x="818216" y="5974577"/>
            <a:ext cx="4359012" cy="42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1C07172-97E7-0948-A2BF-5E0AF836D1C8}"/>
              </a:ext>
            </a:extLst>
          </p:cNvPr>
          <p:cNvSpPr/>
          <p:nvPr/>
        </p:nvSpPr>
        <p:spPr>
          <a:xfrm>
            <a:off x="6052643" y="6020025"/>
            <a:ext cx="910856" cy="37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18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15"/>
    </mc:Choice>
    <mc:Fallback xmlns="">
      <p:transition spd="slow" advTm="18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58C1465-EE67-FD41-89C5-6B8290D56EA3}"/>
              </a:ext>
            </a:extLst>
          </p:cNvPr>
          <p:cNvSpPr/>
          <p:nvPr/>
        </p:nvSpPr>
        <p:spPr>
          <a:xfrm>
            <a:off x="620486" y="1442318"/>
            <a:ext cx="1053737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テトラヒドロキシド亜鉛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(Ⅱ)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酸イオン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[Zn(OH)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]</a:t>
            </a:r>
            <a:r>
              <a:rPr lang="en-US" altLang="ja-JP" sz="3200" kern="100" baseline="30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2-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：無色：正四面体形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ヘキサシアニド鉄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(Ⅱ)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酸イオン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[Fe(CN)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6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]</a:t>
            </a:r>
            <a:r>
              <a:rPr lang="en-US" altLang="ja-JP" sz="3200" kern="100" baseline="30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4-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淡黄色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：正八面体形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ヘキサシアニド鉄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(II)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酸イオン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[Fe(CN)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6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]</a:t>
            </a:r>
            <a:r>
              <a:rPr lang="en-US" altLang="ja-JP" sz="3200" kern="100" baseline="30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3-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黄色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：正八面体形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＊テトラヘキサは配位子の数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2,4,6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を表す。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＊アクア錯イオンは水を省略して示すことが多い。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769AADD-E7E1-7C4E-80E9-7D3C04DB954F}"/>
              </a:ext>
            </a:extLst>
          </p:cNvPr>
          <p:cNvSpPr/>
          <p:nvPr/>
        </p:nvSpPr>
        <p:spPr>
          <a:xfrm>
            <a:off x="8951010" y="3458255"/>
            <a:ext cx="894739" cy="35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7C7F3-24C6-3243-8A12-F9993413F4D7}"/>
              </a:ext>
            </a:extLst>
          </p:cNvPr>
          <p:cNvSpPr/>
          <p:nvPr/>
        </p:nvSpPr>
        <p:spPr>
          <a:xfrm>
            <a:off x="8951010" y="2506242"/>
            <a:ext cx="1256246" cy="428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31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"/>
    </mc:Choice>
    <mc:Fallback xmlns="">
      <p:transition spd="slow" advTm="1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AA83C2F-4D8A-254B-8C2F-1762B83FA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70" y="614248"/>
            <a:ext cx="1137523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◎Fe</a:t>
            </a:r>
            <a:endParaRPr kumimoji="0" lang="ja-JP" altLang="ja-JP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①銀白色の金属②塩酸や希硫酸に溶③濃硝酸には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n-ea"/>
                <a:cs typeface="Times New Roman" panose="02020603050405020304" pitchFamily="18" charset="0"/>
              </a:rPr>
              <a:t>不動態</a:t>
            </a:r>
            <a:endParaRPr kumimoji="0" lang="ja-JP" altLang="ja-JP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製法 溶鉱炉で鉄鉱石(赤鉄鉱など)を還元</a:t>
            </a:r>
            <a:endParaRPr kumimoji="0" lang="ja-JP" altLang="ja-JP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Fe2O3+3CO → 2Fe+3CO2</a:t>
            </a:r>
            <a:endParaRPr kumimoji="0" lang="ja-JP" altLang="ja-JP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n-ea"/>
                <a:cs typeface="Times New Roman" panose="02020603050405020304" pitchFamily="18" charset="0"/>
              </a:rPr>
              <a:t>銑鉄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(炭素約4%)…もろい、鋳物</a:t>
            </a:r>
            <a:endParaRPr kumimoji="0" lang="ja-JP" altLang="ja-JP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n-ea"/>
                <a:cs typeface="Times New Roman" panose="02020603050405020304" pitchFamily="18" charset="0"/>
              </a:rPr>
              <a:t>銅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(炭素0.02~2%)…ねばり強い,鋼材</a:t>
            </a:r>
            <a:endParaRPr kumimoji="0" lang="ja-JP" altLang="ja-JP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Fe</a:t>
            </a:r>
            <a:r>
              <a:rPr kumimoji="0" lang="ja-JP" altLang="ja-JP" sz="3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3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O</a:t>
            </a:r>
            <a:r>
              <a:rPr kumimoji="0" lang="ja-JP" altLang="ja-JP" sz="3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4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n-ea"/>
                <a:cs typeface="Times New Roman" panose="02020603050405020304" pitchFamily="18" charset="0"/>
              </a:rPr>
              <a:t>黒色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の結晶②磁鉄鉱の主成分</a:t>
            </a:r>
            <a:endParaRPr kumimoji="0" lang="ja-JP" altLang="ja-JP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Fe</a:t>
            </a:r>
            <a:r>
              <a:rPr kumimoji="0" lang="ja-JP" altLang="ja-JP" sz="3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2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O</a:t>
            </a:r>
            <a:r>
              <a:rPr kumimoji="0" lang="ja-JP" altLang="ja-JP" sz="3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3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n-ea"/>
                <a:cs typeface="Times New Roman" panose="02020603050405020304" pitchFamily="18" charset="0"/>
              </a:rPr>
              <a:t>赤褐色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の結晶②赤鉄鉱の主成分</a:t>
            </a:r>
            <a:endParaRPr kumimoji="0" lang="ja-JP" altLang="ja-JP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FeSO</a:t>
            </a:r>
            <a:r>
              <a:rPr kumimoji="0" lang="ja-JP" altLang="ja-JP" sz="3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4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①結晶は七水和物(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n-ea"/>
                <a:cs typeface="Times New Roman" panose="02020603050405020304" pitchFamily="18" charset="0"/>
              </a:rPr>
              <a:t>淡緑色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) ②水に溶けて Fe²+(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n-ea"/>
                <a:cs typeface="Times New Roman" panose="02020603050405020304" pitchFamily="18" charset="0"/>
              </a:rPr>
              <a:t>淡緑色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endParaRPr kumimoji="0" lang="ja-JP" altLang="ja-JP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FeCl</a:t>
            </a:r>
            <a:r>
              <a:rPr kumimoji="0" lang="ja-JP" altLang="ja-JP" sz="3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3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①結晶は六水和物(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n-ea"/>
                <a:cs typeface="Times New Roman" panose="02020603050405020304" pitchFamily="18" charset="0"/>
              </a:rPr>
              <a:t>黄褐色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) ②水に溶けてFe3+ (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n-ea"/>
                <a:cs typeface="Times New Roman" panose="02020603050405020304" pitchFamily="18" charset="0"/>
              </a:rPr>
              <a:t>黄褐色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endParaRPr kumimoji="0" lang="ja-JP" altLang="ja-JP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K</a:t>
            </a:r>
            <a:r>
              <a:rPr kumimoji="0" lang="ja-JP" altLang="ja-JP" sz="3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4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[Fe(CN)</a:t>
            </a:r>
            <a:r>
              <a:rPr kumimoji="0" lang="ja-JP" altLang="ja-JP" sz="3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6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]①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n-ea"/>
                <a:cs typeface="Times New Roman" panose="02020603050405020304" pitchFamily="18" charset="0"/>
              </a:rPr>
              <a:t>黄色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の結晶②水溶液は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n-ea"/>
                <a:cs typeface="Times New Roman" panose="02020603050405020304" pitchFamily="18" charset="0"/>
              </a:rPr>
              <a:t>淡黄色</a:t>
            </a:r>
            <a:endParaRPr kumimoji="0" lang="ja-JP" altLang="ja-JP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K</a:t>
            </a:r>
            <a:r>
              <a:rPr kumimoji="0" lang="ja-JP" altLang="ja-JP" sz="3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3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[Fe(CN)</a:t>
            </a:r>
            <a:r>
              <a:rPr kumimoji="0" lang="ja-JP" altLang="ja-JP" sz="3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6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]①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n-ea"/>
                <a:cs typeface="Times New Roman" panose="02020603050405020304" pitchFamily="18" charset="0"/>
              </a:rPr>
              <a:t>暗赤色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の結晶②水溶液は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n-ea"/>
                <a:cs typeface="Times New Roman" panose="02020603050405020304" pitchFamily="18" charset="0"/>
              </a:rPr>
              <a:t>黄色</a:t>
            </a:r>
            <a:endParaRPr kumimoji="0" lang="ja-JP" altLang="ja-JP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F40EE3-3012-444D-93BA-83C27A09CA98}"/>
              </a:ext>
            </a:extLst>
          </p:cNvPr>
          <p:cNvSpPr/>
          <p:nvPr/>
        </p:nvSpPr>
        <p:spPr>
          <a:xfrm>
            <a:off x="478970" y="3142015"/>
            <a:ext cx="456695" cy="473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F7AA70-6E63-C640-8D8F-188FB860DE59}"/>
              </a:ext>
            </a:extLst>
          </p:cNvPr>
          <p:cNvSpPr/>
          <p:nvPr/>
        </p:nvSpPr>
        <p:spPr>
          <a:xfrm>
            <a:off x="478970" y="2633833"/>
            <a:ext cx="860732" cy="428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3B31E97-C77D-E04F-BA1D-F9406ECD4642}"/>
              </a:ext>
            </a:extLst>
          </p:cNvPr>
          <p:cNvSpPr/>
          <p:nvPr/>
        </p:nvSpPr>
        <p:spPr>
          <a:xfrm>
            <a:off x="10148945" y="5078027"/>
            <a:ext cx="1245613" cy="487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B2311F4-F42A-DA44-8C57-D071FA4D4E73}"/>
              </a:ext>
            </a:extLst>
          </p:cNvPr>
          <p:cNvSpPr/>
          <p:nvPr/>
        </p:nvSpPr>
        <p:spPr>
          <a:xfrm>
            <a:off x="5028998" y="5088055"/>
            <a:ext cx="1128954" cy="477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1A25BF9-8EE9-F241-A8E1-76531EBA1C7B}"/>
              </a:ext>
            </a:extLst>
          </p:cNvPr>
          <p:cNvSpPr/>
          <p:nvPr/>
        </p:nvSpPr>
        <p:spPr>
          <a:xfrm>
            <a:off x="5152875" y="4563266"/>
            <a:ext cx="1196463" cy="48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436E70D-649E-F149-8FFD-C7ED5614D711}"/>
              </a:ext>
            </a:extLst>
          </p:cNvPr>
          <p:cNvSpPr/>
          <p:nvPr/>
        </p:nvSpPr>
        <p:spPr>
          <a:xfrm>
            <a:off x="7639025" y="6060558"/>
            <a:ext cx="873305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320C8BC-DFC6-2E4D-A6F2-F0639E517FCE}"/>
              </a:ext>
            </a:extLst>
          </p:cNvPr>
          <p:cNvSpPr/>
          <p:nvPr/>
        </p:nvSpPr>
        <p:spPr>
          <a:xfrm>
            <a:off x="3193482" y="6060557"/>
            <a:ext cx="1293458" cy="55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860E530-6819-814B-B06A-DF0712EE6DAE}"/>
              </a:ext>
            </a:extLst>
          </p:cNvPr>
          <p:cNvSpPr/>
          <p:nvPr/>
        </p:nvSpPr>
        <p:spPr>
          <a:xfrm>
            <a:off x="7255286" y="5607043"/>
            <a:ext cx="1355314" cy="352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0ED076-00D3-D74C-9D17-25BBDB1E9122}"/>
              </a:ext>
            </a:extLst>
          </p:cNvPr>
          <p:cNvSpPr/>
          <p:nvPr/>
        </p:nvSpPr>
        <p:spPr>
          <a:xfrm>
            <a:off x="3150950" y="5580194"/>
            <a:ext cx="878790" cy="48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DF253D7-AC54-E547-857F-8EA2B1FE2007}"/>
              </a:ext>
            </a:extLst>
          </p:cNvPr>
          <p:cNvSpPr/>
          <p:nvPr/>
        </p:nvSpPr>
        <p:spPr>
          <a:xfrm>
            <a:off x="9537742" y="1194893"/>
            <a:ext cx="1222407" cy="39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B6BBF4B-D1B1-D445-8D23-8AFA0362BCF5}"/>
              </a:ext>
            </a:extLst>
          </p:cNvPr>
          <p:cNvSpPr/>
          <p:nvPr/>
        </p:nvSpPr>
        <p:spPr>
          <a:xfrm>
            <a:off x="1967360" y="4114118"/>
            <a:ext cx="1226121" cy="449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0C3CCBD-CEA3-3445-818B-7CA0D88C3B17}"/>
              </a:ext>
            </a:extLst>
          </p:cNvPr>
          <p:cNvSpPr/>
          <p:nvPr/>
        </p:nvSpPr>
        <p:spPr>
          <a:xfrm>
            <a:off x="1967360" y="3615070"/>
            <a:ext cx="839635" cy="467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3D514AF-897A-4542-A903-24FB921F34A7}"/>
              </a:ext>
            </a:extLst>
          </p:cNvPr>
          <p:cNvSpPr/>
          <p:nvPr/>
        </p:nvSpPr>
        <p:spPr>
          <a:xfrm>
            <a:off x="10313580" y="4563266"/>
            <a:ext cx="1084691" cy="451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23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42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4AB6531-1E83-B947-9B1C-1A7BCACEF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63611"/>
              </p:ext>
            </p:extLst>
          </p:nvPr>
        </p:nvGraphicFramePr>
        <p:xfrm>
          <a:off x="500108" y="1751375"/>
          <a:ext cx="11104064" cy="29260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42349">
                  <a:extLst>
                    <a:ext uri="{9D8B030D-6E8A-4147-A177-3AD203B41FA5}">
                      <a16:colId xmlns:a16="http://schemas.microsoft.com/office/drawing/2014/main" val="1049725270"/>
                    </a:ext>
                  </a:extLst>
                </a:gridCol>
                <a:gridCol w="2393338">
                  <a:extLst>
                    <a:ext uri="{9D8B030D-6E8A-4147-A177-3AD203B41FA5}">
                      <a16:colId xmlns:a16="http://schemas.microsoft.com/office/drawing/2014/main" val="3968346340"/>
                    </a:ext>
                  </a:extLst>
                </a:gridCol>
                <a:gridCol w="2509284">
                  <a:extLst>
                    <a:ext uri="{9D8B030D-6E8A-4147-A177-3AD203B41FA5}">
                      <a16:colId xmlns:a16="http://schemas.microsoft.com/office/drawing/2014/main" val="1680345372"/>
                    </a:ext>
                  </a:extLst>
                </a:gridCol>
                <a:gridCol w="2488019">
                  <a:extLst>
                    <a:ext uri="{9D8B030D-6E8A-4147-A177-3AD203B41FA5}">
                      <a16:colId xmlns:a16="http://schemas.microsoft.com/office/drawing/2014/main" val="3659887797"/>
                    </a:ext>
                  </a:extLst>
                </a:gridCol>
                <a:gridCol w="1971074">
                  <a:extLst>
                    <a:ext uri="{9D8B030D-6E8A-4147-A177-3AD203B41FA5}">
                      <a16:colId xmlns:a16="http://schemas.microsoft.com/office/drawing/2014/main" val="38148549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OH</a:t>
                      </a:r>
                      <a:r>
                        <a:rPr lang="en-US" sz="3200" kern="100" baseline="30000" dirty="0">
                          <a:effectLst/>
                        </a:rPr>
                        <a:t>-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K</a:t>
                      </a:r>
                      <a:r>
                        <a:rPr lang="en-US" sz="3200" kern="100" baseline="-25000">
                          <a:effectLst/>
                        </a:rPr>
                        <a:t>4</a:t>
                      </a:r>
                      <a:r>
                        <a:rPr lang="en-US" sz="3200" kern="100">
                          <a:effectLst/>
                        </a:rPr>
                        <a:t>[Fe(CN)</a:t>
                      </a:r>
                      <a:r>
                        <a:rPr lang="en-US" sz="3200" kern="100" baseline="-25000">
                          <a:effectLst/>
                        </a:rPr>
                        <a:t>6</a:t>
                      </a:r>
                      <a:r>
                        <a:rPr lang="en-US" sz="3200" kern="100">
                          <a:effectLst/>
                        </a:rPr>
                        <a:t>]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K</a:t>
                      </a:r>
                      <a:r>
                        <a:rPr lang="en-US" sz="3200" kern="100" baseline="-25000" dirty="0">
                          <a:effectLst/>
                        </a:rPr>
                        <a:t>3</a:t>
                      </a:r>
                      <a:r>
                        <a:rPr lang="en-US" sz="3200" kern="100" dirty="0">
                          <a:effectLst/>
                        </a:rPr>
                        <a:t>[Fe(CN)</a:t>
                      </a:r>
                      <a:r>
                        <a:rPr lang="en-US" sz="3200" kern="100" baseline="-25000" dirty="0">
                          <a:effectLst/>
                        </a:rPr>
                        <a:t>6</a:t>
                      </a:r>
                      <a:r>
                        <a:rPr lang="en-US" sz="3200" kern="100" dirty="0">
                          <a:effectLst/>
                        </a:rPr>
                        <a:t>]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KSCN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8042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Fe</a:t>
                      </a:r>
                      <a:r>
                        <a:rPr lang="en-US" sz="3200" kern="100" baseline="30000" dirty="0">
                          <a:effectLst/>
                        </a:rPr>
                        <a:t>2+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(</a:t>
                      </a:r>
                      <a:r>
                        <a:rPr lang="ja-JP" sz="3200" kern="100">
                          <a:effectLst/>
                        </a:rPr>
                        <a:t>淡緑色</a:t>
                      </a:r>
                      <a:r>
                        <a:rPr lang="en-US" sz="3200" kern="100" dirty="0">
                          <a:effectLst/>
                        </a:rPr>
                        <a:t>)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緑白色沈殿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青白色沈殿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濃青色沈殿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ターンブルブルー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変化なし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4803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Fe</a:t>
                      </a:r>
                      <a:r>
                        <a:rPr lang="en-US" sz="3200" kern="100" baseline="30000" dirty="0">
                          <a:effectLst/>
                        </a:rPr>
                        <a:t>3+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(</a:t>
                      </a:r>
                      <a:r>
                        <a:rPr lang="ja-JP" sz="3200" kern="100">
                          <a:effectLst/>
                        </a:rPr>
                        <a:t>黄褐色</a:t>
                      </a:r>
                      <a:r>
                        <a:rPr lang="en-US" sz="3200" kern="100" dirty="0">
                          <a:effectLst/>
                        </a:rPr>
                        <a:t>)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赤褐色沈殿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 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濃青色沈殿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紺青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暗褐色水溶液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血赤色水溶液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1453129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C08341-9BBE-354D-A11A-173DE9085A2B}"/>
              </a:ext>
            </a:extLst>
          </p:cNvPr>
          <p:cNvSpPr/>
          <p:nvPr/>
        </p:nvSpPr>
        <p:spPr>
          <a:xfrm>
            <a:off x="2326267" y="2294271"/>
            <a:ext cx="206238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88BCBC1-839D-554E-B695-6E1B553DCD77}"/>
              </a:ext>
            </a:extLst>
          </p:cNvPr>
          <p:cNvSpPr/>
          <p:nvPr/>
        </p:nvSpPr>
        <p:spPr>
          <a:xfrm>
            <a:off x="762589" y="4213973"/>
            <a:ext cx="1052371" cy="36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51A9EE-4C4E-9545-94B1-BC1BFAE26EA6}"/>
              </a:ext>
            </a:extLst>
          </p:cNvPr>
          <p:cNvSpPr/>
          <p:nvPr/>
        </p:nvSpPr>
        <p:spPr>
          <a:xfrm>
            <a:off x="739867" y="2723933"/>
            <a:ext cx="1075093" cy="41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051BEF-2CB3-5B40-AF23-C1640C9F9DE2}"/>
              </a:ext>
            </a:extLst>
          </p:cNvPr>
          <p:cNvSpPr/>
          <p:nvPr/>
        </p:nvSpPr>
        <p:spPr>
          <a:xfrm>
            <a:off x="9711406" y="3760516"/>
            <a:ext cx="1892766" cy="81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BEF5B66-D731-D14E-A1DB-8EE1B91A7947}"/>
              </a:ext>
            </a:extLst>
          </p:cNvPr>
          <p:cNvSpPr/>
          <p:nvPr/>
        </p:nvSpPr>
        <p:spPr>
          <a:xfrm>
            <a:off x="7234272" y="3711317"/>
            <a:ext cx="2313763" cy="863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9DD08B4-27CE-8C4C-BBA5-AFAF0B8D0B17}"/>
              </a:ext>
            </a:extLst>
          </p:cNvPr>
          <p:cNvSpPr/>
          <p:nvPr/>
        </p:nvSpPr>
        <p:spPr>
          <a:xfrm>
            <a:off x="2272160" y="3711318"/>
            <a:ext cx="206238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96DD486-D41D-2D44-B87D-224747C84108}"/>
              </a:ext>
            </a:extLst>
          </p:cNvPr>
          <p:cNvSpPr/>
          <p:nvPr/>
        </p:nvSpPr>
        <p:spPr>
          <a:xfrm>
            <a:off x="4719462" y="4245567"/>
            <a:ext cx="788203" cy="43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6D75FEC-159C-EE44-BD8E-ED9400B4247B}"/>
              </a:ext>
            </a:extLst>
          </p:cNvPr>
          <p:cNvSpPr/>
          <p:nvPr/>
        </p:nvSpPr>
        <p:spPr>
          <a:xfrm>
            <a:off x="4719462" y="2294272"/>
            <a:ext cx="206238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E169313-403A-A442-A40C-0A38AACA5049}"/>
              </a:ext>
            </a:extLst>
          </p:cNvPr>
          <p:cNvSpPr/>
          <p:nvPr/>
        </p:nvSpPr>
        <p:spPr>
          <a:xfrm>
            <a:off x="7166765" y="2751472"/>
            <a:ext cx="2381271" cy="82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7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2086F0C-04A6-2241-A829-E57F4540DBA0}"/>
              </a:ext>
            </a:extLst>
          </p:cNvPr>
          <p:cNvSpPr/>
          <p:nvPr/>
        </p:nvSpPr>
        <p:spPr>
          <a:xfrm>
            <a:off x="609600" y="1196097"/>
            <a:ext cx="10744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◎銅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Cu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赤味　②展性・延性に富む　③熱・電気の良導体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➃湿った空気中でさび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緑青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CuCO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Cu(OH)2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を生じる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⑤塩酸や希硫酸とは反応せず、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硝酸、熱濃硫酸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には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可溶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⑥銅の合金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青銅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ブロンズ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)Cu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Sn,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黄銅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真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)Cu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Zn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製法　黄銅鉱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CuFeS2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→硫化銅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(I) 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CuS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→粗銅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Cu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→純銅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Cu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＊粗銅を陽極、純銅を陰極にして硫酸酸性の硫酸銅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(Ⅱ)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水溶液中で電気分解。粗銅中の鉄やニッケルなどはイオンとなって溶け出る、金や銀などはイオン化せず、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陽極泥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099C553-0DB1-2546-B9DD-4A0D62B6B48A}"/>
              </a:ext>
            </a:extLst>
          </p:cNvPr>
          <p:cNvSpPr/>
          <p:nvPr/>
        </p:nvSpPr>
        <p:spPr>
          <a:xfrm>
            <a:off x="7122209" y="3167141"/>
            <a:ext cx="802591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E208F6-4644-294C-A630-2AABAFADC35A}"/>
              </a:ext>
            </a:extLst>
          </p:cNvPr>
          <p:cNvSpPr/>
          <p:nvPr/>
        </p:nvSpPr>
        <p:spPr>
          <a:xfrm>
            <a:off x="1960019" y="3707956"/>
            <a:ext cx="1215656" cy="402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3F4064-AB46-4245-9E58-40D39DE07074}"/>
              </a:ext>
            </a:extLst>
          </p:cNvPr>
          <p:cNvSpPr/>
          <p:nvPr/>
        </p:nvSpPr>
        <p:spPr>
          <a:xfrm>
            <a:off x="2778811" y="3179116"/>
            <a:ext cx="793729" cy="41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0741564-8EE7-4A43-892A-39CB98FDD0DD}"/>
              </a:ext>
            </a:extLst>
          </p:cNvPr>
          <p:cNvSpPr/>
          <p:nvPr/>
        </p:nvSpPr>
        <p:spPr>
          <a:xfrm>
            <a:off x="6347974" y="2752784"/>
            <a:ext cx="2966146" cy="35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29923E4-9B9E-1B48-B4AC-6B50EF2A69BC}"/>
              </a:ext>
            </a:extLst>
          </p:cNvPr>
          <p:cNvSpPr/>
          <p:nvPr/>
        </p:nvSpPr>
        <p:spPr>
          <a:xfrm>
            <a:off x="4930299" y="2220347"/>
            <a:ext cx="4383821" cy="439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DBCEAFB-4EAE-F94B-9E88-D1A05CF4BAB5}"/>
              </a:ext>
            </a:extLst>
          </p:cNvPr>
          <p:cNvSpPr/>
          <p:nvPr/>
        </p:nvSpPr>
        <p:spPr>
          <a:xfrm>
            <a:off x="4930298" y="3696366"/>
            <a:ext cx="1760433" cy="413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1DB6C95-CB3B-A041-97AA-DF049CCA8F48}"/>
              </a:ext>
            </a:extLst>
          </p:cNvPr>
          <p:cNvSpPr/>
          <p:nvPr/>
        </p:nvSpPr>
        <p:spPr>
          <a:xfrm>
            <a:off x="10028663" y="5141673"/>
            <a:ext cx="1215656" cy="402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25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44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0115D5-8A47-CE4E-822E-1C921CADCE47}"/>
              </a:ext>
            </a:extLst>
          </p:cNvPr>
          <p:cNvSpPr/>
          <p:nvPr/>
        </p:nvSpPr>
        <p:spPr>
          <a:xfrm>
            <a:off x="1045029" y="1186267"/>
            <a:ext cx="103087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CuO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黒色粉末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②塩基性酸化物。酸に溶ける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CuO+H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→ CuSO4+H2O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を空気中で加熱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2Cu+O2→2CuO 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➃強熱で酸化銅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(I)Cu2O(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赤色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CuSO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①五水和物は青色結晶。加熱で無水塩 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無水塩は白色粉末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無水塩は水に触れると青色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水の検出に利用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2AFBED4-1AC4-2747-8311-DFD8850987BA}"/>
              </a:ext>
            </a:extLst>
          </p:cNvPr>
          <p:cNvSpPr/>
          <p:nvPr/>
        </p:nvSpPr>
        <p:spPr>
          <a:xfrm>
            <a:off x="6893610" y="3235091"/>
            <a:ext cx="868157" cy="337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09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CA694BB-37A2-874B-A701-6322900A5159}"/>
              </a:ext>
            </a:extLst>
          </p:cNvPr>
          <p:cNvSpPr/>
          <p:nvPr/>
        </p:nvSpPr>
        <p:spPr>
          <a:xfrm>
            <a:off x="435428" y="638420"/>
            <a:ext cx="1091837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◎銀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①銀白色 ②展性・延性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熱・電気の伝導性は最大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➃塩酸や希硫酸とは反応せず、硝酸や熱濃硫酸には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可溶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Ag+2HNO3 → AgNO3+H2O+NO2(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濃硝酸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 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O①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褐色沈殿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2Ag +2OH- → Ag2O+H2O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＊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AgOH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は不安定で、ただちに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Ag2O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になる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NH3 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に可溶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O+4NH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+H2O→ 2[Ag(NH)2]+2OH-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ハロゲン化銀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フッ化銀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AgF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黄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塩化銀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AgCl(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白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), 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臭化銀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AgBr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淡黄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、ヨウ化銀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AgI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黄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①光で分解して銀を生成水に難溶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AgF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は可溶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 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 NH3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水に溶ける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AgI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は難溶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 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FFC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➃</a:t>
            </a:r>
            <a:r>
              <a:rPr lang="en-US" altLang="ja-JP" sz="3200" kern="100" dirty="0">
                <a:solidFill>
                  <a:srgbClr val="FFC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Na2S2O3</a:t>
            </a:r>
            <a:r>
              <a:rPr lang="ja-JP" altLang="ja-JP" sz="3200" kern="100">
                <a:solidFill>
                  <a:srgbClr val="FFC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水溶液に溶ける⑤</a:t>
            </a:r>
            <a:r>
              <a:rPr lang="en-US" altLang="ja-JP" sz="3200" kern="100" dirty="0" err="1">
                <a:solidFill>
                  <a:srgbClr val="FFC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AgBr</a:t>
            </a:r>
            <a:r>
              <a:rPr lang="en-US" altLang="ja-JP" sz="3200" kern="100" dirty="0">
                <a:solidFill>
                  <a:srgbClr val="FFC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ja-JP" altLang="ja-JP" sz="3200" kern="100">
                <a:solidFill>
                  <a:srgbClr val="FFC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は写真のフィルム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6953CB4-9320-0346-BD0D-90B8FD193346}"/>
              </a:ext>
            </a:extLst>
          </p:cNvPr>
          <p:cNvSpPr/>
          <p:nvPr/>
        </p:nvSpPr>
        <p:spPr>
          <a:xfrm>
            <a:off x="5600730" y="4638389"/>
            <a:ext cx="318640" cy="44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AD5BA47-4193-CA41-872B-2FD80D54B677}"/>
              </a:ext>
            </a:extLst>
          </p:cNvPr>
          <p:cNvSpPr/>
          <p:nvPr/>
        </p:nvSpPr>
        <p:spPr>
          <a:xfrm>
            <a:off x="6077472" y="4113188"/>
            <a:ext cx="357626" cy="53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6242D60-831C-584F-B952-47D5E5916843}"/>
              </a:ext>
            </a:extLst>
          </p:cNvPr>
          <p:cNvSpPr/>
          <p:nvPr/>
        </p:nvSpPr>
        <p:spPr>
          <a:xfrm>
            <a:off x="1667960" y="4649220"/>
            <a:ext cx="740398" cy="44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381FE1-BF45-DC42-B10B-7CB914D1DE71}"/>
              </a:ext>
            </a:extLst>
          </p:cNvPr>
          <p:cNvSpPr/>
          <p:nvPr/>
        </p:nvSpPr>
        <p:spPr>
          <a:xfrm>
            <a:off x="1934436" y="2681630"/>
            <a:ext cx="1637414" cy="41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53E38E5-8CDA-1640-8B90-CE703A7D2F30}"/>
              </a:ext>
            </a:extLst>
          </p:cNvPr>
          <p:cNvSpPr/>
          <p:nvPr/>
        </p:nvSpPr>
        <p:spPr>
          <a:xfrm>
            <a:off x="7393510" y="6035602"/>
            <a:ext cx="2771216" cy="484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23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46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A0393E1-3DDC-7744-932A-15C6EA3D76B7}"/>
              </a:ext>
            </a:extLst>
          </p:cNvPr>
          <p:cNvSpPr/>
          <p:nvPr/>
        </p:nvSpPr>
        <p:spPr>
          <a:xfrm>
            <a:off x="631370" y="560160"/>
            <a:ext cx="1090748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◎クロム・マンガン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Cr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①銀白色の金属②かたくて融点が高③腐食しにくい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➃クロムめっき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2CrO42-+2H+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⇄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Cr2O72-+H2O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K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CrO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黄色結晶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金属イオンと沈殿生成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PbCrO4(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黄色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),Ag2CrO4(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赤褐色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K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Cr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7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赤橙色結晶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②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Cr2O72-(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赤橙色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 = CrO2-(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黄色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 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③硫酸酸性で強い酸化作用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Mn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銀白色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の金属②かたいがもろい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MnO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①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黒色粉末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②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酸化作用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3H2O2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や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KCIO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分解の触媒 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➃乾電池の正極活物質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KMnO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黒紫色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の結晶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②水溶液は赤紫色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(MnO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による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③硫酸酸性で強い酸化作用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911454-70FF-E144-8D56-5797CCBE0513}"/>
              </a:ext>
            </a:extLst>
          </p:cNvPr>
          <p:cNvSpPr/>
          <p:nvPr/>
        </p:nvSpPr>
        <p:spPr>
          <a:xfrm>
            <a:off x="2541350" y="2049135"/>
            <a:ext cx="206238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285A8-A989-7C4B-9460-DD35966687E5}"/>
              </a:ext>
            </a:extLst>
          </p:cNvPr>
          <p:cNvSpPr/>
          <p:nvPr/>
        </p:nvSpPr>
        <p:spPr>
          <a:xfrm>
            <a:off x="9982200" y="2475800"/>
            <a:ext cx="1210055" cy="49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42C7D8-249F-D947-AA4A-B81382ED1793}"/>
              </a:ext>
            </a:extLst>
          </p:cNvPr>
          <p:cNvSpPr/>
          <p:nvPr/>
        </p:nvSpPr>
        <p:spPr>
          <a:xfrm>
            <a:off x="7137653" y="3025129"/>
            <a:ext cx="1240803" cy="42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5723D90-DEA7-5D44-9769-F484A1816FE7}"/>
              </a:ext>
            </a:extLst>
          </p:cNvPr>
          <p:cNvSpPr/>
          <p:nvPr/>
        </p:nvSpPr>
        <p:spPr>
          <a:xfrm>
            <a:off x="6985253" y="2508457"/>
            <a:ext cx="825627" cy="51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41B554E-1F06-4F4C-A3CF-1AD3B3F51B59}"/>
              </a:ext>
            </a:extLst>
          </p:cNvPr>
          <p:cNvSpPr/>
          <p:nvPr/>
        </p:nvSpPr>
        <p:spPr>
          <a:xfrm>
            <a:off x="2846150" y="3025130"/>
            <a:ext cx="206238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54898C8-FB96-4349-978A-1F7802FEE7C1}"/>
              </a:ext>
            </a:extLst>
          </p:cNvPr>
          <p:cNvSpPr/>
          <p:nvPr/>
        </p:nvSpPr>
        <p:spPr>
          <a:xfrm>
            <a:off x="2364140" y="4509380"/>
            <a:ext cx="1665600" cy="433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AD4EE6C-D6BC-A44C-BB34-D4AE8EA0593D}"/>
              </a:ext>
            </a:extLst>
          </p:cNvPr>
          <p:cNvSpPr/>
          <p:nvPr/>
        </p:nvSpPr>
        <p:spPr>
          <a:xfrm>
            <a:off x="1793695" y="4001125"/>
            <a:ext cx="1140891" cy="48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D3DB08-70DD-854A-88F0-92947001C9C8}"/>
              </a:ext>
            </a:extLst>
          </p:cNvPr>
          <p:cNvSpPr/>
          <p:nvPr/>
        </p:nvSpPr>
        <p:spPr>
          <a:xfrm>
            <a:off x="2541350" y="5437292"/>
            <a:ext cx="1183590" cy="49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569E47E-AA15-D144-B798-087F413B5BAD}"/>
              </a:ext>
            </a:extLst>
          </p:cNvPr>
          <p:cNvSpPr/>
          <p:nvPr/>
        </p:nvSpPr>
        <p:spPr>
          <a:xfrm>
            <a:off x="10507666" y="3031590"/>
            <a:ext cx="684589" cy="420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46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47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F31526D-CC54-8C43-8FEF-97CC29FB321E}"/>
              </a:ext>
            </a:extLst>
          </p:cNvPr>
          <p:cNvSpPr/>
          <p:nvPr/>
        </p:nvSpPr>
        <p:spPr>
          <a:xfrm>
            <a:off x="653142" y="560160"/>
            <a:ext cx="1070065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◎水溶性の塩と難溶性の塩　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硝酸塩：すべて水にとけやすい。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塩化物：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AgCl(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白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、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PbCl2(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白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などを除いて、水に溶けやすい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(AgCl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は光で分解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NH3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水に可溶、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PbCl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は熱水に溶解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硫酸塩：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CaSO4(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白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), BaSO4(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白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), PbSO4(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白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などを除いて、水に溶けやすいものが多い。硫酸塩の沈殿は塩酸に溶けない。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炭酸塩：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CaCO3(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白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、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BaCO3(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白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などほとんど水に溶けにくい。炭酸塩の沈殿は塩酸に溶ける。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クロム酸塩：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Ag2CrO4(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赤褐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、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PbCrO4(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黄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などは沈殿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＊アルカリ金属やアンモニウム塩、酸塩もすべて水に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可溶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AB11E3-59CE-3E42-BAA8-12B2630225E3}"/>
              </a:ext>
            </a:extLst>
          </p:cNvPr>
          <p:cNvSpPr/>
          <p:nvPr/>
        </p:nvSpPr>
        <p:spPr>
          <a:xfrm>
            <a:off x="1766192" y="2111498"/>
            <a:ext cx="903856" cy="443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382E29-124E-014C-B6C1-AF6BC7F8B82E}"/>
              </a:ext>
            </a:extLst>
          </p:cNvPr>
          <p:cNvSpPr/>
          <p:nvPr/>
        </p:nvSpPr>
        <p:spPr>
          <a:xfrm>
            <a:off x="7579410" y="2083358"/>
            <a:ext cx="887934" cy="47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3111474-21BD-004A-98D0-38FD21F0750B}"/>
              </a:ext>
            </a:extLst>
          </p:cNvPr>
          <p:cNvSpPr/>
          <p:nvPr/>
        </p:nvSpPr>
        <p:spPr>
          <a:xfrm>
            <a:off x="2381888" y="2600944"/>
            <a:ext cx="6798688" cy="410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5DD39DB-CA63-1646-8F13-11DE3322B802}"/>
              </a:ext>
            </a:extLst>
          </p:cNvPr>
          <p:cNvSpPr/>
          <p:nvPr/>
        </p:nvSpPr>
        <p:spPr>
          <a:xfrm>
            <a:off x="2381888" y="1551513"/>
            <a:ext cx="3978758" cy="433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750709A-F5C4-9445-B160-91BBBEF03B63}"/>
              </a:ext>
            </a:extLst>
          </p:cNvPr>
          <p:cNvSpPr/>
          <p:nvPr/>
        </p:nvSpPr>
        <p:spPr>
          <a:xfrm>
            <a:off x="3125600" y="5005588"/>
            <a:ext cx="5670928" cy="46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5E229D3-054B-2D4A-9C61-FE28C211C436}"/>
              </a:ext>
            </a:extLst>
          </p:cNvPr>
          <p:cNvSpPr/>
          <p:nvPr/>
        </p:nvSpPr>
        <p:spPr>
          <a:xfrm>
            <a:off x="2381888" y="4000109"/>
            <a:ext cx="4732144" cy="485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45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48</a:t>
            </a:fld>
            <a:endParaRPr kumimoji="1"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26BF59C-0D2E-E747-8071-11BF9230F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31162"/>
              </p:ext>
            </p:extLst>
          </p:nvPr>
        </p:nvGraphicFramePr>
        <p:xfrm>
          <a:off x="490807" y="2322845"/>
          <a:ext cx="11162477" cy="34137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10402">
                  <a:extLst>
                    <a:ext uri="{9D8B030D-6E8A-4147-A177-3AD203B41FA5}">
                      <a16:colId xmlns:a16="http://schemas.microsoft.com/office/drawing/2014/main" val="3575824716"/>
                    </a:ext>
                  </a:extLst>
                </a:gridCol>
                <a:gridCol w="3125972">
                  <a:extLst>
                    <a:ext uri="{9D8B030D-6E8A-4147-A177-3AD203B41FA5}">
                      <a16:colId xmlns:a16="http://schemas.microsoft.com/office/drawing/2014/main" val="681682088"/>
                    </a:ext>
                  </a:extLst>
                </a:gridCol>
                <a:gridCol w="3615070">
                  <a:extLst>
                    <a:ext uri="{9D8B030D-6E8A-4147-A177-3AD203B41FA5}">
                      <a16:colId xmlns:a16="http://schemas.microsoft.com/office/drawing/2014/main" val="448009680"/>
                    </a:ext>
                  </a:extLst>
                </a:gridCol>
                <a:gridCol w="3211033">
                  <a:extLst>
                    <a:ext uri="{9D8B030D-6E8A-4147-A177-3AD203B41FA5}">
                      <a16:colId xmlns:a16="http://schemas.microsoft.com/office/drawing/2014/main" val="18167260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ja-JP" sz="2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OH </a:t>
                      </a:r>
                      <a:r>
                        <a:rPr lang="ja-JP" sz="2800" kern="100">
                          <a:effectLst/>
                        </a:rPr>
                        <a:t>による沈殿</a:t>
                      </a:r>
                      <a:endParaRPr lang="ja-JP" sz="2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>
                          <a:effectLst/>
                        </a:rPr>
                        <a:t>多量の</a:t>
                      </a:r>
                      <a:r>
                        <a:rPr lang="en-US" sz="2800" kern="100" dirty="0">
                          <a:effectLst/>
                        </a:rPr>
                        <a:t>NH3</a:t>
                      </a:r>
                      <a:r>
                        <a:rPr lang="ja-JP" sz="2800" kern="100">
                          <a:effectLst/>
                        </a:rPr>
                        <a:t>水</a:t>
                      </a:r>
                      <a:endParaRPr lang="ja-JP" sz="2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>
                          <a:effectLst/>
                        </a:rPr>
                        <a:t>多量の</a:t>
                      </a:r>
                      <a:r>
                        <a:rPr lang="en-US" sz="2800" kern="100" dirty="0" err="1">
                          <a:effectLst/>
                        </a:rPr>
                        <a:t>NaOH</a:t>
                      </a:r>
                      <a:r>
                        <a:rPr lang="ja-JP" altLang="en-US" sz="2800" kern="100">
                          <a:effectLst/>
                        </a:rPr>
                        <a:t>水</a:t>
                      </a:r>
                      <a:endParaRPr lang="ja-JP" sz="2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7472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Ag</a:t>
                      </a:r>
                      <a:endParaRPr lang="ja-JP" sz="2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Cu</a:t>
                      </a:r>
                      <a:endParaRPr lang="ja-JP" sz="2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Zn</a:t>
                      </a:r>
                      <a:endParaRPr lang="ja-JP" sz="2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Al</a:t>
                      </a:r>
                      <a:endParaRPr lang="ja-JP" sz="2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Pb</a:t>
                      </a:r>
                      <a:endParaRPr lang="ja-JP" sz="2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Fe3+</a:t>
                      </a:r>
                      <a:endParaRPr lang="ja-JP" sz="2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Fe2+</a:t>
                      </a:r>
                      <a:endParaRPr lang="ja-JP" sz="2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FF00"/>
                          </a:solidFill>
                          <a:effectLst/>
                        </a:rPr>
                        <a:t>Ag2O </a:t>
                      </a:r>
                      <a:r>
                        <a:rPr lang="ja-JP" sz="2800" kern="100">
                          <a:solidFill>
                            <a:srgbClr val="FFFF00"/>
                          </a:solidFill>
                          <a:effectLst/>
                        </a:rPr>
                        <a:t>褐色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FF00"/>
                          </a:solidFill>
                          <a:effectLst/>
                        </a:rPr>
                        <a:t>Cu(OH)2 </a:t>
                      </a:r>
                      <a:r>
                        <a:rPr lang="ja-JP" sz="2800" kern="100">
                          <a:solidFill>
                            <a:srgbClr val="FFFF00"/>
                          </a:solidFill>
                          <a:effectLst/>
                        </a:rPr>
                        <a:t>青白色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FF00"/>
                          </a:solidFill>
                          <a:effectLst/>
                        </a:rPr>
                        <a:t>Zn(OH)2 </a:t>
                      </a:r>
                      <a:r>
                        <a:rPr lang="ja-JP" sz="2800" kern="100">
                          <a:solidFill>
                            <a:srgbClr val="FFFF00"/>
                          </a:solidFill>
                          <a:effectLst/>
                        </a:rPr>
                        <a:t>白色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FF00"/>
                          </a:solidFill>
                          <a:effectLst/>
                        </a:rPr>
                        <a:t>Al(OH)3 </a:t>
                      </a:r>
                      <a:r>
                        <a:rPr lang="ja-JP" sz="2800" kern="100">
                          <a:solidFill>
                            <a:srgbClr val="FFFF00"/>
                          </a:solidFill>
                          <a:effectLst/>
                        </a:rPr>
                        <a:t>白色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solidFill>
                            <a:srgbClr val="FFFF00"/>
                          </a:solidFill>
                          <a:effectLst/>
                        </a:rPr>
                        <a:t>Pb</a:t>
                      </a:r>
                      <a:r>
                        <a:rPr lang="en-US" sz="2800" kern="100" dirty="0">
                          <a:solidFill>
                            <a:srgbClr val="FFFF00"/>
                          </a:solidFill>
                          <a:effectLst/>
                        </a:rPr>
                        <a:t>(OH)2</a:t>
                      </a:r>
                      <a:r>
                        <a:rPr lang="ja-JP" sz="2800" kern="100">
                          <a:solidFill>
                            <a:srgbClr val="FFFF00"/>
                          </a:solidFill>
                          <a:effectLst/>
                        </a:rPr>
                        <a:t>　白色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FF00"/>
                          </a:solidFill>
                          <a:effectLst/>
                        </a:rPr>
                        <a:t>Fe(OH)3</a:t>
                      </a:r>
                      <a:r>
                        <a:rPr lang="ja-JP" sz="2800" kern="100">
                          <a:solidFill>
                            <a:srgbClr val="FFFF00"/>
                          </a:solidFill>
                          <a:effectLst/>
                        </a:rPr>
                        <a:t>　赤褐色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FF00"/>
                          </a:solidFill>
                          <a:effectLst/>
                        </a:rPr>
                        <a:t>Fe(OH)2</a:t>
                      </a:r>
                      <a:r>
                        <a:rPr lang="ja-JP" sz="2800" kern="100">
                          <a:solidFill>
                            <a:srgbClr val="FFFF00"/>
                          </a:solidFill>
                          <a:effectLst/>
                        </a:rPr>
                        <a:t>　緑白色</a:t>
                      </a:r>
                      <a:endParaRPr lang="ja-JP" sz="2800" kern="100">
                        <a:solidFill>
                          <a:srgbClr val="FFFF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FF00"/>
                          </a:solidFill>
                          <a:effectLst/>
                        </a:rPr>
                        <a:t>[Ag(NH3)2]+</a:t>
                      </a:r>
                      <a:r>
                        <a:rPr lang="ja-JP" sz="2800" kern="100">
                          <a:solidFill>
                            <a:srgbClr val="FFFF00"/>
                          </a:solidFill>
                          <a:effectLst/>
                        </a:rPr>
                        <a:t>無色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FF00"/>
                          </a:solidFill>
                          <a:effectLst/>
                        </a:rPr>
                        <a:t>[Cu(NH3)4]2+</a:t>
                      </a:r>
                      <a:r>
                        <a:rPr lang="ja-JP" sz="2800" kern="100">
                          <a:solidFill>
                            <a:srgbClr val="FFFF00"/>
                          </a:solidFill>
                          <a:effectLst/>
                        </a:rPr>
                        <a:t>深青色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FF00"/>
                          </a:solidFill>
                          <a:effectLst/>
                        </a:rPr>
                        <a:t>[Zn(NH3)4]2+</a:t>
                      </a:r>
                      <a:r>
                        <a:rPr lang="ja-JP" sz="2800" kern="100">
                          <a:solidFill>
                            <a:srgbClr val="FFFF00"/>
                          </a:solidFill>
                          <a:effectLst/>
                        </a:rPr>
                        <a:t>無色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>
                          <a:solidFill>
                            <a:srgbClr val="FFFF00"/>
                          </a:solidFill>
                          <a:effectLst/>
                        </a:rPr>
                        <a:t>不溶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>
                          <a:solidFill>
                            <a:srgbClr val="FFFF00"/>
                          </a:solidFill>
                          <a:effectLst/>
                        </a:rPr>
                        <a:t>不溶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>
                          <a:solidFill>
                            <a:srgbClr val="FFFF00"/>
                          </a:solidFill>
                          <a:effectLst/>
                        </a:rPr>
                        <a:t>不溶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>
                          <a:solidFill>
                            <a:srgbClr val="FFFF00"/>
                          </a:solidFill>
                          <a:effectLst/>
                        </a:rPr>
                        <a:t>不溶</a:t>
                      </a:r>
                      <a:endParaRPr lang="ja-JP" sz="2800" kern="100">
                        <a:solidFill>
                          <a:srgbClr val="FFFF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>
                          <a:solidFill>
                            <a:srgbClr val="FFFF00"/>
                          </a:solidFill>
                          <a:effectLst/>
                        </a:rPr>
                        <a:t>不溶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>
                          <a:solidFill>
                            <a:srgbClr val="FFFF00"/>
                          </a:solidFill>
                          <a:effectLst/>
                        </a:rPr>
                        <a:t>不溶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FF00"/>
                          </a:solidFill>
                          <a:effectLst/>
                        </a:rPr>
                        <a:t>[Zn(OH)4]2-</a:t>
                      </a:r>
                      <a:r>
                        <a:rPr lang="ja-JP" sz="2800" kern="100">
                          <a:solidFill>
                            <a:srgbClr val="FFFF00"/>
                          </a:solidFill>
                          <a:effectLst/>
                        </a:rPr>
                        <a:t>無色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FF00"/>
                          </a:solidFill>
                          <a:effectLst/>
                        </a:rPr>
                        <a:t>[Al(OH)4]-</a:t>
                      </a:r>
                      <a:r>
                        <a:rPr lang="ja-JP" altLang="en-US" sz="2800" kern="100">
                          <a:solidFill>
                            <a:srgbClr val="FFFF00"/>
                          </a:solidFill>
                          <a:effectLst/>
                        </a:rPr>
                        <a:t>　</a:t>
                      </a:r>
                      <a:r>
                        <a:rPr lang="ja-JP" sz="2800" kern="100">
                          <a:solidFill>
                            <a:srgbClr val="FFFF00"/>
                          </a:solidFill>
                          <a:effectLst/>
                        </a:rPr>
                        <a:t>無色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>
                          <a:solidFill>
                            <a:srgbClr val="FFFF00"/>
                          </a:solidFill>
                          <a:effectLst/>
                        </a:rPr>
                        <a:t>再溶解　無色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>
                          <a:solidFill>
                            <a:srgbClr val="FFFF00"/>
                          </a:solidFill>
                          <a:effectLst/>
                        </a:rPr>
                        <a:t>不溶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>
                          <a:solidFill>
                            <a:srgbClr val="FFFF00"/>
                          </a:solidFill>
                          <a:effectLst/>
                        </a:rPr>
                        <a:t>不溶</a:t>
                      </a:r>
                      <a:endParaRPr lang="ja-JP" sz="2800" kern="100">
                        <a:solidFill>
                          <a:srgbClr val="FFFF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12985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A047A152-8DBC-CF4D-86F8-B96894882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07" y="560160"/>
            <a:ext cx="108411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◎水酸化物の沈殿と錯イオン</a:t>
            </a:r>
            <a:endParaRPr kumimoji="0" lang="ja-JP" altLang="ja-JP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＊[Pb(OH)4]2-、[Pb(OH)3]-など、いろいろなイオンを形成して溶解する。</a:t>
            </a:r>
            <a:endParaRPr kumimoji="0" lang="ja-JP" altLang="ja-JP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B313F06-43DC-FD45-9B73-104CA83942CC}"/>
              </a:ext>
            </a:extLst>
          </p:cNvPr>
          <p:cNvSpPr/>
          <p:nvPr/>
        </p:nvSpPr>
        <p:spPr>
          <a:xfrm>
            <a:off x="1730184" y="2765429"/>
            <a:ext cx="2147156" cy="35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92E3D6-7917-6B43-BA12-711A4E1762A0}"/>
              </a:ext>
            </a:extLst>
          </p:cNvPr>
          <p:cNvSpPr/>
          <p:nvPr/>
        </p:nvSpPr>
        <p:spPr>
          <a:xfrm>
            <a:off x="8554293" y="4491441"/>
            <a:ext cx="2052747" cy="36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8D9A43-E1B5-7846-B3FF-2E054BBED683}"/>
              </a:ext>
            </a:extLst>
          </p:cNvPr>
          <p:cNvSpPr/>
          <p:nvPr/>
        </p:nvSpPr>
        <p:spPr>
          <a:xfrm>
            <a:off x="4900342" y="3614492"/>
            <a:ext cx="3024458" cy="343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9933289-8B09-3340-B6D9-156A065D2155}"/>
              </a:ext>
            </a:extLst>
          </p:cNvPr>
          <p:cNvSpPr/>
          <p:nvPr/>
        </p:nvSpPr>
        <p:spPr>
          <a:xfrm>
            <a:off x="1730184" y="3184185"/>
            <a:ext cx="2695512" cy="351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B1EBD56-23FE-F148-BA49-0F48BB667539}"/>
              </a:ext>
            </a:extLst>
          </p:cNvPr>
          <p:cNvSpPr/>
          <p:nvPr/>
        </p:nvSpPr>
        <p:spPr>
          <a:xfrm>
            <a:off x="1730184" y="3574405"/>
            <a:ext cx="2299556" cy="383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F348B5D-9BE7-1D40-A989-5FB585171CDE}"/>
              </a:ext>
            </a:extLst>
          </p:cNvPr>
          <p:cNvSpPr/>
          <p:nvPr/>
        </p:nvSpPr>
        <p:spPr>
          <a:xfrm>
            <a:off x="1730184" y="4002335"/>
            <a:ext cx="2147156" cy="39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0D94FB4-3D87-2A4E-A03D-E95328FE66CC}"/>
              </a:ext>
            </a:extLst>
          </p:cNvPr>
          <p:cNvSpPr/>
          <p:nvPr/>
        </p:nvSpPr>
        <p:spPr>
          <a:xfrm>
            <a:off x="1730184" y="4440129"/>
            <a:ext cx="2549776" cy="418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AD5F3AC-4C88-3F40-AE88-D3E9145D4179}"/>
              </a:ext>
            </a:extLst>
          </p:cNvPr>
          <p:cNvSpPr/>
          <p:nvPr/>
        </p:nvSpPr>
        <p:spPr>
          <a:xfrm>
            <a:off x="1735030" y="4897329"/>
            <a:ext cx="2904310" cy="400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07956FD-17BE-004A-B4E8-9EB88A9524F1}"/>
              </a:ext>
            </a:extLst>
          </p:cNvPr>
          <p:cNvSpPr/>
          <p:nvPr/>
        </p:nvSpPr>
        <p:spPr>
          <a:xfrm>
            <a:off x="1735030" y="5340476"/>
            <a:ext cx="2904310" cy="39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314C3D8-B0E9-7848-A4A1-32BB676B5CA0}"/>
              </a:ext>
            </a:extLst>
          </p:cNvPr>
          <p:cNvSpPr/>
          <p:nvPr/>
        </p:nvSpPr>
        <p:spPr>
          <a:xfrm>
            <a:off x="4880211" y="3186465"/>
            <a:ext cx="3369282" cy="389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6EBC473-1EDB-FF4F-B358-3ABA9EC4610B}"/>
              </a:ext>
            </a:extLst>
          </p:cNvPr>
          <p:cNvSpPr/>
          <p:nvPr/>
        </p:nvSpPr>
        <p:spPr>
          <a:xfrm>
            <a:off x="4900342" y="2768987"/>
            <a:ext cx="3024458" cy="378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39B54E-C27B-844A-9561-FB3DFD1AA7E6}"/>
              </a:ext>
            </a:extLst>
          </p:cNvPr>
          <p:cNvSpPr/>
          <p:nvPr/>
        </p:nvSpPr>
        <p:spPr>
          <a:xfrm>
            <a:off x="8554293" y="4029725"/>
            <a:ext cx="2777702" cy="41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EEA5EF5-171A-8D40-B0EA-337E5AF85120}"/>
              </a:ext>
            </a:extLst>
          </p:cNvPr>
          <p:cNvSpPr/>
          <p:nvPr/>
        </p:nvSpPr>
        <p:spPr>
          <a:xfrm>
            <a:off x="8554293" y="3574405"/>
            <a:ext cx="2777702" cy="383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4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49</a:t>
            </a:fld>
            <a:endParaRPr kumimoji="1"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E95A317-A71A-AF4D-8E7D-11CA078C4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55501"/>
              </p:ext>
            </p:extLst>
          </p:nvPr>
        </p:nvGraphicFramePr>
        <p:xfrm>
          <a:off x="794781" y="2594346"/>
          <a:ext cx="10730910" cy="2438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76970">
                  <a:extLst>
                    <a:ext uri="{9D8B030D-6E8A-4147-A177-3AD203B41FA5}">
                      <a16:colId xmlns:a16="http://schemas.microsoft.com/office/drawing/2014/main" val="4032932162"/>
                    </a:ext>
                  </a:extLst>
                </a:gridCol>
                <a:gridCol w="3576970">
                  <a:extLst>
                    <a:ext uri="{9D8B030D-6E8A-4147-A177-3AD203B41FA5}">
                      <a16:colId xmlns:a16="http://schemas.microsoft.com/office/drawing/2014/main" val="2823413161"/>
                    </a:ext>
                  </a:extLst>
                </a:gridCol>
                <a:gridCol w="3576970">
                  <a:extLst>
                    <a:ext uri="{9D8B030D-6E8A-4147-A177-3AD203B41FA5}">
                      <a16:colId xmlns:a16="http://schemas.microsoft.com/office/drawing/2014/main" val="3854140411"/>
                    </a:ext>
                  </a:extLst>
                </a:gridCol>
              </a:tblGrid>
              <a:tr h="9569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酸性、中性、塩基性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中性、塩基性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沈殿を生じない</a:t>
                      </a:r>
                      <a:r>
                        <a:rPr lang="en-US" sz="3200" kern="100" dirty="0">
                          <a:effectLst/>
                        </a:rPr>
                        <a:t>(</a:t>
                      </a:r>
                      <a:r>
                        <a:rPr lang="ja-JP" sz="3200" kern="100">
                          <a:effectLst/>
                        </a:rPr>
                        <a:t>炎色反応</a:t>
                      </a:r>
                      <a:r>
                        <a:rPr lang="en-US" sz="3200" kern="100" dirty="0">
                          <a:effectLst/>
                        </a:rPr>
                        <a:t>)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572517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Ag2S,PbS,CuS,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 err="1">
                          <a:effectLst/>
                        </a:rPr>
                        <a:t>HgS</a:t>
                      </a:r>
                      <a:r>
                        <a:rPr lang="ja-JP" sz="3200" kern="100">
                          <a:effectLst/>
                        </a:rPr>
                        <a:t>　黒色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 err="1">
                          <a:effectLst/>
                        </a:rPr>
                        <a:t>CdS</a:t>
                      </a:r>
                      <a:r>
                        <a:rPr lang="ja-JP" sz="3200" kern="100">
                          <a:effectLst/>
                        </a:rPr>
                        <a:t>　黄色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 err="1">
                          <a:effectLst/>
                        </a:rPr>
                        <a:t>FeS,NiS</a:t>
                      </a:r>
                      <a:r>
                        <a:rPr lang="ja-JP" sz="3200" kern="100">
                          <a:effectLst/>
                        </a:rPr>
                        <a:t>　黒色</a:t>
                      </a:r>
                      <a:r>
                        <a:rPr lang="en-US" sz="3200" kern="100" dirty="0">
                          <a:effectLst/>
                        </a:rPr>
                        <a:t>,</a:t>
                      </a:r>
                      <a:endParaRPr lang="ja-JP" sz="3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ZnS</a:t>
                      </a:r>
                      <a:r>
                        <a:rPr lang="ja-JP" sz="3200" kern="100">
                          <a:effectLst/>
                        </a:rPr>
                        <a:t>白色</a:t>
                      </a:r>
                      <a:r>
                        <a:rPr lang="en-US" sz="3200" kern="100" dirty="0">
                          <a:effectLst/>
                        </a:rPr>
                        <a:t>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 err="1">
                          <a:effectLst/>
                        </a:rPr>
                        <a:t>MnS</a:t>
                      </a:r>
                      <a:r>
                        <a:rPr lang="ja-JP" sz="3200" kern="100">
                          <a:effectLst/>
                        </a:rPr>
                        <a:t>淡赤色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Li(</a:t>
                      </a:r>
                      <a:r>
                        <a:rPr lang="ja-JP" sz="3200" kern="100">
                          <a:effectLst/>
                        </a:rPr>
                        <a:t>赤</a:t>
                      </a:r>
                      <a:r>
                        <a:rPr lang="en-US" sz="3200" kern="100" dirty="0">
                          <a:effectLst/>
                        </a:rPr>
                        <a:t>),Ca(</a:t>
                      </a:r>
                      <a:r>
                        <a:rPr lang="ja-JP" sz="3200" kern="100">
                          <a:effectLst/>
                        </a:rPr>
                        <a:t>橙赤</a:t>
                      </a:r>
                      <a:r>
                        <a:rPr lang="en-US" sz="3200" kern="100" dirty="0">
                          <a:effectLst/>
                        </a:rPr>
                        <a:t>),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Na(</a:t>
                      </a:r>
                      <a:r>
                        <a:rPr lang="ja-JP" sz="3200" kern="100">
                          <a:effectLst/>
                        </a:rPr>
                        <a:t>黄</a:t>
                      </a:r>
                      <a:r>
                        <a:rPr lang="en-US" sz="3200" kern="100" dirty="0">
                          <a:effectLst/>
                        </a:rPr>
                        <a:t>), Sr(</a:t>
                      </a:r>
                      <a:r>
                        <a:rPr lang="ja-JP" sz="3200" kern="100">
                          <a:effectLst/>
                        </a:rPr>
                        <a:t>赤</a:t>
                      </a:r>
                      <a:r>
                        <a:rPr lang="en-US" sz="3200" kern="100" dirty="0">
                          <a:effectLst/>
                        </a:rPr>
                        <a:t>),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K(</a:t>
                      </a:r>
                      <a:r>
                        <a:rPr lang="ja-JP" sz="3200" kern="100">
                          <a:effectLst/>
                        </a:rPr>
                        <a:t>赤紫</a:t>
                      </a:r>
                      <a:r>
                        <a:rPr lang="en-US" sz="3200" kern="100" dirty="0">
                          <a:effectLst/>
                        </a:rPr>
                        <a:t>),Ba(</a:t>
                      </a:r>
                      <a:r>
                        <a:rPr lang="ja-JP" sz="3200" kern="100">
                          <a:effectLst/>
                        </a:rPr>
                        <a:t>黄緑</a:t>
                      </a:r>
                      <a:r>
                        <a:rPr lang="en-US" sz="3200" kern="100" dirty="0">
                          <a:effectLst/>
                        </a:rPr>
                        <a:t>)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0606595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FF870F1-8CB5-3644-AFB0-131560777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25" y="792423"/>
            <a:ext cx="108664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◎硫化水素による硫化物の沈殿 金属イオンを含む水溶液に硫化水素 H2Sを通じる</a:t>
            </a:r>
            <a:endParaRPr kumimoji="0" lang="ja-JP" altLang="ja-JP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*Cuの炎色反応は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青緑色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である。</a:t>
            </a:r>
            <a:endParaRPr kumimoji="0" lang="ja-JP" altLang="ja-JP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373823E-5989-2F48-81C9-CC99D975159C}"/>
              </a:ext>
            </a:extLst>
          </p:cNvPr>
          <p:cNvSpPr/>
          <p:nvPr/>
        </p:nvSpPr>
        <p:spPr>
          <a:xfrm>
            <a:off x="794780" y="4592763"/>
            <a:ext cx="206238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CD781B-4026-5F42-83E7-0C61BE32AC31}"/>
              </a:ext>
            </a:extLst>
          </p:cNvPr>
          <p:cNvSpPr/>
          <p:nvPr/>
        </p:nvSpPr>
        <p:spPr>
          <a:xfrm>
            <a:off x="3724939" y="1838217"/>
            <a:ext cx="1212821" cy="52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754FF81-0E62-B647-BE83-09C47F3448F2}"/>
              </a:ext>
            </a:extLst>
          </p:cNvPr>
          <p:cNvSpPr/>
          <p:nvPr/>
        </p:nvSpPr>
        <p:spPr>
          <a:xfrm>
            <a:off x="4480844" y="4573936"/>
            <a:ext cx="206238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759945F-5D32-804D-8FB0-A156BC13EF37}"/>
              </a:ext>
            </a:extLst>
          </p:cNvPr>
          <p:cNvSpPr/>
          <p:nvPr/>
        </p:nvSpPr>
        <p:spPr>
          <a:xfrm>
            <a:off x="4438692" y="4043690"/>
            <a:ext cx="1690240" cy="47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262545-1637-7749-91AA-0E7CD3A9436C}"/>
              </a:ext>
            </a:extLst>
          </p:cNvPr>
          <p:cNvSpPr/>
          <p:nvPr/>
        </p:nvSpPr>
        <p:spPr>
          <a:xfrm>
            <a:off x="794780" y="3600213"/>
            <a:ext cx="2930159" cy="941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372AE0F-92D6-2E4F-8FEB-E9D0A249BA82}"/>
              </a:ext>
            </a:extLst>
          </p:cNvPr>
          <p:cNvSpPr/>
          <p:nvPr/>
        </p:nvSpPr>
        <p:spPr>
          <a:xfrm>
            <a:off x="8008212" y="3580165"/>
            <a:ext cx="3147468" cy="145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C38DBE7-6E9B-FD45-9BFC-E1914E1CBE0F}"/>
              </a:ext>
            </a:extLst>
          </p:cNvPr>
          <p:cNvSpPr/>
          <p:nvPr/>
        </p:nvSpPr>
        <p:spPr>
          <a:xfrm>
            <a:off x="4480844" y="3600213"/>
            <a:ext cx="2688052" cy="38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22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D8865FD-BAA1-5B46-B147-50F8A054BDA8}"/>
              </a:ext>
            </a:extLst>
          </p:cNvPr>
          <p:cNvSpPr/>
          <p:nvPr/>
        </p:nvSpPr>
        <p:spPr>
          <a:xfrm>
            <a:off x="788670" y="513268"/>
            <a:ext cx="1056513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製法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en-US" altLang="ja-JP" sz="3200" kern="100" dirty="0" err="1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MnO</a:t>
            </a:r>
            <a:r>
              <a:rPr lang="ja-JP" altLang="ja-JP" sz="3200" kern="100" baseline="-250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濃塩酸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加熱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下方置換</a:t>
            </a:r>
            <a:endParaRPr lang="en-US" altLang="ja-JP" sz="3200" kern="100" dirty="0">
              <a:solidFill>
                <a:srgbClr val="FFFF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MnO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+4HCl → MnCl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O+Cl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</a:p>
          <a:p>
            <a:pPr algn="just"/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水で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塩化水素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を除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濃硫酸で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水蒸気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を除</a:t>
            </a:r>
            <a:r>
              <a:rPr lang="ja-JP" altLang="en-US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水、硫酸の順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高度さらし粉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塩酸</a:t>
            </a:r>
            <a:endParaRPr lang="en-US" altLang="ja-JP" sz="3200" kern="100" dirty="0">
              <a:solidFill>
                <a:srgbClr val="FFFF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Ca(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ClO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O+ 4HCl → CaCl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+4H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O+2Cl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さらし粉に塩酸</a:t>
            </a:r>
            <a:endParaRPr lang="en-US" altLang="ja-JP" sz="3200" kern="100" dirty="0">
              <a:solidFill>
                <a:srgbClr val="FFFF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CaCl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ClO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O+2HCl → CaCl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+ 2H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O+Cl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③塩化ナトリウム水溶液の電気分解で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陽極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に生成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9D97E06-AEB2-6741-B464-288AC367FEDF}"/>
              </a:ext>
            </a:extLst>
          </p:cNvPr>
          <p:cNvSpPr/>
          <p:nvPr/>
        </p:nvSpPr>
        <p:spPr>
          <a:xfrm>
            <a:off x="2972046" y="1035988"/>
            <a:ext cx="1202838" cy="52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CDB522F-0289-6B42-BEEC-17C5C1170EEA}"/>
              </a:ext>
            </a:extLst>
          </p:cNvPr>
          <p:cNvSpPr/>
          <p:nvPr/>
        </p:nvSpPr>
        <p:spPr>
          <a:xfrm>
            <a:off x="1272697" y="1007117"/>
            <a:ext cx="1215322" cy="55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4FAF42F-8890-BB4D-A151-86AAA5583B6B}"/>
              </a:ext>
            </a:extLst>
          </p:cNvPr>
          <p:cNvSpPr/>
          <p:nvPr/>
        </p:nvSpPr>
        <p:spPr>
          <a:xfrm>
            <a:off x="1666821" y="1980689"/>
            <a:ext cx="1642395" cy="47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793DA6-325D-EF42-8CE5-054E790EA5CA}"/>
              </a:ext>
            </a:extLst>
          </p:cNvPr>
          <p:cNvSpPr/>
          <p:nvPr/>
        </p:nvSpPr>
        <p:spPr>
          <a:xfrm>
            <a:off x="6113697" y="2082629"/>
            <a:ext cx="1177724" cy="461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AE00131-4EC2-A141-BEBD-F7EF30BAB277}"/>
              </a:ext>
            </a:extLst>
          </p:cNvPr>
          <p:cNvSpPr/>
          <p:nvPr/>
        </p:nvSpPr>
        <p:spPr>
          <a:xfrm>
            <a:off x="1272697" y="2930218"/>
            <a:ext cx="3703339" cy="50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A0197AF-BAA2-7448-885D-A6C65433B0D8}"/>
              </a:ext>
            </a:extLst>
          </p:cNvPr>
          <p:cNvSpPr/>
          <p:nvPr/>
        </p:nvSpPr>
        <p:spPr>
          <a:xfrm>
            <a:off x="1272697" y="3920205"/>
            <a:ext cx="2909441" cy="49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6BF5B9F-D25E-044F-B37C-BA01CA4B24E1}"/>
              </a:ext>
            </a:extLst>
          </p:cNvPr>
          <p:cNvSpPr/>
          <p:nvPr/>
        </p:nvSpPr>
        <p:spPr>
          <a:xfrm>
            <a:off x="7762104" y="4948186"/>
            <a:ext cx="848496" cy="474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C64B15E-071E-844F-93A3-BC359FBC8082}"/>
              </a:ext>
            </a:extLst>
          </p:cNvPr>
          <p:cNvSpPr/>
          <p:nvPr/>
        </p:nvSpPr>
        <p:spPr>
          <a:xfrm>
            <a:off x="5553190" y="1084616"/>
            <a:ext cx="2062380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A3D2EB8-C5EF-B645-BC4E-45D68C3BF54F}"/>
              </a:ext>
            </a:extLst>
          </p:cNvPr>
          <p:cNvSpPr/>
          <p:nvPr/>
        </p:nvSpPr>
        <p:spPr>
          <a:xfrm>
            <a:off x="8551874" y="2038321"/>
            <a:ext cx="1544028" cy="41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46E12C92-46CB-B542-8E1F-EE059EF1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化学　無機物質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62BACD5-3C2D-2545-890E-0D02585E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1F15FC-A438-984F-A6B1-D165BD1878AB}"/>
              </a:ext>
            </a:extLst>
          </p:cNvPr>
          <p:cNvSpPr txBox="1"/>
          <p:nvPr/>
        </p:nvSpPr>
        <p:spPr>
          <a:xfrm>
            <a:off x="1918010" y="691376"/>
            <a:ext cx="2854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尿素</a:t>
            </a:r>
            <a:endParaRPr kumimoji="1" lang="en-US" altLang="ja-JP" sz="3200" dirty="0"/>
          </a:p>
          <a:p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66190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59B18DB-B218-F14A-88DC-2A9AD502B1B2}"/>
              </a:ext>
            </a:extLst>
          </p:cNvPr>
          <p:cNvSpPr/>
          <p:nvPr/>
        </p:nvSpPr>
        <p:spPr>
          <a:xfrm>
            <a:off x="697230" y="1196097"/>
            <a:ext cx="106565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Br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en-US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赤褐色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の重い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液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体　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黒紫色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、光沢のある結晶　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昇華性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加熱によって紫色の蒸気を生成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③水に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難溶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ヨウ化カリウム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水溶液に三ヨウ化物イオンを生じて溶け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、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褐色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のヨウ素ヨウ化カリウム水溶液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ヨウ素液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➃デンプンと鋭敏に反応し、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青紫色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になる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ヨウ素デンプン反応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EA0D05-2CF2-EE40-8FCD-9E94E0A179C0}"/>
              </a:ext>
            </a:extLst>
          </p:cNvPr>
          <p:cNvSpPr/>
          <p:nvPr/>
        </p:nvSpPr>
        <p:spPr>
          <a:xfrm>
            <a:off x="1219537" y="2246508"/>
            <a:ext cx="1225951" cy="352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35DB93F-8379-D547-A305-D5DDA0FA63CF}"/>
              </a:ext>
            </a:extLst>
          </p:cNvPr>
          <p:cNvSpPr/>
          <p:nvPr/>
        </p:nvSpPr>
        <p:spPr>
          <a:xfrm>
            <a:off x="1219537" y="2719537"/>
            <a:ext cx="1225951" cy="368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A0489AB-C4A5-2C45-ADFF-92A94838CCE2}"/>
              </a:ext>
            </a:extLst>
          </p:cNvPr>
          <p:cNvSpPr/>
          <p:nvPr/>
        </p:nvSpPr>
        <p:spPr>
          <a:xfrm>
            <a:off x="3056945" y="3647273"/>
            <a:ext cx="1031190" cy="58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1E9E6DE-A276-B442-AC9E-EBFB70595BDF}"/>
              </a:ext>
            </a:extLst>
          </p:cNvPr>
          <p:cNvSpPr/>
          <p:nvPr/>
        </p:nvSpPr>
        <p:spPr>
          <a:xfrm>
            <a:off x="1662559" y="1265277"/>
            <a:ext cx="2781849" cy="41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AB2E6F5-B669-3C48-A46C-0F3A5B0EB10F}"/>
              </a:ext>
            </a:extLst>
          </p:cNvPr>
          <p:cNvSpPr/>
          <p:nvPr/>
        </p:nvSpPr>
        <p:spPr>
          <a:xfrm>
            <a:off x="2998549" y="3168689"/>
            <a:ext cx="2849357" cy="432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B054EFD-D8F5-4340-833D-A368F06D9526}"/>
              </a:ext>
            </a:extLst>
          </p:cNvPr>
          <p:cNvSpPr/>
          <p:nvPr/>
        </p:nvSpPr>
        <p:spPr>
          <a:xfrm>
            <a:off x="6025515" y="4650475"/>
            <a:ext cx="1247155" cy="43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09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C687532-6293-6042-BA89-74FE4ADEC168}"/>
              </a:ext>
            </a:extLst>
          </p:cNvPr>
          <p:cNvSpPr/>
          <p:nvPr/>
        </p:nvSpPr>
        <p:spPr>
          <a:xfrm>
            <a:off x="899159" y="949876"/>
            <a:ext cx="1045464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○ハロゲン化水素　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①すべて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無色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刺激臭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の気体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水によく溶け水溶液は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酸性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HF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ガラスを腐食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ポリエチレンびんに保存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）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6HF+SiO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→ 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SiF6+ 2H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②沸点が比較的高く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水溶液は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弱い酸性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を示す。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製法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ホタル石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濃硫酸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加熱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CaF2+H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→ CaSO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+2HF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8DFCD7-4956-8449-9336-75D7BEEED61E}"/>
              </a:ext>
            </a:extLst>
          </p:cNvPr>
          <p:cNvSpPr/>
          <p:nvPr/>
        </p:nvSpPr>
        <p:spPr>
          <a:xfrm>
            <a:off x="2583963" y="1443179"/>
            <a:ext cx="2115628" cy="42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4ABD0E-F1F7-9848-A939-9701B8763725}"/>
              </a:ext>
            </a:extLst>
          </p:cNvPr>
          <p:cNvSpPr/>
          <p:nvPr/>
        </p:nvSpPr>
        <p:spPr>
          <a:xfrm>
            <a:off x="5400790" y="1996884"/>
            <a:ext cx="964905" cy="411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38A8FCC-C306-284C-AA84-B8177A2DD0DC}"/>
              </a:ext>
            </a:extLst>
          </p:cNvPr>
          <p:cNvSpPr/>
          <p:nvPr/>
        </p:nvSpPr>
        <p:spPr>
          <a:xfrm>
            <a:off x="6365695" y="4359852"/>
            <a:ext cx="1559105" cy="509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0678B0C-05E9-F64A-AC11-7A8D2E29E788}"/>
              </a:ext>
            </a:extLst>
          </p:cNvPr>
          <p:cNvSpPr/>
          <p:nvPr/>
        </p:nvSpPr>
        <p:spPr>
          <a:xfrm>
            <a:off x="1370248" y="3456395"/>
            <a:ext cx="2427431" cy="36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8C60E6-C21A-E548-963A-4723424D1E7E}"/>
              </a:ext>
            </a:extLst>
          </p:cNvPr>
          <p:cNvSpPr/>
          <p:nvPr/>
        </p:nvSpPr>
        <p:spPr>
          <a:xfrm>
            <a:off x="936170" y="5407494"/>
            <a:ext cx="3295588" cy="37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467B5D3-3460-1448-8B12-951482AEA59A}"/>
              </a:ext>
            </a:extLst>
          </p:cNvPr>
          <p:cNvSpPr/>
          <p:nvPr/>
        </p:nvSpPr>
        <p:spPr>
          <a:xfrm>
            <a:off x="1370248" y="3866503"/>
            <a:ext cx="5476029" cy="49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7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9AA9B3-1C40-B249-A1A9-04AE8955BB85}"/>
              </a:ext>
            </a:extLst>
          </p:cNvPr>
          <p:cNvSpPr/>
          <p:nvPr/>
        </p:nvSpPr>
        <p:spPr>
          <a:xfrm>
            <a:off x="1070919" y="560160"/>
            <a:ext cx="1048059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HCI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①水溶液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塩酸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は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強酸性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と反応して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白煙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(NH</a:t>
            </a:r>
            <a:r>
              <a:rPr lang="en-US" altLang="ja-JP" sz="32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Cl)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生成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検出に利用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HCl+NH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→ NH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Cl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製法</a:t>
            </a: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en-US" altLang="ja-JP" sz="3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NaCl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濃硫酸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NaCl+H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SO4 → NaHSO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+HCl</a:t>
            </a:r>
          </a:p>
          <a:p>
            <a:pPr algn="just">
              <a:spcAft>
                <a:spcPts val="0"/>
              </a:spcAft>
            </a:pP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を直接反応 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+Cl</a:t>
            </a:r>
            <a:r>
              <a:rPr lang="en-US" altLang="ja-JP" sz="3200" kern="100" baseline="-250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→ 2HCl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HBr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HI</a:t>
            </a: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いずれも水に溶けやすい　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水溶液は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強酸性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74F3A5E-5B6F-0841-BD88-E08A58441DB7}"/>
              </a:ext>
            </a:extLst>
          </p:cNvPr>
          <p:cNvSpPr/>
          <p:nvPr/>
        </p:nvSpPr>
        <p:spPr>
          <a:xfrm>
            <a:off x="4349053" y="1056671"/>
            <a:ext cx="1264938" cy="49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D0AFD8-BDC4-134A-BCD2-8486009D75D3}"/>
              </a:ext>
            </a:extLst>
          </p:cNvPr>
          <p:cNvSpPr/>
          <p:nvPr/>
        </p:nvSpPr>
        <p:spPr>
          <a:xfrm>
            <a:off x="4349053" y="1552353"/>
            <a:ext cx="924696" cy="496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2ABC6B-619C-6443-9C21-88E506213CCD}"/>
              </a:ext>
            </a:extLst>
          </p:cNvPr>
          <p:cNvSpPr/>
          <p:nvPr/>
        </p:nvSpPr>
        <p:spPr>
          <a:xfrm>
            <a:off x="2802015" y="2872730"/>
            <a:ext cx="1365948" cy="593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295FB0-5D6A-3D45-8F8C-07DA12D3FDCB}"/>
              </a:ext>
            </a:extLst>
          </p:cNvPr>
          <p:cNvSpPr/>
          <p:nvPr/>
        </p:nvSpPr>
        <p:spPr>
          <a:xfrm>
            <a:off x="8427048" y="4953445"/>
            <a:ext cx="1222407" cy="446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73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6798-267F-E247-B425-3AB44751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95035"/>
            <a:ext cx="4114800" cy="365125"/>
          </a:xfrm>
        </p:spPr>
        <p:txBody>
          <a:bodyPr/>
          <a:lstStyle/>
          <a:p>
            <a:pPr algn="r"/>
            <a:r>
              <a:rPr kumimoji="1" lang="ja-JP" altLang="en-US" sz="2400">
                <a:solidFill>
                  <a:schemeClr val="tx1"/>
                </a:solidFill>
              </a:rPr>
              <a:t>化学　無機物質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1EDCE-3FBE-3F42-87A0-F5D7226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A0D0-9E49-6B42-8CC7-2D93993C89A0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0116999-9AE3-D240-9E61-6F8C32521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434"/>
            <a:ext cx="115824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98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698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◎酸素O</a:t>
            </a:r>
            <a:r>
              <a:rPr kumimoji="0" lang="ja-JP" altLang="ja-JP" sz="3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kumimoji="0" lang="en-US" altLang="ja-JP" sz="32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698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空気中の約21%(体積)　</a:t>
            </a:r>
            <a:r>
              <a:rPr kumimoji="0" lang="ja-JP" altLang="en-US" sz="3200"/>
              <a:t>収集：</a:t>
            </a:r>
            <a:r>
              <a:rPr kumimoji="0"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水上置換</a:t>
            </a:r>
            <a:endParaRPr kumimoji="0" lang="en-US" altLang="ja-JP" sz="32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698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製法</a:t>
            </a:r>
            <a:endParaRPr kumimoji="0" lang="en-US" altLang="ja-JP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698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①H</a:t>
            </a:r>
            <a:r>
              <a:rPr kumimoji="0" lang="ja-JP" altLang="ja-JP" sz="3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kumimoji="0" lang="ja-JP" altLang="ja-JP" sz="3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水溶液の分解(触媒: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MnO</a:t>
            </a:r>
            <a:r>
              <a:rPr kumimoji="0" lang="ja-JP" altLang="ja-JP" sz="3200" b="0" i="0" u="none" strike="noStrike" cap="none" normalizeH="0" baseline="-30000">
                <a:ln>
                  <a:noFill/>
                </a:ln>
                <a:solidFill>
                  <a:srgbClr val="FFFF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  2H</a:t>
            </a:r>
            <a:r>
              <a:rPr kumimoji="0" lang="ja-JP" altLang="ja-JP" sz="3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kumimoji="0" lang="ja-JP" altLang="ja-JP" sz="3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 2H</a:t>
            </a:r>
            <a:r>
              <a:rPr kumimoji="0" lang="ja-JP" altLang="ja-JP" sz="3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O+O</a:t>
            </a:r>
            <a:r>
              <a:rPr kumimoji="0" lang="ja-JP" altLang="ja-JP" sz="3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kumimoji="0" lang="ja-JP" altLang="ja-JP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98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②KClO</a:t>
            </a:r>
            <a:r>
              <a:rPr kumimoji="0" lang="ja-JP" altLang="ja-JP" sz="3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の加熱分解(触媒: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MnO</a:t>
            </a:r>
            <a:r>
              <a:rPr kumimoji="0" lang="ja-JP" altLang="ja-JP" sz="3200" b="0" i="0" u="none" strike="noStrike" cap="none" normalizeH="0" baseline="-30000">
                <a:ln>
                  <a:noFill/>
                </a:ln>
                <a:solidFill>
                  <a:srgbClr val="FFFF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  2KClO</a:t>
            </a:r>
            <a:r>
              <a:rPr kumimoji="0" lang="ja-JP" altLang="ja-JP" sz="3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kumimoji="0" lang="ja-JP" altLang="ja-JP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 2KCl+3O</a:t>
            </a:r>
            <a:r>
              <a:rPr kumimoji="0" lang="ja-JP" altLang="ja-JP" sz="3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kumimoji="0" lang="en-US" altLang="ja-JP" sz="3200" b="0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0"/>
            <a:endParaRPr kumimoji="0" lang="en-US" altLang="ja-JP" sz="32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0"/>
            <a:r>
              <a:rPr kumimoji="0" lang="ja-JP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オゾンO</a:t>
            </a:r>
            <a:r>
              <a:rPr kumimoji="0" lang="ja-JP" altLang="ja-JP" sz="3200" baseline="-30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endParaRPr kumimoji="0" lang="en-US" altLang="ja-JP" sz="32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0"/>
            <a:r>
              <a:rPr kumimoji="0" lang="ja-JP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</a:t>
            </a:r>
            <a:r>
              <a:rPr kumimoji="0" lang="ja-JP" altLang="ja-JP" sz="32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淡青色</a:t>
            </a:r>
            <a:r>
              <a:rPr kumimoji="0" lang="ja-JP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kumimoji="0" lang="ja-JP" altLang="ja-JP" sz="32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特異臭</a:t>
            </a:r>
            <a:r>
              <a:rPr kumimoji="0" lang="ja-JP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の気体　②</a:t>
            </a:r>
            <a:r>
              <a:rPr kumimoji="0" lang="ja-JP" altLang="ja-JP" sz="32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有毒</a:t>
            </a:r>
            <a:endParaRPr kumimoji="0" lang="ja-JP" altLang="ja-JP" sz="3200"/>
          </a:p>
          <a:p>
            <a:pPr lvl="0"/>
            <a:r>
              <a:rPr kumimoji="0" lang="ja-JP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③</a:t>
            </a:r>
            <a:r>
              <a:rPr kumimoji="0" lang="ja-JP" altLang="ja-JP" sz="32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酸化作用</a:t>
            </a:r>
            <a:r>
              <a:rPr kumimoji="0" lang="ja-JP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が強い(</a:t>
            </a:r>
            <a:r>
              <a:rPr kumimoji="0" lang="ja-JP" altLang="ja-JP" sz="32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ヨウ化カリウムデンプン紙</a:t>
            </a:r>
            <a:r>
              <a:rPr kumimoji="0" lang="ja-JP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</a:t>
            </a:r>
            <a:r>
              <a:rPr kumimoji="0" lang="ja-JP" altLang="ja-JP" sz="32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青変</a:t>
            </a:r>
            <a:r>
              <a:rPr kumimoji="0" lang="ja-JP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kumimoji="0" lang="ja-JP" altLang="ja-JP" sz="3200"/>
          </a:p>
          <a:p>
            <a:pPr lvl="0"/>
            <a:r>
              <a:rPr kumimoji="0" lang="ja-JP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製法</a:t>
            </a:r>
            <a:endParaRPr kumimoji="0" lang="en-US" altLang="ja-JP" sz="32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0"/>
            <a:r>
              <a:rPr kumimoji="0" lang="ja-JP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①酸素に紫外線をあてる　②酸素中で無声放電3O</a:t>
            </a:r>
            <a:r>
              <a:rPr kumimoji="0" lang="ja-JP" altLang="ja-JP" sz="3200" baseline="-30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kumimoji="0" lang="ja-JP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→2O</a:t>
            </a:r>
            <a:r>
              <a:rPr kumimoji="0" lang="ja-JP" altLang="ja-JP" sz="3200" baseline="-30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kumimoji="0" lang="ja-JP" altLang="ja-JP" sz="3200"/>
          </a:p>
          <a:p>
            <a:pPr lvl="0"/>
            <a:r>
              <a:rPr kumimoji="0" lang="ja-JP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※オゾン層…地表から20~30km </a:t>
            </a:r>
            <a:r>
              <a:rPr kumimoji="0" lang="ja-JP" altLang="en-US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</a:t>
            </a:r>
            <a:r>
              <a:rPr kumimoji="0" lang="ja-JP" altLang="ja-JP" sz="32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層</a:t>
            </a:r>
            <a:endParaRPr kumimoji="0" lang="ja-JP" altLang="ja-JP" sz="3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179ECD2-D8D1-974D-BDDE-9A071A9D7476}"/>
              </a:ext>
            </a:extLst>
          </p:cNvPr>
          <p:cNvSpPr/>
          <p:nvPr/>
        </p:nvSpPr>
        <p:spPr>
          <a:xfrm>
            <a:off x="5539730" y="2476956"/>
            <a:ext cx="1110451" cy="47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B47641C-B494-FD4C-8636-90F5AAF970CE}"/>
              </a:ext>
            </a:extLst>
          </p:cNvPr>
          <p:cNvSpPr/>
          <p:nvPr/>
        </p:nvSpPr>
        <p:spPr>
          <a:xfrm>
            <a:off x="5791200" y="3937910"/>
            <a:ext cx="779721" cy="45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A1914A-D080-2E4C-9FCE-D7A945ABC27F}"/>
              </a:ext>
            </a:extLst>
          </p:cNvPr>
          <p:cNvSpPr/>
          <p:nvPr/>
        </p:nvSpPr>
        <p:spPr>
          <a:xfrm>
            <a:off x="1118780" y="3941731"/>
            <a:ext cx="2581182" cy="45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51333E8-C8D1-F441-8547-151E64153A96}"/>
              </a:ext>
            </a:extLst>
          </p:cNvPr>
          <p:cNvSpPr/>
          <p:nvPr/>
        </p:nvSpPr>
        <p:spPr>
          <a:xfrm>
            <a:off x="4267200" y="4413641"/>
            <a:ext cx="4770473" cy="479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97CF057-9DC9-D14D-ADC6-B3594886A007}"/>
              </a:ext>
            </a:extLst>
          </p:cNvPr>
          <p:cNvSpPr/>
          <p:nvPr/>
        </p:nvSpPr>
        <p:spPr>
          <a:xfrm>
            <a:off x="1118780" y="4435911"/>
            <a:ext cx="1697159" cy="479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6992F9C-E7A5-F14D-9826-811476BAA6FE}"/>
              </a:ext>
            </a:extLst>
          </p:cNvPr>
          <p:cNvSpPr/>
          <p:nvPr/>
        </p:nvSpPr>
        <p:spPr>
          <a:xfrm>
            <a:off x="5715000" y="2031843"/>
            <a:ext cx="1132367" cy="340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FEF40D6-249A-3E46-B6A0-F079CBD22919}"/>
              </a:ext>
            </a:extLst>
          </p:cNvPr>
          <p:cNvSpPr/>
          <p:nvPr/>
        </p:nvSpPr>
        <p:spPr>
          <a:xfrm>
            <a:off x="9520020" y="4435911"/>
            <a:ext cx="75103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42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0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3.6|1.2|1.6|1.1|1.9|1.3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4879</Words>
  <Application>Microsoft Macintosh PowerPoint</Application>
  <PresentationFormat>ワイド画面</PresentationFormat>
  <Paragraphs>661</Paragraphs>
  <Slides>50</Slides>
  <Notes>47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50</vt:i4>
      </vt:variant>
    </vt:vector>
  </HeadingPairs>
  <TitlesOfParts>
    <vt:vector size="56" baseType="lpstr">
      <vt:lpstr>游ゴシック</vt:lpstr>
      <vt:lpstr>游ゴシック Light</vt:lpstr>
      <vt:lpstr>游明朝</vt:lpstr>
      <vt:lpstr>Arial</vt:lpstr>
      <vt:lpstr>Times New Roman</vt:lpstr>
      <vt:lpstr>Office テーマ</vt:lpstr>
      <vt:lpstr>無機物質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奥原 駿汰</dc:creator>
  <cp:lastModifiedBy>奥原 駿汰</cp:lastModifiedBy>
  <cp:revision>59</cp:revision>
  <cp:lastPrinted>2020-04-30T12:09:59Z</cp:lastPrinted>
  <dcterms:created xsi:type="dcterms:W3CDTF">2020-04-30T10:00:48Z</dcterms:created>
  <dcterms:modified xsi:type="dcterms:W3CDTF">2020-09-18T23:05:12Z</dcterms:modified>
</cp:coreProperties>
</file>