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256" r:id="rId2"/>
    <p:sldId id="257" r:id="rId3"/>
    <p:sldId id="258" r:id="rId4"/>
    <p:sldId id="267" r:id="rId5"/>
    <p:sldId id="269" r:id="rId6"/>
    <p:sldId id="259" r:id="rId7"/>
    <p:sldId id="270" r:id="rId8"/>
    <p:sldId id="271"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68"/>
    <p:restoredTop sz="94675"/>
  </p:normalViewPr>
  <p:slideViewPr>
    <p:cSldViewPr snapToGrid="0">
      <p:cViewPr>
        <p:scale>
          <a:sx n="113" d="100"/>
          <a:sy n="113" d="100"/>
        </p:scale>
        <p:origin x="416" y="10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James Skelton</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75" name="Google Shape;75;p16"/>
          <p:cNvPicPr preferRelativeResize="0"/>
          <p:nvPr/>
        </p:nvPicPr>
        <p:blipFill>
          <a:blip r:embed="rId3">
            <a:alphaModFix/>
          </a:blip>
          <a:stretch>
            <a:fillRect/>
          </a:stretch>
        </p:blipFill>
        <p:spPr>
          <a:xfrm>
            <a:off x="5180150" y="994013"/>
            <a:ext cx="2996352" cy="39514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Set up and Questions</a:t>
            </a:r>
          </a:p>
          <a:p>
            <a:pPr marL="0" marR="0" lvl="0" indent="0" algn="l" rtl="0">
              <a:lnSpc>
                <a:spcPct val="90000"/>
              </a:lnSpc>
              <a:spcBef>
                <a:spcPts val="0"/>
              </a:spcBef>
              <a:spcAft>
                <a:spcPts val="0"/>
              </a:spcAft>
              <a:buClr>
                <a:srgbClr val="53585F"/>
              </a:buClr>
              <a:buSzPts val="2500"/>
              <a:buFont typeface="Arial"/>
              <a:buNone/>
            </a:pPr>
            <a:endParaRPr dirty="0"/>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While it is easy to assume that there is an effect of time of day on the scores and amount of comments on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posts, it is not </a:t>
            </a:r>
            <a:r>
              <a:rPr lang="en-US" dirty="0" smtClean="0">
                <a:solidFill>
                  <a:schemeClr val="dk1"/>
                </a:solidFill>
                <a:latin typeface="Raleway"/>
                <a:ea typeface="Raleway"/>
                <a:cs typeface="Raleway"/>
                <a:sym typeface="Raleway"/>
              </a:rPr>
              <a:t>immediately obvious how these scores and comment counts are distributed. </a:t>
            </a:r>
          </a:p>
          <a:p>
            <a:pPr marL="457200" lvl="0" indent="-342900" algn="l" rtl="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I created a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scraper using the PRAW library that scraped </a:t>
            </a:r>
            <a:r>
              <a:rPr lang="en-US" dirty="0" err="1" smtClean="0">
                <a:solidFill>
                  <a:schemeClr val="dk1"/>
                </a:solidFill>
                <a:latin typeface="Raleway"/>
                <a:ea typeface="Raleway"/>
                <a:cs typeface="Raleway"/>
                <a:sym typeface="Raleway"/>
              </a:rPr>
              <a:t>datetime</a:t>
            </a:r>
            <a:r>
              <a:rPr lang="en-US" dirty="0" smtClean="0">
                <a:solidFill>
                  <a:schemeClr val="dk1"/>
                </a:solidFill>
                <a:latin typeface="Raleway"/>
                <a:ea typeface="Raleway"/>
                <a:cs typeface="Raleway"/>
                <a:sym typeface="Raleway"/>
              </a:rPr>
              <a:t>, ID, number of comments, title text, score, </a:t>
            </a:r>
            <a:r>
              <a:rPr lang="en-US" dirty="0" err="1" smtClean="0">
                <a:solidFill>
                  <a:schemeClr val="dk1"/>
                </a:solidFill>
                <a:latin typeface="Raleway"/>
                <a:ea typeface="Raleway"/>
                <a:cs typeface="Raleway"/>
                <a:sym typeface="Raleway"/>
              </a:rPr>
              <a:t>bodytext</a:t>
            </a:r>
            <a:r>
              <a:rPr lang="en-US" dirty="0" smtClean="0">
                <a:solidFill>
                  <a:schemeClr val="dk1"/>
                </a:solidFill>
                <a:latin typeface="Raleway"/>
                <a:ea typeface="Raleway"/>
                <a:cs typeface="Raleway"/>
                <a:sym typeface="Raleway"/>
              </a:rPr>
              <a:t>, and URLs from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/r/all. There was an error with the body text, so this was immediately dropped from the </a:t>
            </a:r>
            <a:r>
              <a:rPr lang="en-US" dirty="0" err="1" smtClean="0">
                <a:solidFill>
                  <a:schemeClr val="dk1"/>
                </a:solidFill>
                <a:latin typeface="Raleway"/>
                <a:ea typeface="Raleway"/>
                <a:cs typeface="Raleway"/>
                <a:sym typeface="Raleway"/>
              </a:rPr>
              <a:t>dataframe</a:t>
            </a:r>
            <a:r>
              <a:rPr lang="en-US" dirty="0" smtClean="0">
                <a:solidFill>
                  <a:schemeClr val="dk1"/>
                </a:solidFill>
                <a:latin typeface="Raleway"/>
                <a:ea typeface="Raleway"/>
                <a:cs typeface="Raleway"/>
                <a:sym typeface="Raleway"/>
              </a:rPr>
              <a:t>. </a:t>
            </a:r>
          </a:p>
          <a:p>
            <a:pPr marL="457200" lvl="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The scraper scraped the ‘Hot’ organization of posts on r/all from </a:t>
            </a:r>
            <a:r>
              <a:rPr lang="is-IS" dirty="0">
                <a:solidFill>
                  <a:schemeClr val="dk1"/>
                </a:solidFill>
                <a:latin typeface="Raleway"/>
                <a:ea typeface="Raleway"/>
                <a:cs typeface="Raleway"/>
                <a:sym typeface="Raleway"/>
              </a:rPr>
              <a:t>2020-01-03 </a:t>
            </a:r>
            <a:r>
              <a:rPr lang="is-IS" dirty="0" smtClean="0">
                <a:solidFill>
                  <a:schemeClr val="dk1"/>
                </a:solidFill>
                <a:latin typeface="Raleway"/>
                <a:ea typeface="Raleway"/>
                <a:cs typeface="Raleway"/>
                <a:sym typeface="Raleway"/>
              </a:rPr>
              <a:t>07:04:51 to 2020-01-06 08:30:00. </a:t>
            </a:r>
            <a:r>
              <a:rPr lang="is-IS" dirty="0">
                <a:solidFill>
                  <a:schemeClr val="dk1"/>
                </a:solidFill>
                <a:latin typeface="Raleway"/>
                <a:ea typeface="Raleway"/>
                <a:cs typeface="Raleway"/>
                <a:sym typeface="Raleway"/>
              </a:rPr>
              <a:t>S</a:t>
            </a:r>
            <a:r>
              <a:rPr lang="is-IS" dirty="0" smtClean="0">
                <a:solidFill>
                  <a:schemeClr val="dk1"/>
                </a:solidFill>
                <a:latin typeface="Raleway"/>
                <a:ea typeface="Raleway"/>
                <a:cs typeface="Raleway"/>
                <a:sym typeface="Raleway"/>
              </a:rPr>
              <a:t>ome posts incorrectly had datetime values after the time of scraping, and were removed. </a:t>
            </a:r>
          </a:p>
          <a:p>
            <a:pPr marL="457200" lvl="0" indent="-342900">
              <a:spcBef>
                <a:spcPts val="1000"/>
              </a:spcBef>
              <a:spcAft>
                <a:spcPts val="1000"/>
              </a:spcAft>
              <a:buClr>
                <a:schemeClr val="dk1"/>
              </a:buClr>
              <a:buSzPts val="1800"/>
              <a:buFont typeface="Raleway"/>
              <a:buChar char="•"/>
            </a:pPr>
            <a:r>
              <a:rPr lang="is-IS" dirty="0" smtClean="0">
                <a:solidFill>
                  <a:schemeClr val="dk1"/>
                </a:solidFill>
                <a:latin typeface="Raleway"/>
                <a:ea typeface="Raleway"/>
                <a:cs typeface="Raleway"/>
                <a:sym typeface="Raleway"/>
              </a:rPr>
              <a:t> After primary EDA, my main question became clear: does hour of the day affect the amount of posts made per hour above the average comment or score threshold? </a:t>
            </a:r>
          </a:p>
          <a:p>
            <a:pPr marL="457200" lvl="0" indent="-342900">
              <a:spcBef>
                <a:spcPts val="1000"/>
              </a:spcBef>
              <a:spcAft>
                <a:spcPts val="1000"/>
              </a:spcAft>
              <a:buClr>
                <a:schemeClr val="dk1"/>
              </a:buClr>
              <a:buSzPts val="1800"/>
              <a:buFont typeface="Raleway"/>
              <a:buChar char="•"/>
            </a:pPr>
            <a:endParaRPr lang="en-US" dirty="0" smtClean="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a:t>At the beginning of my analysis, </a:t>
            </a:r>
            <a:r>
              <a:rPr lang="en-US" sz="1100" dirty="0" smtClean="0"/>
              <a:t>I plotted the total count of posts by hour over the period I was scraping during      </a:t>
            </a:r>
            <a:r>
              <a:rPr lang="en-US" sz="1100" dirty="0"/>
              <a:t>the time period (time delta = </a:t>
            </a:r>
            <a:r>
              <a:rPr lang="en-US" sz="1100" dirty="0" smtClean="0"/>
              <a:t>2 days</a:t>
            </a:r>
            <a:r>
              <a:rPr lang="en-US" sz="1100" dirty="0"/>
              <a:t>, </a:t>
            </a:r>
            <a:r>
              <a:rPr lang="en-US" sz="1100" dirty="0" smtClean="0"/>
              <a:t>22 hour, 55 </a:t>
            </a:r>
            <a:r>
              <a:rPr lang="en-US" sz="1100" dirty="0"/>
              <a:t>minutes and 9 </a:t>
            </a:r>
            <a:r>
              <a:rPr lang="en-US" sz="1100" dirty="0" smtClean="0"/>
              <a:t>seconds). From this we can see the counts form a multinomial distribution with cresting around 00:00 and </a:t>
            </a:r>
            <a:r>
              <a:rPr lang="en-US" sz="1100" dirty="0" err="1" smtClean="0"/>
              <a:t>troughing</a:t>
            </a:r>
            <a:r>
              <a:rPr lang="en-US" sz="1100" dirty="0" smtClean="0"/>
              <a:t> just after 12:00.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I </a:t>
            </a:r>
            <a:r>
              <a:rPr lang="en-US" sz="1100" dirty="0"/>
              <a:t>saw that the distribution of the number of highly commented posts (threshold average comment value </a:t>
            </a:r>
            <a:r>
              <a:rPr lang="en-US" sz="1100" dirty="0" smtClean="0"/>
              <a:t>=27.23, </a:t>
            </a:r>
            <a:r>
              <a:rPr lang="en-US" sz="1100" dirty="0"/>
              <a:t>all posts below this were removed from consideration) and high scoring posts (threshold average score value = </a:t>
            </a:r>
            <a:r>
              <a:rPr lang="en-US" sz="1100" dirty="0" smtClean="0"/>
              <a:t>699.77) </a:t>
            </a:r>
            <a:r>
              <a:rPr lang="en-US" sz="1100" dirty="0"/>
              <a:t>appeared similar.   </a:t>
            </a:r>
            <a:endParaRPr lang="en-US" sz="1100" dirty="0" smtClean="0"/>
          </a:p>
          <a:p>
            <a:r>
              <a:rPr lang="en-US" sz="1100" dirty="0" smtClean="0"/>
              <a:t>To test if this was true, I performed a chi^2  test on the number of high scoring and heavily commented posts per hour of day. The null hypothesis was that they were independently distributed. The alternate hypothesis was that the distributions of the two values are not independent. Based 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2.609e-48). Therefore, we can assert 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 dirty="0">
                <a:latin typeface="Raleway Medium"/>
                <a:ea typeface="Raleway Medium"/>
                <a:cs typeface="Raleway Medium"/>
                <a:sym typeface="Raleway Medium"/>
              </a:rPr>
              <a:t>Key </a:t>
            </a:r>
            <a:r>
              <a:rPr lang="en-US" dirty="0" smtClean="0">
                <a:latin typeface="Raleway Medium"/>
                <a:ea typeface="Raleway Medium"/>
                <a:cs typeface="Raleway Medium"/>
                <a:sym typeface="Raleway Medium"/>
              </a:rPr>
              <a:t>Findings</a:t>
            </a:r>
            <a:endParaRPr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Encouraged by the findings of the chi square-test, I performed 4 more t-tests:</a:t>
            </a:r>
          </a:p>
          <a:p>
            <a:pPr marL="114300" lvl="1">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-First, I determined that whether or not it is morning or afternoon does not 	significantly effect the amount of posts made with scores, t(22) = 1.70, p=.103, and 	comments, t(22) = </a:t>
            </a:r>
            <a:r>
              <a:rPr lang="nb-NO" dirty="0" smtClean="0">
                <a:solidFill>
                  <a:schemeClr val="dk1"/>
                </a:solidFill>
                <a:latin typeface="Raleway"/>
                <a:ea typeface="Raleway"/>
                <a:cs typeface="Raleway"/>
                <a:sym typeface="Raleway"/>
              </a:rPr>
              <a:t>0.360, </a:t>
            </a:r>
            <a:r>
              <a:rPr lang="nb-NO" dirty="0" err="1" smtClean="0">
                <a:solidFill>
                  <a:schemeClr val="dk1"/>
                </a:solidFill>
                <a:latin typeface="Raleway"/>
                <a:ea typeface="Raleway"/>
                <a:cs typeface="Raleway"/>
                <a:sym typeface="Raleway"/>
              </a:rPr>
              <a:t>pvalue</a:t>
            </a:r>
            <a:r>
              <a:rPr lang="nb-NO" dirty="0" smtClean="0">
                <a:solidFill>
                  <a:schemeClr val="dk1"/>
                </a:solidFill>
                <a:latin typeface="Raleway"/>
                <a:ea typeface="Raleway"/>
                <a:cs typeface="Raleway"/>
                <a:sym typeface="Raleway"/>
              </a:rPr>
              <a:t>=0.726</a:t>
            </a:r>
            <a:r>
              <a:rPr lang="en-US" dirty="0" smtClean="0">
                <a:solidFill>
                  <a:schemeClr val="dk1"/>
                </a:solidFill>
                <a:latin typeface="Raleway"/>
                <a:ea typeface="Raleway"/>
                <a:cs typeface="Raleway"/>
                <a:sym typeface="Raleway"/>
              </a:rPr>
              <a:t>. </a:t>
            </a:r>
          </a:p>
          <a:p>
            <a:pPr marL="114300" lvl="1">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 Secondly, I did determine that there was a significant difference in the mean posts 	made during working hours (9-18) and privately spent hours (</a:t>
            </a:r>
            <a:r>
              <a:rPr lang="en-US" dirty="0">
                <a:solidFill>
                  <a:schemeClr val="dk1"/>
                </a:solidFill>
                <a:latin typeface="Raleway"/>
                <a:ea typeface="Raleway"/>
                <a:cs typeface="Raleway"/>
                <a:sym typeface="Raleway"/>
              </a:rPr>
              <a:t>measuring hours 0-8 </a:t>
            </a:r>
            <a:r>
              <a:rPr lang="en-US" dirty="0" smtClean="0">
                <a:solidFill>
                  <a:schemeClr val="dk1"/>
                </a:solidFill>
                <a:latin typeface="Raleway"/>
                <a:ea typeface="Raleway"/>
                <a:cs typeface="Raleway"/>
                <a:sym typeface="Raleway"/>
              </a:rPr>
              <a:t>	and </a:t>
            </a:r>
            <a:r>
              <a:rPr lang="en-US" dirty="0">
                <a:solidFill>
                  <a:schemeClr val="dk1"/>
                </a:solidFill>
                <a:latin typeface="Raleway"/>
                <a:ea typeface="Raleway"/>
                <a:cs typeface="Raleway"/>
                <a:sym typeface="Raleway"/>
              </a:rPr>
              <a:t>hours 19-23) </a:t>
            </a:r>
            <a:r>
              <a:rPr lang="en-US" dirty="0" smtClean="0">
                <a:solidFill>
                  <a:schemeClr val="dk1"/>
                </a:solidFill>
                <a:latin typeface="Raleway"/>
                <a:ea typeface="Raleway"/>
                <a:cs typeface="Raleway"/>
                <a:sym typeface="Raleway"/>
              </a:rPr>
              <a:t>for scores, t(22) </a:t>
            </a:r>
            <a:r>
              <a:rPr lang="is-IS" dirty="0" smtClean="0">
                <a:solidFill>
                  <a:schemeClr val="dk1"/>
                </a:solidFill>
                <a:latin typeface="Raleway"/>
                <a:ea typeface="Raleway"/>
                <a:cs typeface="Raleway"/>
                <a:sym typeface="Raleway"/>
              </a:rPr>
              <a:t>=5.391744526383595</a:t>
            </a:r>
            <a:r>
              <a:rPr lang="is-IS" dirty="0">
                <a:solidFill>
                  <a:schemeClr val="dk1"/>
                </a:solidFill>
                <a:latin typeface="Raleway"/>
                <a:ea typeface="Raleway"/>
                <a:cs typeface="Raleway"/>
                <a:sym typeface="Raleway"/>
              </a:rPr>
              <a:t>, </a:t>
            </a:r>
            <a:r>
              <a:rPr lang="is-IS" dirty="0" smtClean="0">
                <a:solidFill>
                  <a:schemeClr val="dk1"/>
                </a:solidFill>
                <a:latin typeface="Raleway"/>
                <a:ea typeface="Raleway"/>
                <a:cs typeface="Raleway"/>
                <a:sym typeface="Raleway"/>
              </a:rPr>
              <a:t>p=2.051e-05, and 	comments, </a:t>
            </a:r>
            <a:r>
              <a:rPr lang="nb-NO" dirty="0" smtClean="0">
                <a:solidFill>
                  <a:schemeClr val="dk1"/>
                </a:solidFill>
                <a:latin typeface="Raleway"/>
                <a:ea typeface="Raleway"/>
                <a:cs typeface="Raleway"/>
                <a:sym typeface="Raleway"/>
              </a:rPr>
              <a:t>t(22)=6.546265522854069</a:t>
            </a:r>
            <a:r>
              <a:rPr lang="nb-NO" dirty="0">
                <a:solidFill>
                  <a:schemeClr val="dk1"/>
                </a:solidFill>
                <a:latin typeface="Raleway"/>
                <a:ea typeface="Raleway"/>
                <a:cs typeface="Raleway"/>
                <a:sym typeface="Raleway"/>
              </a:rPr>
              <a:t>, </a:t>
            </a:r>
            <a:r>
              <a:rPr lang="nb-NO" dirty="0" smtClean="0">
                <a:solidFill>
                  <a:schemeClr val="dk1"/>
                </a:solidFill>
                <a:latin typeface="Raleway"/>
                <a:ea typeface="Raleway"/>
                <a:cs typeface="Raleway"/>
                <a:sym typeface="Raleway"/>
              </a:rPr>
              <a:t>p=1.388e-06).</a:t>
            </a:r>
            <a:endParaRPr lang="en-US" dirty="0" smtClean="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200" dirty="0" smtClean="0"/>
              <a:t>Its now evident that some factors associated with time of day are significantly associated with the rate at which highly </a:t>
            </a:r>
            <a:r>
              <a:rPr lang="en-US" sz="1200" dirty="0" err="1" smtClean="0"/>
              <a:t>upvoted</a:t>
            </a:r>
            <a:r>
              <a:rPr lang="en-US" sz="1200" dirty="0" smtClean="0"/>
              <a:t> posts and comments are made. </a:t>
            </a:r>
          </a:p>
          <a:p>
            <a:r>
              <a:rPr lang="en-US" sz="1200" dirty="0" smtClean="0"/>
              <a:t>The next step would be to determine what these factors are, such as the work day effect indicated in this project, and incorporating those into a predictive model. This model could be modified to create a viable method for determining the best time of days for marketing on </a:t>
            </a:r>
            <a:r>
              <a:rPr lang="en-US" sz="1200" dirty="0" err="1" smtClean="0"/>
              <a:t>reddit</a:t>
            </a:r>
            <a:r>
              <a:rPr lang="en-US" sz="1200" dirty="0" smtClean="0"/>
              <a:t>. </a:t>
            </a:r>
          </a:p>
          <a:p>
            <a:r>
              <a:rPr lang="en-US" sz="1200" dirty="0" smtClean="0"/>
              <a:t>My goal for my next capstone is to take the scraped title data I already have, incorporate it with newly scraped information as well as comment text data, and then use </a:t>
            </a:r>
            <a:r>
              <a:rPr lang="en-US" sz="1200" dirty="0" err="1" smtClean="0"/>
              <a:t>nlp</a:t>
            </a:r>
            <a:r>
              <a:rPr lang="en-US" sz="1200" dirty="0" smtClean="0"/>
              <a:t> to optimize my model of posting. </a:t>
            </a:r>
            <a:endParaRPr lang="en-US" sz="1200" dirty="0"/>
          </a:p>
        </p:txBody>
      </p:sp>
    </p:spTree>
    <p:extLst>
      <p:ext uri="{BB962C8B-B14F-4D97-AF65-F5344CB8AC3E}">
        <p14:creationId xmlns:p14="http://schemas.microsoft.com/office/powerpoint/2010/main" val="12621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a:p>
        </p:txBody>
      </p:sp>
    </p:spTree>
    <p:extLst>
      <p:ext uri="{BB962C8B-B14F-4D97-AF65-F5344CB8AC3E}">
        <p14:creationId xmlns:p14="http://schemas.microsoft.com/office/powerpoint/2010/main" val="126973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603</Words>
  <Application>Microsoft Macintosh PowerPoint</Application>
  <PresentationFormat>On-screen Show (16:9)</PresentationFormat>
  <Paragraphs>38</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Arial</vt:lpstr>
      <vt:lpstr>Raleway Medium</vt:lpstr>
      <vt:lpstr>Helvetica Neue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16</cp:revision>
  <dcterms:modified xsi:type="dcterms:W3CDTF">2020-01-09T23:15:32Z</dcterms:modified>
</cp:coreProperties>
</file>