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56" r:id="rId2"/>
    <p:sldId id="257" r:id="rId3"/>
    <p:sldId id="258" r:id="rId4"/>
    <p:sldId id="267" r:id="rId5"/>
    <p:sldId id="269" r:id="rId6"/>
    <p:sldId id="259" r:id="rId7"/>
    <p:sldId id="272" r:id="rId8"/>
    <p:sldId id="270" r:id="rId9"/>
    <p:sldId id="271"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5"/>
    <p:restoredTop sz="72847"/>
  </p:normalViewPr>
  <p:slideViewPr>
    <p:cSldViewPr snapToGrid="0">
      <p:cViewPr>
        <p:scale>
          <a:sx n="113" d="100"/>
          <a:sy n="113" d="100"/>
        </p:scale>
        <p:origin x="432" y="6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Hi,</a:t>
            </a:r>
            <a:r>
              <a:rPr lang="en-US" baseline="0" dirty="0" smtClean="0"/>
              <a:t> My name is James Skelton and I am a data scientist. This is my first capstone project: an analysis of </a:t>
            </a:r>
            <a:r>
              <a:rPr lang="en-US" baseline="0" dirty="0" err="1" smtClean="0"/>
              <a:t>Reddit</a:t>
            </a:r>
            <a:r>
              <a:rPr lang="en-US" baseline="0" dirty="0" smtClean="0"/>
              <a:t> </a:t>
            </a:r>
            <a:r>
              <a:rPr lang="en-US" sz="1100" b="1" dirty="0" smtClean="0">
                <a:solidFill>
                  <a:srgbClr val="FFFFFF"/>
                </a:solidFill>
                <a:latin typeface="Raleway"/>
                <a:ea typeface="Raleway"/>
                <a:cs typeface="Raleway"/>
                <a:sym typeface="Raleway"/>
              </a:rPr>
              <a:t>Scores and Comments by Hour of Day</a:t>
            </a:r>
          </a:p>
          <a:p>
            <a:pPr marL="457200" lvl="0" indent="-317500" algn="l" rtl="0">
              <a:spcBef>
                <a:spcPts val="0"/>
              </a:spcBef>
              <a:spcAft>
                <a:spcPts val="0"/>
              </a:spcAft>
              <a:buSzPts val="1400"/>
              <a:buChar char="-"/>
            </a:pPr>
            <a:endParaRPr dirty="0"/>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a:t>
            </a:r>
            <a:r>
              <a:rPr lang="en-US" baseline="0" dirty="0" smtClean="0"/>
              <a:t> graduated in 2018 with a BSc in </a:t>
            </a:r>
            <a:r>
              <a:rPr lang="en-US" baseline="0" dirty="0" err="1" smtClean="0"/>
              <a:t>pyschology</a:t>
            </a:r>
            <a:r>
              <a:rPr lang="en-US" baseline="0" dirty="0" smtClean="0"/>
              <a:t> from the University of St. Andrews in Scotland. Before making a career change, I was a private tutor in the </a:t>
            </a:r>
            <a:r>
              <a:rPr lang="en-US" baseline="0" dirty="0" err="1" smtClean="0"/>
              <a:t>austin</a:t>
            </a:r>
            <a:r>
              <a:rPr lang="en-US" baseline="0" dirty="0" smtClean="0"/>
              <a:t> area. </a:t>
            </a:r>
          </a:p>
          <a:p>
            <a:pPr marL="0" lvl="0" indent="0" algn="l" rtl="0">
              <a:spcBef>
                <a:spcPts val="0"/>
              </a:spcBef>
              <a:spcAft>
                <a:spcPts val="0"/>
              </a:spcAft>
              <a:buNone/>
            </a:pPr>
            <a:r>
              <a:rPr lang="en-US" baseline="0" dirty="0" smtClean="0"/>
              <a:t>I am a compulsive </a:t>
            </a:r>
            <a:r>
              <a:rPr lang="en-US" baseline="0" dirty="0" err="1" smtClean="0"/>
              <a:t>reddit</a:t>
            </a:r>
            <a:r>
              <a:rPr lang="en-US" baseline="0" dirty="0" smtClean="0"/>
              <a:t> browser, which naturally lead me to this topic. </a:t>
            </a:r>
            <a:endParaRPr dirty="0"/>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After 8 years of using </a:t>
            </a:r>
            <a:r>
              <a:rPr lang="en-US" dirty="0" err="1" smtClean="0"/>
              <a:t>reddit</a:t>
            </a:r>
            <a:r>
              <a:rPr lang="en-US" dirty="0" smtClean="0"/>
              <a:t>, I</a:t>
            </a:r>
            <a:r>
              <a:rPr lang="en-US" baseline="0" dirty="0" smtClean="0"/>
              <a:t> had always thought it was odd how their appeared to be an noticeable amount of posts that had a significant amounts of </a:t>
            </a:r>
            <a:r>
              <a:rPr lang="en-US" baseline="0" smtClean="0"/>
              <a:t>score points (</a:t>
            </a:r>
            <a:r>
              <a:rPr lang="en-US" sz="1100" b="0" i="0" u="none" strike="noStrike" cap="none" smtClean="0">
                <a:solidFill>
                  <a:srgbClr val="000000"/>
                </a:solidFill>
                <a:effectLst/>
                <a:latin typeface="Arial"/>
                <a:ea typeface="Arial"/>
                <a:cs typeface="Arial"/>
                <a:sym typeface="Arial"/>
              </a:rPr>
              <a:t>simply </a:t>
            </a:r>
            <a:r>
              <a:rPr lang="en-US" sz="1100" b="0" i="0" u="none" strike="noStrike" cap="none" dirty="0" smtClean="0">
                <a:solidFill>
                  <a:srgbClr val="000000"/>
                </a:solidFill>
                <a:effectLst/>
                <a:latin typeface="Arial"/>
                <a:ea typeface="Arial"/>
                <a:cs typeface="Arial"/>
                <a:sym typeface="Arial"/>
              </a:rPr>
              <a:t>the number of </a:t>
            </a:r>
            <a:r>
              <a:rPr lang="en-US" sz="1100" b="0" i="0" u="none" strike="noStrike" cap="none" dirty="0" err="1" smtClean="0">
                <a:solidFill>
                  <a:srgbClr val="000000"/>
                </a:solidFill>
                <a:effectLst/>
                <a:latin typeface="Arial"/>
                <a:ea typeface="Arial"/>
                <a:cs typeface="Arial"/>
                <a:sym typeface="Arial"/>
              </a:rPr>
              <a:t>upvotes</a:t>
            </a:r>
            <a:r>
              <a:rPr lang="en-US" sz="1100" b="0" i="0" u="none" strike="noStrike" cap="none" dirty="0" smtClean="0">
                <a:solidFill>
                  <a:srgbClr val="000000"/>
                </a:solidFill>
                <a:effectLst/>
                <a:latin typeface="Arial"/>
                <a:ea typeface="Arial"/>
                <a:cs typeface="Arial"/>
                <a:sym typeface="Arial"/>
              </a:rPr>
              <a:t> minus the number of </a:t>
            </a:r>
            <a:r>
              <a:rPr lang="en-US" sz="1100" b="0" i="0" u="none" strike="noStrike" cap="none" dirty="0" err="1" smtClean="0">
                <a:solidFill>
                  <a:srgbClr val="000000"/>
                </a:solidFill>
                <a:effectLst/>
                <a:latin typeface="Arial"/>
                <a:ea typeface="Arial"/>
                <a:cs typeface="Arial"/>
                <a:sym typeface="Arial"/>
              </a:rPr>
              <a:t>downvotes</a:t>
            </a:r>
            <a:r>
              <a:rPr lang="en-US" sz="1100" b="0" i="0" u="none" strike="noStrike" cap="none" dirty="0" smtClean="0">
                <a:solidFill>
                  <a:srgbClr val="000000"/>
                </a:solidFill>
                <a:effectLst/>
                <a:latin typeface="Arial"/>
                <a:ea typeface="Arial"/>
                <a:cs typeface="Arial"/>
                <a:sym typeface="Arial"/>
              </a:rPr>
              <a:t> </a:t>
            </a:r>
            <a:r>
              <a:rPr lang="en-US" baseline="0" dirty="0" smtClean="0"/>
              <a:t>), but did not have a comparable amount of comments, and vice versa. With that in mind, I focused on these two categories for scraping, as well as their created time. Scraping from the hot post organization on r/all allowed me to get posts that were suitably “seen” and had been generally given a chance to receive </a:t>
            </a:r>
            <a:r>
              <a:rPr lang="en-US" baseline="0" dirty="0" err="1" smtClean="0"/>
              <a:t>upvotes</a:t>
            </a:r>
            <a:r>
              <a:rPr lang="en-US" baseline="0" dirty="0" smtClean="0"/>
              <a:t> and comments before scraping. </a:t>
            </a: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begin, I made a simple histogram of the total count of posts made per hour over my period of scraping. As you can see, a clear pattern forms where there is peak activity around midnight, and a trough of activity around 1 pm. This pattern is what inspired me to focus on the effects related to day time on the posts. </a:t>
            </a:r>
          </a:p>
          <a:p>
            <a:r>
              <a:rPr lang="en-US" baseline="0" dirty="0" smtClean="0"/>
              <a:t>This led me to consider two possibilities: is there a difference in these values in the morning and the afternoon? What about the workday and the hours outside of the work day?</a:t>
            </a:r>
            <a:endParaRPr lang="en-US" dirty="0"/>
          </a:p>
        </p:txBody>
      </p:sp>
    </p:spTree>
    <p:extLst>
      <p:ext uri="{BB962C8B-B14F-4D97-AF65-F5344CB8AC3E}">
        <p14:creationId xmlns:p14="http://schemas.microsoft.com/office/powerpoint/2010/main" val="3257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wanted to see if the distribution of the counts</a:t>
            </a:r>
            <a:r>
              <a:rPr lang="en-US" baseline="0" dirty="0" smtClean="0"/>
              <a:t> of highly commented and highly </a:t>
            </a:r>
            <a:r>
              <a:rPr lang="en-US" baseline="0" dirty="0" err="1" smtClean="0"/>
              <a:t>upvoted</a:t>
            </a:r>
            <a:r>
              <a:rPr lang="en-US" baseline="0" dirty="0" smtClean="0"/>
              <a:t> posts were the same, so I performed a chi square analysis on the two sets of data. Based on these findings, </a:t>
            </a:r>
            <a:r>
              <a:rPr lang="en-US" baseline="0" dirty="0" err="1" smtClean="0"/>
              <a:t>i</a:t>
            </a:r>
            <a:r>
              <a:rPr lang="en-US" baseline="0" dirty="0" smtClean="0"/>
              <a:t> was able to reject the null hypothesis and assert the two variables were indeed dependent on one another.</a:t>
            </a:r>
            <a:endParaRPr lang="en-US" dirty="0"/>
          </a:p>
        </p:txBody>
      </p:sp>
    </p:spTree>
    <p:extLst>
      <p:ext uri="{BB962C8B-B14F-4D97-AF65-F5344CB8AC3E}">
        <p14:creationId xmlns:p14="http://schemas.microsoft.com/office/powerpoint/2010/main" val="47133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Based</a:t>
            </a:r>
            <a:r>
              <a:rPr lang="en-US" baseline="0" dirty="0" smtClean="0"/>
              <a:t> on the two histograms I showed before, I first wanted to show if post values for the morning were significantly different than post values for the afternoon. Based on the data, I found no significant effect there. The average post values were therefore similar in the morning and afternoon. </a:t>
            </a:r>
            <a:endParaRPr dirty="0"/>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Noticing</a:t>
            </a:r>
            <a:r>
              <a:rPr lang="en-US" baseline="0" dirty="0" smtClean="0"/>
              <a:t> the pattern of the histograms, It appeared to me that typical work hours (9-18) looked to be lower than posts made outside of those hours. To test this, I performed a chi square analysis. My null hypothesis was that there was no significant difference in the average post values above the threshold between the two periods. My alternate hypothesis was that posts made during work hours would have significantly lower values than outside of those hours. Based on the t-test results, I was able to reject the null hypothesis and show that there was indeed a significant effect of the work day.  </a:t>
            </a:r>
            <a:endParaRPr lang="en-US" dirty="0"/>
          </a:p>
        </p:txBody>
      </p:sp>
    </p:spTree>
    <p:extLst>
      <p:ext uri="{BB962C8B-B14F-4D97-AF65-F5344CB8AC3E}">
        <p14:creationId xmlns:p14="http://schemas.microsoft.com/office/powerpoint/2010/main" val="89197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In conclusion, posting</a:t>
            </a:r>
            <a:r>
              <a:rPr lang="en-US" sz="1100" baseline="0" dirty="0" smtClean="0"/>
              <a:t> during working hours is significantly less likely to garner an above average amount of comments or score. </a:t>
            </a:r>
            <a:endParaRPr lang="en-US" sz="1100"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My goal for my next capstone is to take the scraped title data I already have, incorporate it with newly scraped information as well as comment text data, and then use NLP to optimize my model of posting rates. </a:t>
            </a:r>
          </a:p>
          <a:p>
            <a:endParaRPr lang="en-US" dirty="0"/>
          </a:p>
        </p:txBody>
      </p:sp>
    </p:spTree>
    <p:extLst>
      <p:ext uri="{BB962C8B-B14F-4D97-AF65-F5344CB8AC3E}">
        <p14:creationId xmlns:p14="http://schemas.microsoft.com/office/powerpoint/2010/main" val="149198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Bio</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411" y="887213"/>
            <a:ext cx="2244789" cy="36954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B</a:t>
            </a:r>
            <a:r>
              <a:rPr lang="en-US" dirty="0" smtClean="0">
                <a:latin typeface="Raleway Medium"/>
                <a:ea typeface="Raleway Medium"/>
                <a:cs typeface="Raleway Medium"/>
                <a:sym typeface="Raleway Medium"/>
              </a:rPr>
              <a:t>ackground and EDA</a:t>
            </a:r>
            <a:endParaRPr lang="en-US" dirty="0" smtClean="0">
              <a:latin typeface="Raleway Medium"/>
              <a:ea typeface="Raleway Medium"/>
              <a:cs typeface="Raleway Medium"/>
              <a:sym typeface="Raleway Medium"/>
            </a:endParaRPr>
          </a:p>
          <a:p>
            <a:pPr marL="0" marR="0" lvl="0" indent="0" algn="l" rtl="0">
              <a:lnSpc>
                <a:spcPct val="90000"/>
              </a:lnSpc>
              <a:spcBef>
                <a:spcPts val="0"/>
              </a:spcBef>
              <a:spcAft>
                <a:spcPts val="0"/>
              </a:spcAft>
              <a:buClr>
                <a:srgbClr val="53585F"/>
              </a:buClr>
              <a:buSzPts val="2500"/>
              <a:buFont typeface="Arial"/>
              <a:buNone/>
            </a:pPr>
            <a:endParaRPr dirty="0"/>
          </a:p>
        </p:txBody>
      </p:sp>
      <p:sp>
        <p:nvSpPr>
          <p:cNvPr id="4" name="Google Shape;81;p17"/>
          <p:cNvSpPr txBox="1"/>
          <p:nvPr/>
        </p:nvSpPr>
        <p:spPr>
          <a:xfrm>
            <a:off x="0" y="887213"/>
            <a:ext cx="8638578" cy="4091450"/>
          </a:xfrm>
          <a:prstGeom prst="rect">
            <a:avLst/>
          </a:prstGeom>
          <a:noFill/>
          <a:ln>
            <a:noFill/>
          </a:ln>
        </p:spPr>
        <p:txBody>
          <a:bodyPr spcFirstLastPara="1" wrap="square" lIns="45700" tIns="45700" rIns="45700" bIns="45700" anchor="t" anchorCtr="0">
            <a:noAutofit/>
          </a:bodyPr>
          <a:lstStyle/>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a:t>
            </a:r>
            <a:r>
              <a:rPr lang="en-US" sz="1300" dirty="0">
                <a:solidFill>
                  <a:schemeClr val="dk1"/>
                </a:solidFill>
                <a:latin typeface="Raleway"/>
                <a:ea typeface="Raleway"/>
                <a:cs typeface="Raleway"/>
                <a:sym typeface="Raleway"/>
              </a:rPr>
              <a:t>created my scraper using the PRAW library </a:t>
            </a:r>
            <a:r>
              <a:rPr lang="en-US" sz="1300" dirty="0" smtClean="0">
                <a:solidFill>
                  <a:schemeClr val="dk1"/>
                </a:solidFill>
                <a:latin typeface="Raleway"/>
                <a:ea typeface="Raleway"/>
                <a:cs typeface="Raleway"/>
                <a:sym typeface="Raleway"/>
              </a:rPr>
              <a:t>to scrape </a:t>
            </a:r>
            <a:r>
              <a:rPr lang="en-US" sz="1300" dirty="0" err="1" smtClean="0">
                <a:solidFill>
                  <a:schemeClr val="dk1"/>
                </a:solidFill>
                <a:latin typeface="Raleway"/>
                <a:ea typeface="Raleway"/>
                <a:cs typeface="Raleway"/>
                <a:sym typeface="Raleway"/>
              </a:rPr>
              <a:t>datetime</a:t>
            </a:r>
            <a:r>
              <a:rPr lang="en-US" sz="1300" dirty="0" smtClean="0">
                <a:solidFill>
                  <a:schemeClr val="dk1"/>
                </a:solidFill>
                <a:latin typeface="Raleway"/>
                <a:ea typeface="Raleway"/>
                <a:cs typeface="Raleway"/>
                <a:sym typeface="Raleway"/>
              </a:rPr>
              <a:t> values (‘Created’), </a:t>
            </a:r>
            <a:r>
              <a:rPr lang="en-US" sz="1300" dirty="0">
                <a:solidFill>
                  <a:schemeClr val="dk1"/>
                </a:solidFill>
                <a:latin typeface="Raleway"/>
                <a:ea typeface="Raleway"/>
                <a:cs typeface="Raleway"/>
                <a:sym typeface="Raleway"/>
              </a:rPr>
              <a:t>ID, number of comments, title text, score, </a:t>
            </a:r>
            <a:r>
              <a:rPr lang="en-US" sz="1300" dirty="0" err="1">
                <a:solidFill>
                  <a:schemeClr val="dk1"/>
                </a:solidFill>
                <a:latin typeface="Raleway"/>
                <a:ea typeface="Raleway"/>
                <a:cs typeface="Raleway"/>
                <a:sym typeface="Raleway"/>
              </a:rPr>
              <a:t>bodytext</a:t>
            </a:r>
            <a:r>
              <a:rPr lang="en-US" sz="1300" dirty="0">
                <a:solidFill>
                  <a:schemeClr val="dk1"/>
                </a:solidFill>
                <a:latin typeface="Raleway"/>
                <a:ea typeface="Raleway"/>
                <a:cs typeface="Raleway"/>
                <a:sym typeface="Raleway"/>
              </a:rPr>
              <a:t>, and URLs from </a:t>
            </a:r>
            <a:r>
              <a:rPr lang="en-US" sz="1300" dirty="0" err="1">
                <a:solidFill>
                  <a:schemeClr val="dk1"/>
                </a:solidFill>
                <a:latin typeface="Raleway"/>
                <a:ea typeface="Raleway"/>
                <a:cs typeface="Raleway"/>
                <a:sym typeface="Raleway"/>
              </a:rPr>
              <a:t>reddit</a:t>
            </a:r>
            <a:r>
              <a:rPr lang="en-US" sz="1300" dirty="0">
                <a:solidFill>
                  <a:schemeClr val="dk1"/>
                </a:solidFill>
                <a:latin typeface="Raleway"/>
                <a:ea typeface="Raleway"/>
                <a:cs typeface="Raleway"/>
                <a:sym typeface="Raleway"/>
              </a:rPr>
              <a:t>/r/all. There was an error with the body text, so this was immediately dropped from the </a:t>
            </a:r>
            <a:r>
              <a:rPr lang="en-US" sz="1300" dirty="0" err="1">
                <a:solidFill>
                  <a:schemeClr val="dk1"/>
                </a:solidFill>
                <a:latin typeface="Raleway"/>
                <a:ea typeface="Raleway"/>
                <a:cs typeface="Raleway"/>
                <a:sym typeface="Raleway"/>
              </a:rPr>
              <a:t>dataframe</a:t>
            </a:r>
            <a:r>
              <a:rPr lang="en-US" sz="1300" dirty="0">
                <a:solidFill>
                  <a:schemeClr val="dk1"/>
                </a:solidFill>
                <a:latin typeface="Raleway"/>
                <a:ea typeface="Raleway"/>
                <a:cs typeface="Raleway"/>
                <a:sym typeface="Raleway"/>
              </a:rPr>
              <a:t>. </a:t>
            </a:r>
          </a:p>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scraped </a:t>
            </a:r>
            <a:r>
              <a:rPr lang="en-US" sz="1300" dirty="0">
                <a:solidFill>
                  <a:schemeClr val="dk1"/>
                </a:solidFill>
                <a:latin typeface="Raleway"/>
                <a:ea typeface="Raleway"/>
                <a:cs typeface="Raleway"/>
                <a:sym typeface="Raleway"/>
              </a:rPr>
              <a:t>the ‘Hot’ organization of posts on r/all from </a:t>
            </a:r>
            <a:r>
              <a:rPr lang="is-IS" sz="1300" dirty="0">
                <a:solidFill>
                  <a:schemeClr val="dk1"/>
                </a:solidFill>
                <a:latin typeface="Raleway"/>
                <a:ea typeface="Raleway"/>
                <a:cs typeface="Raleway"/>
                <a:sym typeface="Raleway"/>
              </a:rPr>
              <a:t>2020-01-03 07:04:51 to 2020-01-06 06:00:00. Some posts incorrectly had datetime values after the time of scraping, and were removed due to impossibility. </a:t>
            </a:r>
          </a:p>
          <a:p>
            <a:pPr marL="609585" indent="-457189">
              <a:spcBef>
                <a:spcPts val="1333"/>
              </a:spcBef>
              <a:spcAft>
                <a:spcPts val="1333"/>
              </a:spcAft>
              <a:buClr>
                <a:schemeClr val="dk1"/>
              </a:buClr>
              <a:buSzPts val="1800"/>
              <a:buFont typeface="Raleway"/>
              <a:buChar char="•"/>
            </a:pPr>
            <a:r>
              <a:rPr lang="is-IS" sz="1300" dirty="0">
                <a:solidFill>
                  <a:schemeClr val="dk1"/>
                </a:solidFill>
                <a:latin typeface="Raleway"/>
                <a:ea typeface="Raleway"/>
                <a:cs typeface="Raleway"/>
                <a:sym typeface="Raleway"/>
              </a:rPr>
              <a:t> </a:t>
            </a:r>
            <a:r>
              <a:rPr lang="is-IS" sz="1300" dirty="0" smtClean="0">
                <a:solidFill>
                  <a:schemeClr val="dk1"/>
                </a:solidFill>
                <a:latin typeface="Raleway"/>
                <a:ea typeface="Raleway"/>
                <a:cs typeface="Raleway"/>
                <a:sym typeface="Raleway"/>
              </a:rPr>
              <a:t>Data was also cleaned of all rows missing data. </a:t>
            </a:r>
            <a:endParaRPr lang="en-US" sz="2400" dirty="0">
              <a:solidFill>
                <a:schemeClr val="dk1"/>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smtClean="0"/>
              <a:t>I </a:t>
            </a:r>
            <a:r>
              <a:rPr lang="en-US" sz="1100" dirty="0"/>
              <a:t>plotted the total count of posts by hour over the period I was scraping (time delta = 2 days, 22 hour, 55 minutes and 9 seconds). From this we can see </a:t>
            </a:r>
            <a:r>
              <a:rPr lang="en-US" sz="1100" dirty="0" smtClean="0"/>
              <a:t>a clear pattern, with the </a:t>
            </a:r>
            <a:r>
              <a:rPr lang="en-US" sz="1100" dirty="0"/>
              <a:t>counts </a:t>
            </a:r>
            <a:r>
              <a:rPr lang="en-US" sz="1100" dirty="0" smtClean="0"/>
              <a:t>cresting </a:t>
            </a:r>
            <a:r>
              <a:rPr lang="en-US" sz="1100" dirty="0"/>
              <a:t>around 00:00 and </a:t>
            </a:r>
            <a:r>
              <a:rPr lang="en-US" sz="1100" dirty="0" err="1"/>
              <a:t>troughing</a:t>
            </a:r>
            <a:r>
              <a:rPr lang="en-US" sz="1100" dirty="0"/>
              <a:t> just after 12:00 on each day. This pattern inspired this study.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To </a:t>
            </a:r>
            <a:r>
              <a:rPr lang="en-US" sz="1100" dirty="0" smtClean="0"/>
              <a:t>test </a:t>
            </a:r>
            <a:r>
              <a:rPr lang="en-US" sz="1100" dirty="0" smtClean="0"/>
              <a:t>if the number of  posts with above average comment counts(over 27 comments)  and scores (above 699) were independently distributed, I </a:t>
            </a:r>
            <a:r>
              <a:rPr lang="en-US" sz="1100" dirty="0" smtClean="0"/>
              <a:t>performed a </a:t>
            </a:r>
            <a:r>
              <a:rPr lang="en-US" sz="1100" dirty="0" smtClean="0"/>
              <a:t>chi square  test. </a:t>
            </a:r>
          </a:p>
          <a:p>
            <a:r>
              <a:rPr lang="en-US" sz="1100" dirty="0" smtClean="0"/>
              <a:t>The </a:t>
            </a:r>
            <a:r>
              <a:rPr lang="en-US" sz="1100" dirty="0" smtClean="0"/>
              <a:t>null hypothesis was that they were independently distributed. </a:t>
            </a:r>
            <a:endParaRPr lang="en-US" sz="1100" dirty="0" smtClean="0"/>
          </a:p>
          <a:p>
            <a:r>
              <a:rPr lang="en-US" sz="1100" dirty="0" smtClean="0"/>
              <a:t>The </a:t>
            </a:r>
            <a:r>
              <a:rPr lang="en-US" sz="1100" dirty="0" smtClean="0"/>
              <a:t>alternate hypothesis was that the distributions of the two values are not independent. </a:t>
            </a:r>
            <a:endParaRPr lang="en-US" sz="1100" dirty="0" smtClean="0"/>
          </a:p>
          <a:p>
            <a:r>
              <a:rPr lang="en-US" sz="1100" dirty="0" smtClean="0"/>
              <a:t>Based </a:t>
            </a:r>
            <a:r>
              <a:rPr lang="en-US" sz="1100" dirty="0" smtClean="0"/>
              <a:t>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18573) </a:t>
            </a:r>
            <a:r>
              <a:rPr lang="is-IS" sz="1100" dirty="0"/>
              <a:t>= </a:t>
            </a:r>
            <a:r>
              <a:rPr lang="hr-HR" sz="1100" dirty="0" smtClean="0"/>
              <a:t>291.300</a:t>
            </a:r>
            <a:r>
              <a:rPr lang="is-IS" sz="1100" dirty="0" smtClean="0"/>
              <a:t>,</a:t>
            </a:r>
            <a:r>
              <a:rPr lang="is-IS" sz="1100" dirty="0"/>
              <a:t> </a:t>
            </a:r>
            <a:r>
              <a:rPr lang="is-IS" sz="1100" i="1" dirty="0"/>
              <a:t>p</a:t>
            </a:r>
            <a:r>
              <a:rPr lang="is-IS" sz="1100" dirty="0"/>
              <a:t> </a:t>
            </a:r>
            <a:r>
              <a:rPr lang="is-IS" sz="1100" dirty="0" smtClean="0"/>
              <a:t>= </a:t>
            </a:r>
            <a:r>
              <a:rPr lang="is-IS" sz="1100" dirty="0" smtClean="0"/>
              <a:t>2.609e-48) and assert </a:t>
            </a:r>
            <a:r>
              <a:rPr lang="is-IS" sz="1100" dirty="0" smtClean="0"/>
              <a:t>that the two sample distributions are not independently distributed.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46" y="2647933"/>
            <a:ext cx="6389511" cy="2495567"/>
          </a:xfrm>
          <a:prstGeom prst="rect">
            <a:avLst/>
          </a:prstGeom>
        </p:spPr>
      </p:pic>
    </p:spTree>
    <p:extLst>
      <p:ext uri="{BB962C8B-B14F-4D97-AF65-F5344CB8AC3E}">
        <p14:creationId xmlns:p14="http://schemas.microsoft.com/office/powerpoint/2010/main" val="192246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73682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sz="1800" dirty="0" smtClean="0"/>
              <a:t>Findings: Does morning or afternoon have an effect on post values?</a:t>
            </a:r>
            <a:endParaRPr sz="1800"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083733"/>
            <a:ext cx="6995400" cy="3488292"/>
          </a:xfrm>
          <a:prstGeom prst="rect">
            <a:avLst/>
          </a:prstGeom>
          <a:noFill/>
          <a:ln>
            <a:noFill/>
          </a:ln>
        </p:spPr>
        <p:txBody>
          <a:bodyPr spcFirstLastPara="1" wrap="square" lIns="34275" tIns="34275" rIns="34275" bIns="34275" anchor="t" anchorCtr="0">
            <a:noAutofit/>
          </a:bodyPr>
          <a:lstStyle/>
          <a:p>
            <a:pPr marL="114300" lvl="2">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I found that Morning or </a:t>
            </a:r>
            <a:r>
              <a:rPr lang="en-US" dirty="0">
                <a:solidFill>
                  <a:schemeClr val="dk1"/>
                </a:solidFill>
                <a:latin typeface="Raleway"/>
                <a:ea typeface="Raleway"/>
                <a:cs typeface="Raleway"/>
                <a:sym typeface="Raleway"/>
              </a:rPr>
              <a:t>afternoon </a:t>
            </a:r>
            <a:r>
              <a:rPr lang="en-US" dirty="0" smtClean="0">
                <a:solidFill>
                  <a:schemeClr val="dk1"/>
                </a:solidFill>
                <a:latin typeface="Raleway"/>
                <a:ea typeface="Raleway"/>
                <a:cs typeface="Raleway"/>
                <a:sym typeface="Raleway"/>
              </a:rPr>
              <a:t>does </a:t>
            </a:r>
            <a:r>
              <a:rPr lang="en-US" dirty="0">
                <a:solidFill>
                  <a:schemeClr val="dk1"/>
                </a:solidFill>
                <a:latin typeface="Raleway"/>
                <a:ea typeface="Raleway"/>
                <a:cs typeface="Raleway"/>
                <a:sym typeface="Raleway"/>
              </a:rPr>
              <a:t>not </a:t>
            </a:r>
            <a:r>
              <a:rPr lang="en-US" dirty="0" smtClean="0">
                <a:solidFill>
                  <a:schemeClr val="dk1"/>
                </a:solidFill>
                <a:latin typeface="Raleway"/>
                <a:ea typeface="Raleway"/>
                <a:cs typeface="Raleway"/>
                <a:sym typeface="Raleway"/>
              </a:rPr>
              <a:t>				significantly </a:t>
            </a:r>
            <a:r>
              <a:rPr lang="en-US" dirty="0">
                <a:solidFill>
                  <a:schemeClr val="dk1"/>
                </a:solidFill>
                <a:latin typeface="Raleway"/>
                <a:ea typeface="Raleway"/>
                <a:cs typeface="Raleway"/>
                <a:sym typeface="Raleway"/>
              </a:rPr>
              <a:t>effect the amount of posts made </a:t>
            </a:r>
            <a:r>
              <a:rPr lang="en-US" dirty="0" smtClean="0">
                <a:solidFill>
                  <a:schemeClr val="dk1"/>
                </a:solidFill>
                <a:latin typeface="Raleway"/>
                <a:ea typeface="Raleway"/>
                <a:cs typeface="Raleway"/>
                <a:sym typeface="Raleway"/>
              </a:rPr>
              <a:t>				with </a:t>
            </a:r>
            <a:r>
              <a:rPr lang="en-US" dirty="0">
                <a:solidFill>
                  <a:schemeClr val="dk1"/>
                </a:solidFill>
                <a:latin typeface="Raleway"/>
                <a:ea typeface="Raleway"/>
                <a:cs typeface="Raleway"/>
                <a:sym typeface="Raleway"/>
              </a:rPr>
              <a:t>scores, t(22) = -1.699, p=.</a:t>
            </a:r>
            <a:r>
              <a:rPr lang="en-US" dirty="0" smtClean="0">
                <a:solidFill>
                  <a:schemeClr val="dk1"/>
                </a:solidFill>
                <a:latin typeface="Raleway"/>
                <a:ea typeface="Raleway"/>
                <a:cs typeface="Raleway"/>
                <a:sym typeface="Raleway"/>
              </a:rPr>
              <a:t>106, </a:t>
            </a:r>
            <a:r>
              <a:rPr lang="en-US" dirty="0">
                <a:solidFill>
                  <a:schemeClr val="dk1"/>
                </a:solidFill>
                <a:latin typeface="Raleway"/>
                <a:ea typeface="Raleway"/>
                <a:cs typeface="Raleway"/>
                <a:sym typeface="Raleway"/>
              </a:rPr>
              <a:t>and </a:t>
            </a:r>
            <a:r>
              <a:rPr lang="en-US" dirty="0" smtClean="0">
                <a:solidFill>
                  <a:schemeClr val="dk1"/>
                </a:solidFill>
                <a:latin typeface="Raleway"/>
                <a:ea typeface="Raleway"/>
                <a:cs typeface="Raleway"/>
                <a:sym typeface="Raleway"/>
              </a:rPr>
              <a:t>				comments</a:t>
            </a:r>
            <a:r>
              <a:rPr lang="en-US" dirty="0">
                <a:solidFill>
                  <a:schemeClr val="dk1"/>
                </a:solidFill>
                <a:latin typeface="Raleway"/>
                <a:ea typeface="Raleway"/>
                <a:cs typeface="Raleway"/>
                <a:sym typeface="Raleway"/>
              </a:rPr>
              <a:t>, t(22) = 0.783, </a:t>
            </a:r>
            <a:r>
              <a:rPr lang="en-US" dirty="0" err="1">
                <a:solidFill>
                  <a:schemeClr val="dk1"/>
                </a:solidFill>
                <a:latin typeface="Raleway"/>
                <a:ea typeface="Raleway"/>
                <a:cs typeface="Raleway"/>
                <a:sym typeface="Raleway"/>
              </a:rPr>
              <a:t>pvalue</a:t>
            </a:r>
            <a:r>
              <a:rPr lang="en-US" dirty="0">
                <a:solidFill>
                  <a:schemeClr val="dk1"/>
                </a:solidFill>
                <a:latin typeface="Raleway"/>
                <a:ea typeface="Raleway"/>
                <a:cs typeface="Raleway"/>
                <a:sym typeface="Raleway"/>
              </a:rPr>
              <a:t>=0.442. </a:t>
            </a:r>
          </a:p>
        </p:txBody>
      </p:sp>
      <p:sp>
        <p:nvSpPr>
          <p:cNvPr id="3" name="AutoShape 4" descr="data:image/png;base64,iVBORw0KGgoAAAANSUhEUgAAAawAAAFqCAYAAABGeW4FAAAABHNCSVQICAgIfAhkiAAAAAlwSFlzAAALEgAACxIB0t1+/AAAADh0RVh0U29mdHdhcmUAbWF0cGxvdGxpYiB2ZXJzaW9uMy4xLjEsIGh0dHA6Ly9tYXRwbG90bGliLm9yZy8QZhcZAAAgAElEQVR4nO3dd7hcVbnH8e8vhBJ6C0pNQFpAEQEFFJULXJpSVBAEaZdqRUABy70CcgW8Kui1IIo0BUREmiAqVZEieBFFRIqRxAQIkEDoBN77x7uG7ExmTknOnJmd/D7Pc54zs9usXd+91l57LUUEZmZmvW5EtxNgZmY2EA5YZmZWCw5YZmZWCw5YZmZWCw5YZmZWCw5YZmZWC/N0wJK0t6RfdTsdDZJGSbpC0lOSftrt9MxrJI2VFJJGdun33yHpfknPSNq1G2mwedtQHuOStpQ0cS7mf6ek++Y2HYMxoIAlaS9Jd5QTcbKkqyVt0enEza2I+HFEbNvtdFTsBrwOWC4idu92YmzInQB8KyIWj4hLu52YTpN0tqQTu52OTpiX122oRMRvI2Kd4fzNfgOWpCOB04Avkxfb1YDvALt0Nmlzp1t32f0YA/w9ImZ0MxE9um16yhxuozHAPUOdFrNe07VrSES0/QOWAp4Bdu9jmoXJgDap/J0GLFzGbQlMBI4GHgMmA7sCOwJ/B54EPldZ1nHAxcBPgOnAH4E3V8YfCzxYxv0VeF9l3P7AzcCpZbknlmG/K+NVxj0GPAXcDbyxsp7nAlOAfwJfAEZUlvs74KvAVOAfwA59bI9xwA3ANPLitXMZfjzwEvBy2aYHtpj3bcAtZd7JwLeAhcq404GvNk1/GXBk+bwS8LOyDv8APtliu/4IeBo4qK/fKvNsC9xXttV3gBuBgyrj/wO4t2yTa4AxbbbHWCCA/YCHgceBz1fGnw2cWPm+JTCx8n088Jmyv54FziRvnK4ux8FvgGWafusQ8licDBxVWdYIZh5DTwAXAcs2zXtgSedNbdbnYOAB8hi7HFipDH8QeBV4vuzfhVvMuypwSdlHT5C5sUa6vkAee4+Rx+JSTek6AJhQtvdhwFvLNpnWWE6L82Aa8BDw9jJ8Qln+fk3n71fLOj9KHmejms7fo5h5/h5Qxh1CHssvlfW9ogw/BvhX2Tf3AVv3cW0ZqnNuPPBZ8powFTgLWGQA+6zlNWEI1u1s8py5usx/M/B68to4Ffgb8JYBXtcWKNvh8bIvP1aOh5GV7Xhm2Tf/Iq97C7RJ16iStqnldz7DrOdaAGu2Ojcrx8IxwCPAebQ+Vz9dtuNT5HW8uh+OLumcRF6DZvm9gfz1F7C2B2Y0Nk6baU4AbgVWAEYDvwe+VFnJGcB/AQuWA2cKcD6wBLA+8AKwRuXC+jJZdLZgWfl/AAuW8buTF+YRwB7kBWzFykE+A/gEMLLsnP2ZGbC2A+4EliYP1HGVec8lL/5LkBeIv1MCSlnGyyXtCwAfKRtcLbbFguSJ8TlgIWAr8iBcp7J+P+pjW24MbFbSP5YMCJ8q495FXnBUvi9DXhwb2+POsp0XAtYgD+7tmrbrrmXaUf381vJkYHt/GX94mf+gMn7Xsp7jyvgvAL/vJ2B9v/zum4EXgXGDCFi3kkFqZfLi8kfgLeTF9jrgi02/dQGwGPAm8njbpoz/VFnWKmXe7wEXNM17bpl3VIt12Yq8cGxU5v9fKoGtpHWbNtthAeBP5AVyMWARYIsy7j/K9lwDWJwMauc1pev0Ms+25DlzKXnONbbJu5vOgwPKb55IBqNvlzRvSx6Ti5fpTyMv4suSx/8VwElN5+8J5LG9I/AcM28QmvfdOuQxulIl7W9osz2G5JyrbPe/kDcEy5IB4sT+9hl9XxPmZt3OLr+5cdln15HXsX0r++T6yvR9XdcOIwNcY92uZ9aAdSl5HC9WjofbgUPbpOtk4LdlOauWbTaYgDUDOKVsx1G0PldvL+uyLHlNOawSSx4hr/mLkgFvyAPW3sAj/UzzILBj5ft2wPjKSj5PifjkwRnAppXp7wR2rVxYb62MG0FG5He2+e27gF0qB/nDTeP3Z2bA2oo8KTaj3MlVLiQvAutVhh0K3FBZxgOVcYuWdXh9i/S8s+yU6vIvAI6rrF/bgNVieZ8Cfl4+i7zwvKt8Pxi4rnzetMW6fxY4q/K7LXMMbX5rX+CWyjiRJ2sjYF1NJYdY9tNztMhlMfOCu0pl2O3Anm0uDFsy+0mwd+X7z4DvVr5/Ari06bfWrYz/CnBm+XwvlbtiYEXywjiyMu8afWyjM4GvVL4vXuYfW0lru4C1ORk8Z7v5A64FPlr5vk6LdK1cGf8EsEfTNmncbOwP3F8Z96Yy/+ua5t+w7NdnqVx4Szr/0XT+jqyMfwzYrM2+W7OM34Zyk9lmWwzZOVfZ7odVvu8IPNjfPqPNNWFu1q0y7/ebjtF7m/bJtD7mr17Xrmtat23LthhJ3sS9SOXmCvgQlWDYtNyHgO0r3w9hcAHrJWbNMW3J7Ofqh5vOvdPL5x9SboQq23PQAau/Z1hPAMv3U165Epmlb/hnGfbaMiLilfL5+fL/0cr458mDqGFC40NEvEpmQ1cCkLSvpLskTZM0jcy+L99q3mYRcR1Z7PVt4FFJZ0hassy/UIt1WLny/ZHKcp4rH6tpblgJmFDS3W5ZbUlaW9KVkh6R9DT53HD58rsBXEgekAB7AT8un8cAKzW2S9k2nyMP6IZZtk1fv9VYj8o6B7kfGsYA36j81pPkxa+v9Xyk8vk5Wm+/dpqPl76OH5h1XavH4xjg55V03wu8Qh/bqcksx3pEPEOeIwPZv6sC/4zWzy9bnUONC1LDYLZB8zgiotX0o8lgcGdlm/yyDG94oinNbfddRDxA3vgcBzwm6UJJK7WYdCjPuYZ2+7ztPuvjmjA369Yw4P3Vz3VtlnORWbfZGDLnO7ky7/fInFYrfS1rIKZExAv9TNPuPG/+7b7Os7b6C1i3kMUPfVXRnURuuIbVyrA5tWrjg6QRZPHNJEljyGKlj5O17JYms7SqzBt9LTgivhkRG5PZ0rXJMtzHyTuu5nX41xykfRKwakn3nCzru2T2f62IWJIMOtX1uwDYrWyLTck7a8id/4+IWLryt0RE7FiZt3nb9PVbk8ntDoAkVb+X3zu06fdGRcTvB7ieVc+SF82G18/BMpqtWvlcPR4nkM9CquleJCKq+6evY2iWY13SYsByDGz/TgBWa3Pz1+ocmsGsF7lOeJy8eK5f2R5LRcRAbyZm21YRcX5EbEGuT5BFSK1+d6jOuYZ2+7zPfdbmmgBzvm6DMoDr2uQW69YwgcxhLV/Zf0tGxPptfq6vZUEGmL7OxT6vr/2Y5ZrSlI4B6zNgRcRT5HORb0vaVdKikhaUtIOkr5TJLgC+IGm0pOXL9D+ak8QUG0t6fzmxP0XukFvJMtogi1WQdAB5JzIgkt4qaVNJC5IXyReAV0ru7yLgvyUtUQ6gI+dwHW4ryz66bKctgZ3InNFALEE+O3pG0rpk2f1rIuL/yPX/AXBNREwro24HnpZ0THnXawFJb5T01jn8rV8Abyr7fCT5oLd68J4OfFbS+gCSlpI0p9X07wJ2lLSspNeT+3xu/Wc5Vtcnn+X8pAw/ndzPYwDKMTuY2q7nAwdI2lDSwmSu9LaIGD+AeW8nT9qTJS0maRFJ7yjjLgCOkLS6pMXLcn/SJjc2ZEpJwPeBUyWtACBpZUnbDXARj5LP3SjzriNpq7JtXiCD4SvNMw3xOdfwMUmrSFqWvPlq7PO2+6zdNWFu1m0O9Hdduwj4ZFm3ZcgKGgBExGTgV8DXJC0paYSkN0h6d5vfuog8b5eRtApZVFl1F7BXuX5sD7Rbzpy4iNwP4yQtSsaJQeu3WntEfJ08mL5AbtQJ5N1A4z2TE4E7yJohfyYfiM/N+wuXkQ8epwL7AO+PiJcj4q/A18hc36NkOfDNg1jukuTJOZXMCj9B1r6B3HHPkmW8vyMP8h8ONuER8RKwM7ADeRf5HWDfiPjbABfxabKob3pJ609aTHMBWY5+fuV3XyED44bkw93HyaC21Jz8VkQ8Tj4I/gq5ndYj9/GLZfzPybvLC0tx4l/KOs+J88jKCOPJk6/VOg/WjWQlhmvJmpWNl8e/QVYw+JWk6eSN0KYDXWhEXAv8J5mznQy8AdhzgPM29tGa5LPIieRxDnmsnQfcRO6/F5j9YtIpx5Db6tayL39DPkMbiDOB9Upx1KXkw/iTyePvEbJo6nNt5h2Sc67ifPL4eaj8nQj97rO+rglzs24DNoDr2vfJWrh/Iq+tlzQtYl+yeLVRQ/Ji8tlsK8eT6/kPclud1zT+cPIYnUbWXxiydwkj4mrgm2SlkQfI9YVyTRmoRo2zniDpOPIh3Ie7nRabqRRxTiQrP1zf7fSYVUkaT1YI+k2302IDI2kceaO78GBKEubppplszknaTtLSpQik8Xzr1i4ny8xqStL7JC1UijZPId9vG1SxtwOWtbM5+crC42Qxwa4R8Xzfs5iZtXUo+VjpQfL530f6nnx2PVUkaGZm1o5zWGZmVgsOWENMc9lkfy9Qh7sNkHSopNM6tfw+fndhSX9rVOEeht8bVFcQg51+bmke7w5F0gW9uF6SPinp5G6no44csOZSucCs2aFl71+W//Wm4buW4Wd34nejg90GSFqIfEXifyrDNpR0p6Tnyv8N+5pf0sWSxpdtsGXT+H+TdL2yz7Hx1XER8SJZdfqYoVynOVXWYZsO/8bqkl6V9J0Wo2fpDkXSDZIO6mR6houkDch2Ky8r31eUdLmkSeW4Gds0/VdL8J5ebmr27Wf5baeXtLykmyU9UarF36KZ79wBnAF8eLhunOYlDli970Fgj6a77n3JNtAGbbju3vuwC/C3RusSJYBdRr40ugxwDnBZGd7O74APM2szMA3PkkHpMy3GQb6vs1+p/Tg/2Jd8P2fPFus8hiHsDkXSAkO1rCFwKPDjmPmQ/lWy2akPtJn+WbJy0VJkzwLfkPT2Ppbf1/TPkA0ajyaP6VOAKxrnXmne6Gpy39hgDKbhQf/N1pjkTeRb6s+SB+ke9NElQ5mnbXcOLZa/P3lx/iXwnjJsWfJC/T/A2ZVpdyYvPtPI7k3GVcaNJ3MVd5Mv6o2kj64A6GC3AWQw+ULl+7ZkMzmqDHuYSiOdfWz/icCWbcZtQ2mEucW4+ymtm7cY11+3K0G2oH0/GQi+zczKS312BdH0O+cxa3ckR9N/Vyxtu0fpYxs9SNbGehTYrWl49fdPImtuvVC+N7o+WRf4Ndle5H3AByvLOJts4usq8hzYpgz7NtlaynSy9Zdq47pvB/5QjqM/AG+vjFuJfLH7SfLl0oMr444r63tuWe49wCZ9rPdDlNbwm4aPLNt4bD/b7XIqXdMM4FhsOX3ZZzuV31yhMnxv2jRS678+tnO3E1D3P2Zv4XhL+u6SoW13Di2WvT8ZsPYim+oB+CjZwOWJlIBFtoH2LPDv5TePLid8oy+t8WSzK6sys6+j8bTvCmBLOtRtQLlI7V75fgRwddM0Vw7kYsGcB6zLqfQX1jSubbcrlf19JdklxWpkNd3ty7g+u4Jo8VvjqbTuTv9dsbTtHqXN8t9Z5l+G7Fbj8n5+/wZm7fNsMbJlmwPK9tiIDKLrl/Fnk4HnHeSFeZEy7Eky8I8kG2i+sEy/LDNbsBlJNuQ8lWxDD7KFku+U5WxYtu3WZdxxZDDdkbwxOIlKzw5N69Vo7mh0i3H9Bqyy7SczgJumvqYnb/BeauzTpnEbAU924po0L/+5SLAzXgZOiGxS6iryjnUdSSK7BTkiIp6MiOlk22b9Ne/zc2BLSUuRxQjnNo3fA/hFRPw6Il4m7/JHkXezDd+MiAkx67tU34yISRHxJBk42z476mPaD5LdmNwT2ar28f2sy9LkHXLD4uRFr+opMph3yvSSjtlExJ0RcWtEzIhsI/B7zN6m2skRMS0iHiaDUnVbnFa285PkRXVOHB8Rz0fEn8gmed5chh9K5rgmRj6PO45sDLldMe9+5M3AVLIodIdBPjd5Lxn0zyrb449kE0e7Vaa5LCJujohXY2ZL3pdExO2RL4X+mJnb5z1k1yfnleVdQAb4nSStCmwBHBMRL0TEXWTzYvtUfut3EXFVZDNX51W2S7PGvp3eZnx/Tie3+zVzM31EbEA2/7QXeeNZNZ2+m06zFhywOqNdlwwD6c5hNiXI/IKsrLB8RDS3odjchcKr5J1xtbuGVs35D6bLj6HqNmAqswajZ8iTumpJYLqk1UoNtmckPdPPcgdjCbLIbzbqu9uVhoFui8F239Df8sfQf/cojfUYRbYH+WOAiLiFLGbcaxDpGANsqlm7rdmbWRtCHsxx1dyNCszsVmQlMscxvcW4dstdpE2wbuzbQd/0SPofsvHZD0ZkVkjS6ZXj8HP9TV9Vgu8FwLGSqgF2CWa/UbN+OGANr7npzuFc8rlYc4OVMHsXCiKLpQbabcbcGGy3AXeTRZgN9wAblDQ3bADcExEPR9ZgW3yA22igxpF3xK3018VLX/rrvqHZYPfJQLpHaXgfGfi/U4LvI+TFv68H/c3pmQDc2PR7i0fER/qYpy/N3ajAzG5FJgHLSlqixbhBiYhnyWd0a/c3bZWk48lGnLeNiKcryzuschx+ub/p21iQSuvv9H0MWhsOWHNvlm4I+hJz153DjeQzqv9tMe4i4D2StlZ2lXAU+exiTvqnGqzBdhtwFbMWsd1A5hI+qXxP6uNl+HXtFlCmW6R8XUjZVYfKuBFl3IL5VYtUaxxKWpl8ltKuXcQ+u3jpR9uuINoY8LFTDKZ7lP3ICi5vIovkNiSfNW0o6U0DTM+VwNqS9lF2l7OgskuOcYNIc9VVZXl7SRopaQ+yJ4ArI2ICebyeVPbZBsCBzOykdE5+a5ai3HJcNGpKVo8hJH2WzH3+e0Q80d/C+5pe0maStlC+gjFK0jFkLvi2ymTvJmsK2iA4YM2944BzSpHJBwcw/Rx15xDp2vJspHncfWQ17/9lZtt/O0V2d9JRMfhuA64A1lXprbWkcVfyzn8aWR14137Sfh+ZU12ZfG7wPDPv3N9Vvl9F3qE/T3al0LAXcE55BtTKQLp4aae/riCanUT2JTdN0qcHsPwBdY9SgvLW5PO0Ryp/d5JF0Pv1sfzdJE2V9M1SPLct+Yx1ElkkdwozL/qDUi7s7yVvqJ4gKwe9N7I7G8hKGGPLb/0c+GJE/HpOfot812nvppx7o0YkZC66+jz3y+Tx0niRerbivyZ9Tb8wWVPyCTKHuCNZy3cSvBY4dyRf4bBBcFuCNqQ0gG4DJB0CrBcRQ9FZ42DStjAZTN4VEY8N52/b8JN0PnBRRAxZv05DQdIngFUj4uhup6VuHLBsrkl6H1kpZDHyrvHViOi5JnHMrN5cJGhDYa67DTAz649zWGZmVgvOYZmZWS04YJmZWS10u+XuubL88svH2LFju50MM7NaufPOOx+PiD5b2OlFtQ5YY8eO5Y477uh2MszMakXSnDYb1lUuEjQzs1pwwDIzs1pwwDIzs1pwwDIzs1pwwDIzs1pwwDIzs1pwwDIzs1pwwDIzs1qo9YvDc0MD7fTc5jtuD9qsNzmHZWZmteCAZWZmteCAZWZmteCAZWZmteCAZWZmteCAZWZmteCAZWZmteCAZWZmteCAZWZmteCAZWZmteCAZWZmteCAZWZmteCAZWZmteCAZWZmteCAZWZmteCAZWZmteCAZWZmteCAZWZmteCAZWZmteCAZWZmteCAZWZmteCAZWZmteCAZWZmteCAZWZmtTCy0z8gaQHgDuBfEfFeSasDFwLLAn8E9omIlyQtDJwLbAw8AewREeM7nT6znnW+up0C61V7RbdT0BXDkcM6HLi38v0U4NSIWAuYChxYhh8ITI2INYFTy3RmZmZAhwOWpFWA9wA/KN8FbAVcXCY5B9i1fN6lfKeM37pMb2Zm1vEc1mnA0cCr5ftywLSImFG+TwRWLp9XBiYAlPFPlenNzMw6F7AkvRd4LCLurA5uMWkMYFx1uYdIukPSHVOmTBmClJqZWR10Mof1DmBnSePJShZbkTmupSU1KnusAkwqnycCqwKU8UsBTzYvNCLOiIhNImKT0aNHdzD5ZmbWSzoWsCLisxGxSkSMBfYErouIvYHrgd3KZPsBl5XPl5fvlPHXRcT8WRXGzMxm0433sI4BjpT0APmM6swy/ExguTL8SODYLqTNzMx6VMffwwKIiBuAG8rnh4C3tZjmBWD34UiPmZnVj1u6MDOzWnDAMjOzWnDAMjOzWnDAMjOzWnDAMjOzWnDAMjOzWnDAMjOzWnDAMjOzWnDAMjOzWnDAMjOzWnDAMjOzWnDAMjOzWnDAMjOzWnDAMjOzWnDAMjOzWnDAMjOzWnDAMjOzWnDAMjOzWnDAMjOzWnDAMjOzWnDAMjOzWnDAMjOzWnDAMjOzWnDAMjOzWnDAMjOzWnDAMjOzWnDAMjOzWnDAMjOzWnDAMjOzWnDAMjOzWnDAMjOzWnDAMjOzWnDAMjOzWnDAMjOzWnDAMjOzWuhYwJK0iKTbJf1J0j2Sji/DV5d0m6T7Jf1E0kJl+MLl+wNl/NhOpc3MzOqnkzmsF4GtIuLNwIbA9pI2A04BTo2ItYCpwIFl+gOBqRGxJnBqmc7MzAzoYMCK9Ez5umD5C2Ar4OIy/Bxg1/J5l/KdMn5rSepU+szMrF46+gxL0gKS7gIeA34NPAhMi4gZZZKJwMrl88rABIAy/ilguU6mz8zM6qOjASsiXomIDYFVgLcB41pNVv63yk1F8wBJh0i6Q9IdU6ZMGbrEmplZTxuWWoIRMQ24AdgMWFrSyDJqFWBS+TwRWBWgjF8KeLLFss6IiE0iYpPRo0d3OulmZtYjOllLcLSkpcvnUcA2wL3A9cBuZbL9gMvK58vLd8r46yJithyWmZnNn0b2P8kcWxE4R9ICZGC8KCKulPRX4EJJJwL/B5xZpj8TOE/SA2TOas8Ops3MzGqmYwErIu4G3tJi+EPk86zm4S8Au3cqPWZmVm9u6cLMzGrBAcvMzGrBAcvMzGrBAcvMzGrBAcvMzGrBAcvMzGrBAcvMzGrBAcvMzGrBAcvMzGrBAcvMzGrBAcvMzGrBAcvMzGrBAcvMzGrBAcvMzGrBAcvMzGrBAcvMzGrBAcvMzGrBAcvMzGrBAcvMzGrBAcvMzGrBAcvMzGrBAcvMzGrBAcvMzGrBAcvMzGrBAcvMzGrBAcvMzGrBAcvMzGrBAcvMzGrBAcvMzGrBAcvMzGrBAcvMzGrBAcvMzGrBAcvMzGrBAcvMzGrBAcvMzGrBAcvMzGqhYwFL0qqSrpd0r6R7JB1ehi8r6deS7i//lynDJembkh6QdLekjTqVNjMzq59O5rBmAEdFxDhgM+BjktYDjgWujYi1gGvLd4AdgLXK3yHAdzuYNjMzq5mOBayImBwRfyyfpwP3AisDuwDnlMnOAXYtn3cBzo10K7C0pBU7lT4zM6uXYXmGJWks8BbgNuB1ETEZMqgBK5TJVgYmVGabWIaZmZl1PmBJWhz4GfCpiHi6r0lbDIsWyztE0h2S7pgyZcpQJdPMzHpcRwOWpAXJYPXjiLikDH60UdRX/j9Whk8EVq3MvgowqXmZEXFGRGwSEZuMHj26c4k3M7Oe0slaggLOBO6NiK9XRl0O7Fc+7wdcVhm+b6ktuBnwVKPo0MzMbGQHl/0OYB/gz5LuKsM+B5wMXCTpQOBhYPcy7ipgR+AB4DnggA6mzczMaqZjASsifkfr51IAW7eYPoCPdSo9ZmZWb27pwszMasEBy8zMasEBy8zMasEBy8zMasEBy8zMasEBy8zMasEBy8zMasEBy8zMasEBy8zMasEBy8zMasEBy8zMasEBy8zMasEBy8zMasEBy8zMasEBy8zMasEBy8zMasEBy8zMasEBy8zMasEBy8zMasEBy8zMasEBy8zMasEBy8zMasEBy8zMasEBy8zMasEBy8zMasEBy8zMasEBy8zMasEBy8zMasEBy8zMasEBy8zMasEBy8zMasEBy8zMasEBy8zMasEBy8zMasEBy8zMasEBy8zMaqFjAUvSDyU9JukvlWHLSvq1pPvL/2XKcEn6pqQHJN0taaNOpcvMzOqpkzmss4Htm4YdC1wbEWsB15bvADsAa5W/Q4DvdjBdZmZWQx0LWBFxE/Bk0+BdgHPK53OAXSvDz410K7C0pBU7lTYzM6uf4X6G9bqImAxQ/q9Qhq8MTKhMN7EMMzMzA3qn0oVaDIuWE0qHSLpD0h1TpkzpcLLMzKxXDHfAerRR1Ff+P1aGTwRWrUy3CjCp1QIi4oyI2CQiNhk9enRHE2tmZr1juAPW5cB+5fN+wGWV4fuW2oKbAU81ig7NzMwARnZqwZIuALYElpc0EfgicDJwkaQDgYeB3cvkVwE7Ag8AzwEHdCpdZmZWTx0LWBHxoTajtm4xbQAf61RazMys/nql0oWZmVmfHLDMzKwWHLDMzKwWHLDMzKwWHLDMzKwWHLDMzKwWHLDMzKwWHLDMzKwWHLDMzKwWHLDMzKwWHLDMzKwWHLDMzKwWHLDMzKwWHLDMzKwWHLDMzKwWHLDMzKwWHLDMzKwWHLDMzKwWHLDMzKwWHLDMzKwWHLDMzKwWHLDMzKwWHLDMzKwWHLDMzKwWHLDMzKwWHLDMzKwWHLDMzKwWHLDMzKwWHLDMzKwWHLDMzKwWHLDMzKwWHLDMzKwWHLDMzKwWHLDMzKwWHLDMzKwWHLDMzKwWeipgSdpe0n2SHpB0bLfTY2ZmvaNnApakBYBvAzsA6wEfkrRed1NlZma9omcCFvA24IGIeCgiXgIuBHbpcprMzKxH9FLAWhmYUPk+sQwzMzNjZLcTUKEWw2K2iaRDgEPK12ck3dfRVM0/lgce73YieoFaHYnWC3yMNuw91wfpmKFIxnDrpYA1EVi18n0VYFLzRBFxBnDGcCVqfiHpjojYpNvpMGvHx6j1UpHgH4C1JK0uaSFgT+DyLqfJzMx6RM/ksCJihqSPA9cACwA/jIh7upwsMzPrET0TsAAi4irgqm6nYz7lYlbrdT5G53OKmK1eg5mZWc/ppWdYZmZmbQYEVvYAABNnSURBVDlgWddJWqTbaTCz3uciQesqSUsCHyEr2pwKvFJaOjGrDUkKX0w7zjks67YFgMuA9YETgMMlLdvdJJn1T9J7JH1J0ihgwW6nZ37gHJb1BEkjgG2BfyNbNPhMRDzZ3VSZtSZpYWBd4CBgceAvwFURcW9XEzaPc8CyYSfpjcDuEfHF8n2BiHilfF4bOBB4Hjg5Il7oXkrNZidpJeC5iJhWvm8DvBV4C/DliLirm+mbl/XUe1g275O0MlkEOFbSYhHx6Yh4RdKIiHg1Iv4u6SpgJzKnNbGrCTarkPRtYDVgmqQbI+IHEfGb0qbpi8BHJX0pIib0vSSbE36GZcNtLPBFYGngnZK+ARARr5ZiQYCbgEWBT3QlhWYtSPoOsAJwKHAbsFhjXAlQvwSmAGuX6d2M8hBzwLJhFRE3A9dGxHRgO2CzpqC1TKlt9XlghitgWC+QtD4wNSJ2j4hJwBuAvSV9UdKRABHxV+BhstYrrjU49BywrOMkvU7SMo3vETG5VAOeBmwPbC7peEmbA9+StDwwHfgZ8FR3Um02U2nX9HgASVuRz6u+AFwH7CHpoDLd94DxkjbtVlrnZa50YR1V7kwvJWtRfSQiHmk8r5I0MiJmlOkmAMsBe0XEpWXYiIh4tWuJt/mepD3Jor+rgUfL89blyAzUk2Waw4HpEfHD8v1NwIMR8Vy30j2vcsCyjilVf38CPAI8RN6VHllyWK8FI0mrAHcAB0fEFX4J03qBpLOBZcmOZJ8BvhAR/2gx3ZVkMfep5btvtDrEAcs6StIawCvl66HA6sBR5TlAY5otyDvWmxsPqh2wrJskHQ1sHRHble9nAS9GxGGVaVYhW2d5OiIO7E5K5y8OWDZsJI0FDgHWiIg9y/ssoyLiwa4mzKyJpI3JZsLuqnw/uClg7QBsExFHle/OWXWYK11Yx1VyTeOBM4E7Jd0C/JV8bmXWa/5MPndteJksHQDyOVVEXO1gNbwcsKxjlEZERDTesSq5qX8B44B9I+L2ribSrIWIeKlSIWgk2Vbgs+X7z4D3Nk3vYDUMXCRoQ0LSmuRJPAH4fURMrox7PfAusqZVlP+nRsQlfmZlvag5x1R6FTgPWAiYGBEHdy1x8zHnsGyulYoVNwPLkBUrPiPpwDJuKeAWYPGImB4RzwA7O1hZr5C0k6Rdy7EKzMwxSfpQad9yAWAbsmr7wWWcr5/DzDksm2uSticfPn9a0opkburfyKrqdwNrRsT5ZVoHKesZks4hq64vQz6z+q+IeKyM+x7wemC3iHhZ0rsi4qYyzq9edIHvEGwozAB2kTSmFAX+kmwBYF2yym8jWI2IootpNQNA0nHAChGxE3mTtRJwWBm3GFm8vVtEvAxQCVYjfAx3hwOWzbWI+A3wI+BoSStGxFNkA7arA5tVpvODaeslNwHHwGvH5rcoDdpGxLMRcWLJWc3SOaOP4+5xwLKhcgkwDficpNUi4hHgGmBtSQt0N2lmLd0GNHe4uE7jg6R1StHfy8ObLGvHAcvmSqW6+p+BnwJPAL+UdBRwEnB9o3NGs26TdIikd8JruaiXy/ARwEtko8uNquvbuuivt7jShQ1K42GzpHUj4m9tpnk/WbQyMSKuH94UmrVWKljsAnwHuCYibmwavzLwDbJj2ycj4j+GP5XWF+ewbFBKsNoBuErSBtVxlRqAl0TEeY1g5Y7srNtK9zb3Ah8iu6zZUdK7myZbEHg/MKURrFx1vbc4h2WDIumNZHchH4yIP5aXgqcDz7n4xHpZ6Rx0amnTcn9gFPCriLi2Ms3OEXF5+eyq6z3GAcsGTNI6ZBfhjXesNgD2Ah4EjouIP3UxeWYDJml14ACy5ZVryOrsn4/s6t5tA/YoZ3dtQEoXIF8ly/fXJVu0eBjYCZhCBi+zWij9Wp1GvkN4MbBcI1iV8Q5WPcg5LOtXKQY8CLipNKm0FPBCRLwoaV3gfOATEXFzVxNqVkhaYCC1UyX9BbgrIj5cvjtn1cOcw7KB2IJsCWAjSYtHxFMlWG0LnAWc4GBlvaIRrCSNkPR5SWPaTLcI8H0Hq/pwDsvakrQesFNEnCJpP2BL4AIyp/VCqXAxOiL+7AfU1ktK7b4bgFsi4pimcbMdqw5W9TCy2wmw3lNO9gBWBNaXdFREfK20r7Y7sJCk60trFo+AG7O17qvkrEQ+Y/1DRBxTur7Zjnwv8LJWx6qDVT04h2WzkbRcRDwhaRSwOfBB4MGI+B9JRwAbAkdFxONdTahZ0cghlZutD5BV1j9Pdm3zEtmP1c7AlhFxd/dSanPDOSx7TWnzbzTwoKQ9I+KK0pX9COBISa9ExNdLq+wOVtYzSrAS8CmyBfZjy/G8IHBRREyTdAHZr5XVlHNYNhtJe5DN13w4Iq4uw35M3rUeVaoEm3Vd9XmUpIuA9cg2ACdVplkS+AHwckTs3Z2U2lBwDms+V2kbcDOyK5B7gZ8BTwIXS9obeBRYCviMg5X1kqbnUZ8jiwA/RhYHUoq1twWmRcQhZZgrCNWUc1hGaRvwm8DlwCrAVOAE4M1kf0Ejga9FxM+7lkizJpWbrVPIxmpPKRUsbgW+GhEnt5jHtQFrzAFrPlfK+U8Bfh0R10haG9gBWDoiji+Nhr4aEU/5ztR6QXPQkbQ98FGyBfZvS3oDcDPww4j4XLfSaUPPLw7Ph6qtp5fWAJYlq6sTEX8H7gY2l7RoREwtPQi76rr1hEawkrRvOUZ/CZwKbCfpiIh4kHxncMkuJtM6wAFrPiJpIXiti5BxkjYvo74CvCjp4+X7o2Qx4FJdSKZZS9UbLUlvA/4dOELSqNKVzXeB4yQdGxF/i4iPN89n9eaANZ+QtBxwgqSVSkO2PwfOkPRN8h2Va8g+gq4hGwP9dkRM7l6KzWYqLwW/lsOPiNuB75OvYRxRhl0N/BZ4sTqvSwbmHX6GNR8od5grAUeSwWkscDjZ2vpZwPjy/1/AOODZiLjfz6ysF1QqV4wgb6aeB0TWClwPeC8ZuBYC/hoRn63O16VkWwc4hzWPk7Q0cAbZBcg5wGPA2sCyETGDvDtdDTgKWDEi7oqI+8F3ptYbKsfh2cBDZAWLGWQN1ruAE8lKFrc4WM3b/B7WPK684f84WevvbkmvAssB+0t6PiLukXQUWa19VFcTa9aGpIWBRYELSyWgfSVdCJwSEfuQfVs1pnXV9XmUc1jzuFKMsgTwnwAR8RfgPDLHdbCkN5VmlvaLiHu7l1Kzmcpx2/isiHiRLLJ+s6QlyqijgGfKqxmvcbCad/kZ1nygvO3/K+DKiDilDNsI2I2sCXgM8JxPdOsFjcaXy+dTyFqrV5M5rBOBXwB/AT4CPBERH+1WWm14OWDN4ypdLryNfEj924j4Whm3IfB8RNzX1USaFZIOIjsL/TxwEtl47V3AfsD7yYoVewJjyO5CPlPm8zOr+YAD1jymqTHQ18ryyztYbwO+DPwfcCzwSkS85DJ/6wWSxpK5qbOAV4BHI+LIMm5/8oZrr4i4Q9KCEfFyGefjdz7hZ1jzmEZDtpLeULpcWKAMfykifge8B1ge+C/gmPLSpU9266pSArBPRDwPHEj2YfU2SeuVUoKzyZutGyWtT9YSbNyg+fidTziHNY+ovKsyjmy5YjXgfRHxUKVYsPF/BLAM2dDtgxHxTDfTbiZpDHAZcEREXF+eu/4AeJxsyHZCme4dEXFzF5NqXeSANQ+R9F6y7P9CsqfgNwB7R8TfKz2yuqzfekrlZutDwAbA6RHxT0mLke8QPkn2FjC+Mo+LAedDLhKct+xAntjfAPYnm186V9LqJViNcLCyXlM5Ju8hawK+W9LrI+JZ4BDyRfd3Nc3jYDUfcsCaR5RivkWAjcqgl4ArgJeB0yWt7JPcellE3E22WPFu4P2S3liC1s4RcW53U2e9wAGr5iRtJOktwAJkp4s7Szq8BKfFyc7sHiaLCM26rvlF3+qwiLgIuISsGPTfkvYkj20zP8Oqo0qZ/5ZkFeCHgD8DPwamkz0H30beqe4IfAiYHBHf6k6KzVL1WSrwFuDvjUo/kkaW9i0pz682JmsM/gS4seS2bD7mgFVTkt4OHES+XPk0sC+wMvBD4IHy+QWyZfZvAR/0C8LWTZVaqgJ+CawA3ALcUHJWr01TmWdR4AUXZxu4SLA2JK0i6WuVzuh2Aj5Mvvz7KFnBYiLwceDtpcX1UeQd6r4OVtZtlWDVaF5pM+BvZO/WezemaZrHTYbZa5zDqhFJbyJzU5Mi4mVJZ5FV13curbKvBXwAuCwi7pW0ILBIREzvYrLNXiNpBzJY/UdEnC1pebLJpfWBeyLijK4m0HqaA1YNVItJJF1J5py2i4gZpcfgcWSR39TScsXzfk/FekFzEV8ZdiTZp9WepZmlpYEDgCkR8aNupNPqwQGrx1UqWIwqzdYg6adkI6C7lZzWGWTQ+jfgVQcq6wWVChYjgOOApYErgbuBbcnOQw+NiNslLRoRz3UvtVYHDlg1IGl7sqbfAxHxpTLsZ2Q34XuUoLVeRPy1m+k0a1aeWV1DvhT8ONnK+sNkCxbvJ9u03CIiHmpM75fbrR1XuuhxkjYj705/A2wr6auSlo+ID5BFg5cCOFhZjxoHvBwRR0TEf5Pd3K8DrBsRp5Mdhz7UmNjByvrigNXDJK1EdgPy04g4D9gdeB3ZyvroiNiB0pOwWS9o8VLww8Aikj4MEBG/B8YDW5fvvy7z+Vpk/fJB0qMkvRv4IDAJ2EXS+hHxCFnuvwbwhdIn0B+7mU6zhmpvAJL2lPRBskfrnwBjJB1YJh1HFg++xs9dbSD8DKsHlaaWvkIGpxfI962WBr5XqquPBlaKiD91MZlmsynPrH5Hvl+1DnAjMI0MUHuRx/OTEbFf1xJpteWA1WMkrQkcTb7d/8kybGOyiaVVgdP8vMp6laSdyFcs9pG0JLAb2dr6V4BngRUb3YT41QsbLBcJ9h4BzwFvlPQugIi4k2zK5pFuJsysWYtnT88D4ySNiYingYuALYFNI+LFSrByT8E2aA5YXdZoaqm0ur4ZsDDwWeD3wPaSNgeIiD+QPa86d2U9oTyzelXpzZIWi4jfANcC7ylB6xnyRmuWohzXBrQ54SLBLqo8pN4O+F/ypco9gU+TJ/3HgCWAi90tuPWSppeCrwdmkO9Y7UA2uLw1sB0wAXgxInbvVlpt3uGA1QWSlo2IJxufyVpUX4+Iq8vzqp8CR5EPr48AznHjtdYrqi/3SjoeGBER/1k+v5u80bqP7Ex0kYi4qXk+sznhIsFhJmkscKekkwBK4HoQeLbctd4JHE62sD4F+LKDlfWKUioQkkZK2h94J9m7NRHxRfIF9+8Db4mI2x2sbCg5YA2/GeR231LS18uwycBhZMsVkLWpXpU0snw267pyQ9XoIuQ08ji+BlhF0rYAEXEicBNZq/U1DlY2FFwk2AWSPk12+z0amBERx0o6E1iW7NPqncB/RcTlXUym2WxKsDoMWCMiPiPpdWRHoksB10fE1V1NoM3TnMMaBpJWl7RHZdCfyIY/rwKWkHRCRBwIfJV80fKjEXF5pbNGs65pOg73AfYHFi8trTxKtg/4FPA+SRu0mc9srjmH1WGSFgL+DqwGnAzcDtwAvJdsveK35DOrZxovCpv1ijb9WR1Adg9yBnBLRLwgaTVgQ5cKWCc5h9VhEfESsAvwT+Ad5IvBVwKbAxuX5pVOI3Na63UtoWZNKs+sRkj6maQvSTojIs4C7iIbY96i9NX2cCNYOWdlneKANQxKUNoFeCP5XtU+ZdSKktYG/gx80i8FWy9pvBQMXE6WDFwC7CNp44g4hWyJ/RCyMebqfC62sY5wkeAwkvRWstrvRyLi/NI1+DMRMaPLSTN7jaSRjWNS0jLAR4CvA1cAv4iI0yS9PiIekbRjRFzVzfTa/MM5rGFUmlfaBjhN0icjYpqDlfUSSasCryvvWb2PrP33AbJb+x9GxGll0pMkbdgIVi4GtOHgHFYXSNqUzGmtD0x0I6DWCyTtCywGrAtsBtwWEZ8snS9+i2zEdhLZjNjzEbF/l5Jq8ykHrC6RtGRpzdqs6ySdBjwNfI188fcVsvv6P5fxBwMHAw8AUyPiY2W4W7CwYeOA1SWNE90nvHWbpKWAHwEXACsBT5B9WI0EroyIG8t0KwBPR8QL5bv7s7Jh5YBlZkh6D1mp4tqI+HdJiwFfIrsFuYps0PZ7EXFNmd43WjbsXOnCzCBzUz8FNpW0S0Q8C5xAtmW5F/BcI1iBq65bdziHZTYfknQWcD/w+4i4oTJ8O+Bi4ICIuLi01LJI43mriwGtmxywzOYzkhYlXwJeEHiOfGb1FeBfEfGUpJ3IZ1qfiIhzK/O5GNC6ykWCZvOZiHiObL0iyB6unwAOAH4gaY2IuIJsnHmLpvkcrKyrnMMym4809RZ8JVmR4gpJlwIbks0tPQR8NiImdzGpZrMZ2e0EmNnwKa9SNJ5DXQRsIGlHYJmIGCtpI2BFByvrRc5hmc2nJI0lW1yJiFirxXg/s7Ke4mdYZvOpiBgPfBy4WdJikkY0jXewsp7igGU2f7sDeAOwpqurW69zkaDZfE7SmhHxQLfTYdYfBywzA/zMynqfA5aZmdWCn2GZmVktOGCZmVktOGCZmVktOGCZmVktOGCZmVkt/D8uOTfyTttN8w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03" y="1001774"/>
            <a:ext cx="2738401" cy="196404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903" y="2965820"/>
            <a:ext cx="2970472" cy="193635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200" dirty="0" smtClean="0"/>
              <a:t>Findings: Do work hours effect post values? </a:t>
            </a:r>
            <a:endParaRPr lang="en-US" sz="2200" dirty="0"/>
          </a:p>
        </p:txBody>
      </p:sp>
      <p:sp>
        <p:nvSpPr>
          <p:cNvPr id="3" name="Text Placeholder 2"/>
          <p:cNvSpPr>
            <a:spLocks noGrp="1"/>
          </p:cNvSpPr>
          <p:nvPr>
            <p:ph type="body" idx="2"/>
          </p:nvPr>
        </p:nvSpPr>
        <p:spPr>
          <a:xfrm>
            <a:off x="446483" y="1184671"/>
            <a:ext cx="7647649" cy="3601818"/>
          </a:xfrm>
        </p:spPr>
        <p:txBody>
          <a:bodyPr/>
          <a:lstStyle/>
          <a:p>
            <a:pPr marL="82550" indent="0">
              <a:buNone/>
            </a:pPr>
            <a:r>
              <a:rPr lang="en-US" sz="1500" dirty="0" smtClean="0">
                <a:solidFill>
                  <a:schemeClr val="dk1"/>
                </a:solidFill>
                <a:latin typeface="Raleway"/>
                <a:ea typeface="Raleway"/>
                <a:cs typeface="Raleway"/>
                <a:sym typeface="Raleway"/>
              </a:rPr>
              <a:t>				I </a:t>
            </a:r>
            <a:r>
              <a:rPr lang="en-US" sz="1500" dirty="0">
                <a:solidFill>
                  <a:schemeClr val="dk1"/>
                </a:solidFill>
                <a:latin typeface="Raleway"/>
                <a:ea typeface="Raleway"/>
                <a:cs typeface="Raleway"/>
                <a:sym typeface="Raleway"/>
              </a:rPr>
              <a:t>found that there was a significant difference </a:t>
            </a:r>
            <a:r>
              <a:rPr lang="en-US" sz="1500" dirty="0" smtClean="0">
                <a:solidFill>
                  <a:schemeClr val="dk1"/>
                </a:solidFill>
                <a:latin typeface="Raleway"/>
                <a:ea typeface="Raleway"/>
                <a:cs typeface="Raleway"/>
                <a:sym typeface="Raleway"/>
              </a:rPr>
              <a:t>					in </a:t>
            </a:r>
            <a:r>
              <a:rPr lang="en-US" sz="1500" dirty="0">
                <a:solidFill>
                  <a:schemeClr val="dk1"/>
                </a:solidFill>
                <a:latin typeface="Raleway"/>
                <a:ea typeface="Raleway"/>
                <a:cs typeface="Raleway"/>
                <a:sym typeface="Raleway"/>
              </a:rPr>
              <a:t>the mean posts made during working </a:t>
            </a:r>
            <a:r>
              <a:rPr lang="en-US" sz="1500" dirty="0" smtClean="0">
                <a:solidFill>
                  <a:schemeClr val="dk1"/>
                </a:solidFill>
                <a:latin typeface="Raleway"/>
                <a:ea typeface="Raleway"/>
                <a:cs typeface="Raleway"/>
                <a:sym typeface="Raleway"/>
              </a:rPr>
              <a:t>hours 					and </a:t>
            </a:r>
            <a:r>
              <a:rPr lang="en-US" sz="1500" dirty="0">
                <a:solidFill>
                  <a:schemeClr val="dk1"/>
                </a:solidFill>
                <a:latin typeface="Raleway"/>
                <a:ea typeface="Raleway"/>
                <a:cs typeface="Raleway"/>
                <a:sym typeface="Raleway"/>
              </a:rPr>
              <a:t>privately spent hours </a:t>
            </a:r>
            <a:r>
              <a:rPr lang="en-US" sz="1500" dirty="0" smtClean="0">
                <a:solidFill>
                  <a:schemeClr val="dk1"/>
                </a:solidFill>
                <a:latin typeface="Raleway"/>
                <a:ea typeface="Raleway"/>
                <a:cs typeface="Raleway"/>
                <a:sym typeface="Raleway"/>
              </a:rPr>
              <a:t>for </a:t>
            </a:r>
            <a:r>
              <a:rPr lang="en-US" sz="1500" dirty="0">
                <a:solidFill>
                  <a:schemeClr val="dk1"/>
                </a:solidFill>
                <a:latin typeface="Raleway"/>
                <a:ea typeface="Raleway"/>
                <a:cs typeface="Raleway"/>
                <a:sym typeface="Raleway"/>
              </a:rPr>
              <a:t>scores, </a:t>
            </a:r>
            <a:r>
              <a:rPr lang="en-US" sz="1500" dirty="0" smtClean="0">
                <a:solidFill>
                  <a:schemeClr val="dk1"/>
                </a:solidFill>
                <a:latin typeface="Raleway"/>
                <a:ea typeface="Raleway"/>
                <a:cs typeface="Raleway"/>
                <a:sym typeface="Raleway"/>
              </a:rPr>
              <a:t>t(22</a:t>
            </a:r>
            <a:r>
              <a:rPr lang="en-US" sz="1500" dirty="0">
                <a:solidFill>
                  <a:schemeClr val="dk1"/>
                </a:solidFill>
                <a:latin typeface="Raleway"/>
                <a:ea typeface="Raleway"/>
                <a:cs typeface="Raleway"/>
                <a:sym typeface="Raleway"/>
              </a:rPr>
              <a:t>) </a:t>
            </a:r>
            <a:r>
              <a:rPr lang="en-US" sz="1500" dirty="0" smtClean="0">
                <a:solidFill>
                  <a:schemeClr val="dk1"/>
                </a:solidFill>
                <a:latin typeface="Raleway"/>
                <a:ea typeface="Raleway"/>
                <a:cs typeface="Raleway"/>
                <a:sym typeface="Raleway"/>
              </a:rPr>
              <a:t>= 					2.620</a:t>
            </a:r>
            <a:r>
              <a:rPr lang="en-US" sz="1500" dirty="0">
                <a:solidFill>
                  <a:schemeClr val="dk1"/>
                </a:solidFill>
                <a:latin typeface="Raleway"/>
                <a:ea typeface="Raleway"/>
                <a:cs typeface="Raleway"/>
                <a:sym typeface="Raleway"/>
              </a:rPr>
              <a:t>, p=0.0156, and comments, t(22)=4.491, </a:t>
            </a:r>
            <a:r>
              <a:rPr lang="en-US" sz="1500" dirty="0" smtClean="0">
                <a:solidFill>
                  <a:schemeClr val="dk1"/>
                </a:solidFill>
                <a:latin typeface="Raleway"/>
                <a:ea typeface="Raleway"/>
                <a:cs typeface="Raleway"/>
                <a:sym typeface="Raleway"/>
              </a:rPr>
              <a:t>					p=1.82e-4</a:t>
            </a:r>
            <a:r>
              <a:rPr lang="en-US" sz="1500" dirty="0">
                <a:solidFill>
                  <a:schemeClr val="dk1"/>
                </a:solidFill>
                <a:latin typeface="Raleway"/>
                <a:ea typeface="Raleway"/>
                <a:cs typeface="Raleway"/>
                <a:sym typeface="Raleway"/>
              </a:rPr>
              <a: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03" y="887206"/>
            <a:ext cx="2974622" cy="21171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82" y="3004348"/>
            <a:ext cx="3302971" cy="2153105"/>
          </a:xfrm>
          <a:prstGeom prst="rect">
            <a:avLst/>
          </a:prstGeom>
        </p:spPr>
      </p:pic>
    </p:spTree>
    <p:extLst>
      <p:ext uri="{BB962C8B-B14F-4D97-AF65-F5344CB8AC3E}">
        <p14:creationId xmlns:p14="http://schemas.microsoft.com/office/powerpoint/2010/main" val="8839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500" dirty="0" smtClean="0"/>
              <a:t>In conclusion, there appears to be a correlation between time of day and the rate at which highly </a:t>
            </a:r>
            <a:r>
              <a:rPr lang="en-US" sz="1500" dirty="0" err="1" smtClean="0"/>
              <a:t>upvoted</a:t>
            </a:r>
            <a:r>
              <a:rPr lang="en-US" sz="1500" dirty="0" smtClean="0"/>
              <a:t> and highly commented posts are made</a:t>
            </a:r>
            <a:endParaRPr lang="en-US" sz="1500" dirty="0"/>
          </a:p>
          <a:p>
            <a:r>
              <a:rPr lang="en-US" sz="1500" dirty="0"/>
              <a:t>The next step would be to </a:t>
            </a:r>
            <a:r>
              <a:rPr lang="en-US" sz="1500" dirty="0" smtClean="0"/>
              <a:t>determine some of the other </a:t>
            </a:r>
            <a:r>
              <a:rPr lang="en-US" sz="1500" dirty="0"/>
              <a:t>factors </a:t>
            </a:r>
            <a:r>
              <a:rPr lang="en-US" sz="1500" dirty="0" smtClean="0"/>
              <a:t>at play, using information like what is gleaned here about work hours, </a:t>
            </a:r>
            <a:r>
              <a:rPr lang="en-US" sz="1500" dirty="0"/>
              <a:t>and incorporating those into a predictive model. </a:t>
            </a:r>
            <a:r>
              <a:rPr lang="en-US" sz="1500" dirty="0" smtClean="0"/>
              <a:t>Potential uses for this model would be heavily focused on marketing to </a:t>
            </a:r>
            <a:r>
              <a:rPr lang="en-US" sz="1500" dirty="0" err="1" smtClean="0"/>
              <a:t>redditors</a:t>
            </a:r>
            <a:r>
              <a:rPr lang="en-US" sz="1500" dirty="0" smtClean="0"/>
              <a:t>. </a:t>
            </a:r>
            <a:endParaRPr lang="en-US" sz="1500" dirty="0"/>
          </a:p>
          <a:p>
            <a:r>
              <a:rPr lang="en-US" sz="1500" dirty="0" smtClean="0"/>
              <a:t>Further efforts with this data scraping task will also involve the incorporation of an amazon ec2 in order to optimize the general usefulness of the scraper. </a:t>
            </a:r>
          </a:p>
          <a:p>
            <a:endParaRPr lang="en-US" sz="1200" dirty="0"/>
          </a:p>
        </p:txBody>
      </p:sp>
    </p:spTree>
    <p:extLst>
      <p:ext uri="{BB962C8B-B14F-4D97-AF65-F5344CB8AC3E}">
        <p14:creationId xmlns:p14="http://schemas.microsoft.com/office/powerpoint/2010/main" val="1262163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640329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1008</Words>
  <Application>Microsoft Macintosh PowerPoint</Application>
  <PresentationFormat>On-screen Show (16:9)</PresentationFormat>
  <Paragraphs>50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 Neue</vt:lpstr>
      <vt:lpstr>Raleway</vt:lpstr>
      <vt:lpstr>Raleway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34</cp:revision>
  <dcterms:modified xsi:type="dcterms:W3CDTF">2020-01-10T17:52:04Z</dcterms:modified>
</cp:coreProperties>
</file>