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11"/>
  </p:notesMasterIdLst>
  <p:sldIdLst>
    <p:sldId id="256" r:id="rId2"/>
    <p:sldId id="257" r:id="rId3"/>
    <p:sldId id="258" r:id="rId4"/>
    <p:sldId id="267" r:id="rId5"/>
    <p:sldId id="269" r:id="rId6"/>
    <p:sldId id="259" r:id="rId7"/>
    <p:sldId id="270" r:id="rId8"/>
    <p:sldId id="265" r:id="rId9"/>
    <p:sldId id="266"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showComments="0">
  <p:normalViewPr>
    <p:restoredLeft sz="15668"/>
    <p:restoredTop sz="94675"/>
  </p:normalViewPr>
  <p:slideViewPr>
    <p:cSldViewPr snapToGrid="0">
      <p:cViewPr varScale="1">
        <p:scale>
          <a:sx n="121" d="100"/>
          <a:sy n="121" d="100"/>
        </p:scale>
        <p:origin x="176" y="96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62198894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57336140e5_0_428: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457200" lvl="0" indent="-317500" algn="l" rtl="0">
              <a:spcBef>
                <a:spcPts val="0"/>
              </a:spcBef>
              <a:spcAft>
                <a:spcPts val="0"/>
              </a:spcAft>
              <a:buSzPts val="1400"/>
              <a:buChar char="-"/>
            </a:pPr>
            <a:endParaRPr/>
          </a:p>
        </p:txBody>
      </p:sp>
      <p:sp>
        <p:nvSpPr>
          <p:cNvPr id="63" name="Google Shape;63;g57336140e5_0_4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5255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439276ce9_2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g7439276ce9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3168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7439276ce9_2_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g7439276ce9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544115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7c35f6008a_0_2: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g7c35f6008a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61179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7439276ce9_2_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78;g7439276ce9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56749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Slide">
  <p:cSld name="TITLE_AND_BODY_1">
    <p:spTree>
      <p:nvGrpSpPr>
        <p:cNvPr id="1" name="Shape 50"/>
        <p:cNvGrpSpPr/>
        <p:nvPr/>
      </p:nvGrpSpPr>
      <p:grpSpPr>
        <a:xfrm>
          <a:off x="0" y="0"/>
          <a:ext cx="0" cy="0"/>
          <a:chOff x="0" y="0"/>
          <a:chExt cx="0" cy="0"/>
        </a:xfrm>
      </p:grpSpPr>
      <p:sp>
        <p:nvSpPr>
          <p:cNvPr id="51" name="Google Shape;51;p13"/>
          <p:cNvSpPr txBox="1">
            <a:spLocks noGrp="1"/>
          </p:cNvSpPr>
          <p:nvPr>
            <p:ph type="sldNum" idx="12"/>
          </p:nvPr>
        </p:nvSpPr>
        <p:spPr>
          <a:xfrm>
            <a:off x="8515350" y="4679394"/>
            <a:ext cx="479400" cy="449700"/>
          </a:xfrm>
          <a:prstGeom prst="rect">
            <a:avLst/>
          </a:prstGeom>
          <a:noFill/>
          <a:ln>
            <a:noFill/>
          </a:ln>
        </p:spPr>
        <p:txBody>
          <a:bodyPr spcFirstLastPara="1" wrap="square" lIns="34275" tIns="34275" rIns="34275" bIns="34275" anchor="ctr" anchorCtr="0">
            <a:noAutofit/>
          </a:bodyPr>
          <a:lstStyle>
            <a:lvl1pPr marL="0" marR="0" lvl="0" indent="0" algn="l" rtl="0">
              <a:lnSpc>
                <a:spcPct val="90000"/>
              </a:lnSpc>
              <a:spcBef>
                <a:spcPts val="0"/>
              </a:spcBef>
              <a:spcAft>
                <a:spcPts val="0"/>
              </a:spcAft>
              <a:buClr>
                <a:srgbClr val="53585F"/>
              </a:buClr>
              <a:buSzPts val="2500"/>
              <a:buFont typeface="Arial"/>
              <a:buNone/>
              <a:defRPr sz="2500" b="0" i="0" u="none" strike="noStrike" cap="none">
                <a:solidFill>
                  <a:srgbClr val="53585F"/>
                </a:solidFill>
                <a:latin typeface="Arial"/>
                <a:ea typeface="Arial"/>
                <a:cs typeface="Arial"/>
                <a:sym typeface="Arial"/>
              </a:defRPr>
            </a:lvl1pPr>
            <a:lvl2pPr marL="0" marR="0" lvl="1" indent="0" algn="l" rtl="0">
              <a:lnSpc>
                <a:spcPct val="90000"/>
              </a:lnSpc>
              <a:spcBef>
                <a:spcPts val="0"/>
              </a:spcBef>
              <a:spcAft>
                <a:spcPts val="0"/>
              </a:spcAft>
              <a:buClr>
                <a:srgbClr val="53585F"/>
              </a:buClr>
              <a:buSzPts val="2500"/>
              <a:buFont typeface="Arial"/>
              <a:buNone/>
              <a:defRPr sz="2500" b="0" i="0" u="none" strike="noStrike" cap="none">
                <a:solidFill>
                  <a:srgbClr val="53585F"/>
                </a:solidFill>
                <a:latin typeface="Arial"/>
                <a:ea typeface="Arial"/>
                <a:cs typeface="Arial"/>
                <a:sym typeface="Arial"/>
              </a:defRPr>
            </a:lvl2pPr>
            <a:lvl3pPr marL="0" marR="0" lvl="2" indent="0" algn="l" rtl="0">
              <a:lnSpc>
                <a:spcPct val="90000"/>
              </a:lnSpc>
              <a:spcBef>
                <a:spcPts val="0"/>
              </a:spcBef>
              <a:spcAft>
                <a:spcPts val="0"/>
              </a:spcAft>
              <a:buClr>
                <a:srgbClr val="53585F"/>
              </a:buClr>
              <a:buSzPts val="2500"/>
              <a:buFont typeface="Arial"/>
              <a:buNone/>
              <a:defRPr sz="2500" b="0" i="0" u="none" strike="noStrike" cap="none">
                <a:solidFill>
                  <a:srgbClr val="53585F"/>
                </a:solidFill>
                <a:latin typeface="Arial"/>
                <a:ea typeface="Arial"/>
                <a:cs typeface="Arial"/>
                <a:sym typeface="Arial"/>
              </a:defRPr>
            </a:lvl3pPr>
            <a:lvl4pPr marL="0" marR="0" lvl="3" indent="0" algn="l" rtl="0">
              <a:lnSpc>
                <a:spcPct val="90000"/>
              </a:lnSpc>
              <a:spcBef>
                <a:spcPts val="0"/>
              </a:spcBef>
              <a:spcAft>
                <a:spcPts val="0"/>
              </a:spcAft>
              <a:buClr>
                <a:srgbClr val="53585F"/>
              </a:buClr>
              <a:buSzPts val="2500"/>
              <a:buFont typeface="Arial"/>
              <a:buNone/>
              <a:defRPr sz="2500" b="0" i="0" u="none" strike="noStrike" cap="none">
                <a:solidFill>
                  <a:srgbClr val="53585F"/>
                </a:solidFill>
                <a:latin typeface="Arial"/>
                <a:ea typeface="Arial"/>
                <a:cs typeface="Arial"/>
                <a:sym typeface="Arial"/>
              </a:defRPr>
            </a:lvl4pPr>
            <a:lvl5pPr marL="0" marR="0" lvl="4" indent="0" algn="l" rtl="0">
              <a:lnSpc>
                <a:spcPct val="90000"/>
              </a:lnSpc>
              <a:spcBef>
                <a:spcPts val="0"/>
              </a:spcBef>
              <a:spcAft>
                <a:spcPts val="0"/>
              </a:spcAft>
              <a:buClr>
                <a:srgbClr val="53585F"/>
              </a:buClr>
              <a:buSzPts val="2500"/>
              <a:buFont typeface="Arial"/>
              <a:buNone/>
              <a:defRPr sz="2500" b="0" i="0" u="none" strike="noStrike" cap="none">
                <a:solidFill>
                  <a:srgbClr val="53585F"/>
                </a:solidFill>
                <a:latin typeface="Arial"/>
                <a:ea typeface="Arial"/>
                <a:cs typeface="Arial"/>
                <a:sym typeface="Arial"/>
              </a:defRPr>
            </a:lvl5pPr>
            <a:lvl6pPr marL="0" marR="0" lvl="5" indent="0" algn="l" rtl="0">
              <a:lnSpc>
                <a:spcPct val="90000"/>
              </a:lnSpc>
              <a:spcBef>
                <a:spcPts val="0"/>
              </a:spcBef>
              <a:spcAft>
                <a:spcPts val="0"/>
              </a:spcAft>
              <a:buClr>
                <a:srgbClr val="53585F"/>
              </a:buClr>
              <a:buSzPts val="2500"/>
              <a:buFont typeface="Arial"/>
              <a:buNone/>
              <a:defRPr sz="2500" b="0" i="0" u="none" strike="noStrike" cap="none">
                <a:solidFill>
                  <a:srgbClr val="53585F"/>
                </a:solidFill>
                <a:latin typeface="Arial"/>
                <a:ea typeface="Arial"/>
                <a:cs typeface="Arial"/>
                <a:sym typeface="Arial"/>
              </a:defRPr>
            </a:lvl6pPr>
            <a:lvl7pPr marL="0" marR="0" lvl="6" indent="0" algn="l" rtl="0">
              <a:lnSpc>
                <a:spcPct val="90000"/>
              </a:lnSpc>
              <a:spcBef>
                <a:spcPts val="0"/>
              </a:spcBef>
              <a:spcAft>
                <a:spcPts val="0"/>
              </a:spcAft>
              <a:buClr>
                <a:srgbClr val="53585F"/>
              </a:buClr>
              <a:buSzPts val="2500"/>
              <a:buFont typeface="Arial"/>
              <a:buNone/>
              <a:defRPr sz="2500" b="0" i="0" u="none" strike="noStrike" cap="none">
                <a:solidFill>
                  <a:srgbClr val="53585F"/>
                </a:solidFill>
                <a:latin typeface="Arial"/>
                <a:ea typeface="Arial"/>
                <a:cs typeface="Arial"/>
                <a:sym typeface="Arial"/>
              </a:defRPr>
            </a:lvl7pPr>
            <a:lvl8pPr marL="0" marR="0" lvl="7" indent="0" algn="l" rtl="0">
              <a:lnSpc>
                <a:spcPct val="90000"/>
              </a:lnSpc>
              <a:spcBef>
                <a:spcPts val="0"/>
              </a:spcBef>
              <a:spcAft>
                <a:spcPts val="0"/>
              </a:spcAft>
              <a:buClr>
                <a:srgbClr val="53585F"/>
              </a:buClr>
              <a:buSzPts val="2500"/>
              <a:buFont typeface="Arial"/>
              <a:buNone/>
              <a:defRPr sz="2500" b="0" i="0" u="none" strike="noStrike" cap="none">
                <a:solidFill>
                  <a:srgbClr val="53585F"/>
                </a:solidFill>
                <a:latin typeface="Arial"/>
                <a:ea typeface="Arial"/>
                <a:cs typeface="Arial"/>
                <a:sym typeface="Arial"/>
              </a:defRPr>
            </a:lvl8pPr>
            <a:lvl9pPr marL="0" marR="0" lvl="8" indent="0" algn="l" rtl="0">
              <a:lnSpc>
                <a:spcPct val="90000"/>
              </a:lnSpc>
              <a:spcBef>
                <a:spcPts val="0"/>
              </a:spcBef>
              <a:spcAft>
                <a:spcPts val="0"/>
              </a:spcAft>
              <a:buClr>
                <a:srgbClr val="53585F"/>
              </a:buClr>
              <a:buSzPts val="2500"/>
              <a:buFont typeface="Arial"/>
              <a:buNone/>
              <a:defRPr sz="2500" b="0" i="0" u="none" strike="noStrike" cap="none">
                <a:solidFill>
                  <a:srgbClr val="53585F"/>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Galvanize Title Slide">
  <p:cSld name="TITLE_1">
    <p:spTree>
      <p:nvGrpSpPr>
        <p:cNvPr id="1" name="Shape 52"/>
        <p:cNvGrpSpPr/>
        <p:nvPr/>
      </p:nvGrpSpPr>
      <p:grpSpPr>
        <a:xfrm>
          <a:off x="0" y="0"/>
          <a:ext cx="0" cy="0"/>
          <a:chOff x="0" y="0"/>
          <a:chExt cx="0" cy="0"/>
        </a:xfrm>
      </p:grpSpPr>
      <p:sp>
        <p:nvSpPr>
          <p:cNvPr id="53" name="Google Shape;53;p14"/>
          <p:cNvSpPr/>
          <p:nvPr/>
        </p:nvSpPr>
        <p:spPr>
          <a:xfrm>
            <a:off x="107919" y="4710"/>
            <a:ext cx="9036000" cy="5038800"/>
          </a:xfrm>
          <a:prstGeom prst="rect">
            <a:avLst/>
          </a:prstGeom>
          <a:solidFill>
            <a:srgbClr val="FFFFFF"/>
          </a:solidFill>
          <a:ln>
            <a:noFill/>
          </a:ln>
        </p:spPr>
        <p:txBody>
          <a:bodyPr spcFirstLastPara="1" wrap="square" lIns="53575" tIns="53575" rIns="53575" bIns="5357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FFFFFF"/>
              </a:solidFill>
              <a:latin typeface="Helvetica Neue"/>
              <a:ea typeface="Helvetica Neue"/>
              <a:cs typeface="Helvetica Neue"/>
              <a:sym typeface="Helvetica Neue"/>
            </a:endParaRPr>
          </a:p>
        </p:txBody>
      </p:sp>
      <p:pic>
        <p:nvPicPr>
          <p:cNvPr id="54" name="Google Shape;54;p14" descr="image4.png"/>
          <p:cNvPicPr preferRelativeResize="0"/>
          <p:nvPr/>
        </p:nvPicPr>
        <p:blipFill rotWithShape="1">
          <a:blip r:embed="rId2">
            <a:alphaModFix amt="60000"/>
          </a:blip>
          <a:srcRect l="58" t="15103" r="1853" b="13787"/>
          <a:stretch/>
        </p:blipFill>
        <p:spPr>
          <a:xfrm>
            <a:off x="-1035" y="4926"/>
            <a:ext cx="9072649" cy="5127231"/>
          </a:xfrm>
          <a:prstGeom prst="rect">
            <a:avLst/>
          </a:prstGeom>
          <a:noFill/>
          <a:ln>
            <a:noFill/>
          </a:ln>
        </p:spPr>
      </p:pic>
      <p:sp>
        <p:nvSpPr>
          <p:cNvPr id="55" name="Google Shape;55;p14"/>
          <p:cNvSpPr/>
          <p:nvPr/>
        </p:nvSpPr>
        <p:spPr>
          <a:xfrm>
            <a:off x="0" y="342147"/>
            <a:ext cx="7858500" cy="549600"/>
          </a:xfrm>
          <a:custGeom>
            <a:avLst/>
            <a:gdLst/>
            <a:ahLst/>
            <a:cxnLst/>
            <a:rect l="l" t="t" r="r" b="b"/>
            <a:pathLst>
              <a:path w="120000" h="120000" extrusionOk="0">
                <a:moveTo>
                  <a:pt x="150" y="0"/>
                </a:moveTo>
                <a:lnTo>
                  <a:pt x="120000" y="0"/>
                </a:lnTo>
                <a:lnTo>
                  <a:pt x="109366" y="120000"/>
                </a:lnTo>
                <a:lnTo>
                  <a:pt x="0" y="120000"/>
                </a:lnTo>
                <a:lnTo>
                  <a:pt x="150" y="0"/>
                </a:lnTo>
                <a:close/>
              </a:path>
            </a:pathLst>
          </a:custGeom>
          <a:solidFill>
            <a:srgbClr val="DCDEE0">
              <a:alpha val="40000"/>
            </a:srgbClr>
          </a:solidFill>
          <a:ln>
            <a:noFill/>
          </a:ln>
        </p:spPr>
        <p:txBody>
          <a:bodyPr spcFirstLastPara="1" wrap="square" lIns="53575" tIns="53575" rIns="53575" bIns="53575" anchor="ctr" anchorCtr="0">
            <a:noAutofit/>
          </a:bodyPr>
          <a:lstStyle/>
          <a:p>
            <a:pPr marL="0" marR="0" lvl="0" indent="0" algn="ctr" rtl="0">
              <a:lnSpc>
                <a:spcPct val="100000"/>
              </a:lnSpc>
              <a:spcBef>
                <a:spcPts val="0"/>
              </a:spcBef>
              <a:spcAft>
                <a:spcPts val="0"/>
              </a:spcAft>
              <a:buClr>
                <a:srgbClr val="000000"/>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cxnSp>
        <p:nvCxnSpPr>
          <p:cNvPr id="56" name="Google Shape;56;p14"/>
          <p:cNvCxnSpPr/>
          <p:nvPr/>
        </p:nvCxnSpPr>
        <p:spPr>
          <a:xfrm>
            <a:off x="360335" y="152425"/>
            <a:ext cx="0" cy="375000"/>
          </a:xfrm>
          <a:prstGeom prst="straightConnector1">
            <a:avLst/>
          </a:prstGeom>
          <a:noFill/>
          <a:ln w="50800" cap="flat" cmpd="sng">
            <a:solidFill>
              <a:srgbClr val="F38F18"/>
            </a:solidFill>
            <a:prstDash val="solid"/>
            <a:miter lim="8000"/>
            <a:headEnd type="none" w="sm" len="sm"/>
            <a:tailEnd type="none" w="sm" len="sm"/>
          </a:ln>
        </p:spPr>
      </p:cxnSp>
      <p:pic>
        <p:nvPicPr>
          <p:cNvPr id="57" name="Google Shape;57;p14" descr="image5.png"/>
          <p:cNvPicPr preferRelativeResize="0"/>
          <p:nvPr/>
        </p:nvPicPr>
        <p:blipFill rotWithShape="1">
          <a:blip r:embed="rId3">
            <a:alphaModFix/>
          </a:blip>
          <a:srcRect/>
          <a:stretch/>
        </p:blipFill>
        <p:spPr>
          <a:xfrm>
            <a:off x="8501314" y="283968"/>
            <a:ext cx="392168" cy="618965"/>
          </a:xfrm>
          <a:prstGeom prst="rect">
            <a:avLst/>
          </a:prstGeom>
          <a:noFill/>
          <a:ln>
            <a:noFill/>
          </a:ln>
        </p:spPr>
      </p:pic>
      <p:sp>
        <p:nvSpPr>
          <p:cNvPr id="58" name="Google Shape;58;p14"/>
          <p:cNvSpPr txBox="1">
            <a:spLocks noGrp="1"/>
          </p:cNvSpPr>
          <p:nvPr>
            <p:ph type="body" idx="1"/>
          </p:nvPr>
        </p:nvSpPr>
        <p:spPr>
          <a:xfrm>
            <a:off x="443103" y="346906"/>
            <a:ext cx="6608100" cy="540300"/>
          </a:xfrm>
          <a:prstGeom prst="rect">
            <a:avLst/>
          </a:prstGeom>
          <a:noFill/>
          <a:ln>
            <a:noFill/>
          </a:ln>
        </p:spPr>
        <p:txBody>
          <a:bodyPr spcFirstLastPara="1" wrap="square" lIns="91425" tIns="91425" rIns="91425" bIns="91425" anchor="t" anchorCtr="0">
            <a:noAutofit/>
          </a:bodyPr>
          <a:lstStyle>
            <a:lvl1pPr marL="457200" marR="0" lvl="0" indent="-228600" algn="l" rtl="0">
              <a:lnSpc>
                <a:spcPct val="90000"/>
              </a:lnSpc>
              <a:spcBef>
                <a:spcPts val="0"/>
              </a:spcBef>
              <a:spcAft>
                <a:spcPts val="0"/>
              </a:spcAft>
              <a:buClr>
                <a:srgbClr val="53585F"/>
              </a:buClr>
              <a:buSzPts val="2500"/>
              <a:buFont typeface="Arial"/>
              <a:buNone/>
              <a:defRPr sz="2500" b="0" i="0" u="none" strike="noStrike" cap="none">
                <a:solidFill>
                  <a:srgbClr val="53585F"/>
                </a:solidFill>
                <a:latin typeface="Arial"/>
                <a:ea typeface="Arial"/>
                <a:cs typeface="Arial"/>
                <a:sym typeface="Arial"/>
              </a:defRPr>
            </a:lvl1pPr>
            <a:lvl2pPr marL="914400" marR="0" lvl="1"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2pPr>
            <a:lvl3pPr marL="1371600" marR="0" lvl="2"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3pPr>
            <a:lvl4pPr marL="1828800" marR="0" lvl="3"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4pPr>
            <a:lvl5pPr marL="2286000" marR="0" lvl="4"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5pPr>
            <a:lvl6pPr marL="2743200" marR="0" lvl="5"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6pPr>
            <a:lvl7pPr marL="3200400" marR="0" lvl="6"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7pPr>
            <a:lvl8pPr marL="3657600" marR="0" lvl="7"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8pPr>
            <a:lvl9pPr marL="4114800" marR="0" lvl="8"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9pPr>
          </a:lstStyle>
          <a:p>
            <a:endParaRPr/>
          </a:p>
        </p:txBody>
      </p:sp>
      <p:sp>
        <p:nvSpPr>
          <p:cNvPr id="59" name="Google Shape;59;p14"/>
          <p:cNvSpPr txBox="1">
            <a:spLocks noGrp="1"/>
          </p:cNvSpPr>
          <p:nvPr>
            <p:ph type="body" idx="2"/>
          </p:nvPr>
        </p:nvSpPr>
        <p:spPr>
          <a:xfrm>
            <a:off x="446484" y="1184671"/>
            <a:ext cx="7548600" cy="2679000"/>
          </a:xfrm>
          <a:prstGeom prst="rect">
            <a:avLst/>
          </a:prstGeom>
          <a:noFill/>
          <a:ln>
            <a:noFill/>
          </a:ln>
        </p:spPr>
        <p:txBody>
          <a:bodyPr spcFirstLastPara="1" wrap="square" lIns="91425" tIns="91425" rIns="91425" bIns="91425" anchor="t" anchorCtr="0">
            <a:noAutofit/>
          </a:bodyPr>
          <a:lstStyle>
            <a:lvl1pPr marL="457200" marR="0" lvl="0"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1pPr>
            <a:lvl2pPr marL="914400" marR="0" lvl="1"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2pPr>
            <a:lvl3pPr marL="1371600" marR="0" lvl="2"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3pPr>
            <a:lvl4pPr marL="1828800" marR="0" lvl="3"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4pPr>
            <a:lvl5pPr marL="2286000" marR="0" lvl="4"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5pPr>
            <a:lvl6pPr marL="2743200" marR="0" lvl="5"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6pPr>
            <a:lvl7pPr marL="3200400" marR="0" lvl="6"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7pPr>
            <a:lvl8pPr marL="3657600" marR="0" lvl="7"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8pPr>
            <a:lvl9pPr marL="4114800" marR="0" lvl="8"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9pPr>
          </a:lstStyle>
          <a:p>
            <a:endParaRPr/>
          </a:p>
        </p:txBody>
      </p:sp>
      <p:sp>
        <p:nvSpPr>
          <p:cNvPr id="60" name="Google Shape;60;p14"/>
          <p:cNvSpPr txBox="1">
            <a:spLocks noGrp="1"/>
          </p:cNvSpPr>
          <p:nvPr>
            <p:ph type="sldNum" idx="12"/>
          </p:nvPr>
        </p:nvSpPr>
        <p:spPr>
          <a:xfrm>
            <a:off x="8288540" y="4803219"/>
            <a:ext cx="226800" cy="201900"/>
          </a:xfrm>
          <a:prstGeom prst="rect">
            <a:avLst/>
          </a:prstGeom>
          <a:noFill/>
          <a:ln>
            <a:noFill/>
          </a:ln>
        </p:spPr>
        <p:txBody>
          <a:bodyPr spcFirstLastPara="1" wrap="square" lIns="34275" tIns="34275" rIns="34275" bIns="34275" anchor="ctr" anchorCtr="0">
            <a:noAutofit/>
          </a:bodyPr>
          <a:lstStyle>
            <a:lvl1pPr marL="0" marR="0" lvl="0"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4.png"/><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pic>
        <p:nvPicPr>
          <p:cNvPr id="65" name="Google Shape;65;p15"/>
          <p:cNvPicPr preferRelativeResize="0"/>
          <p:nvPr/>
        </p:nvPicPr>
        <p:blipFill rotWithShape="1">
          <a:blip r:embed="rId3">
            <a:alphaModFix/>
          </a:blip>
          <a:srcRect r="645" b="16121"/>
          <a:stretch/>
        </p:blipFill>
        <p:spPr>
          <a:xfrm>
            <a:off x="0" y="0"/>
            <a:ext cx="9144000" cy="5143501"/>
          </a:xfrm>
          <a:prstGeom prst="rect">
            <a:avLst/>
          </a:prstGeom>
          <a:noFill/>
          <a:ln>
            <a:noFill/>
          </a:ln>
        </p:spPr>
      </p:pic>
      <p:sp>
        <p:nvSpPr>
          <p:cNvPr id="66" name="Google Shape;66;p15"/>
          <p:cNvSpPr/>
          <p:nvPr/>
        </p:nvSpPr>
        <p:spPr>
          <a:xfrm>
            <a:off x="0" y="0"/>
            <a:ext cx="9144000" cy="5143500"/>
          </a:xfrm>
          <a:prstGeom prst="rect">
            <a:avLst/>
          </a:prstGeom>
          <a:solidFill>
            <a:srgbClr val="F38F18">
              <a:alpha val="51920"/>
            </a:srgbClr>
          </a:solidFill>
          <a:ln w="952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7" name="Google Shape;67;p15"/>
          <p:cNvPicPr preferRelativeResize="0"/>
          <p:nvPr/>
        </p:nvPicPr>
        <p:blipFill>
          <a:blip r:embed="rId4">
            <a:alphaModFix/>
          </a:blip>
          <a:stretch>
            <a:fillRect/>
          </a:stretch>
        </p:blipFill>
        <p:spPr>
          <a:xfrm>
            <a:off x="2573607" y="1410731"/>
            <a:ext cx="3900484" cy="1039257"/>
          </a:xfrm>
          <a:prstGeom prst="rect">
            <a:avLst/>
          </a:prstGeom>
          <a:noFill/>
          <a:ln>
            <a:noFill/>
          </a:ln>
        </p:spPr>
      </p:pic>
      <p:sp>
        <p:nvSpPr>
          <p:cNvPr id="68" name="Google Shape;68;p15"/>
          <p:cNvSpPr txBox="1"/>
          <p:nvPr/>
        </p:nvSpPr>
        <p:spPr>
          <a:xfrm>
            <a:off x="-170850" y="2571750"/>
            <a:ext cx="9389400" cy="831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500" b="1" dirty="0">
                <a:solidFill>
                  <a:srgbClr val="FFFFFF"/>
                </a:solidFill>
                <a:latin typeface="Raleway"/>
                <a:ea typeface="Raleway"/>
                <a:cs typeface="Raleway"/>
                <a:sym typeface="Raleway"/>
              </a:rPr>
              <a:t>G103 Capstone 1</a:t>
            </a:r>
            <a:br>
              <a:rPr lang="en" sz="2500" b="1" dirty="0">
                <a:solidFill>
                  <a:srgbClr val="FFFFFF"/>
                </a:solidFill>
                <a:latin typeface="Raleway"/>
                <a:ea typeface="Raleway"/>
                <a:cs typeface="Raleway"/>
                <a:sym typeface="Raleway"/>
              </a:rPr>
            </a:br>
            <a:r>
              <a:rPr lang="en-US" sz="2500" b="1" dirty="0" smtClean="0">
                <a:solidFill>
                  <a:srgbClr val="FFFFFF"/>
                </a:solidFill>
                <a:latin typeface="Raleway"/>
                <a:ea typeface="Raleway"/>
                <a:cs typeface="Raleway"/>
                <a:sym typeface="Raleway"/>
              </a:rPr>
              <a:t>Analysis of </a:t>
            </a:r>
            <a:r>
              <a:rPr lang="en-US" sz="2500" b="1" dirty="0" err="1" smtClean="0">
                <a:solidFill>
                  <a:srgbClr val="FFFFFF"/>
                </a:solidFill>
                <a:latin typeface="Raleway"/>
                <a:ea typeface="Raleway"/>
                <a:cs typeface="Raleway"/>
                <a:sym typeface="Raleway"/>
              </a:rPr>
              <a:t>Reddit</a:t>
            </a:r>
            <a:r>
              <a:rPr lang="en-US" sz="2500" b="1" dirty="0" smtClean="0">
                <a:solidFill>
                  <a:srgbClr val="FFFFFF"/>
                </a:solidFill>
                <a:latin typeface="Raleway"/>
                <a:ea typeface="Raleway"/>
                <a:cs typeface="Raleway"/>
                <a:sym typeface="Raleway"/>
              </a:rPr>
              <a:t> Scores and Comments by Hour of Day</a:t>
            </a:r>
            <a:endParaRPr sz="2500" b="1" dirty="0">
              <a:solidFill>
                <a:srgbClr val="FFFFFF"/>
              </a:solidFill>
              <a:latin typeface="Raleway"/>
              <a:ea typeface="Raleway"/>
              <a:cs typeface="Raleway"/>
              <a:sym typeface="Raleway"/>
            </a:endParaRPr>
          </a:p>
          <a:p>
            <a:pPr marL="0" lvl="0" indent="0" algn="ctr" rtl="0">
              <a:spcBef>
                <a:spcPts val="0"/>
              </a:spcBef>
              <a:spcAft>
                <a:spcPts val="0"/>
              </a:spcAft>
              <a:buNone/>
            </a:pPr>
            <a:endParaRPr sz="3000" b="1" dirty="0">
              <a:solidFill>
                <a:srgbClr val="FFFFFF"/>
              </a:solidFill>
              <a:latin typeface="Raleway"/>
              <a:ea typeface="Raleway"/>
              <a:cs typeface="Raleway"/>
              <a:sym typeface="Raleway"/>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body" idx="1"/>
          </p:nvPr>
        </p:nvSpPr>
        <p:spPr>
          <a:xfrm>
            <a:off x="443100" y="346913"/>
            <a:ext cx="7505100" cy="540300"/>
          </a:xfrm>
          <a:prstGeom prst="rect">
            <a:avLst/>
          </a:prstGeom>
          <a:noFill/>
          <a:ln>
            <a:noFill/>
          </a:ln>
        </p:spPr>
        <p:txBody>
          <a:bodyPr spcFirstLastPara="1" wrap="square" lIns="68575" tIns="68575" rIns="68575" bIns="68575" anchor="t" anchorCtr="0">
            <a:noAutofit/>
          </a:bodyPr>
          <a:lstStyle/>
          <a:p>
            <a:pPr marL="0" lvl="0" indent="0" algn="l" rtl="0">
              <a:lnSpc>
                <a:spcPct val="115000"/>
              </a:lnSpc>
              <a:spcBef>
                <a:spcPts val="0"/>
              </a:spcBef>
              <a:spcAft>
                <a:spcPts val="0"/>
              </a:spcAft>
              <a:buClr>
                <a:srgbClr val="000000"/>
              </a:buClr>
              <a:buSzPts val="800"/>
              <a:buFont typeface="Arial"/>
              <a:buNone/>
            </a:pPr>
            <a:r>
              <a:rPr lang="en-US" dirty="0" smtClean="0">
                <a:latin typeface="Raleway Medium"/>
                <a:ea typeface="Raleway Medium"/>
                <a:cs typeface="Raleway Medium"/>
                <a:sym typeface="Raleway Medium"/>
              </a:rPr>
              <a:t>James Skelton</a:t>
            </a:r>
            <a:endParaRPr dirty="0">
              <a:solidFill>
                <a:srgbClr val="53585F"/>
              </a:solidFill>
              <a:latin typeface="Raleway Medium"/>
              <a:ea typeface="Raleway Medium"/>
              <a:cs typeface="Raleway Medium"/>
              <a:sym typeface="Raleway Medium"/>
            </a:endParaRPr>
          </a:p>
          <a:p>
            <a:pPr marL="0" lvl="0" indent="0" algn="l" rtl="0">
              <a:lnSpc>
                <a:spcPct val="115000"/>
              </a:lnSpc>
              <a:spcBef>
                <a:spcPts val="0"/>
              </a:spcBef>
              <a:spcAft>
                <a:spcPts val="0"/>
              </a:spcAft>
              <a:buClr>
                <a:srgbClr val="000000"/>
              </a:buClr>
              <a:buSzPts val="800"/>
              <a:buFont typeface="Arial"/>
              <a:buNone/>
            </a:pPr>
            <a:endParaRPr dirty="0"/>
          </a:p>
          <a:p>
            <a:pPr marL="0" marR="0" lvl="0" indent="0" algn="l" rtl="0">
              <a:lnSpc>
                <a:spcPct val="90000"/>
              </a:lnSpc>
              <a:spcBef>
                <a:spcPts val="0"/>
              </a:spcBef>
              <a:spcAft>
                <a:spcPts val="0"/>
              </a:spcAft>
              <a:buClr>
                <a:srgbClr val="53585F"/>
              </a:buClr>
              <a:buSzPts val="2500"/>
              <a:buFont typeface="Arial"/>
              <a:buNone/>
            </a:pPr>
            <a:endParaRPr dirty="0"/>
          </a:p>
        </p:txBody>
      </p:sp>
      <p:sp>
        <p:nvSpPr>
          <p:cNvPr id="74" name="Google Shape;74;p16"/>
          <p:cNvSpPr txBox="1"/>
          <p:nvPr/>
        </p:nvSpPr>
        <p:spPr>
          <a:xfrm>
            <a:off x="186500" y="1082550"/>
            <a:ext cx="4385400" cy="3461400"/>
          </a:xfrm>
          <a:prstGeom prst="rect">
            <a:avLst/>
          </a:prstGeom>
          <a:noFill/>
          <a:ln>
            <a:noFill/>
          </a:ln>
        </p:spPr>
        <p:txBody>
          <a:bodyPr spcFirstLastPara="1" wrap="square" lIns="34275" tIns="34275" rIns="34275" bIns="34275" anchor="t" anchorCtr="0">
            <a:noAutofit/>
          </a:bodyPr>
          <a:lstStyle/>
          <a:p>
            <a:pPr marL="457200" lvl="0" indent="-317500" algn="l" rtl="0">
              <a:spcBef>
                <a:spcPts val="0"/>
              </a:spcBef>
              <a:spcAft>
                <a:spcPts val="0"/>
              </a:spcAft>
              <a:buClr>
                <a:schemeClr val="dk1"/>
              </a:buClr>
              <a:buSzPts val="1400"/>
              <a:buFont typeface="Raleway"/>
              <a:buChar char="•"/>
            </a:pPr>
            <a:r>
              <a:rPr lang="en" dirty="0" smtClean="0">
                <a:solidFill>
                  <a:schemeClr val="dk1"/>
                </a:solidFill>
                <a:latin typeface="Raleway"/>
                <a:ea typeface="Raleway"/>
                <a:cs typeface="Raleway"/>
                <a:sym typeface="Raleway"/>
              </a:rPr>
              <a:t>B</a:t>
            </a:r>
            <a:r>
              <a:rPr lang="en-US" dirty="0" err="1" smtClean="0">
                <a:solidFill>
                  <a:schemeClr val="dk1"/>
                </a:solidFill>
                <a:latin typeface="Raleway"/>
                <a:ea typeface="Raleway"/>
                <a:cs typeface="Raleway"/>
                <a:sym typeface="Raleway"/>
              </a:rPr>
              <a:t>Sc</a:t>
            </a:r>
            <a:r>
              <a:rPr lang="en" dirty="0" smtClean="0">
                <a:solidFill>
                  <a:schemeClr val="dk1"/>
                </a:solidFill>
                <a:latin typeface="Raleway"/>
                <a:ea typeface="Raleway"/>
                <a:cs typeface="Raleway"/>
                <a:sym typeface="Raleway"/>
              </a:rPr>
              <a:t> </a:t>
            </a:r>
            <a:r>
              <a:rPr lang="en" dirty="0">
                <a:solidFill>
                  <a:schemeClr val="dk1"/>
                </a:solidFill>
                <a:latin typeface="Raleway"/>
                <a:ea typeface="Raleway"/>
                <a:cs typeface="Raleway"/>
                <a:sym typeface="Raleway"/>
              </a:rPr>
              <a:t>in </a:t>
            </a:r>
            <a:r>
              <a:rPr lang="en-US" dirty="0" smtClean="0">
                <a:solidFill>
                  <a:schemeClr val="dk1"/>
                </a:solidFill>
                <a:latin typeface="Raleway"/>
                <a:ea typeface="Raleway"/>
                <a:cs typeface="Raleway"/>
                <a:sym typeface="Raleway"/>
              </a:rPr>
              <a:t>Psychology from the University of St. Andrews</a:t>
            </a:r>
            <a:r>
              <a:rPr lang="en" dirty="0">
                <a:solidFill>
                  <a:schemeClr val="dk1"/>
                </a:solidFill>
                <a:latin typeface="Raleway"/>
                <a:ea typeface="Raleway"/>
                <a:cs typeface="Raleway"/>
                <a:sym typeface="Raleway"/>
              </a:rPr>
              <a:t/>
            </a:r>
            <a:br>
              <a:rPr lang="en" dirty="0">
                <a:solidFill>
                  <a:schemeClr val="dk1"/>
                </a:solidFill>
                <a:latin typeface="Raleway"/>
                <a:ea typeface="Raleway"/>
                <a:cs typeface="Raleway"/>
                <a:sym typeface="Raleway"/>
              </a:rPr>
            </a:br>
            <a:endParaRPr dirty="0">
              <a:solidFill>
                <a:schemeClr val="dk1"/>
              </a:solidFill>
              <a:latin typeface="Raleway"/>
              <a:ea typeface="Raleway"/>
              <a:cs typeface="Raleway"/>
              <a:sym typeface="Raleway"/>
            </a:endParaRPr>
          </a:p>
          <a:p>
            <a:pPr marL="457200" lvl="0" indent="-342900" algn="l" rtl="0">
              <a:spcBef>
                <a:spcPts val="1000"/>
              </a:spcBef>
              <a:spcAft>
                <a:spcPts val="0"/>
              </a:spcAft>
              <a:buClr>
                <a:schemeClr val="dk1"/>
              </a:buClr>
              <a:buSzPts val="1800"/>
              <a:buFont typeface="Raleway"/>
              <a:buChar char="•"/>
            </a:pPr>
            <a:r>
              <a:rPr lang="en-US" dirty="0" smtClean="0">
                <a:solidFill>
                  <a:schemeClr val="dk1"/>
                </a:solidFill>
                <a:latin typeface="Raleway"/>
                <a:ea typeface="Raleway"/>
                <a:cs typeface="Raleway"/>
                <a:sym typeface="Raleway"/>
              </a:rPr>
              <a:t>Since I graduated in 2018, I have been a self employed, private tutor for SAT/ACT tests, sciences, and writing</a:t>
            </a:r>
            <a:r>
              <a:rPr lang="en" dirty="0">
                <a:solidFill>
                  <a:schemeClr val="dk1"/>
                </a:solidFill>
                <a:latin typeface="Raleway"/>
                <a:ea typeface="Raleway"/>
                <a:cs typeface="Raleway"/>
                <a:sym typeface="Raleway"/>
              </a:rPr>
              <a:t/>
            </a:r>
            <a:br>
              <a:rPr lang="en" dirty="0">
                <a:solidFill>
                  <a:schemeClr val="dk1"/>
                </a:solidFill>
                <a:latin typeface="Raleway"/>
                <a:ea typeface="Raleway"/>
                <a:cs typeface="Raleway"/>
                <a:sym typeface="Raleway"/>
              </a:rPr>
            </a:br>
            <a:endParaRPr dirty="0">
              <a:solidFill>
                <a:schemeClr val="dk1"/>
              </a:solidFill>
              <a:latin typeface="Raleway"/>
              <a:ea typeface="Raleway"/>
              <a:cs typeface="Raleway"/>
              <a:sym typeface="Raleway"/>
            </a:endParaRPr>
          </a:p>
          <a:p>
            <a:pPr marL="457200" lvl="0" indent="-342900" algn="l" rtl="0">
              <a:spcBef>
                <a:spcPts val="1000"/>
              </a:spcBef>
              <a:spcAft>
                <a:spcPts val="0"/>
              </a:spcAft>
              <a:buClr>
                <a:schemeClr val="dk1"/>
              </a:buClr>
              <a:buSzPts val="1800"/>
              <a:buFont typeface="Raleway"/>
              <a:buChar char="•"/>
            </a:pPr>
            <a:r>
              <a:rPr lang="en" dirty="0">
                <a:solidFill>
                  <a:schemeClr val="dk1"/>
                </a:solidFill>
                <a:latin typeface="Raleway"/>
                <a:ea typeface="Raleway"/>
                <a:cs typeface="Raleway"/>
                <a:sym typeface="Raleway"/>
              </a:rPr>
              <a:t>Outside </a:t>
            </a:r>
            <a:r>
              <a:rPr lang="en" dirty="0" err="1" smtClean="0">
                <a:solidFill>
                  <a:schemeClr val="dk1"/>
                </a:solidFill>
                <a:latin typeface="Raleway"/>
                <a:ea typeface="Raleway"/>
                <a:cs typeface="Raleway"/>
                <a:sym typeface="Raleway"/>
              </a:rPr>
              <a:t>interes</a:t>
            </a:r>
            <a:r>
              <a:rPr lang="en-US" dirty="0" smtClean="0">
                <a:solidFill>
                  <a:schemeClr val="dk1"/>
                </a:solidFill>
                <a:latin typeface="Raleway"/>
                <a:ea typeface="Raleway"/>
                <a:cs typeface="Raleway"/>
                <a:sym typeface="Raleway"/>
              </a:rPr>
              <a:t>t: rock climbing, bluegrass and jam music, and manga</a:t>
            </a:r>
          </a:p>
          <a:p>
            <a:pPr marL="457200" lvl="0" indent="-342900" algn="l" rtl="0">
              <a:spcBef>
                <a:spcPts val="1000"/>
              </a:spcBef>
              <a:spcAft>
                <a:spcPts val="0"/>
              </a:spcAft>
              <a:buClr>
                <a:schemeClr val="dk1"/>
              </a:buClr>
              <a:buSzPts val="1800"/>
              <a:buFont typeface="Raleway"/>
              <a:buChar char="•"/>
            </a:pPr>
            <a:r>
              <a:rPr lang="en-US" dirty="0" smtClean="0">
                <a:solidFill>
                  <a:schemeClr val="dk1"/>
                </a:solidFill>
                <a:latin typeface="Raleway"/>
                <a:ea typeface="Raleway"/>
                <a:cs typeface="Raleway"/>
                <a:sym typeface="Raleway"/>
              </a:rPr>
              <a:t>Inside interest: daily </a:t>
            </a:r>
            <a:r>
              <a:rPr lang="en-US" dirty="0" err="1" smtClean="0">
                <a:solidFill>
                  <a:schemeClr val="dk1"/>
                </a:solidFill>
                <a:latin typeface="Raleway"/>
                <a:ea typeface="Raleway"/>
                <a:cs typeface="Raleway"/>
                <a:sym typeface="Raleway"/>
              </a:rPr>
              <a:t>reddit</a:t>
            </a:r>
            <a:r>
              <a:rPr lang="en-US" dirty="0" smtClean="0">
                <a:solidFill>
                  <a:schemeClr val="dk1"/>
                </a:solidFill>
                <a:latin typeface="Raleway"/>
                <a:ea typeface="Raleway"/>
                <a:cs typeface="Raleway"/>
                <a:sym typeface="Raleway"/>
              </a:rPr>
              <a:t> use</a:t>
            </a:r>
            <a:endParaRPr dirty="0">
              <a:solidFill>
                <a:schemeClr val="dk1"/>
              </a:solidFill>
              <a:latin typeface="Raleway"/>
              <a:ea typeface="Raleway"/>
              <a:cs typeface="Raleway"/>
              <a:sym typeface="Raleway"/>
            </a:endParaRPr>
          </a:p>
        </p:txBody>
      </p:sp>
      <p:pic>
        <p:nvPicPr>
          <p:cNvPr id="75" name="Google Shape;75;p16"/>
          <p:cNvPicPr preferRelativeResize="0"/>
          <p:nvPr/>
        </p:nvPicPr>
        <p:blipFill>
          <a:blip r:embed="rId3">
            <a:alphaModFix/>
          </a:blip>
          <a:stretch>
            <a:fillRect/>
          </a:stretch>
        </p:blipFill>
        <p:spPr>
          <a:xfrm>
            <a:off x="5180150" y="994013"/>
            <a:ext cx="2996352" cy="395148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body" idx="1"/>
          </p:nvPr>
        </p:nvSpPr>
        <p:spPr>
          <a:xfrm>
            <a:off x="443100" y="346913"/>
            <a:ext cx="7505100" cy="540300"/>
          </a:xfrm>
          <a:prstGeom prst="rect">
            <a:avLst/>
          </a:prstGeom>
          <a:noFill/>
          <a:ln>
            <a:noFill/>
          </a:ln>
        </p:spPr>
        <p:txBody>
          <a:bodyPr spcFirstLastPara="1" wrap="square" lIns="68575" tIns="68575" rIns="68575" bIns="68575" anchor="t" anchorCtr="0">
            <a:noAutofit/>
          </a:bodyPr>
          <a:lstStyle/>
          <a:p>
            <a:pPr marL="0" marR="0" lvl="0" indent="0" algn="l" rtl="0">
              <a:lnSpc>
                <a:spcPct val="90000"/>
              </a:lnSpc>
              <a:spcBef>
                <a:spcPts val="0"/>
              </a:spcBef>
              <a:spcAft>
                <a:spcPts val="0"/>
              </a:spcAft>
              <a:buClr>
                <a:srgbClr val="53585F"/>
              </a:buClr>
              <a:buSzPts val="2500"/>
              <a:buFont typeface="Arial"/>
              <a:buNone/>
            </a:pPr>
            <a:r>
              <a:rPr lang="en-US" dirty="0" smtClean="0">
                <a:latin typeface="Raleway Medium"/>
                <a:ea typeface="Raleway Medium"/>
                <a:cs typeface="Raleway Medium"/>
                <a:sym typeface="Raleway Medium"/>
              </a:rPr>
              <a:t>Set up and Questions</a:t>
            </a:r>
          </a:p>
          <a:p>
            <a:pPr marL="0" marR="0" lvl="0" indent="0" algn="l" rtl="0">
              <a:lnSpc>
                <a:spcPct val="90000"/>
              </a:lnSpc>
              <a:spcBef>
                <a:spcPts val="0"/>
              </a:spcBef>
              <a:spcAft>
                <a:spcPts val="0"/>
              </a:spcAft>
              <a:buClr>
                <a:srgbClr val="53585F"/>
              </a:buClr>
              <a:buSzPts val="2500"/>
              <a:buFont typeface="Arial"/>
              <a:buNone/>
            </a:pPr>
            <a:endParaRPr dirty="0"/>
          </a:p>
        </p:txBody>
      </p:sp>
      <p:sp>
        <p:nvSpPr>
          <p:cNvPr id="81" name="Google Shape;81;p17"/>
          <p:cNvSpPr txBox="1"/>
          <p:nvPr/>
        </p:nvSpPr>
        <p:spPr>
          <a:xfrm>
            <a:off x="757875" y="1300825"/>
            <a:ext cx="6995400" cy="3271200"/>
          </a:xfrm>
          <a:prstGeom prst="rect">
            <a:avLst/>
          </a:prstGeom>
          <a:noFill/>
          <a:ln>
            <a:noFill/>
          </a:ln>
        </p:spPr>
        <p:txBody>
          <a:bodyPr spcFirstLastPara="1" wrap="square" lIns="34275" tIns="34275" rIns="34275" bIns="34275" anchor="t" anchorCtr="0">
            <a:noAutofit/>
          </a:bodyPr>
          <a:lstStyle/>
          <a:p>
            <a:pPr marL="457200" lvl="0" indent="-342900" algn="l" rtl="0">
              <a:spcBef>
                <a:spcPts val="1000"/>
              </a:spcBef>
              <a:spcAft>
                <a:spcPts val="1000"/>
              </a:spcAft>
              <a:buClr>
                <a:schemeClr val="dk1"/>
              </a:buClr>
              <a:buSzPts val="1800"/>
              <a:buFont typeface="Raleway"/>
              <a:buChar char="•"/>
            </a:pPr>
            <a:r>
              <a:rPr lang="en-US" dirty="0" smtClean="0">
                <a:solidFill>
                  <a:schemeClr val="dk1"/>
                </a:solidFill>
                <a:latin typeface="Raleway"/>
                <a:ea typeface="Raleway"/>
                <a:cs typeface="Raleway"/>
                <a:sym typeface="Raleway"/>
              </a:rPr>
              <a:t>While it is easy to assume that there is an effect of time of day on the scores and amount of comments on </a:t>
            </a:r>
            <a:r>
              <a:rPr lang="en-US" dirty="0" err="1" smtClean="0">
                <a:solidFill>
                  <a:schemeClr val="dk1"/>
                </a:solidFill>
                <a:latin typeface="Raleway"/>
                <a:ea typeface="Raleway"/>
                <a:cs typeface="Raleway"/>
                <a:sym typeface="Raleway"/>
              </a:rPr>
              <a:t>Reddit</a:t>
            </a:r>
            <a:r>
              <a:rPr lang="en-US" dirty="0" smtClean="0">
                <a:solidFill>
                  <a:schemeClr val="dk1"/>
                </a:solidFill>
                <a:latin typeface="Raleway"/>
                <a:ea typeface="Raleway"/>
                <a:cs typeface="Raleway"/>
                <a:sym typeface="Raleway"/>
              </a:rPr>
              <a:t> posts, it is not </a:t>
            </a:r>
            <a:r>
              <a:rPr lang="en-US" dirty="0" smtClean="0">
                <a:solidFill>
                  <a:schemeClr val="dk1"/>
                </a:solidFill>
                <a:latin typeface="Raleway"/>
                <a:ea typeface="Raleway"/>
                <a:cs typeface="Raleway"/>
                <a:sym typeface="Raleway"/>
              </a:rPr>
              <a:t>immediately obvious how these scores and comment counts are distributed. </a:t>
            </a:r>
          </a:p>
          <a:p>
            <a:pPr marL="457200" lvl="0" indent="-342900" algn="l" rtl="0">
              <a:spcBef>
                <a:spcPts val="1000"/>
              </a:spcBef>
              <a:spcAft>
                <a:spcPts val="1000"/>
              </a:spcAft>
              <a:buClr>
                <a:schemeClr val="dk1"/>
              </a:buClr>
              <a:buSzPts val="1800"/>
              <a:buFont typeface="Raleway"/>
              <a:buChar char="•"/>
            </a:pPr>
            <a:r>
              <a:rPr lang="en-US" dirty="0" smtClean="0">
                <a:solidFill>
                  <a:schemeClr val="dk1"/>
                </a:solidFill>
                <a:latin typeface="Raleway"/>
                <a:ea typeface="Raleway"/>
                <a:cs typeface="Raleway"/>
                <a:sym typeface="Raleway"/>
              </a:rPr>
              <a:t>I created a </a:t>
            </a:r>
            <a:r>
              <a:rPr lang="en-US" dirty="0" err="1" smtClean="0">
                <a:solidFill>
                  <a:schemeClr val="dk1"/>
                </a:solidFill>
                <a:latin typeface="Raleway"/>
                <a:ea typeface="Raleway"/>
                <a:cs typeface="Raleway"/>
                <a:sym typeface="Raleway"/>
              </a:rPr>
              <a:t>reddit</a:t>
            </a:r>
            <a:r>
              <a:rPr lang="en-US" dirty="0" smtClean="0">
                <a:solidFill>
                  <a:schemeClr val="dk1"/>
                </a:solidFill>
                <a:latin typeface="Raleway"/>
                <a:ea typeface="Raleway"/>
                <a:cs typeface="Raleway"/>
                <a:sym typeface="Raleway"/>
              </a:rPr>
              <a:t> scraper using the PRAW library that scraped </a:t>
            </a:r>
            <a:r>
              <a:rPr lang="en-US" dirty="0" err="1" smtClean="0">
                <a:solidFill>
                  <a:schemeClr val="dk1"/>
                </a:solidFill>
                <a:latin typeface="Raleway"/>
                <a:ea typeface="Raleway"/>
                <a:cs typeface="Raleway"/>
                <a:sym typeface="Raleway"/>
              </a:rPr>
              <a:t>datetime</a:t>
            </a:r>
            <a:r>
              <a:rPr lang="en-US" dirty="0" smtClean="0">
                <a:solidFill>
                  <a:schemeClr val="dk1"/>
                </a:solidFill>
                <a:latin typeface="Raleway"/>
                <a:ea typeface="Raleway"/>
                <a:cs typeface="Raleway"/>
                <a:sym typeface="Raleway"/>
              </a:rPr>
              <a:t>, ID, number of comments, title text, score, </a:t>
            </a:r>
            <a:r>
              <a:rPr lang="en-US" dirty="0" err="1" smtClean="0">
                <a:solidFill>
                  <a:schemeClr val="dk1"/>
                </a:solidFill>
                <a:latin typeface="Raleway"/>
                <a:ea typeface="Raleway"/>
                <a:cs typeface="Raleway"/>
                <a:sym typeface="Raleway"/>
              </a:rPr>
              <a:t>bodytext</a:t>
            </a:r>
            <a:r>
              <a:rPr lang="en-US" dirty="0" smtClean="0">
                <a:solidFill>
                  <a:schemeClr val="dk1"/>
                </a:solidFill>
                <a:latin typeface="Raleway"/>
                <a:ea typeface="Raleway"/>
                <a:cs typeface="Raleway"/>
                <a:sym typeface="Raleway"/>
              </a:rPr>
              <a:t>, and URLs from </a:t>
            </a:r>
            <a:r>
              <a:rPr lang="en-US" dirty="0" err="1" smtClean="0">
                <a:solidFill>
                  <a:schemeClr val="dk1"/>
                </a:solidFill>
                <a:latin typeface="Raleway"/>
                <a:ea typeface="Raleway"/>
                <a:cs typeface="Raleway"/>
                <a:sym typeface="Raleway"/>
              </a:rPr>
              <a:t>reddit</a:t>
            </a:r>
            <a:r>
              <a:rPr lang="en-US" dirty="0" smtClean="0">
                <a:solidFill>
                  <a:schemeClr val="dk1"/>
                </a:solidFill>
                <a:latin typeface="Raleway"/>
                <a:ea typeface="Raleway"/>
                <a:cs typeface="Raleway"/>
                <a:sym typeface="Raleway"/>
              </a:rPr>
              <a:t>/r/all. There was an error with the body text, so this was immediately dropped from the </a:t>
            </a:r>
            <a:r>
              <a:rPr lang="en-US" dirty="0" err="1" smtClean="0">
                <a:solidFill>
                  <a:schemeClr val="dk1"/>
                </a:solidFill>
                <a:latin typeface="Raleway"/>
                <a:ea typeface="Raleway"/>
                <a:cs typeface="Raleway"/>
                <a:sym typeface="Raleway"/>
              </a:rPr>
              <a:t>dataframe</a:t>
            </a:r>
            <a:r>
              <a:rPr lang="en-US" dirty="0" smtClean="0">
                <a:solidFill>
                  <a:schemeClr val="dk1"/>
                </a:solidFill>
                <a:latin typeface="Raleway"/>
                <a:ea typeface="Raleway"/>
                <a:cs typeface="Raleway"/>
                <a:sym typeface="Raleway"/>
              </a:rPr>
              <a:t>. </a:t>
            </a:r>
          </a:p>
          <a:p>
            <a:pPr marL="457200" lvl="0" indent="-342900">
              <a:spcBef>
                <a:spcPts val="1000"/>
              </a:spcBef>
              <a:spcAft>
                <a:spcPts val="1000"/>
              </a:spcAft>
              <a:buClr>
                <a:schemeClr val="dk1"/>
              </a:buClr>
              <a:buSzPts val="1800"/>
              <a:buFont typeface="Raleway"/>
              <a:buChar char="•"/>
            </a:pPr>
            <a:r>
              <a:rPr lang="en-US" dirty="0" smtClean="0">
                <a:solidFill>
                  <a:schemeClr val="dk1"/>
                </a:solidFill>
                <a:latin typeface="Raleway"/>
                <a:ea typeface="Raleway"/>
                <a:cs typeface="Raleway"/>
                <a:sym typeface="Raleway"/>
              </a:rPr>
              <a:t>The scraper scraped the ‘Hot’ organization of posts on r/all from </a:t>
            </a:r>
            <a:r>
              <a:rPr lang="is-IS" dirty="0">
                <a:solidFill>
                  <a:schemeClr val="dk1"/>
                </a:solidFill>
                <a:latin typeface="Raleway"/>
                <a:ea typeface="Raleway"/>
                <a:cs typeface="Raleway"/>
                <a:sym typeface="Raleway"/>
              </a:rPr>
              <a:t>2020-01-03 </a:t>
            </a:r>
            <a:r>
              <a:rPr lang="is-IS" dirty="0" smtClean="0">
                <a:solidFill>
                  <a:schemeClr val="dk1"/>
                </a:solidFill>
                <a:latin typeface="Raleway"/>
                <a:ea typeface="Raleway"/>
                <a:cs typeface="Raleway"/>
                <a:sym typeface="Raleway"/>
              </a:rPr>
              <a:t>07:04:51 to 2020-01-06 08:30:00. </a:t>
            </a:r>
            <a:r>
              <a:rPr lang="is-IS" dirty="0">
                <a:solidFill>
                  <a:schemeClr val="dk1"/>
                </a:solidFill>
                <a:latin typeface="Raleway"/>
                <a:ea typeface="Raleway"/>
                <a:cs typeface="Raleway"/>
                <a:sym typeface="Raleway"/>
              </a:rPr>
              <a:t>S</a:t>
            </a:r>
            <a:r>
              <a:rPr lang="is-IS" dirty="0" smtClean="0">
                <a:solidFill>
                  <a:schemeClr val="dk1"/>
                </a:solidFill>
                <a:latin typeface="Raleway"/>
                <a:ea typeface="Raleway"/>
                <a:cs typeface="Raleway"/>
                <a:sym typeface="Raleway"/>
              </a:rPr>
              <a:t>ome posts incorrectly had datetime values after the time of scraping, and were removed. </a:t>
            </a:r>
          </a:p>
          <a:p>
            <a:pPr marL="457200" lvl="0" indent="-342900">
              <a:spcBef>
                <a:spcPts val="1000"/>
              </a:spcBef>
              <a:spcAft>
                <a:spcPts val="1000"/>
              </a:spcAft>
              <a:buClr>
                <a:schemeClr val="dk1"/>
              </a:buClr>
              <a:buSzPts val="1800"/>
              <a:buFont typeface="Raleway"/>
              <a:buChar char="•"/>
            </a:pPr>
            <a:r>
              <a:rPr lang="is-IS" dirty="0" smtClean="0">
                <a:solidFill>
                  <a:schemeClr val="dk1"/>
                </a:solidFill>
                <a:latin typeface="Raleway"/>
                <a:ea typeface="Raleway"/>
                <a:cs typeface="Raleway"/>
                <a:sym typeface="Raleway"/>
              </a:rPr>
              <a:t> After primary EDA, my main question became clear: does hour of the day affect the amount of posts made per hour above the average comment or score threshold? </a:t>
            </a:r>
          </a:p>
          <a:p>
            <a:pPr marL="457200" lvl="0" indent="-342900">
              <a:spcBef>
                <a:spcPts val="1000"/>
              </a:spcBef>
              <a:spcAft>
                <a:spcPts val="1000"/>
              </a:spcAft>
              <a:buClr>
                <a:schemeClr val="dk1"/>
              </a:buClr>
              <a:buSzPts val="1800"/>
              <a:buFont typeface="Raleway"/>
              <a:buChar char="•"/>
            </a:pPr>
            <a:endParaRPr lang="en-US" dirty="0" smtClean="0">
              <a:solidFill>
                <a:schemeClr val="dk1"/>
              </a:solidFill>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Preliminary findings</a:t>
            </a:r>
            <a:endParaRPr lang="en-US" dirty="0"/>
          </a:p>
        </p:txBody>
      </p:sp>
      <p:sp>
        <p:nvSpPr>
          <p:cNvPr id="3" name="Text Placeholder 2"/>
          <p:cNvSpPr>
            <a:spLocks noGrp="1"/>
          </p:cNvSpPr>
          <p:nvPr>
            <p:ph type="body" idx="2"/>
          </p:nvPr>
        </p:nvSpPr>
        <p:spPr>
          <a:xfrm>
            <a:off x="443103" y="792613"/>
            <a:ext cx="7548600" cy="2679000"/>
          </a:xfrm>
        </p:spPr>
        <p:txBody>
          <a:bodyPr/>
          <a:lstStyle/>
          <a:p>
            <a:r>
              <a:rPr lang="en-US" sz="1100" dirty="0"/>
              <a:t>At the beginning of my analysis, </a:t>
            </a:r>
            <a:r>
              <a:rPr lang="en-US" sz="1100" dirty="0" smtClean="0"/>
              <a:t>I plotted the total count of posts by hour over the period I was scraping during      </a:t>
            </a:r>
            <a:r>
              <a:rPr lang="en-US" sz="1100" dirty="0"/>
              <a:t>the time period (time delta = 3 days, 1 hour, 25 minutes and 9 </a:t>
            </a:r>
            <a:r>
              <a:rPr lang="en-US" sz="1100" dirty="0" smtClean="0"/>
              <a:t>seconds). From this we can see the counts form a multinomial distribution with cresting around 00:00 and </a:t>
            </a:r>
            <a:r>
              <a:rPr lang="en-US" sz="1100" dirty="0" err="1" smtClean="0"/>
              <a:t>troughing</a:t>
            </a:r>
            <a:r>
              <a:rPr lang="en-US" sz="1100" dirty="0" smtClean="0"/>
              <a:t> just after 12:00.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235" y="1825739"/>
            <a:ext cx="8225468" cy="3044491"/>
          </a:xfrm>
          <a:prstGeom prst="rect">
            <a:avLst/>
          </a:prstGeom>
        </p:spPr>
      </p:pic>
    </p:spTree>
    <p:extLst>
      <p:ext uri="{BB962C8B-B14F-4D97-AF65-F5344CB8AC3E}">
        <p14:creationId xmlns:p14="http://schemas.microsoft.com/office/powerpoint/2010/main" val="1468659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Preliminary findings</a:t>
            </a:r>
            <a:endParaRPr lang="en-US" dirty="0"/>
          </a:p>
        </p:txBody>
      </p:sp>
      <p:sp>
        <p:nvSpPr>
          <p:cNvPr id="3" name="Text Placeholder 2"/>
          <p:cNvSpPr>
            <a:spLocks noGrp="1"/>
          </p:cNvSpPr>
          <p:nvPr>
            <p:ph type="body" idx="2"/>
          </p:nvPr>
        </p:nvSpPr>
        <p:spPr>
          <a:xfrm>
            <a:off x="443102" y="887206"/>
            <a:ext cx="7548600" cy="2679000"/>
          </a:xfrm>
        </p:spPr>
        <p:txBody>
          <a:bodyPr/>
          <a:lstStyle/>
          <a:p>
            <a:r>
              <a:rPr lang="en-US" sz="1100" dirty="0" smtClean="0"/>
              <a:t>I </a:t>
            </a:r>
            <a:r>
              <a:rPr lang="en-US" sz="1100" dirty="0"/>
              <a:t>saw that the distribution of the number of highly commented posts (threshold average comment value = 68.359865, all posts below this were removed from consideration) and high scoring posts (threshold average score value = </a:t>
            </a:r>
            <a:r>
              <a:rPr lang="en-US" sz="1100" dirty="0" smtClean="0"/>
              <a:t>2385.594459</a:t>
            </a:r>
            <a:r>
              <a:rPr lang="en-US" sz="1100" dirty="0"/>
              <a:t>) appeared similar.   </a:t>
            </a:r>
            <a:endParaRPr lang="en-US" sz="1100" dirty="0" smtClean="0"/>
          </a:p>
          <a:p>
            <a:r>
              <a:rPr lang="en-US" sz="1100" dirty="0" smtClean="0"/>
              <a:t>To test if this was true, I performed a chi^2  test on the number of high scoring and heavily commented posts per hour of day. The null hypothesis was that they were independently distributed. The alternate hypothesis was that the distributions of the two values are not independent. Based on the results of the test, I was able to reject the null hypothesis, </a:t>
            </a:r>
            <a:r>
              <a:rPr lang="is-IS" sz="1100" i="1" dirty="0"/>
              <a:t>X</a:t>
            </a:r>
            <a:r>
              <a:rPr lang="is-IS" sz="1100" baseline="30000" dirty="0"/>
              <a:t>2</a:t>
            </a:r>
            <a:r>
              <a:rPr lang="is-IS" sz="1100" dirty="0"/>
              <a:t> </a:t>
            </a:r>
            <a:r>
              <a:rPr lang="is-IS" sz="1100" dirty="0" smtClean="0"/>
              <a:t>(23,</a:t>
            </a:r>
            <a:r>
              <a:rPr lang="is-IS" sz="1100" dirty="0"/>
              <a:t> </a:t>
            </a:r>
            <a:r>
              <a:rPr lang="is-IS" sz="1100" i="1" dirty="0"/>
              <a:t>N</a:t>
            </a:r>
            <a:r>
              <a:rPr lang="is-IS" sz="1100" dirty="0"/>
              <a:t> = </a:t>
            </a:r>
            <a:r>
              <a:rPr lang="is-IS" sz="1100" dirty="0" smtClean="0"/>
              <a:t>1346) </a:t>
            </a:r>
            <a:r>
              <a:rPr lang="is-IS" sz="1100" dirty="0"/>
              <a:t>= </a:t>
            </a:r>
            <a:r>
              <a:rPr lang="hr-HR" sz="1100" dirty="0" smtClean="0"/>
              <a:t>83.68</a:t>
            </a:r>
            <a:r>
              <a:rPr lang="is-IS" sz="1100" dirty="0" smtClean="0"/>
              <a:t>,</a:t>
            </a:r>
            <a:r>
              <a:rPr lang="is-IS" sz="1100" dirty="0"/>
              <a:t> </a:t>
            </a:r>
            <a:r>
              <a:rPr lang="is-IS" sz="1100" i="1" dirty="0"/>
              <a:t>p</a:t>
            </a:r>
            <a:r>
              <a:rPr lang="is-IS" sz="1100" dirty="0"/>
              <a:t> </a:t>
            </a:r>
            <a:r>
              <a:rPr lang="is-IS" sz="1100" dirty="0" smtClean="0"/>
              <a:t>&lt; </a:t>
            </a:r>
            <a:r>
              <a:rPr lang="is-IS" sz="1100" dirty="0"/>
              <a:t>.</a:t>
            </a:r>
            <a:r>
              <a:rPr lang="is-IS" sz="1100" dirty="0" smtClean="0"/>
              <a:t>05). Therefore, we can assert that the two sample distributions are not independently distributed. </a:t>
            </a:r>
            <a:endParaRPr lang="en-US" sz="11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5160" y="2695193"/>
            <a:ext cx="6268509" cy="2448307"/>
          </a:xfrm>
          <a:prstGeom prst="rect">
            <a:avLst/>
          </a:prstGeom>
        </p:spPr>
      </p:pic>
    </p:spTree>
    <p:extLst>
      <p:ext uri="{BB962C8B-B14F-4D97-AF65-F5344CB8AC3E}">
        <p14:creationId xmlns:p14="http://schemas.microsoft.com/office/powerpoint/2010/main" val="1922465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body" idx="1"/>
          </p:nvPr>
        </p:nvSpPr>
        <p:spPr>
          <a:xfrm>
            <a:off x="443100" y="346913"/>
            <a:ext cx="7505100" cy="540300"/>
          </a:xfrm>
          <a:prstGeom prst="rect">
            <a:avLst/>
          </a:prstGeom>
          <a:noFill/>
          <a:ln>
            <a:noFill/>
          </a:ln>
        </p:spPr>
        <p:txBody>
          <a:bodyPr spcFirstLastPara="1" wrap="square" lIns="68575" tIns="68575" rIns="68575" bIns="68575" anchor="t" anchorCtr="0">
            <a:noAutofit/>
          </a:bodyPr>
          <a:lstStyle/>
          <a:p>
            <a:pPr marL="0" marR="0" lvl="0" indent="0" algn="l" rtl="0">
              <a:lnSpc>
                <a:spcPct val="90000"/>
              </a:lnSpc>
              <a:spcBef>
                <a:spcPts val="0"/>
              </a:spcBef>
              <a:spcAft>
                <a:spcPts val="0"/>
              </a:spcAft>
              <a:buClr>
                <a:srgbClr val="53585F"/>
              </a:buClr>
              <a:buSzPts val="2500"/>
              <a:buFont typeface="Arial"/>
              <a:buNone/>
            </a:pPr>
            <a:r>
              <a:rPr lang="en" dirty="0">
                <a:latin typeface="Raleway Medium"/>
                <a:ea typeface="Raleway Medium"/>
                <a:cs typeface="Raleway Medium"/>
                <a:sym typeface="Raleway Medium"/>
              </a:rPr>
              <a:t>Key </a:t>
            </a:r>
            <a:r>
              <a:rPr lang="en-US" dirty="0" smtClean="0">
                <a:latin typeface="Raleway Medium"/>
                <a:ea typeface="Raleway Medium"/>
                <a:cs typeface="Raleway Medium"/>
                <a:sym typeface="Raleway Medium"/>
              </a:rPr>
              <a:t>Findings</a:t>
            </a:r>
            <a:endParaRPr dirty="0"/>
          </a:p>
        </p:txBody>
      </p:sp>
      <p:sp>
        <p:nvSpPr>
          <p:cNvPr id="87" name="Google Shape;87;p18"/>
          <p:cNvSpPr txBox="1"/>
          <p:nvPr/>
        </p:nvSpPr>
        <p:spPr>
          <a:xfrm>
            <a:off x="4847075" y="1986125"/>
            <a:ext cx="4128900" cy="2948400"/>
          </a:xfrm>
          <a:prstGeom prst="rect">
            <a:avLst/>
          </a:prstGeom>
          <a:noFill/>
          <a:ln>
            <a:noFill/>
          </a:ln>
        </p:spPr>
        <p:txBody>
          <a:bodyPr spcFirstLastPara="1" wrap="square" lIns="34275" tIns="34275" rIns="34275" bIns="34275" anchor="t" anchorCtr="0">
            <a:noAutofit/>
          </a:bodyPr>
          <a:lstStyle/>
          <a:p>
            <a:pPr marL="457200" lvl="0" indent="-342900" algn="l" rtl="0">
              <a:spcBef>
                <a:spcPts val="1000"/>
              </a:spcBef>
              <a:spcAft>
                <a:spcPts val="1000"/>
              </a:spcAft>
              <a:buClr>
                <a:schemeClr val="dk1"/>
              </a:buClr>
              <a:buSzPts val="1800"/>
              <a:buFont typeface="Raleway"/>
              <a:buChar char="•"/>
            </a:pPr>
            <a:endParaRPr dirty="0">
              <a:solidFill>
                <a:schemeClr val="dk1"/>
              </a:solidFill>
              <a:latin typeface="Raleway"/>
              <a:ea typeface="Raleway"/>
              <a:cs typeface="Raleway"/>
              <a:sym typeface="Raleway"/>
            </a:endParaRPr>
          </a:p>
        </p:txBody>
      </p:sp>
      <p:sp>
        <p:nvSpPr>
          <p:cNvPr id="5" name="Google Shape;81;p17"/>
          <p:cNvSpPr txBox="1"/>
          <p:nvPr/>
        </p:nvSpPr>
        <p:spPr>
          <a:xfrm>
            <a:off x="757875" y="1300825"/>
            <a:ext cx="6995400" cy="3271200"/>
          </a:xfrm>
          <a:prstGeom prst="rect">
            <a:avLst/>
          </a:prstGeom>
          <a:noFill/>
          <a:ln>
            <a:noFill/>
          </a:ln>
        </p:spPr>
        <p:txBody>
          <a:bodyPr spcFirstLastPara="1" wrap="square" lIns="34275" tIns="34275" rIns="34275" bIns="34275" anchor="t" anchorCtr="0">
            <a:noAutofit/>
          </a:bodyPr>
          <a:lstStyle/>
          <a:p>
            <a:pPr marL="457200" indent="-342900">
              <a:spcBef>
                <a:spcPts val="1000"/>
              </a:spcBef>
              <a:spcAft>
                <a:spcPts val="1000"/>
              </a:spcAft>
              <a:buClr>
                <a:schemeClr val="dk1"/>
              </a:buClr>
              <a:buSzPts val="1800"/>
              <a:buFont typeface="Raleway"/>
              <a:buChar char="•"/>
            </a:pPr>
            <a:r>
              <a:rPr lang="en-US" dirty="0" smtClean="0">
                <a:solidFill>
                  <a:schemeClr val="dk1"/>
                </a:solidFill>
                <a:latin typeface="Raleway"/>
                <a:ea typeface="Raleway"/>
                <a:cs typeface="Raleway"/>
                <a:sym typeface="Raleway"/>
              </a:rPr>
              <a:t>Encouraged by the findings of the chi square-test, I performed 4 more t-tests:</a:t>
            </a:r>
          </a:p>
          <a:p>
            <a:pPr marL="114300" lvl="1">
              <a:spcBef>
                <a:spcPts val="1000"/>
              </a:spcBef>
              <a:spcAft>
                <a:spcPts val="1000"/>
              </a:spcAft>
              <a:buClr>
                <a:schemeClr val="dk1"/>
              </a:buClr>
              <a:buSzPts val="1800"/>
            </a:pPr>
            <a:r>
              <a:rPr lang="en-US" dirty="0" smtClean="0">
                <a:solidFill>
                  <a:schemeClr val="dk1"/>
                </a:solidFill>
                <a:latin typeface="Raleway"/>
                <a:ea typeface="Raleway"/>
                <a:cs typeface="Raleway"/>
                <a:sym typeface="Raleway"/>
              </a:rPr>
              <a:t>	-First, I determined that whether or not it is morning or afternoon does not 	significantly effect the amount of posts made with scores, t(22) = 1.70, p=.103, and 	comments, t(22) = </a:t>
            </a:r>
            <a:r>
              <a:rPr lang="nb-NO" dirty="0" smtClean="0">
                <a:solidFill>
                  <a:schemeClr val="dk1"/>
                </a:solidFill>
                <a:latin typeface="Raleway"/>
                <a:ea typeface="Raleway"/>
                <a:cs typeface="Raleway"/>
                <a:sym typeface="Raleway"/>
              </a:rPr>
              <a:t>0.360, </a:t>
            </a:r>
            <a:r>
              <a:rPr lang="nb-NO" dirty="0" err="1" smtClean="0">
                <a:solidFill>
                  <a:schemeClr val="dk1"/>
                </a:solidFill>
                <a:latin typeface="Raleway"/>
                <a:ea typeface="Raleway"/>
                <a:cs typeface="Raleway"/>
                <a:sym typeface="Raleway"/>
              </a:rPr>
              <a:t>pvalue</a:t>
            </a:r>
            <a:r>
              <a:rPr lang="nb-NO" dirty="0" smtClean="0">
                <a:solidFill>
                  <a:schemeClr val="dk1"/>
                </a:solidFill>
                <a:latin typeface="Raleway"/>
                <a:ea typeface="Raleway"/>
                <a:cs typeface="Raleway"/>
                <a:sym typeface="Raleway"/>
              </a:rPr>
              <a:t>=0.726</a:t>
            </a:r>
            <a:r>
              <a:rPr lang="en-US" dirty="0" smtClean="0">
                <a:solidFill>
                  <a:schemeClr val="dk1"/>
                </a:solidFill>
                <a:latin typeface="Raleway"/>
                <a:ea typeface="Raleway"/>
                <a:cs typeface="Raleway"/>
                <a:sym typeface="Raleway"/>
              </a:rPr>
              <a:t>. </a:t>
            </a:r>
          </a:p>
          <a:p>
            <a:pPr marL="114300" lvl="1">
              <a:spcBef>
                <a:spcPts val="1000"/>
              </a:spcBef>
              <a:spcAft>
                <a:spcPts val="1000"/>
              </a:spcAft>
              <a:buClr>
                <a:schemeClr val="dk1"/>
              </a:buClr>
              <a:buSzPts val="1800"/>
            </a:pPr>
            <a:r>
              <a:rPr lang="en-US" dirty="0" smtClean="0">
                <a:solidFill>
                  <a:schemeClr val="dk1"/>
                </a:solidFill>
                <a:latin typeface="Raleway"/>
                <a:ea typeface="Raleway"/>
                <a:cs typeface="Raleway"/>
                <a:sym typeface="Raleway"/>
              </a:rPr>
              <a:t>	- Secondly, I did determine that there was a significant difference in the mean posts 	made during working hours (9-18) and privately spent hours (</a:t>
            </a:r>
            <a:r>
              <a:rPr lang="en-US" dirty="0">
                <a:solidFill>
                  <a:schemeClr val="dk1"/>
                </a:solidFill>
                <a:latin typeface="Raleway"/>
                <a:ea typeface="Raleway"/>
                <a:cs typeface="Raleway"/>
                <a:sym typeface="Raleway"/>
              </a:rPr>
              <a:t>measuring hours 0-8 </a:t>
            </a:r>
            <a:r>
              <a:rPr lang="en-US" dirty="0" smtClean="0">
                <a:solidFill>
                  <a:schemeClr val="dk1"/>
                </a:solidFill>
                <a:latin typeface="Raleway"/>
                <a:ea typeface="Raleway"/>
                <a:cs typeface="Raleway"/>
                <a:sym typeface="Raleway"/>
              </a:rPr>
              <a:t>	and </a:t>
            </a:r>
            <a:r>
              <a:rPr lang="en-US" dirty="0">
                <a:solidFill>
                  <a:schemeClr val="dk1"/>
                </a:solidFill>
                <a:latin typeface="Raleway"/>
                <a:ea typeface="Raleway"/>
                <a:cs typeface="Raleway"/>
                <a:sym typeface="Raleway"/>
              </a:rPr>
              <a:t>hours 19-23) </a:t>
            </a:r>
            <a:r>
              <a:rPr lang="en-US" dirty="0" smtClean="0">
                <a:solidFill>
                  <a:schemeClr val="dk1"/>
                </a:solidFill>
                <a:latin typeface="Raleway"/>
                <a:ea typeface="Raleway"/>
                <a:cs typeface="Raleway"/>
                <a:sym typeface="Raleway"/>
              </a:rPr>
              <a:t>for scores, t(22) </a:t>
            </a:r>
            <a:r>
              <a:rPr lang="is-IS" dirty="0" smtClean="0">
                <a:solidFill>
                  <a:schemeClr val="dk1"/>
                </a:solidFill>
                <a:latin typeface="Raleway"/>
                <a:ea typeface="Raleway"/>
                <a:cs typeface="Raleway"/>
                <a:sym typeface="Raleway"/>
              </a:rPr>
              <a:t>=5.391744526383595</a:t>
            </a:r>
            <a:r>
              <a:rPr lang="is-IS" dirty="0">
                <a:solidFill>
                  <a:schemeClr val="dk1"/>
                </a:solidFill>
                <a:latin typeface="Raleway"/>
                <a:ea typeface="Raleway"/>
                <a:cs typeface="Raleway"/>
                <a:sym typeface="Raleway"/>
              </a:rPr>
              <a:t>, </a:t>
            </a:r>
            <a:r>
              <a:rPr lang="is-IS" dirty="0" smtClean="0">
                <a:solidFill>
                  <a:schemeClr val="dk1"/>
                </a:solidFill>
                <a:latin typeface="Raleway"/>
                <a:ea typeface="Raleway"/>
                <a:cs typeface="Raleway"/>
                <a:sym typeface="Raleway"/>
              </a:rPr>
              <a:t>p=2.051e-05, and 	comments, </a:t>
            </a:r>
            <a:r>
              <a:rPr lang="nb-NO" dirty="0" smtClean="0">
                <a:solidFill>
                  <a:schemeClr val="dk1"/>
                </a:solidFill>
                <a:latin typeface="Raleway"/>
                <a:ea typeface="Raleway"/>
                <a:cs typeface="Raleway"/>
                <a:sym typeface="Raleway"/>
              </a:rPr>
              <a:t>t(22)=6.546265522854069</a:t>
            </a:r>
            <a:r>
              <a:rPr lang="nb-NO" dirty="0">
                <a:solidFill>
                  <a:schemeClr val="dk1"/>
                </a:solidFill>
                <a:latin typeface="Raleway"/>
                <a:ea typeface="Raleway"/>
                <a:cs typeface="Raleway"/>
                <a:sym typeface="Raleway"/>
              </a:rPr>
              <a:t>, </a:t>
            </a:r>
            <a:r>
              <a:rPr lang="nb-NO" dirty="0" smtClean="0">
                <a:solidFill>
                  <a:schemeClr val="dk1"/>
                </a:solidFill>
                <a:latin typeface="Raleway"/>
                <a:ea typeface="Raleway"/>
                <a:cs typeface="Raleway"/>
                <a:sym typeface="Raleway"/>
              </a:rPr>
              <a:t>p=1.388e-06).</a:t>
            </a:r>
            <a:endParaRPr lang="en-US" dirty="0" smtClean="0">
              <a:solidFill>
                <a:schemeClr val="dk1"/>
              </a:solidFill>
              <a:latin typeface="Raleway"/>
              <a:ea typeface="Raleway"/>
              <a:cs typeface="Raleway"/>
              <a:sym typeface="Raleway"/>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Take away and next steps</a:t>
            </a:r>
            <a:endParaRPr lang="en-US" dirty="0"/>
          </a:p>
        </p:txBody>
      </p:sp>
      <p:sp>
        <p:nvSpPr>
          <p:cNvPr id="3" name="Text Placeholder 2"/>
          <p:cNvSpPr>
            <a:spLocks noGrp="1"/>
          </p:cNvSpPr>
          <p:nvPr>
            <p:ph type="body" idx="2"/>
          </p:nvPr>
        </p:nvSpPr>
        <p:spPr/>
        <p:txBody>
          <a:bodyPr/>
          <a:lstStyle/>
          <a:p>
            <a:r>
              <a:rPr lang="en-US" sz="1200" dirty="0" smtClean="0"/>
              <a:t>Its now evident that some factors associated with time of day are significantly associated with the rate at which highly </a:t>
            </a:r>
            <a:r>
              <a:rPr lang="en-US" sz="1200" dirty="0" err="1" smtClean="0"/>
              <a:t>upvoted</a:t>
            </a:r>
            <a:r>
              <a:rPr lang="en-US" sz="1200" dirty="0" smtClean="0"/>
              <a:t> posts and comments are made. </a:t>
            </a:r>
          </a:p>
          <a:p>
            <a:r>
              <a:rPr lang="en-US" sz="1200" dirty="0" smtClean="0"/>
              <a:t>The next step would be to determine what these factors are, such as the work day effect indicated in this project, and incorporating those into a predictive model. This model could be modified to create a viable method for determining the best time of days for marketing on </a:t>
            </a:r>
            <a:r>
              <a:rPr lang="en-US" sz="1200" dirty="0" err="1" smtClean="0"/>
              <a:t>reddit</a:t>
            </a:r>
            <a:r>
              <a:rPr lang="en-US" sz="1200" dirty="0" smtClean="0"/>
              <a:t>. </a:t>
            </a:r>
          </a:p>
          <a:p>
            <a:r>
              <a:rPr lang="en-US" sz="1200" dirty="0" smtClean="0"/>
              <a:t>My goal for my next capstone is to take the scraped title data I already have, incorporate it with newly scraped information as well as comment text data, and then use </a:t>
            </a:r>
            <a:r>
              <a:rPr lang="en-US" sz="1200" dirty="0" err="1" smtClean="0"/>
              <a:t>nlp</a:t>
            </a:r>
            <a:r>
              <a:rPr lang="en-US" sz="1200" dirty="0" smtClean="0"/>
              <a:t> to optimize my model of posting. </a:t>
            </a:r>
            <a:endParaRPr lang="en-US" sz="1200" dirty="0"/>
          </a:p>
        </p:txBody>
      </p:sp>
    </p:spTree>
    <p:extLst>
      <p:ext uri="{BB962C8B-B14F-4D97-AF65-F5344CB8AC3E}">
        <p14:creationId xmlns:p14="http://schemas.microsoft.com/office/powerpoint/2010/main" val="1262163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body" idx="1"/>
          </p:nvPr>
        </p:nvSpPr>
        <p:spPr>
          <a:xfrm>
            <a:off x="443100" y="346913"/>
            <a:ext cx="7505100" cy="540300"/>
          </a:xfrm>
          <a:prstGeom prst="rect">
            <a:avLst/>
          </a:prstGeom>
          <a:noFill/>
          <a:ln>
            <a:noFill/>
          </a:ln>
        </p:spPr>
        <p:txBody>
          <a:bodyPr spcFirstLastPara="1" wrap="square" lIns="68575" tIns="68575" rIns="68575" bIns="68575" anchor="t" anchorCtr="0">
            <a:noAutofit/>
          </a:bodyPr>
          <a:lstStyle/>
          <a:p>
            <a:pPr marL="0" lvl="0" indent="0"/>
            <a:r>
              <a:rPr lang="en" dirty="0" smtClean="0">
                <a:latin typeface="Raleway Medium"/>
                <a:ea typeface="Raleway Medium"/>
                <a:cs typeface="Raleway Medium"/>
                <a:sym typeface="Raleway Medium"/>
              </a:rPr>
              <a:t>Questions</a:t>
            </a:r>
            <a:r>
              <a:rPr lang="en-US" dirty="0" smtClean="0">
                <a:latin typeface="Raleway Medium"/>
                <a:ea typeface="Raleway Medium"/>
                <a:cs typeface="Raleway Medium"/>
                <a:sym typeface="Raleway Medium"/>
              </a:rPr>
              <a:t>: Effect of Afternoon and Morning hours</a:t>
            </a:r>
            <a:endParaRPr lang="en" dirty="0">
              <a:latin typeface="Raleway Medium"/>
              <a:ea typeface="Raleway Medium"/>
              <a:cs typeface="Raleway Medium"/>
              <a:sym typeface="Raleway Medium"/>
            </a:endParaRPr>
          </a:p>
        </p:txBody>
      </p:sp>
      <p:sp>
        <p:nvSpPr>
          <p:cNvPr id="81" name="Google Shape;81;p17"/>
          <p:cNvSpPr txBox="1"/>
          <p:nvPr/>
        </p:nvSpPr>
        <p:spPr>
          <a:xfrm>
            <a:off x="757875" y="1300825"/>
            <a:ext cx="6995400" cy="3271200"/>
          </a:xfrm>
          <a:prstGeom prst="rect">
            <a:avLst/>
          </a:prstGeom>
          <a:noFill/>
          <a:ln>
            <a:noFill/>
          </a:ln>
        </p:spPr>
        <p:txBody>
          <a:bodyPr spcFirstLastPara="1" wrap="square" lIns="34275" tIns="34275" rIns="34275" bIns="34275" anchor="t" anchorCtr="0">
            <a:noAutofit/>
          </a:bodyPr>
          <a:lstStyle/>
          <a:p>
            <a:pPr marL="457200" lvl="0" indent="-342900">
              <a:spcBef>
                <a:spcPts val="1000"/>
              </a:spcBef>
              <a:spcAft>
                <a:spcPts val="1000"/>
              </a:spcAft>
              <a:buClr>
                <a:schemeClr val="dk1"/>
              </a:buClr>
              <a:buSzPts val="1800"/>
              <a:buFont typeface="Raleway"/>
              <a:buChar char="•"/>
            </a:pPr>
            <a:r>
              <a:rPr lang="en-US" sz="1000" dirty="0" smtClean="0">
                <a:solidFill>
                  <a:schemeClr val="dk1"/>
                </a:solidFill>
                <a:latin typeface="Raleway"/>
                <a:ea typeface="Raleway"/>
                <a:cs typeface="Raleway"/>
                <a:sym typeface="Raleway"/>
              </a:rPr>
              <a:t>Is there a significant difference in the amount of posts which receive above average comment count (comment </a:t>
            </a:r>
            <a:r>
              <a:rPr lang="en-US" sz="1000" dirty="0">
                <a:solidFill>
                  <a:schemeClr val="dk1"/>
                </a:solidFill>
                <a:latin typeface="Raleway"/>
                <a:ea typeface="Raleway"/>
                <a:cs typeface="Raleway"/>
                <a:sym typeface="Raleway"/>
              </a:rPr>
              <a:t>count average = </a:t>
            </a:r>
            <a:r>
              <a:rPr lang="hr-HR" sz="1000" dirty="0">
                <a:solidFill>
                  <a:schemeClr val="dk1"/>
                </a:solidFill>
                <a:latin typeface="Raleway"/>
                <a:ea typeface="Raleway"/>
                <a:cs typeface="Raleway"/>
                <a:sym typeface="Raleway"/>
              </a:rPr>
              <a:t>68.359865</a:t>
            </a:r>
            <a:r>
              <a:rPr lang="en-US" sz="1000" dirty="0">
                <a:solidFill>
                  <a:schemeClr val="dk1"/>
                </a:solidFill>
                <a:latin typeface="Raleway"/>
                <a:ea typeface="Raleway"/>
                <a:cs typeface="Raleway"/>
                <a:sym typeface="Raleway"/>
              </a:rPr>
              <a:t>)</a:t>
            </a:r>
            <a:r>
              <a:rPr lang="en-US" sz="1000" dirty="0" smtClean="0">
                <a:solidFill>
                  <a:schemeClr val="dk1"/>
                </a:solidFill>
                <a:latin typeface="Raleway"/>
                <a:ea typeface="Raleway"/>
                <a:cs typeface="Raleway"/>
                <a:sym typeface="Raleway"/>
              </a:rPr>
              <a:t> </a:t>
            </a:r>
            <a:r>
              <a:rPr lang="is-IS" sz="1000" dirty="0" smtClean="0">
                <a:solidFill>
                  <a:schemeClr val="dk1"/>
                </a:solidFill>
                <a:latin typeface="Raleway"/>
                <a:ea typeface="Raleway"/>
                <a:cs typeface="Raleway"/>
                <a:sym typeface="Raleway"/>
              </a:rPr>
              <a:t>during the morning (hour of day 0 -11) and the afternoon (hour of day range 11-23)?</a:t>
            </a:r>
          </a:p>
          <a:p>
            <a:pPr marL="114300" lvl="4">
              <a:spcBef>
                <a:spcPts val="1000"/>
              </a:spcBef>
              <a:spcAft>
                <a:spcPts val="1000"/>
              </a:spcAft>
              <a:buClr>
                <a:schemeClr val="dk1"/>
              </a:buClr>
              <a:buSzPts val="1800"/>
            </a:pPr>
            <a:r>
              <a:rPr lang="is-IS" sz="1000" dirty="0" smtClean="0">
                <a:solidFill>
                  <a:schemeClr val="dk1"/>
                </a:solidFill>
                <a:latin typeface="Raleway"/>
                <a:ea typeface="Raleway"/>
                <a:cs typeface="Raleway"/>
                <a:sym typeface="Raleway"/>
              </a:rPr>
              <a:t>	-Null hypothesis: there is no significant difference between the mean number of highly commented posts made per 	hour during the morning hours and the afternoon hours</a:t>
            </a:r>
          </a:p>
          <a:p>
            <a:pPr marL="114300" lvl="4">
              <a:spcBef>
                <a:spcPts val="1000"/>
              </a:spcBef>
              <a:spcAft>
                <a:spcPts val="1000"/>
              </a:spcAft>
              <a:buClr>
                <a:schemeClr val="dk1"/>
              </a:buClr>
              <a:buSzPts val="1800"/>
            </a:pPr>
            <a:r>
              <a:rPr lang="is-IS" sz="1000" dirty="0">
                <a:solidFill>
                  <a:schemeClr val="dk1"/>
                </a:solidFill>
                <a:latin typeface="Raleway"/>
                <a:ea typeface="Raleway"/>
                <a:cs typeface="Raleway"/>
                <a:sym typeface="Raleway"/>
              </a:rPr>
              <a:t>	</a:t>
            </a:r>
            <a:r>
              <a:rPr lang="is-IS" sz="1000" dirty="0" smtClean="0">
                <a:solidFill>
                  <a:schemeClr val="dk1"/>
                </a:solidFill>
                <a:latin typeface="Raleway"/>
                <a:ea typeface="Raleway"/>
                <a:cs typeface="Raleway"/>
                <a:sym typeface="Raleway"/>
              </a:rPr>
              <a:t>-Alternate hypothesis: the mean number of posts with above average comment count made per hour during the 	afternoon is significantly different than the mean number of posts made above the comment threshold in the morning.</a:t>
            </a:r>
          </a:p>
          <a:p>
            <a:pPr marL="457200" indent="-342900">
              <a:spcBef>
                <a:spcPts val="1000"/>
              </a:spcBef>
              <a:spcAft>
                <a:spcPts val="1000"/>
              </a:spcAft>
              <a:buClr>
                <a:schemeClr val="dk1"/>
              </a:buClr>
              <a:buSzPts val="1800"/>
              <a:buFont typeface="Raleway"/>
              <a:buChar char="•"/>
            </a:pPr>
            <a:r>
              <a:rPr lang="en-US" sz="1000" dirty="0">
                <a:solidFill>
                  <a:schemeClr val="dk1"/>
                </a:solidFill>
                <a:latin typeface="Raleway"/>
                <a:ea typeface="Raleway"/>
                <a:cs typeface="Raleway"/>
                <a:sym typeface="Raleway"/>
              </a:rPr>
              <a:t>Is there a significant difference in the amount of posts which receive above average </a:t>
            </a:r>
            <a:r>
              <a:rPr lang="en-US" sz="1000" dirty="0" smtClean="0">
                <a:solidFill>
                  <a:schemeClr val="dk1"/>
                </a:solidFill>
                <a:latin typeface="Raleway"/>
                <a:ea typeface="Raleway"/>
                <a:cs typeface="Raleway"/>
                <a:sym typeface="Raleway"/>
              </a:rPr>
              <a:t>amount of </a:t>
            </a:r>
            <a:r>
              <a:rPr lang="en-US" sz="1000" dirty="0" err="1" smtClean="0">
                <a:solidFill>
                  <a:schemeClr val="dk1"/>
                </a:solidFill>
                <a:latin typeface="Raleway"/>
                <a:ea typeface="Raleway"/>
                <a:cs typeface="Raleway"/>
                <a:sym typeface="Raleway"/>
              </a:rPr>
              <a:t>upvotes</a:t>
            </a:r>
            <a:r>
              <a:rPr lang="en-US" sz="1000" dirty="0" smtClean="0">
                <a:solidFill>
                  <a:schemeClr val="dk1"/>
                </a:solidFill>
                <a:latin typeface="Raleway"/>
                <a:ea typeface="Raleway"/>
                <a:cs typeface="Raleway"/>
                <a:sym typeface="Raleway"/>
              </a:rPr>
              <a:t> </a:t>
            </a:r>
            <a:r>
              <a:rPr lang="en-US" sz="1000" dirty="0">
                <a:solidFill>
                  <a:schemeClr val="dk1"/>
                </a:solidFill>
                <a:latin typeface="Raleway"/>
                <a:ea typeface="Raleway"/>
                <a:cs typeface="Raleway"/>
                <a:sym typeface="Raleway"/>
              </a:rPr>
              <a:t>(score average = </a:t>
            </a:r>
            <a:r>
              <a:rPr lang="is-IS" sz="1000" dirty="0">
                <a:solidFill>
                  <a:schemeClr val="dk1"/>
                </a:solidFill>
                <a:latin typeface="Raleway"/>
                <a:ea typeface="Raleway"/>
                <a:cs typeface="Raleway"/>
                <a:sym typeface="Raleway"/>
              </a:rPr>
              <a:t>2385.594459) during the morning (hour of day 0 -11) and the afternoon (hour of day range 11-23</a:t>
            </a:r>
            <a:r>
              <a:rPr lang="is-IS" sz="1000" dirty="0" smtClean="0">
                <a:solidFill>
                  <a:schemeClr val="dk1"/>
                </a:solidFill>
                <a:latin typeface="Raleway"/>
                <a:ea typeface="Raleway"/>
                <a:cs typeface="Raleway"/>
                <a:sym typeface="Raleway"/>
              </a:rPr>
              <a:t>)?</a:t>
            </a:r>
          </a:p>
          <a:p>
            <a:pPr marL="114300" lvl="4">
              <a:spcBef>
                <a:spcPts val="1000"/>
              </a:spcBef>
              <a:spcAft>
                <a:spcPts val="1000"/>
              </a:spcAft>
              <a:buClr>
                <a:schemeClr val="dk1"/>
              </a:buClr>
              <a:buSzPts val="1800"/>
            </a:pPr>
            <a:r>
              <a:rPr lang="is-IS" sz="1000" dirty="0">
                <a:solidFill>
                  <a:schemeClr val="dk1"/>
                </a:solidFill>
                <a:latin typeface="Raleway"/>
                <a:ea typeface="Raleway"/>
                <a:cs typeface="Raleway"/>
                <a:sym typeface="Raleway"/>
              </a:rPr>
              <a:t>	</a:t>
            </a:r>
            <a:r>
              <a:rPr lang="is-IS" sz="1000" dirty="0" smtClean="0">
                <a:solidFill>
                  <a:schemeClr val="dk1"/>
                </a:solidFill>
                <a:latin typeface="Raleway"/>
                <a:ea typeface="Raleway"/>
                <a:cs typeface="Raleway"/>
                <a:sym typeface="Raleway"/>
              </a:rPr>
              <a:t>-</a:t>
            </a:r>
            <a:r>
              <a:rPr lang="is-IS" sz="1000" dirty="0">
                <a:solidFill>
                  <a:schemeClr val="dk1"/>
                </a:solidFill>
                <a:latin typeface="Raleway"/>
                <a:ea typeface="Raleway"/>
                <a:cs typeface="Raleway"/>
                <a:sym typeface="Raleway"/>
              </a:rPr>
              <a:t>Null hypothesis: there is no significant difference between the mean number of highly </a:t>
            </a:r>
            <a:r>
              <a:rPr lang="is-IS" sz="1000" dirty="0" smtClean="0">
                <a:solidFill>
                  <a:schemeClr val="dk1"/>
                </a:solidFill>
                <a:latin typeface="Raleway"/>
                <a:ea typeface="Raleway"/>
                <a:cs typeface="Raleway"/>
                <a:sym typeface="Raleway"/>
              </a:rPr>
              <a:t>scored </a:t>
            </a:r>
            <a:r>
              <a:rPr lang="is-IS" sz="1000" dirty="0">
                <a:solidFill>
                  <a:schemeClr val="dk1"/>
                </a:solidFill>
                <a:latin typeface="Raleway"/>
                <a:ea typeface="Raleway"/>
                <a:cs typeface="Raleway"/>
                <a:sym typeface="Raleway"/>
              </a:rPr>
              <a:t>posts </a:t>
            </a:r>
            <a:r>
              <a:rPr lang="is-IS" sz="1000" dirty="0" smtClean="0">
                <a:solidFill>
                  <a:schemeClr val="dk1"/>
                </a:solidFill>
                <a:latin typeface="Raleway"/>
                <a:ea typeface="Raleway"/>
                <a:cs typeface="Raleway"/>
                <a:sym typeface="Raleway"/>
              </a:rPr>
              <a:t>made </a:t>
            </a:r>
            <a:r>
              <a:rPr lang="is-IS" sz="1000" dirty="0">
                <a:solidFill>
                  <a:schemeClr val="dk1"/>
                </a:solidFill>
                <a:latin typeface="Raleway"/>
                <a:ea typeface="Raleway"/>
                <a:cs typeface="Raleway"/>
                <a:sym typeface="Raleway"/>
              </a:rPr>
              <a:t>per hour </a:t>
            </a:r>
            <a:r>
              <a:rPr lang="is-IS" sz="1000" dirty="0" smtClean="0">
                <a:solidFill>
                  <a:schemeClr val="dk1"/>
                </a:solidFill>
                <a:latin typeface="Raleway"/>
                <a:ea typeface="Raleway"/>
                <a:cs typeface="Raleway"/>
                <a:sym typeface="Raleway"/>
              </a:rPr>
              <a:t>	during </a:t>
            </a:r>
            <a:r>
              <a:rPr lang="is-IS" sz="1000" dirty="0">
                <a:solidFill>
                  <a:schemeClr val="dk1"/>
                </a:solidFill>
                <a:latin typeface="Raleway"/>
                <a:ea typeface="Raleway"/>
                <a:cs typeface="Raleway"/>
                <a:sym typeface="Raleway"/>
              </a:rPr>
              <a:t>the morning hours and the afternoon </a:t>
            </a:r>
            <a:r>
              <a:rPr lang="is-IS" sz="1000" dirty="0" smtClean="0">
                <a:solidFill>
                  <a:schemeClr val="dk1"/>
                </a:solidFill>
                <a:latin typeface="Raleway"/>
                <a:ea typeface="Raleway"/>
                <a:cs typeface="Raleway"/>
                <a:sym typeface="Raleway"/>
              </a:rPr>
              <a:t>hours</a:t>
            </a:r>
          </a:p>
          <a:p>
            <a:pPr marL="114300" lvl="4">
              <a:spcBef>
                <a:spcPts val="1000"/>
              </a:spcBef>
              <a:spcAft>
                <a:spcPts val="1000"/>
              </a:spcAft>
              <a:buClr>
                <a:schemeClr val="dk1"/>
              </a:buClr>
              <a:buSzPts val="1800"/>
            </a:pPr>
            <a:r>
              <a:rPr lang="is-IS" sz="1000" dirty="0">
                <a:solidFill>
                  <a:schemeClr val="dk1"/>
                </a:solidFill>
                <a:latin typeface="Raleway"/>
                <a:ea typeface="Raleway"/>
                <a:cs typeface="Raleway"/>
                <a:sym typeface="Raleway"/>
              </a:rPr>
              <a:t>	</a:t>
            </a:r>
            <a:r>
              <a:rPr lang="is-IS" sz="1000" dirty="0" smtClean="0">
                <a:solidFill>
                  <a:schemeClr val="dk1"/>
                </a:solidFill>
                <a:latin typeface="Raleway"/>
                <a:ea typeface="Raleway"/>
                <a:cs typeface="Raleway"/>
                <a:sym typeface="Raleway"/>
              </a:rPr>
              <a:t>-Alternate </a:t>
            </a:r>
            <a:r>
              <a:rPr lang="is-IS" sz="1000" dirty="0">
                <a:solidFill>
                  <a:schemeClr val="dk1"/>
                </a:solidFill>
                <a:latin typeface="Raleway"/>
                <a:ea typeface="Raleway"/>
                <a:cs typeface="Raleway"/>
                <a:sym typeface="Raleway"/>
              </a:rPr>
              <a:t>hypothesis: the mean number of posts made per </a:t>
            </a:r>
            <a:r>
              <a:rPr lang="is-IS" sz="1000" dirty="0" smtClean="0">
                <a:solidFill>
                  <a:schemeClr val="dk1"/>
                </a:solidFill>
                <a:latin typeface="Raleway"/>
                <a:ea typeface="Raleway"/>
                <a:cs typeface="Raleway"/>
                <a:sym typeface="Raleway"/>
              </a:rPr>
              <a:t>hour</a:t>
            </a:r>
            <a:r>
              <a:rPr lang="is-IS" sz="1000" dirty="0">
                <a:solidFill>
                  <a:schemeClr val="dk1"/>
                </a:solidFill>
                <a:latin typeface="Raleway"/>
                <a:ea typeface="Raleway"/>
                <a:cs typeface="Raleway"/>
                <a:sym typeface="Raleway"/>
              </a:rPr>
              <a:t> above the </a:t>
            </a:r>
            <a:r>
              <a:rPr lang="is-IS" sz="1000" dirty="0" smtClean="0">
                <a:solidFill>
                  <a:schemeClr val="dk1"/>
                </a:solidFill>
                <a:latin typeface="Raleway"/>
                <a:ea typeface="Raleway"/>
                <a:cs typeface="Raleway"/>
                <a:sym typeface="Raleway"/>
              </a:rPr>
              <a:t>scoring average </a:t>
            </a:r>
            <a:r>
              <a:rPr lang="is-IS" sz="1000" dirty="0">
                <a:solidFill>
                  <a:schemeClr val="dk1"/>
                </a:solidFill>
                <a:latin typeface="Raleway"/>
                <a:ea typeface="Raleway"/>
                <a:cs typeface="Raleway"/>
                <a:sym typeface="Raleway"/>
              </a:rPr>
              <a:t>during the </a:t>
            </a:r>
            <a:r>
              <a:rPr lang="is-IS" sz="1000" dirty="0" smtClean="0">
                <a:solidFill>
                  <a:schemeClr val="dk1"/>
                </a:solidFill>
                <a:latin typeface="Raleway"/>
                <a:ea typeface="Raleway"/>
                <a:cs typeface="Raleway"/>
                <a:sym typeface="Raleway"/>
              </a:rPr>
              <a:t>afternoon 	is </a:t>
            </a:r>
            <a:r>
              <a:rPr lang="is-IS" sz="1000" dirty="0">
                <a:solidFill>
                  <a:schemeClr val="dk1"/>
                </a:solidFill>
                <a:latin typeface="Raleway"/>
                <a:ea typeface="Raleway"/>
                <a:cs typeface="Raleway"/>
                <a:sym typeface="Raleway"/>
              </a:rPr>
              <a:t>significantly </a:t>
            </a:r>
            <a:r>
              <a:rPr lang="is-IS" sz="1000" dirty="0" smtClean="0">
                <a:solidFill>
                  <a:schemeClr val="dk1"/>
                </a:solidFill>
                <a:latin typeface="Raleway"/>
                <a:ea typeface="Raleway"/>
                <a:cs typeface="Raleway"/>
                <a:sym typeface="Raleway"/>
              </a:rPr>
              <a:t>different </a:t>
            </a:r>
            <a:r>
              <a:rPr lang="is-IS" sz="1000" dirty="0">
                <a:solidFill>
                  <a:schemeClr val="dk1"/>
                </a:solidFill>
                <a:latin typeface="Raleway"/>
                <a:ea typeface="Raleway"/>
                <a:cs typeface="Raleway"/>
                <a:sym typeface="Raleway"/>
              </a:rPr>
              <a:t>than the mean number of posts made above the </a:t>
            </a:r>
            <a:r>
              <a:rPr lang="is-IS" sz="1000" dirty="0" smtClean="0">
                <a:solidFill>
                  <a:schemeClr val="dk1"/>
                </a:solidFill>
                <a:latin typeface="Raleway"/>
                <a:ea typeface="Raleway"/>
                <a:cs typeface="Raleway"/>
                <a:sym typeface="Raleway"/>
              </a:rPr>
              <a:t>scoring threshold </a:t>
            </a:r>
            <a:r>
              <a:rPr lang="is-IS" sz="1000" dirty="0">
                <a:solidFill>
                  <a:schemeClr val="dk1"/>
                </a:solidFill>
                <a:latin typeface="Raleway"/>
                <a:ea typeface="Raleway"/>
                <a:cs typeface="Raleway"/>
                <a:sym typeface="Raleway"/>
              </a:rPr>
              <a:t>in the </a:t>
            </a:r>
            <a:r>
              <a:rPr lang="is-IS" sz="1000" dirty="0" smtClean="0">
                <a:solidFill>
                  <a:schemeClr val="dk1"/>
                </a:solidFill>
                <a:latin typeface="Raleway"/>
                <a:ea typeface="Raleway"/>
                <a:cs typeface="Raleway"/>
                <a:sym typeface="Raleway"/>
              </a:rPr>
              <a:t>morning</a:t>
            </a:r>
          </a:p>
        </p:txBody>
      </p:sp>
    </p:spTree>
    <p:extLst>
      <p:ext uri="{BB962C8B-B14F-4D97-AF65-F5344CB8AC3E}">
        <p14:creationId xmlns:p14="http://schemas.microsoft.com/office/powerpoint/2010/main" val="420260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43102" y="346905"/>
            <a:ext cx="6861587" cy="837765"/>
          </a:xfrm>
        </p:spPr>
        <p:txBody>
          <a:bodyPr/>
          <a:lstStyle/>
          <a:p>
            <a:pPr lvl="0"/>
            <a:r>
              <a:rPr lang="en" sz="1600" dirty="0" smtClean="0">
                <a:latin typeface="Raleway Medium"/>
                <a:ea typeface="Raleway Medium"/>
                <a:cs typeface="Raleway Medium"/>
                <a:sym typeface="Raleway Medium"/>
              </a:rPr>
              <a:t>Question</a:t>
            </a:r>
            <a:r>
              <a:rPr lang="en-US" sz="1600" dirty="0" smtClean="0">
                <a:latin typeface="Raleway Medium"/>
                <a:ea typeface="Raleway Medium"/>
                <a:cs typeface="Raleway Medium"/>
                <a:sym typeface="Raleway Medium"/>
              </a:rPr>
              <a:t>: Effect of Work and Private hours</a:t>
            </a:r>
          </a:p>
          <a:p>
            <a:pPr lvl="0"/>
            <a:endParaRPr lang="en" sz="1600" dirty="0">
              <a:latin typeface="Raleway Medium"/>
              <a:ea typeface="Raleway Medium"/>
              <a:cs typeface="Raleway Medium"/>
              <a:sym typeface="Raleway Medium"/>
            </a:endParaRPr>
          </a:p>
          <a:p>
            <a:endParaRPr lang="en-US" dirty="0"/>
          </a:p>
        </p:txBody>
      </p:sp>
      <p:sp>
        <p:nvSpPr>
          <p:cNvPr id="3" name="Text Placeholder 2"/>
          <p:cNvSpPr>
            <a:spLocks noGrp="1"/>
          </p:cNvSpPr>
          <p:nvPr>
            <p:ph type="body" idx="2"/>
          </p:nvPr>
        </p:nvSpPr>
        <p:spPr>
          <a:xfrm>
            <a:off x="446484" y="1184671"/>
            <a:ext cx="7467806" cy="3587026"/>
          </a:xfrm>
        </p:spPr>
        <p:txBody>
          <a:bodyPr/>
          <a:lstStyle/>
          <a:p>
            <a:pPr lvl="0" indent="-342900">
              <a:lnSpc>
                <a:spcPct val="100000"/>
              </a:lnSpc>
              <a:spcBef>
                <a:spcPts val="1000"/>
              </a:spcBef>
              <a:spcAft>
                <a:spcPts val="1000"/>
              </a:spcAft>
              <a:buClr>
                <a:srgbClr val="000000"/>
              </a:buClr>
              <a:buSzPts val="1800"/>
              <a:buFont typeface="Raleway"/>
              <a:buChar char="•"/>
            </a:pPr>
            <a:r>
              <a:rPr lang="en-US" sz="1000" dirty="0">
                <a:solidFill>
                  <a:srgbClr val="000000"/>
                </a:solidFill>
                <a:latin typeface="Raleway"/>
                <a:ea typeface="Raleway"/>
                <a:cs typeface="Raleway"/>
                <a:sym typeface="Raleway"/>
              </a:rPr>
              <a:t>Is there a significant difference in the amount of posts which receive above average </a:t>
            </a:r>
            <a:r>
              <a:rPr lang="en-US" sz="1000" dirty="0" smtClean="0">
                <a:solidFill>
                  <a:srgbClr val="000000"/>
                </a:solidFill>
                <a:latin typeface="Raleway"/>
                <a:ea typeface="Raleway"/>
                <a:cs typeface="Raleway"/>
                <a:sym typeface="Raleway"/>
              </a:rPr>
              <a:t>comment count </a:t>
            </a:r>
            <a:r>
              <a:rPr lang="en-US" sz="1000" dirty="0">
                <a:solidFill>
                  <a:srgbClr val="000000"/>
                </a:solidFill>
                <a:latin typeface="Raleway"/>
                <a:ea typeface="Raleway"/>
                <a:cs typeface="Raleway"/>
                <a:sym typeface="Raleway"/>
              </a:rPr>
              <a:t>(comment count average = </a:t>
            </a:r>
            <a:r>
              <a:rPr lang="hr-HR" sz="1000" dirty="0">
                <a:solidFill>
                  <a:srgbClr val="000000"/>
                </a:solidFill>
                <a:latin typeface="Raleway"/>
                <a:ea typeface="Raleway"/>
                <a:cs typeface="Raleway"/>
                <a:sym typeface="Raleway"/>
              </a:rPr>
              <a:t>68.359865</a:t>
            </a:r>
            <a:r>
              <a:rPr lang="en-US" sz="1000" dirty="0">
                <a:solidFill>
                  <a:srgbClr val="000000"/>
                </a:solidFill>
                <a:latin typeface="Raleway"/>
                <a:ea typeface="Raleway"/>
                <a:cs typeface="Raleway"/>
                <a:sym typeface="Raleway"/>
              </a:rPr>
              <a:t>) </a:t>
            </a:r>
            <a:r>
              <a:rPr lang="is-IS" sz="1000" dirty="0">
                <a:solidFill>
                  <a:srgbClr val="000000"/>
                </a:solidFill>
                <a:latin typeface="Raleway"/>
                <a:ea typeface="Raleway"/>
                <a:cs typeface="Raleway"/>
                <a:sym typeface="Raleway"/>
              </a:rPr>
              <a:t>during the </a:t>
            </a:r>
            <a:r>
              <a:rPr lang="is-IS" sz="1000" dirty="0" smtClean="0">
                <a:solidFill>
                  <a:srgbClr val="000000"/>
                </a:solidFill>
                <a:latin typeface="Raleway"/>
                <a:ea typeface="Raleway"/>
                <a:cs typeface="Raleway"/>
                <a:sym typeface="Raleway"/>
              </a:rPr>
              <a:t>workday (hour of day range 9-18) </a:t>
            </a:r>
            <a:r>
              <a:rPr lang="is-IS" sz="1000" dirty="0">
                <a:solidFill>
                  <a:srgbClr val="000000"/>
                </a:solidFill>
                <a:latin typeface="Raleway"/>
                <a:ea typeface="Raleway"/>
                <a:cs typeface="Raleway"/>
                <a:sym typeface="Raleway"/>
              </a:rPr>
              <a:t>and the </a:t>
            </a:r>
            <a:r>
              <a:rPr lang="is-IS" sz="1000" dirty="0" smtClean="0">
                <a:solidFill>
                  <a:srgbClr val="000000"/>
                </a:solidFill>
                <a:latin typeface="Raleway"/>
                <a:ea typeface="Raleway"/>
                <a:cs typeface="Raleway"/>
                <a:sym typeface="Raleway"/>
              </a:rPr>
              <a:t>remaining private hours (0-8 and 19-23)?</a:t>
            </a:r>
            <a:endParaRPr lang="is-IS" sz="1000" dirty="0">
              <a:solidFill>
                <a:srgbClr val="000000"/>
              </a:solidFill>
              <a:latin typeface="Raleway"/>
              <a:ea typeface="Raleway"/>
              <a:cs typeface="Raleway"/>
              <a:sym typeface="Raleway"/>
            </a:endParaRPr>
          </a:p>
          <a:p>
            <a:pPr marL="114300" lvl="4" indent="0">
              <a:lnSpc>
                <a:spcPct val="100000"/>
              </a:lnSpc>
              <a:spcBef>
                <a:spcPts val="1000"/>
              </a:spcBef>
              <a:spcAft>
                <a:spcPts val="1000"/>
              </a:spcAft>
              <a:buClr>
                <a:srgbClr val="000000"/>
              </a:buClr>
              <a:buSzPts val="1800"/>
              <a:buNone/>
            </a:pPr>
            <a:r>
              <a:rPr lang="is-IS" sz="1000" dirty="0">
                <a:solidFill>
                  <a:srgbClr val="000000"/>
                </a:solidFill>
                <a:latin typeface="Raleway"/>
                <a:ea typeface="Raleway"/>
                <a:cs typeface="Raleway"/>
                <a:sym typeface="Raleway"/>
              </a:rPr>
              <a:t>	-Null hypothesis: there is no significant difference between the mean number of highly commented posts made per 	hour during the </a:t>
            </a:r>
            <a:r>
              <a:rPr lang="is-IS" sz="1000" dirty="0" smtClean="0">
                <a:solidFill>
                  <a:srgbClr val="000000"/>
                </a:solidFill>
                <a:latin typeface="Raleway"/>
                <a:ea typeface="Raleway"/>
                <a:cs typeface="Raleway"/>
                <a:sym typeface="Raleway"/>
              </a:rPr>
              <a:t>typical work hours and the remaining private hours of the day.</a:t>
            </a:r>
            <a:endParaRPr lang="is-IS" sz="1000" dirty="0">
              <a:solidFill>
                <a:srgbClr val="000000"/>
              </a:solidFill>
              <a:latin typeface="Raleway"/>
              <a:ea typeface="Raleway"/>
              <a:cs typeface="Raleway"/>
              <a:sym typeface="Raleway"/>
            </a:endParaRPr>
          </a:p>
          <a:p>
            <a:pPr marL="114300" lvl="4" indent="0">
              <a:lnSpc>
                <a:spcPct val="100000"/>
              </a:lnSpc>
              <a:spcBef>
                <a:spcPts val="1000"/>
              </a:spcBef>
              <a:spcAft>
                <a:spcPts val="1000"/>
              </a:spcAft>
              <a:buClr>
                <a:srgbClr val="000000"/>
              </a:buClr>
              <a:buSzPts val="1800"/>
              <a:buNone/>
            </a:pPr>
            <a:r>
              <a:rPr lang="is-IS" sz="1000" dirty="0">
                <a:solidFill>
                  <a:srgbClr val="000000"/>
                </a:solidFill>
                <a:latin typeface="Raleway"/>
                <a:ea typeface="Raleway"/>
                <a:cs typeface="Raleway"/>
                <a:sym typeface="Raleway"/>
              </a:rPr>
              <a:t>	-Alternate hypothesis: the mean number of posts made per hour during the </a:t>
            </a:r>
            <a:r>
              <a:rPr lang="is-IS" sz="1000" dirty="0" smtClean="0">
                <a:solidFill>
                  <a:srgbClr val="000000"/>
                </a:solidFill>
                <a:latin typeface="Raleway"/>
                <a:ea typeface="Raleway"/>
                <a:cs typeface="Raleway"/>
                <a:sym typeface="Raleway"/>
              </a:rPr>
              <a:t>work day </a:t>
            </a:r>
            <a:r>
              <a:rPr lang="is-IS" sz="1000" dirty="0">
                <a:solidFill>
                  <a:srgbClr val="000000"/>
                </a:solidFill>
                <a:latin typeface="Raleway"/>
                <a:ea typeface="Raleway"/>
                <a:cs typeface="Raleway"/>
                <a:sym typeface="Raleway"/>
              </a:rPr>
              <a:t>is significantly different 	than the mean number of posts made above the comment threshold </a:t>
            </a:r>
            <a:r>
              <a:rPr lang="is-IS" sz="1000" dirty="0" smtClean="0">
                <a:solidFill>
                  <a:srgbClr val="000000"/>
                </a:solidFill>
                <a:latin typeface="Raleway"/>
                <a:ea typeface="Raleway"/>
                <a:cs typeface="Raleway"/>
                <a:sym typeface="Raleway"/>
              </a:rPr>
              <a:t>during private hours.</a:t>
            </a:r>
          </a:p>
          <a:p>
            <a:pPr lvl="0" indent="-342900">
              <a:lnSpc>
                <a:spcPct val="100000"/>
              </a:lnSpc>
              <a:spcBef>
                <a:spcPts val="1000"/>
              </a:spcBef>
              <a:spcAft>
                <a:spcPts val="1000"/>
              </a:spcAft>
              <a:buClr>
                <a:srgbClr val="000000"/>
              </a:buClr>
              <a:buSzPts val="1800"/>
              <a:buFont typeface="Raleway"/>
              <a:buChar char="•"/>
            </a:pPr>
            <a:r>
              <a:rPr lang="en-US" sz="1000" dirty="0" smtClean="0">
                <a:solidFill>
                  <a:srgbClr val="000000"/>
                </a:solidFill>
                <a:latin typeface="Raleway"/>
                <a:ea typeface="Raleway"/>
                <a:cs typeface="Raleway"/>
                <a:sym typeface="Raleway"/>
              </a:rPr>
              <a:t>Is there a significant difference in the amount of posts which receive above average score (score average = </a:t>
            </a:r>
            <a:r>
              <a:rPr lang="is-IS" sz="1000" dirty="0" smtClean="0">
                <a:solidFill>
                  <a:srgbClr val="000000"/>
                </a:solidFill>
                <a:latin typeface="Raleway"/>
                <a:ea typeface="Raleway"/>
                <a:cs typeface="Raleway"/>
                <a:sym typeface="Raleway"/>
              </a:rPr>
              <a:t>2385.594459) during work hours and private hours?</a:t>
            </a:r>
          </a:p>
          <a:p>
            <a:pPr marL="114300" lvl="4" indent="0">
              <a:lnSpc>
                <a:spcPct val="100000"/>
              </a:lnSpc>
              <a:spcBef>
                <a:spcPts val="1000"/>
              </a:spcBef>
              <a:spcAft>
                <a:spcPts val="1000"/>
              </a:spcAft>
              <a:buClr>
                <a:srgbClr val="000000"/>
              </a:buClr>
              <a:buSzPts val="1800"/>
              <a:buNone/>
            </a:pPr>
            <a:r>
              <a:rPr lang="is-IS" sz="1000" dirty="0">
                <a:solidFill>
                  <a:srgbClr val="000000"/>
                </a:solidFill>
                <a:latin typeface="Raleway"/>
                <a:ea typeface="Raleway"/>
                <a:cs typeface="Raleway"/>
                <a:sym typeface="Raleway"/>
              </a:rPr>
              <a:t>	-Null hypothesis: there is no significant difference between the mean number of highly scored posts made per hour 	during </a:t>
            </a:r>
            <a:r>
              <a:rPr lang="is-IS" sz="1000" dirty="0" smtClean="0">
                <a:solidFill>
                  <a:srgbClr val="000000"/>
                </a:solidFill>
                <a:latin typeface="Raleway"/>
                <a:ea typeface="Raleway"/>
                <a:cs typeface="Raleway"/>
                <a:sym typeface="Raleway"/>
              </a:rPr>
              <a:t>the workday </a:t>
            </a:r>
            <a:r>
              <a:rPr lang="is-IS" sz="1000" dirty="0">
                <a:solidFill>
                  <a:srgbClr val="000000"/>
                </a:solidFill>
                <a:latin typeface="Raleway"/>
                <a:ea typeface="Raleway"/>
                <a:cs typeface="Raleway"/>
                <a:sym typeface="Raleway"/>
              </a:rPr>
              <a:t>and </a:t>
            </a:r>
            <a:r>
              <a:rPr lang="is-IS" sz="1000" dirty="0" smtClean="0">
                <a:solidFill>
                  <a:srgbClr val="000000"/>
                </a:solidFill>
                <a:latin typeface="Raleway"/>
                <a:ea typeface="Raleway"/>
                <a:cs typeface="Raleway"/>
                <a:sym typeface="Raleway"/>
              </a:rPr>
              <a:t>the remaining private hours of the day. </a:t>
            </a:r>
            <a:endParaRPr lang="is-IS" sz="1000" dirty="0">
              <a:solidFill>
                <a:srgbClr val="000000"/>
              </a:solidFill>
              <a:latin typeface="Raleway"/>
              <a:ea typeface="Raleway"/>
              <a:cs typeface="Raleway"/>
              <a:sym typeface="Raleway"/>
            </a:endParaRPr>
          </a:p>
          <a:p>
            <a:pPr marL="114300" lvl="4" indent="0">
              <a:lnSpc>
                <a:spcPct val="100000"/>
              </a:lnSpc>
              <a:spcBef>
                <a:spcPts val="1000"/>
              </a:spcBef>
              <a:spcAft>
                <a:spcPts val="1000"/>
              </a:spcAft>
              <a:buClr>
                <a:srgbClr val="000000"/>
              </a:buClr>
              <a:buSzPts val="1800"/>
              <a:buNone/>
            </a:pPr>
            <a:r>
              <a:rPr lang="is-IS" sz="1000" dirty="0">
                <a:solidFill>
                  <a:srgbClr val="000000"/>
                </a:solidFill>
                <a:latin typeface="Raleway"/>
                <a:ea typeface="Raleway"/>
                <a:cs typeface="Raleway"/>
                <a:sym typeface="Raleway"/>
              </a:rPr>
              <a:t>	-Alternate hypothesis: the mean number of posts made per hour above the </a:t>
            </a:r>
            <a:r>
              <a:rPr lang="is-IS" sz="1000" dirty="0" smtClean="0">
                <a:solidFill>
                  <a:srgbClr val="000000"/>
                </a:solidFill>
                <a:latin typeface="Raleway"/>
                <a:ea typeface="Raleway"/>
                <a:cs typeface="Raleway"/>
                <a:sym typeface="Raleway"/>
              </a:rPr>
              <a:t>score </a:t>
            </a:r>
            <a:r>
              <a:rPr lang="is-IS" sz="1000" dirty="0">
                <a:solidFill>
                  <a:srgbClr val="000000"/>
                </a:solidFill>
                <a:latin typeface="Raleway"/>
                <a:ea typeface="Raleway"/>
                <a:cs typeface="Raleway"/>
                <a:sym typeface="Raleway"/>
              </a:rPr>
              <a:t>threshold during the </a:t>
            </a:r>
            <a:r>
              <a:rPr lang="is-IS" sz="1000" dirty="0" smtClean="0">
                <a:solidFill>
                  <a:srgbClr val="000000"/>
                </a:solidFill>
                <a:latin typeface="Raleway"/>
                <a:ea typeface="Raleway"/>
                <a:cs typeface="Raleway"/>
                <a:sym typeface="Raleway"/>
              </a:rPr>
              <a:t>workday</a:t>
            </a:r>
            <a:r>
              <a:rPr lang="is-IS" sz="1000" dirty="0">
                <a:solidFill>
                  <a:srgbClr val="000000"/>
                </a:solidFill>
                <a:latin typeface="Raleway"/>
                <a:ea typeface="Raleway"/>
                <a:cs typeface="Raleway"/>
                <a:sym typeface="Raleway"/>
              </a:rPr>
              <a:t>	is </a:t>
            </a:r>
            <a:r>
              <a:rPr lang="is-IS" sz="1000" dirty="0" smtClean="0">
                <a:solidFill>
                  <a:srgbClr val="000000"/>
                </a:solidFill>
                <a:latin typeface="Raleway"/>
                <a:ea typeface="Raleway"/>
                <a:cs typeface="Raleway"/>
                <a:sym typeface="Raleway"/>
              </a:rPr>
              <a:t>significantly lower than </a:t>
            </a:r>
            <a:r>
              <a:rPr lang="is-IS" sz="1000" dirty="0">
                <a:solidFill>
                  <a:srgbClr val="000000"/>
                </a:solidFill>
                <a:latin typeface="Raleway"/>
                <a:ea typeface="Raleway"/>
                <a:cs typeface="Raleway"/>
                <a:sym typeface="Raleway"/>
              </a:rPr>
              <a:t>the mean number of posts made above the </a:t>
            </a:r>
            <a:r>
              <a:rPr lang="is-IS" sz="1000" dirty="0" smtClean="0">
                <a:solidFill>
                  <a:srgbClr val="000000"/>
                </a:solidFill>
                <a:latin typeface="Raleway"/>
                <a:ea typeface="Raleway"/>
                <a:cs typeface="Raleway"/>
                <a:sym typeface="Raleway"/>
              </a:rPr>
              <a:t>score threshold during private hours.</a:t>
            </a:r>
            <a:endParaRPr lang="is-IS" sz="1000" dirty="0">
              <a:solidFill>
                <a:srgbClr val="000000"/>
              </a:solidFill>
              <a:latin typeface="Raleway"/>
              <a:ea typeface="Raleway"/>
              <a:cs typeface="Raleway"/>
              <a:sym typeface="Raleway"/>
            </a:endParaRPr>
          </a:p>
          <a:p>
            <a:endParaRPr lang="en-US" dirty="0"/>
          </a:p>
        </p:txBody>
      </p:sp>
    </p:spTree>
    <p:extLst>
      <p:ext uri="{BB962C8B-B14F-4D97-AF65-F5344CB8AC3E}">
        <p14:creationId xmlns:p14="http://schemas.microsoft.com/office/powerpoint/2010/main" val="106847811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TotalTime>
  <Words>603</Words>
  <Application>Microsoft Macintosh PowerPoint</Application>
  <PresentationFormat>On-screen Show (16:9)</PresentationFormat>
  <Paragraphs>38</Paragraphs>
  <Slides>9</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Raleway</vt:lpstr>
      <vt:lpstr>Arial</vt:lpstr>
      <vt:lpstr>Raleway Medium</vt:lpstr>
      <vt:lpstr>Helvetica Neue</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James Skelton Iii</cp:lastModifiedBy>
  <cp:revision>12</cp:revision>
  <dcterms:modified xsi:type="dcterms:W3CDTF">2020-01-09T22:37:48Z</dcterms:modified>
</cp:coreProperties>
</file>