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3"/>
  </p:notesMasterIdLst>
  <p:sldIdLst>
    <p:sldId id="256" r:id="rId2"/>
    <p:sldId id="257" r:id="rId3"/>
    <p:sldId id="258" r:id="rId4"/>
    <p:sldId id="267" r:id="rId5"/>
    <p:sldId id="269" r:id="rId6"/>
    <p:sldId id="259" r:id="rId7"/>
    <p:sldId id="272" r:id="rId8"/>
    <p:sldId id="270" r:id="rId9"/>
    <p:sldId id="271"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82"/>
    <p:restoredTop sz="72821"/>
  </p:normalViewPr>
  <p:slideViewPr>
    <p:cSldViewPr snapToGrid="0">
      <p:cViewPr>
        <p:scale>
          <a:sx n="113" d="100"/>
          <a:sy n="113" d="100"/>
        </p:scale>
        <p:origin x="144" y="-3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21988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7336140e5_0_4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Hi,</a:t>
            </a:r>
            <a:r>
              <a:rPr lang="en-US" baseline="0" dirty="0" smtClean="0"/>
              <a:t> My name is James Skelton and I am a data scientist. This is my first capstone project: an analysis of </a:t>
            </a:r>
            <a:r>
              <a:rPr lang="en-US" baseline="0" dirty="0" err="1" smtClean="0"/>
              <a:t>Reddit</a:t>
            </a:r>
            <a:r>
              <a:rPr lang="en-US" baseline="0" dirty="0" smtClean="0"/>
              <a:t> </a:t>
            </a:r>
            <a:r>
              <a:rPr lang="en-US" sz="1100" b="1" dirty="0" smtClean="0">
                <a:solidFill>
                  <a:srgbClr val="FFFFFF"/>
                </a:solidFill>
                <a:latin typeface="Raleway"/>
                <a:ea typeface="Raleway"/>
                <a:cs typeface="Raleway"/>
                <a:sym typeface="Raleway"/>
              </a:rPr>
              <a:t>Scores and Comments by Hour of Day</a:t>
            </a:r>
          </a:p>
          <a:p>
            <a:pPr marL="457200" lvl="0" indent="-317500" algn="l" rtl="0">
              <a:spcBef>
                <a:spcPts val="0"/>
              </a:spcBef>
              <a:spcAft>
                <a:spcPts val="0"/>
              </a:spcAft>
              <a:buSzPts val="1400"/>
              <a:buChar char="-"/>
            </a:pPr>
            <a:endParaRPr dirty="0"/>
          </a:p>
        </p:txBody>
      </p:sp>
      <p:sp>
        <p:nvSpPr>
          <p:cNvPr id="63" name="Google Shape;63;g57336140e5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25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439276ce9_2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I</a:t>
            </a:r>
            <a:r>
              <a:rPr lang="en-US" baseline="0" dirty="0" smtClean="0"/>
              <a:t> graduated in 2018 with a BSc in </a:t>
            </a:r>
            <a:r>
              <a:rPr lang="en-US" baseline="0" dirty="0" err="1" smtClean="0"/>
              <a:t>pyschology</a:t>
            </a:r>
            <a:r>
              <a:rPr lang="en-US" baseline="0" dirty="0" smtClean="0"/>
              <a:t> from the University of St. Andrews in Scotland. Before making a career change, I was a private tutor in the </a:t>
            </a:r>
            <a:r>
              <a:rPr lang="en-US" baseline="0" dirty="0" err="1" smtClean="0"/>
              <a:t>austin</a:t>
            </a:r>
            <a:r>
              <a:rPr lang="en-US" baseline="0" dirty="0" smtClean="0"/>
              <a:t> area. </a:t>
            </a:r>
          </a:p>
          <a:p>
            <a:pPr marL="0" lvl="0" indent="0" algn="l" rtl="0">
              <a:spcBef>
                <a:spcPts val="0"/>
              </a:spcBef>
              <a:spcAft>
                <a:spcPts val="0"/>
              </a:spcAft>
              <a:buNone/>
            </a:pPr>
            <a:r>
              <a:rPr lang="en-US" baseline="0" dirty="0" smtClean="0"/>
              <a:t>I am a compulsive </a:t>
            </a:r>
            <a:r>
              <a:rPr lang="en-US" baseline="0" dirty="0" err="1" smtClean="0"/>
              <a:t>reddit</a:t>
            </a:r>
            <a:r>
              <a:rPr lang="en-US" baseline="0" dirty="0" smtClean="0"/>
              <a:t> browser, which naturally lead me to this topic. </a:t>
            </a:r>
            <a:endParaRPr dirty="0"/>
          </a:p>
        </p:txBody>
      </p:sp>
      <p:sp>
        <p:nvSpPr>
          <p:cNvPr id="71" name="Google Shape;71;g7439276ce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6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After 8 years of using </a:t>
            </a:r>
            <a:r>
              <a:rPr lang="en-US" dirty="0" err="1" smtClean="0"/>
              <a:t>reddit</a:t>
            </a:r>
            <a:r>
              <a:rPr lang="en-US" dirty="0" smtClean="0"/>
              <a:t>, I</a:t>
            </a:r>
            <a:r>
              <a:rPr lang="en-US" baseline="0" dirty="0" smtClean="0"/>
              <a:t> had always thought it was odd how their appeared to be an noticeable amount of posts that had a significant amounts of score (</a:t>
            </a:r>
            <a:r>
              <a:rPr lang="en-US" sz="1100" b="0" i="0" u="none" strike="noStrike" cap="none" dirty="0" smtClean="0">
                <a:solidFill>
                  <a:srgbClr val="000000"/>
                </a:solidFill>
                <a:effectLst/>
                <a:latin typeface="Arial"/>
                <a:ea typeface="Arial"/>
                <a:cs typeface="Arial"/>
                <a:sym typeface="Arial"/>
              </a:rPr>
              <a:t>simply the number of </a:t>
            </a:r>
            <a:r>
              <a:rPr lang="en-US" sz="1100" b="0" i="0" u="none" strike="noStrike" cap="none" dirty="0" err="1" smtClean="0">
                <a:solidFill>
                  <a:srgbClr val="000000"/>
                </a:solidFill>
                <a:effectLst/>
                <a:latin typeface="Arial"/>
                <a:ea typeface="Arial"/>
                <a:cs typeface="Arial"/>
                <a:sym typeface="Arial"/>
              </a:rPr>
              <a:t>upvotes</a:t>
            </a:r>
            <a:r>
              <a:rPr lang="en-US" sz="1100" b="0" i="0" u="none" strike="noStrike" cap="none" dirty="0" smtClean="0">
                <a:solidFill>
                  <a:srgbClr val="000000"/>
                </a:solidFill>
                <a:effectLst/>
                <a:latin typeface="Arial"/>
                <a:ea typeface="Arial"/>
                <a:cs typeface="Arial"/>
                <a:sym typeface="Arial"/>
              </a:rPr>
              <a:t> minus the number of </a:t>
            </a:r>
            <a:r>
              <a:rPr lang="en-US" sz="1100" b="0" i="0" u="none" strike="noStrike" cap="none" dirty="0" err="1" smtClean="0">
                <a:solidFill>
                  <a:srgbClr val="000000"/>
                </a:solidFill>
                <a:effectLst/>
                <a:latin typeface="Arial"/>
                <a:ea typeface="Arial"/>
                <a:cs typeface="Arial"/>
                <a:sym typeface="Arial"/>
              </a:rPr>
              <a:t>downvotes</a:t>
            </a:r>
            <a:r>
              <a:rPr lang="en-US" sz="1100" b="0" i="0" u="none" strike="noStrike" cap="none" dirty="0" smtClean="0">
                <a:solidFill>
                  <a:srgbClr val="000000"/>
                </a:solidFill>
                <a:effectLst/>
                <a:latin typeface="Arial"/>
                <a:ea typeface="Arial"/>
                <a:cs typeface="Arial"/>
                <a:sym typeface="Arial"/>
              </a:rPr>
              <a:t> </a:t>
            </a:r>
            <a:r>
              <a:rPr lang="en-US" baseline="0" dirty="0" smtClean="0"/>
              <a:t>), but did not have a comparable amount of comments, and vice versa. With that in mind, I focused on these two categories for scraping, as well as their created time. Scraping from the hot post organization on r/all allowed me to get posts that were suitably “seen” and had been generally given a chance to receive </a:t>
            </a:r>
            <a:r>
              <a:rPr lang="en-US" baseline="0" dirty="0" err="1" smtClean="0"/>
              <a:t>upvotes</a:t>
            </a:r>
            <a:r>
              <a:rPr lang="en-US" baseline="0" dirty="0" smtClean="0"/>
              <a:t> and comments before scraping. </a:t>
            </a:r>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begin, I made a simple histogram of the total count of posts made per hour over my period of scraping. As you can see, a clear pattern forms where there is peak activity around midnight, and a trough of activity around 1 pm. This pattern is what inspired me to focus on the effects related to day time on the posts. </a:t>
            </a:r>
          </a:p>
          <a:p>
            <a:r>
              <a:rPr lang="en-US" baseline="0" dirty="0" smtClean="0"/>
              <a:t>This led me to consider two possibilities: is there a difference in these values in the morning and the afternoon? What about the workday and the hours outside of the work day?</a:t>
            </a:r>
            <a:endParaRPr lang="en-US" dirty="0"/>
          </a:p>
        </p:txBody>
      </p:sp>
    </p:spTree>
    <p:extLst>
      <p:ext uri="{BB962C8B-B14F-4D97-AF65-F5344CB8AC3E}">
        <p14:creationId xmlns:p14="http://schemas.microsoft.com/office/powerpoint/2010/main" val="32578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wanted to see if the distribution of the counts</a:t>
            </a:r>
            <a:r>
              <a:rPr lang="en-US" baseline="0" dirty="0" smtClean="0"/>
              <a:t> of highly commented and highly </a:t>
            </a:r>
            <a:r>
              <a:rPr lang="en-US" baseline="0" dirty="0" err="1" smtClean="0"/>
              <a:t>upvoted</a:t>
            </a:r>
            <a:r>
              <a:rPr lang="en-US" baseline="0" dirty="0" smtClean="0"/>
              <a:t> posts were the same, so I performed a chi square analysis on the two sets of data. Based on these findings, </a:t>
            </a:r>
            <a:r>
              <a:rPr lang="en-US" baseline="0" dirty="0" err="1" smtClean="0"/>
              <a:t>i</a:t>
            </a:r>
            <a:r>
              <a:rPr lang="en-US" baseline="0" dirty="0" smtClean="0"/>
              <a:t> was able to reject the null hypothesis and assert the two variables were indeed dependent on one another.</a:t>
            </a:r>
            <a:endParaRPr lang="en-US" dirty="0"/>
          </a:p>
        </p:txBody>
      </p:sp>
    </p:spTree>
    <p:extLst>
      <p:ext uri="{BB962C8B-B14F-4D97-AF65-F5344CB8AC3E}">
        <p14:creationId xmlns:p14="http://schemas.microsoft.com/office/powerpoint/2010/main" val="47133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35f6008a_0_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Based</a:t>
            </a:r>
            <a:r>
              <a:rPr lang="en-US" baseline="0" dirty="0" smtClean="0"/>
              <a:t> on the two histograms I showed before, I first wanted to show if post values for the morning were significantly different than post values for the afternoon. Based on the data, I found no significant effect there. The average post values were therefore similar in the morning and afternoon. </a:t>
            </a:r>
            <a:endParaRPr dirty="0"/>
          </a:p>
        </p:txBody>
      </p:sp>
      <p:sp>
        <p:nvSpPr>
          <p:cNvPr id="84" name="Google Shape;84;g7c35f600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11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Noticing</a:t>
            </a:r>
            <a:r>
              <a:rPr lang="en-US" baseline="0" dirty="0" smtClean="0"/>
              <a:t> the pattern of the histograms, It appeared to me that typical work hours (9-18) looked to be lower than posts made outside of those hours. To test this, I performed a chi square analysis. My null hypothesis was that there was no significant difference in the average post values above the threshold between the two periods. My alternate hypothesis was that posts made during work hours would have significantly lower values than outside of those hours. Based on the t-test results, I was able to reject the null hypothesis and show that there was indeed a significant effect of the work day.  </a:t>
            </a:r>
            <a:endParaRPr lang="en-US" dirty="0"/>
          </a:p>
        </p:txBody>
      </p:sp>
    </p:spTree>
    <p:extLst>
      <p:ext uri="{BB962C8B-B14F-4D97-AF65-F5344CB8AC3E}">
        <p14:creationId xmlns:p14="http://schemas.microsoft.com/office/powerpoint/2010/main" val="8919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In conclusion, posting</a:t>
            </a:r>
            <a:r>
              <a:rPr lang="en-US" sz="1100" baseline="0" dirty="0" smtClean="0"/>
              <a:t> during working hours is significantly less likely to garner an above average amount of comments or score. </a:t>
            </a:r>
            <a:endParaRPr lang="en-US" sz="1100" dirty="0" smtClean="0"/>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t>My goal for my next capstone is to take the scraped title data I already have, incorporate it with newly scraped information as well as comment text data, and then use NLP to optimize my model of posting rates. </a:t>
            </a:r>
          </a:p>
          <a:p>
            <a:endParaRPr lang="en-US" dirty="0"/>
          </a:p>
        </p:txBody>
      </p:sp>
    </p:spTree>
    <p:extLst>
      <p:ext uri="{BB962C8B-B14F-4D97-AF65-F5344CB8AC3E}">
        <p14:creationId xmlns:p14="http://schemas.microsoft.com/office/powerpoint/2010/main" val="149198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439276ce9_2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g7439276ce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74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515350" y="4679394"/>
            <a:ext cx="479400" cy="449700"/>
          </a:xfrm>
          <a:prstGeom prst="rect">
            <a:avLst/>
          </a:prstGeom>
          <a:noFill/>
          <a:ln>
            <a:noFill/>
          </a:ln>
        </p:spPr>
        <p:txBody>
          <a:bodyPr spcFirstLastPara="1" wrap="square" lIns="34275" tIns="34275" rIns="34275" bIns="34275" anchor="ctr" anchorCtr="0">
            <a:noAutofit/>
          </a:bodyPr>
          <a:lstStyle>
            <a:lvl1pPr marL="0" marR="0" lvl="0"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0" marR="0" lvl="1"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2pPr>
            <a:lvl3pPr marL="0" marR="0" lvl="2"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3pPr>
            <a:lvl4pPr marL="0" marR="0" lvl="3"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4pPr>
            <a:lvl5pPr marL="0" marR="0" lvl="4"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5pPr>
            <a:lvl6pPr marL="0" marR="0" lvl="5"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6pPr>
            <a:lvl7pPr marL="0" marR="0" lvl="6"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7pPr>
            <a:lvl8pPr marL="0" marR="0" lvl="7"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8pPr>
            <a:lvl9pPr marL="0" marR="0" lvl="8" indent="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alvanize Title Slide">
  <p:cSld name="TITLE_1">
    <p:spTree>
      <p:nvGrpSpPr>
        <p:cNvPr id="1" name="Shape 52"/>
        <p:cNvGrpSpPr/>
        <p:nvPr/>
      </p:nvGrpSpPr>
      <p:grpSpPr>
        <a:xfrm>
          <a:off x="0" y="0"/>
          <a:ext cx="0" cy="0"/>
          <a:chOff x="0" y="0"/>
          <a:chExt cx="0" cy="0"/>
        </a:xfrm>
      </p:grpSpPr>
      <p:sp>
        <p:nvSpPr>
          <p:cNvPr id="53" name="Google Shape;53;p14"/>
          <p:cNvSpPr/>
          <p:nvPr/>
        </p:nvSpPr>
        <p:spPr>
          <a:xfrm>
            <a:off x="107919" y="4710"/>
            <a:ext cx="9036000" cy="5038800"/>
          </a:xfrm>
          <a:prstGeom prst="rect">
            <a:avLst/>
          </a:prstGeom>
          <a:solidFill>
            <a:srgbClr val="FFFFFF"/>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1" i="0" u="none" strike="noStrike" cap="none">
              <a:solidFill>
                <a:srgbClr val="FFFFFF"/>
              </a:solidFill>
              <a:latin typeface="Helvetica Neue"/>
              <a:ea typeface="Helvetica Neue"/>
              <a:cs typeface="Helvetica Neue"/>
              <a:sym typeface="Helvetica Neue"/>
            </a:endParaRPr>
          </a:p>
        </p:txBody>
      </p:sp>
      <p:pic>
        <p:nvPicPr>
          <p:cNvPr id="54" name="Google Shape;54;p14" descr="image4.png"/>
          <p:cNvPicPr preferRelativeResize="0"/>
          <p:nvPr/>
        </p:nvPicPr>
        <p:blipFill rotWithShape="1">
          <a:blip r:embed="rId2">
            <a:alphaModFix amt="60000"/>
          </a:blip>
          <a:srcRect l="58" t="15103" r="1853" b="13787"/>
          <a:stretch/>
        </p:blipFill>
        <p:spPr>
          <a:xfrm>
            <a:off x="-1035" y="4926"/>
            <a:ext cx="9072649" cy="5127231"/>
          </a:xfrm>
          <a:prstGeom prst="rect">
            <a:avLst/>
          </a:prstGeom>
          <a:noFill/>
          <a:ln>
            <a:noFill/>
          </a:ln>
        </p:spPr>
      </p:pic>
      <p:sp>
        <p:nvSpPr>
          <p:cNvPr id="55" name="Google Shape;55;p14"/>
          <p:cNvSpPr/>
          <p:nvPr/>
        </p:nvSpPr>
        <p:spPr>
          <a:xfrm>
            <a:off x="0" y="342147"/>
            <a:ext cx="7858500" cy="549600"/>
          </a:xfrm>
          <a:custGeom>
            <a:avLst/>
            <a:gdLst/>
            <a:ahLst/>
            <a:cxnLst/>
            <a:rect l="l" t="t" r="r" b="b"/>
            <a:pathLst>
              <a:path w="120000" h="120000" extrusionOk="0">
                <a:moveTo>
                  <a:pt x="150" y="0"/>
                </a:moveTo>
                <a:lnTo>
                  <a:pt x="120000" y="0"/>
                </a:lnTo>
                <a:lnTo>
                  <a:pt x="109366" y="120000"/>
                </a:lnTo>
                <a:lnTo>
                  <a:pt x="0" y="120000"/>
                </a:lnTo>
                <a:lnTo>
                  <a:pt x="150" y="0"/>
                </a:lnTo>
                <a:close/>
              </a:path>
            </a:pathLst>
          </a:custGeom>
          <a:solidFill>
            <a:srgbClr val="DCDEE0">
              <a:alpha val="40000"/>
            </a:srgbClr>
          </a:solidFill>
          <a:ln>
            <a:noFill/>
          </a:ln>
        </p:spPr>
        <p:txBody>
          <a:bodyPr spcFirstLastPara="1" wrap="square" lIns="53575" tIns="53575" rIns="53575" bIns="53575" anchor="ctr" anchorCtr="0">
            <a:noAutofit/>
          </a:bodyPr>
          <a:lstStyle/>
          <a:p>
            <a:pPr marL="0" marR="0" lvl="0" indent="0" algn="ctr" rtl="0">
              <a:lnSpc>
                <a:spcPct val="100000"/>
              </a:lnSpc>
              <a:spcBef>
                <a:spcPts val="0"/>
              </a:spcBef>
              <a:spcAft>
                <a:spcPts val="0"/>
              </a:spcAft>
              <a:buClr>
                <a:srgbClr val="000000"/>
              </a:buClr>
              <a:buSzPts val="2400"/>
              <a:buFont typeface="Helvetica Neue"/>
              <a:buNone/>
            </a:pPr>
            <a:endParaRPr sz="2400" b="1" i="0" u="none" strike="noStrike" cap="none">
              <a:solidFill>
                <a:srgbClr val="000000"/>
              </a:solidFill>
              <a:latin typeface="Helvetica Neue"/>
              <a:ea typeface="Helvetica Neue"/>
              <a:cs typeface="Helvetica Neue"/>
              <a:sym typeface="Helvetica Neue"/>
            </a:endParaRPr>
          </a:p>
        </p:txBody>
      </p:sp>
      <p:cxnSp>
        <p:nvCxnSpPr>
          <p:cNvPr id="56" name="Google Shape;56;p14"/>
          <p:cNvCxnSpPr/>
          <p:nvPr/>
        </p:nvCxnSpPr>
        <p:spPr>
          <a:xfrm>
            <a:off x="360335" y="152425"/>
            <a:ext cx="0" cy="375000"/>
          </a:xfrm>
          <a:prstGeom prst="straightConnector1">
            <a:avLst/>
          </a:prstGeom>
          <a:noFill/>
          <a:ln w="50800" cap="flat" cmpd="sng">
            <a:solidFill>
              <a:srgbClr val="F38F18"/>
            </a:solidFill>
            <a:prstDash val="solid"/>
            <a:miter lim="8000"/>
            <a:headEnd type="none" w="sm" len="sm"/>
            <a:tailEnd type="none" w="sm" len="sm"/>
          </a:ln>
        </p:spPr>
      </p:cxnSp>
      <p:pic>
        <p:nvPicPr>
          <p:cNvPr id="57" name="Google Shape;57;p14" descr="image5.png"/>
          <p:cNvPicPr preferRelativeResize="0"/>
          <p:nvPr/>
        </p:nvPicPr>
        <p:blipFill rotWithShape="1">
          <a:blip r:embed="rId3">
            <a:alphaModFix/>
          </a:blip>
          <a:srcRect/>
          <a:stretch/>
        </p:blipFill>
        <p:spPr>
          <a:xfrm>
            <a:off x="8501314" y="283968"/>
            <a:ext cx="392168" cy="618965"/>
          </a:xfrm>
          <a:prstGeom prst="rect">
            <a:avLst/>
          </a:prstGeom>
          <a:noFill/>
          <a:ln>
            <a:noFill/>
          </a:ln>
        </p:spPr>
      </p:pic>
      <p:sp>
        <p:nvSpPr>
          <p:cNvPr id="58" name="Google Shape;58;p14"/>
          <p:cNvSpPr txBox="1">
            <a:spLocks noGrp="1"/>
          </p:cNvSpPr>
          <p:nvPr>
            <p:ph type="body" idx="1"/>
          </p:nvPr>
        </p:nvSpPr>
        <p:spPr>
          <a:xfrm>
            <a:off x="443103" y="346906"/>
            <a:ext cx="6608100" cy="5403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53585F"/>
              </a:buClr>
              <a:buSzPts val="2500"/>
              <a:buFont typeface="Arial"/>
              <a:buNone/>
              <a:defRPr sz="25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59" name="Google Shape;59;p14"/>
          <p:cNvSpPr txBox="1">
            <a:spLocks noGrp="1"/>
          </p:cNvSpPr>
          <p:nvPr>
            <p:ph type="body" idx="2"/>
          </p:nvPr>
        </p:nvSpPr>
        <p:spPr>
          <a:xfrm>
            <a:off x="446484" y="1184671"/>
            <a:ext cx="7548600" cy="2679000"/>
          </a:xfrm>
          <a:prstGeom prst="rect">
            <a:avLst/>
          </a:prstGeom>
          <a:noFill/>
          <a:ln>
            <a:noFill/>
          </a:ln>
        </p:spPr>
        <p:txBody>
          <a:bodyPr spcFirstLastPara="1" wrap="square" lIns="91425" tIns="91425" rIns="91425" bIns="91425" anchor="t" anchorCtr="0">
            <a:noAutofit/>
          </a:bodyPr>
          <a:lstStyle>
            <a:lvl1pPr marL="457200" marR="0" lvl="0"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1pPr>
            <a:lvl2pPr marL="914400" marR="0" lvl="1"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2pPr>
            <a:lvl3pPr marL="1371600" marR="0" lvl="2"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3pPr>
            <a:lvl4pPr marL="1828800" marR="0" lvl="3"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4pPr>
            <a:lvl5pPr marL="2286000" marR="0" lvl="4"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5pPr>
            <a:lvl6pPr marL="2743200" marR="0" lvl="5"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6pPr>
            <a:lvl7pPr marL="3200400" marR="0" lvl="6"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7pPr>
            <a:lvl8pPr marL="3657600" marR="0" lvl="7"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8pPr>
            <a:lvl9pPr marL="4114800" marR="0" lvl="8" indent="-374650" algn="l" rtl="0">
              <a:lnSpc>
                <a:spcPct val="110000"/>
              </a:lnSpc>
              <a:spcBef>
                <a:spcPts val="800"/>
              </a:spcBef>
              <a:spcAft>
                <a:spcPts val="0"/>
              </a:spcAft>
              <a:buClr>
                <a:srgbClr val="53585F"/>
              </a:buClr>
              <a:buSzPts val="2300"/>
              <a:buFont typeface="Arial"/>
              <a:buChar char="•"/>
              <a:defRPr sz="2300" b="0" i="0" u="none" strike="noStrike" cap="none">
                <a:solidFill>
                  <a:srgbClr val="53585F"/>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288540" y="4803219"/>
            <a:ext cx="226800" cy="201900"/>
          </a:xfrm>
          <a:prstGeom prst="rect">
            <a:avLst/>
          </a:prstGeom>
          <a:noFill/>
          <a:ln>
            <a:noFill/>
          </a:ln>
        </p:spPr>
        <p:txBody>
          <a:bodyPr spcFirstLastPara="1" wrap="square" lIns="34275" tIns="34275" rIns="34275" bIns="34275" anchor="ctr" anchorCtr="0">
            <a:noAutofit/>
          </a:bodyPr>
          <a:lstStyle>
            <a:lvl1pPr marL="0" marR="0" lvl="0"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r="645" b="16121"/>
          <a:stretch/>
        </p:blipFill>
        <p:spPr>
          <a:xfrm>
            <a:off x="0" y="0"/>
            <a:ext cx="9144000" cy="5143501"/>
          </a:xfrm>
          <a:prstGeom prst="rect">
            <a:avLst/>
          </a:prstGeom>
          <a:noFill/>
          <a:ln>
            <a:noFill/>
          </a:ln>
        </p:spPr>
      </p:pic>
      <p:sp>
        <p:nvSpPr>
          <p:cNvPr id="66" name="Google Shape;66;p15"/>
          <p:cNvSpPr/>
          <p:nvPr/>
        </p:nvSpPr>
        <p:spPr>
          <a:xfrm>
            <a:off x="0" y="0"/>
            <a:ext cx="9144000" cy="5143500"/>
          </a:xfrm>
          <a:prstGeom prst="rect">
            <a:avLst/>
          </a:prstGeom>
          <a:solidFill>
            <a:srgbClr val="F38F18">
              <a:alpha val="5192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4">
            <a:alphaModFix/>
          </a:blip>
          <a:stretch>
            <a:fillRect/>
          </a:stretch>
        </p:blipFill>
        <p:spPr>
          <a:xfrm>
            <a:off x="2573607" y="1410731"/>
            <a:ext cx="3900484" cy="1039257"/>
          </a:xfrm>
          <a:prstGeom prst="rect">
            <a:avLst/>
          </a:prstGeom>
          <a:noFill/>
          <a:ln>
            <a:noFill/>
          </a:ln>
        </p:spPr>
      </p:pic>
      <p:sp>
        <p:nvSpPr>
          <p:cNvPr id="68" name="Google Shape;68;p15"/>
          <p:cNvSpPr txBox="1"/>
          <p:nvPr/>
        </p:nvSpPr>
        <p:spPr>
          <a:xfrm>
            <a:off x="-170850" y="2571750"/>
            <a:ext cx="93894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dirty="0">
                <a:solidFill>
                  <a:srgbClr val="FFFFFF"/>
                </a:solidFill>
                <a:latin typeface="Raleway"/>
                <a:ea typeface="Raleway"/>
                <a:cs typeface="Raleway"/>
                <a:sym typeface="Raleway"/>
              </a:rPr>
              <a:t>G103 Capstone 1</a:t>
            </a:r>
            <a:br>
              <a:rPr lang="en" sz="2500" b="1" dirty="0">
                <a:solidFill>
                  <a:srgbClr val="FFFFFF"/>
                </a:solidFill>
                <a:latin typeface="Raleway"/>
                <a:ea typeface="Raleway"/>
                <a:cs typeface="Raleway"/>
                <a:sym typeface="Raleway"/>
              </a:rPr>
            </a:br>
            <a:r>
              <a:rPr lang="en-US" sz="2500" b="1" dirty="0" smtClean="0">
                <a:solidFill>
                  <a:srgbClr val="FFFFFF"/>
                </a:solidFill>
                <a:latin typeface="Raleway"/>
                <a:ea typeface="Raleway"/>
                <a:cs typeface="Raleway"/>
                <a:sym typeface="Raleway"/>
              </a:rPr>
              <a:t>Analysis of </a:t>
            </a:r>
            <a:r>
              <a:rPr lang="en-US" sz="2500" b="1" dirty="0" err="1" smtClean="0">
                <a:solidFill>
                  <a:srgbClr val="FFFFFF"/>
                </a:solidFill>
                <a:latin typeface="Raleway"/>
                <a:ea typeface="Raleway"/>
                <a:cs typeface="Raleway"/>
                <a:sym typeface="Raleway"/>
              </a:rPr>
              <a:t>Reddit</a:t>
            </a:r>
            <a:r>
              <a:rPr lang="en-US" sz="2500" b="1" dirty="0" smtClean="0">
                <a:solidFill>
                  <a:srgbClr val="FFFFFF"/>
                </a:solidFill>
                <a:latin typeface="Raleway"/>
                <a:ea typeface="Raleway"/>
                <a:cs typeface="Raleway"/>
                <a:sym typeface="Raleway"/>
              </a:rPr>
              <a:t> Scores and Comments by Hour of Day</a:t>
            </a:r>
            <a:endParaRPr sz="2500" b="1" dirty="0">
              <a:solidFill>
                <a:srgbClr val="FFFFFF"/>
              </a:solidFill>
              <a:latin typeface="Raleway"/>
              <a:ea typeface="Raleway"/>
              <a:cs typeface="Raleway"/>
              <a:sym typeface="Raleway"/>
            </a:endParaRPr>
          </a:p>
          <a:p>
            <a:pPr marL="0" lvl="0" indent="0" algn="ctr" rtl="0">
              <a:spcBef>
                <a:spcPts val="0"/>
              </a:spcBef>
              <a:spcAft>
                <a:spcPts val="0"/>
              </a:spcAft>
              <a:buNone/>
            </a:pPr>
            <a:endParaRPr sz="3000" b="1"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r>
              <a:rPr lang="en" dirty="0" smtClean="0">
                <a:latin typeface="Raleway Medium"/>
                <a:ea typeface="Raleway Medium"/>
                <a:cs typeface="Raleway Medium"/>
                <a:sym typeface="Raleway Medium"/>
              </a:rPr>
              <a:t>Questions</a:t>
            </a:r>
            <a:r>
              <a:rPr lang="en-US" dirty="0" smtClean="0">
                <a:latin typeface="Raleway Medium"/>
                <a:ea typeface="Raleway Medium"/>
                <a:cs typeface="Raleway Medium"/>
                <a:sym typeface="Raleway Medium"/>
              </a:rPr>
              <a:t>: Effect of Afternoon and Morning hours</a:t>
            </a:r>
            <a:endParaRPr lang="en" dirty="0">
              <a:latin typeface="Raleway Medium"/>
              <a:ea typeface="Raleway Medium"/>
              <a:cs typeface="Raleway Medium"/>
              <a:sym typeface="Raleway Medium"/>
            </a:endParaRPr>
          </a:p>
        </p:txBody>
      </p:sp>
      <p:sp>
        <p:nvSpPr>
          <p:cNvPr id="81" name="Google Shape;81;p17"/>
          <p:cNvSpPr txBox="1"/>
          <p:nvPr/>
        </p:nvSpPr>
        <p:spPr>
          <a:xfrm>
            <a:off x="757875" y="1300825"/>
            <a:ext cx="6995400" cy="3271200"/>
          </a:xfrm>
          <a:prstGeom prst="rect">
            <a:avLst/>
          </a:prstGeom>
          <a:noFill/>
          <a:ln>
            <a:noFill/>
          </a:ln>
        </p:spPr>
        <p:txBody>
          <a:bodyPr spcFirstLastPara="1" wrap="square" lIns="34275" tIns="34275" rIns="34275" bIns="34275" anchor="t" anchorCtr="0">
            <a:noAutofit/>
          </a:bodyPr>
          <a:lstStyle/>
          <a:p>
            <a:pPr marL="457200" lvl="0" indent="-342900">
              <a:spcBef>
                <a:spcPts val="1000"/>
              </a:spcBef>
              <a:spcAft>
                <a:spcPts val="1000"/>
              </a:spcAft>
              <a:buClr>
                <a:schemeClr val="dk1"/>
              </a:buClr>
              <a:buSzPts val="1800"/>
              <a:buFont typeface="Raleway"/>
              <a:buChar char="•"/>
            </a:pPr>
            <a:r>
              <a:rPr lang="en-US" sz="1000" dirty="0" smtClean="0">
                <a:solidFill>
                  <a:schemeClr val="dk1"/>
                </a:solidFill>
                <a:latin typeface="Raleway"/>
                <a:ea typeface="Raleway"/>
                <a:cs typeface="Raleway"/>
                <a:sym typeface="Raleway"/>
              </a:rPr>
              <a:t>Is there a significant difference in the amount of posts which receive above average comment count (comment </a:t>
            </a:r>
            <a:r>
              <a:rPr lang="en-US" sz="1000" dirty="0">
                <a:solidFill>
                  <a:schemeClr val="dk1"/>
                </a:solidFill>
                <a:latin typeface="Raleway"/>
                <a:ea typeface="Raleway"/>
                <a:cs typeface="Raleway"/>
                <a:sym typeface="Raleway"/>
              </a:rPr>
              <a:t>count average = </a:t>
            </a:r>
            <a:r>
              <a:rPr lang="hr-HR" sz="1000" dirty="0">
                <a:solidFill>
                  <a:schemeClr val="dk1"/>
                </a:solidFill>
                <a:latin typeface="Raleway"/>
                <a:ea typeface="Raleway"/>
                <a:cs typeface="Raleway"/>
                <a:sym typeface="Raleway"/>
              </a:rPr>
              <a:t>68.359865</a:t>
            </a:r>
            <a:r>
              <a:rPr lang="en-US" sz="1000" dirty="0">
                <a:solidFill>
                  <a:schemeClr val="dk1"/>
                </a:solidFill>
                <a:latin typeface="Raleway"/>
                <a:ea typeface="Raleway"/>
                <a:cs typeface="Raleway"/>
                <a:sym typeface="Raleway"/>
              </a:rPr>
              <a:t>)</a:t>
            </a:r>
            <a:r>
              <a:rPr lang="en-US" sz="1000" dirty="0" smtClean="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during the morning (hour of day 0 -11) and the afternoon (hour of day range 11-23)?</a:t>
            </a:r>
          </a:p>
          <a:p>
            <a:pPr marL="114300" lvl="4">
              <a:spcBef>
                <a:spcPts val="1000"/>
              </a:spcBef>
              <a:spcAft>
                <a:spcPts val="1000"/>
              </a:spcAft>
              <a:buClr>
                <a:schemeClr val="dk1"/>
              </a:buClr>
              <a:buSzPts val="1800"/>
            </a:pPr>
            <a:r>
              <a:rPr lang="is-IS" sz="1000" dirty="0" smtClean="0">
                <a:solidFill>
                  <a:schemeClr val="dk1"/>
                </a:solidFill>
                <a:latin typeface="Raleway"/>
                <a:ea typeface="Raleway"/>
                <a:cs typeface="Raleway"/>
                <a:sym typeface="Raleway"/>
              </a:rPr>
              <a:t>	-Null hypothesis: there is no significant difference between the mean number of highly commented posts made per 	hour during the morning hours and the afternoon 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hypothesis: the mean number of posts with above average comment count made per hour during the 	afternoon is significantly different than the mean number of posts made above the comment threshold in the morning.</a:t>
            </a:r>
          </a:p>
          <a:p>
            <a:pPr marL="457200" indent="-342900">
              <a:spcBef>
                <a:spcPts val="1000"/>
              </a:spcBef>
              <a:spcAft>
                <a:spcPts val="1000"/>
              </a:spcAft>
              <a:buClr>
                <a:schemeClr val="dk1"/>
              </a:buClr>
              <a:buSzPts val="1800"/>
              <a:buFont typeface="Raleway"/>
              <a:buChar char="•"/>
            </a:pPr>
            <a:r>
              <a:rPr lang="en-US" sz="1000" dirty="0">
                <a:solidFill>
                  <a:schemeClr val="dk1"/>
                </a:solidFill>
                <a:latin typeface="Raleway"/>
                <a:ea typeface="Raleway"/>
                <a:cs typeface="Raleway"/>
                <a:sym typeface="Raleway"/>
              </a:rPr>
              <a:t>Is there a significant difference in the amount of posts which receive above average </a:t>
            </a:r>
            <a:r>
              <a:rPr lang="en-US" sz="1000" dirty="0" smtClean="0">
                <a:solidFill>
                  <a:schemeClr val="dk1"/>
                </a:solidFill>
                <a:latin typeface="Raleway"/>
                <a:ea typeface="Raleway"/>
                <a:cs typeface="Raleway"/>
                <a:sym typeface="Raleway"/>
              </a:rPr>
              <a:t>amount of </a:t>
            </a:r>
            <a:r>
              <a:rPr lang="en-US" sz="1000" dirty="0" err="1" smtClean="0">
                <a:solidFill>
                  <a:schemeClr val="dk1"/>
                </a:solidFill>
                <a:latin typeface="Raleway"/>
                <a:ea typeface="Raleway"/>
                <a:cs typeface="Raleway"/>
                <a:sym typeface="Raleway"/>
              </a:rPr>
              <a:t>upvotes</a:t>
            </a:r>
            <a:r>
              <a:rPr lang="en-US" sz="1000" dirty="0" smtClean="0">
                <a:solidFill>
                  <a:schemeClr val="dk1"/>
                </a:solidFill>
                <a:latin typeface="Raleway"/>
                <a:ea typeface="Raleway"/>
                <a:cs typeface="Raleway"/>
                <a:sym typeface="Raleway"/>
              </a:rPr>
              <a:t> </a:t>
            </a:r>
            <a:r>
              <a:rPr lang="en-US" sz="1000" dirty="0">
                <a:solidFill>
                  <a:schemeClr val="dk1"/>
                </a:solidFill>
                <a:latin typeface="Raleway"/>
                <a:ea typeface="Raleway"/>
                <a:cs typeface="Raleway"/>
                <a:sym typeface="Raleway"/>
              </a:rPr>
              <a:t>(score average = </a:t>
            </a:r>
            <a:r>
              <a:rPr lang="is-IS" sz="1000" dirty="0">
                <a:solidFill>
                  <a:schemeClr val="dk1"/>
                </a:solidFill>
                <a:latin typeface="Raleway"/>
                <a:ea typeface="Raleway"/>
                <a:cs typeface="Raleway"/>
                <a:sym typeface="Raleway"/>
              </a:rPr>
              <a:t>2385.594459) during the morning (hour of day 0 -11) and the afternoon (hour of day range 11-23</a:t>
            </a:r>
            <a:r>
              <a:rPr lang="is-IS" sz="1000" dirty="0" smtClean="0">
                <a:solidFill>
                  <a:schemeClr val="dk1"/>
                </a:solidFill>
                <a:latin typeface="Raleway"/>
                <a:ea typeface="Raleway"/>
                <a:cs typeface="Raleway"/>
                <a:sym typeface="Raleway"/>
              </a:rPr>
              <a:t>)?</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t>
            </a:r>
            <a:r>
              <a:rPr lang="is-IS" sz="1000" dirty="0">
                <a:solidFill>
                  <a:schemeClr val="dk1"/>
                </a:solidFill>
                <a:latin typeface="Raleway"/>
                <a:ea typeface="Raleway"/>
                <a:cs typeface="Raleway"/>
                <a:sym typeface="Raleway"/>
              </a:rPr>
              <a:t>Null hypothesis: there is no significant difference between the mean number of highly </a:t>
            </a:r>
            <a:r>
              <a:rPr lang="is-IS" sz="1000" dirty="0" smtClean="0">
                <a:solidFill>
                  <a:schemeClr val="dk1"/>
                </a:solidFill>
                <a:latin typeface="Raleway"/>
                <a:ea typeface="Raleway"/>
                <a:cs typeface="Raleway"/>
                <a:sym typeface="Raleway"/>
              </a:rPr>
              <a:t>scored </a:t>
            </a:r>
            <a:r>
              <a:rPr lang="is-IS" sz="1000" dirty="0">
                <a:solidFill>
                  <a:schemeClr val="dk1"/>
                </a:solidFill>
                <a:latin typeface="Raleway"/>
                <a:ea typeface="Raleway"/>
                <a:cs typeface="Raleway"/>
                <a:sym typeface="Raleway"/>
              </a:rPr>
              <a:t>posts </a:t>
            </a:r>
            <a:r>
              <a:rPr lang="is-IS" sz="1000" dirty="0" smtClean="0">
                <a:solidFill>
                  <a:schemeClr val="dk1"/>
                </a:solidFill>
                <a:latin typeface="Raleway"/>
                <a:ea typeface="Raleway"/>
                <a:cs typeface="Raleway"/>
                <a:sym typeface="Raleway"/>
              </a:rPr>
              <a:t>made </a:t>
            </a:r>
            <a:r>
              <a:rPr lang="is-IS" sz="1000" dirty="0">
                <a:solidFill>
                  <a:schemeClr val="dk1"/>
                </a:solidFill>
                <a:latin typeface="Raleway"/>
                <a:ea typeface="Raleway"/>
                <a:cs typeface="Raleway"/>
                <a:sym typeface="Raleway"/>
              </a:rPr>
              <a:t>per hour </a:t>
            </a:r>
            <a:r>
              <a:rPr lang="is-IS" sz="1000" dirty="0" smtClean="0">
                <a:solidFill>
                  <a:schemeClr val="dk1"/>
                </a:solidFill>
                <a:latin typeface="Raleway"/>
                <a:ea typeface="Raleway"/>
                <a:cs typeface="Raleway"/>
                <a:sym typeface="Raleway"/>
              </a:rPr>
              <a:t>	during </a:t>
            </a:r>
            <a:r>
              <a:rPr lang="is-IS" sz="1000" dirty="0">
                <a:solidFill>
                  <a:schemeClr val="dk1"/>
                </a:solidFill>
                <a:latin typeface="Raleway"/>
                <a:ea typeface="Raleway"/>
                <a:cs typeface="Raleway"/>
                <a:sym typeface="Raleway"/>
              </a:rPr>
              <a:t>the morning hours and the afternoon </a:t>
            </a:r>
            <a:r>
              <a:rPr lang="is-IS" sz="1000" dirty="0" smtClean="0">
                <a:solidFill>
                  <a:schemeClr val="dk1"/>
                </a:solidFill>
                <a:latin typeface="Raleway"/>
                <a:ea typeface="Raleway"/>
                <a:cs typeface="Raleway"/>
                <a:sym typeface="Raleway"/>
              </a:rPr>
              <a:t>hours</a:t>
            </a:r>
          </a:p>
          <a:p>
            <a:pPr marL="114300" lvl="4">
              <a:spcBef>
                <a:spcPts val="1000"/>
              </a:spcBef>
              <a:spcAft>
                <a:spcPts val="1000"/>
              </a:spcAft>
              <a:buClr>
                <a:schemeClr val="dk1"/>
              </a:buClr>
              <a:buSzPts val="1800"/>
            </a:pPr>
            <a:r>
              <a:rPr lang="is-IS" sz="1000" dirty="0">
                <a:solidFill>
                  <a:schemeClr val="dk1"/>
                </a:solidFill>
                <a:latin typeface="Raleway"/>
                <a:ea typeface="Raleway"/>
                <a:cs typeface="Raleway"/>
                <a:sym typeface="Raleway"/>
              </a:rPr>
              <a:t>	</a:t>
            </a:r>
            <a:r>
              <a:rPr lang="is-IS" sz="1000" dirty="0" smtClean="0">
                <a:solidFill>
                  <a:schemeClr val="dk1"/>
                </a:solidFill>
                <a:latin typeface="Raleway"/>
                <a:ea typeface="Raleway"/>
                <a:cs typeface="Raleway"/>
                <a:sym typeface="Raleway"/>
              </a:rPr>
              <a:t>-Alternate </a:t>
            </a:r>
            <a:r>
              <a:rPr lang="is-IS" sz="1000" dirty="0">
                <a:solidFill>
                  <a:schemeClr val="dk1"/>
                </a:solidFill>
                <a:latin typeface="Raleway"/>
                <a:ea typeface="Raleway"/>
                <a:cs typeface="Raleway"/>
                <a:sym typeface="Raleway"/>
              </a:rPr>
              <a:t>hypothesis: the mean number of posts made per </a:t>
            </a:r>
            <a:r>
              <a:rPr lang="is-IS" sz="1000" dirty="0" smtClean="0">
                <a:solidFill>
                  <a:schemeClr val="dk1"/>
                </a:solidFill>
                <a:latin typeface="Raleway"/>
                <a:ea typeface="Raleway"/>
                <a:cs typeface="Raleway"/>
                <a:sym typeface="Raleway"/>
              </a:rPr>
              <a:t>hour</a:t>
            </a:r>
            <a:r>
              <a:rPr lang="is-IS" sz="1000" dirty="0">
                <a:solidFill>
                  <a:schemeClr val="dk1"/>
                </a:solidFill>
                <a:latin typeface="Raleway"/>
                <a:ea typeface="Raleway"/>
                <a:cs typeface="Raleway"/>
                <a:sym typeface="Raleway"/>
              </a:rPr>
              <a:t> above the </a:t>
            </a:r>
            <a:r>
              <a:rPr lang="is-IS" sz="1000" dirty="0" smtClean="0">
                <a:solidFill>
                  <a:schemeClr val="dk1"/>
                </a:solidFill>
                <a:latin typeface="Raleway"/>
                <a:ea typeface="Raleway"/>
                <a:cs typeface="Raleway"/>
                <a:sym typeface="Raleway"/>
              </a:rPr>
              <a:t>scoring average </a:t>
            </a:r>
            <a:r>
              <a:rPr lang="is-IS" sz="1000" dirty="0">
                <a:solidFill>
                  <a:schemeClr val="dk1"/>
                </a:solidFill>
                <a:latin typeface="Raleway"/>
                <a:ea typeface="Raleway"/>
                <a:cs typeface="Raleway"/>
                <a:sym typeface="Raleway"/>
              </a:rPr>
              <a:t>during the </a:t>
            </a:r>
            <a:r>
              <a:rPr lang="is-IS" sz="1000" dirty="0" smtClean="0">
                <a:solidFill>
                  <a:schemeClr val="dk1"/>
                </a:solidFill>
                <a:latin typeface="Raleway"/>
                <a:ea typeface="Raleway"/>
                <a:cs typeface="Raleway"/>
                <a:sym typeface="Raleway"/>
              </a:rPr>
              <a:t>afternoon 	is </a:t>
            </a:r>
            <a:r>
              <a:rPr lang="is-IS" sz="1000" dirty="0">
                <a:solidFill>
                  <a:schemeClr val="dk1"/>
                </a:solidFill>
                <a:latin typeface="Raleway"/>
                <a:ea typeface="Raleway"/>
                <a:cs typeface="Raleway"/>
                <a:sym typeface="Raleway"/>
              </a:rPr>
              <a:t>significantly </a:t>
            </a:r>
            <a:r>
              <a:rPr lang="is-IS" sz="1000" dirty="0" smtClean="0">
                <a:solidFill>
                  <a:schemeClr val="dk1"/>
                </a:solidFill>
                <a:latin typeface="Raleway"/>
                <a:ea typeface="Raleway"/>
                <a:cs typeface="Raleway"/>
                <a:sym typeface="Raleway"/>
              </a:rPr>
              <a:t>different </a:t>
            </a:r>
            <a:r>
              <a:rPr lang="is-IS" sz="1000" dirty="0">
                <a:solidFill>
                  <a:schemeClr val="dk1"/>
                </a:solidFill>
                <a:latin typeface="Raleway"/>
                <a:ea typeface="Raleway"/>
                <a:cs typeface="Raleway"/>
                <a:sym typeface="Raleway"/>
              </a:rPr>
              <a:t>than the mean number of posts made above the </a:t>
            </a:r>
            <a:r>
              <a:rPr lang="is-IS" sz="1000" dirty="0" smtClean="0">
                <a:solidFill>
                  <a:schemeClr val="dk1"/>
                </a:solidFill>
                <a:latin typeface="Raleway"/>
                <a:ea typeface="Raleway"/>
                <a:cs typeface="Raleway"/>
                <a:sym typeface="Raleway"/>
              </a:rPr>
              <a:t>scoring threshold </a:t>
            </a:r>
            <a:r>
              <a:rPr lang="is-IS" sz="1000" dirty="0">
                <a:solidFill>
                  <a:schemeClr val="dk1"/>
                </a:solidFill>
                <a:latin typeface="Raleway"/>
                <a:ea typeface="Raleway"/>
                <a:cs typeface="Raleway"/>
                <a:sym typeface="Raleway"/>
              </a:rPr>
              <a:t>in the </a:t>
            </a:r>
            <a:r>
              <a:rPr lang="is-IS" sz="1000" dirty="0" smtClean="0">
                <a:solidFill>
                  <a:schemeClr val="dk1"/>
                </a:solidFill>
                <a:latin typeface="Raleway"/>
                <a:ea typeface="Raleway"/>
                <a:cs typeface="Raleway"/>
                <a:sym typeface="Raleway"/>
              </a:rPr>
              <a:t>morning</a:t>
            </a:r>
          </a:p>
        </p:txBody>
      </p:sp>
    </p:spTree>
    <p:extLst>
      <p:ext uri="{BB962C8B-B14F-4D97-AF65-F5344CB8AC3E}">
        <p14:creationId xmlns:p14="http://schemas.microsoft.com/office/powerpoint/2010/main" val="4202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102" y="346905"/>
            <a:ext cx="6861587" cy="837765"/>
          </a:xfrm>
        </p:spPr>
        <p:txBody>
          <a:bodyPr/>
          <a:lstStyle/>
          <a:p>
            <a:pPr lvl="0"/>
            <a:r>
              <a:rPr lang="en" sz="1600" dirty="0" smtClean="0">
                <a:latin typeface="Raleway Medium"/>
                <a:ea typeface="Raleway Medium"/>
                <a:cs typeface="Raleway Medium"/>
                <a:sym typeface="Raleway Medium"/>
              </a:rPr>
              <a:t>Question</a:t>
            </a:r>
            <a:r>
              <a:rPr lang="en-US" sz="1600" dirty="0" smtClean="0">
                <a:latin typeface="Raleway Medium"/>
                <a:ea typeface="Raleway Medium"/>
                <a:cs typeface="Raleway Medium"/>
                <a:sym typeface="Raleway Medium"/>
              </a:rPr>
              <a:t>: Effect of Work and Private hours</a:t>
            </a:r>
          </a:p>
          <a:p>
            <a:pPr lvl="0"/>
            <a:endParaRPr lang="en" sz="1600" dirty="0">
              <a:latin typeface="Raleway Medium"/>
              <a:ea typeface="Raleway Medium"/>
              <a:cs typeface="Raleway Medium"/>
              <a:sym typeface="Raleway Medium"/>
            </a:endParaRPr>
          </a:p>
          <a:p>
            <a:endParaRPr lang="en-US" dirty="0"/>
          </a:p>
        </p:txBody>
      </p:sp>
      <p:sp>
        <p:nvSpPr>
          <p:cNvPr id="3" name="Text Placeholder 2"/>
          <p:cNvSpPr>
            <a:spLocks noGrp="1"/>
          </p:cNvSpPr>
          <p:nvPr>
            <p:ph type="body" idx="2"/>
          </p:nvPr>
        </p:nvSpPr>
        <p:spPr>
          <a:xfrm>
            <a:off x="446484" y="1184671"/>
            <a:ext cx="7467806" cy="3587026"/>
          </a:xfrm>
        </p:spPr>
        <p:txBody>
          <a:bodyPr/>
          <a:lstStyle/>
          <a:p>
            <a:pPr lvl="0" indent="-342900">
              <a:lnSpc>
                <a:spcPct val="100000"/>
              </a:lnSpc>
              <a:spcBef>
                <a:spcPts val="1000"/>
              </a:spcBef>
              <a:spcAft>
                <a:spcPts val="1000"/>
              </a:spcAft>
              <a:buClr>
                <a:srgbClr val="000000"/>
              </a:buClr>
              <a:buSzPts val="1800"/>
              <a:buFont typeface="Raleway"/>
              <a:buChar char="•"/>
            </a:pPr>
            <a:r>
              <a:rPr lang="en-US" sz="1000" dirty="0">
                <a:solidFill>
                  <a:srgbClr val="000000"/>
                </a:solidFill>
                <a:latin typeface="Raleway"/>
                <a:ea typeface="Raleway"/>
                <a:cs typeface="Raleway"/>
                <a:sym typeface="Raleway"/>
              </a:rPr>
              <a:t>Is there a significant difference in the amount of posts which receive above average </a:t>
            </a:r>
            <a:r>
              <a:rPr lang="en-US" sz="1000" dirty="0" smtClean="0">
                <a:solidFill>
                  <a:srgbClr val="000000"/>
                </a:solidFill>
                <a:latin typeface="Raleway"/>
                <a:ea typeface="Raleway"/>
                <a:cs typeface="Raleway"/>
                <a:sym typeface="Raleway"/>
              </a:rPr>
              <a:t>comment count </a:t>
            </a:r>
            <a:r>
              <a:rPr lang="en-US" sz="1000" dirty="0">
                <a:solidFill>
                  <a:srgbClr val="000000"/>
                </a:solidFill>
                <a:latin typeface="Raleway"/>
                <a:ea typeface="Raleway"/>
                <a:cs typeface="Raleway"/>
                <a:sym typeface="Raleway"/>
              </a:rPr>
              <a:t>(comment count average = </a:t>
            </a:r>
            <a:r>
              <a:rPr lang="hr-HR" sz="1000" dirty="0">
                <a:solidFill>
                  <a:srgbClr val="000000"/>
                </a:solidFill>
                <a:latin typeface="Raleway"/>
                <a:ea typeface="Raleway"/>
                <a:cs typeface="Raleway"/>
                <a:sym typeface="Raleway"/>
              </a:rPr>
              <a:t>68.359865</a:t>
            </a:r>
            <a:r>
              <a:rPr lang="en-US" sz="1000" dirty="0">
                <a:solidFill>
                  <a:srgbClr val="000000"/>
                </a:solidFill>
                <a:latin typeface="Raleway"/>
                <a:ea typeface="Raleway"/>
                <a:cs typeface="Raleway"/>
                <a:sym typeface="Raleway"/>
              </a:rPr>
              <a:t>) </a:t>
            </a:r>
            <a:r>
              <a:rPr lang="is-IS" sz="1000" dirty="0">
                <a:solidFill>
                  <a:srgbClr val="000000"/>
                </a:solidFill>
                <a:latin typeface="Raleway"/>
                <a:ea typeface="Raleway"/>
                <a:cs typeface="Raleway"/>
                <a:sym typeface="Raleway"/>
              </a:rPr>
              <a:t>during the </a:t>
            </a:r>
            <a:r>
              <a:rPr lang="is-IS" sz="1000" dirty="0" smtClean="0">
                <a:solidFill>
                  <a:srgbClr val="000000"/>
                </a:solidFill>
                <a:latin typeface="Raleway"/>
                <a:ea typeface="Raleway"/>
                <a:cs typeface="Raleway"/>
                <a:sym typeface="Raleway"/>
              </a:rPr>
              <a:t>workday (hour of day range 9-18) </a:t>
            </a:r>
            <a:r>
              <a:rPr lang="is-IS" sz="1000" dirty="0">
                <a:solidFill>
                  <a:srgbClr val="000000"/>
                </a:solidFill>
                <a:latin typeface="Raleway"/>
                <a:ea typeface="Raleway"/>
                <a:cs typeface="Raleway"/>
                <a:sym typeface="Raleway"/>
              </a:rPr>
              <a:t>and the </a:t>
            </a:r>
            <a:r>
              <a:rPr lang="is-IS" sz="1000" dirty="0" smtClean="0">
                <a:solidFill>
                  <a:srgbClr val="000000"/>
                </a:solidFill>
                <a:latin typeface="Raleway"/>
                <a:ea typeface="Raleway"/>
                <a:cs typeface="Raleway"/>
                <a:sym typeface="Raleway"/>
              </a:rPr>
              <a:t>remaining private hours (0-8 and 19-23)?</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commented posts made per 	hour during the </a:t>
            </a:r>
            <a:r>
              <a:rPr lang="is-IS" sz="1000" dirty="0" smtClean="0">
                <a:solidFill>
                  <a:srgbClr val="000000"/>
                </a:solidFill>
                <a:latin typeface="Raleway"/>
                <a:ea typeface="Raleway"/>
                <a:cs typeface="Raleway"/>
                <a:sym typeface="Raleway"/>
              </a:rPr>
              <a:t>typical work hours and the remaining private hours of the day.</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during the </a:t>
            </a:r>
            <a:r>
              <a:rPr lang="is-IS" sz="1000" dirty="0" smtClean="0">
                <a:solidFill>
                  <a:srgbClr val="000000"/>
                </a:solidFill>
                <a:latin typeface="Raleway"/>
                <a:ea typeface="Raleway"/>
                <a:cs typeface="Raleway"/>
                <a:sym typeface="Raleway"/>
              </a:rPr>
              <a:t>work day </a:t>
            </a:r>
            <a:r>
              <a:rPr lang="is-IS" sz="1000" dirty="0">
                <a:solidFill>
                  <a:srgbClr val="000000"/>
                </a:solidFill>
                <a:latin typeface="Raleway"/>
                <a:ea typeface="Raleway"/>
                <a:cs typeface="Raleway"/>
                <a:sym typeface="Raleway"/>
              </a:rPr>
              <a:t>is significantly different 	than the mean number of posts made above the comment threshold </a:t>
            </a:r>
            <a:r>
              <a:rPr lang="is-IS" sz="1000" dirty="0" smtClean="0">
                <a:solidFill>
                  <a:srgbClr val="000000"/>
                </a:solidFill>
                <a:latin typeface="Raleway"/>
                <a:ea typeface="Raleway"/>
                <a:cs typeface="Raleway"/>
                <a:sym typeface="Raleway"/>
              </a:rPr>
              <a:t>during private hours.</a:t>
            </a:r>
          </a:p>
          <a:p>
            <a:pPr lvl="0" indent="-342900">
              <a:lnSpc>
                <a:spcPct val="100000"/>
              </a:lnSpc>
              <a:spcBef>
                <a:spcPts val="1000"/>
              </a:spcBef>
              <a:spcAft>
                <a:spcPts val="1000"/>
              </a:spcAft>
              <a:buClr>
                <a:srgbClr val="000000"/>
              </a:buClr>
              <a:buSzPts val="1800"/>
              <a:buFont typeface="Raleway"/>
              <a:buChar char="•"/>
            </a:pPr>
            <a:r>
              <a:rPr lang="en-US" sz="1000" dirty="0" smtClean="0">
                <a:solidFill>
                  <a:srgbClr val="000000"/>
                </a:solidFill>
                <a:latin typeface="Raleway"/>
                <a:ea typeface="Raleway"/>
                <a:cs typeface="Raleway"/>
                <a:sym typeface="Raleway"/>
              </a:rPr>
              <a:t>Is there a significant difference in the amount of posts which receive above average score (score average = </a:t>
            </a:r>
            <a:r>
              <a:rPr lang="is-IS" sz="1000" dirty="0" smtClean="0">
                <a:solidFill>
                  <a:srgbClr val="000000"/>
                </a:solidFill>
                <a:latin typeface="Raleway"/>
                <a:ea typeface="Raleway"/>
                <a:cs typeface="Raleway"/>
                <a:sym typeface="Raleway"/>
              </a:rPr>
              <a:t>2385.594459) during work hours and private hours?</a:t>
            </a: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-Null hypothesis: there is no significant difference between the mean number of highly scored posts made per hour 	during </a:t>
            </a:r>
            <a:r>
              <a:rPr lang="is-IS" sz="1000" dirty="0" smtClean="0">
                <a:solidFill>
                  <a:srgbClr val="000000"/>
                </a:solidFill>
                <a:latin typeface="Raleway"/>
                <a:ea typeface="Raleway"/>
                <a:cs typeface="Raleway"/>
                <a:sym typeface="Raleway"/>
              </a:rPr>
              <a:t>the workday </a:t>
            </a:r>
            <a:r>
              <a:rPr lang="is-IS" sz="1000" dirty="0">
                <a:solidFill>
                  <a:srgbClr val="000000"/>
                </a:solidFill>
                <a:latin typeface="Raleway"/>
                <a:ea typeface="Raleway"/>
                <a:cs typeface="Raleway"/>
                <a:sym typeface="Raleway"/>
              </a:rPr>
              <a:t>and </a:t>
            </a:r>
            <a:r>
              <a:rPr lang="is-IS" sz="1000" dirty="0" smtClean="0">
                <a:solidFill>
                  <a:srgbClr val="000000"/>
                </a:solidFill>
                <a:latin typeface="Raleway"/>
                <a:ea typeface="Raleway"/>
                <a:cs typeface="Raleway"/>
                <a:sym typeface="Raleway"/>
              </a:rPr>
              <a:t>the remaining private hours of the day. </a:t>
            </a:r>
            <a:endParaRPr lang="is-IS" sz="1000" dirty="0">
              <a:solidFill>
                <a:srgbClr val="000000"/>
              </a:solidFill>
              <a:latin typeface="Raleway"/>
              <a:ea typeface="Raleway"/>
              <a:cs typeface="Raleway"/>
              <a:sym typeface="Raleway"/>
            </a:endParaRPr>
          </a:p>
          <a:p>
            <a:pPr marL="114300" lvl="4" indent="0">
              <a:lnSpc>
                <a:spcPct val="100000"/>
              </a:lnSpc>
              <a:spcBef>
                <a:spcPts val="1000"/>
              </a:spcBef>
              <a:spcAft>
                <a:spcPts val="1000"/>
              </a:spcAft>
              <a:buClr>
                <a:srgbClr val="000000"/>
              </a:buClr>
              <a:buSzPts val="1800"/>
              <a:buNone/>
            </a:pPr>
            <a:r>
              <a:rPr lang="is-IS" sz="1000" dirty="0">
                <a:solidFill>
                  <a:srgbClr val="000000"/>
                </a:solidFill>
                <a:latin typeface="Raleway"/>
                <a:ea typeface="Raleway"/>
                <a:cs typeface="Raleway"/>
                <a:sym typeface="Raleway"/>
              </a:rPr>
              <a:t>	-Alternate hypothesis: the mean number of posts made per hour above the </a:t>
            </a:r>
            <a:r>
              <a:rPr lang="is-IS" sz="1000" dirty="0" smtClean="0">
                <a:solidFill>
                  <a:srgbClr val="000000"/>
                </a:solidFill>
                <a:latin typeface="Raleway"/>
                <a:ea typeface="Raleway"/>
                <a:cs typeface="Raleway"/>
                <a:sym typeface="Raleway"/>
              </a:rPr>
              <a:t>score </a:t>
            </a:r>
            <a:r>
              <a:rPr lang="is-IS" sz="1000" dirty="0">
                <a:solidFill>
                  <a:srgbClr val="000000"/>
                </a:solidFill>
                <a:latin typeface="Raleway"/>
                <a:ea typeface="Raleway"/>
                <a:cs typeface="Raleway"/>
                <a:sym typeface="Raleway"/>
              </a:rPr>
              <a:t>threshold during the </a:t>
            </a:r>
            <a:r>
              <a:rPr lang="is-IS" sz="1000" dirty="0" smtClean="0">
                <a:solidFill>
                  <a:srgbClr val="000000"/>
                </a:solidFill>
                <a:latin typeface="Raleway"/>
                <a:ea typeface="Raleway"/>
                <a:cs typeface="Raleway"/>
                <a:sym typeface="Raleway"/>
              </a:rPr>
              <a:t>workday</a:t>
            </a:r>
            <a:r>
              <a:rPr lang="is-IS" sz="1000" dirty="0">
                <a:solidFill>
                  <a:srgbClr val="000000"/>
                </a:solidFill>
                <a:latin typeface="Raleway"/>
                <a:ea typeface="Raleway"/>
                <a:cs typeface="Raleway"/>
                <a:sym typeface="Raleway"/>
              </a:rPr>
              <a:t>	is </a:t>
            </a:r>
            <a:r>
              <a:rPr lang="is-IS" sz="1000" dirty="0" smtClean="0">
                <a:solidFill>
                  <a:srgbClr val="000000"/>
                </a:solidFill>
                <a:latin typeface="Raleway"/>
                <a:ea typeface="Raleway"/>
                <a:cs typeface="Raleway"/>
                <a:sym typeface="Raleway"/>
              </a:rPr>
              <a:t>significantly lower than </a:t>
            </a:r>
            <a:r>
              <a:rPr lang="is-IS" sz="1000" dirty="0">
                <a:solidFill>
                  <a:srgbClr val="000000"/>
                </a:solidFill>
                <a:latin typeface="Raleway"/>
                <a:ea typeface="Raleway"/>
                <a:cs typeface="Raleway"/>
                <a:sym typeface="Raleway"/>
              </a:rPr>
              <a:t>the mean number of posts made above the </a:t>
            </a:r>
            <a:r>
              <a:rPr lang="is-IS" sz="1000" dirty="0" smtClean="0">
                <a:solidFill>
                  <a:srgbClr val="000000"/>
                </a:solidFill>
                <a:latin typeface="Raleway"/>
                <a:ea typeface="Raleway"/>
                <a:cs typeface="Raleway"/>
                <a:sym typeface="Raleway"/>
              </a:rPr>
              <a:t>score threshold during private hours.</a:t>
            </a:r>
            <a:endParaRPr lang="is-IS" sz="1000" dirty="0">
              <a:solidFill>
                <a:srgbClr val="000000"/>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1068478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lvl="0" indent="0" algn="l" rtl="0">
              <a:lnSpc>
                <a:spcPct val="115000"/>
              </a:lnSpc>
              <a:spcBef>
                <a:spcPts val="0"/>
              </a:spcBef>
              <a:spcAft>
                <a:spcPts val="0"/>
              </a:spcAft>
              <a:buClr>
                <a:srgbClr val="000000"/>
              </a:buClr>
              <a:buSzPts val="800"/>
              <a:buFont typeface="Arial"/>
              <a:buNone/>
            </a:pPr>
            <a:r>
              <a:rPr lang="en-US" dirty="0" smtClean="0">
                <a:latin typeface="Raleway Medium"/>
                <a:ea typeface="Raleway Medium"/>
                <a:cs typeface="Raleway Medium"/>
                <a:sym typeface="Raleway Medium"/>
              </a:rPr>
              <a:t>Bio</a:t>
            </a:r>
            <a:endParaRPr dirty="0">
              <a:solidFill>
                <a:srgbClr val="53585F"/>
              </a:solidFill>
              <a:latin typeface="Raleway Medium"/>
              <a:ea typeface="Raleway Medium"/>
              <a:cs typeface="Raleway Medium"/>
              <a:sym typeface="Raleway Medium"/>
            </a:endParaRPr>
          </a:p>
          <a:p>
            <a:pPr marL="0" lvl="0" indent="0" algn="l" rtl="0">
              <a:lnSpc>
                <a:spcPct val="115000"/>
              </a:lnSpc>
              <a:spcBef>
                <a:spcPts val="0"/>
              </a:spcBef>
              <a:spcAft>
                <a:spcPts val="0"/>
              </a:spcAft>
              <a:buClr>
                <a:srgbClr val="000000"/>
              </a:buClr>
              <a:buSzPts val="800"/>
              <a:buFont typeface="Arial"/>
              <a:buNone/>
            </a:pPr>
            <a:endParaRPr dirty="0"/>
          </a:p>
          <a:p>
            <a:pPr marL="0" marR="0" lvl="0" indent="0" algn="l" rtl="0">
              <a:lnSpc>
                <a:spcPct val="90000"/>
              </a:lnSpc>
              <a:spcBef>
                <a:spcPts val="0"/>
              </a:spcBef>
              <a:spcAft>
                <a:spcPts val="0"/>
              </a:spcAft>
              <a:buClr>
                <a:srgbClr val="53585F"/>
              </a:buClr>
              <a:buSzPts val="2500"/>
              <a:buFont typeface="Arial"/>
              <a:buNone/>
            </a:pPr>
            <a:endParaRPr dirty="0"/>
          </a:p>
        </p:txBody>
      </p:sp>
      <p:sp>
        <p:nvSpPr>
          <p:cNvPr id="74" name="Google Shape;74;p16"/>
          <p:cNvSpPr txBox="1"/>
          <p:nvPr/>
        </p:nvSpPr>
        <p:spPr>
          <a:xfrm>
            <a:off x="186500" y="1082550"/>
            <a:ext cx="4385400" cy="3461400"/>
          </a:xfrm>
          <a:prstGeom prst="rect">
            <a:avLst/>
          </a:prstGeom>
          <a:noFill/>
          <a:ln>
            <a:noFill/>
          </a:ln>
        </p:spPr>
        <p:txBody>
          <a:bodyPr spcFirstLastPara="1" wrap="square" lIns="34275" tIns="34275" rIns="34275" bIns="34275" anchor="t" anchorCtr="0">
            <a:noAutofit/>
          </a:bodyPr>
          <a:lstStyle/>
          <a:p>
            <a:pPr marL="457200" lvl="0" indent="-317500" algn="l" rtl="0">
              <a:spcBef>
                <a:spcPts val="0"/>
              </a:spcBef>
              <a:spcAft>
                <a:spcPts val="0"/>
              </a:spcAft>
              <a:buClr>
                <a:schemeClr val="dk1"/>
              </a:buClr>
              <a:buSzPts val="1400"/>
              <a:buFont typeface="Raleway"/>
              <a:buChar char="•"/>
            </a:pPr>
            <a:r>
              <a:rPr lang="en" dirty="0" smtClean="0">
                <a:solidFill>
                  <a:schemeClr val="dk1"/>
                </a:solidFill>
                <a:latin typeface="Raleway"/>
                <a:ea typeface="Raleway"/>
                <a:cs typeface="Raleway"/>
                <a:sym typeface="Raleway"/>
              </a:rPr>
              <a:t>B</a:t>
            </a:r>
            <a:r>
              <a:rPr lang="en-US" dirty="0" err="1" smtClean="0">
                <a:solidFill>
                  <a:schemeClr val="dk1"/>
                </a:solidFill>
                <a:latin typeface="Raleway"/>
                <a:ea typeface="Raleway"/>
                <a:cs typeface="Raleway"/>
                <a:sym typeface="Raleway"/>
              </a:rPr>
              <a:t>Sc</a:t>
            </a:r>
            <a:r>
              <a:rPr lang="en" dirty="0" smtClean="0">
                <a:solidFill>
                  <a:schemeClr val="dk1"/>
                </a:solidFill>
                <a:latin typeface="Raleway"/>
                <a:ea typeface="Raleway"/>
                <a:cs typeface="Raleway"/>
                <a:sym typeface="Raleway"/>
              </a:rPr>
              <a:t> </a:t>
            </a:r>
            <a:r>
              <a:rPr lang="en" dirty="0">
                <a:solidFill>
                  <a:schemeClr val="dk1"/>
                </a:solidFill>
                <a:latin typeface="Raleway"/>
                <a:ea typeface="Raleway"/>
                <a:cs typeface="Raleway"/>
                <a:sym typeface="Raleway"/>
              </a:rPr>
              <a:t>in </a:t>
            </a:r>
            <a:r>
              <a:rPr lang="en-US" dirty="0" smtClean="0">
                <a:solidFill>
                  <a:schemeClr val="dk1"/>
                </a:solidFill>
                <a:latin typeface="Raleway"/>
                <a:ea typeface="Raleway"/>
                <a:cs typeface="Raleway"/>
                <a:sym typeface="Raleway"/>
              </a:rPr>
              <a:t>Psychology from the University of St. Andrews</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Since I graduated in 2018, I have been a self employed, private tutor for SAT/ACT tests, sciences, and writing</a:t>
            </a:r>
            <a:r>
              <a:rPr lang="en" dirty="0">
                <a:solidFill>
                  <a:schemeClr val="dk1"/>
                </a:solidFill>
                <a:latin typeface="Raleway"/>
                <a:ea typeface="Raleway"/>
                <a:cs typeface="Raleway"/>
                <a:sym typeface="Raleway"/>
              </a:rPr>
              <a:t/>
            </a:r>
            <a:br>
              <a:rPr lang="en" dirty="0">
                <a:solidFill>
                  <a:schemeClr val="dk1"/>
                </a:solidFill>
                <a:latin typeface="Raleway"/>
                <a:ea typeface="Raleway"/>
                <a:cs typeface="Raleway"/>
                <a:sym typeface="Raleway"/>
              </a:rPr>
            </a:br>
            <a:endParaRPr dirty="0">
              <a:solidFill>
                <a:schemeClr val="dk1"/>
              </a:solidFill>
              <a:latin typeface="Raleway"/>
              <a:ea typeface="Raleway"/>
              <a:cs typeface="Raleway"/>
              <a:sym typeface="Raleway"/>
            </a:endParaRPr>
          </a:p>
          <a:p>
            <a:pPr marL="457200" lvl="0" indent="-342900" algn="l" rtl="0">
              <a:spcBef>
                <a:spcPts val="1000"/>
              </a:spcBef>
              <a:spcAft>
                <a:spcPts val="0"/>
              </a:spcAft>
              <a:buClr>
                <a:schemeClr val="dk1"/>
              </a:buClr>
              <a:buSzPts val="1800"/>
              <a:buFont typeface="Raleway"/>
              <a:buChar char="•"/>
            </a:pPr>
            <a:r>
              <a:rPr lang="en" dirty="0">
                <a:solidFill>
                  <a:schemeClr val="dk1"/>
                </a:solidFill>
                <a:latin typeface="Raleway"/>
                <a:ea typeface="Raleway"/>
                <a:cs typeface="Raleway"/>
                <a:sym typeface="Raleway"/>
              </a:rPr>
              <a:t>Outside </a:t>
            </a:r>
            <a:r>
              <a:rPr lang="en" dirty="0" err="1" smtClean="0">
                <a:solidFill>
                  <a:schemeClr val="dk1"/>
                </a:solidFill>
                <a:latin typeface="Raleway"/>
                <a:ea typeface="Raleway"/>
                <a:cs typeface="Raleway"/>
                <a:sym typeface="Raleway"/>
              </a:rPr>
              <a:t>interes</a:t>
            </a:r>
            <a:r>
              <a:rPr lang="en-US" dirty="0" smtClean="0">
                <a:solidFill>
                  <a:schemeClr val="dk1"/>
                </a:solidFill>
                <a:latin typeface="Raleway"/>
                <a:ea typeface="Raleway"/>
                <a:cs typeface="Raleway"/>
                <a:sym typeface="Raleway"/>
              </a:rPr>
              <a:t>t: rock climbing, bluegrass and jam music, and manga</a:t>
            </a:r>
          </a:p>
          <a:p>
            <a:pPr marL="457200" lvl="0" indent="-342900" algn="l" rtl="0">
              <a:spcBef>
                <a:spcPts val="1000"/>
              </a:spcBef>
              <a:spcAft>
                <a:spcPts val="0"/>
              </a:spcAft>
              <a:buClr>
                <a:schemeClr val="dk1"/>
              </a:buClr>
              <a:buSzPts val="1800"/>
              <a:buFont typeface="Raleway"/>
              <a:buChar char="•"/>
            </a:pPr>
            <a:r>
              <a:rPr lang="en-US" dirty="0" smtClean="0">
                <a:solidFill>
                  <a:schemeClr val="dk1"/>
                </a:solidFill>
                <a:latin typeface="Raleway"/>
                <a:ea typeface="Raleway"/>
                <a:cs typeface="Raleway"/>
                <a:sym typeface="Raleway"/>
              </a:rPr>
              <a:t>Inside interest: daily </a:t>
            </a:r>
            <a:r>
              <a:rPr lang="en-US" dirty="0" err="1" smtClean="0">
                <a:solidFill>
                  <a:schemeClr val="dk1"/>
                </a:solidFill>
                <a:latin typeface="Raleway"/>
                <a:ea typeface="Raleway"/>
                <a:cs typeface="Raleway"/>
                <a:sym typeface="Raleway"/>
              </a:rPr>
              <a:t>reddit</a:t>
            </a:r>
            <a:r>
              <a:rPr lang="en-US" dirty="0" smtClean="0">
                <a:solidFill>
                  <a:schemeClr val="dk1"/>
                </a:solidFill>
                <a:latin typeface="Raleway"/>
                <a:ea typeface="Raleway"/>
                <a:cs typeface="Raleway"/>
                <a:sym typeface="Raleway"/>
              </a:rPr>
              <a:t> use</a:t>
            </a:r>
            <a:endParaRPr dirty="0">
              <a:solidFill>
                <a:schemeClr val="dk1"/>
              </a:solidFill>
              <a:latin typeface="Raleway"/>
              <a:ea typeface="Raleway"/>
              <a:cs typeface="Raleway"/>
              <a:sym typeface="Raleway"/>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411" y="887213"/>
            <a:ext cx="2244789" cy="36954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443100" y="346913"/>
            <a:ext cx="7505100" cy="54030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dirty="0" smtClean="0">
                <a:latin typeface="Raleway Medium"/>
                <a:ea typeface="Raleway Medium"/>
                <a:cs typeface="Raleway Medium"/>
                <a:sym typeface="Raleway Medium"/>
              </a:rPr>
              <a:t>B</a:t>
            </a:r>
            <a:r>
              <a:rPr lang="en-US" dirty="0" smtClean="0">
                <a:latin typeface="Raleway Medium"/>
                <a:ea typeface="Raleway Medium"/>
                <a:cs typeface="Raleway Medium"/>
                <a:sym typeface="Raleway Medium"/>
              </a:rPr>
              <a:t>ackground and EDA</a:t>
            </a:r>
            <a:endParaRPr lang="en-US" dirty="0" smtClean="0">
              <a:latin typeface="Raleway Medium"/>
              <a:ea typeface="Raleway Medium"/>
              <a:cs typeface="Raleway Medium"/>
              <a:sym typeface="Raleway Medium"/>
            </a:endParaRPr>
          </a:p>
          <a:p>
            <a:pPr marL="0" marR="0" lvl="0" indent="0" algn="l" rtl="0">
              <a:lnSpc>
                <a:spcPct val="90000"/>
              </a:lnSpc>
              <a:spcBef>
                <a:spcPts val="0"/>
              </a:spcBef>
              <a:spcAft>
                <a:spcPts val="0"/>
              </a:spcAft>
              <a:buClr>
                <a:srgbClr val="53585F"/>
              </a:buClr>
              <a:buSzPts val="2500"/>
              <a:buFont typeface="Arial"/>
              <a:buNone/>
            </a:pPr>
            <a:endParaRPr dirty="0"/>
          </a:p>
        </p:txBody>
      </p:sp>
      <p:sp>
        <p:nvSpPr>
          <p:cNvPr id="4" name="Google Shape;81;p17"/>
          <p:cNvSpPr txBox="1"/>
          <p:nvPr/>
        </p:nvSpPr>
        <p:spPr>
          <a:xfrm>
            <a:off x="0" y="887213"/>
            <a:ext cx="8638578" cy="4091450"/>
          </a:xfrm>
          <a:prstGeom prst="rect">
            <a:avLst/>
          </a:prstGeom>
          <a:noFill/>
          <a:ln>
            <a:noFill/>
          </a:ln>
        </p:spPr>
        <p:txBody>
          <a:bodyPr spcFirstLastPara="1" wrap="square" lIns="45700" tIns="45700" rIns="45700" bIns="45700" anchor="t" anchorCtr="0">
            <a:noAutofit/>
          </a:bodyPr>
          <a:lstStyle/>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a:t>
            </a:r>
            <a:r>
              <a:rPr lang="en-US" sz="1300" dirty="0">
                <a:solidFill>
                  <a:schemeClr val="dk1"/>
                </a:solidFill>
                <a:latin typeface="Raleway"/>
                <a:ea typeface="Raleway"/>
                <a:cs typeface="Raleway"/>
                <a:sym typeface="Raleway"/>
              </a:rPr>
              <a:t>created my scraper using the PRAW library that scraped </a:t>
            </a:r>
            <a:r>
              <a:rPr lang="en-US" sz="1300" dirty="0" err="1">
                <a:solidFill>
                  <a:schemeClr val="dk1"/>
                </a:solidFill>
                <a:latin typeface="Raleway"/>
                <a:ea typeface="Raleway"/>
                <a:cs typeface="Raleway"/>
                <a:sym typeface="Raleway"/>
              </a:rPr>
              <a:t>datetime</a:t>
            </a:r>
            <a:r>
              <a:rPr lang="en-US" sz="1300" dirty="0">
                <a:solidFill>
                  <a:schemeClr val="dk1"/>
                </a:solidFill>
                <a:latin typeface="Raleway"/>
                <a:ea typeface="Raleway"/>
                <a:cs typeface="Raleway"/>
                <a:sym typeface="Raleway"/>
              </a:rPr>
              <a:t>, ID, number of comments, title text, score, </a:t>
            </a:r>
            <a:r>
              <a:rPr lang="en-US" sz="1300" dirty="0" err="1">
                <a:solidFill>
                  <a:schemeClr val="dk1"/>
                </a:solidFill>
                <a:latin typeface="Raleway"/>
                <a:ea typeface="Raleway"/>
                <a:cs typeface="Raleway"/>
                <a:sym typeface="Raleway"/>
              </a:rPr>
              <a:t>bodytext</a:t>
            </a:r>
            <a:r>
              <a:rPr lang="en-US" sz="1300" dirty="0">
                <a:solidFill>
                  <a:schemeClr val="dk1"/>
                </a:solidFill>
                <a:latin typeface="Raleway"/>
                <a:ea typeface="Raleway"/>
                <a:cs typeface="Raleway"/>
                <a:sym typeface="Raleway"/>
              </a:rPr>
              <a:t>, and URLs from </a:t>
            </a:r>
            <a:r>
              <a:rPr lang="en-US" sz="1300" dirty="0" err="1">
                <a:solidFill>
                  <a:schemeClr val="dk1"/>
                </a:solidFill>
                <a:latin typeface="Raleway"/>
                <a:ea typeface="Raleway"/>
                <a:cs typeface="Raleway"/>
                <a:sym typeface="Raleway"/>
              </a:rPr>
              <a:t>reddit</a:t>
            </a:r>
            <a:r>
              <a:rPr lang="en-US" sz="1300" dirty="0">
                <a:solidFill>
                  <a:schemeClr val="dk1"/>
                </a:solidFill>
                <a:latin typeface="Raleway"/>
                <a:ea typeface="Raleway"/>
                <a:cs typeface="Raleway"/>
                <a:sym typeface="Raleway"/>
              </a:rPr>
              <a:t>/r/all. There was an error with the body text, so this was immediately dropped from the </a:t>
            </a:r>
            <a:r>
              <a:rPr lang="en-US" sz="1300" dirty="0" err="1">
                <a:solidFill>
                  <a:schemeClr val="dk1"/>
                </a:solidFill>
                <a:latin typeface="Raleway"/>
                <a:ea typeface="Raleway"/>
                <a:cs typeface="Raleway"/>
                <a:sym typeface="Raleway"/>
              </a:rPr>
              <a:t>dataframe</a:t>
            </a:r>
            <a:r>
              <a:rPr lang="en-US" sz="1300" dirty="0">
                <a:solidFill>
                  <a:schemeClr val="dk1"/>
                </a:solidFill>
                <a:latin typeface="Raleway"/>
                <a:ea typeface="Raleway"/>
                <a:cs typeface="Raleway"/>
                <a:sym typeface="Raleway"/>
              </a:rPr>
              <a:t>. </a:t>
            </a:r>
          </a:p>
          <a:p>
            <a:pPr marL="609585" indent="-457189">
              <a:spcBef>
                <a:spcPts val="1333"/>
              </a:spcBef>
              <a:spcAft>
                <a:spcPts val="1333"/>
              </a:spcAft>
              <a:buClr>
                <a:schemeClr val="dk1"/>
              </a:buClr>
              <a:buSzPts val="1800"/>
              <a:buFont typeface="Raleway"/>
              <a:buChar char="•"/>
            </a:pPr>
            <a:r>
              <a:rPr lang="en-US" sz="1300" dirty="0" smtClean="0">
                <a:solidFill>
                  <a:schemeClr val="dk1"/>
                </a:solidFill>
                <a:latin typeface="Raleway"/>
                <a:ea typeface="Raleway"/>
                <a:cs typeface="Raleway"/>
                <a:sym typeface="Raleway"/>
              </a:rPr>
              <a:t>I scraped </a:t>
            </a:r>
            <a:r>
              <a:rPr lang="en-US" sz="1300" dirty="0">
                <a:solidFill>
                  <a:schemeClr val="dk1"/>
                </a:solidFill>
                <a:latin typeface="Raleway"/>
                <a:ea typeface="Raleway"/>
                <a:cs typeface="Raleway"/>
                <a:sym typeface="Raleway"/>
              </a:rPr>
              <a:t>the ‘Hot’ organization of posts on r/all from </a:t>
            </a:r>
            <a:r>
              <a:rPr lang="is-IS" sz="1300" dirty="0">
                <a:solidFill>
                  <a:schemeClr val="dk1"/>
                </a:solidFill>
                <a:latin typeface="Raleway"/>
                <a:ea typeface="Raleway"/>
                <a:cs typeface="Raleway"/>
                <a:sym typeface="Raleway"/>
              </a:rPr>
              <a:t>2020-01-03 07:04:51 to 2020-01-06 06:00:00. Some posts incorrectly had datetime values after the time of scraping, and were removed due to impossibility. </a:t>
            </a:r>
          </a:p>
          <a:p>
            <a:pPr marL="609585" indent="-457189">
              <a:spcBef>
                <a:spcPts val="1333"/>
              </a:spcBef>
              <a:spcAft>
                <a:spcPts val="1333"/>
              </a:spcAft>
              <a:buClr>
                <a:schemeClr val="dk1"/>
              </a:buClr>
              <a:buSzPts val="1800"/>
              <a:buFont typeface="Raleway"/>
              <a:buChar char="•"/>
            </a:pPr>
            <a:r>
              <a:rPr lang="is-IS" sz="1300" dirty="0">
                <a:solidFill>
                  <a:schemeClr val="dk1"/>
                </a:solidFill>
                <a:latin typeface="Raleway"/>
                <a:ea typeface="Raleway"/>
                <a:cs typeface="Raleway"/>
                <a:sym typeface="Raleway"/>
              </a:rPr>
              <a:t> </a:t>
            </a:r>
            <a:r>
              <a:rPr lang="is-IS" sz="1300" dirty="0" smtClean="0">
                <a:solidFill>
                  <a:schemeClr val="dk1"/>
                </a:solidFill>
                <a:latin typeface="Raleway"/>
                <a:ea typeface="Raleway"/>
                <a:cs typeface="Raleway"/>
                <a:sym typeface="Raleway"/>
              </a:rPr>
              <a:t>Data was also cleaned of all rows missing data. </a:t>
            </a:r>
            <a:endParaRPr lang="en-US" sz="2400" dirty="0">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3" y="792613"/>
            <a:ext cx="7548600" cy="2679000"/>
          </a:xfrm>
        </p:spPr>
        <p:txBody>
          <a:bodyPr/>
          <a:lstStyle/>
          <a:p>
            <a:r>
              <a:rPr lang="en-US" sz="1100" dirty="0" smtClean="0"/>
              <a:t>I </a:t>
            </a:r>
            <a:r>
              <a:rPr lang="en-US" sz="1100" dirty="0"/>
              <a:t>plotted the total count of posts by hour over the period I was scraping (time delta = 2 days, 22 hour, 55 minutes and 9 seconds). From this we can see </a:t>
            </a:r>
            <a:r>
              <a:rPr lang="en-US" sz="1100" dirty="0" smtClean="0"/>
              <a:t>a clear pattern, with the </a:t>
            </a:r>
            <a:r>
              <a:rPr lang="en-US" sz="1100" dirty="0"/>
              <a:t>counts </a:t>
            </a:r>
            <a:r>
              <a:rPr lang="en-US" sz="1100" dirty="0" smtClean="0"/>
              <a:t>cresting </a:t>
            </a:r>
            <a:r>
              <a:rPr lang="en-US" sz="1100" dirty="0"/>
              <a:t>around 00:00 and </a:t>
            </a:r>
            <a:r>
              <a:rPr lang="en-US" sz="1100" dirty="0" err="1"/>
              <a:t>troughing</a:t>
            </a:r>
            <a:r>
              <a:rPr lang="en-US" sz="1100" dirty="0"/>
              <a:t> just after 12:00 on each day. This pattern inspired this study.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35" y="1825739"/>
            <a:ext cx="8225468" cy="3044491"/>
          </a:xfrm>
          <a:prstGeom prst="rect">
            <a:avLst/>
          </a:prstGeom>
        </p:spPr>
      </p:pic>
    </p:spTree>
    <p:extLst>
      <p:ext uri="{BB962C8B-B14F-4D97-AF65-F5344CB8AC3E}">
        <p14:creationId xmlns:p14="http://schemas.microsoft.com/office/powerpoint/2010/main" val="1468659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Preliminary findings</a:t>
            </a:r>
            <a:endParaRPr lang="en-US" dirty="0"/>
          </a:p>
        </p:txBody>
      </p:sp>
      <p:sp>
        <p:nvSpPr>
          <p:cNvPr id="3" name="Text Placeholder 2"/>
          <p:cNvSpPr>
            <a:spLocks noGrp="1"/>
          </p:cNvSpPr>
          <p:nvPr>
            <p:ph type="body" idx="2"/>
          </p:nvPr>
        </p:nvSpPr>
        <p:spPr>
          <a:xfrm>
            <a:off x="443102" y="887206"/>
            <a:ext cx="7548600" cy="2679000"/>
          </a:xfrm>
        </p:spPr>
        <p:txBody>
          <a:bodyPr/>
          <a:lstStyle/>
          <a:p>
            <a:r>
              <a:rPr lang="en-US" sz="1100" dirty="0" smtClean="0"/>
              <a:t>To </a:t>
            </a:r>
            <a:r>
              <a:rPr lang="en-US" sz="1100" dirty="0" smtClean="0"/>
              <a:t>test </a:t>
            </a:r>
            <a:r>
              <a:rPr lang="en-US" sz="1100" dirty="0" smtClean="0"/>
              <a:t>if the number of  posts with above average comment counts(over 27 comments)  and scores (above 699) were independently distributed, I </a:t>
            </a:r>
            <a:r>
              <a:rPr lang="en-US" sz="1100" dirty="0" smtClean="0"/>
              <a:t>performed a </a:t>
            </a:r>
            <a:r>
              <a:rPr lang="en-US" sz="1100" dirty="0" smtClean="0"/>
              <a:t>chi square  test. </a:t>
            </a:r>
          </a:p>
          <a:p>
            <a:r>
              <a:rPr lang="en-US" sz="1100" dirty="0" smtClean="0"/>
              <a:t>The </a:t>
            </a:r>
            <a:r>
              <a:rPr lang="en-US" sz="1100" dirty="0" smtClean="0"/>
              <a:t>null hypothesis was that they were independently distributed. </a:t>
            </a:r>
            <a:endParaRPr lang="en-US" sz="1100" dirty="0" smtClean="0"/>
          </a:p>
          <a:p>
            <a:r>
              <a:rPr lang="en-US" sz="1100" dirty="0" smtClean="0"/>
              <a:t>The </a:t>
            </a:r>
            <a:r>
              <a:rPr lang="en-US" sz="1100" dirty="0" smtClean="0"/>
              <a:t>alternate hypothesis was that the distributions of the two values are not independent. </a:t>
            </a:r>
            <a:endParaRPr lang="en-US" sz="1100" dirty="0" smtClean="0"/>
          </a:p>
          <a:p>
            <a:r>
              <a:rPr lang="en-US" sz="1100" dirty="0" smtClean="0"/>
              <a:t>Based </a:t>
            </a:r>
            <a:r>
              <a:rPr lang="en-US" sz="1100" dirty="0" smtClean="0"/>
              <a:t>on the results of the test, I was able to reject the null hypothesis, </a:t>
            </a:r>
            <a:r>
              <a:rPr lang="is-IS" sz="1100" i="1" dirty="0"/>
              <a:t>X</a:t>
            </a:r>
            <a:r>
              <a:rPr lang="is-IS" sz="1100" baseline="30000" dirty="0"/>
              <a:t>2</a:t>
            </a:r>
            <a:r>
              <a:rPr lang="is-IS" sz="1100" dirty="0"/>
              <a:t> </a:t>
            </a:r>
            <a:r>
              <a:rPr lang="is-IS" sz="1100" dirty="0" smtClean="0"/>
              <a:t>(23,</a:t>
            </a:r>
            <a:r>
              <a:rPr lang="is-IS" sz="1100" dirty="0"/>
              <a:t> </a:t>
            </a:r>
            <a:r>
              <a:rPr lang="is-IS" sz="1100" i="1" dirty="0"/>
              <a:t>N</a:t>
            </a:r>
            <a:r>
              <a:rPr lang="is-IS" sz="1100" dirty="0"/>
              <a:t> = </a:t>
            </a:r>
            <a:r>
              <a:rPr lang="is-IS" sz="1100" dirty="0" smtClean="0"/>
              <a:t>18573) </a:t>
            </a:r>
            <a:r>
              <a:rPr lang="is-IS" sz="1100" dirty="0"/>
              <a:t>= </a:t>
            </a:r>
            <a:r>
              <a:rPr lang="hr-HR" sz="1100" dirty="0" smtClean="0"/>
              <a:t>291.300</a:t>
            </a:r>
            <a:r>
              <a:rPr lang="is-IS" sz="1100" dirty="0" smtClean="0"/>
              <a:t>,</a:t>
            </a:r>
            <a:r>
              <a:rPr lang="is-IS" sz="1100" dirty="0"/>
              <a:t> </a:t>
            </a:r>
            <a:r>
              <a:rPr lang="is-IS" sz="1100" i="1" dirty="0"/>
              <a:t>p</a:t>
            </a:r>
            <a:r>
              <a:rPr lang="is-IS" sz="1100" dirty="0"/>
              <a:t> </a:t>
            </a:r>
            <a:r>
              <a:rPr lang="is-IS" sz="1100" dirty="0" smtClean="0"/>
              <a:t>= </a:t>
            </a:r>
            <a:r>
              <a:rPr lang="is-IS" sz="1100" dirty="0" smtClean="0"/>
              <a:t>2.609e-48) and assert </a:t>
            </a:r>
            <a:r>
              <a:rPr lang="is-IS" sz="1100" dirty="0" smtClean="0"/>
              <a:t>that the two sample distributions are not independently distributed. </a:t>
            </a:r>
            <a:endParaRPr lang="en-US" sz="11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646" y="2647933"/>
            <a:ext cx="6389511" cy="2495567"/>
          </a:xfrm>
          <a:prstGeom prst="rect">
            <a:avLst/>
          </a:prstGeom>
        </p:spPr>
      </p:pic>
    </p:spTree>
    <p:extLst>
      <p:ext uri="{BB962C8B-B14F-4D97-AF65-F5344CB8AC3E}">
        <p14:creationId xmlns:p14="http://schemas.microsoft.com/office/powerpoint/2010/main" val="192246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443100" y="346913"/>
            <a:ext cx="7505100" cy="736820"/>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53585F"/>
              </a:buClr>
              <a:buSzPts val="2500"/>
              <a:buFont typeface="Arial"/>
              <a:buNone/>
            </a:pPr>
            <a:r>
              <a:rPr lang="en-US" sz="1800" dirty="0" smtClean="0"/>
              <a:t>Findings: Does morning or afternoon have an effect on post values?</a:t>
            </a:r>
            <a:endParaRPr sz="1800" dirty="0"/>
          </a:p>
        </p:txBody>
      </p:sp>
      <p:sp>
        <p:nvSpPr>
          <p:cNvPr id="87" name="Google Shape;87;p18"/>
          <p:cNvSpPr txBox="1"/>
          <p:nvPr/>
        </p:nvSpPr>
        <p:spPr>
          <a:xfrm>
            <a:off x="4847075" y="1986125"/>
            <a:ext cx="4128900" cy="2948400"/>
          </a:xfrm>
          <a:prstGeom prst="rect">
            <a:avLst/>
          </a:prstGeom>
          <a:noFill/>
          <a:ln>
            <a:noFill/>
          </a:ln>
        </p:spPr>
        <p:txBody>
          <a:bodyPr spcFirstLastPara="1" wrap="square" lIns="34275" tIns="34275" rIns="34275" bIns="34275" anchor="t" anchorCtr="0">
            <a:noAutofit/>
          </a:bodyPr>
          <a:lstStyle/>
          <a:p>
            <a:pPr marL="457200" lvl="0" indent="-342900" algn="l" rtl="0">
              <a:spcBef>
                <a:spcPts val="1000"/>
              </a:spcBef>
              <a:spcAft>
                <a:spcPts val="1000"/>
              </a:spcAft>
              <a:buClr>
                <a:schemeClr val="dk1"/>
              </a:buClr>
              <a:buSzPts val="1800"/>
              <a:buFont typeface="Raleway"/>
              <a:buChar char="•"/>
            </a:pPr>
            <a:endParaRPr dirty="0">
              <a:solidFill>
                <a:schemeClr val="dk1"/>
              </a:solidFill>
              <a:latin typeface="Raleway"/>
              <a:ea typeface="Raleway"/>
              <a:cs typeface="Raleway"/>
              <a:sym typeface="Raleway"/>
            </a:endParaRPr>
          </a:p>
        </p:txBody>
      </p:sp>
      <p:sp>
        <p:nvSpPr>
          <p:cNvPr id="5" name="Google Shape;81;p17"/>
          <p:cNvSpPr txBox="1"/>
          <p:nvPr/>
        </p:nvSpPr>
        <p:spPr>
          <a:xfrm>
            <a:off x="757875" y="1083733"/>
            <a:ext cx="6995400" cy="3488292"/>
          </a:xfrm>
          <a:prstGeom prst="rect">
            <a:avLst/>
          </a:prstGeom>
          <a:noFill/>
          <a:ln>
            <a:noFill/>
          </a:ln>
        </p:spPr>
        <p:txBody>
          <a:bodyPr spcFirstLastPara="1" wrap="square" lIns="34275" tIns="34275" rIns="34275" bIns="34275" anchor="t" anchorCtr="0">
            <a:noAutofit/>
          </a:bodyPr>
          <a:lstStyle/>
          <a:p>
            <a:pPr marL="114300" lvl="2">
              <a:spcBef>
                <a:spcPts val="1000"/>
              </a:spcBef>
              <a:spcAft>
                <a:spcPts val="1000"/>
              </a:spcAft>
              <a:buClr>
                <a:schemeClr val="dk1"/>
              </a:buClr>
              <a:buSzPts val="1800"/>
            </a:pPr>
            <a:r>
              <a:rPr lang="en-US" dirty="0" smtClean="0">
                <a:solidFill>
                  <a:schemeClr val="dk1"/>
                </a:solidFill>
                <a:latin typeface="Raleway"/>
                <a:ea typeface="Raleway"/>
                <a:cs typeface="Raleway"/>
                <a:sym typeface="Raleway"/>
              </a:rPr>
              <a:t>			I found that Morning or </a:t>
            </a:r>
            <a:r>
              <a:rPr lang="en-US" dirty="0">
                <a:solidFill>
                  <a:schemeClr val="dk1"/>
                </a:solidFill>
                <a:latin typeface="Raleway"/>
                <a:ea typeface="Raleway"/>
                <a:cs typeface="Raleway"/>
                <a:sym typeface="Raleway"/>
              </a:rPr>
              <a:t>afternoon </a:t>
            </a:r>
            <a:r>
              <a:rPr lang="en-US" dirty="0" smtClean="0">
                <a:solidFill>
                  <a:schemeClr val="dk1"/>
                </a:solidFill>
                <a:latin typeface="Raleway"/>
                <a:ea typeface="Raleway"/>
                <a:cs typeface="Raleway"/>
                <a:sym typeface="Raleway"/>
              </a:rPr>
              <a:t>does </a:t>
            </a:r>
            <a:r>
              <a:rPr lang="en-US" dirty="0">
                <a:solidFill>
                  <a:schemeClr val="dk1"/>
                </a:solidFill>
                <a:latin typeface="Raleway"/>
                <a:ea typeface="Raleway"/>
                <a:cs typeface="Raleway"/>
                <a:sym typeface="Raleway"/>
              </a:rPr>
              <a:t>not </a:t>
            </a:r>
            <a:r>
              <a:rPr lang="en-US" dirty="0" smtClean="0">
                <a:solidFill>
                  <a:schemeClr val="dk1"/>
                </a:solidFill>
                <a:latin typeface="Raleway"/>
                <a:ea typeface="Raleway"/>
                <a:cs typeface="Raleway"/>
                <a:sym typeface="Raleway"/>
              </a:rPr>
              <a:t>				significantly </a:t>
            </a:r>
            <a:r>
              <a:rPr lang="en-US" dirty="0">
                <a:solidFill>
                  <a:schemeClr val="dk1"/>
                </a:solidFill>
                <a:latin typeface="Raleway"/>
                <a:ea typeface="Raleway"/>
                <a:cs typeface="Raleway"/>
                <a:sym typeface="Raleway"/>
              </a:rPr>
              <a:t>effect the amount of posts made </a:t>
            </a:r>
            <a:r>
              <a:rPr lang="en-US" dirty="0" smtClean="0">
                <a:solidFill>
                  <a:schemeClr val="dk1"/>
                </a:solidFill>
                <a:latin typeface="Raleway"/>
                <a:ea typeface="Raleway"/>
                <a:cs typeface="Raleway"/>
                <a:sym typeface="Raleway"/>
              </a:rPr>
              <a:t>				with </a:t>
            </a:r>
            <a:r>
              <a:rPr lang="en-US" dirty="0">
                <a:solidFill>
                  <a:schemeClr val="dk1"/>
                </a:solidFill>
                <a:latin typeface="Raleway"/>
                <a:ea typeface="Raleway"/>
                <a:cs typeface="Raleway"/>
                <a:sym typeface="Raleway"/>
              </a:rPr>
              <a:t>scores, t(22) = -1.699, p=.</a:t>
            </a:r>
            <a:r>
              <a:rPr lang="en-US" dirty="0" smtClean="0">
                <a:solidFill>
                  <a:schemeClr val="dk1"/>
                </a:solidFill>
                <a:latin typeface="Raleway"/>
                <a:ea typeface="Raleway"/>
                <a:cs typeface="Raleway"/>
                <a:sym typeface="Raleway"/>
              </a:rPr>
              <a:t>106, </a:t>
            </a:r>
            <a:r>
              <a:rPr lang="en-US" dirty="0">
                <a:solidFill>
                  <a:schemeClr val="dk1"/>
                </a:solidFill>
                <a:latin typeface="Raleway"/>
                <a:ea typeface="Raleway"/>
                <a:cs typeface="Raleway"/>
                <a:sym typeface="Raleway"/>
              </a:rPr>
              <a:t>and </a:t>
            </a:r>
            <a:r>
              <a:rPr lang="en-US" dirty="0" smtClean="0">
                <a:solidFill>
                  <a:schemeClr val="dk1"/>
                </a:solidFill>
                <a:latin typeface="Raleway"/>
                <a:ea typeface="Raleway"/>
                <a:cs typeface="Raleway"/>
                <a:sym typeface="Raleway"/>
              </a:rPr>
              <a:t>				comments</a:t>
            </a:r>
            <a:r>
              <a:rPr lang="en-US" dirty="0">
                <a:solidFill>
                  <a:schemeClr val="dk1"/>
                </a:solidFill>
                <a:latin typeface="Raleway"/>
                <a:ea typeface="Raleway"/>
                <a:cs typeface="Raleway"/>
                <a:sym typeface="Raleway"/>
              </a:rPr>
              <a:t>, t(22) = 0.783, </a:t>
            </a:r>
            <a:r>
              <a:rPr lang="en-US" dirty="0" err="1">
                <a:solidFill>
                  <a:schemeClr val="dk1"/>
                </a:solidFill>
                <a:latin typeface="Raleway"/>
                <a:ea typeface="Raleway"/>
                <a:cs typeface="Raleway"/>
                <a:sym typeface="Raleway"/>
              </a:rPr>
              <a:t>pvalue</a:t>
            </a:r>
            <a:r>
              <a:rPr lang="en-US" dirty="0">
                <a:solidFill>
                  <a:schemeClr val="dk1"/>
                </a:solidFill>
                <a:latin typeface="Raleway"/>
                <a:ea typeface="Raleway"/>
                <a:cs typeface="Raleway"/>
                <a:sym typeface="Raleway"/>
              </a:rPr>
              <a:t>=0.442. </a:t>
            </a:r>
          </a:p>
        </p:txBody>
      </p:sp>
      <p:sp>
        <p:nvSpPr>
          <p:cNvPr id="3" name="AutoShape 4" descr="data:image/png;base64,iVBORw0KGgoAAAANSUhEUgAAAawAAAFqCAYAAABGeW4FAAAABHNCSVQICAgIfAhkiAAAAAlwSFlzAAALEgAACxIB0t1+/AAAADh0RVh0U29mdHdhcmUAbWF0cGxvdGxpYiB2ZXJzaW9uMy4xLjEsIGh0dHA6Ly9tYXRwbG90bGliLm9yZy8QZhcZAAAgAElEQVR4nO3dd7hcVbnH8e8vhBJ6C0pNQFpAEQEFFJULXJpSVBAEaZdqRUABy70CcgW8Kui1IIo0BUREmiAqVZEieBFFRIqRxAQIkEDoBN77x7uG7ExmTknOnJmd/D7Pc54zs9usXd+91l57LUUEZmZmvW5EtxNgZmY2EA5YZmZWCw5YZmZWCw5YZmZWCw5YZmZWCw5YZmZWC/N0wJK0t6RfdTsdDZJGSbpC0lOSftrt9MxrJI2VFJJGdun33yHpfknPSNq1G2mwedtQHuOStpQ0cS7mf6ek++Y2HYMxoIAlaS9Jd5QTcbKkqyVt0enEza2I+HFEbNvtdFTsBrwOWC4idu92YmzInQB8KyIWj4hLu52YTpN0tqQTu52OTpiX122oRMRvI2Kd4fzNfgOWpCOB04Avkxfb1YDvALt0Nmlzp1t32f0YA/w9ImZ0MxE9um16yhxuozHAPUOdFrNe07VrSES0/QOWAp4Bdu9jmoXJgDap/J0GLFzGbQlMBI4GHgMmA7sCOwJ/B54EPldZ1nHAxcBPgOnAH4E3V8YfCzxYxv0VeF9l3P7AzcCpZbknlmG/K+NVxj0GPAXcDbyxsp7nAlOAfwJfAEZUlvs74KvAVOAfwA59bI9xwA3ANPLitXMZfjzwEvBy2aYHtpj3bcAtZd7JwLeAhcq404GvNk1/GXBk+bwS8LOyDv8APtliu/4IeBo4qK/fKvNsC9xXttV3gBuBgyrj/wO4t2yTa4AxbbbHWCCA/YCHgceBz1fGnw2cWPm+JTCx8n088Jmyv54FziRvnK4ux8FvgGWafusQ8licDBxVWdYIZh5DTwAXAcs2zXtgSedNbdbnYOAB8hi7HFipDH8QeBV4vuzfhVvMuypwSdlHT5C5sUa6vkAee4+Rx+JSTek6AJhQtvdhwFvLNpnWWE6L82Aa8BDw9jJ8Qln+fk3n71fLOj9KHmejms7fo5h5/h5Qxh1CHssvlfW9ogw/BvhX2Tf3AVv3cW0ZqnNuPPBZ8powFTgLWGQA+6zlNWEI1u1s8py5usx/M/B68to4Ffgb8JYBXtcWKNvh8bIvP1aOh5GV7Xhm2Tf/Iq97C7RJ16iStqnldz7DrOdaAGu2Ojcrx8IxwCPAebQ+Vz9dtuNT5HW8uh+OLumcRF6DZvm9gfz1F7C2B2Y0Nk6baU4AbgVWAEYDvwe+VFnJGcB/AQuWA2cKcD6wBLA+8AKwRuXC+jJZdLZgWfl/AAuW8buTF+YRwB7kBWzFykE+A/gEMLLsnP2ZGbC2A+4EliYP1HGVec8lL/5LkBeIv1MCSlnGyyXtCwAfKRtcLbbFguSJ8TlgIWAr8iBcp7J+P+pjW24MbFbSP5YMCJ8q495FXnBUvi9DXhwb2+POsp0XAtYgD+7tmrbrrmXaUf381vJkYHt/GX94mf+gMn7Xsp7jyvgvAL/vJ2B9v/zum4EXgXGDCFi3kkFqZfLi8kfgLeTF9jrgi02/dQGwGPAm8njbpoz/VFnWKmXe7wEXNM17bpl3VIt12Yq8cGxU5v9fKoGtpHWbNtthAeBP5AVyMWARYIsy7j/K9lwDWJwMauc1pev0Ms+25DlzKXnONbbJu5vOgwPKb55IBqNvlzRvSx6Ti5fpTyMv4suSx/8VwElN5+8J5LG9I/AcM28QmvfdOuQxulIl7W9osz2G5JyrbPe/kDcEy5IB4sT+9hl9XxPmZt3OLr+5cdln15HXsX0r++T6yvR9XdcOIwNcY92uZ9aAdSl5HC9WjofbgUPbpOtk4LdlOauWbTaYgDUDOKVsx1G0PldvL+uyLHlNOawSSx4hr/mLkgFvyAPW3sAj/UzzILBj5ft2wPjKSj5PifjkwRnAppXp7wR2rVxYb62MG0FG5He2+e27gF0qB/nDTeP3Z2bA2oo8KTaj3MlVLiQvAutVhh0K3FBZxgOVcYuWdXh9i/S8s+yU6vIvAI6rrF/bgNVieZ8Cfl4+i7zwvKt8Pxi4rnzetMW6fxY4q/K7LXMMbX5rX+CWyjiRJ2sjYF1NJYdY9tNztMhlMfOCu0pl2O3Anm0uDFsy+0mwd+X7z4DvVr5/Ari06bfWrYz/CnBm+XwvlbtiYEXywjiyMu8afWyjM4GvVL4vXuYfW0lru4C1ORk8Z7v5A64FPlr5vk6LdK1cGf8EsEfTNmncbOwP3F8Z96Yy/+ua5t+w7NdnqVx4Szr/0XT+jqyMfwzYrM2+W7OM34Zyk9lmWwzZOVfZ7odVvu8IPNjfPqPNNWFu1q0y7/ebjtF7m/bJtD7mr17Xrmtat23LthhJ3sS9SOXmCvgQlWDYtNyHgO0r3w9hcAHrJWbNMW3J7Ofqh5vOvdPL5x9SboQq23PQAau/Z1hPAMv3U165Epmlb/hnGfbaMiLilfL5+fL/0cr458mDqGFC40NEvEpmQ1cCkLSvpLskTZM0jcy+L99q3mYRcR1Z7PVt4FFJZ0hassy/UIt1WLny/ZHKcp4rH6tpblgJmFDS3W5ZbUlaW9KVkh6R9DT53HD58rsBXEgekAB7AT8un8cAKzW2S9k2nyMP6IZZtk1fv9VYj8o6B7kfGsYA36j81pPkxa+v9Xyk8vk5Wm+/dpqPl76OH5h1XavH4xjg55V03wu8Qh/bqcksx3pEPEOeIwPZv6sC/4zWzy9bnUONC1LDYLZB8zgiotX0o8lgcGdlm/yyDG94oinNbfddRDxA3vgcBzwm6UJJK7WYdCjPuYZ2+7ztPuvjmjA369Yw4P3Vz3VtlnORWbfZGDLnO7ky7/fInFYrfS1rIKZExAv9TNPuPG/+7b7Os7b6C1i3kMUPfVXRnURuuIbVyrA5tWrjg6QRZPHNJEljyGKlj5O17JYms7SqzBt9LTgivhkRG5PZ0rXJMtzHyTuu5nX41xykfRKwakn3nCzru2T2f62IWJIMOtX1uwDYrWyLTck7a8id/4+IWLryt0RE7FiZt3nb9PVbk8ntDoAkVb+X3zu06fdGRcTvB7ieVc+SF82G18/BMpqtWvlcPR4nkM9CquleJCKq+6evY2iWY13SYsByDGz/TgBWa3Pz1+ocmsGsF7lOeJy8eK5f2R5LRcRAbyZm21YRcX5EbEGuT5BFSK1+d6jOuYZ2+7zPfdbmmgBzvm6DMoDr2uQW69YwgcxhLV/Zf0tGxPptfq6vZUEGmL7OxT6vr/2Y5ZrSlI4B6zNgRcRT5HORb0vaVdKikhaUtIOkr5TJLgC+IGm0pOXL9D+ak8QUG0t6fzmxP0XukFvJMtogi1WQdAB5JzIgkt4qaVNJC5IXyReAV0ru7yLgvyUtUQ6gI+dwHW4ryz66bKctgZ3InNFALEE+O3pG0rpk2f1rIuL/yPX/AXBNREwro24HnpZ0THnXawFJb5T01jn8rV8Abyr7fCT5oLd68J4OfFbS+gCSlpI0p9X07wJ2lLSspNeT+3xu/Wc5Vtcnn+X8pAw/ndzPYwDKMTuY2q7nAwdI2lDSwmSu9LaIGD+AeW8nT9qTJS0maRFJ7yjjLgCOkLS6pMXLcn/SJjc2ZEpJwPeBUyWtACBpZUnbDXARj5LP3SjzriNpq7JtXiCD4SvNMw3xOdfwMUmrSFqWvPlq7PO2+6zdNWFu1m0O9Hdduwj4ZFm3ZcgKGgBExGTgV8DXJC0paYSkN0h6d5vfuog8b5eRtApZVFl1F7BXuX5sD7Rbzpy4iNwP4yQtSsaJQeu3WntEfJ08mL5AbtQJ5N1A4z2TE4E7yJohfyYfiM/N+wuXkQ8epwL7AO+PiJcj4q/A18hc36NkOfDNg1jukuTJOZXMCj9B1r6B3HHPkmW8vyMP8h8ONuER8RKwM7ADeRf5HWDfiPjbABfxabKob3pJ609aTHMBWY5+fuV3XyED44bkw93HyaC21Jz8VkQ8Tj4I/gq5ndYj9/GLZfzPybvLC0tx4l/KOs+J88jKCOPJk6/VOg/WjWQlhmvJmpWNl8e/QVYw+JWk6eSN0KYDXWhEXAv8J5mznQy8AdhzgPM29tGa5LPIieRxDnmsnQfcRO6/F5j9YtIpx5Db6tayL39DPkMbiDOB9Upx1KXkw/iTyePvEbJo6nNt5h2Sc67ifPL4eaj8nQj97rO+rglzs24DNoDr2vfJWrh/Iq+tlzQtYl+yeLVRQ/Ji8tlsK8eT6/kPclud1zT+cPIYnUbWXxiydwkj4mrgm2SlkQfI9YVyTRmoRo2zniDpOPIh3Ie7nRabqRRxTiQrP1zf7fSYVUkaT1YI+k2302IDI2kceaO78GBKEubppplszknaTtLSpQik8Xzr1i4ny8xqStL7JC1UijZPId9vG1SxtwOWtbM5+crC42Qxwa4R8Xzfs5iZtXUo+VjpQfL530f6nnx2PVUkaGZm1o5zWGZmVgsOWENMc9lkfy9Qh7sNkHSopNM6tfw+fndhSX9rVOEeht8bVFcQg51+bmke7w5F0gW9uF6SPinp5G6no44csOZSucCs2aFl71+W//Wm4buW4Wd34nejg90GSFqIfEXifyrDNpR0p6Tnyv8N+5pf0sWSxpdtsGXT+H+TdL2yz7Hx1XER8SJZdfqYoVynOVXWYZsO/8bqkl6V9J0Wo2fpDkXSDZIO6mR6houkDch2Ky8r31eUdLmkSeW4Gds0/VdL8J5ebmr27Wf5baeXtLykmyU9UarF36KZ79wBnAF8eLhunOYlDli970Fgj6a77n3JNtAGbbju3vuwC/C3RusSJYBdRr40ugxwDnBZGd7O74APM2szMA3PkkHpMy3GQb6vs1+p/Tg/2Jd8P2fPFus8hiHsDkXSAkO1rCFwKPDjmPmQ/lWy2akPtJn+WbJy0VJkzwLfkPT2Ppbf1/TPkA0ajyaP6VOAKxrnXmne6Gpy39hgDKbhQf/N1pjkTeRb6s+SB+ke9NElQ5mnbXcOLZa/P3lx/iXwnjJsWfJC/T/A2ZVpdyYvPtPI7k3GVcaNJ3MVd5Mv6o2kj64A6GC3AWQw+ULl+7ZkMzmqDHuYSiOdfWz/icCWbcZtQ2mEucW4+ymtm7cY11+3K0G2oH0/GQi+zczKS312BdH0O+cxa3ckR9N/Vyxtu0fpYxs9SNbGehTYrWl49fdPImtuvVC+N7o+WRf4Ndle5H3AByvLOJts4usq8hzYpgz7NtlaynSy9Zdq47pvB/5QjqM/AG+vjFuJfLH7SfLl0oMr444r63tuWe49wCZ9rPdDlNbwm4aPLNt4bD/b7XIqXdMM4FhsOX3ZZzuV31yhMnxv2jRS678+tnO3E1D3P2Zv4XhL+u6SoW13Di2WvT8ZsPYim+oB+CjZwOWJlIBFtoH2LPDv5TePLid8oy+t8WSzK6sys6+j8bTvCmBLOtRtQLlI7V75fgRwddM0Vw7kYsGcB6zLqfQX1jSubbcrlf19JdklxWpkNd3ty7g+u4Jo8VvjqbTuTv9dsbTtHqXN8t9Z5l+G7Fbj8n5+/wZm7fNsMbJlmwPK9tiIDKLrl/Fnk4HnHeSFeZEy7Eky8I8kG2i+sEy/LDNbsBlJNuQ8lWxDD7KFku+U5WxYtu3WZdxxZDDdkbwxOIlKzw5N69Vo7mh0i3H9Bqyy7SczgJumvqYnb/BeauzTpnEbAU924po0L/+5SLAzXgZOiGxS6iryjnUdSSK7BTkiIp6MiOlk22b9Ne/zc2BLSUuRxQjnNo3fA/hFRPw6Il4m7/JHkXezDd+MiAkx67tU34yISRHxJBk42z476mPaD5LdmNwT2ar28f2sy9LkHXLD4uRFr+opMph3yvSSjtlExJ0RcWtEzIhsI/B7zN6m2skRMS0iHiaDUnVbnFa285PkRXVOHB8Rz0fEn8gmed5chh9K5rgmRj6PO45sDLldMe9+5M3AVLIodIdBPjd5Lxn0zyrb449kE0e7Vaa5LCJujohXY2ZL3pdExO2RL4X+mJnb5z1k1yfnleVdQAb4nSStCmwBHBMRL0TEXWTzYvtUfut3EXFVZDNX51W2S7PGvp3eZnx/Tie3+zVzM31EbEA2/7QXeeNZNZ2+m06zFhywOqNdlwwD6c5hNiXI/IKsrLB8RDS3odjchcKr5J1xtbuGVs35D6bLj6HqNmAqswajZ8iTumpJYLqk1UoNtmckPdPPcgdjCbLIbzbqu9uVhoFui8F239Df8sfQf/cojfUYRbYH+WOAiLiFLGbcaxDpGANsqlm7rdmbWRtCHsxx1dyNCszsVmQlMscxvcW4dstdpE2wbuzbQd/0SPofsvHZD0ZkVkjS6ZXj8HP9TV9Vgu8FwLGSqgF2CWa/UbN+OGANr7npzuFc8rlYc4OVMHsXCiKLpQbabcbcGGy3AXeTRZgN9wAblDQ3bADcExEPR9ZgW3yA22igxpF3xK3018VLX/rrvqHZYPfJQLpHaXgfGfi/U4LvI+TFv68H/c3pmQDc2PR7i0fER/qYpy/N3ajAzG5FJgHLSlqixbhBiYhnyWd0a/c3bZWk48lGnLeNiKcryzuschx+ub/p21iQSuvv9H0MWhsOWHNvlm4I+hJz153DjeQzqv9tMe4i4D2StlZ2lXAU+exiTvqnGqzBdhtwFbMWsd1A5hI+qXxP6uNl+HXtFlCmW6R8XUjZVYfKuBFl3IL5VYtUaxxKWpl8ltKuXcQ+u3jpR9uuINoY8LFTDKZ7lP3ICi5vIovkNiSfNW0o6U0DTM+VwNqS9lF2l7OgskuOcYNIc9VVZXl7SRopaQ+yJ4ArI2ICebyeVPbZBsCBzOykdE5+a5ai3HJcNGpKVo8hJH2WzH3+e0Q80d/C+5pe0maStlC+gjFK0jFkLvi2ymTvJmsK2iA4YM2944BzSpHJBwcw/Rx15xDp2vJspHncfWQ17/9lZtt/O0V2d9JRMfhuA64A1lXprbWkcVfyzn8aWR14137Sfh+ZU12ZfG7wPDPv3N9Vvl9F3qE/T3al0LAXcE55BtTKQLp4aae/riCanUT2JTdN0qcHsPwBdY9SgvLW5PO0Ryp/d5JF0Pv1sfzdJE2V9M1SPLct+Yx1ElkkdwozL/qDUi7s7yVvqJ4gKwe9N7I7G8hKGGPLb/0c+GJE/HpOfot812nvppx7o0YkZC66+jz3y+Tx0niRerbivyZ9Tb8wWVPyCTKHuCNZy3cSvBY4dyRf4bBBcFuCNqQ0gG4DJB0CrBcRQ9FZ42DStjAZTN4VEY8N52/b8JN0PnBRRAxZv05DQdIngFUj4uhup6VuHLBsrkl6H1kpZDHyrvHViOi5JnHMrN5cJGhDYa67DTAz649zWGZmVgvOYZmZWS04YJmZWS10u+XuubL88svH2LFju50MM7NaufPOOx+PiD5b2OlFtQ5YY8eO5Y477uh2MszMakXSnDYb1lUuEjQzs1pwwDIzs1pwwDIzs1pwwDIzs1pwwDIzs1pwwDIzs1pwwDIzs1pwwDIzs1qo9YvDc0MD7fTc5jtuD9qsNzmHZWZmteCAZWZmteCAZWZmteCAZWZmteCAZWZmteCAZWZmteCAZWZmteCAZWZmteCAZWZmteCAZWZmteCAZWZmteCAZWZmteCAZWZmteCAZWZmteCAZWZmteCAZWZmteCAZWZmteCAZWZmteCAZWZmteCAZWZmteCAZWZmteCAZWZmteCAZWZmteCAZWZmtTCy0z8gaQHgDuBfEfFeSasDFwLLAn8E9omIlyQtDJwLbAw8AewREeM7nT6znnW+up0C61V7RbdT0BXDkcM6HLi38v0U4NSIWAuYChxYhh8ITI2INYFTy3RmZmZAhwOWpFWA9wA/KN8FbAVcXCY5B9i1fN6lfKeM37pMb2Zm1vEc1mnA0cCr5ftywLSImFG+TwRWLp9XBiYAlPFPlenNzMw6F7AkvRd4LCLurA5uMWkMYFx1uYdIukPSHVOmTBmClJqZWR10Mof1DmBnSePJShZbkTmupSU1KnusAkwqnycCqwKU8UsBTzYvNCLOiIhNImKT0aNHdzD5ZmbWSzoWsCLisxGxSkSMBfYErouIvYHrgd3KZPsBl5XPl5fvlPHXRcT8WRXGzMxm0433sI4BjpT0APmM6swy/ExguTL8SODYLqTNzMx6VMffwwKIiBuAG8rnh4C3tZjmBWD34UiPmZnVj1u6MDOzWnDAMjOzWnDAMjOzWnDAMjOzWnDAMjOzWnDAMjOzWnDAMjOzWnDAMjOzWnDAMjOzWnDAMjOzWnDAMjOzWnDAMjOzWnDAMjOzWnDAMjOzWnDAMjOzWnDAMjOzWnDAMjOzWnDAMjOzWnDAMjOzWnDAMjOzWnDAMjOzWnDAMjOzWnDAMjOzWnDAMjOzWnDAMjOzWnDAMjOzWnDAMjOzWnDAMjOzWnDAMjOzWnDAMjOzWnDAMjOzWnDAMjOzWnDAMjOzWnDAMjOzWnDAMjOzWuhYwJK0iKTbJf1J0j2Sji/DV5d0m6T7Jf1E0kJl+MLl+wNl/NhOpc3MzOqnkzmsF4GtIuLNwIbA9pI2A04BTo2ItYCpwIFl+gOBqRGxJnBqmc7MzAzoYMCK9Ez5umD5C2Ar4OIy/Bxg1/J5l/KdMn5rSepU+szMrF46+gxL0gKS7gIeA34NPAhMi4gZZZKJwMrl88rABIAy/ilguU6mz8zM6qOjASsiXomIDYFVgLcB41pNVv63yk1F8wBJh0i6Q9IdU6ZMGbrEmplZTxuWWoIRMQ24AdgMWFrSyDJqFWBS+TwRWBWgjF8KeLLFss6IiE0iYpPRo0d3OulmZtYjOllLcLSkpcvnUcA2wL3A9cBuZbL9gMvK58vLd8r46yJithyWmZnNn0b2P8kcWxE4R9ICZGC8KCKulPRX4EJJJwL/B5xZpj8TOE/SA2TOas8Ops3MzGqmYwErIu4G3tJi+EPk86zm4S8Au3cqPWZmVm9u6cLMzGrBAcvMzGrBAcvMzGrBAcvMzGrBAcvMzGrBAcvMzGrBAcvMzGrBAcvMzGrBAcvMzGrBAcvMzGrBAcvMzGrBAcvMzGrBAcvMzGrBAcvMzGrBAcvMzGrBAcvMzGrBAcvMzGrBAcvMzGrBAcvMzGrBAcvMzGrBAcvMzGrBAcvMzGrBAcvMzGrBAcvMzGrBAcvMzGrBAcvMzGrBAcvMzGrBAcvMzGrBAcvMzGrBAcvMzGrBAcvMzGrBAcvMzGrBAcvMzGrBAcvMzGrBAcvMzGrBAcvMzGqhYwFL0qqSrpd0r6R7JB1ehi8r6deS7i//lynDJembkh6QdLekjTqVNjMzq59O5rBmAEdFxDhgM+BjktYDjgWujYi1gGvLd4AdgLXK3yHAdzuYNjMzq5mOBayImBwRfyyfpwP3AisDuwDnlMnOAXYtn3cBzo10K7C0pBU7lT4zM6uXYXmGJWks8BbgNuB1ETEZMqgBK5TJVgYmVGabWIaZmZl1PmBJWhz4GfCpiHi6r0lbDIsWyztE0h2S7pgyZcpQJdPMzHpcRwOWpAXJYPXjiLikDH60UdRX/j9Whk8EVq3MvgowqXmZEXFGRGwSEZuMHj26c4k3M7Oe0slaggLOBO6NiK9XRl0O7Fc+7wdcVhm+b6ktuBnwVKPo0MzMbGQHl/0OYB/gz5LuKsM+B5wMXCTpQOBhYPcy7ipgR+AB4DnggA6mzczMaqZjASsifkfr51IAW7eYPoCPdSo9ZmZWb27pwszMasEBy8zMasEBy8zMasEBy8zMasEBy8zMasEBy8zMasEBy8zMasEBy8zMasEBy8zMasEBy8zMasEBy8zMasEBy8zMasEBy8zMasEBy8zMasEBy8zMasEBy8zMasEBy8zMasEBy8zMasEBy8zMasEBy8zMasEBy8zMasEBy8zMasEBy8zMasEBy8zMasEBy8zMasEBy8zMasEBy8zMasEBy8zMasEBy8zMasEBy8zMasEBy8zMasEBy8zMasEBy8zMasEBy8zMasEBy8zMasEBy8zMaqFjAUvSDyU9JukvlWHLSvq1pPvL/2XKcEn6pqQHJN0taaNOpcvMzOqpkzmss4Htm4YdC1wbEWsB15bvADsAa5W/Q4DvdjBdZmZWQx0LWBFxE/Bk0+BdgHPK53OAXSvDz410K7C0pBU7lTYzM6uf4X6G9bqImAxQ/q9Qhq8MTKhMN7EMMzMzA3qn0oVaDIuWE0qHSLpD0h1TpkzpcLLMzKxXDHfAerRR1Ff+P1aGTwRWrUy3CjCp1QIi4oyI2CQiNhk9enRHE2tmZr1juAPW5cB+5fN+wGWV4fuW2oKbAU81ig7NzMwARnZqwZIuALYElpc0EfgicDJwkaQDgYeB3cvkVwE7Ag8AzwEHdCpdZmZWTx0LWBHxoTajtm4xbQAf61RazMys/nql0oWZmVmfHLDMzKwWHLDMzKwWHLDMzKwWHLDMzKwWHLDMzKwWHLDMzKwWHLDMzKwWHLDMzKwWHLDMzKwWHLDMzKwWHLDMzKwWHLDMzKwWHLDMzKwWHLDMzKwWHLDMzKwWHLDMzKwWHLDMzKwWHLDMzKwWHLDMzKwWHLDMzKwWHLDMzKwWHLDMzKwWHLDMzKwWHLDMzKwWHLDMzKwWHLDMzKwWHLDMzKwWHLDMzKwWHLDMzKwWHLDMzKwWHLDMzKwWHLDMzKwWHLDMzKwWHLDMzKwWHLDMzKwWeipgSdpe0n2SHpB0bLfTY2ZmvaNnApakBYBvAzsA6wEfkrRed1NlZma9omcCFvA24IGIeCgiXgIuBHbpcprMzKxH9FLAWhmYUPk+sQwzMzNjZLcTUKEWw2K2iaRDgEPK12ck3dfRVM0/lgce73YieoFaHYnWC3yMNuw91wfpmKFIxnDrpYA1EVi18n0VYFLzRBFxBnDGcCVqfiHpjojYpNvpMGvHx6j1UpHgH4C1JK0uaSFgT+DyLqfJzMx6RM/ksCJihqSPA9cACwA/jIh7upwsMzPrET0TsAAi4irgqm6nYz7lYlbrdT5G53OKmK1eg5mZWc/ppWdYZmZmbQYEVvYAABNnSURBVDlgWddJWqTbaTCz3uciQesqSUsCHyEr2pwKvFJaOjGrDUkKX0w7zjks67YFgMuA9YETgMMlLdvdJJn1T9J7JH1J0ihgwW6nZ37gHJb1BEkjgG2BfyNbNPhMRDzZ3VSZtSZpYWBd4CBgceAvwFURcW9XEzaPc8CyYSfpjcDuEfHF8n2BiHilfF4bOBB4Hjg5Il7oXkrNZidpJeC5iJhWvm8DvBV4C/DliLirm+mbl/XUe1g275O0MlkEOFbSYhHx6Yh4RdKIiHg1Iv4u6SpgJzKnNbGrCTarkPRtYDVgmqQbI+IHEfGb0qbpi8BHJX0pIib0vSSbE36GZcNtLPBFYGngnZK+ARARr5ZiQYCbgEWBT3QlhWYtSPoOsAJwKHAbsFhjXAlQvwSmAGuX6d2M8hBzwLJhFRE3A9dGxHRgO2CzpqC1TKlt9XlghitgWC+QtD4wNSJ2j4hJwBuAvSV9UdKRABHxV+BhstYrrjU49BywrOMkvU7SMo3vETG5VAOeBmwPbC7peEmbA9+StDwwHfgZ8FR3Um02U2nX9HgASVuRz6u+AFwH7CHpoDLd94DxkjbtVlrnZa50YR1V7kwvJWtRfSQiHmk8r5I0MiJmlOkmAMsBe0XEpWXYiIh4tWuJt/mepD3Jor+rgUfL89blyAzUk2Waw4HpEfHD8v1NwIMR8Vy30j2vcsCyjilVf38CPAI8RN6VHllyWK8FI0mrAHcAB0fEFX4J03qBpLOBZcmOZJ8BvhAR/2gx3ZVkMfep5btvtDrEAcs6StIawCvl66HA6sBR5TlAY5otyDvWmxsPqh2wrJskHQ1sHRHble9nAS9GxGGVaVYhW2d5OiIO7E5K5y8OWDZsJI0FDgHWiIg9y/ssoyLiwa4mzKyJpI3JZsLuqnw/uClg7QBsExFHle/OWXWYK11Yx1VyTeOBM4E7Jd0C/JV8bmXWa/5MPndteJksHQDyOVVEXO1gNbwcsKxjlEZERDTesSq5qX8B44B9I+L2ribSrIWIeKlSIWgk2Vbgs+X7z4D3Nk3vYDUMXCRoQ0LSmuRJPAH4fURMrox7PfAusqZVlP+nRsQlfmZlvag5x1R6FTgPWAiYGBEHdy1x8zHnsGyulYoVNwPLkBUrPiPpwDJuKeAWYPGImB4RzwA7O1hZr5C0k6Rdy7EKzMwxSfpQad9yAWAbsmr7wWWcr5/DzDksm2uSticfPn9a0opkburfyKrqdwNrRsT5ZVoHKesZks4hq64vQz6z+q+IeKyM+x7wemC3iHhZ0rsi4qYyzq9edIHvEGwozAB2kTSmFAX+kmwBYF2yym8jWI2IootpNQNA0nHAChGxE3mTtRJwWBm3GFm8vVtEvAxQCVYjfAx3hwOWzbWI+A3wI+BoSStGxFNkA7arA5tVpvODaeslNwHHwGvH5rcoDdpGxLMRcWLJWc3SOaOP4+5xwLKhcgkwDficpNUi4hHgGmBtSQt0N2lmLd0GNHe4uE7jg6R1StHfy8ObLGvHAcvmSqW6+p+BnwJPAL+UdBRwEnB9o3NGs26TdIikd8JruaiXy/ARwEtko8uNquvbuuivt7jShQ1K42GzpHUj4m9tpnk/WbQyMSKuH94UmrVWKljsAnwHuCYibmwavzLwDbJj2ycj4j+GP5XWF+ewbFBKsNoBuErSBtVxlRqAl0TEeY1g5Y7srNtK9zb3Ah8iu6zZUdK7myZbEHg/MKURrFx1vbc4h2WDIumNZHchH4yIP5aXgqcDz7n4xHpZ6Rx0amnTcn9gFPCriLi2Ms3OEXF5+eyq6z3GAcsGTNI6ZBfhjXesNgD2Ah4EjouIP3UxeWYDJml14ACy5ZVryOrsn4/s6t5tA/YoZ3dtQEoXIF8ly/fXJVu0eBjYCZhCBi+zWij9Wp1GvkN4MbBcI1iV8Q5WPcg5LOtXKQY8CLipNKm0FPBCRLwoaV3gfOATEXFzVxNqVkhaYCC1UyX9BbgrIj5cvjtn1cOcw7KB2IJsCWAjSYtHxFMlWG0LnAWc4GBlvaIRrCSNkPR5SWPaTLcI8H0Hq/pwDsvakrQesFNEnCJpP2BL4AIyp/VCqXAxOiL+7AfU1ktK7b4bgFsi4pimcbMdqw5W9TCy2wmw3lNO9gBWBNaXdFREfK20r7Y7sJCk60trFo+AG7O17qvkrEQ+Y/1DRBxTur7Zjnwv8LJWx6qDVT04h2WzkbRcRDwhaRSwOfBB4MGI+B9JRwAbAkdFxONdTahZ0cghlZutD5BV1j9Pdm3zEtmP1c7AlhFxd/dSanPDOSx7TWnzbzTwoKQ9I+KK0pX9COBISa9ExNdLq+wOVtYzSrAS8CmyBfZjy/G8IHBRREyTdAHZr5XVlHNYNhtJe5DN13w4Iq4uw35M3rUeVaoEm3Vd9XmUpIuA9cg2ACdVplkS+AHwckTs3Z2U2lBwDms+V2kbcDOyK5B7gZ8BTwIXS9obeBRYCviMg5X1kqbnUZ8jiwA/RhYHUoq1twWmRcQhZZgrCNWUc1hGaRvwm8DlwCrAVOAE4M1kf0Ejga9FxM+7lkizJpWbrVPIxmpPKRUsbgW+GhEnt5jHtQFrzAFrPlfK+U8Bfh0R10haG9gBWDoiji+Nhr4aEU/5ztR6QXPQkbQ98FGyBfZvS3oDcDPww4j4XLfSaUPPLw7Ph6qtp5fWAJYlq6sTEX8H7gY2l7RoREwtPQi76rr1hEawkrRvOUZ/CZwKbCfpiIh4kHxncMkuJtM6wAFrPiJpIXiti5BxkjYvo74CvCjp4+X7o2Qx4FJdSKZZS9UbLUlvA/4dOELSqNKVzXeB4yQdGxF/i4iPN89n9eaANZ+QtBxwgqSVSkO2PwfOkPRN8h2Va8g+gq4hGwP9dkRM7l6KzWYqLwW/lsOPiNuB75OvYRxRhl0N/BZ4sTqvSwbmHX6GNR8od5grAUeSwWkscDjZ2vpZwPjy/1/AOODZiLjfz6ysF1QqV4wgb6aeB0TWClwPeC8ZuBYC/hoRn63O16VkWwc4hzWPk7Q0cAbZBcg5wGPA2sCyETGDvDtdDTgKWDEi7oqI+8F3ptYbKsfh2cBDZAWLGWQN1ruAE8lKFrc4WM3b/B7WPK684f84WevvbkmvAssB+0t6PiLukXQUWa19VFcTa9aGpIWBRYELSyWgfSVdCJwSEfuQfVs1pnXV9XmUc1jzuFKMsgTwnwAR8RfgPDLHdbCkN5VmlvaLiHu7l1Kzmcpx2/isiHiRLLJ+s6QlyqijgGfKqxmvcbCad/kZ1nygvO3/K+DKiDilDNsI2I2sCXgM8JxPdOsFjcaXy+dTyFqrV5M5rBOBXwB/AT4CPBERH+1WWm14OWDN4ypdLryNfEj924j4Whm3IfB8RNzX1USaFZIOIjsL/TxwEtl47V3AfsD7yYoVewJjyO5CPlPm8zOr+YAD1jymqTHQ18ryyztYbwO+DPwfcCzwSkS85DJ/6wWSxpK5qbOAV4BHI+LIMm5/8oZrr4i4Q9KCEfFyGefjdz7hZ1jzmEZDtpLeULpcWKAMfykifge8B1ge+C/gmPLSpU9266pSArBPRDwPHEj2YfU2SeuVUoKzyZutGyWtT9YSbNyg+fidTziHNY+ovKsyjmy5YjXgfRHxUKVYsPF/BLAM2dDtgxHxTDfTbiZpDHAZcEREXF+eu/4AeJxsyHZCme4dEXFzF5NqXeSANQ+R9F6y7P9CsqfgNwB7R8TfKz2yuqzfekrlZutDwAbA6RHxT0mLke8QPkn2FjC+Mo+LAedDLhKct+xAntjfAPYnm186V9LqJViNcLCyXlM5Ju8hawK+W9LrI+JZ4BDyRfd3Nc3jYDUfcsCaR5RivkWAjcqgl4ArgJeB0yWt7JPcellE3E22WPFu4P2S3liC1s4RcW53U2e9wAGr5iRtJOktwAJkp4s7Szq8BKfFyc7sHiaLCM26rvlF3+qwiLgIuISsGPTfkvYkj20zP8Oqo0qZ/5ZkFeCHgD8DPwamkz0H30beqe4IfAiYHBHf6k6KzVL1WSrwFuDvjUo/kkaW9i0pz682JmsM/gS4seS2bD7mgFVTkt4OHES+XPk0sC+wMvBD4IHy+QWyZfZvAR/0C8LWTZVaqgJ+CawA3ALcUHJWr01TmWdR4AUXZxu4SLA2JK0i6WuVzuh2Aj5Mvvz7KFnBYiLwceDtpcX1UeQd6r4OVtZtlWDVaF5pM+BvZO/WezemaZrHTYbZa5zDqhFJbyJzU5Mi4mVJZ5FV13curbKvBXwAuCwi7pW0ILBIREzvYrLNXiNpBzJY/UdEnC1pebLJpfWBeyLijK4m0HqaA1YNVItJJF1J5py2i4gZpcfgcWSR39TScsXzfk/FekFzEV8ZdiTZp9WepZmlpYEDgCkR8aNupNPqwQGrx1UqWIwqzdYg6adkI6C7lZzWGWTQ+jfgVQcq6wWVChYjgOOApYErgbuBbcnOQw+NiNslLRoRz3UvtVYHDlg1IGl7sqbfAxHxpTLsZ2Q34XuUoLVeRPy1m+k0a1aeWV1DvhT8ONnK+sNkCxbvJ9u03CIiHmpM75fbrR1XuuhxkjYj705/A2wr6auSlo+ID5BFg5cCOFhZjxoHvBwRR0TEf5Pd3K8DrBsRp5Mdhz7UmNjByvrigNXDJK1EdgPy04g4D9gdeB3ZyvroiNiB0pOwWS9o8VLww8Aikj4MEBG/B8YDW5fvvy7z+Vpk/fJB0qMkvRv4IDAJ2EXS+hHxCFnuvwbwhdIn0B+7mU6zhmpvAJL2lPRBskfrnwBjJB1YJh1HFg++xs9dbSD8DKsHlaaWvkIGpxfI962WBr5XqquPBlaKiD91MZlmsynPrH5Hvl+1DnAjMI0MUHuRx/OTEbFf1xJpteWA1WMkrQkcTb7d/8kybGOyiaVVgdP8vMp6laSdyFcs9pG0JLAb2dr6V4BngRUb3YT41QsbLBcJ9h4BzwFvlPQugIi4k2zK5pFuJsysWYtnT88D4ySNiYingYuALYFNI+LFSrByT8E2aA5YXdZoaqm0ur4ZsDDwWeD3wPaSNgeIiD+QPa86d2U9oTyzelXpzZIWi4jfANcC7ylB6xnyRmuWohzXBrQ54SLBLqo8pN4O+F/ypco9gU+TJ/3HgCWAi90tuPWSppeCrwdmkO9Y7UA2uLw1sB0wAXgxInbvVlpt3uGA1QWSlo2IJxufyVpUX4+Iq8vzqp8CR5EPr48AznHjtdYrqi/3SjoeGBER/1k+v5u80bqP7Ex0kYi4qXk+sznhIsFhJmkscKekkwBK4HoQeLbctd4JHE62sD4F+LKDlfWKUioQkkZK2h94J9m7NRHxRfIF9+8Db4mI2x2sbCg5YA2/GeR231LS18uwycBhZMsVkLWpXpU0snw267pyQ9XoIuQ08ji+BlhF0rYAEXEicBNZq/U1DlY2FFwk2AWSPk12+z0amBERx0o6E1iW7NPqncB/RcTlXUym2WxKsDoMWCMiPiPpdWRHoksB10fE1V1NoM3TnMMaBpJWl7RHZdCfyIY/rwKWkHRCRBwIfJV80fKjEXF5pbNGs65pOg73AfYHFi8trTxKtg/4FPA+SRu0mc9srjmH1WGSFgL+DqwGnAzcDtwAvJdsveK35DOrZxovCpv1ijb9WR1Adg9yBnBLRLwgaTVgQ5cKWCc5h9VhEfESsAvwT+Ad5IvBVwKbAxuX5pVOI3Na63UtoWZNKs+sRkj6maQvSTojIs4C7iIbY96i9NX2cCNYOWdlneKANQxKUNoFeCP5XtU+ZdSKktYG/gx80i8FWy9pvBQMXE6WDFwC7CNp44g4hWyJ/RCyMebqfC62sY5wkeAwkvRWstrvRyLi/NI1+DMRMaPLSTN7jaSRjWNS0jLAR4CvA1cAv4iI0yS9PiIekbRjRFzVzfTa/MM5rGFUmlfaBjhN0icjYpqDlfUSSasCryvvWb2PrP33AbJb+x9GxGll0pMkbdgIVi4GtOHgHFYXSNqUzGmtD0x0I6DWCyTtCywGrAtsBtwWEZ8snS9+i2zEdhLZjNjzEbF/l5Jq8ykHrC6RtGRpzdqs6ySdBjwNfI188fcVsvv6P5fxBwMHAw8AUyPiY2W4W7CwYeOA1SWNE90nvHWbpKWAHwEXACsBT5B9WI0EroyIG8t0KwBPR8QL5bv7s7Jh5YBlZkh6D1mp4tqI+HdJiwFfIrsFuYps0PZ7EXFNmd43WjbsXOnCzCBzUz8FNpW0S0Q8C5xAtmW5F/BcI1iBq65bdziHZTYfknQWcD/w+4i4oTJ8O+Bi4ICIuLi01LJI43mriwGtmxywzOYzkhYlXwJeEHiOfGb1FeBfEfGUpJ3IZ1qfiIhzK/O5GNC6ykWCZvOZiHiObL0iyB6unwAOAH4gaY2IuIJsnHmLpvkcrKyrnMMym4809RZ8JVmR4gpJlwIbks0tPQR8NiImdzGpZrMZ2e0EmNnwKa9SNJ5DXQRsIGlHYJmIGCtpI2BFByvrRc5hmc2nJI0lW1yJiFirxXg/s7Ke4mdYZvOpiBgPfBy4WdJikkY0jXewsp7igGU2f7sDeAOwpqurW69zkaDZfE7SmhHxQLfTYdYfBywzA/zMynqfA5aZmdWCn2GZmVktOGCZmVktOGCZmVktOGCZmVktOGCZmVkt/D8uOTfyTttN8w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03" y="1001774"/>
            <a:ext cx="2738401" cy="196404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03" y="2965820"/>
            <a:ext cx="2970472" cy="19363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200" dirty="0" smtClean="0"/>
              <a:t>Findings: Do work hours effect post values? </a:t>
            </a:r>
            <a:endParaRPr lang="en-US" sz="2200" dirty="0"/>
          </a:p>
        </p:txBody>
      </p:sp>
      <p:sp>
        <p:nvSpPr>
          <p:cNvPr id="3" name="Text Placeholder 2"/>
          <p:cNvSpPr>
            <a:spLocks noGrp="1"/>
          </p:cNvSpPr>
          <p:nvPr>
            <p:ph type="body" idx="2"/>
          </p:nvPr>
        </p:nvSpPr>
        <p:spPr>
          <a:xfrm>
            <a:off x="446483" y="1184671"/>
            <a:ext cx="7647649" cy="3601818"/>
          </a:xfrm>
        </p:spPr>
        <p:txBody>
          <a:bodyPr/>
          <a:lstStyle/>
          <a:p>
            <a:pPr marL="82550" indent="0">
              <a:buNone/>
            </a:pPr>
            <a:r>
              <a:rPr lang="en-US" sz="1500" dirty="0" smtClean="0">
                <a:solidFill>
                  <a:schemeClr val="dk1"/>
                </a:solidFill>
                <a:latin typeface="Raleway"/>
                <a:ea typeface="Raleway"/>
                <a:cs typeface="Raleway"/>
                <a:sym typeface="Raleway"/>
              </a:rPr>
              <a:t>				I </a:t>
            </a:r>
            <a:r>
              <a:rPr lang="en-US" sz="1500" dirty="0">
                <a:solidFill>
                  <a:schemeClr val="dk1"/>
                </a:solidFill>
                <a:latin typeface="Raleway"/>
                <a:ea typeface="Raleway"/>
                <a:cs typeface="Raleway"/>
                <a:sym typeface="Raleway"/>
              </a:rPr>
              <a:t>found that there was a significant difference </a:t>
            </a:r>
            <a:r>
              <a:rPr lang="en-US" sz="1500" dirty="0" smtClean="0">
                <a:solidFill>
                  <a:schemeClr val="dk1"/>
                </a:solidFill>
                <a:latin typeface="Raleway"/>
                <a:ea typeface="Raleway"/>
                <a:cs typeface="Raleway"/>
                <a:sym typeface="Raleway"/>
              </a:rPr>
              <a:t>					in </a:t>
            </a:r>
            <a:r>
              <a:rPr lang="en-US" sz="1500" dirty="0">
                <a:solidFill>
                  <a:schemeClr val="dk1"/>
                </a:solidFill>
                <a:latin typeface="Raleway"/>
                <a:ea typeface="Raleway"/>
                <a:cs typeface="Raleway"/>
                <a:sym typeface="Raleway"/>
              </a:rPr>
              <a:t>the mean posts made during working </a:t>
            </a:r>
            <a:r>
              <a:rPr lang="en-US" sz="1500" dirty="0" smtClean="0">
                <a:solidFill>
                  <a:schemeClr val="dk1"/>
                </a:solidFill>
                <a:latin typeface="Raleway"/>
                <a:ea typeface="Raleway"/>
                <a:cs typeface="Raleway"/>
                <a:sym typeface="Raleway"/>
              </a:rPr>
              <a:t>hours 					and </a:t>
            </a:r>
            <a:r>
              <a:rPr lang="en-US" sz="1500" dirty="0">
                <a:solidFill>
                  <a:schemeClr val="dk1"/>
                </a:solidFill>
                <a:latin typeface="Raleway"/>
                <a:ea typeface="Raleway"/>
                <a:cs typeface="Raleway"/>
                <a:sym typeface="Raleway"/>
              </a:rPr>
              <a:t>privately spent hours </a:t>
            </a:r>
            <a:r>
              <a:rPr lang="en-US" sz="1500" dirty="0" smtClean="0">
                <a:solidFill>
                  <a:schemeClr val="dk1"/>
                </a:solidFill>
                <a:latin typeface="Raleway"/>
                <a:ea typeface="Raleway"/>
                <a:cs typeface="Raleway"/>
                <a:sym typeface="Raleway"/>
              </a:rPr>
              <a:t>for </a:t>
            </a:r>
            <a:r>
              <a:rPr lang="en-US" sz="1500" dirty="0">
                <a:solidFill>
                  <a:schemeClr val="dk1"/>
                </a:solidFill>
                <a:latin typeface="Raleway"/>
                <a:ea typeface="Raleway"/>
                <a:cs typeface="Raleway"/>
                <a:sym typeface="Raleway"/>
              </a:rPr>
              <a:t>scores, </a:t>
            </a:r>
            <a:r>
              <a:rPr lang="en-US" sz="1500" dirty="0" smtClean="0">
                <a:solidFill>
                  <a:schemeClr val="dk1"/>
                </a:solidFill>
                <a:latin typeface="Raleway"/>
                <a:ea typeface="Raleway"/>
                <a:cs typeface="Raleway"/>
                <a:sym typeface="Raleway"/>
              </a:rPr>
              <a:t>t(22</a:t>
            </a:r>
            <a:r>
              <a:rPr lang="en-US" sz="1500" dirty="0">
                <a:solidFill>
                  <a:schemeClr val="dk1"/>
                </a:solidFill>
                <a:latin typeface="Raleway"/>
                <a:ea typeface="Raleway"/>
                <a:cs typeface="Raleway"/>
                <a:sym typeface="Raleway"/>
              </a:rPr>
              <a:t>) </a:t>
            </a:r>
            <a:r>
              <a:rPr lang="en-US" sz="1500" dirty="0" smtClean="0">
                <a:solidFill>
                  <a:schemeClr val="dk1"/>
                </a:solidFill>
                <a:latin typeface="Raleway"/>
                <a:ea typeface="Raleway"/>
                <a:cs typeface="Raleway"/>
                <a:sym typeface="Raleway"/>
              </a:rPr>
              <a:t>= 					2.620</a:t>
            </a:r>
            <a:r>
              <a:rPr lang="en-US" sz="1500" dirty="0">
                <a:solidFill>
                  <a:schemeClr val="dk1"/>
                </a:solidFill>
                <a:latin typeface="Raleway"/>
                <a:ea typeface="Raleway"/>
                <a:cs typeface="Raleway"/>
                <a:sym typeface="Raleway"/>
              </a:rPr>
              <a:t>, p=0.0156, and comments, t(22)=4.491, </a:t>
            </a:r>
            <a:r>
              <a:rPr lang="en-US" sz="1500" dirty="0" smtClean="0">
                <a:solidFill>
                  <a:schemeClr val="dk1"/>
                </a:solidFill>
                <a:latin typeface="Raleway"/>
                <a:ea typeface="Raleway"/>
                <a:cs typeface="Raleway"/>
                <a:sym typeface="Raleway"/>
              </a:rPr>
              <a:t>					p=1.82e-4</a:t>
            </a:r>
            <a:r>
              <a:rPr lang="en-US" sz="1500" dirty="0">
                <a:solidFill>
                  <a:schemeClr val="dk1"/>
                </a:solidFill>
                <a:latin typeface="Raleway"/>
                <a:ea typeface="Raleway"/>
                <a:cs typeface="Raleway"/>
                <a:sym typeface="Raleway"/>
              </a:rPr>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03" y="887206"/>
            <a:ext cx="2974622" cy="21171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82" y="3004348"/>
            <a:ext cx="3302971" cy="2153105"/>
          </a:xfrm>
          <a:prstGeom prst="rect">
            <a:avLst/>
          </a:prstGeom>
        </p:spPr>
      </p:pic>
    </p:spTree>
    <p:extLst>
      <p:ext uri="{BB962C8B-B14F-4D97-AF65-F5344CB8AC3E}">
        <p14:creationId xmlns:p14="http://schemas.microsoft.com/office/powerpoint/2010/main" val="883997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Take away and next steps</a:t>
            </a:r>
            <a:endParaRPr lang="en-US" dirty="0"/>
          </a:p>
        </p:txBody>
      </p:sp>
      <p:sp>
        <p:nvSpPr>
          <p:cNvPr id="3" name="Text Placeholder 2"/>
          <p:cNvSpPr>
            <a:spLocks noGrp="1"/>
          </p:cNvSpPr>
          <p:nvPr>
            <p:ph type="body" idx="2"/>
          </p:nvPr>
        </p:nvSpPr>
        <p:spPr/>
        <p:txBody>
          <a:bodyPr/>
          <a:lstStyle/>
          <a:p>
            <a:r>
              <a:rPr lang="en-US" sz="1500" dirty="0" smtClean="0"/>
              <a:t>In conclusion, there appears to be a correlation between time of day and the rate at which highly </a:t>
            </a:r>
            <a:r>
              <a:rPr lang="en-US" sz="1500" dirty="0" err="1" smtClean="0"/>
              <a:t>upvoted</a:t>
            </a:r>
            <a:r>
              <a:rPr lang="en-US" sz="1500" dirty="0" smtClean="0"/>
              <a:t> and highly commented posts are made</a:t>
            </a:r>
            <a:endParaRPr lang="en-US" sz="1500" dirty="0"/>
          </a:p>
          <a:p>
            <a:r>
              <a:rPr lang="en-US" sz="1500" dirty="0"/>
              <a:t>The next step would be to </a:t>
            </a:r>
            <a:r>
              <a:rPr lang="en-US" sz="1500" dirty="0" smtClean="0"/>
              <a:t>determine some of the other </a:t>
            </a:r>
            <a:r>
              <a:rPr lang="en-US" sz="1500" dirty="0"/>
              <a:t>factors </a:t>
            </a:r>
            <a:r>
              <a:rPr lang="en-US" sz="1500" dirty="0" smtClean="0"/>
              <a:t>at play, using information like what is gleaned here about work hours, </a:t>
            </a:r>
            <a:r>
              <a:rPr lang="en-US" sz="1500" dirty="0"/>
              <a:t>and incorporating those into a predictive model. </a:t>
            </a:r>
            <a:r>
              <a:rPr lang="en-US" sz="1500" dirty="0" smtClean="0"/>
              <a:t>Potential uses for this model would be heavily focused on marketing to </a:t>
            </a:r>
            <a:r>
              <a:rPr lang="en-US" sz="1500" dirty="0" err="1" smtClean="0"/>
              <a:t>redditors</a:t>
            </a:r>
            <a:r>
              <a:rPr lang="en-US" sz="1500" dirty="0" smtClean="0"/>
              <a:t>. </a:t>
            </a:r>
            <a:endParaRPr lang="en-US" sz="1500" dirty="0"/>
          </a:p>
          <a:p>
            <a:r>
              <a:rPr lang="en-US" sz="1500" dirty="0" smtClean="0"/>
              <a:t>Further efforts with this data scraping task will also involve the incorporation of an amazon ec2 in order to optimize the general usefulness of the scraper. </a:t>
            </a:r>
          </a:p>
          <a:p>
            <a:endParaRPr lang="en-US" sz="1200" dirty="0"/>
          </a:p>
        </p:txBody>
      </p:sp>
    </p:spTree>
    <p:extLst>
      <p:ext uri="{BB962C8B-B14F-4D97-AF65-F5344CB8AC3E}">
        <p14:creationId xmlns:p14="http://schemas.microsoft.com/office/powerpoint/2010/main" val="1262163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ext Placeholder 2"/>
          <p:cNvSpPr>
            <a:spLocks noGrp="1"/>
          </p:cNvSpPr>
          <p:nvPr>
            <p:ph type="body" idx="2"/>
          </p:nvPr>
        </p:nvSpPr>
        <p:spPr/>
        <p:txBody>
          <a:bodyPr/>
          <a:lstStyle/>
          <a:p>
            <a:endParaRPr lang="en-US" dirty="0"/>
          </a:p>
        </p:txBody>
      </p:sp>
    </p:spTree>
    <p:extLst>
      <p:ext uri="{BB962C8B-B14F-4D97-AF65-F5344CB8AC3E}">
        <p14:creationId xmlns:p14="http://schemas.microsoft.com/office/powerpoint/2010/main" val="1640329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1004</Words>
  <Application>Microsoft Macintosh PowerPoint</Application>
  <PresentationFormat>On-screen Show (16:9)</PresentationFormat>
  <Paragraphs>50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Raleway</vt:lpstr>
      <vt:lpstr>Raleway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James Skelton Iii</cp:lastModifiedBy>
  <cp:revision>32</cp:revision>
  <dcterms:modified xsi:type="dcterms:W3CDTF">2020-01-10T17:41:18Z</dcterms:modified>
</cp:coreProperties>
</file>