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2.xml" ContentType="application/vnd.openxmlformats-officedocument.presentationml.notesSlide+xml"/>
  <Override PartName="/ppt/tags/tag1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1.xml" ContentType="application/vnd.openxmlformats-officedocument.themeOverride+xml"/>
  <Override PartName="/ppt/tags/tag1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6.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7" r:id="rId1"/>
  </p:sldMasterIdLst>
  <p:notesMasterIdLst>
    <p:notesMasterId r:id="rId25"/>
  </p:notesMasterIdLst>
  <p:handoutMasterIdLst>
    <p:handoutMasterId r:id="rId26"/>
  </p:handoutMasterIdLst>
  <p:sldIdLst>
    <p:sldId id="3018" r:id="rId2"/>
    <p:sldId id="3019" r:id="rId3"/>
    <p:sldId id="3020" r:id="rId4"/>
    <p:sldId id="3041" r:id="rId5"/>
    <p:sldId id="3034" r:id="rId6"/>
    <p:sldId id="3043" r:id="rId7"/>
    <p:sldId id="3044" r:id="rId8"/>
    <p:sldId id="3045" r:id="rId9"/>
    <p:sldId id="3021" r:id="rId10"/>
    <p:sldId id="3035" r:id="rId11"/>
    <p:sldId id="3047" r:id="rId12"/>
    <p:sldId id="3057" r:id="rId13"/>
    <p:sldId id="3051" r:id="rId14"/>
    <p:sldId id="3064" r:id="rId15"/>
    <p:sldId id="3032" r:id="rId16"/>
    <p:sldId id="3048" r:id="rId17"/>
    <p:sldId id="3049" r:id="rId18"/>
    <p:sldId id="3050" r:id="rId19"/>
    <p:sldId id="3052" r:id="rId20"/>
    <p:sldId id="3059" r:id="rId21"/>
    <p:sldId id="3060" r:id="rId22"/>
    <p:sldId id="3061" r:id="rId23"/>
    <p:sldId id="3063" r:id="rId24"/>
  </p:sldIdLst>
  <p:sldSz cx="12858750" cy="7232650"/>
  <p:notesSz cx="6858000" cy="9144000"/>
  <p:custDataLst>
    <p:tags r:id="rId27"/>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 xmlns:p15="http://schemas.microsoft.com/office/powerpoint/2012/main">
        <p15:guide id="1" orient="horz" pos="328" userDrawn="1">
          <p15:clr>
            <a:srgbClr val="A4A3A4"/>
          </p15:clr>
        </p15:guide>
        <p15:guide id="2" pos="4050" userDrawn="1">
          <p15:clr>
            <a:srgbClr val="A4A3A4"/>
          </p15:clr>
        </p15:guide>
        <p15:guide id="3" pos="557" userDrawn="1">
          <p15:clr>
            <a:srgbClr val="A4A3A4"/>
          </p15:clr>
        </p15:guide>
        <p15:guide id="5" orient="horz" pos="4183" userDrawn="1">
          <p15:clr>
            <a:srgbClr val="A4A3A4"/>
          </p15:clr>
        </p15:guide>
        <p15:guide id="6" pos="7497" userDrawn="1">
          <p15:clr>
            <a:srgbClr val="A4A3A4"/>
          </p15:clr>
        </p15:guide>
        <p15:guide id="7" pos="6908"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CCFF"/>
    <a:srgbClr val="33C0C9"/>
    <a:srgbClr val="FFFFFF"/>
    <a:srgbClr val="F59817"/>
    <a:srgbClr val="01438E"/>
    <a:srgbClr val="6EB92C"/>
    <a:srgbClr val="920240"/>
    <a:srgbClr val="1F4C6B"/>
    <a:srgbClr val="058D2A"/>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14" autoAdjust="0"/>
    <p:restoredTop sz="95317" autoAdjust="0"/>
  </p:normalViewPr>
  <p:slideViewPr>
    <p:cSldViewPr>
      <p:cViewPr varScale="1">
        <p:scale>
          <a:sx n="69" d="100"/>
          <a:sy n="69" d="100"/>
        </p:scale>
        <p:origin x="-252" y="-102"/>
      </p:cViewPr>
      <p:guideLst>
        <p:guide orient="horz" pos="328"/>
        <p:guide orient="horz" pos="4183"/>
        <p:guide pos="4050"/>
        <p:guide pos="557"/>
        <p:guide pos="7497"/>
        <p:guide pos="6908"/>
      </p:guideLst>
    </p:cSldViewPr>
  </p:slideViewPr>
  <p:outlineViewPr>
    <p:cViewPr>
      <p:scale>
        <a:sx n="100" d="100"/>
        <a:sy n="100" d="100"/>
      </p:scale>
      <p:origin x="0" y="-20556"/>
    </p:cViewPr>
  </p:outlineViewPr>
  <p:notesTextViewPr>
    <p:cViewPr>
      <p:scale>
        <a:sx n="1" d="1"/>
        <a:sy n="1" d="1"/>
      </p:scale>
      <p:origin x="0" y="0"/>
    </p:cViewPr>
  </p:notesTextViewPr>
  <p:sorterViewPr>
    <p:cViewPr>
      <p:scale>
        <a:sx n="86" d="100"/>
        <a:sy n="86" d="100"/>
      </p:scale>
      <p:origin x="0" y="0"/>
    </p:cViewPr>
  </p:sorterViewPr>
  <p:notesViewPr>
    <p:cSldViewPr>
      <p:cViewPr varScale="1">
        <p:scale>
          <a:sx n="65" d="100"/>
          <a:sy n="65" d="100"/>
        </p:scale>
        <p:origin x="2796"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t>2018/1/18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t>‹#›</a:t>
            </a:fld>
            <a:endParaRPr lang="zh-CN" altLang="en-US"/>
          </a:p>
        </p:txBody>
      </p:sp>
    </p:spTree>
    <p:extLst>
      <p:ext uri="{BB962C8B-B14F-4D97-AF65-F5344CB8AC3E}">
        <p14:creationId xmlns:p14="http://schemas.microsoft.com/office/powerpoint/2010/main" val="19866600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2018/1/18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30668177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2C9870A4-879E-4C9D-940C-B6643A13544B}"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10</a:t>
            </a:fld>
            <a:endParaRPr lang="zh-CN" altLang="en-US" smtClean="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8263079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11</a:t>
            </a:fld>
            <a:endParaRPr lang="zh-CN" altLang="en-US"/>
          </a:p>
        </p:txBody>
      </p:sp>
    </p:spTree>
    <p:extLst>
      <p:ext uri="{BB962C8B-B14F-4D97-AF65-F5344CB8AC3E}">
        <p14:creationId xmlns:p14="http://schemas.microsoft.com/office/powerpoint/2010/main" val="5329339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extLst>
      <p:ext uri="{BB962C8B-B14F-4D97-AF65-F5344CB8AC3E}">
        <p14:creationId xmlns:p14="http://schemas.microsoft.com/office/powerpoint/2010/main" val="25512585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2C9870A4-879E-4C9D-940C-B6643A13544B}"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13</a:t>
            </a:fld>
            <a:endParaRPr lang="zh-CN" altLang="en-US" smtClean="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4902003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15</a:t>
            </a:fld>
            <a:endParaRPr lang="zh-CN" altLang="en-US"/>
          </a:p>
        </p:txBody>
      </p:sp>
    </p:spTree>
    <p:extLst>
      <p:ext uri="{BB962C8B-B14F-4D97-AF65-F5344CB8AC3E}">
        <p14:creationId xmlns:p14="http://schemas.microsoft.com/office/powerpoint/2010/main" val="40362346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16</a:t>
            </a:fld>
            <a:endParaRPr lang="zh-CN" altLang="en-US"/>
          </a:p>
        </p:txBody>
      </p:sp>
    </p:spTree>
    <p:extLst>
      <p:ext uri="{BB962C8B-B14F-4D97-AF65-F5344CB8AC3E}">
        <p14:creationId xmlns:p14="http://schemas.microsoft.com/office/powerpoint/2010/main" val="40362346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17</a:t>
            </a:fld>
            <a:endParaRPr lang="zh-CN" altLang="en-US"/>
          </a:p>
        </p:txBody>
      </p:sp>
    </p:spTree>
    <p:extLst>
      <p:ext uri="{BB962C8B-B14F-4D97-AF65-F5344CB8AC3E}">
        <p14:creationId xmlns:p14="http://schemas.microsoft.com/office/powerpoint/2010/main" val="40362346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18</a:t>
            </a:fld>
            <a:endParaRPr lang="zh-CN" altLang="en-US"/>
          </a:p>
        </p:txBody>
      </p:sp>
    </p:spTree>
    <p:extLst>
      <p:ext uri="{BB962C8B-B14F-4D97-AF65-F5344CB8AC3E}">
        <p14:creationId xmlns:p14="http://schemas.microsoft.com/office/powerpoint/2010/main" val="40362346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19</a:t>
            </a:fld>
            <a:endParaRPr lang="zh-CN" altLang="en-US"/>
          </a:p>
        </p:txBody>
      </p:sp>
    </p:spTree>
    <p:extLst>
      <p:ext uri="{BB962C8B-B14F-4D97-AF65-F5344CB8AC3E}">
        <p14:creationId xmlns:p14="http://schemas.microsoft.com/office/powerpoint/2010/main" val="40362346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2C9870A4-879E-4C9D-940C-B6643A13544B}"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20</a:t>
            </a:fld>
            <a:endParaRPr lang="zh-CN" altLang="en-US" smtClean="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066830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2</a:t>
            </a:fld>
            <a:endParaRPr lang="zh-CN" altLang="en-US"/>
          </a:p>
        </p:txBody>
      </p:sp>
    </p:spTree>
    <p:extLst>
      <p:ext uri="{BB962C8B-B14F-4D97-AF65-F5344CB8AC3E}">
        <p14:creationId xmlns:p14="http://schemas.microsoft.com/office/powerpoint/2010/main" val="40325316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21</a:t>
            </a:fld>
            <a:endParaRPr lang="zh-CN" altLang="en-US"/>
          </a:p>
        </p:txBody>
      </p:sp>
    </p:spTree>
    <p:extLst>
      <p:ext uri="{BB962C8B-B14F-4D97-AF65-F5344CB8AC3E}">
        <p14:creationId xmlns:p14="http://schemas.microsoft.com/office/powerpoint/2010/main" val="40362346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22</a:t>
            </a:fld>
            <a:endParaRPr lang="zh-CN" altLang="en-US"/>
          </a:p>
        </p:txBody>
      </p:sp>
    </p:spTree>
    <p:extLst>
      <p:ext uri="{BB962C8B-B14F-4D97-AF65-F5344CB8AC3E}">
        <p14:creationId xmlns:p14="http://schemas.microsoft.com/office/powerpoint/2010/main" val="21908325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23</a:t>
            </a:fld>
            <a:endParaRPr lang="zh-CN" altLang="en-US"/>
          </a:p>
        </p:txBody>
      </p:sp>
    </p:spTree>
    <p:extLst>
      <p:ext uri="{BB962C8B-B14F-4D97-AF65-F5344CB8AC3E}">
        <p14:creationId xmlns:p14="http://schemas.microsoft.com/office/powerpoint/2010/main" val="2670870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2C9870A4-879E-4C9D-940C-B6643A13544B}"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3</a:t>
            </a:fld>
            <a:endParaRPr lang="zh-CN" altLang="en-US" smtClean="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620965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a:t>
            </a:fld>
            <a:endParaRPr lang="zh-CN" altLang="en-US"/>
          </a:p>
        </p:txBody>
      </p:sp>
    </p:spTree>
    <p:extLst>
      <p:ext uri="{BB962C8B-B14F-4D97-AF65-F5344CB8AC3E}">
        <p14:creationId xmlns:p14="http://schemas.microsoft.com/office/powerpoint/2010/main" val="3355761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a:t>
            </a:fld>
            <a:endParaRPr lang="zh-CN" altLang="en-US"/>
          </a:p>
        </p:txBody>
      </p:sp>
    </p:spTree>
    <p:extLst>
      <p:ext uri="{BB962C8B-B14F-4D97-AF65-F5344CB8AC3E}">
        <p14:creationId xmlns:p14="http://schemas.microsoft.com/office/powerpoint/2010/main" val="4213828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a:t>
            </a:fld>
            <a:endParaRPr lang="zh-CN" altLang="en-US"/>
          </a:p>
        </p:txBody>
      </p:sp>
    </p:spTree>
    <p:extLst>
      <p:ext uri="{BB962C8B-B14F-4D97-AF65-F5344CB8AC3E}">
        <p14:creationId xmlns:p14="http://schemas.microsoft.com/office/powerpoint/2010/main" val="42138288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7</a:t>
            </a:fld>
            <a:endParaRPr lang="zh-CN" altLang="en-US"/>
          </a:p>
        </p:txBody>
      </p:sp>
    </p:spTree>
    <p:extLst>
      <p:ext uri="{BB962C8B-B14F-4D97-AF65-F5344CB8AC3E}">
        <p14:creationId xmlns:p14="http://schemas.microsoft.com/office/powerpoint/2010/main" val="42138288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8</a:t>
            </a:fld>
            <a:endParaRPr lang="zh-CN" altLang="en-US"/>
          </a:p>
        </p:txBody>
      </p:sp>
    </p:spTree>
    <p:extLst>
      <p:ext uri="{BB962C8B-B14F-4D97-AF65-F5344CB8AC3E}">
        <p14:creationId xmlns:p14="http://schemas.microsoft.com/office/powerpoint/2010/main" val="42138288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xfrm>
            <a:off x="684213" y="1141413"/>
            <a:ext cx="5486400" cy="3086100"/>
          </a:xfrm>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备注占位符 2"/>
          <p:cNvSpPr>
            <a:spLocks noGrp="1" noChangeArrowheads="1"/>
          </p:cNvSpPr>
          <p:nvPr>
            <p:ph type="body" idx="1"/>
          </p:nvPr>
        </p:nvSpPr>
        <p:spPr>
          <a:xfrm>
            <a:off x="684213" y="4398963"/>
            <a:ext cx="5486400" cy="3600450"/>
          </a:xfrm>
          <a:noFill/>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en-US" altLang="zh-CN"/>
          </a:p>
        </p:txBody>
      </p:sp>
      <p:sp>
        <p:nvSpPr>
          <p:cNvPr id="33796" name="灯片编号占位符 3"/>
          <p:cNvSpPr txBox="1">
            <a:spLocks noGrp="1" noChangeArrowheads="1"/>
          </p:cNvSpPr>
          <p:nvPr/>
        </p:nvSpPr>
        <p:spPr bwMode="auto">
          <a:xfrm>
            <a:off x="3883025" y="8683625"/>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latinLnBrk="1" hangingPunct="1">
              <a:spcBef>
                <a:spcPct val="0"/>
              </a:spcBef>
            </a:pPr>
            <a:fld id="{D8A88CB0-5585-4DC3-AF7B-F8B607B001A8}" type="slidenum">
              <a:rPr lang="zh-CN" altLang="en-US">
                <a:latin typeface="Arial" panose="020B0604020202020204" pitchFamily="34" charset="0"/>
                <a:ea typeface="微软雅黑" panose="020B0503020204020204" pitchFamily="34" charset="-122"/>
              </a:rPr>
              <a:pPr algn="r" eaLnBrk="1" latinLnBrk="1" hangingPunct="1">
                <a:spcBef>
                  <a:spcPct val="0"/>
                </a:spcBef>
              </a:pPr>
              <a:t>9</a:t>
            </a:fld>
            <a:endParaRPr lang="zh-CN" altLang="en-US"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2666978140"/>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BF82D2-7A68-459D-A996-9BDDA2518FA4}" type="datetimeFigureOut">
              <a:rPr lang="zh-CN" altLang="en-US" smtClean="0"/>
              <a:t>2018/1/18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193328864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32BF82D2-7A68-459D-A996-9BDDA2518FA4}" type="datetimeFigureOut">
              <a:rPr lang="zh-CN" altLang="en-US" smtClean="0"/>
              <a:t>2018/1/18</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3485056897"/>
      </p:ext>
    </p:extLst>
  </p:cSld>
  <p:clrMap bg1="lt1" tx1="dk1" bg2="lt2" tx2="dk2" accent1="accent1" accent2="accent2" accent3="accent3" accent4="accent4" accent5="accent5" accent6="accent6" hlink="hlink" folHlink="folHlink"/>
  <p:sldLayoutIdLst>
    <p:sldLayoutId id="2147483704" r:id="rId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notesSlide" Target="../notesSlides/notesSlide2.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9"/>
          <p:cNvSpPr/>
          <p:nvPr/>
        </p:nvSpPr>
        <p:spPr>
          <a:xfrm>
            <a:off x="0" y="3"/>
            <a:ext cx="7116087" cy="7232649"/>
          </a:xfrm>
          <a:custGeom>
            <a:avLst/>
            <a:gdLst>
              <a:gd name="connsiteX0" fmla="*/ 0 w 7116087"/>
              <a:gd name="connsiteY0" fmla="*/ 0 h 7232649"/>
              <a:gd name="connsiteX1" fmla="*/ 7116087 w 7116087"/>
              <a:gd name="connsiteY1" fmla="*/ 0 h 7232649"/>
              <a:gd name="connsiteX2" fmla="*/ 4992954 w 7116087"/>
              <a:gd name="connsiteY2" fmla="*/ 7232649 h 7232649"/>
              <a:gd name="connsiteX3" fmla="*/ 0 w 7116087"/>
              <a:gd name="connsiteY3" fmla="*/ 7232649 h 7232649"/>
            </a:gdLst>
            <a:ahLst/>
            <a:cxnLst>
              <a:cxn ang="0">
                <a:pos x="connsiteX0" y="connsiteY0"/>
              </a:cxn>
              <a:cxn ang="0">
                <a:pos x="connsiteX1" y="connsiteY1"/>
              </a:cxn>
              <a:cxn ang="0">
                <a:pos x="connsiteX2" y="connsiteY2"/>
              </a:cxn>
              <a:cxn ang="0">
                <a:pos x="connsiteX3" y="connsiteY3"/>
              </a:cxn>
            </a:cxnLst>
            <a:rect l="l" t="t" r="r" b="b"/>
            <a:pathLst>
              <a:path w="7116087" h="7232649">
                <a:moveTo>
                  <a:pt x="0" y="0"/>
                </a:moveTo>
                <a:lnTo>
                  <a:pt x="7116087" y="0"/>
                </a:lnTo>
                <a:lnTo>
                  <a:pt x="4992954" y="7232649"/>
                </a:lnTo>
                <a:lnTo>
                  <a:pt x="0" y="7232649"/>
                </a:lnTo>
                <a:close/>
              </a:path>
            </a:pathLst>
          </a:custGeom>
          <a:blipFill dpi="0" rotWithShape="1">
            <a:blip r:embed="rId3" cstate="print">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6"/>
          <p:cNvSpPr>
            <a:spLocks/>
          </p:cNvSpPr>
          <p:nvPr/>
        </p:nvSpPr>
        <p:spPr bwMode="auto">
          <a:xfrm>
            <a:off x="4306729" y="0"/>
            <a:ext cx="3246338" cy="7232650"/>
          </a:xfrm>
          <a:custGeom>
            <a:avLst/>
            <a:gdLst>
              <a:gd name="T0" fmla="*/ 930 w 1422"/>
              <a:gd name="T1" fmla="*/ 0 h 3163"/>
              <a:gd name="T2" fmla="*/ 1422 w 1422"/>
              <a:gd name="T3" fmla="*/ 0 h 3163"/>
              <a:gd name="T4" fmla="*/ 237 w 1422"/>
              <a:gd name="T5" fmla="*/ 3163 h 3163"/>
              <a:gd name="T6" fmla="*/ 0 w 1422"/>
              <a:gd name="T7" fmla="*/ 3163 h 3163"/>
              <a:gd name="T8" fmla="*/ 930 w 1422"/>
              <a:gd name="T9" fmla="*/ 0 h 3163"/>
            </a:gdLst>
            <a:ahLst/>
            <a:cxnLst>
              <a:cxn ang="0">
                <a:pos x="T0" y="T1"/>
              </a:cxn>
              <a:cxn ang="0">
                <a:pos x="T2" y="T3"/>
              </a:cxn>
              <a:cxn ang="0">
                <a:pos x="T4" y="T5"/>
              </a:cxn>
              <a:cxn ang="0">
                <a:pos x="T6" y="T7"/>
              </a:cxn>
              <a:cxn ang="0">
                <a:pos x="T8" y="T9"/>
              </a:cxn>
            </a:cxnLst>
            <a:rect l="0" t="0" r="r" b="b"/>
            <a:pathLst>
              <a:path w="1422" h="3163">
                <a:moveTo>
                  <a:pt x="930" y="0"/>
                </a:moveTo>
                <a:lnTo>
                  <a:pt x="1422" y="0"/>
                </a:lnTo>
                <a:lnTo>
                  <a:pt x="237" y="3163"/>
                </a:lnTo>
                <a:lnTo>
                  <a:pt x="0" y="3163"/>
                </a:lnTo>
                <a:lnTo>
                  <a:pt x="930" y="0"/>
                </a:lnTo>
                <a:close/>
              </a:path>
            </a:pathLst>
          </a:custGeom>
          <a:solidFill>
            <a:srgbClr val="66CCFF">
              <a:alpha val="80000"/>
            </a:srgbClr>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p>
        </p:txBody>
      </p:sp>
      <p:sp>
        <p:nvSpPr>
          <p:cNvPr id="14" name="任意多边形 13"/>
          <p:cNvSpPr>
            <a:spLocks/>
          </p:cNvSpPr>
          <p:nvPr/>
        </p:nvSpPr>
        <p:spPr bwMode="auto">
          <a:xfrm>
            <a:off x="4306727" y="0"/>
            <a:ext cx="2531779" cy="7232650"/>
          </a:xfrm>
          <a:custGeom>
            <a:avLst/>
            <a:gdLst>
              <a:gd name="connsiteX0" fmla="*/ 1476376 w 1760538"/>
              <a:gd name="connsiteY0" fmla="*/ 0 h 5021263"/>
              <a:gd name="connsiteX1" fmla="*/ 1760538 w 1760538"/>
              <a:gd name="connsiteY1" fmla="*/ 0 h 5021263"/>
              <a:gd name="connsiteX2" fmla="*/ 950913 w 1760538"/>
              <a:gd name="connsiteY2" fmla="*/ 3481388 h 5021263"/>
              <a:gd name="connsiteX3" fmla="*/ 950910 w 1760538"/>
              <a:gd name="connsiteY3" fmla="*/ 3481394 h 5021263"/>
              <a:gd name="connsiteX4" fmla="*/ 593725 w 1760538"/>
              <a:gd name="connsiteY4" fmla="*/ 5021262 h 5021263"/>
              <a:gd name="connsiteX5" fmla="*/ 376238 w 1760538"/>
              <a:gd name="connsiteY5" fmla="*/ 5021262 h 5021263"/>
              <a:gd name="connsiteX6" fmla="*/ 376238 w 1760538"/>
              <a:gd name="connsiteY6" fmla="*/ 5021263 h 5021263"/>
              <a:gd name="connsiteX7" fmla="*/ 0 w 1760538"/>
              <a:gd name="connsiteY7" fmla="*/ 5021263 h 5021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0538" h="5021263">
                <a:moveTo>
                  <a:pt x="1476376" y="0"/>
                </a:moveTo>
                <a:lnTo>
                  <a:pt x="1760538" y="0"/>
                </a:lnTo>
                <a:lnTo>
                  <a:pt x="950913" y="3481388"/>
                </a:lnTo>
                <a:lnTo>
                  <a:pt x="950910" y="3481394"/>
                </a:lnTo>
                <a:lnTo>
                  <a:pt x="593725" y="5021262"/>
                </a:lnTo>
                <a:lnTo>
                  <a:pt x="376238" y="5021262"/>
                </a:lnTo>
                <a:lnTo>
                  <a:pt x="376238" y="5021263"/>
                </a:lnTo>
                <a:lnTo>
                  <a:pt x="0" y="5021263"/>
                </a:lnTo>
                <a:close/>
              </a:path>
            </a:pathLst>
          </a:custGeom>
          <a:solidFill>
            <a:schemeClr val="accent2"/>
          </a:solidFill>
          <a:ln w="0">
            <a:noFill/>
            <a:prstDash val="solid"/>
            <a:round/>
            <a:headEnd/>
            <a:tailEnd/>
          </a:ln>
        </p:spPr>
        <p:txBody>
          <a:bodyPr vert="horz" wrap="square" lIns="128580" tIns="64290" rIns="128580" bIns="64290" numCol="1" anchor="t" anchorCtr="0" compatLnSpc="1">
            <a:prstTxWarp prst="textNoShape">
              <a:avLst/>
            </a:prstTxWarp>
            <a:noAutofit/>
          </a:bodyPr>
          <a:lstStyle/>
          <a:p>
            <a:endParaRPr lang="zh-CN" altLang="en-US"/>
          </a:p>
        </p:txBody>
      </p:sp>
      <p:sp>
        <p:nvSpPr>
          <p:cNvPr id="4" name="矩形 259"/>
          <p:cNvSpPr>
            <a:spLocks noChangeArrowheads="1"/>
          </p:cNvSpPr>
          <p:nvPr/>
        </p:nvSpPr>
        <p:spPr bwMode="auto">
          <a:xfrm>
            <a:off x="6743256" y="3706788"/>
            <a:ext cx="553553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4800" b="1" dirty="0">
                <a:solidFill>
                  <a:schemeClr val="accent2"/>
                </a:solidFill>
                <a:cs typeface="Arial" panose="020B0604020202020204" pitchFamily="34" charset="0"/>
              </a:rPr>
              <a:t>人工智能</a:t>
            </a:r>
          </a:p>
        </p:txBody>
      </p:sp>
      <p:sp>
        <p:nvSpPr>
          <p:cNvPr id="5" name="矩形 259"/>
          <p:cNvSpPr>
            <a:spLocks noChangeArrowheads="1"/>
          </p:cNvSpPr>
          <p:nvPr/>
        </p:nvSpPr>
        <p:spPr bwMode="auto">
          <a:xfrm>
            <a:off x="6743256" y="5416525"/>
            <a:ext cx="407860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r">
              <a:buNone/>
            </a:pPr>
            <a:r>
              <a:rPr lang="en-US" altLang="zh-CN" sz="2800" dirty="0" smtClean="0">
                <a:solidFill>
                  <a:schemeClr val="accent2"/>
                </a:solidFill>
                <a:latin typeface="Arial" panose="020B0604020202020204" pitchFamily="34" charset="0"/>
                <a:cs typeface="Arial" panose="020B0604020202020204" pitchFamily="34" charset="0"/>
              </a:rPr>
              <a:t>Toby</a:t>
            </a:r>
            <a:endParaRPr lang="zh-CN" altLang="en-US" sz="2800"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64976352"/>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down)">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up)">
                                      <p:cBhvr>
                                        <p:cTn id="18" dur="500"/>
                                        <p:tgtEl>
                                          <p:spTgt spid="11"/>
                                        </p:tgtEl>
                                      </p:cBhvr>
                                    </p:animEffect>
                                  </p:childTnLst>
                                </p:cTn>
                              </p:par>
                            </p:childTnLst>
                          </p:cTn>
                        </p:par>
                        <p:par>
                          <p:cTn id="19" fill="hold">
                            <p:stCondLst>
                              <p:cond delay="50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4"/>
                                        </p:tgtEl>
                                        <p:attrNameLst>
                                          <p:attrName>ppt_y</p:attrName>
                                        </p:attrNameLst>
                                      </p:cBhvr>
                                      <p:tavLst>
                                        <p:tav tm="0">
                                          <p:val>
                                            <p:strVal val="#ppt_y"/>
                                          </p:val>
                                        </p:tav>
                                        <p:tav tm="100000">
                                          <p:val>
                                            <p:strVal val="#ppt_y"/>
                                          </p:val>
                                        </p:tav>
                                      </p:tavLst>
                                    </p:anim>
                                    <p:anim calcmode="lin" valueType="num">
                                      <p:cBhvr>
                                        <p:cTn id="24"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4"/>
                                        </p:tgtEl>
                                      </p:cBhvr>
                                    </p:animEffect>
                                  </p:childTnLst>
                                </p:cTn>
                              </p:par>
                            </p:childTnLst>
                          </p:cTn>
                        </p:par>
                        <p:par>
                          <p:cTn id="27" fill="hold">
                            <p:stCondLst>
                              <p:cond delay="1150"/>
                            </p:stCondLst>
                            <p:childTnLst>
                              <p:par>
                                <p:cTn id="28" presetID="26" presetClass="emph" presetSubtype="0" fill="hold" grpId="1" nodeType="afterEffect">
                                  <p:stCondLst>
                                    <p:cond delay="0"/>
                                  </p:stCondLst>
                                  <p:iterate type="lt">
                                    <p:tmPct val="0"/>
                                  </p:iterate>
                                  <p:childTnLst>
                                    <p:animEffect transition="out" filter="fade">
                                      <p:cBhvr>
                                        <p:cTn id="29" dur="500" tmFilter="0, 0; .2, .5; .8, .5; 1, 0"/>
                                        <p:tgtEl>
                                          <p:spTgt spid="4"/>
                                        </p:tgtEl>
                                      </p:cBhvr>
                                    </p:animEffect>
                                    <p:animScale>
                                      <p:cBhvr>
                                        <p:cTn id="30" dur="250" autoRev="1" fill="hold"/>
                                        <p:tgtEl>
                                          <p:spTgt spid="4"/>
                                        </p:tgtEl>
                                      </p:cBhvr>
                                      <p:by x="105000" y="105000"/>
                                    </p:animScale>
                                  </p:childTnLst>
                                </p:cTn>
                              </p:par>
                            </p:childTnLst>
                          </p:cTn>
                        </p:par>
                        <p:par>
                          <p:cTn id="31" fill="hold">
                            <p:stCondLst>
                              <p:cond delay="1650"/>
                            </p:stCondLst>
                            <p:childTnLst>
                              <p:par>
                                <p:cTn id="32" presetID="41" presetClass="entr" presetSubtype="0" fill="hold" grpId="0" nodeType="afterEffect">
                                  <p:stCondLst>
                                    <p:cond delay="0"/>
                                  </p:stCondLst>
                                  <p:iterate type="lt">
                                    <p:tmPct val="10000"/>
                                  </p:iterate>
                                  <p:childTnLst>
                                    <p:set>
                                      <p:cBhvr>
                                        <p:cTn id="33" dur="1" fill="hold">
                                          <p:stCondLst>
                                            <p:cond delay="0"/>
                                          </p:stCondLst>
                                        </p:cTn>
                                        <p:tgtEl>
                                          <p:spTgt spid="5"/>
                                        </p:tgtEl>
                                        <p:attrNameLst>
                                          <p:attrName>style.visibility</p:attrName>
                                        </p:attrNameLst>
                                      </p:cBhvr>
                                      <p:to>
                                        <p:strVal val="visible"/>
                                      </p:to>
                                    </p:set>
                                    <p:anim calcmode="lin" valueType="num">
                                      <p:cBhvr>
                                        <p:cTn id="34"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35" dur="500" fill="hold"/>
                                        <p:tgtEl>
                                          <p:spTgt spid="5"/>
                                        </p:tgtEl>
                                        <p:attrNameLst>
                                          <p:attrName>ppt_y</p:attrName>
                                        </p:attrNameLst>
                                      </p:cBhvr>
                                      <p:tavLst>
                                        <p:tav tm="0">
                                          <p:val>
                                            <p:strVal val="#ppt_y"/>
                                          </p:val>
                                        </p:tav>
                                        <p:tav tm="100000">
                                          <p:val>
                                            <p:strVal val="#ppt_y"/>
                                          </p:val>
                                        </p:tav>
                                      </p:tavLst>
                                    </p:anim>
                                    <p:anim calcmode="lin" valueType="num">
                                      <p:cBhvr>
                                        <p:cTn id="36"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37"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38" dur="500" tmFilter="0,0; .5, 1; 1, 1"/>
                                        <p:tgtEl>
                                          <p:spTgt spid="5"/>
                                        </p:tgtEl>
                                      </p:cBhvr>
                                    </p:animEffect>
                                  </p:childTnLst>
                                </p:cTn>
                              </p:par>
                            </p:childTnLst>
                          </p:cTn>
                        </p:par>
                        <p:par>
                          <p:cTn id="39" fill="hold">
                            <p:stCondLst>
                              <p:cond delay="2300"/>
                            </p:stCondLst>
                            <p:childTnLst>
                              <p:par>
                                <p:cTn id="40" presetID="26" presetClass="emph" presetSubtype="0" fill="hold" grpId="1" nodeType="afterEffect">
                                  <p:stCondLst>
                                    <p:cond delay="0"/>
                                  </p:stCondLst>
                                  <p:iterate type="lt">
                                    <p:tmPct val="0"/>
                                  </p:iterate>
                                  <p:childTnLst>
                                    <p:animEffect transition="out" filter="fade">
                                      <p:cBhvr>
                                        <p:cTn id="41" dur="500" tmFilter="0, 0; .2, .5; .8, .5; 1, 0"/>
                                        <p:tgtEl>
                                          <p:spTgt spid="5"/>
                                        </p:tgtEl>
                                      </p:cBhvr>
                                    </p:animEffect>
                                    <p:animScale>
                                      <p:cBhvr>
                                        <p:cTn id="42"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4" grpId="0" animBg="1"/>
      <p:bldP spid="4" grpId="0"/>
      <p:bldP spid="4" grpId="1"/>
      <p:bldP spid="5" grpId="0"/>
      <p:bldP spid="5"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712782" y="3029595"/>
            <a:ext cx="5757153" cy="1354217"/>
          </a:xfrm>
          <a:prstGeom prst="rect">
            <a:avLst/>
          </a:prstGeom>
        </p:spPr>
        <p:txBody>
          <a:bodyPr wrap="square" lIns="0" tIns="0" rIns="0" bIns="0">
            <a:spAutoFit/>
          </a:bodyPr>
          <a:lstStyle/>
          <a:p>
            <a:pPr algn="ctr"/>
            <a:r>
              <a:rPr lang="zh-CN" altLang="en-US" sz="4400" b="1"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人工智能、机器学习</a:t>
            </a:r>
            <a:r>
              <a:rPr lang="zh-CN" altLang="en-US" sz="4400"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a:t>
            </a:r>
            <a:endParaRPr lang="en-US" altLang="zh-CN" sz="4400" b="1"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a:p>
            <a:pPr algn="ctr"/>
            <a:r>
              <a:rPr lang="zh-CN" altLang="en-US" sz="4400" b="1"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深度学习</a:t>
            </a:r>
            <a:endParaRPr lang="zh-CN" altLang="en-US" sz="4400"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Freeform 6"/>
          <p:cNvSpPr>
            <a:spLocks/>
          </p:cNvSpPr>
          <p:nvPr/>
        </p:nvSpPr>
        <p:spPr bwMode="auto">
          <a:xfrm>
            <a:off x="2468937" y="0"/>
            <a:ext cx="3246338" cy="7232650"/>
          </a:xfrm>
          <a:custGeom>
            <a:avLst/>
            <a:gdLst>
              <a:gd name="T0" fmla="*/ 930 w 1422"/>
              <a:gd name="T1" fmla="*/ 0 h 3163"/>
              <a:gd name="T2" fmla="*/ 1422 w 1422"/>
              <a:gd name="T3" fmla="*/ 0 h 3163"/>
              <a:gd name="T4" fmla="*/ 237 w 1422"/>
              <a:gd name="T5" fmla="*/ 3163 h 3163"/>
              <a:gd name="T6" fmla="*/ 0 w 1422"/>
              <a:gd name="T7" fmla="*/ 3163 h 3163"/>
              <a:gd name="T8" fmla="*/ 930 w 1422"/>
              <a:gd name="T9" fmla="*/ 0 h 3163"/>
            </a:gdLst>
            <a:ahLst/>
            <a:cxnLst>
              <a:cxn ang="0">
                <a:pos x="T0" y="T1"/>
              </a:cxn>
              <a:cxn ang="0">
                <a:pos x="T2" y="T3"/>
              </a:cxn>
              <a:cxn ang="0">
                <a:pos x="T4" y="T5"/>
              </a:cxn>
              <a:cxn ang="0">
                <a:pos x="T6" y="T7"/>
              </a:cxn>
              <a:cxn ang="0">
                <a:pos x="T8" y="T9"/>
              </a:cxn>
            </a:cxnLst>
            <a:rect l="0" t="0" r="r" b="b"/>
            <a:pathLst>
              <a:path w="1422" h="3163">
                <a:moveTo>
                  <a:pt x="930" y="0"/>
                </a:moveTo>
                <a:lnTo>
                  <a:pt x="1422" y="0"/>
                </a:lnTo>
                <a:lnTo>
                  <a:pt x="237" y="3163"/>
                </a:lnTo>
                <a:lnTo>
                  <a:pt x="0" y="3163"/>
                </a:lnTo>
                <a:lnTo>
                  <a:pt x="930" y="0"/>
                </a:lnTo>
                <a:close/>
              </a:path>
            </a:pathLst>
          </a:custGeom>
          <a:solidFill>
            <a:srgbClr val="66CCFF">
              <a:alpha val="80000"/>
            </a:srgbClr>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p>
        </p:txBody>
      </p:sp>
      <p:sp>
        <p:nvSpPr>
          <p:cNvPr id="14" name="任意多边形 13"/>
          <p:cNvSpPr>
            <a:spLocks/>
          </p:cNvSpPr>
          <p:nvPr/>
        </p:nvSpPr>
        <p:spPr bwMode="auto">
          <a:xfrm>
            <a:off x="2468935" y="0"/>
            <a:ext cx="2531779" cy="7232650"/>
          </a:xfrm>
          <a:custGeom>
            <a:avLst/>
            <a:gdLst>
              <a:gd name="connsiteX0" fmla="*/ 1476376 w 1760538"/>
              <a:gd name="connsiteY0" fmla="*/ 0 h 5021263"/>
              <a:gd name="connsiteX1" fmla="*/ 1760538 w 1760538"/>
              <a:gd name="connsiteY1" fmla="*/ 0 h 5021263"/>
              <a:gd name="connsiteX2" fmla="*/ 950913 w 1760538"/>
              <a:gd name="connsiteY2" fmla="*/ 3481388 h 5021263"/>
              <a:gd name="connsiteX3" fmla="*/ 950910 w 1760538"/>
              <a:gd name="connsiteY3" fmla="*/ 3481394 h 5021263"/>
              <a:gd name="connsiteX4" fmla="*/ 593725 w 1760538"/>
              <a:gd name="connsiteY4" fmla="*/ 5021262 h 5021263"/>
              <a:gd name="connsiteX5" fmla="*/ 376238 w 1760538"/>
              <a:gd name="connsiteY5" fmla="*/ 5021262 h 5021263"/>
              <a:gd name="connsiteX6" fmla="*/ 376238 w 1760538"/>
              <a:gd name="connsiteY6" fmla="*/ 5021263 h 5021263"/>
              <a:gd name="connsiteX7" fmla="*/ 0 w 1760538"/>
              <a:gd name="connsiteY7" fmla="*/ 5021263 h 5021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0538" h="5021263">
                <a:moveTo>
                  <a:pt x="1476376" y="0"/>
                </a:moveTo>
                <a:lnTo>
                  <a:pt x="1760538" y="0"/>
                </a:lnTo>
                <a:lnTo>
                  <a:pt x="950913" y="3481388"/>
                </a:lnTo>
                <a:lnTo>
                  <a:pt x="950910" y="3481394"/>
                </a:lnTo>
                <a:lnTo>
                  <a:pt x="593725" y="5021262"/>
                </a:lnTo>
                <a:lnTo>
                  <a:pt x="376238" y="5021262"/>
                </a:lnTo>
                <a:lnTo>
                  <a:pt x="376238" y="5021263"/>
                </a:lnTo>
                <a:lnTo>
                  <a:pt x="0" y="5021263"/>
                </a:lnTo>
                <a:close/>
              </a:path>
            </a:pathLst>
          </a:custGeom>
          <a:solidFill>
            <a:schemeClr val="accent2"/>
          </a:solidFill>
          <a:ln w="0">
            <a:noFill/>
            <a:prstDash val="solid"/>
            <a:round/>
            <a:headEnd/>
            <a:tailEnd/>
          </a:ln>
        </p:spPr>
        <p:txBody>
          <a:bodyPr vert="horz" wrap="square" lIns="128580" tIns="64290" rIns="128580" bIns="64290" numCol="1" anchor="t" anchorCtr="0" compatLnSpc="1">
            <a:prstTxWarp prst="textNoShape">
              <a:avLst/>
            </a:prstTxWarp>
            <a:noAutofit/>
          </a:bodyPr>
          <a:lstStyle/>
          <a:p>
            <a:endParaRPr lang="zh-CN" altLang="en-US"/>
          </a:p>
        </p:txBody>
      </p:sp>
    </p:spTree>
    <p:custDataLst>
      <p:tags r:id="rId1"/>
    </p:custDataLst>
    <p:extLst>
      <p:ext uri="{BB962C8B-B14F-4D97-AF65-F5344CB8AC3E}">
        <p14:creationId xmlns:p14="http://schemas.microsoft.com/office/powerpoint/2010/main" val="1563261853"/>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0-#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3184715" y="4033200"/>
            <a:ext cx="6547582" cy="570252"/>
            <a:chOff x="2692946" y="4096380"/>
            <a:chExt cx="7539950" cy="656681"/>
          </a:xfrm>
          <a:solidFill>
            <a:schemeClr val="bg1"/>
          </a:solidFill>
        </p:grpSpPr>
        <p:grpSp>
          <p:nvGrpSpPr>
            <p:cNvPr id="207" name="组合 206"/>
            <p:cNvGrpSpPr/>
            <p:nvPr/>
          </p:nvGrpSpPr>
          <p:grpSpPr>
            <a:xfrm>
              <a:off x="9717306" y="4108573"/>
              <a:ext cx="515590" cy="606167"/>
              <a:chOff x="8418513" y="4619626"/>
              <a:chExt cx="469900" cy="552450"/>
            </a:xfrm>
            <a:grpFill/>
          </p:grpSpPr>
          <p:sp>
            <p:nvSpPr>
              <p:cNvPr id="172" name="Freeform 152"/>
              <p:cNvSpPr>
                <a:spLocks noEditPoints="1"/>
              </p:cNvSpPr>
              <p:nvPr/>
            </p:nvSpPr>
            <p:spPr bwMode="auto">
              <a:xfrm>
                <a:off x="8520113" y="4921251"/>
                <a:ext cx="52388" cy="85725"/>
              </a:xfrm>
              <a:custGeom>
                <a:avLst/>
                <a:gdLst>
                  <a:gd name="T0" fmla="*/ 15 w 33"/>
                  <a:gd name="T1" fmla="*/ 5 h 54"/>
                  <a:gd name="T2" fmla="*/ 12 w 33"/>
                  <a:gd name="T3" fmla="*/ 6 h 54"/>
                  <a:gd name="T4" fmla="*/ 8 w 33"/>
                  <a:gd name="T5" fmla="*/ 8 h 54"/>
                  <a:gd name="T6" fmla="*/ 6 w 33"/>
                  <a:gd name="T7" fmla="*/ 12 h 54"/>
                  <a:gd name="T8" fmla="*/ 5 w 33"/>
                  <a:gd name="T9" fmla="*/ 16 h 54"/>
                  <a:gd name="T10" fmla="*/ 5 w 33"/>
                  <a:gd name="T11" fmla="*/ 48 h 54"/>
                  <a:gd name="T12" fmla="*/ 28 w 33"/>
                  <a:gd name="T13" fmla="*/ 48 h 54"/>
                  <a:gd name="T14" fmla="*/ 28 w 33"/>
                  <a:gd name="T15" fmla="*/ 16 h 54"/>
                  <a:gd name="T16" fmla="*/ 27 w 33"/>
                  <a:gd name="T17" fmla="*/ 12 h 54"/>
                  <a:gd name="T18" fmla="*/ 25 w 33"/>
                  <a:gd name="T19" fmla="*/ 8 h 54"/>
                  <a:gd name="T20" fmla="*/ 21 w 33"/>
                  <a:gd name="T21" fmla="*/ 6 h 54"/>
                  <a:gd name="T22" fmla="*/ 17 w 33"/>
                  <a:gd name="T23" fmla="*/ 5 h 54"/>
                  <a:gd name="T24" fmla="*/ 15 w 33"/>
                  <a:gd name="T25" fmla="*/ 5 h 54"/>
                  <a:gd name="T26" fmla="*/ 15 w 33"/>
                  <a:gd name="T27" fmla="*/ 0 h 54"/>
                  <a:gd name="T28" fmla="*/ 17 w 33"/>
                  <a:gd name="T29" fmla="*/ 0 h 54"/>
                  <a:gd name="T30" fmla="*/ 22 w 33"/>
                  <a:gd name="T31" fmla="*/ 0 h 54"/>
                  <a:gd name="T32" fmla="*/ 27 w 33"/>
                  <a:gd name="T33" fmla="*/ 2 h 54"/>
                  <a:gd name="T34" fmla="*/ 30 w 33"/>
                  <a:gd name="T35" fmla="*/ 6 h 54"/>
                  <a:gd name="T36" fmla="*/ 32 w 33"/>
                  <a:gd name="T37" fmla="*/ 11 h 54"/>
                  <a:gd name="T38" fmla="*/ 33 w 33"/>
                  <a:gd name="T39" fmla="*/ 16 h 54"/>
                  <a:gd name="T40" fmla="*/ 33 w 33"/>
                  <a:gd name="T41" fmla="*/ 54 h 54"/>
                  <a:gd name="T42" fmla="*/ 0 w 33"/>
                  <a:gd name="T43" fmla="*/ 54 h 54"/>
                  <a:gd name="T44" fmla="*/ 0 w 33"/>
                  <a:gd name="T45" fmla="*/ 16 h 54"/>
                  <a:gd name="T46" fmla="*/ 0 w 33"/>
                  <a:gd name="T47" fmla="*/ 11 h 54"/>
                  <a:gd name="T48" fmla="*/ 2 w 33"/>
                  <a:gd name="T49" fmla="*/ 6 h 54"/>
                  <a:gd name="T50" fmla="*/ 6 w 33"/>
                  <a:gd name="T51" fmla="*/ 2 h 54"/>
                  <a:gd name="T52" fmla="*/ 11 w 33"/>
                  <a:gd name="T53" fmla="*/ 0 h 54"/>
                  <a:gd name="T54" fmla="*/ 15 w 33"/>
                  <a:gd name="T55"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 h="54">
                    <a:moveTo>
                      <a:pt x="15" y="5"/>
                    </a:moveTo>
                    <a:lnTo>
                      <a:pt x="12" y="6"/>
                    </a:lnTo>
                    <a:lnTo>
                      <a:pt x="8" y="8"/>
                    </a:lnTo>
                    <a:lnTo>
                      <a:pt x="6" y="12"/>
                    </a:lnTo>
                    <a:lnTo>
                      <a:pt x="5" y="16"/>
                    </a:lnTo>
                    <a:lnTo>
                      <a:pt x="5" y="48"/>
                    </a:lnTo>
                    <a:lnTo>
                      <a:pt x="28" y="48"/>
                    </a:lnTo>
                    <a:lnTo>
                      <a:pt x="28" y="16"/>
                    </a:lnTo>
                    <a:lnTo>
                      <a:pt x="27" y="12"/>
                    </a:lnTo>
                    <a:lnTo>
                      <a:pt x="25" y="8"/>
                    </a:lnTo>
                    <a:lnTo>
                      <a:pt x="21" y="6"/>
                    </a:lnTo>
                    <a:lnTo>
                      <a:pt x="17" y="5"/>
                    </a:lnTo>
                    <a:lnTo>
                      <a:pt x="15" y="5"/>
                    </a:lnTo>
                    <a:close/>
                    <a:moveTo>
                      <a:pt x="15" y="0"/>
                    </a:moveTo>
                    <a:lnTo>
                      <a:pt x="17" y="0"/>
                    </a:lnTo>
                    <a:lnTo>
                      <a:pt x="22" y="0"/>
                    </a:lnTo>
                    <a:lnTo>
                      <a:pt x="27" y="2"/>
                    </a:lnTo>
                    <a:lnTo>
                      <a:pt x="30" y="6"/>
                    </a:lnTo>
                    <a:lnTo>
                      <a:pt x="32" y="11"/>
                    </a:lnTo>
                    <a:lnTo>
                      <a:pt x="33" y="16"/>
                    </a:lnTo>
                    <a:lnTo>
                      <a:pt x="33" y="54"/>
                    </a:lnTo>
                    <a:lnTo>
                      <a:pt x="0" y="54"/>
                    </a:lnTo>
                    <a:lnTo>
                      <a:pt x="0" y="16"/>
                    </a:lnTo>
                    <a:lnTo>
                      <a:pt x="0" y="11"/>
                    </a:lnTo>
                    <a:lnTo>
                      <a:pt x="2" y="6"/>
                    </a:lnTo>
                    <a:lnTo>
                      <a:pt x="6" y="2"/>
                    </a:lnTo>
                    <a:lnTo>
                      <a:pt x="11" y="0"/>
                    </a:lnTo>
                    <a:lnTo>
                      <a:pt x="15" y="0"/>
                    </a:lnTo>
                    <a:close/>
                  </a:path>
                </a:pathLst>
              </a:custGeom>
              <a:grpFill/>
              <a:ln w="0">
                <a:noFill/>
                <a:prstDash val="solid"/>
                <a:round/>
                <a:headEnd/>
                <a:tailEnd/>
              </a:ln>
            </p:spPr>
            <p:txBody>
              <a:bodyPr vert="horz" wrap="square" lIns="79405" tIns="39702" rIns="79405" bIns="39702" numCol="1" anchor="t" anchorCtr="0" compatLnSpc="1">
                <a:prstTxWarp prst="textNoShape">
                  <a:avLst/>
                </a:prstTxWarp>
              </a:bodyPr>
              <a:lstStyle/>
              <a:p>
                <a:pPr>
                  <a:lnSpc>
                    <a:spcPct val="120000"/>
                  </a:lnSpc>
                </a:pPr>
                <a:endParaRPr lang="zh-CN" altLang="en-US"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3" name="Freeform 153"/>
              <p:cNvSpPr>
                <a:spLocks noEditPoints="1"/>
              </p:cNvSpPr>
              <p:nvPr/>
            </p:nvSpPr>
            <p:spPr bwMode="auto">
              <a:xfrm>
                <a:off x="8589963" y="4883151"/>
                <a:ext cx="55563" cy="123825"/>
              </a:xfrm>
              <a:custGeom>
                <a:avLst/>
                <a:gdLst>
                  <a:gd name="T0" fmla="*/ 16 w 35"/>
                  <a:gd name="T1" fmla="*/ 6 h 78"/>
                  <a:gd name="T2" fmla="*/ 12 w 35"/>
                  <a:gd name="T3" fmla="*/ 7 h 78"/>
                  <a:gd name="T4" fmla="*/ 9 w 35"/>
                  <a:gd name="T5" fmla="*/ 10 h 78"/>
                  <a:gd name="T6" fmla="*/ 7 w 35"/>
                  <a:gd name="T7" fmla="*/ 13 h 78"/>
                  <a:gd name="T8" fmla="*/ 7 w 35"/>
                  <a:gd name="T9" fmla="*/ 16 h 78"/>
                  <a:gd name="T10" fmla="*/ 7 w 35"/>
                  <a:gd name="T11" fmla="*/ 72 h 78"/>
                  <a:gd name="T12" fmla="*/ 28 w 35"/>
                  <a:gd name="T13" fmla="*/ 72 h 78"/>
                  <a:gd name="T14" fmla="*/ 28 w 35"/>
                  <a:gd name="T15" fmla="*/ 16 h 78"/>
                  <a:gd name="T16" fmla="*/ 27 w 35"/>
                  <a:gd name="T17" fmla="*/ 13 h 78"/>
                  <a:gd name="T18" fmla="*/ 25 w 35"/>
                  <a:gd name="T19" fmla="*/ 10 h 78"/>
                  <a:gd name="T20" fmla="*/ 22 w 35"/>
                  <a:gd name="T21" fmla="*/ 7 h 78"/>
                  <a:gd name="T22" fmla="*/ 19 w 35"/>
                  <a:gd name="T23" fmla="*/ 6 h 78"/>
                  <a:gd name="T24" fmla="*/ 16 w 35"/>
                  <a:gd name="T25" fmla="*/ 6 h 78"/>
                  <a:gd name="T26" fmla="*/ 16 w 35"/>
                  <a:gd name="T27" fmla="*/ 0 h 78"/>
                  <a:gd name="T28" fmla="*/ 19 w 35"/>
                  <a:gd name="T29" fmla="*/ 0 h 78"/>
                  <a:gd name="T30" fmla="*/ 23 w 35"/>
                  <a:gd name="T31" fmla="*/ 1 h 78"/>
                  <a:gd name="T32" fmla="*/ 28 w 35"/>
                  <a:gd name="T33" fmla="*/ 3 h 78"/>
                  <a:gd name="T34" fmla="*/ 32 w 35"/>
                  <a:gd name="T35" fmla="*/ 7 h 78"/>
                  <a:gd name="T36" fmla="*/ 34 w 35"/>
                  <a:gd name="T37" fmla="*/ 12 h 78"/>
                  <a:gd name="T38" fmla="*/ 35 w 35"/>
                  <a:gd name="T39" fmla="*/ 16 h 78"/>
                  <a:gd name="T40" fmla="*/ 35 w 35"/>
                  <a:gd name="T41" fmla="*/ 78 h 78"/>
                  <a:gd name="T42" fmla="*/ 0 w 35"/>
                  <a:gd name="T43" fmla="*/ 78 h 78"/>
                  <a:gd name="T44" fmla="*/ 0 w 35"/>
                  <a:gd name="T45" fmla="*/ 16 h 78"/>
                  <a:gd name="T46" fmla="*/ 1 w 35"/>
                  <a:gd name="T47" fmla="*/ 12 h 78"/>
                  <a:gd name="T48" fmla="*/ 3 w 35"/>
                  <a:gd name="T49" fmla="*/ 7 h 78"/>
                  <a:gd name="T50" fmla="*/ 7 w 35"/>
                  <a:gd name="T51" fmla="*/ 3 h 78"/>
                  <a:gd name="T52" fmla="*/ 11 w 35"/>
                  <a:gd name="T53" fmla="*/ 1 h 78"/>
                  <a:gd name="T54" fmla="*/ 16 w 35"/>
                  <a:gd name="T55"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78">
                    <a:moveTo>
                      <a:pt x="16" y="6"/>
                    </a:moveTo>
                    <a:lnTo>
                      <a:pt x="12" y="7"/>
                    </a:lnTo>
                    <a:lnTo>
                      <a:pt x="9" y="10"/>
                    </a:lnTo>
                    <a:lnTo>
                      <a:pt x="7" y="13"/>
                    </a:lnTo>
                    <a:lnTo>
                      <a:pt x="7" y="16"/>
                    </a:lnTo>
                    <a:lnTo>
                      <a:pt x="7" y="72"/>
                    </a:lnTo>
                    <a:lnTo>
                      <a:pt x="28" y="72"/>
                    </a:lnTo>
                    <a:lnTo>
                      <a:pt x="28" y="16"/>
                    </a:lnTo>
                    <a:lnTo>
                      <a:pt x="27" y="13"/>
                    </a:lnTo>
                    <a:lnTo>
                      <a:pt x="25" y="10"/>
                    </a:lnTo>
                    <a:lnTo>
                      <a:pt x="22" y="7"/>
                    </a:lnTo>
                    <a:lnTo>
                      <a:pt x="19" y="6"/>
                    </a:lnTo>
                    <a:lnTo>
                      <a:pt x="16" y="6"/>
                    </a:lnTo>
                    <a:close/>
                    <a:moveTo>
                      <a:pt x="16" y="0"/>
                    </a:moveTo>
                    <a:lnTo>
                      <a:pt x="19" y="0"/>
                    </a:lnTo>
                    <a:lnTo>
                      <a:pt x="23" y="1"/>
                    </a:lnTo>
                    <a:lnTo>
                      <a:pt x="28" y="3"/>
                    </a:lnTo>
                    <a:lnTo>
                      <a:pt x="32" y="7"/>
                    </a:lnTo>
                    <a:lnTo>
                      <a:pt x="34" y="12"/>
                    </a:lnTo>
                    <a:lnTo>
                      <a:pt x="35" y="16"/>
                    </a:lnTo>
                    <a:lnTo>
                      <a:pt x="35" y="78"/>
                    </a:lnTo>
                    <a:lnTo>
                      <a:pt x="0" y="78"/>
                    </a:lnTo>
                    <a:lnTo>
                      <a:pt x="0" y="16"/>
                    </a:lnTo>
                    <a:lnTo>
                      <a:pt x="1" y="12"/>
                    </a:lnTo>
                    <a:lnTo>
                      <a:pt x="3" y="7"/>
                    </a:lnTo>
                    <a:lnTo>
                      <a:pt x="7" y="3"/>
                    </a:lnTo>
                    <a:lnTo>
                      <a:pt x="11" y="1"/>
                    </a:lnTo>
                    <a:lnTo>
                      <a:pt x="16" y="0"/>
                    </a:lnTo>
                    <a:close/>
                  </a:path>
                </a:pathLst>
              </a:custGeom>
              <a:grpFill/>
              <a:ln w="0">
                <a:noFill/>
                <a:prstDash val="solid"/>
                <a:round/>
                <a:headEnd/>
                <a:tailEnd/>
              </a:ln>
            </p:spPr>
            <p:txBody>
              <a:bodyPr vert="horz" wrap="square" lIns="79405" tIns="39702" rIns="79405" bIns="39702" numCol="1" anchor="t" anchorCtr="0" compatLnSpc="1">
                <a:prstTxWarp prst="textNoShape">
                  <a:avLst/>
                </a:prstTxWarp>
              </a:bodyPr>
              <a:lstStyle/>
              <a:p>
                <a:pPr>
                  <a:lnSpc>
                    <a:spcPct val="120000"/>
                  </a:lnSpc>
                </a:pPr>
                <a:endParaRPr lang="zh-CN" altLang="en-US"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4" name="Freeform 154"/>
              <p:cNvSpPr>
                <a:spLocks noEditPoints="1"/>
              </p:cNvSpPr>
              <p:nvPr/>
            </p:nvSpPr>
            <p:spPr bwMode="auto">
              <a:xfrm>
                <a:off x="8662988" y="4846638"/>
                <a:ext cx="52388" cy="160338"/>
              </a:xfrm>
              <a:custGeom>
                <a:avLst/>
                <a:gdLst>
                  <a:gd name="T0" fmla="*/ 16 w 33"/>
                  <a:gd name="T1" fmla="*/ 7 h 101"/>
                  <a:gd name="T2" fmla="*/ 12 w 33"/>
                  <a:gd name="T3" fmla="*/ 8 h 101"/>
                  <a:gd name="T4" fmla="*/ 8 w 33"/>
                  <a:gd name="T5" fmla="*/ 10 h 101"/>
                  <a:gd name="T6" fmla="*/ 6 w 33"/>
                  <a:gd name="T7" fmla="*/ 13 h 101"/>
                  <a:gd name="T8" fmla="*/ 5 w 33"/>
                  <a:gd name="T9" fmla="*/ 16 h 101"/>
                  <a:gd name="T10" fmla="*/ 5 w 33"/>
                  <a:gd name="T11" fmla="*/ 95 h 101"/>
                  <a:gd name="T12" fmla="*/ 28 w 33"/>
                  <a:gd name="T13" fmla="*/ 95 h 101"/>
                  <a:gd name="T14" fmla="*/ 28 w 33"/>
                  <a:gd name="T15" fmla="*/ 16 h 101"/>
                  <a:gd name="T16" fmla="*/ 27 w 33"/>
                  <a:gd name="T17" fmla="*/ 13 h 101"/>
                  <a:gd name="T18" fmla="*/ 25 w 33"/>
                  <a:gd name="T19" fmla="*/ 10 h 101"/>
                  <a:gd name="T20" fmla="*/ 21 w 33"/>
                  <a:gd name="T21" fmla="*/ 8 h 101"/>
                  <a:gd name="T22" fmla="*/ 17 w 33"/>
                  <a:gd name="T23" fmla="*/ 7 h 101"/>
                  <a:gd name="T24" fmla="*/ 16 w 33"/>
                  <a:gd name="T25" fmla="*/ 7 h 101"/>
                  <a:gd name="T26" fmla="*/ 16 w 33"/>
                  <a:gd name="T27" fmla="*/ 0 h 101"/>
                  <a:gd name="T28" fmla="*/ 17 w 33"/>
                  <a:gd name="T29" fmla="*/ 0 h 101"/>
                  <a:gd name="T30" fmla="*/ 23 w 33"/>
                  <a:gd name="T31" fmla="*/ 1 h 101"/>
                  <a:gd name="T32" fmla="*/ 27 w 33"/>
                  <a:gd name="T33" fmla="*/ 3 h 101"/>
                  <a:gd name="T34" fmla="*/ 30 w 33"/>
                  <a:gd name="T35" fmla="*/ 8 h 101"/>
                  <a:gd name="T36" fmla="*/ 32 w 33"/>
                  <a:gd name="T37" fmla="*/ 12 h 101"/>
                  <a:gd name="T38" fmla="*/ 33 w 33"/>
                  <a:gd name="T39" fmla="*/ 16 h 101"/>
                  <a:gd name="T40" fmla="*/ 33 w 33"/>
                  <a:gd name="T41" fmla="*/ 101 h 101"/>
                  <a:gd name="T42" fmla="*/ 0 w 33"/>
                  <a:gd name="T43" fmla="*/ 101 h 101"/>
                  <a:gd name="T44" fmla="*/ 0 w 33"/>
                  <a:gd name="T45" fmla="*/ 16 h 101"/>
                  <a:gd name="T46" fmla="*/ 0 w 33"/>
                  <a:gd name="T47" fmla="*/ 12 h 101"/>
                  <a:gd name="T48" fmla="*/ 2 w 33"/>
                  <a:gd name="T49" fmla="*/ 8 h 101"/>
                  <a:gd name="T50" fmla="*/ 6 w 33"/>
                  <a:gd name="T51" fmla="*/ 3 h 101"/>
                  <a:gd name="T52" fmla="*/ 11 w 33"/>
                  <a:gd name="T53" fmla="*/ 1 h 101"/>
                  <a:gd name="T54" fmla="*/ 16 w 33"/>
                  <a:gd name="T55"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 h="101">
                    <a:moveTo>
                      <a:pt x="16" y="7"/>
                    </a:moveTo>
                    <a:lnTo>
                      <a:pt x="12" y="8"/>
                    </a:lnTo>
                    <a:lnTo>
                      <a:pt x="8" y="10"/>
                    </a:lnTo>
                    <a:lnTo>
                      <a:pt x="6" y="13"/>
                    </a:lnTo>
                    <a:lnTo>
                      <a:pt x="5" y="16"/>
                    </a:lnTo>
                    <a:lnTo>
                      <a:pt x="5" y="95"/>
                    </a:lnTo>
                    <a:lnTo>
                      <a:pt x="28" y="95"/>
                    </a:lnTo>
                    <a:lnTo>
                      <a:pt x="28" y="16"/>
                    </a:lnTo>
                    <a:lnTo>
                      <a:pt x="27" y="13"/>
                    </a:lnTo>
                    <a:lnTo>
                      <a:pt x="25" y="10"/>
                    </a:lnTo>
                    <a:lnTo>
                      <a:pt x="21" y="8"/>
                    </a:lnTo>
                    <a:lnTo>
                      <a:pt x="17" y="7"/>
                    </a:lnTo>
                    <a:lnTo>
                      <a:pt x="16" y="7"/>
                    </a:lnTo>
                    <a:close/>
                    <a:moveTo>
                      <a:pt x="16" y="0"/>
                    </a:moveTo>
                    <a:lnTo>
                      <a:pt x="17" y="0"/>
                    </a:lnTo>
                    <a:lnTo>
                      <a:pt x="23" y="1"/>
                    </a:lnTo>
                    <a:lnTo>
                      <a:pt x="27" y="3"/>
                    </a:lnTo>
                    <a:lnTo>
                      <a:pt x="30" y="8"/>
                    </a:lnTo>
                    <a:lnTo>
                      <a:pt x="32" y="12"/>
                    </a:lnTo>
                    <a:lnTo>
                      <a:pt x="33" y="16"/>
                    </a:lnTo>
                    <a:lnTo>
                      <a:pt x="33" y="101"/>
                    </a:lnTo>
                    <a:lnTo>
                      <a:pt x="0" y="101"/>
                    </a:lnTo>
                    <a:lnTo>
                      <a:pt x="0" y="16"/>
                    </a:lnTo>
                    <a:lnTo>
                      <a:pt x="0" y="12"/>
                    </a:lnTo>
                    <a:lnTo>
                      <a:pt x="2" y="8"/>
                    </a:lnTo>
                    <a:lnTo>
                      <a:pt x="6" y="3"/>
                    </a:lnTo>
                    <a:lnTo>
                      <a:pt x="11" y="1"/>
                    </a:lnTo>
                    <a:lnTo>
                      <a:pt x="16" y="0"/>
                    </a:lnTo>
                    <a:close/>
                  </a:path>
                </a:pathLst>
              </a:custGeom>
              <a:grpFill/>
              <a:ln w="0">
                <a:noFill/>
                <a:prstDash val="solid"/>
                <a:round/>
                <a:headEnd/>
                <a:tailEnd/>
              </a:ln>
            </p:spPr>
            <p:txBody>
              <a:bodyPr vert="horz" wrap="square" lIns="79405" tIns="39702" rIns="79405" bIns="39702" numCol="1" anchor="t" anchorCtr="0" compatLnSpc="1">
                <a:prstTxWarp prst="textNoShape">
                  <a:avLst/>
                </a:prstTxWarp>
              </a:bodyPr>
              <a:lstStyle/>
              <a:p>
                <a:pPr>
                  <a:lnSpc>
                    <a:spcPct val="120000"/>
                  </a:lnSpc>
                </a:pPr>
                <a:endParaRPr lang="zh-CN" altLang="en-US"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5" name="Freeform 155"/>
              <p:cNvSpPr>
                <a:spLocks noEditPoints="1"/>
              </p:cNvSpPr>
              <p:nvPr/>
            </p:nvSpPr>
            <p:spPr bwMode="auto">
              <a:xfrm>
                <a:off x="8732838" y="4810126"/>
                <a:ext cx="55563" cy="196850"/>
              </a:xfrm>
              <a:custGeom>
                <a:avLst/>
                <a:gdLst>
                  <a:gd name="T0" fmla="*/ 17 w 35"/>
                  <a:gd name="T1" fmla="*/ 6 h 124"/>
                  <a:gd name="T2" fmla="*/ 12 w 35"/>
                  <a:gd name="T3" fmla="*/ 7 h 124"/>
                  <a:gd name="T4" fmla="*/ 9 w 35"/>
                  <a:gd name="T5" fmla="*/ 9 h 124"/>
                  <a:gd name="T6" fmla="*/ 7 w 35"/>
                  <a:gd name="T7" fmla="*/ 12 h 124"/>
                  <a:gd name="T8" fmla="*/ 7 w 35"/>
                  <a:gd name="T9" fmla="*/ 17 h 124"/>
                  <a:gd name="T10" fmla="*/ 7 w 35"/>
                  <a:gd name="T11" fmla="*/ 118 h 124"/>
                  <a:gd name="T12" fmla="*/ 28 w 35"/>
                  <a:gd name="T13" fmla="*/ 118 h 124"/>
                  <a:gd name="T14" fmla="*/ 28 w 35"/>
                  <a:gd name="T15" fmla="*/ 17 h 124"/>
                  <a:gd name="T16" fmla="*/ 27 w 35"/>
                  <a:gd name="T17" fmla="*/ 12 h 124"/>
                  <a:gd name="T18" fmla="*/ 25 w 35"/>
                  <a:gd name="T19" fmla="*/ 9 h 124"/>
                  <a:gd name="T20" fmla="*/ 22 w 35"/>
                  <a:gd name="T21" fmla="*/ 7 h 124"/>
                  <a:gd name="T22" fmla="*/ 19 w 35"/>
                  <a:gd name="T23" fmla="*/ 6 h 124"/>
                  <a:gd name="T24" fmla="*/ 17 w 35"/>
                  <a:gd name="T25" fmla="*/ 6 h 124"/>
                  <a:gd name="T26" fmla="*/ 17 w 35"/>
                  <a:gd name="T27" fmla="*/ 0 h 124"/>
                  <a:gd name="T28" fmla="*/ 19 w 35"/>
                  <a:gd name="T29" fmla="*/ 0 h 124"/>
                  <a:gd name="T30" fmla="*/ 24 w 35"/>
                  <a:gd name="T31" fmla="*/ 0 h 124"/>
                  <a:gd name="T32" fmla="*/ 28 w 35"/>
                  <a:gd name="T33" fmla="*/ 2 h 124"/>
                  <a:gd name="T34" fmla="*/ 32 w 35"/>
                  <a:gd name="T35" fmla="*/ 7 h 124"/>
                  <a:gd name="T36" fmla="*/ 34 w 35"/>
                  <a:gd name="T37" fmla="*/ 11 h 124"/>
                  <a:gd name="T38" fmla="*/ 35 w 35"/>
                  <a:gd name="T39" fmla="*/ 17 h 124"/>
                  <a:gd name="T40" fmla="*/ 35 w 35"/>
                  <a:gd name="T41" fmla="*/ 124 h 124"/>
                  <a:gd name="T42" fmla="*/ 0 w 35"/>
                  <a:gd name="T43" fmla="*/ 124 h 124"/>
                  <a:gd name="T44" fmla="*/ 0 w 35"/>
                  <a:gd name="T45" fmla="*/ 17 h 124"/>
                  <a:gd name="T46" fmla="*/ 1 w 35"/>
                  <a:gd name="T47" fmla="*/ 11 h 124"/>
                  <a:gd name="T48" fmla="*/ 4 w 35"/>
                  <a:gd name="T49" fmla="*/ 7 h 124"/>
                  <a:gd name="T50" fmla="*/ 7 w 35"/>
                  <a:gd name="T51" fmla="*/ 2 h 124"/>
                  <a:gd name="T52" fmla="*/ 11 w 35"/>
                  <a:gd name="T53" fmla="*/ 0 h 124"/>
                  <a:gd name="T54" fmla="*/ 17 w 35"/>
                  <a:gd name="T55"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124">
                    <a:moveTo>
                      <a:pt x="17" y="6"/>
                    </a:moveTo>
                    <a:lnTo>
                      <a:pt x="12" y="7"/>
                    </a:lnTo>
                    <a:lnTo>
                      <a:pt x="9" y="9"/>
                    </a:lnTo>
                    <a:lnTo>
                      <a:pt x="7" y="12"/>
                    </a:lnTo>
                    <a:lnTo>
                      <a:pt x="7" y="17"/>
                    </a:lnTo>
                    <a:lnTo>
                      <a:pt x="7" y="118"/>
                    </a:lnTo>
                    <a:lnTo>
                      <a:pt x="28" y="118"/>
                    </a:lnTo>
                    <a:lnTo>
                      <a:pt x="28" y="17"/>
                    </a:lnTo>
                    <a:lnTo>
                      <a:pt x="27" y="12"/>
                    </a:lnTo>
                    <a:lnTo>
                      <a:pt x="25" y="9"/>
                    </a:lnTo>
                    <a:lnTo>
                      <a:pt x="22" y="7"/>
                    </a:lnTo>
                    <a:lnTo>
                      <a:pt x="19" y="6"/>
                    </a:lnTo>
                    <a:lnTo>
                      <a:pt x="17" y="6"/>
                    </a:lnTo>
                    <a:close/>
                    <a:moveTo>
                      <a:pt x="17" y="0"/>
                    </a:moveTo>
                    <a:lnTo>
                      <a:pt x="19" y="0"/>
                    </a:lnTo>
                    <a:lnTo>
                      <a:pt x="24" y="0"/>
                    </a:lnTo>
                    <a:lnTo>
                      <a:pt x="28" y="2"/>
                    </a:lnTo>
                    <a:lnTo>
                      <a:pt x="32" y="7"/>
                    </a:lnTo>
                    <a:lnTo>
                      <a:pt x="34" y="11"/>
                    </a:lnTo>
                    <a:lnTo>
                      <a:pt x="35" y="17"/>
                    </a:lnTo>
                    <a:lnTo>
                      <a:pt x="35" y="124"/>
                    </a:lnTo>
                    <a:lnTo>
                      <a:pt x="0" y="124"/>
                    </a:lnTo>
                    <a:lnTo>
                      <a:pt x="0" y="17"/>
                    </a:lnTo>
                    <a:lnTo>
                      <a:pt x="1" y="11"/>
                    </a:lnTo>
                    <a:lnTo>
                      <a:pt x="4" y="7"/>
                    </a:lnTo>
                    <a:lnTo>
                      <a:pt x="7" y="2"/>
                    </a:lnTo>
                    <a:lnTo>
                      <a:pt x="11" y="0"/>
                    </a:lnTo>
                    <a:lnTo>
                      <a:pt x="17" y="0"/>
                    </a:lnTo>
                    <a:close/>
                  </a:path>
                </a:pathLst>
              </a:custGeom>
              <a:grpFill/>
              <a:ln w="0">
                <a:noFill/>
                <a:prstDash val="solid"/>
                <a:round/>
                <a:headEnd/>
                <a:tailEnd/>
              </a:ln>
            </p:spPr>
            <p:txBody>
              <a:bodyPr vert="horz" wrap="square" lIns="79405" tIns="39702" rIns="79405" bIns="39702" numCol="1" anchor="t" anchorCtr="0" compatLnSpc="1">
                <a:prstTxWarp prst="textNoShape">
                  <a:avLst/>
                </a:prstTxWarp>
              </a:bodyPr>
              <a:lstStyle/>
              <a:p>
                <a:pPr>
                  <a:lnSpc>
                    <a:spcPct val="120000"/>
                  </a:lnSpc>
                </a:pPr>
                <a:endParaRPr lang="zh-CN" altLang="en-US"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6" name="Freeform 156"/>
              <p:cNvSpPr>
                <a:spLocks noEditPoints="1"/>
              </p:cNvSpPr>
              <p:nvPr/>
            </p:nvSpPr>
            <p:spPr bwMode="auto">
              <a:xfrm>
                <a:off x="8418513" y="4619626"/>
                <a:ext cx="469900" cy="552450"/>
              </a:xfrm>
              <a:custGeom>
                <a:avLst/>
                <a:gdLst>
                  <a:gd name="T0" fmla="*/ 82 w 296"/>
                  <a:gd name="T1" fmla="*/ 330 h 348"/>
                  <a:gd name="T2" fmla="*/ 80 w 296"/>
                  <a:gd name="T3" fmla="*/ 335 h 348"/>
                  <a:gd name="T4" fmla="*/ 84 w 296"/>
                  <a:gd name="T5" fmla="*/ 342 h 348"/>
                  <a:gd name="T6" fmla="*/ 211 w 296"/>
                  <a:gd name="T7" fmla="*/ 342 h 348"/>
                  <a:gd name="T8" fmla="*/ 216 w 296"/>
                  <a:gd name="T9" fmla="*/ 335 h 348"/>
                  <a:gd name="T10" fmla="*/ 213 w 296"/>
                  <a:gd name="T11" fmla="*/ 330 h 348"/>
                  <a:gd name="T12" fmla="*/ 86 w 296"/>
                  <a:gd name="T13" fmla="*/ 328 h 348"/>
                  <a:gd name="T14" fmla="*/ 183 w 296"/>
                  <a:gd name="T15" fmla="*/ 321 h 348"/>
                  <a:gd name="T16" fmla="*/ 29 w 296"/>
                  <a:gd name="T17" fmla="*/ 109 h 348"/>
                  <a:gd name="T18" fmla="*/ 267 w 296"/>
                  <a:gd name="T19" fmla="*/ 109 h 348"/>
                  <a:gd name="T20" fmla="*/ 137 w 296"/>
                  <a:gd name="T21" fmla="*/ 143 h 348"/>
                  <a:gd name="T22" fmla="*/ 88 w 296"/>
                  <a:gd name="T23" fmla="*/ 121 h 348"/>
                  <a:gd name="T24" fmla="*/ 39 w 296"/>
                  <a:gd name="T25" fmla="*/ 109 h 348"/>
                  <a:gd name="T26" fmla="*/ 10 w 296"/>
                  <a:gd name="T27" fmla="*/ 92 h 348"/>
                  <a:gd name="T28" fmla="*/ 6 w 296"/>
                  <a:gd name="T29" fmla="*/ 99 h 348"/>
                  <a:gd name="T30" fmla="*/ 7 w 296"/>
                  <a:gd name="T31" fmla="*/ 271 h 348"/>
                  <a:gd name="T32" fmla="*/ 283 w 296"/>
                  <a:gd name="T33" fmla="*/ 273 h 348"/>
                  <a:gd name="T34" fmla="*/ 289 w 296"/>
                  <a:gd name="T35" fmla="*/ 269 h 348"/>
                  <a:gd name="T36" fmla="*/ 289 w 296"/>
                  <a:gd name="T37" fmla="*/ 95 h 348"/>
                  <a:gd name="T38" fmla="*/ 283 w 296"/>
                  <a:gd name="T39" fmla="*/ 91 h 348"/>
                  <a:gd name="T40" fmla="*/ 147 w 296"/>
                  <a:gd name="T41" fmla="*/ 104 h 348"/>
                  <a:gd name="T42" fmla="*/ 23 w 296"/>
                  <a:gd name="T43" fmla="*/ 261 h 348"/>
                  <a:gd name="T44" fmla="*/ 22 w 296"/>
                  <a:gd name="T45" fmla="*/ 97 h 348"/>
                  <a:gd name="T46" fmla="*/ 88 w 296"/>
                  <a:gd name="T47" fmla="*/ 5 h 348"/>
                  <a:gd name="T48" fmla="*/ 33 w 296"/>
                  <a:gd name="T49" fmla="*/ 21 h 348"/>
                  <a:gd name="T50" fmla="*/ 10 w 296"/>
                  <a:gd name="T51" fmla="*/ 60 h 348"/>
                  <a:gd name="T52" fmla="*/ 33 w 296"/>
                  <a:gd name="T53" fmla="*/ 99 h 348"/>
                  <a:gd name="T54" fmla="*/ 88 w 296"/>
                  <a:gd name="T55" fmla="*/ 115 h 348"/>
                  <a:gd name="T56" fmla="*/ 105 w 296"/>
                  <a:gd name="T57" fmla="*/ 114 h 348"/>
                  <a:gd name="T58" fmla="*/ 129 w 296"/>
                  <a:gd name="T59" fmla="*/ 107 h 348"/>
                  <a:gd name="T60" fmla="*/ 164 w 296"/>
                  <a:gd name="T61" fmla="*/ 75 h 348"/>
                  <a:gd name="T62" fmla="*/ 155 w 296"/>
                  <a:gd name="T63" fmla="*/ 32 h 348"/>
                  <a:gd name="T64" fmla="*/ 108 w 296"/>
                  <a:gd name="T65" fmla="*/ 7 h 348"/>
                  <a:gd name="T66" fmla="*/ 110 w 296"/>
                  <a:gd name="T67" fmla="*/ 2 h 348"/>
                  <a:gd name="T68" fmla="*/ 160 w 296"/>
                  <a:gd name="T69" fmla="*/ 29 h 348"/>
                  <a:gd name="T70" fmla="*/ 170 w 296"/>
                  <a:gd name="T71" fmla="*/ 74 h 348"/>
                  <a:gd name="T72" fmla="*/ 287 w 296"/>
                  <a:gd name="T73" fmla="*/ 85 h 348"/>
                  <a:gd name="T74" fmla="*/ 295 w 296"/>
                  <a:gd name="T75" fmla="*/ 94 h 348"/>
                  <a:gd name="T76" fmla="*/ 295 w 296"/>
                  <a:gd name="T77" fmla="*/ 270 h 348"/>
                  <a:gd name="T78" fmla="*/ 287 w 296"/>
                  <a:gd name="T79" fmla="*/ 279 h 348"/>
                  <a:gd name="T80" fmla="*/ 190 w 296"/>
                  <a:gd name="T81" fmla="*/ 321 h 348"/>
                  <a:gd name="T82" fmla="*/ 217 w 296"/>
                  <a:gd name="T83" fmla="*/ 323 h 348"/>
                  <a:gd name="T84" fmla="*/ 222 w 296"/>
                  <a:gd name="T85" fmla="*/ 334 h 348"/>
                  <a:gd name="T86" fmla="*/ 219 w 296"/>
                  <a:gd name="T87" fmla="*/ 343 h 348"/>
                  <a:gd name="T88" fmla="*/ 209 w 296"/>
                  <a:gd name="T89" fmla="*/ 348 h 348"/>
                  <a:gd name="T90" fmla="*/ 79 w 296"/>
                  <a:gd name="T91" fmla="*/ 346 h 348"/>
                  <a:gd name="T92" fmla="*/ 73 w 296"/>
                  <a:gd name="T93" fmla="*/ 335 h 348"/>
                  <a:gd name="T94" fmla="*/ 77 w 296"/>
                  <a:gd name="T95" fmla="*/ 327 h 348"/>
                  <a:gd name="T96" fmla="*/ 86 w 296"/>
                  <a:gd name="T97" fmla="*/ 321 h 348"/>
                  <a:gd name="T98" fmla="*/ 13 w 296"/>
                  <a:gd name="T99" fmla="*/ 279 h 348"/>
                  <a:gd name="T100" fmla="*/ 2 w 296"/>
                  <a:gd name="T101" fmla="*/ 274 h 348"/>
                  <a:gd name="T102" fmla="*/ 0 w 296"/>
                  <a:gd name="T103" fmla="*/ 99 h 348"/>
                  <a:gd name="T104" fmla="*/ 5 w 296"/>
                  <a:gd name="T105" fmla="*/ 88 h 348"/>
                  <a:gd name="T106" fmla="*/ 6 w 296"/>
                  <a:gd name="T107" fmla="*/ 74 h 348"/>
                  <a:gd name="T108" fmla="*/ 16 w 296"/>
                  <a:gd name="T109" fmla="*/ 29 h 348"/>
                  <a:gd name="T110" fmla="*/ 66 w 296"/>
                  <a:gd name="T111" fmla="*/ 2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96" h="348">
                    <a:moveTo>
                      <a:pt x="86" y="328"/>
                    </a:moveTo>
                    <a:lnTo>
                      <a:pt x="84" y="328"/>
                    </a:lnTo>
                    <a:lnTo>
                      <a:pt x="82" y="330"/>
                    </a:lnTo>
                    <a:lnTo>
                      <a:pt x="80" y="332"/>
                    </a:lnTo>
                    <a:lnTo>
                      <a:pt x="80" y="334"/>
                    </a:lnTo>
                    <a:lnTo>
                      <a:pt x="80" y="335"/>
                    </a:lnTo>
                    <a:lnTo>
                      <a:pt x="80" y="339"/>
                    </a:lnTo>
                    <a:lnTo>
                      <a:pt x="82" y="341"/>
                    </a:lnTo>
                    <a:lnTo>
                      <a:pt x="84" y="342"/>
                    </a:lnTo>
                    <a:lnTo>
                      <a:pt x="86" y="343"/>
                    </a:lnTo>
                    <a:lnTo>
                      <a:pt x="209" y="343"/>
                    </a:lnTo>
                    <a:lnTo>
                      <a:pt x="211" y="342"/>
                    </a:lnTo>
                    <a:lnTo>
                      <a:pt x="213" y="341"/>
                    </a:lnTo>
                    <a:lnTo>
                      <a:pt x="216" y="339"/>
                    </a:lnTo>
                    <a:lnTo>
                      <a:pt x="216" y="335"/>
                    </a:lnTo>
                    <a:lnTo>
                      <a:pt x="216" y="334"/>
                    </a:lnTo>
                    <a:lnTo>
                      <a:pt x="216" y="332"/>
                    </a:lnTo>
                    <a:lnTo>
                      <a:pt x="213" y="330"/>
                    </a:lnTo>
                    <a:lnTo>
                      <a:pt x="211" y="328"/>
                    </a:lnTo>
                    <a:lnTo>
                      <a:pt x="209" y="328"/>
                    </a:lnTo>
                    <a:lnTo>
                      <a:pt x="86" y="328"/>
                    </a:lnTo>
                    <a:close/>
                    <a:moveTo>
                      <a:pt x="113" y="279"/>
                    </a:moveTo>
                    <a:lnTo>
                      <a:pt x="113" y="321"/>
                    </a:lnTo>
                    <a:lnTo>
                      <a:pt x="183" y="321"/>
                    </a:lnTo>
                    <a:lnTo>
                      <a:pt x="183" y="279"/>
                    </a:lnTo>
                    <a:lnTo>
                      <a:pt x="113" y="279"/>
                    </a:lnTo>
                    <a:close/>
                    <a:moveTo>
                      <a:pt x="29" y="109"/>
                    </a:moveTo>
                    <a:lnTo>
                      <a:pt x="29" y="255"/>
                    </a:lnTo>
                    <a:lnTo>
                      <a:pt x="267" y="255"/>
                    </a:lnTo>
                    <a:lnTo>
                      <a:pt x="267" y="109"/>
                    </a:lnTo>
                    <a:lnTo>
                      <a:pt x="137" y="109"/>
                    </a:lnTo>
                    <a:lnTo>
                      <a:pt x="133" y="112"/>
                    </a:lnTo>
                    <a:lnTo>
                      <a:pt x="137" y="143"/>
                    </a:lnTo>
                    <a:lnTo>
                      <a:pt x="104" y="120"/>
                    </a:lnTo>
                    <a:lnTo>
                      <a:pt x="95" y="121"/>
                    </a:lnTo>
                    <a:lnTo>
                      <a:pt x="88" y="121"/>
                    </a:lnTo>
                    <a:lnTo>
                      <a:pt x="70" y="120"/>
                    </a:lnTo>
                    <a:lnTo>
                      <a:pt x="54" y="116"/>
                    </a:lnTo>
                    <a:lnTo>
                      <a:pt x="39" y="109"/>
                    </a:lnTo>
                    <a:lnTo>
                      <a:pt x="29" y="109"/>
                    </a:lnTo>
                    <a:close/>
                    <a:moveTo>
                      <a:pt x="13" y="91"/>
                    </a:moveTo>
                    <a:lnTo>
                      <a:pt x="10" y="92"/>
                    </a:lnTo>
                    <a:lnTo>
                      <a:pt x="7" y="93"/>
                    </a:lnTo>
                    <a:lnTo>
                      <a:pt x="6" y="95"/>
                    </a:lnTo>
                    <a:lnTo>
                      <a:pt x="6" y="99"/>
                    </a:lnTo>
                    <a:lnTo>
                      <a:pt x="6" y="266"/>
                    </a:lnTo>
                    <a:lnTo>
                      <a:pt x="6" y="269"/>
                    </a:lnTo>
                    <a:lnTo>
                      <a:pt x="7" y="271"/>
                    </a:lnTo>
                    <a:lnTo>
                      <a:pt x="10" y="272"/>
                    </a:lnTo>
                    <a:lnTo>
                      <a:pt x="13" y="273"/>
                    </a:lnTo>
                    <a:lnTo>
                      <a:pt x="283" y="273"/>
                    </a:lnTo>
                    <a:lnTo>
                      <a:pt x="285" y="272"/>
                    </a:lnTo>
                    <a:lnTo>
                      <a:pt x="287" y="271"/>
                    </a:lnTo>
                    <a:lnTo>
                      <a:pt x="289" y="269"/>
                    </a:lnTo>
                    <a:lnTo>
                      <a:pt x="289" y="266"/>
                    </a:lnTo>
                    <a:lnTo>
                      <a:pt x="289" y="99"/>
                    </a:lnTo>
                    <a:lnTo>
                      <a:pt x="289" y="95"/>
                    </a:lnTo>
                    <a:lnTo>
                      <a:pt x="287" y="93"/>
                    </a:lnTo>
                    <a:lnTo>
                      <a:pt x="285" y="92"/>
                    </a:lnTo>
                    <a:lnTo>
                      <a:pt x="283" y="91"/>
                    </a:lnTo>
                    <a:lnTo>
                      <a:pt x="160" y="91"/>
                    </a:lnTo>
                    <a:lnTo>
                      <a:pt x="154" y="97"/>
                    </a:lnTo>
                    <a:lnTo>
                      <a:pt x="147" y="104"/>
                    </a:lnTo>
                    <a:lnTo>
                      <a:pt x="272" y="104"/>
                    </a:lnTo>
                    <a:lnTo>
                      <a:pt x="272" y="261"/>
                    </a:lnTo>
                    <a:lnTo>
                      <a:pt x="23" y="261"/>
                    </a:lnTo>
                    <a:lnTo>
                      <a:pt x="23" y="104"/>
                    </a:lnTo>
                    <a:lnTo>
                      <a:pt x="29" y="104"/>
                    </a:lnTo>
                    <a:lnTo>
                      <a:pt x="22" y="97"/>
                    </a:lnTo>
                    <a:lnTo>
                      <a:pt x="16" y="91"/>
                    </a:lnTo>
                    <a:lnTo>
                      <a:pt x="13" y="91"/>
                    </a:lnTo>
                    <a:close/>
                    <a:moveTo>
                      <a:pt x="88" y="5"/>
                    </a:moveTo>
                    <a:lnTo>
                      <a:pt x="67" y="7"/>
                    </a:lnTo>
                    <a:lnTo>
                      <a:pt x="48" y="13"/>
                    </a:lnTo>
                    <a:lnTo>
                      <a:pt x="33" y="21"/>
                    </a:lnTo>
                    <a:lnTo>
                      <a:pt x="21" y="32"/>
                    </a:lnTo>
                    <a:lnTo>
                      <a:pt x="13" y="45"/>
                    </a:lnTo>
                    <a:lnTo>
                      <a:pt x="10" y="60"/>
                    </a:lnTo>
                    <a:lnTo>
                      <a:pt x="13" y="75"/>
                    </a:lnTo>
                    <a:lnTo>
                      <a:pt x="21" y="88"/>
                    </a:lnTo>
                    <a:lnTo>
                      <a:pt x="33" y="99"/>
                    </a:lnTo>
                    <a:lnTo>
                      <a:pt x="48" y="107"/>
                    </a:lnTo>
                    <a:lnTo>
                      <a:pt x="67" y="113"/>
                    </a:lnTo>
                    <a:lnTo>
                      <a:pt x="88" y="115"/>
                    </a:lnTo>
                    <a:lnTo>
                      <a:pt x="96" y="115"/>
                    </a:lnTo>
                    <a:lnTo>
                      <a:pt x="104" y="114"/>
                    </a:lnTo>
                    <a:lnTo>
                      <a:pt x="105" y="114"/>
                    </a:lnTo>
                    <a:lnTo>
                      <a:pt x="130" y="131"/>
                    </a:lnTo>
                    <a:lnTo>
                      <a:pt x="127" y="108"/>
                    </a:lnTo>
                    <a:lnTo>
                      <a:pt x="129" y="107"/>
                    </a:lnTo>
                    <a:lnTo>
                      <a:pt x="144" y="99"/>
                    </a:lnTo>
                    <a:lnTo>
                      <a:pt x="156" y="87"/>
                    </a:lnTo>
                    <a:lnTo>
                      <a:pt x="164" y="75"/>
                    </a:lnTo>
                    <a:lnTo>
                      <a:pt x="166" y="60"/>
                    </a:lnTo>
                    <a:lnTo>
                      <a:pt x="162" y="45"/>
                    </a:lnTo>
                    <a:lnTo>
                      <a:pt x="155" y="32"/>
                    </a:lnTo>
                    <a:lnTo>
                      <a:pt x="143" y="21"/>
                    </a:lnTo>
                    <a:lnTo>
                      <a:pt x="127" y="13"/>
                    </a:lnTo>
                    <a:lnTo>
                      <a:pt x="108" y="7"/>
                    </a:lnTo>
                    <a:lnTo>
                      <a:pt x="88" y="5"/>
                    </a:lnTo>
                    <a:close/>
                    <a:moveTo>
                      <a:pt x="88" y="0"/>
                    </a:moveTo>
                    <a:lnTo>
                      <a:pt x="110" y="2"/>
                    </a:lnTo>
                    <a:lnTo>
                      <a:pt x="130" y="7"/>
                    </a:lnTo>
                    <a:lnTo>
                      <a:pt x="147" y="17"/>
                    </a:lnTo>
                    <a:lnTo>
                      <a:pt x="160" y="29"/>
                    </a:lnTo>
                    <a:lnTo>
                      <a:pt x="169" y="44"/>
                    </a:lnTo>
                    <a:lnTo>
                      <a:pt x="171" y="60"/>
                    </a:lnTo>
                    <a:lnTo>
                      <a:pt x="170" y="74"/>
                    </a:lnTo>
                    <a:lnTo>
                      <a:pt x="165" y="85"/>
                    </a:lnTo>
                    <a:lnTo>
                      <a:pt x="283" y="85"/>
                    </a:lnTo>
                    <a:lnTo>
                      <a:pt x="287" y="85"/>
                    </a:lnTo>
                    <a:lnTo>
                      <a:pt x="291" y="88"/>
                    </a:lnTo>
                    <a:lnTo>
                      <a:pt x="294" y="91"/>
                    </a:lnTo>
                    <a:lnTo>
                      <a:pt x="295" y="94"/>
                    </a:lnTo>
                    <a:lnTo>
                      <a:pt x="296" y="99"/>
                    </a:lnTo>
                    <a:lnTo>
                      <a:pt x="296" y="266"/>
                    </a:lnTo>
                    <a:lnTo>
                      <a:pt x="295" y="270"/>
                    </a:lnTo>
                    <a:lnTo>
                      <a:pt x="294" y="274"/>
                    </a:lnTo>
                    <a:lnTo>
                      <a:pt x="291" y="277"/>
                    </a:lnTo>
                    <a:lnTo>
                      <a:pt x="287" y="279"/>
                    </a:lnTo>
                    <a:lnTo>
                      <a:pt x="283" y="279"/>
                    </a:lnTo>
                    <a:lnTo>
                      <a:pt x="190" y="279"/>
                    </a:lnTo>
                    <a:lnTo>
                      <a:pt x="190" y="321"/>
                    </a:lnTo>
                    <a:lnTo>
                      <a:pt x="209" y="321"/>
                    </a:lnTo>
                    <a:lnTo>
                      <a:pt x="212" y="322"/>
                    </a:lnTo>
                    <a:lnTo>
                      <a:pt x="217" y="323"/>
                    </a:lnTo>
                    <a:lnTo>
                      <a:pt x="219" y="327"/>
                    </a:lnTo>
                    <a:lnTo>
                      <a:pt x="221" y="330"/>
                    </a:lnTo>
                    <a:lnTo>
                      <a:pt x="222" y="334"/>
                    </a:lnTo>
                    <a:lnTo>
                      <a:pt x="222" y="335"/>
                    </a:lnTo>
                    <a:lnTo>
                      <a:pt x="221" y="340"/>
                    </a:lnTo>
                    <a:lnTo>
                      <a:pt x="219" y="343"/>
                    </a:lnTo>
                    <a:lnTo>
                      <a:pt x="217" y="346"/>
                    </a:lnTo>
                    <a:lnTo>
                      <a:pt x="212" y="348"/>
                    </a:lnTo>
                    <a:lnTo>
                      <a:pt x="209" y="348"/>
                    </a:lnTo>
                    <a:lnTo>
                      <a:pt x="86" y="348"/>
                    </a:lnTo>
                    <a:lnTo>
                      <a:pt x="82" y="348"/>
                    </a:lnTo>
                    <a:lnTo>
                      <a:pt x="79" y="346"/>
                    </a:lnTo>
                    <a:lnTo>
                      <a:pt x="77" y="343"/>
                    </a:lnTo>
                    <a:lnTo>
                      <a:pt x="75" y="340"/>
                    </a:lnTo>
                    <a:lnTo>
                      <a:pt x="73" y="335"/>
                    </a:lnTo>
                    <a:lnTo>
                      <a:pt x="73" y="334"/>
                    </a:lnTo>
                    <a:lnTo>
                      <a:pt x="75" y="330"/>
                    </a:lnTo>
                    <a:lnTo>
                      <a:pt x="77" y="327"/>
                    </a:lnTo>
                    <a:lnTo>
                      <a:pt x="79" y="323"/>
                    </a:lnTo>
                    <a:lnTo>
                      <a:pt x="82" y="322"/>
                    </a:lnTo>
                    <a:lnTo>
                      <a:pt x="86" y="321"/>
                    </a:lnTo>
                    <a:lnTo>
                      <a:pt x="106" y="321"/>
                    </a:lnTo>
                    <a:lnTo>
                      <a:pt x="106" y="279"/>
                    </a:lnTo>
                    <a:lnTo>
                      <a:pt x="13" y="279"/>
                    </a:lnTo>
                    <a:lnTo>
                      <a:pt x="8" y="279"/>
                    </a:lnTo>
                    <a:lnTo>
                      <a:pt x="5" y="277"/>
                    </a:lnTo>
                    <a:lnTo>
                      <a:pt x="2" y="274"/>
                    </a:lnTo>
                    <a:lnTo>
                      <a:pt x="1" y="270"/>
                    </a:lnTo>
                    <a:lnTo>
                      <a:pt x="0" y="266"/>
                    </a:lnTo>
                    <a:lnTo>
                      <a:pt x="0" y="99"/>
                    </a:lnTo>
                    <a:lnTo>
                      <a:pt x="1" y="94"/>
                    </a:lnTo>
                    <a:lnTo>
                      <a:pt x="2" y="91"/>
                    </a:lnTo>
                    <a:lnTo>
                      <a:pt x="5" y="88"/>
                    </a:lnTo>
                    <a:lnTo>
                      <a:pt x="8" y="87"/>
                    </a:lnTo>
                    <a:lnTo>
                      <a:pt x="12" y="85"/>
                    </a:lnTo>
                    <a:lnTo>
                      <a:pt x="6" y="74"/>
                    </a:lnTo>
                    <a:lnTo>
                      <a:pt x="4" y="60"/>
                    </a:lnTo>
                    <a:lnTo>
                      <a:pt x="7" y="44"/>
                    </a:lnTo>
                    <a:lnTo>
                      <a:pt x="16" y="29"/>
                    </a:lnTo>
                    <a:lnTo>
                      <a:pt x="29" y="17"/>
                    </a:lnTo>
                    <a:lnTo>
                      <a:pt x="45" y="7"/>
                    </a:lnTo>
                    <a:lnTo>
                      <a:pt x="66" y="2"/>
                    </a:lnTo>
                    <a:lnTo>
                      <a:pt x="88" y="0"/>
                    </a:lnTo>
                    <a:close/>
                  </a:path>
                </a:pathLst>
              </a:custGeom>
              <a:grpFill/>
              <a:ln w="0">
                <a:noFill/>
                <a:prstDash val="solid"/>
                <a:round/>
                <a:headEnd/>
                <a:tailEnd/>
              </a:ln>
            </p:spPr>
            <p:txBody>
              <a:bodyPr vert="horz" wrap="square" lIns="79405" tIns="39702" rIns="79405" bIns="39702" numCol="1" anchor="t" anchorCtr="0" compatLnSpc="1">
                <a:prstTxWarp prst="textNoShape">
                  <a:avLst/>
                </a:prstTxWarp>
              </a:bodyPr>
              <a:lstStyle/>
              <a:p>
                <a:pPr>
                  <a:lnSpc>
                    <a:spcPct val="120000"/>
                  </a:lnSpc>
                </a:pPr>
                <a:endParaRPr lang="zh-CN" altLang="en-US" sz="1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09" name="组合 208"/>
            <p:cNvGrpSpPr/>
            <p:nvPr/>
          </p:nvGrpSpPr>
          <p:grpSpPr>
            <a:xfrm>
              <a:off x="2692946" y="4096380"/>
              <a:ext cx="496430" cy="656681"/>
              <a:chOff x="3883026" y="4608513"/>
              <a:chExt cx="452438" cy="598488"/>
            </a:xfrm>
            <a:grpFill/>
          </p:grpSpPr>
          <p:sp>
            <p:nvSpPr>
              <p:cNvPr id="181" name="Freeform 138"/>
              <p:cNvSpPr>
                <a:spLocks noEditPoints="1"/>
              </p:cNvSpPr>
              <p:nvPr/>
            </p:nvSpPr>
            <p:spPr bwMode="auto">
              <a:xfrm>
                <a:off x="3883026" y="4760913"/>
                <a:ext cx="354013" cy="446088"/>
              </a:xfrm>
              <a:custGeom>
                <a:avLst/>
                <a:gdLst>
                  <a:gd name="T0" fmla="*/ 103 w 223"/>
                  <a:gd name="T1" fmla="*/ 10 h 281"/>
                  <a:gd name="T2" fmla="*/ 64 w 223"/>
                  <a:gd name="T3" fmla="*/ 32 h 281"/>
                  <a:gd name="T4" fmla="*/ 41 w 223"/>
                  <a:gd name="T5" fmla="*/ 71 h 281"/>
                  <a:gd name="T6" fmla="*/ 37 w 223"/>
                  <a:gd name="T7" fmla="*/ 120 h 281"/>
                  <a:gd name="T8" fmla="*/ 37 w 223"/>
                  <a:gd name="T9" fmla="*/ 169 h 281"/>
                  <a:gd name="T10" fmla="*/ 43 w 223"/>
                  <a:gd name="T11" fmla="*/ 228 h 281"/>
                  <a:gd name="T12" fmla="*/ 72 w 223"/>
                  <a:gd name="T13" fmla="*/ 228 h 281"/>
                  <a:gd name="T14" fmla="*/ 92 w 223"/>
                  <a:gd name="T15" fmla="*/ 227 h 281"/>
                  <a:gd name="T16" fmla="*/ 216 w 223"/>
                  <a:gd name="T17" fmla="*/ 276 h 281"/>
                  <a:gd name="T18" fmla="*/ 190 w 223"/>
                  <a:gd name="T19" fmla="*/ 174 h 281"/>
                  <a:gd name="T20" fmla="*/ 198 w 223"/>
                  <a:gd name="T21" fmla="*/ 159 h 281"/>
                  <a:gd name="T22" fmla="*/ 210 w 223"/>
                  <a:gd name="T23" fmla="*/ 132 h 281"/>
                  <a:gd name="T24" fmla="*/ 216 w 223"/>
                  <a:gd name="T25" fmla="*/ 95 h 281"/>
                  <a:gd name="T26" fmla="*/ 204 w 223"/>
                  <a:gd name="T27" fmla="*/ 50 h 281"/>
                  <a:gd name="T28" fmla="*/ 171 w 223"/>
                  <a:gd name="T29" fmla="*/ 18 h 281"/>
                  <a:gd name="T30" fmla="*/ 127 w 223"/>
                  <a:gd name="T31" fmla="*/ 6 h 281"/>
                  <a:gd name="T32" fmla="*/ 148 w 223"/>
                  <a:gd name="T33" fmla="*/ 2 h 281"/>
                  <a:gd name="T34" fmla="*/ 186 w 223"/>
                  <a:gd name="T35" fmla="*/ 20 h 281"/>
                  <a:gd name="T36" fmla="*/ 212 w 223"/>
                  <a:gd name="T37" fmla="*/ 53 h 281"/>
                  <a:gd name="T38" fmla="*/ 222 w 223"/>
                  <a:gd name="T39" fmla="*/ 95 h 281"/>
                  <a:gd name="T40" fmla="*/ 216 w 223"/>
                  <a:gd name="T41" fmla="*/ 133 h 281"/>
                  <a:gd name="T42" fmla="*/ 204 w 223"/>
                  <a:gd name="T43" fmla="*/ 162 h 281"/>
                  <a:gd name="T44" fmla="*/ 195 w 223"/>
                  <a:gd name="T45" fmla="*/ 176 h 281"/>
                  <a:gd name="T46" fmla="*/ 96 w 223"/>
                  <a:gd name="T47" fmla="*/ 281 h 281"/>
                  <a:gd name="T48" fmla="*/ 54 w 223"/>
                  <a:gd name="T49" fmla="*/ 234 h 281"/>
                  <a:gd name="T50" fmla="*/ 36 w 223"/>
                  <a:gd name="T51" fmla="*/ 233 h 281"/>
                  <a:gd name="T52" fmla="*/ 30 w 223"/>
                  <a:gd name="T53" fmla="*/ 233 h 281"/>
                  <a:gd name="T54" fmla="*/ 0 w 223"/>
                  <a:gd name="T55" fmla="*/ 176 h 281"/>
                  <a:gd name="T56" fmla="*/ 31 w 223"/>
                  <a:gd name="T57" fmla="*/ 95 h 281"/>
                  <a:gd name="T58" fmla="*/ 41 w 223"/>
                  <a:gd name="T59" fmla="*/ 53 h 281"/>
                  <a:gd name="T60" fmla="*/ 67 w 223"/>
                  <a:gd name="T61" fmla="*/ 20 h 281"/>
                  <a:gd name="T62" fmla="*/ 105 w 223"/>
                  <a:gd name="T63" fmla="*/ 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3" h="281">
                    <a:moveTo>
                      <a:pt x="127" y="6"/>
                    </a:moveTo>
                    <a:lnTo>
                      <a:pt x="103" y="10"/>
                    </a:lnTo>
                    <a:lnTo>
                      <a:pt x="81" y="18"/>
                    </a:lnTo>
                    <a:lnTo>
                      <a:pt x="64" y="32"/>
                    </a:lnTo>
                    <a:lnTo>
                      <a:pt x="50" y="50"/>
                    </a:lnTo>
                    <a:lnTo>
                      <a:pt x="41" y="71"/>
                    </a:lnTo>
                    <a:lnTo>
                      <a:pt x="38" y="95"/>
                    </a:lnTo>
                    <a:lnTo>
                      <a:pt x="37" y="120"/>
                    </a:lnTo>
                    <a:lnTo>
                      <a:pt x="9" y="169"/>
                    </a:lnTo>
                    <a:lnTo>
                      <a:pt x="37" y="169"/>
                    </a:lnTo>
                    <a:lnTo>
                      <a:pt x="36" y="228"/>
                    </a:lnTo>
                    <a:lnTo>
                      <a:pt x="43" y="228"/>
                    </a:lnTo>
                    <a:lnTo>
                      <a:pt x="54" y="228"/>
                    </a:lnTo>
                    <a:lnTo>
                      <a:pt x="72" y="228"/>
                    </a:lnTo>
                    <a:lnTo>
                      <a:pt x="90" y="227"/>
                    </a:lnTo>
                    <a:lnTo>
                      <a:pt x="92" y="227"/>
                    </a:lnTo>
                    <a:lnTo>
                      <a:pt x="101" y="276"/>
                    </a:lnTo>
                    <a:lnTo>
                      <a:pt x="216" y="276"/>
                    </a:lnTo>
                    <a:lnTo>
                      <a:pt x="189" y="175"/>
                    </a:lnTo>
                    <a:lnTo>
                      <a:pt x="190" y="174"/>
                    </a:lnTo>
                    <a:lnTo>
                      <a:pt x="192" y="169"/>
                    </a:lnTo>
                    <a:lnTo>
                      <a:pt x="198" y="159"/>
                    </a:lnTo>
                    <a:lnTo>
                      <a:pt x="204" y="146"/>
                    </a:lnTo>
                    <a:lnTo>
                      <a:pt x="210" y="132"/>
                    </a:lnTo>
                    <a:lnTo>
                      <a:pt x="215" y="115"/>
                    </a:lnTo>
                    <a:lnTo>
                      <a:pt x="216" y="95"/>
                    </a:lnTo>
                    <a:lnTo>
                      <a:pt x="212" y="71"/>
                    </a:lnTo>
                    <a:lnTo>
                      <a:pt x="204" y="50"/>
                    </a:lnTo>
                    <a:lnTo>
                      <a:pt x="190" y="32"/>
                    </a:lnTo>
                    <a:lnTo>
                      <a:pt x="171" y="18"/>
                    </a:lnTo>
                    <a:lnTo>
                      <a:pt x="151" y="10"/>
                    </a:lnTo>
                    <a:lnTo>
                      <a:pt x="127" y="6"/>
                    </a:lnTo>
                    <a:close/>
                    <a:moveTo>
                      <a:pt x="127" y="0"/>
                    </a:moveTo>
                    <a:lnTo>
                      <a:pt x="148" y="2"/>
                    </a:lnTo>
                    <a:lnTo>
                      <a:pt x="168" y="10"/>
                    </a:lnTo>
                    <a:lnTo>
                      <a:pt x="186" y="20"/>
                    </a:lnTo>
                    <a:lnTo>
                      <a:pt x="201" y="36"/>
                    </a:lnTo>
                    <a:lnTo>
                      <a:pt x="212" y="53"/>
                    </a:lnTo>
                    <a:lnTo>
                      <a:pt x="219" y="74"/>
                    </a:lnTo>
                    <a:lnTo>
                      <a:pt x="222" y="95"/>
                    </a:lnTo>
                    <a:lnTo>
                      <a:pt x="220" y="116"/>
                    </a:lnTo>
                    <a:lnTo>
                      <a:pt x="216" y="133"/>
                    </a:lnTo>
                    <a:lnTo>
                      <a:pt x="210" y="149"/>
                    </a:lnTo>
                    <a:lnTo>
                      <a:pt x="204" y="162"/>
                    </a:lnTo>
                    <a:lnTo>
                      <a:pt x="197" y="172"/>
                    </a:lnTo>
                    <a:lnTo>
                      <a:pt x="195" y="176"/>
                    </a:lnTo>
                    <a:lnTo>
                      <a:pt x="223" y="281"/>
                    </a:lnTo>
                    <a:lnTo>
                      <a:pt x="96" y="281"/>
                    </a:lnTo>
                    <a:lnTo>
                      <a:pt x="87" y="233"/>
                    </a:lnTo>
                    <a:lnTo>
                      <a:pt x="54" y="234"/>
                    </a:lnTo>
                    <a:lnTo>
                      <a:pt x="43" y="233"/>
                    </a:lnTo>
                    <a:lnTo>
                      <a:pt x="36" y="233"/>
                    </a:lnTo>
                    <a:lnTo>
                      <a:pt x="33" y="233"/>
                    </a:lnTo>
                    <a:lnTo>
                      <a:pt x="30" y="233"/>
                    </a:lnTo>
                    <a:lnTo>
                      <a:pt x="30" y="176"/>
                    </a:lnTo>
                    <a:lnTo>
                      <a:pt x="0" y="176"/>
                    </a:lnTo>
                    <a:lnTo>
                      <a:pt x="31" y="118"/>
                    </a:lnTo>
                    <a:lnTo>
                      <a:pt x="31" y="95"/>
                    </a:lnTo>
                    <a:lnTo>
                      <a:pt x="33" y="74"/>
                    </a:lnTo>
                    <a:lnTo>
                      <a:pt x="41" y="53"/>
                    </a:lnTo>
                    <a:lnTo>
                      <a:pt x="52" y="36"/>
                    </a:lnTo>
                    <a:lnTo>
                      <a:pt x="67" y="20"/>
                    </a:lnTo>
                    <a:lnTo>
                      <a:pt x="84" y="10"/>
                    </a:lnTo>
                    <a:lnTo>
                      <a:pt x="105" y="2"/>
                    </a:lnTo>
                    <a:lnTo>
                      <a:pt x="127" y="0"/>
                    </a:lnTo>
                    <a:close/>
                  </a:path>
                </a:pathLst>
              </a:custGeom>
              <a:grpFill/>
              <a:ln w="0">
                <a:noFill/>
                <a:prstDash val="solid"/>
                <a:round/>
                <a:headEnd/>
                <a:tailEnd/>
              </a:ln>
            </p:spPr>
            <p:txBody>
              <a:bodyPr vert="horz" wrap="square" lIns="79405" tIns="39702" rIns="79405" bIns="39702" numCol="1" anchor="t" anchorCtr="0" compatLnSpc="1">
                <a:prstTxWarp prst="textNoShape">
                  <a:avLst/>
                </a:prstTxWarp>
              </a:bodyPr>
              <a:lstStyle/>
              <a:p>
                <a:pPr>
                  <a:lnSpc>
                    <a:spcPct val="120000"/>
                  </a:lnSpc>
                </a:pPr>
                <a:endParaRPr lang="zh-CN" altLang="en-US"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2" name="Freeform 139"/>
              <p:cNvSpPr>
                <a:spLocks noEditPoints="1"/>
              </p:cNvSpPr>
              <p:nvPr/>
            </p:nvSpPr>
            <p:spPr bwMode="auto">
              <a:xfrm>
                <a:off x="3973513" y="4791076"/>
                <a:ext cx="219075" cy="214313"/>
              </a:xfrm>
              <a:custGeom>
                <a:avLst/>
                <a:gdLst>
                  <a:gd name="T0" fmla="*/ 70 w 138"/>
                  <a:gd name="T1" fmla="*/ 6 h 135"/>
                  <a:gd name="T2" fmla="*/ 50 w 138"/>
                  <a:gd name="T3" fmla="*/ 9 h 135"/>
                  <a:gd name="T4" fmla="*/ 33 w 138"/>
                  <a:gd name="T5" fmla="*/ 18 h 135"/>
                  <a:gd name="T6" fmla="*/ 19 w 138"/>
                  <a:gd name="T7" fmla="*/ 32 h 135"/>
                  <a:gd name="T8" fmla="*/ 10 w 138"/>
                  <a:gd name="T9" fmla="*/ 48 h 135"/>
                  <a:gd name="T10" fmla="*/ 7 w 138"/>
                  <a:gd name="T11" fmla="*/ 68 h 135"/>
                  <a:gd name="T12" fmla="*/ 10 w 138"/>
                  <a:gd name="T13" fmla="*/ 87 h 135"/>
                  <a:gd name="T14" fmla="*/ 19 w 138"/>
                  <a:gd name="T15" fmla="*/ 103 h 135"/>
                  <a:gd name="T16" fmla="*/ 33 w 138"/>
                  <a:gd name="T17" fmla="*/ 117 h 135"/>
                  <a:gd name="T18" fmla="*/ 50 w 138"/>
                  <a:gd name="T19" fmla="*/ 125 h 135"/>
                  <a:gd name="T20" fmla="*/ 70 w 138"/>
                  <a:gd name="T21" fmla="*/ 128 h 135"/>
                  <a:gd name="T22" fmla="*/ 89 w 138"/>
                  <a:gd name="T23" fmla="*/ 125 h 135"/>
                  <a:gd name="T24" fmla="*/ 107 w 138"/>
                  <a:gd name="T25" fmla="*/ 117 h 135"/>
                  <a:gd name="T26" fmla="*/ 121 w 138"/>
                  <a:gd name="T27" fmla="*/ 103 h 135"/>
                  <a:gd name="T28" fmla="*/ 129 w 138"/>
                  <a:gd name="T29" fmla="*/ 87 h 135"/>
                  <a:gd name="T30" fmla="*/ 133 w 138"/>
                  <a:gd name="T31" fmla="*/ 68 h 135"/>
                  <a:gd name="T32" fmla="*/ 129 w 138"/>
                  <a:gd name="T33" fmla="*/ 48 h 135"/>
                  <a:gd name="T34" fmla="*/ 121 w 138"/>
                  <a:gd name="T35" fmla="*/ 32 h 135"/>
                  <a:gd name="T36" fmla="*/ 107 w 138"/>
                  <a:gd name="T37" fmla="*/ 18 h 135"/>
                  <a:gd name="T38" fmla="*/ 89 w 138"/>
                  <a:gd name="T39" fmla="*/ 9 h 135"/>
                  <a:gd name="T40" fmla="*/ 70 w 138"/>
                  <a:gd name="T41" fmla="*/ 6 h 135"/>
                  <a:gd name="T42" fmla="*/ 70 w 138"/>
                  <a:gd name="T43" fmla="*/ 0 h 135"/>
                  <a:gd name="T44" fmla="*/ 88 w 138"/>
                  <a:gd name="T45" fmla="*/ 2 h 135"/>
                  <a:gd name="T46" fmla="*/ 104 w 138"/>
                  <a:gd name="T47" fmla="*/ 9 h 135"/>
                  <a:gd name="T48" fmla="*/ 119 w 138"/>
                  <a:gd name="T49" fmla="*/ 20 h 135"/>
                  <a:gd name="T50" fmla="*/ 129 w 138"/>
                  <a:gd name="T51" fmla="*/ 34 h 135"/>
                  <a:gd name="T52" fmla="*/ 136 w 138"/>
                  <a:gd name="T53" fmla="*/ 49 h 135"/>
                  <a:gd name="T54" fmla="*/ 138 w 138"/>
                  <a:gd name="T55" fmla="*/ 68 h 135"/>
                  <a:gd name="T56" fmla="*/ 136 w 138"/>
                  <a:gd name="T57" fmla="*/ 85 h 135"/>
                  <a:gd name="T58" fmla="*/ 129 w 138"/>
                  <a:gd name="T59" fmla="*/ 101 h 135"/>
                  <a:gd name="T60" fmla="*/ 119 w 138"/>
                  <a:gd name="T61" fmla="*/ 115 h 135"/>
                  <a:gd name="T62" fmla="*/ 104 w 138"/>
                  <a:gd name="T63" fmla="*/ 125 h 135"/>
                  <a:gd name="T64" fmla="*/ 88 w 138"/>
                  <a:gd name="T65" fmla="*/ 133 h 135"/>
                  <a:gd name="T66" fmla="*/ 70 w 138"/>
                  <a:gd name="T67" fmla="*/ 135 h 135"/>
                  <a:gd name="T68" fmla="*/ 51 w 138"/>
                  <a:gd name="T69" fmla="*/ 133 h 135"/>
                  <a:gd name="T70" fmla="*/ 35 w 138"/>
                  <a:gd name="T71" fmla="*/ 125 h 135"/>
                  <a:gd name="T72" fmla="*/ 21 w 138"/>
                  <a:gd name="T73" fmla="*/ 115 h 135"/>
                  <a:gd name="T74" fmla="*/ 10 w 138"/>
                  <a:gd name="T75" fmla="*/ 101 h 135"/>
                  <a:gd name="T76" fmla="*/ 3 w 138"/>
                  <a:gd name="T77" fmla="*/ 85 h 135"/>
                  <a:gd name="T78" fmla="*/ 0 w 138"/>
                  <a:gd name="T79" fmla="*/ 68 h 135"/>
                  <a:gd name="T80" fmla="*/ 3 w 138"/>
                  <a:gd name="T81" fmla="*/ 49 h 135"/>
                  <a:gd name="T82" fmla="*/ 10 w 138"/>
                  <a:gd name="T83" fmla="*/ 34 h 135"/>
                  <a:gd name="T84" fmla="*/ 21 w 138"/>
                  <a:gd name="T85" fmla="*/ 20 h 135"/>
                  <a:gd name="T86" fmla="*/ 35 w 138"/>
                  <a:gd name="T87" fmla="*/ 9 h 135"/>
                  <a:gd name="T88" fmla="*/ 51 w 138"/>
                  <a:gd name="T89" fmla="*/ 2 h 135"/>
                  <a:gd name="T90" fmla="*/ 70 w 138"/>
                  <a:gd name="T91"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8" h="135">
                    <a:moveTo>
                      <a:pt x="70" y="6"/>
                    </a:moveTo>
                    <a:lnTo>
                      <a:pt x="50" y="9"/>
                    </a:lnTo>
                    <a:lnTo>
                      <a:pt x="33" y="18"/>
                    </a:lnTo>
                    <a:lnTo>
                      <a:pt x="19" y="32"/>
                    </a:lnTo>
                    <a:lnTo>
                      <a:pt x="10" y="48"/>
                    </a:lnTo>
                    <a:lnTo>
                      <a:pt x="7" y="68"/>
                    </a:lnTo>
                    <a:lnTo>
                      <a:pt x="10" y="87"/>
                    </a:lnTo>
                    <a:lnTo>
                      <a:pt x="19" y="103"/>
                    </a:lnTo>
                    <a:lnTo>
                      <a:pt x="33" y="117"/>
                    </a:lnTo>
                    <a:lnTo>
                      <a:pt x="50" y="125"/>
                    </a:lnTo>
                    <a:lnTo>
                      <a:pt x="70" y="128"/>
                    </a:lnTo>
                    <a:lnTo>
                      <a:pt x="89" y="125"/>
                    </a:lnTo>
                    <a:lnTo>
                      <a:pt x="107" y="117"/>
                    </a:lnTo>
                    <a:lnTo>
                      <a:pt x="121" y="103"/>
                    </a:lnTo>
                    <a:lnTo>
                      <a:pt x="129" y="87"/>
                    </a:lnTo>
                    <a:lnTo>
                      <a:pt x="133" y="68"/>
                    </a:lnTo>
                    <a:lnTo>
                      <a:pt x="129" y="48"/>
                    </a:lnTo>
                    <a:lnTo>
                      <a:pt x="121" y="32"/>
                    </a:lnTo>
                    <a:lnTo>
                      <a:pt x="107" y="18"/>
                    </a:lnTo>
                    <a:lnTo>
                      <a:pt x="89" y="9"/>
                    </a:lnTo>
                    <a:lnTo>
                      <a:pt x="70" y="6"/>
                    </a:lnTo>
                    <a:close/>
                    <a:moveTo>
                      <a:pt x="70" y="0"/>
                    </a:moveTo>
                    <a:lnTo>
                      <a:pt x="88" y="2"/>
                    </a:lnTo>
                    <a:lnTo>
                      <a:pt x="104" y="9"/>
                    </a:lnTo>
                    <a:lnTo>
                      <a:pt x="119" y="20"/>
                    </a:lnTo>
                    <a:lnTo>
                      <a:pt x="129" y="34"/>
                    </a:lnTo>
                    <a:lnTo>
                      <a:pt x="136" y="49"/>
                    </a:lnTo>
                    <a:lnTo>
                      <a:pt x="138" y="68"/>
                    </a:lnTo>
                    <a:lnTo>
                      <a:pt x="136" y="85"/>
                    </a:lnTo>
                    <a:lnTo>
                      <a:pt x="129" y="101"/>
                    </a:lnTo>
                    <a:lnTo>
                      <a:pt x="119" y="115"/>
                    </a:lnTo>
                    <a:lnTo>
                      <a:pt x="104" y="125"/>
                    </a:lnTo>
                    <a:lnTo>
                      <a:pt x="88" y="133"/>
                    </a:lnTo>
                    <a:lnTo>
                      <a:pt x="70" y="135"/>
                    </a:lnTo>
                    <a:lnTo>
                      <a:pt x="51" y="133"/>
                    </a:lnTo>
                    <a:lnTo>
                      <a:pt x="35" y="125"/>
                    </a:lnTo>
                    <a:lnTo>
                      <a:pt x="21" y="115"/>
                    </a:lnTo>
                    <a:lnTo>
                      <a:pt x="10" y="101"/>
                    </a:lnTo>
                    <a:lnTo>
                      <a:pt x="3" y="85"/>
                    </a:lnTo>
                    <a:lnTo>
                      <a:pt x="0" y="68"/>
                    </a:lnTo>
                    <a:lnTo>
                      <a:pt x="3" y="49"/>
                    </a:lnTo>
                    <a:lnTo>
                      <a:pt x="10" y="34"/>
                    </a:lnTo>
                    <a:lnTo>
                      <a:pt x="21" y="20"/>
                    </a:lnTo>
                    <a:lnTo>
                      <a:pt x="35" y="9"/>
                    </a:lnTo>
                    <a:lnTo>
                      <a:pt x="51" y="2"/>
                    </a:lnTo>
                    <a:lnTo>
                      <a:pt x="70" y="0"/>
                    </a:lnTo>
                    <a:close/>
                  </a:path>
                </a:pathLst>
              </a:custGeom>
              <a:grpFill/>
              <a:ln w="0">
                <a:noFill/>
                <a:prstDash val="solid"/>
                <a:round/>
                <a:headEnd/>
                <a:tailEnd/>
              </a:ln>
            </p:spPr>
            <p:txBody>
              <a:bodyPr vert="horz" wrap="square" lIns="79405" tIns="39702" rIns="79405" bIns="39702" numCol="1" anchor="t" anchorCtr="0" compatLnSpc="1">
                <a:prstTxWarp prst="textNoShape">
                  <a:avLst/>
                </a:prstTxWarp>
              </a:bodyPr>
              <a:lstStyle/>
              <a:p>
                <a:pPr>
                  <a:lnSpc>
                    <a:spcPct val="120000"/>
                  </a:lnSpc>
                </a:pPr>
                <a:endParaRPr lang="zh-CN" altLang="en-US"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3" name="Freeform 140"/>
              <p:cNvSpPr>
                <a:spLocks noEditPoints="1"/>
              </p:cNvSpPr>
              <p:nvPr/>
            </p:nvSpPr>
            <p:spPr bwMode="auto">
              <a:xfrm>
                <a:off x="4102101" y="4608513"/>
                <a:ext cx="233363" cy="204788"/>
              </a:xfrm>
              <a:custGeom>
                <a:avLst/>
                <a:gdLst>
                  <a:gd name="T0" fmla="*/ 52 w 147"/>
                  <a:gd name="T1" fmla="*/ 8 h 129"/>
                  <a:gd name="T2" fmla="*/ 18 w 147"/>
                  <a:gd name="T3" fmla="*/ 24 h 129"/>
                  <a:gd name="T4" fmla="*/ 5 w 147"/>
                  <a:gd name="T5" fmla="*/ 50 h 129"/>
                  <a:gd name="T6" fmla="*/ 18 w 147"/>
                  <a:gd name="T7" fmla="*/ 76 h 129"/>
                  <a:gd name="T8" fmla="*/ 52 w 147"/>
                  <a:gd name="T9" fmla="*/ 92 h 129"/>
                  <a:gd name="T10" fmla="*/ 80 w 147"/>
                  <a:gd name="T11" fmla="*/ 95 h 129"/>
                  <a:gd name="T12" fmla="*/ 89 w 147"/>
                  <a:gd name="T13" fmla="*/ 94 h 129"/>
                  <a:gd name="T14" fmla="*/ 90 w 147"/>
                  <a:gd name="T15" fmla="*/ 108 h 129"/>
                  <a:gd name="T16" fmla="*/ 94 w 147"/>
                  <a:gd name="T17" fmla="*/ 115 h 129"/>
                  <a:gd name="T18" fmla="*/ 105 w 147"/>
                  <a:gd name="T19" fmla="*/ 100 h 129"/>
                  <a:gd name="T20" fmla="*/ 109 w 147"/>
                  <a:gd name="T21" fmla="*/ 88 h 129"/>
                  <a:gd name="T22" fmla="*/ 123 w 147"/>
                  <a:gd name="T23" fmla="*/ 81 h 129"/>
                  <a:gd name="T24" fmla="*/ 138 w 147"/>
                  <a:gd name="T25" fmla="*/ 61 h 129"/>
                  <a:gd name="T26" fmla="*/ 137 w 147"/>
                  <a:gd name="T27" fmla="*/ 36 h 129"/>
                  <a:gd name="T28" fmla="*/ 114 w 147"/>
                  <a:gd name="T29" fmla="*/ 14 h 129"/>
                  <a:gd name="T30" fmla="*/ 73 w 147"/>
                  <a:gd name="T31" fmla="*/ 6 h 129"/>
                  <a:gd name="T32" fmla="*/ 93 w 147"/>
                  <a:gd name="T33" fmla="*/ 1 h 129"/>
                  <a:gd name="T34" fmla="*/ 125 w 147"/>
                  <a:gd name="T35" fmla="*/ 14 h 129"/>
                  <a:gd name="T36" fmla="*/ 144 w 147"/>
                  <a:gd name="T37" fmla="*/ 37 h 129"/>
                  <a:gd name="T38" fmla="*/ 145 w 147"/>
                  <a:gd name="T39" fmla="*/ 63 h 129"/>
                  <a:gd name="T40" fmla="*/ 129 w 147"/>
                  <a:gd name="T41" fmla="*/ 84 h 129"/>
                  <a:gd name="T42" fmla="*/ 109 w 147"/>
                  <a:gd name="T43" fmla="*/ 106 h 129"/>
                  <a:gd name="T44" fmla="*/ 94 w 147"/>
                  <a:gd name="T45" fmla="*/ 123 h 129"/>
                  <a:gd name="T46" fmla="*/ 85 w 147"/>
                  <a:gd name="T47" fmla="*/ 127 h 129"/>
                  <a:gd name="T48" fmla="*/ 81 w 147"/>
                  <a:gd name="T49" fmla="*/ 124 h 129"/>
                  <a:gd name="T50" fmla="*/ 83 w 147"/>
                  <a:gd name="T51" fmla="*/ 100 h 129"/>
                  <a:gd name="T52" fmla="*/ 54 w 147"/>
                  <a:gd name="T53" fmla="*/ 99 h 129"/>
                  <a:gd name="T54" fmla="*/ 21 w 147"/>
                  <a:gd name="T55" fmla="*/ 86 h 129"/>
                  <a:gd name="T56" fmla="*/ 2 w 147"/>
                  <a:gd name="T57" fmla="*/ 64 h 129"/>
                  <a:gd name="T58" fmla="*/ 2 w 147"/>
                  <a:gd name="T59" fmla="*/ 37 h 129"/>
                  <a:gd name="T60" fmla="*/ 21 w 147"/>
                  <a:gd name="T61" fmla="*/ 14 h 129"/>
                  <a:gd name="T62" fmla="*/ 54 w 147"/>
                  <a:gd name="T63" fmla="*/ 1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7" h="129">
                    <a:moveTo>
                      <a:pt x="73" y="6"/>
                    </a:moveTo>
                    <a:lnTo>
                      <a:pt x="52" y="8"/>
                    </a:lnTo>
                    <a:lnTo>
                      <a:pt x="33" y="14"/>
                    </a:lnTo>
                    <a:lnTo>
                      <a:pt x="18" y="24"/>
                    </a:lnTo>
                    <a:lnTo>
                      <a:pt x="9" y="36"/>
                    </a:lnTo>
                    <a:lnTo>
                      <a:pt x="5" y="50"/>
                    </a:lnTo>
                    <a:lnTo>
                      <a:pt x="9" y="64"/>
                    </a:lnTo>
                    <a:lnTo>
                      <a:pt x="18" y="76"/>
                    </a:lnTo>
                    <a:lnTo>
                      <a:pt x="33" y="86"/>
                    </a:lnTo>
                    <a:lnTo>
                      <a:pt x="52" y="92"/>
                    </a:lnTo>
                    <a:lnTo>
                      <a:pt x="73" y="95"/>
                    </a:lnTo>
                    <a:lnTo>
                      <a:pt x="80" y="95"/>
                    </a:lnTo>
                    <a:lnTo>
                      <a:pt x="85" y="95"/>
                    </a:lnTo>
                    <a:lnTo>
                      <a:pt x="89" y="94"/>
                    </a:lnTo>
                    <a:lnTo>
                      <a:pt x="89" y="97"/>
                    </a:lnTo>
                    <a:lnTo>
                      <a:pt x="90" y="108"/>
                    </a:lnTo>
                    <a:lnTo>
                      <a:pt x="89" y="119"/>
                    </a:lnTo>
                    <a:lnTo>
                      <a:pt x="94" y="115"/>
                    </a:lnTo>
                    <a:lnTo>
                      <a:pt x="99" y="109"/>
                    </a:lnTo>
                    <a:lnTo>
                      <a:pt x="105" y="100"/>
                    </a:lnTo>
                    <a:lnTo>
                      <a:pt x="109" y="89"/>
                    </a:lnTo>
                    <a:lnTo>
                      <a:pt x="109" y="88"/>
                    </a:lnTo>
                    <a:lnTo>
                      <a:pt x="111" y="87"/>
                    </a:lnTo>
                    <a:lnTo>
                      <a:pt x="123" y="81"/>
                    </a:lnTo>
                    <a:lnTo>
                      <a:pt x="133" y="72"/>
                    </a:lnTo>
                    <a:lnTo>
                      <a:pt x="138" y="61"/>
                    </a:lnTo>
                    <a:lnTo>
                      <a:pt x="141" y="50"/>
                    </a:lnTo>
                    <a:lnTo>
                      <a:pt x="137" y="36"/>
                    </a:lnTo>
                    <a:lnTo>
                      <a:pt x="128" y="24"/>
                    </a:lnTo>
                    <a:lnTo>
                      <a:pt x="114" y="14"/>
                    </a:lnTo>
                    <a:lnTo>
                      <a:pt x="95" y="8"/>
                    </a:lnTo>
                    <a:lnTo>
                      <a:pt x="73" y="6"/>
                    </a:lnTo>
                    <a:close/>
                    <a:moveTo>
                      <a:pt x="73" y="0"/>
                    </a:moveTo>
                    <a:lnTo>
                      <a:pt x="93" y="1"/>
                    </a:lnTo>
                    <a:lnTo>
                      <a:pt x="110" y="7"/>
                    </a:lnTo>
                    <a:lnTo>
                      <a:pt x="125" y="14"/>
                    </a:lnTo>
                    <a:lnTo>
                      <a:pt x="137" y="25"/>
                    </a:lnTo>
                    <a:lnTo>
                      <a:pt x="144" y="37"/>
                    </a:lnTo>
                    <a:lnTo>
                      <a:pt x="147" y="50"/>
                    </a:lnTo>
                    <a:lnTo>
                      <a:pt x="145" y="63"/>
                    </a:lnTo>
                    <a:lnTo>
                      <a:pt x="138" y="74"/>
                    </a:lnTo>
                    <a:lnTo>
                      <a:pt x="129" y="84"/>
                    </a:lnTo>
                    <a:lnTo>
                      <a:pt x="115" y="92"/>
                    </a:lnTo>
                    <a:lnTo>
                      <a:pt x="109" y="106"/>
                    </a:lnTo>
                    <a:lnTo>
                      <a:pt x="102" y="116"/>
                    </a:lnTo>
                    <a:lnTo>
                      <a:pt x="94" y="123"/>
                    </a:lnTo>
                    <a:lnTo>
                      <a:pt x="89" y="126"/>
                    </a:lnTo>
                    <a:lnTo>
                      <a:pt x="85" y="127"/>
                    </a:lnTo>
                    <a:lnTo>
                      <a:pt x="80" y="129"/>
                    </a:lnTo>
                    <a:lnTo>
                      <a:pt x="81" y="124"/>
                    </a:lnTo>
                    <a:lnTo>
                      <a:pt x="83" y="112"/>
                    </a:lnTo>
                    <a:lnTo>
                      <a:pt x="83" y="100"/>
                    </a:lnTo>
                    <a:lnTo>
                      <a:pt x="73" y="101"/>
                    </a:lnTo>
                    <a:lnTo>
                      <a:pt x="54" y="99"/>
                    </a:lnTo>
                    <a:lnTo>
                      <a:pt x="36" y="94"/>
                    </a:lnTo>
                    <a:lnTo>
                      <a:pt x="21" y="86"/>
                    </a:lnTo>
                    <a:lnTo>
                      <a:pt x="9" y="76"/>
                    </a:lnTo>
                    <a:lnTo>
                      <a:pt x="2" y="64"/>
                    </a:lnTo>
                    <a:lnTo>
                      <a:pt x="0" y="50"/>
                    </a:lnTo>
                    <a:lnTo>
                      <a:pt x="2" y="37"/>
                    </a:lnTo>
                    <a:lnTo>
                      <a:pt x="9" y="25"/>
                    </a:lnTo>
                    <a:lnTo>
                      <a:pt x="21" y="14"/>
                    </a:lnTo>
                    <a:lnTo>
                      <a:pt x="36" y="7"/>
                    </a:lnTo>
                    <a:lnTo>
                      <a:pt x="54" y="1"/>
                    </a:lnTo>
                    <a:lnTo>
                      <a:pt x="73" y="0"/>
                    </a:lnTo>
                    <a:close/>
                  </a:path>
                </a:pathLst>
              </a:custGeom>
              <a:grpFill/>
              <a:ln w="0">
                <a:noFill/>
                <a:prstDash val="solid"/>
                <a:round/>
                <a:headEnd/>
                <a:tailEnd/>
              </a:ln>
            </p:spPr>
            <p:txBody>
              <a:bodyPr vert="horz" wrap="square" lIns="79405" tIns="39702" rIns="79405" bIns="39702" numCol="1" anchor="t" anchorCtr="0" compatLnSpc="1">
                <a:prstTxWarp prst="textNoShape">
                  <a:avLst/>
                </a:prstTxWarp>
              </a:bodyPr>
              <a:lstStyle/>
              <a:p>
                <a:pPr>
                  <a:lnSpc>
                    <a:spcPct val="120000"/>
                  </a:lnSpc>
                </a:pPr>
                <a:endParaRPr lang="zh-CN" altLang="en-US"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4" name="Rectangle 141"/>
              <p:cNvSpPr>
                <a:spLocks noChangeArrowheads="1"/>
              </p:cNvSpPr>
              <p:nvPr/>
            </p:nvSpPr>
            <p:spPr bwMode="auto">
              <a:xfrm>
                <a:off x="4156076" y="4664076"/>
                <a:ext cx="120650" cy="9525"/>
              </a:xfrm>
              <a:prstGeom prst="rect">
                <a:avLst/>
              </a:prstGeom>
              <a:grpFill/>
              <a:ln w="0">
                <a:noFill/>
                <a:prstDash val="solid"/>
                <a:miter lim="800000"/>
                <a:headEnd/>
                <a:tailEnd/>
              </a:ln>
            </p:spPr>
            <p:txBody>
              <a:bodyPr vert="horz" wrap="square" lIns="79405" tIns="39702" rIns="79405" bIns="39702" numCol="1" anchor="t" anchorCtr="0" compatLnSpc="1">
                <a:prstTxWarp prst="textNoShape">
                  <a:avLst/>
                </a:prstTxWarp>
              </a:bodyPr>
              <a:lstStyle/>
              <a:p>
                <a:pPr>
                  <a:lnSpc>
                    <a:spcPct val="120000"/>
                  </a:lnSpc>
                </a:pPr>
                <a:endParaRPr lang="zh-CN" altLang="en-US"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5" name="Rectangle 142"/>
              <p:cNvSpPr>
                <a:spLocks noChangeArrowheads="1"/>
              </p:cNvSpPr>
              <p:nvPr/>
            </p:nvSpPr>
            <p:spPr bwMode="auto">
              <a:xfrm>
                <a:off x="4156076" y="4705351"/>
                <a:ext cx="120650" cy="9525"/>
              </a:xfrm>
              <a:prstGeom prst="rect">
                <a:avLst/>
              </a:prstGeom>
              <a:grpFill/>
              <a:ln w="0">
                <a:noFill/>
                <a:prstDash val="solid"/>
                <a:miter lim="800000"/>
                <a:headEnd/>
                <a:tailEnd/>
              </a:ln>
            </p:spPr>
            <p:txBody>
              <a:bodyPr vert="horz" wrap="square" lIns="79405" tIns="39702" rIns="79405" bIns="39702" numCol="1" anchor="t" anchorCtr="0" compatLnSpc="1">
                <a:prstTxWarp prst="textNoShape">
                  <a:avLst/>
                </a:prstTxWarp>
              </a:bodyPr>
              <a:lstStyle/>
              <a:p>
                <a:pPr>
                  <a:lnSpc>
                    <a:spcPct val="120000"/>
                  </a:lnSpc>
                </a:pPr>
                <a:endParaRPr lang="zh-CN" altLang="en-US" sz="1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10" name="组合 209"/>
            <p:cNvGrpSpPr/>
            <p:nvPr/>
          </p:nvGrpSpPr>
          <p:grpSpPr>
            <a:xfrm>
              <a:off x="4969565" y="4232245"/>
              <a:ext cx="531267" cy="400627"/>
              <a:chOff x="5394326" y="4732338"/>
              <a:chExt cx="484188" cy="365125"/>
            </a:xfrm>
            <a:grpFill/>
          </p:grpSpPr>
          <p:sp>
            <p:nvSpPr>
              <p:cNvPr id="190" name="Freeform 143"/>
              <p:cNvSpPr>
                <a:spLocks/>
              </p:cNvSpPr>
              <p:nvPr/>
            </p:nvSpPr>
            <p:spPr bwMode="auto">
              <a:xfrm>
                <a:off x="5394326" y="4760913"/>
                <a:ext cx="484188" cy="336550"/>
              </a:xfrm>
              <a:custGeom>
                <a:avLst/>
                <a:gdLst>
                  <a:gd name="T0" fmla="*/ 0 w 305"/>
                  <a:gd name="T1" fmla="*/ 0 h 212"/>
                  <a:gd name="T2" fmla="*/ 6 w 305"/>
                  <a:gd name="T3" fmla="*/ 0 h 212"/>
                  <a:gd name="T4" fmla="*/ 6 w 305"/>
                  <a:gd name="T5" fmla="*/ 206 h 212"/>
                  <a:gd name="T6" fmla="*/ 305 w 305"/>
                  <a:gd name="T7" fmla="*/ 206 h 212"/>
                  <a:gd name="T8" fmla="*/ 305 w 305"/>
                  <a:gd name="T9" fmla="*/ 212 h 212"/>
                  <a:gd name="T10" fmla="*/ 0 w 305"/>
                  <a:gd name="T11" fmla="*/ 212 h 212"/>
                  <a:gd name="T12" fmla="*/ 0 w 305"/>
                  <a:gd name="T13" fmla="*/ 0 h 212"/>
                </a:gdLst>
                <a:ahLst/>
                <a:cxnLst>
                  <a:cxn ang="0">
                    <a:pos x="T0" y="T1"/>
                  </a:cxn>
                  <a:cxn ang="0">
                    <a:pos x="T2" y="T3"/>
                  </a:cxn>
                  <a:cxn ang="0">
                    <a:pos x="T4" y="T5"/>
                  </a:cxn>
                  <a:cxn ang="0">
                    <a:pos x="T6" y="T7"/>
                  </a:cxn>
                  <a:cxn ang="0">
                    <a:pos x="T8" y="T9"/>
                  </a:cxn>
                  <a:cxn ang="0">
                    <a:pos x="T10" y="T11"/>
                  </a:cxn>
                  <a:cxn ang="0">
                    <a:pos x="T12" y="T13"/>
                  </a:cxn>
                </a:cxnLst>
                <a:rect l="0" t="0" r="r" b="b"/>
                <a:pathLst>
                  <a:path w="305" h="212">
                    <a:moveTo>
                      <a:pt x="0" y="0"/>
                    </a:moveTo>
                    <a:lnTo>
                      <a:pt x="6" y="0"/>
                    </a:lnTo>
                    <a:lnTo>
                      <a:pt x="6" y="206"/>
                    </a:lnTo>
                    <a:lnTo>
                      <a:pt x="305" y="206"/>
                    </a:lnTo>
                    <a:lnTo>
                      <a:pt x="305" y="212"/>
                    </a:lnTo>
                    <a:lnTo>
                      <a:pt x="0" y="212"/>
                    </a:lnTo>
                    <a:lnTo>
                      <a:pt x="0" y="0"/>
                    </a:lnTo>
                    <a:close/>
                  </a:path>
                </a:pathLst>
              </a:custGeom>
              <a:grpFill/>
              <a:ln w="0">
                <a:noFill/>
                <a:prstDash val="solid"/>
                <a:round/>
                <a:headEnd/>
                <a:tailEnd/>
              </a:ln>
            </p:spPr>
            <p:txBody>
              <a:bodyPr vert="horz" wrap="square" lIns="79405" tIns="39702" rIns="79405" bIns="39702" numCol="1" anchor="t" anchorCtr="0" compatLnSpc="1">
                <a:prstTxWarp prst="textNoShape">
                  <a:avLst/>
                </a:prstTxWarp>
              </a:bodyPr>
              <a:lstStyle/>
              <a:p>
                <a:pPr>
                  <a:lnSpc>
                    <a:spcPct val="120000"/>
                  </a:lnSpc>
                </a:pPr>
                <a:endParaRPr lang="zh-CN" altLang="en-US"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1" name="Freeform 144"/>
              <p:cNvSpPr>
                <a:spLocks noEditPoints="1"/>
              </p:cNvSpPr>
              <p:nvPr/>
            </p:nvSpPr>
            <p:spPr bwMode="auto">
              <a:xfrm>
                <a:off x="5449888" y="4946651"/>
                <a:ext cx="76200" cy="123825"/>
              </a:xfrm>
              <a:custGeom>
                <a:avLst/>
                <a:gdLst>
                  <a:gd name="T0" fmla="*/ 23 w 48"/>
                  <a:gd name="T1" fmla="*/ 7 h 78"/>
                  <a:gd name="T2" fmla="*/ 19 w 48"/>
                  <a:gd name="T3" fmla="*/ 8 h 78"/>
                  <a:gd name="T4" fmla="*/ 15 w 48"/>
                  <a:gd name="T5" fmla="*/ 9 h 78"/>
                  <a:gd name="T6" fmla="*/ 11 w 48"/>
                  <a:gd name="T7" fmla="*/ 11 h 78"/>
                  <a:gd name="T8" fmla="*/ 8 w 48"/>
                  <a:gd name="T9" fmla="*/ 15 h 78"/>
                  <a:gd name="T10" fmla="*/ 7 w 48"/>
                  <a:gd name="T11" fmla="*/ 19 h 78"/>
                  <a:gd name="T12" fmla="*/ 6 w 48"/>
                  <a:gd name="T13" fmla="*/ 23 h 78"/>
                  <a:gd name="T14" fmla="*/ 6 w 48"/>
                  <a:gd name="T15" fmla="*/ 73 h 78"/>
                  <a:gd name="T16" fmla="*/ 42 w 48"/>
                  <a:gd name="T17" fmla="*/ 73 h 78"/>
                  <a:gd name="T18" fmla="*/ 42 w 48"/>
                  <a:gd name="T19" fmla="*/ 23 h 78"/>
                  <a:gd name="T20" fmla="*/ 42 w 48"/>
                  <a:gd name="T21" fmla="*/ 19 h 78"/>
                  <a:gd name="T22" fmla="*/ 40 w 48"/>
                  <a:gd name="T23" fmla="*/ 15 h 78"/>
                  <a:gd name="T24" fmla="*/ 37 w 48"/>
                  <a:gd name="T25" fmla="*/ 11 h 78"/>
                  <a:gd name="T26" fmla="*/ 34 w 48"/>
                  <a:gd name="T27" fmla="*/ 9 h 78"/>
                  <a:gd name="T28" fmla="*/ 30 w 48"/>
                  <a:gd name="T29" fmla="*/ 8 h 78"/>
                  <a:gd name="T30" fmla="*/ 25 w 48"/>
                  <a:gd name="T31" fmla="*/ 7 h 78"/>
                  <a:gd name="T32" fmla="*/ 23 w 48"/>
                  <a:gd name="T33" fmla="*/ 7 h 78"/>
                  <a:gd name="T34" fmla="*/ 23 w 48"/>
                  <a:gd name="T35" fmla="*/ 0 h 78"/>
                  <a:gd name="T36" fmla="*/ 25 w 48"/>
                  <a:gd name="T37" fmla="*/ 0 h 78"/>
                  <a:gd name="T38" fmla="*/ 37 w 48"/>
                  <a:gd name="T39" fmla="*/ 3 h 78"/>
                  <a:gd name="T40" fmla="*/ 45 w 48"/>
                  <a:gd name="T41" fmla="*/ 12 h 78"/>
                  <a:gd name="T42" fmla="*/ 48 w 48"/>
                  <a:gd name="T43" fmla="*/ 23 h 78"/>
                  <a:gd name="T44" fmla="*/ 48 w 48"/>
                  <a:gd name="T45" fmla="*/ 78 h 78"/>
                  <a:gd name="T46" fmla="*/ 0 w 48"/>
                  <a:gd name="T47" fmla="*/ 78 h 78"/>
                  <a:gd name="T48" fmla="*/ 0 w 48"/>
                  <a:gd name="T49" fmla="*/ 23 h 78"/>
                  <a:gd name="T50" fmla="*/ 4 w 48"/>
                  <a:gd name="T51" fmla="*/ 12 h 78"/>
                  <a:gd name="T52" fmla="*/ 11 w 48"/>
                  <a:gd name="T53" fmla="*/ 3 h 78"/>
                  <a:gd name="T54" fmla="*/ 23 w 48"/>
                  <a:gd name="T55"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8" h="78">
                    <a:moveTo>
                      <a:pt x="23" y="7"/>
                    </a:moveTo>
                    <a:lnTo>
                      <a:pt x="19" y="8"/>
                    </a:lnTo>
                    <a:lnTo>
                      <a:pt x="15" y="9"/>
                    </a:lnTo>
                    <a:lnTo>
                      <a:pt x="11" y="11"/>
                    </a:lnTo>
                    <a:lnTo>
                      <a:pt x="8" y="15"/>
                    </a:lnTo>
                    <a:lnTo>
                      <a:pt x="7" y="19"/>
                    </a:lnTo>
                    <a:lnTo>
                      <a:pt x="6" y="23"/>
                    </a:lnTo>
                    <a:lnTo>
                      <a:pt x="6" y="73"/>
                    </a:lnTo>
                    <a:lnTo>
                      <a:pt x="42" y="73"/>
                    </a:lnTo>
                    <a:lnTo>
                      <a:pt x="42" y="23"/>
                    </a:lnTo>
                    <a:lnTo>
                      <a:pt x="42" y="19"/>
                    </a:lnTo>
                    <a:lnTo>
                      <a:pt x="40" y="15"/>
                    </a:lnTo>
                    <a:lnTo>
                      <a:pt x="37" y="11"/>
                    </a:lnTo>
                    <a:lnTo>
                      <a:pt x="34" y="9"/>
                    </a:lnTo>
                    <a:lnTo>
                      <a:pt x="30" y="8"/>
                    </a:lnTo>
                    <a:lnTo>
                      <a:pt x="25" y="7"/>
                    </a:lnTo>
                    <a:lnTo>
                      <a:pt x="23" y="7"/>
                    </a:lnTo>
                    <a:close/>
                    <a:moveTo>
                      <a:pt x="23" y="0"/>
                    </a:moveTo>
                    <a:lnTo>
                      <a:pt x="25" y="0"/>
                    </a:lnTo>
                    <a:lnTo>
                      <a:pt x="37" y="3"/>
                    </a:lnTo>
                    <a:lnTo>
                      <a:pt x="45" y="12"/>
                    </a:lnTo>
                    <a:lnTo>
                      <a:pt x="48" y="23"/>
                    </a:lnTo>
                    <a:lnTo>
                      <a:pt x="48" y="78"/>
                    </a:lnTo>
                    <a:lnTo>
                      <a:pt x="0" y="78"/>
                    </a:lnTo>
                    <a:lnTo>
                      <a:pt x="0" y="23"/>
                    </a:lnTo>
                    <a:lnTo>
                      <a:pt x="4" y="12"/>
                    </a:lnTo>
                    <a:lnTo>
                      <a:pt x="11" y="3"/>
                    </a:lnTo>
                    <a:lnTo>
                      <a:pt x="23" y="0"/>
                    </a:lnTo>
                    <a:close/>
                  </a:path>
                </a:pathLst>
              </a:custGeom>
              <a:grpFill/>
              <a:ln w="0">
                <a:noFill/>
                <a:prstDash val="solid"/>
                <a:round/>
                <a:headEnd/>
                <a:tailEnd/>
              </a:ln>
            </p:spPr>
            <p:txBody>
              <a:bodyPr vert="horz" wrap="square" lIns="79405" tIns="39702" rIns="79405" bIns="39702" numCol="1" anchor="t" anchorCtr="0" compatLnSpc="1">
                <a:prstTxWarp prst="textNoShape">
                  <a:avLst/>
                </a:prstTxWarp>
              </a:bodyPr>
              <a:lstStyle/>
              <a:p>
                <a:pPr>
                  <a:lnSpc>
                    <a:spcPct val="120000"/>
                  </a:lnSpc>
                </a:pPr>
                <a:endParaRPr lang="zh-CN" altLang="en-US"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2" name="Freeform 145"/>
              <p:cNvSpPr>
                <a:spLocks noEditPoints="1"/>
              </p:cNvSpPr>
              <p:nvPr/>
            </p:nvSpPr>
            <p:spPr bwMode="auto">
              <a:xfrm>
                <a:off x="5556251" y="4892676"/>
                <a:ext cx="74613" cy="177800"/>
              </a:xfrm>
              <a:custGeom>
                <a:avLst/>
                <a:gdLst>
                  <a:gd name="T0" fmla="*/ 22 w 47"/>
                  <a:gd name="T1" fmla="*/ 7 h 112"/>
                  <a:gd name="T2" fmla="*/ 18 w 47"/>
                  <a:gd name="T3" fmla="*/ 7 h 112"/>
                  <a:gd name="T4" fmla="*/ 14 w 47"/>
                  <a:gd name="T5" fmla="*/ 9 h 112"/>
                  <a:gd name="T6" fmla="*/ 11 w 47"/>
                  <a:gd name="T7" fmla="*/ 11 h 112"/>
                  <a:gd name="T8" fmla="*/ 8 w 47"/>
                  <a:gd name="T9" fmla="*/ 15 h 112"/>
                  <a:gd name="T10" fmla="*/ 6 w 47"/>
                  <a:gd name="T11" fmla="*/ 19 h 112"/>
                  <a:gd name="T12" fmla="*/ 6 w 47"/>
                  <a:gd name="T13" fmla="*/ 23 h 112"/>
                  <a:gd name="T14" fmla="*/ 6 w 47"/>
                  <a:gd name="T15" fmla="*/ 107 h 112"/>
                  <a:gd name="T16" fmla="*/ 42 w 47"/>
                  <a:gd name="T17" fmla="*/ 107 h 112"/>
                  <a:gd name="T18" fmla="*/ 42 w 47"/>
                  <a:gd name="T19" fmla="*/ 23 h 112"/>
                  <a:gd name="T20" fmla="*/ 41 w 47"/>
                  <a:gd name="T21" fmla="*/ 19 h 112"/>
                  <a:gd name="T22" fmla="*/ 40 w 47"/>
                  <a:gd name="T23" fmla="*/ 15 h 112"/>
                  <a:gd name="T24" fmla="*/ 37 w 47"/>
                  <a:gd name="T25" fmla="*/ 11 h 112"/>
                  <a:gd name="T26" fmla="*/ 33 w 47"/>
                  <a:gd name="T27" fmla="*/ 9 h 112"/>
                  <a:gd name="T28" fmla="*/ 29 w 47"/>
                  <a:gd name="T29" fmla="*/ 7 h 112"/>
                  <a:gd name="T30" fmla="*/ 25 w 47"/>
                  <a:gd name="T31" fmla="*/ 7 h 112"/>
                  <a:gd name="T32" fmla="*/ 22 w 47"/>
                  <a:gd name="T33" fmla="*/ 7 h 112"/>
                  <a:gd name="T34" fmla="*/ 22 w 47"/>
                  <a:gd name="T35" fmla="*/ 0 h 112"/>
                  <a:gd name="T36" fmla="*/ 25 w 47"/>
                  <a:gd name="T37" fmla="*/ 0 h 112"/>
                  <a:gd name="T38" fmla="*/ 37 w 47"/>
                  <a:gd name="T39" fmla="*/ 4 h 112"/>
                  <a:gd name="T40" fmla="*/ 44 w 47"/>
                  <a:gd name="T41" fmla="*/ 12 h 112"/>
                  <a:gd name="T42" fmla="*/ 47 w 47"/>
                  <a:gd name="T43" fmla="*/ 23 h 112"/>
                  <a:gd name="T44" fmla="*/ 47 w 47"/>
                  <a:gd name="T45" fmla="*/ 112 h 112"/>
                  <a:gd name="T46" fmla="*/ 0 w 47"/>
                  <a:gd name="T47" fmla="*/ 112 h 112"/>
                  <a:gd name="T48" fmla="*/ 0 w 47"/>
                  <a:gd name="T49" fmla="*/ 23 h 112"/>
                  <a:gd name="T50" fmla="*/ 3 w 47"/>
                  <a:gd name="T51" fmla="*/ 12 h 112"/>
                  <a:gd name="T52" fmla="*/ 11 w 47"/>
                  <a:gd name="T53" fmla="*/ 4 h 112"/>
                  <a:gd name="T54" fmla="*/ 22 w 47"/>
                  <a:gd name="T55"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7" h="112">
                    <a:moveTo>
                      <a:pt x="22" y="7"/>
                    </a:moveTo>
                    <a:lnTo>
                      <a:pt x="18" y="7"/>
                    </a:lnTo>
                    <a:lnTo>
                      <a:pt x="14" y="9"/>
                    </a:lnTo>
                    <a:lnTo>
                      <a:pt x="11" y="11"/>
                    </a:lnTo>
                    <a:lnTo>
                      <a:pt x="8" y="15"/>
                    </a:lnTo>
                    <a:lnTo>
                      <a:pt x="6" y="19"/>
                    </a:lnTo>
                    <a:lnTo>
                      <a:pt x="6" y="23"/>
                    </a:lnTo>
                    <a:lnTo>
                      <a:pt x="6" y="107"/>
                    </a:lnTo>
                    <a:lnTo>
                      <a:pt x="42" y="107"/>
                    </a:lnTo>
                    <a:lnTo>
                      <a:pt x="42" y="23"/>
                    </a:lnTo>
                    <a:lnTo>
                      <a:pt x="41" y="19"/>
                    </a:lnTo>
                    <a:lnTo>
                      <a:pt x="40" y="15"/>
                    </a:lnTo>
                    <a:lnTo>
                      <a:pt x="37" y="11"/>
                    </a:lnTo>
                    <a:lnTo>
                      <a:pt x="33" y="9"/>
                    </a:lnTo>
                    <a:lnTo>
                      <a:pt x="29" y="7"/>
                    </a:lnTo>
                    <a:lnTo>
                      <a:pt x="25" y="7"/>
                    </a:lnTo>
                    <a:lnTo>
                      <a:pt x="22" y="7"/>
                    </a:lnTo>
                    <a:close/>
                    <a:moveTo>
                      <a:pt x="22" y="0"/>
                    </a:moveTo>
                    <a:lnTo>
                      <a:pt x="25" y="0"/>
                    </a:lnTo>
                    <a:lnTo>
                      <a:pt x="37" y="4"/>
                    </a:lnTo>
                    <a:lnTo>
                      <a:pt x="44" y="12"/>
                    </a:lnTo>
                    <a:lnTo>
                      <a:pt x="47" y="23"/>
                    </a:lnTo>
                    <a:lnTo>
                      <a:pt x="47" y="112"/>
                    </a:lnTo>
                    <a:lnTo>
                      <a:pt x="0" y="112"/>
                    </a:lnTo>
                    <a:lnTo>
                      <a:pt x="0" y="23"/>
                    </a:lnTo>
                    <a:lnTo>
                      <a:pt x="3" y="12"/>
                    </a:lnTo>
                    <a:lnTo>
                      <a:pt x="11" y="4"/>
                    </a:lnTo>
                    <a:lnTo>
                      <a:pt x="22" y="0"/>
                    </a:lnTo>
                    <a:close/>
                  </a:path>
                </a:pathLst>
              </a:custGeom>
              <a:grpFill/>
              <a:ln w="0">
                <a:noFill/>
                <a:prstDash val="solid"/>
                <a:round/>
                <a:headEnd/>
                <a:tailEnd/>
              </a:ln>
            </p:spPr>
            <p:txBody>
              <a:bodyPr vert="horz" wrap="square" lIns="79405" tIns="39702" rIns="79405" bIns="39702" numCol="1" anchor="t" anchorCtr="0" compatLnSpc="1">
                <a:prstTxWarp prst="textNoShape">
                  <a:avLst/>
                </a:prstTxWarp>
              </a:bodyPr>
              <a:lstStyle/>
              <a:p>
                <a:pPr>
                  <a:lnSpc>
                    <a:spcPct val="120000"/>
                  </a:lnSpc>
                </a:pPr>
                <a:endParaRPr lang="zh-CN" altLang="en-US"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3" name="Freeform 146"/>
              <p:cNvSpPr>
                <a:spLocks noEditPoints="1"/>
              </p:cNvSpPr>
              <p:nvPr/>
            </p:nvSpPr>
            <p:spPr bwMode="auto">
              <a:xfrm>
                <a:off x="5662613" y="4840288"/>
                <a:ext cx="76200" cy="230188"/>
              </a:xfrm>
              <a:custGeom>
                <a:avLst/>
                <a:gdLst>
                  <a:gd name="T0" fmla="*/ 22 w 48"/>
                  <a:gd name="T1" fmla="*/ 6 h 145"/>
                  <a:gd name="T2" fmla="*/ 17 w 48"/>
                  <a:gd name="T3" fmla="*/ 6 h 145"/>
                  <a:gd name="T4" fmla="*/ 14 w 48"/>
                  <a:gd name="T5" fmla="*/ 8 h 145"/>
                  <a:gd name="T6" fmla="*/ 11 w 48"/>
                  <a:gd name="T7" fmla="*/ 11 h 145"/>
                  <a:gd name="T8" fmla="*/ 8 w 48"/>
                  <a:gd name="T9" fmla="*/ 14 h 145"/>
                  <a:gd name="T10" fmla="*/ 6 w 48"/>
                  <a:gd name="T11" fmla="*/ 18 h 145"/>
                  <a:gd name="T12" fmla="*/ 5 w 48"/>
                  <a:gd name="T13" fmla="*/ 23 h 145"/>
                  <a:gd name="T14" fmla="*/ 5 w 48"/>
                  <a:gd name="T15" fmla="*/ 140 h 145"/>
                  <a:gd name="T16" fmla="*/ 41 w 48"/>
                  <a:gd name="T17" fmla="*/ 140 h 145"/>
                  <a:gd name="T18" fmla="*/ 41 w 48"/>
                  <a:gd name="T19" fmla="*/ 23 h 145"/>
                  <a:gd name="T20" fmla="*/ 40 w 48"/>
                  <a:gd name="T21" fmla="*/ 18 h 145"/>
                  <a:gd name="T22" fmla="*/ 39 w 48"/>
                  <a:gd name="T23" fmla="*/ 14 h 145"/>
                  <a:gd name="T24" fmla="*/ 36 w 48"/>
                  <a:gd name="T25" fmla="*/ 11 h 145"/>
                  <a:gd name="T26" fmla="*/ 33 w 48"/>
                  <a:gd name="T27" fmla="*/ 8 h 145"/>
                  <a:gd name="T28" fmla="*/ 29 w 48"/>
                  <a:gd name="T29" fmla="*/ 6 h 145"/>
                  <a:gd name="T30" fmla="*/ 25 w 48"/>
                  <a:gd name="T31" fmla="*/ 6 h 145"/>
                  <a:gd name="T32" fmla="*/ 22 w 48"/>
                  <a:gd name="T33" fmla="*/ 6 h 145"/>
                  <a:gd name="T34" fmla="*/ 22 w 48"/>
                  <a:gd name="T35" fmla="*/ 0 h 145"/>
                  <a:gd name="T36" fmla="*/ 25 w 48"/>
                  <a:gd name="T37" fmla="*/ 0 h 145"/>
                  <a:gd name="T38" fmla="*/ 36 w 48"/>
                  <a:gd name="T39" fmla="*/ 3 h 145"/>
                  <a:gd name="T40" fmla="*/ 44 w 48"/>
                  <a:gd name="T41" fmla="*/ 12 h 145"/>
                  <a:gd name="T42" fmla="*/ 48 w 48"/>
                  <a:gd name="T43" fmla="*/ 23 h 145"/>
                  <a:gd name="T44" fmla="*/ 48 w 48"/>
                  <a:gd name="T45" fmla="*/ 145 h 145"/>
                  <a:gd name="T46" fmla="*/ 0 w 48"/>
                  <a:gd name="T47" fmla="*/ 145 h 145"/>
                  <a:gd name="T48" fmla="*/ 0 w 48"/>
                  <a:gd name="T49" fmla="*/ 23 h 145"/>
                  <a:gd name="T50" fmla="*/ 2 w 48"/>
                  <a:gd name="T51" fmla="*/ 12 h 145"/>
                  <a:gd name="T52" fmla="*/ 11 w 48"/>
                  <a:gd name="T53" fmla="*/ 3 h 145"/>
                  <a:gd name="T54" fmla="*/ 22 w 48"/>
                  <a:gd name="T55"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8" h="145">
                    <a:moveTo>
                      <a:pt x="22" y="6"/>
                    </a:moveTo>
                    <a:lnTo>
                      <a:pt x="17" y="6"/>
                    </a:lnTo>
                    <a:lnTo>
                      <a:pt x="14" y="8"/>
                    </a:lnTo>
                    <a:lnTo>
                      <a:pt x="11" y="11"/>
                    </a:lnTo>
                    <a:lnTo>
                      <a:pt x="8" y="14"/>
                    </a:lnTo>
                    <a:lnTo>
                      <a:pt x="6" y="18"/>
                    </a:lnTo>
                    <a:lnTo>
                      <a:pt x="5" y="23"/>
                    </a:lnTo>
                    <a:lnTo>
                      <a:pt x="5" y="140"/>
                    </a:lnTo>
                    <a:lnTo>
                      <a:pt x="41" y="140"/>
                    </a:lnTo>
                    <a:lnTo>
                      <a:pt x="41" y="23"/>
                    </a:lnTo>
                    <a:lnTo>
                      <a:pt x="40" y="18"/>
                    </a:lnTo>
                    <a:lnTo>
                      <a:pt x="39" y="14"/>
                    </a:lnTo>
                    <a:lnTo>
                      <a:pt x="36" y="11"/>
                    </a:lnTo>
                    <a:lnTo>
                      <a:pt x="33" y="8"/>
                    </a:lnTo>
                    <a:lnTo>
                      <a:pt x="29" y="6"/>
                    </a:lnTo>
                    <a:lnTo>
                      <a:pt x="25" y="6"/>
                    </a:lnTo>
                    <a:lnTo>
                      <a:pt x="22" y="6"/>
                    </a:lnTo>
                    <a:close/>
                    <a:moveTo>
                      <a:pt x="22" y="0"/>
                    </a:moveTo>
                    <a:lnTo>
                      <a:pt x="25" y="0"/>
                    </a:lnTo>
                    <a:lnTo>
                      <a:pt x="36" y="3"/>
                    </a:lnTo>
                    <a:lnTo>
                      <a:pt x="44" y="12"/>
                    </a:lnTo>
                    <a:lnTo>
                      <a:pt x="48" y="23"/>
                    </a:lnTo>
                    <a:lnTo>
                      <a:pt x="48" y="145"/>
                    </a:lnTo>
                    <a:lnTo>
                      <a:pt x="0" y="145"/>
                    </a:lnTo>
                    <a:lnTo>
                      <a:pt x="0" y="23"/>
                    </a:lnTo>
                    <a:lnTo>
                      <a:pt x="2" y="12"/>
                    </a:lnTo>
                    <a:lnTo>
                      <a:pt x="11" y="3"/>
                    </a:lnTo>
                    <a:lnTo>
                      <a:pt x="22" y="0"/>
                    </a:lnTo>
                    <a:close/>
                  </a:path>
                </a:pathLst>
              </a:custGeom>
              <a:grpFill/>
              <a:ln w="0">
                <a:noFill/>
                <a:prstDash val="solid"/>
                <a:round/>
                <a:headEnd/>
                <a:tailEnd/>
              </a:ln>
            </p:spPr>
            <p:txBody>
              <a:bodyPr vert="horz" wrap="square" lIns="79405" tIns="39702" rIns="79405" bIns="39702" numCol="1" anchor="t" anchorCtr="0" compatLnSpc="1">
                <a:prstTxWarp prst="textNoShape">
                  <a:avLst/>
                </a:prstTxWarp>
              </a:bodyPr>
              <a:lstStyle/>
              <a:p>
                <a:pPr>
                  <a:lnSpc>
                    <a:spcPct val="120000"/>
                  </a:lnSpc>
                </a:pPr>
                <a:endParaRPr lang="zh-CN" altLang="en-US"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4" name="Freeform 147"/>
              <p:cNvSpPr>
                <a:spLocks noEditPoints="1"/>
              </p:cNvSpPr>
              <p:nvPr/>
            </p:nvSpPr>
            <p:spPr bwMode="auto">
              <a:xfrm>
                <a:off x="5767388" y="4784726"/>
                <a:ext cx="76200" cy="285750"/>
              </a:xfrm>
              <a:custGeom>
                <a:avLst/>
                <a:gdLst>
                  <a:gd name="T0" fmla="*/ 23 w 48"/>
                  <a:gd name="T1" fmla="*/ 5 h 180"/>
                  <a:gd name="T2" fmla="*/ 19 w 48"/>
                  <a:gd name="T3" fmla="*/ 6 h 180"/>
                  <a:gd name="T4" fmla="*/ 14 w 48"/>
                  <a:gd name="T5" fmla="*/ 9 h 180"/>
                  <a:gd name="T6" fmla="*/ 11 w 48"/>
                  <a:gd name="T7" fmla="*/ 11 h 180"/>
                  <a:gd name="T8" fmla="*/ 8 w 48"/>
                  <a:gd name="T9" fmla="*/ 14 h 180"/>
                  <a:gd name="T10" fmla="*/ 7 w 48"/>
                  <a:gd name="T11" fmla="*/ 18 h 180"/>
                  <a:gd name="T12" fmla="*/ 6 w 48"/>
                  <a:gd name="T13" fmla="*/ 23 h 180"/>
                  <a:gd name="T14" fmla="*/ 6 w 48"/>
                  <a:gd name="T15" fmla="*/ 175 h 180"/>
                  <a:gd name="T16" fmla="*/ 41 w 48"/>
                  <a:gd name="T17" fmla="*/ 175 h 180"/>
                  <a:gd name="T18" fmla="*/ 41 w 48"/>
                  <a:gd name="T19" fmla="*/ 23 h 180"/>
                  <a:gd name="T20" fmla="*/ 41 w 48"/>
                  <a:gd name="T21" fmla="*/ 18 h 180"/>
                  <a:gd name="T22" fmla="*/ 39 w 48"/>
                  <a:gd name="T23" fmla="*/ 14 h 180"/>
                  <a:gd name="T24" fmla="*/ 37 w 48"/>
                  <a:gd name="T25" fmla="*/ 11 h 180"/>
                  <a:gd name="T26" fmla="*/ 34 w 48"/>
                  <a:gd name="T27" fmla="*/ 9 h 180"/>
                  <a:gd name="T28" fmla="*/ 29 w 48"/>
                  <a:gd name="T29" fmla="*/ 6 h 180"/>
                  <a:gd name="T30" fmla="*/ 25 w 48"/>
                  <a:gd name="T31" fmla="*/ 5 h 180"/>
                  <a:gd name="T32" fmla="*/ 23 w 48"/>
                  <a:gd name="T33" fmla="*/ 5 h 180"/>
                  <a:gd name="T34" fmla="*/ 23 w 48"/>
                  <a:gd name="T35" fmla="*/ 0 h 180"/>
                  <a:gd name="T36" fmla="*/ 25 w 48"/>
                  <a:gd name="T37" fmla="*/ 0 h 180"/>
                  <a:gd name="T38" fmla="*/ 37 w 48"/>
                  <a:gd name="T39" fmla="*/ 3 h 180"/>
                  <a:gd name="T40" fmla="*/ 45 w 48"/>
                  <a:gd name="T41" fmla="*/ 11 h 180"/>
                  <a:gd name="T42" fmla="*/ 48 w 48"/>
                  <a:gd name="T43" fmla="*/ 23 h 180"/>
                  <a:gd name="T44" fmla="*/ 48 w 48"/>
                  <a:gd name="T45" fmla="*/ 180 h 180"/>
                  <a:gd name="T46" fmla="*/ 0 w 48"/>
                  <a:gd name="T47" fmla="*/ 180 h 180"/>
                  <a:gd name="T48" fmla="*/ 0 w 48"/>
                  <a:gd name="T49" fmla="*/ 23 h 180"/>
                  <a:gd name="T50" fmla="*/ 3 w 48"/>
                  <a:gd name="T51" fmla="*/ 11 h 180"/>
                  <a:gd name="T52" fmla="*/ 11 w 48"/>
                  <a:gd name="T53" fmla="*/ 3 h 180"/>
                  <a:gd name="T54" fmla="*/ 23 w 48"/>
                  <a:gd name="T55"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8" h="180">
                    <a:moveTo>
                      <a:pt x="23" y="5"/>
                    </a:moveTo>
                    <a:lnTo>
                      <a:pt x="19" y="6"/>
                    </a:lnTo>
                    <a:lnTo>
                      <a:pt x="14" y="9"/>
                    </a:lnTo>
                    <a:lnTo>
                      <a:pt x="11" y="11"/>
                    </a:lnTo>
                    <a:lnTo>
                      <a:pt x="8" y="14"/>
                    </a:lnTo>
                    <a:lnTo>
                      <a:pt x="7" y="18"/>
                    </a:lnTo>
                    <a:lnTo>
                      <a:pt x="6" y="23"/>
                    </a:lnTo>
                    <a:lnTo>
                      <a:pt x="6" y="175"/>
                    </a:lnTo>
                    <a:lnTo>
                      <a:pt x="41" y="175"/>
                    </a:lnTo>
                    <a:lnTo>
                      <a:pt x="41" y="23"/>
                    </a:lnTo>
                    <a:lnTo>
                      <a:pt x="41" y="18"/>
                    </a:lnTo>
                    <a:lnTo>
                      <a:pt x="39" y="14"/>
                    </a:lnTo>
                    <a:lnTo>
                      <a:pt x="37" y="11"/>
                    </a:lnTo>
                    <a:lnTo>
                      <a:pt x="34" y="9"/>
                    </a:lnTo>
                    <a:lnTo>
                      <a:pt x="29" y="6"/>
                    </a:lnTo>
                    <a:lnTo>
                      <a:pt x="25" y="5"/>
                    </a:lnTo>
                    <a:lnTo>
                      <a:pt x="23" y="5"/>
                    </a:lnTo>
                    <a:close/>
                    <a:moveTo>
                      <a:pt x="23" y="0"/>
                    </a:moveTo>
                    <a:lnTo>
                      <a:pt x="25" y="0"/>
                    </a:lnTo>
                    <a:lnTo>
                      <a:pt x="37" y="3"/>
                    </a:lnTo>
                    <a:lnTo>
                      <a:pt x="45" y="11"/>
                    </a:lnTo>
                    <a:lnTo>
                      <a:pt x="48" y="23"/>
                    </a:lnTo>
                    <a:lnTo>
                      <a:pt x="48" y="180"/>
                    </a:lnTo>
                    <a:lnTo>
                      <a:pt x="0" y="180"/>
                    </a:lnTo>
                    <a:lnTo>
                      <a:pt x="0" y="23"/>
                    </a:lnTo>
                    <a:lnTo>
                      <a:pt x="3" y="11"/>
                    </a:lnTo>
                    <a:lnTo>
                      <a:pt x="11" y="3"/>
                    </a:lnTo>
                    <a:lnTo>
                      <a:pt x="23" y="0"/>
                    </a:lnTo>
                    <a:close/>
                  </a:path>
                </a:pathLst>
              </a:custGeom>
              <a:grpFill/>
              <a:ln w="0">
                <a:noFill/>
                <a:prstDash val="solid"/>
                <a:round/>
                <a:headEnd/>
                <a:tailEnd/>
              </a:ln>
            </p:spPr>
            <p:txBody>
              <a:bodyPr vert="horz" wrap="square" lIns="79405" tIns="39702" rIns="79405" bIns="39702" numCol="1" anchor="t" anchorCtr="0" compatLnSpc="1">
                <a:prstTxWarp prst="textNoShape">
                  <a:avLst/>
                </a:prstTxWarp>
              </a:bodyPr>
              <a:lstStyle/>
              <a:p>
                <a:pPr>
                  <a:lnSpc>
                    <a:spcPct val="120000"/>
                  </a:lnSpc>
                </a:pPr>
                <a:endParaRPr lang="zh-CN" altLang="en-US"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5" name="Freeform 148"/>
              <p:cNvSpPr>
                <a:spLocks/>
              </p:cNvSpPr>
              <p:nvPr/>
            </p:nvSpPr>
            <p:spPr bwMode="auto">
              <a:xfrm>
                <a:off x="5453063" y="4732338"/>
                <a:ext cx="293688" cy="153988"/>
              </a:xfrm>
              <a:custGeom>
                <a:avLst/>
                <a:gdLst>
                  <a:gd name="T0" fmla="*/ 134 w 185"/>
                  <a:gd name="T1" fmla="*/ 0 h 97"/>
                  <a:gd name="T2" fmla="*/ 185 w 185"/>
                  <a:gd name="T3" fmla="*/ 13 h 97"/>
                  <a:gd name="T4" fmla="*/ 160 w 185"/>
                  <a:gd name="T5" fmla="*/ 59 h 97"/>
                  <a:gd name="T6" fmla="*/ 155 w 185"/>
                  <a:gd name="T7" fmla="*/ 57 h 97"/>
                  <a:gd name="T8" fmla="*/ 173 w 185"/>
                  <a:gd name="T9" fmla="*/ 21 h 97"/>
                  <a:gd name="T10" fmla="*/ 2 w 185"/>
                  <a:gd name="T11" fmla="*/ 97 h 97"/>
                  <a:gd name="T12" fmla="*/ 0 w 185"/>
                  <a:gd name="T13" fmla="*/ 92 h 97"/>
                  <a:gd name="T14" fmla="*/ 171 w 185"/>
                  <a:gd name="T15" fmla="*/ 16 h 97"/>
                  <a:gd name="T16" fmla="*/ 133 w 185"/>
                  <a:gd name="T17" fmla="*/ 6 h 97"/>
                  <a:gd name="T18" fmla="*/ 134 w 185"/>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5" h="97">
                    <a:moveTo>
                      <a:pt x="134" y="0"/>
                    </a:moveTo>
                    <a:lnTo>
                      <a:pt x="185" y="13"/>
                    </a:lnTo>
                    <a:lnTo>
                      <a:pt x="160" y="59"/>
                    </a:lnTo>
                    <a:lnTo>
                      <a:pt x="155" y="57"/>
                    </a:lnTo>
                    <a:lnTo>
                      <a:pt x="173" y="21"/>
                    </a:lnTo>
                    <a:lnTo>
                      <a:pt x="2" y="97"/>
                    </a:lnTo>
                    <a:lnTo>
                      <a:pt x="0" y="92"/>
                    </a:lnTo>
                    <a:lnTo>
                      <a:pt x="171" y="16"/>
                    </a:lnTo>
                    <a:lnTo>
                      <a:pt x="133" y="6"/>
                    </a:lnTo>
                    <a:lnTo>
                      <a:pt x="134" y="0"/>
                    </a:lnTo>
                    <a:close/>
                  </a:path>
                </a:pathLst>
              </a:custGeom>
              <a:grpFill/>
              <a:ln w="0">
                <a:noFill/>
                <a:prstDash val="solid"/>
                <a:round/>
                <a:headEnd/>
                <a:tailEnd/>
              </a:ln>
            </p:spPr>
            <p:txBody>
              <a:bodyPr vert="horz" wrap="square" lIns="79405" tIns="39702" rIns="79405" bIns="39702" numCol="1" anchor="t" anchorCtr="0" compatLnSpc="1">
                <a:prstTxWarp prst="textNoShape">
                  <a:avLst/>
                </a:prstTxWarp>
              </a:bodyPr>
              <a:lstStyle/>
              <a:p>
                <a:pPr>
                  <a:lnSpc>
                    <a:spcPct val="120000"/>
                  </a:lnSpc>
                </a:pPr>
                <a:endParaRPr lang="zh-CN" altLang="en-US" sz="1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08" name="组合 207"/>
            <p:cNvGrpSpPr/>
            <p:nvPr/>
          </p:nvGrpSpPr>
          <p:grpSpPr>
            <a:xfrm>
              <a:off x="7326383" y="4173021"/>
              <a:ext cx="607909" cy="538235"/>
              <a:chOff x="6907213" y="4678363"/>
              <a:chExt cx="554038" cy="490538"/>
            </a:xfrm>
            <a:grpFill/>
          </p:grpSpPr>
          <p:sp>
            <p:nvSpPr>
              <p:cNvPr id="201" name="Freeform 149"/>
              <p:cNvSpPr>
                <a:spLocks noEditPoints="1"/>
              </p:cNvSpPr>
              <p:nvPr/>
            </p:nvSpPr>
            <p:spPr bwMode="auto">
              <a:xfrm>
                <a:off x="6907213" y="4678363"/>
                <a:ext cx="554038" cy="490538"/>
              </a:xfrm>
              <a:custGeom>
                <a:avLst/>
                <a:gdLst>
                  <a:gd name="T0" fmla="*/ 13 w 349"/>
                  <a:gd name="T1" fmla="*/ 182 h 309"/>
                  <a:gd name="T2" fmla="*/ 193 w 349"/>
                  <a:gd name="T3" fmla="*/ 154 h 309"/>
                  <a:gd name="T4" fmla="*/ 292 w 349"/>
                  <a:gd name="T5" fmla="*/ 118 h 309"/>
                  <a:gd name="T6" fmla="*/ 338 w 349"/>
                  <a:gd name="T7" fmla="*/ 166 h 309"/>
                  <a:gd name="T8" fmla="*/ 198 w 349"/>
                  <a:gd name="T9" fmla="*/ 114 h 309"/>
                  <a:gd name="T10" fmla="*/ 343 w 349"/>
                  <a:gd name="T11" fmla="*/ 303 h 309"/>
                  <a:gd name="T12" fmla="*/ 286 w 349"/>
                  <a:gd name="T13" fmla="*/ 171 h 309"/>
                  <a:gd name="T14" fmla="*/ 198 w 349"/>
                  <a:gd name="T15" fmla="*/ 114 h 309"/>
                  <a:gd name="T16" fmla="*/ 57 w 349"/>
                  <a:gd name="T17" fmla="*/ 120 h 309"/>
                  <a:gd name="T18" fmla="*/ 193 w 349"/>
                  <a:gd name="T19" fmla="*/ 108 h 309"/>
                  <a:gd name="T20" fmla="*/ 207 w 349"/>
                  <a:gd name="T21" fmla="*/ 21 h 309"/>
                  <a:gd name="T22" fmla="*/ 54 w 349"/>
                  <a:gd name="T23" fmla="*/ 5 h 309"/>
                  <a:gd name="T24" fmla="*/ 46 w 349"/>
                  <a:gd name="T25" fmla="*/ 7 h 309"/>
                  <a:gd name="T26" fmla="*/ 42 w 349"/>
                  <a:gd name="T27" fmla="*/ 14 h 309"/>
                  <a:gd name="T28" fmla="*/ 41 w 349"/>
                  <a:gd name="T29" fmla="*/ 123 h 309"/>
                  <a:gd name="T30" fmla="*/ 44 w 349"/>
                  <a:gd name="T31" fmla="*/ 131 h 309"/>
                  <a:gd name="T32" fmla="*/ 50 w 349"/>
                  <a:gd name="T33" fmla="*/ 135 h 309"/>
                  <a:gd name="T34" fmla="*/ 193 w 349"/>
                  <a:gd name="T35" fmla="*/ 136 h 309"/>
                  <a:gd name="T36" fmla="*/ 51 w 349"/>
                  <a:gd name="T37" fmla="*/ 127 h 309"/>
                  <a:gd name="T38" fmla="*/ 212 w 349"/>
                  <a:gd name="T39" fmla="*/ 15 h 309"/>
                  <a:gd name="T40" fmla="*/ 222 w 349"/>
                  <a:gd name="T41" fmla="*/ 108 h 309"/>
                  <a:gd name="T42" fmla="*/ 222 w 349"/>
                  <a:gd name="T43" fmla="*/ 14 h 309"/>
                  <a:gd name="T44" fmla="*/ 218 w 349"/>
                  <a:gd name="T45" fmla="*/ 7 h 309"/>
                  <a:gd name="T46" fmla="*/ 210 w 349"/>
                  <a:gd name="T47" fmla="*/ 5 h 309"/>
                  <a:gd name="T48" fmla="*/ 54 w 349"/>
                  <a:gd name="T49" fmla="*/ 0 h 309"/>
                  <a:gd name="T50" fmla="*/ 219 w 349"/>
                  <a:gd name="T51" fmla="*/ 2 h 309"/>
                  <a:gd name="T52" fmla="*/ 229 w 349"/>
                  <a:gd name="T53" fmla="*/ 18 h 309"/>
                  <a:gd name="T54" fmla="*/ 291 w 349"/>
                  <a:gd name="T55" fmla="*/ 108 h 309"/>
                  <a:gd name="T56" fmla="*/ 349 w 349"/>
                  <a:gd name="T57" fmla="*/ 309 h 309"/>
                  <a:gd name="T58" fmla="*/ 193 w 349"/>
                  <a:gd name="T59" fmla="*/ 188 h 309"/>
                  <a:gd name="T60" fmla="*/ 37 w 349"/>
                  <a:gd name="T61" fmla="*/ 148 h 309"/>
                  <a:gd name="T62" fmla="*/ 193 w 349"/>
                  <a:gd name="T63" fmla="*/ 142 h 309"/>
                  <a:gd name="T64" fmla="*/ 44 w 349"/>
                  <a:gd name="T65" fmla="*/ 140 h 309"/>
                  <a:gd name="T66" fmla="*/ 35 w 349"/>
                  <a:gd name="T67" fmla="*/ 123 h 309"/>
                  <a:gd name="T68" fmla="*/ 38 w 349"/>
                  <a:gd name="T69" fmla="*/ 8 h 309"/>
                  <a:gd name="T70" fmla="*/ 54 w 349"/>
                  <a:gd name="T71" fmla="*/ 0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9" h="309">
                    <a:moveTo>
                      <a:pt x="40" y="154"/>
                    </a:moveTo>
                    <a:lnTo>
                      <a:pt x="13" y="182"/>
                    </a:lnTo>
                    <a:lnTo>
                      <a:pt x="193" y="182"/>
                    </a:lnTo>
                    <a:lnTo>
                      <a:pt x="193" y="154"/>
                    </a:lnTo>
                    <a:lnTo>
                      <a:pt x="40" y="154"/>
                    </a:lnTo>
                    <a:close/>
                    <a:moveTo>
                      <a:pt x="292" y="118"/>
                    </a:moveTo>
                    <a:lnTo>
                      <a:pt x="292" y="166"/>
                    </a:lnTo>
                    <a:lnTo>
                      <a:pt x="338" y="166"/>
                    </a:lnTo>
                    <a:lnTo>
                      <a:pt x="292" y="118"/>
                    </a:lnTo>
                    <a:close/>
                    <a:moveTo>
                      <a:pt x="198" y="114"/>
                    </a:moveTo>
                    <a:lnTo>
                      <a:pt x="198" y="303"/>
                    </a:lnTo>
                    <a:lnTo>
                      <a:pt x="343" y="303"/>
                    </a:lnTo>
                    <a:lnTo>
                      <a:pt x="343" y="171"/>
                    </a:lnTo>
                    <a:lnTo>
                      <a:pt x="286" y="171"/>
                    </a:lnTo>
                    <a:lnTo>
                      <a:pt x="286" y="114"/>
                    </a:lnTo>
                    <a:lnTo>
                      <a:pt x="198" y="114"/>
                    </a:lnTo>
                    <a:close/>
                    <a:moveTo>
                      <a:pt x="57" y="21"/>
                    </a:moveTo>
                    <a:lnTo>
                      <a:pt x="57" y="120"/>
                    </a:lnTo>
                    <a:lnTo>
                      <a:pt x="193" y="120"/>
                    </a:lnTo>
                    <a:lnTo>
                      <a:pt x="193" y="108"/>
                    </a:lnTo>
                    <a:lnTo>
                      <a:pt x="207" y="108"/>
                    </a:lnTo>
                    <a:lnTo>
                      <a:pt x="207" y="21"/>
                    </a:lnTo>
                    <a:lnTo>
                      <a:pt x="57" y="21"/>
                    </a:lnTo>
                    <a:close/>
                    <a:moveTo>
                      <a:pt x="54" y="5"/>
                    </a:moveTo>
                    <a:lnTo>
                      <a:pt x="50" y="6"/>
                    </a:lnTo>
                    <a:lnTo>
                      <a:pt x="46" y="7"/>
                    </a:lnTo>
                    <a:lnTo>
                      <a:pt x="44" y="10"/>
                    </a:lnTo>
                    <a:lnTo>
                      <a:pt x="42" y="14"/>
                    </a:lnTo>
                    <a:lnTo>
                      <a:pt x="41" y="18"/>
                    </a:lnTo>
                    <a:lnTo>
                      <a:pt x="41" y="123"/>
                    </a:lnTo>
                    <a:lnTo>
                      <a:pt x="42" y="128"/>
                    </a:lnTo>
                    <a:lnTo>
                      <a:pt x="44" y="131"/>
                    </a:lnTo>
                    <a:lnTo>
                      <a:pt x="46" y="133"/>
                    </a:lnTo>
                    <a:lnTo>
                      <a:pt x="50" y="135"/>
                    </a:lnTo>
                    <a:lnTo>
                      <a:pt x="54" y="136"/>
                    </a:lnTo>
                    <a:lnTo>
                      <a:pt x="193" y="136"/>
                    </a:lnTo>
                    <a:lnTo>
                      <a:pt x="193" y="127"/>
                    </a:lnTo>
                    <a:lnTo>
                      <a:pt x="51" y="127"/>
                    </a:lnTo>
                    <a:lnTo>
                      <a:pt x="51" y="15"/>
                    </a:lnTo>
                    <a:lnTo>
                      <a:pt x="212" y="15"/>
                    </a:lnTo>
                    <a:lnTo>
                      <a:pt x="212" y="108"/>
                    </a:lnTo>
                    <a:lnTo>
                      <a:pt x="222" y="108"/>
                    </a:lnTo>
                    <a:lnTo>
                      <a:pt x="222" y="18"/>
                    </a:lnTo>
                    <a:lnTo>
                      <a:pt x="222" y="14"/>
                    </a:lnTo>
                    <a:lnTo>
                      <a:pt x="220" y="10"/>
                    </a:lnTo>
                    <a:lnTo>
                      <a:pt x="218" y="7"/>
                    </a:lnTo>
                    <a:lnTo>
                      <a:pt x="214" y="6"/>
                    </a:lnTo>
                    <a:lnTo>
                      <a:pt x="210" y="5"/>
                    </a:lnTo>
                    <a:lnTo>
                      <a:pt x="54" y="5"/>
                    </a:lnTo>
                    <a:close/>
                    <a:moveTo>
                      <a:pt x="54" y="0"/>
                    </a:moveTo>
                    <a:lnTo>
                      <a:pt x="210" y="0"/>
                    </a:lnTo>
                    <a:lnTo>
                      <a:pt x="219" y="2"/>
                    </a:lnTo>
                    <a:lnTo>
                      <a:pt x="227" y="8"/>
                    </a:lnTo>
                    <a:lnTo>
                      <a:pt x="229" y="18"/>
                    </a:lnTo>
                    <a:lnTo>
                      <a:pt x="229" y="108"/>
                    </a:lnTo>
                    <a:lnTo>
                      <a:pt x="291" y="108"/>
                    </a:lnTo>
                    <a:lnTo>
                      <a:pt x="349" y="167"/>
                    </a:lnTo>
                    <a:lnTo>
                      <a:pt x="349" y="309"/>
                    </a:lnTo>
                    <a:lnTo>
                      <a:pt x="193" y="309"/>
                    </a:lnTo>
                    <a:lnTo>
                      <a:pt x="193" y="188"/>
                    </a:lnTo>
                    <a:lnTo>
                      <a:pt x="0" y="188"/>
                    </a:lnTo>
                    <a:lnTo>
                      <a:pt x="37" y="148"/>
                    </a:lnTo>
                    <a:lnTo>
                      <a:pt x="193" y="148"/>
                    </a:lnTo>
                    <a:lnTo>
                      <a:pt x="193" y="142"/>
                    </a:lnTo>
                    <a:lnTo>
                      <a:pt x="54" y="142"/>
                    </a:lnTo>
                    <a:lnTo>
                      <a:pt x="44" y="140"/>
                    </a:lnTo>
                    <a:lnTo>
                      <a:pt x="38" y="133"/>
                    </a:lnTo>
                    <a:lnTo>
                      <a:pt x="35" y="123"/>
                    </a:lnTo>
                    <a:lnTo>
                      <a:pt x="35" y="18"/>
                    </a:lnTo>
                    <a:lnTo>
                      <a:pt x="38" y="8"/>
                    </a:lnTo>
                    <a:lnTo>
                      <a:pt x="44" y="2"/>
                    </a:lnTo>
                    <a:lnTo>
                      <a:pt x="54" y="0"/>
                    </a:lnTo>
                    <a:close/>
                  </a:path>
                </a:pathLst>
              </a:custGeom>
              <a:grpFill/>
              <a:ln w="0">
                <a:noFill/>
                <a:prstDash val="solid"/>
                <a:round/>
                <a:headEnd/>
                <a:tailEnd/>
              </a:ln>
            </p:spPr>
            <p:txBody>
              <a:bodyPr vert="horz" wrap="square" lIns="79405" tIns="39702" rIns="79405" bIns="39702" numCol="1" anchor="t" anchorCtr="0" compatLnSpc="1">
                <a:prstTxWarp prst="textNoShape">
                  <a:avLst/>
                </a:prstTxWarp>
              </a:bodyPr>
              <a:lstStyle/>
              <a:p>
                <a:pPr>
                  <a:lnSpc>
                    <a:spcPct val="120000"/>
                  </a:lnSpc>
                </a:pPr>
                <a:endParaRPr lang="zh-CN" altLang="en-US"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2" name="Freeform 150"/>
              <p:cNvSpPr>
                <a:spLocks/>
              </p:cNvSpPr>
              <p:nvPr/>
            </p:nvSpPr>
            <p:spPr bwMode="auto">
              <a:xfrm>
                <a:off x="7296151" y="4713288"/>
                <a:ext cx="161925" cy="138113"/>
              </a:xfrm>
              <a:custGeom>
                <a:avLst/>
                <a:gdLst>
                  <a:gd name="T0" fmla="*/ 1 w 102"/>
                  <a:gd name="T1" fmla="*/ 0 h 87"/>
                  <a:gd name="T2" fmla="*/ 24 w 102"/>
                  <a:gd name="T3" fmla="*/ 8 h 87"/>
                  <a:gd name="T4" fmla="*/ 44 w 102"/>
                  <a:gd name="T5" fmla="*/ 19 h 87"/>
                  <a:gd name="T6" fmla="*/ 63 w 102"/>
                  <a:gd name="T7" fmla="*/ 34 h 87"/>
                  <a:gd name="T8" fmla="*/ 78 w 102"/>
                  <a:gd name="T9" fmla="*/ 51 h 87"/>
                  <a:gd name="T10" fmla="*/ 90 w 102"/>
                  <a:gd name="T11" fmla="*/ 73 h 87"/>
                  <a:gd name="T12" fmla="*/ 97 w 102"/>
                  <a:gd name="T13" fmla="*/ 37 h 87"/>
                  <a:gd name="T14" fmla="*/ 102 w 102"/>
                  <a:gd name="T15" fmla="*/ 38 h 87"/>
                  <a:gd name="T16" fmla="*/ 93 w 102"/>
                  <a:gd name="T17" fmla="*/ 87 h 87"/>
                  <a:gd name="T18" fmla="*/ 47 w 102"/>
                  <a:gd name="T19" fmla="*/ 67 h 87"/>
                  <a:gd name="T20" fmla="*/ 50 w 102"/>
                  <a:gd name="T21" fmla="*/ 61 h 87"/>
                  <a:gd name="T22" fmla="*/ 86 w 102"/>
                  <a:gd name="T23" fmla="*/ 78 h 87"/>
                  <a:gd name="T24" fmla="*/ 74 w 102"/>
                  <a:gd name="T25" fmla="*/ 57 h 87"/>
                  <a:gd name="T26" fmla="*/ 60 w 102"/>
                  <a:gd name="T27" fmla="*/ 40 h 87"/>
                  <a:gd name="T28" fmla="*/ 42 w 102"/>
                  <a:gd name="T29" fmla="*/ 24 h 87"/>
                  <a:gd name="T30" fmla="*/ 23 w 102"/>
                  <a:gd name="T31" fmla="*/ 13 h 87"/>
                  <a:gd name="T32" fmla="*/ 0 w 102"/>
                  <a:gd name="T33" fmla="*/ 6 h 87"/>
                  <a:gd name="T34" fmla="*/ 1 w 102"/>
                  <a:gd name="T35"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2" h="87">
                    <a:moveTo>
                      <a:pt x="1" y="0"/>
                    </a:moveTo>
                    <a:lnTo>
                      <a:pt x="24" y="8"/>
                    </a:lnTo>
                    <a:lnTo>
                      <a:pt x="44" y="19"/>
                    </a:lnTo>
                    <a:lnTo>
                      <a:pt x="63" y="34"/>
                    </a:lnTo>
                    <a:lnTo>
                      <a:pt x="78" y="51"/>
                    </a:lnTo>
                    <a:lnTo>
                      <a:pt x="90" y="73"/>
                    </a:lnTo>
                    <a:lnTo>
                      <a:pt x="97" y="37"/>
                    </a:lnTo>
                    <a:lnTo>
                      <a:pt x="102" y="38"/>
                    </a:lnTo>
                    <a:lnTo>
                      <a:pt x="93" y="87"/>
                    </a:lnTo>
                    <a:lnTo>
                      <a:pt x="47" y="67"/>
                    </a:lnTo>
                    <a:lnTo>
                      <a:pt x="50" y="61"/>
                    </a:lnTo>
                    <a:lnTo>
                      <a:pt x="86" y="78"/>
                    </a:lnTo>
                    <a:lnTo>
                      <a:pt x="74" y="57"/>
                    </a:lnTo>
                    <a:lnTo>
                      <a:pt x="60" y="40"/>
                    </a:lnTo>
                    <a:lnTo>
                      <a:pt x="42" y="24"/>
                    </a:lnTo>
                    <a:lnTo>
                      <a:pt x="23" y="13"/>
                    </a:lnTo>
                    <a:lnTo>
                      <a:pt x="0" y="6"/>
                    </a:lnTo>
                    <a:lnTo>
                      <a:pt x="1" y="0"/>
                    </a:lnTo>
                    <a:close/>
                  </a:path>
                </a:pathLst>
              </a:custGeom>
              <a:grpFill/>
              <a:ln w="0">
                <a:noFill/>
                <a:prstDash val="solid"/>
                <a:round/>
                <a:headEnd/>
                <a:tailEnd/>
              </a:ln>
            </p:spPr>
            <p:txBody>
              <a:bodyPr vert="horz" wrap="square" lIns="79405" tIns="39702" rIns="79405" bIns="39702" numCol="1" anchor="t" anchorCtr="0" compatLnSpc="1">
                <a:prstTxWarp prst="textNoShape">
                  <a:avLst/>
                </a:prstTxWarp>
              </a:bodyPr>
              <a:lstStyle/>
              <a:p>
                <a:pPr>
                  <a:lnSpc>
                    <a:spcPct val="120000"/>
                  </a:lnSpc>
                </a:pPr>
                <a:endParaRPr lang="zh-CN" altLang="en-US"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3" name="Freeform 151"/>
              <p:cNvSpPr>
                <a:spLocks/>
              </p:cNvSpPr>
              <p:nvPr/>
            </p:nvSpPr>
            <p:spPr bwMode="auto">
              <a:xfrm>
                <a:off x="7050088" y="5016501"/>
                <a:ext cx="133350" cy="114300"/>
              </a:xfrm>
              <a:custGeom>
                <a:avLst/>
                <a:gdLst>
                  <a:gd name="T0" fmla="*/ 2 w 84"/>
                  <a:gd name="T1" fmla="*/ 0 h 72"/>
                  <a:gd name="T2" fmla="*/ 50 w 84"/>
                  <a:gd name="T3" fmla="*/ 14 h 72"/>
                  <a:gd name="T4" fmla="*/ 49 w 84"/>
                  <a:gd name="T5" fmla="*/ 19 h 72"/>
                  <a:gd name="T6" fmla="*/ 11 w 84"/>
                  <a:gd name="T7" fmla="*/ 8 h 72"/>
                  <a:gd name="T8" fmla="*/ 25 w 84"/>
                  <a:gd name="T9" fmla="*/ 28 h 72"/>
                  <a:gd name="T10" fmla="*/ 42 w 84"/>
                  <a:gd name="T11" fmla="*/ 45 h 72"/>
                  <a:gd name="T12" fmla="*/ 62 w 84"/>
                  <a:gd name="T13" fmla="*/ 57 h 72"/>
                  <a:gd name="T14" fmla="*/ 84 w 84"/>
                  <a:gd name="T15" fmla="*/ 66 h 72"/>
                  <a:gd name="T16" fmla="*/ 82 w 84"/>
                  <a:gd name="T17" fmla="*/ 72 h 72"/>
                  <a:gd name="T18" fmla="*/ 59 w 84"/>
                  <a:gd name="T19" fmla="*/ 64 h 72"/>
                  <a:gd name="T20" fmla="*/ 39 w 84"/>
                  <a:gd name="T21" fmla="*/ 51 h 72"/>
                  <a:gd name="T22" fmla="*/ 21 w 84"/>
                  <a:gd name="T23" fmla="*/ 34 h 72"/>
                  <a:gd name="T24" fmla="*/ 7 w 84"/>
                  <a:gd name="T25" fmla="*/ 15 h 72"/>
                  <a:gd name="T26" fmla="*/ 5 w 84"/>
                  <a:gd name="T27" fmla="*/ 51 h 72"/>
                  <a:gd name="T28" fmla="*/ 0 w 84"/>
                  <a:gd name="T29" fmla="*/ 51 h 72"/>
                  <a:gd name="T30" fmla="*/ 2 w 84"/>
                  <a:gd name="T31"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4" h="72">
                    <a:moveTo>
                      <a:pt x="2" y="0"/>
                    </a:moveTo>
                    <a:lnTo>
                      <a:pt x="50" y="14"/>
                    </a:lnTo>
                    <a:lnTo>
                      <a:pt x="49" y="19"/>
                    </a:lnTo>
                    <a:lnTo>
                      <a:pt x="11" y="8"/>
                    </a:lnTo>
                    <a:lnTo>
                      <a:pt x="25" y="28"/>
                    </a:lnTo>
                    <a:lnTo>
                      <a:pt x="42" y="45"/>
                    </a:lnTo>
                    <a:lnTo>
                      <a:pt x="62" y="57"/>
                    </a:lnTo>
                    <a:lnTo>
                      <a:pt x="84" y="66"/>
                    </a:lnTo>
                    <a:lnTo>
                      <a:pt x="82" y="72"/>
                    </a:lnTo>
                    <a:lnTo>
                      <a:pt x="59" y="64"/>
                    </a:lnTo>
                    <a:lnTo>
                      <a:pt x="39" y="51"/>
                    </a:lnTo>
                    <a:lnTo>
                      <a:pt x="21" y="34"/>
                    </a:lnTo>
                    <a:lnTo>
                      <a:pt x="7" y="15"/>
                    </a:lnTo>
                    <a:lnTo>
                      <a:pt x="5" y="51"/>
                    </a:lnTo>
                    <a:lnTo>
                      <a:pt x="0" y="51"/>
                    </a:lnTo>
                    <a:lnTo>
                      <a:pt x="2" y="0"/>
                    </a:lnTo>
                    <a:close/>
                  </a:path>
                </a:pathLst>
              </a:custGeom>
              <a:grpFill/>
              <a:ln w="0">
                <a:noFill/>
                <a:prstDash val="solid"/>
                <a:round/>
                <a:headEnd/>
                <a:tailEnd/>
              </a:ln>
            </p:spPr>
            <p:txBody>
              <a:bodyPr vert="horz" wrap="square" lIns="79405" tIns="39702" rIns="79405" bIns="39702" numCol="1" anchor="t" anchorCtr="0" compatLnSpc="1">
                <a:prstTxWarp prst="textNoShape">
                  <a:avLst/>
                </a:prstTxWarp>
              </a:bodyPr>
              <a:lstStyle/>
              <a:p>
                <a:pPr>
                  <a:lnSpc>
                    <a:spcPct val="120000"/>
                  </a:lnSpc>
                </a:pPr>
                <a:endParaRPr lang="zh-CN" altLang="en-US" sz="1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sp>
        <p:nvSpPr>
          <p:cNvPr id="60" name="TextBox 8"/>
          <p:cNvSpPr txBox="1"/>
          <p:nvPr/>
        </p:nvSpPr>
        <p:spPr>
          <a:xfrm>
            <a:off x="864409" y="304076"/>
            <a:ext cx="6791646" cy="553998"/>
          </a:xfrm>
          <a:prstGeom prst="rect">
            <a:avLst/>
          </a:prstGeom>
          <a:noFill/>
        </p:spPr>
        <p:txBody>
          <a:bodyPr wrap="square" lIns="0" tIns="0" rIns="0" bIns="0" rtlCol="0" anchor="ctr">
            <a:spAutoFit/>
          </a:bodyPr>
          <a:lstStyle/>
          <a:p>
            <a:r>
              <a:rPr lang="zh-CN" altLang="en-US" sz="36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人工智能、机器学习、深度学习</a:t>
            </a:r>
            <a:endParaRPr lang="zh-CN" altLang="en-US" sz="36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7170" name="Picture 2" descr="D:\Documents and Settings\toby.z\Desktop\iOS_Public\transfers\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783" y="1600101"/>
            <a:ext cx="10568233" cy="4248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3456869"/>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37"/>
          <p:cNvGrpSpPr/>
          <p:nvPr/>
        </p:nvGrpSpPr>
        <p:grpSpPr>
          <a:xfrm>
            <a:off x="740743" y="1600101"/>
            <a:ext cx="3456384" cy="1514496"/>
            <a:chOff x="1" y="0"/>
            <a:chExt cx="4392858" cy="2872248"/>
          </a:xfrm>
        </p:grpSpPr>
        <p:sp>
          <p:nvSpPr>
            <p:cNvPr id="3" name="Shape 333"/>
            <p:cNvSpPr/>
            <p:nvPr/>
          </p:nvSpPr>
          <p:spPr>
            <a:xfrm>
              <a:off x="1" y="0"/>
              <a:ext cx="4392858"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accent1"/>
            </a:solidFill>
            <a:ln w="12700" cap="flat">
              <a:noFill/>
              <a:miter lim="400000"/>
            </a:ln>
            <a:effectLst/>
          </p:spPr>
          <p:txBody>
            <a:bodyPr wrap="square" lIns="0" tIns="0" rIns="0" bIns="0" numCol="1" anchor="ctr">
              <a:noAutofit/>
            </a:bodyPr>
            <a:lstStyle/>
            <a:p>
              <a:pPr lvl="0" algn="ctr">
                <a:lnSpc>
                  <a:spcPct val="120000"/>
                </a:lnSpc>
                <a:defRPr sz="11200"/>
              </a:pPr>
              <a:endParaRPr sz="1400" b="1">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Shape 335"/>
            <p:cNvSpPr/>
            <p:nvPr/>
          </p:nvSpPr>
          <p:spPr>
            <a:xfrm>
              <a:off x="2143772" y="1231266"/>
              <a:ext cx="752505" cy="44519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2000">
                  <a:solidFill>
                    <a:srgbClr val="FAF9FC"/>
                  </a:solidFill>
                  <a:latin typeface="STIXGeneral-Bold"/>
                  <a:ea typeface="STIXGeneral-Bold"/>
                  <a:cs typeface="STIXGeneral-Bold"/>
                  <a:sym typeface="STIXGeneral-Bold"/>
                </a:defRPr>
              </a:lvl1pPr>
            </a:lstStyle>
            <a:p>
              <a:pPr algn="ctr">
                <a:lnSpc>
                  <a:spcPct val="120000"/>
                </a:lnSpc>
              </a:pPr>
              <a:r>
                <a:rPr lang="en-US" altLang="zh-CN" sz="1400" b="1" dirty="0"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1950s</a:t>
              </a:r>
              <a:endParaRPr lang="id-ID" altLang="zh-CN" sz="14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7" name="Group 342"/>
          <p:cNvGrpSpPr/>
          <p:nvPr/>
        </p:nvGrpSpPr>
        <p:grpSpPr>
          <a:xfrm>
            <a:off x="4197127" y="1669781"/>
            <a:ext cx="3180390" cy="1514496"/>
            <a:chOff x="0" y="0"/>
            <a:chExt cx="4392859" cy="2872248"/>
          </a:xfrm>
          <a:solidFill>
            <a:srgbClr val="E60000"/>
          </a:solidFill>
        </p:grpSpPr>
        <p:sp>
          <p:nvSpPr>
            <p:cNvPr id="8" name="Shape 338"/>
            <p:cNvSpPr/>
            <p:nvPr/>
          </p:nvSpPr>
          <p:spPr>
            <a:xfrm>
              <a:off x="0" y="0"/>
              <a:ext cx="4392859"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accent2"/>
            </a:solidFill>
            <a:ln w="12700" cap="flat">
              <a:noFill/>
              <a:miter lim="400000"/>
            </a:ln>
            <a:effectLst/>
          </p:spPr>
          <p:txBody>
            <a:bodyPr wrap="square" lIns="0" tIns="0" rIns="0" bIns="0" numCol="1" anchor="ctr">
              <a:noAutofit/>
            </a:bodyPr>
            <a:lstStyle/>
            <a:p>
              <a:pPr lvl="0" algn="ctr">
                <a:lnSpc>
                  <a:spcPct val="120000"/>
                </a:lnSpc>
                <a:defRPr sz="11200"/>
              </a:pPr>
              <a:endParaRPr sz="1400" b="1">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Shape 340"/>
            <p:cNvSpPr/>
            <p:nvPr/>
          </p:nvSpPr>
          <p:spPr>
            <a:xfrm>
              <a:off x="1194479" y="1289712"/>
              <a:ext cx="2852436" cy="4318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defRPr sz="2000">
                  <a:solidFill>
                    <a:srgbClr val="FAF9FC"/>
                  </a:solidFill>
                  <a:latin typeface="STIXGeneral-Bold"/>
                  <a:ea typeface="STIXGeneral-Bold"/>
                  <a:cs typeface="STIXGeneral-Bold"/>
                  <a:sym typeface="STIXGeneral-Bold"/>
                </a:defRPr>
              </a:lvl1pPr>
            </a:lstStyle>
            <a:p>
              <a:pPr algn="ctr">
                <a:lnSpc>
                  <a:spcPct val="120000"/>
                </a:lnSpc>
              </a:pPr>
              <a:r>
                <a:rPr lang="en-US" altLang="zh-CN" sz="1400" b="1" dirty="0"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1980s</a:t>
              </a:r>
              <a:endParaRPr lang="id-ID" altLang="zh-CN" sz="14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2" name="Group 357"/>
          <p:cNvGrpSpPr/>
          <p:nvPr/>
        </p:nvGrpSpPr>
        <p:grpSpPr>
          <a:xfrm>
            <a:off x="7869535" y="1672109"/>
            <a:ext cx="3395971" cy="1514496"/>
            <a:chOff x="0" y="0"/>
            <a:chExt cx="4392859" cy="2872248"/>
          </a:xfrm>
        </p:grpSpPr>
        <p:sp>
          <p:nvSpPr>
            <p:cNvPr id="23" name="Shape 353"/>
            <p:cNvSpPr/>
            <p:nvPr/>
          </p:nvSpPr>
          <p:spPr>
            <a:xfrm>
              <a:off x="0" y="0"/>
              <a:ext cx="4392859"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accent5"/>
            </a:solidFill>
            <a:ln w="12700" cap="flat">
              <a:noFill/>
              <a:miter lim="400000"/>
            </a:ln>
            <a:effectLst/>
          </p:spPr>
          <p:txBody>
            <a:bodyPr wrap="square" lIns="0" tIns="0" rIns="0" bIns="0" numCol="1" anchor="ctr">
              <a:noAutofit/>
            </a:bodyPr>
            <a:lstStyle/>
            <a:p>
              <a:pPr lvl="0" algn="ctr">
                <a:lnSpc>
                  <a:spcPct val="120000"/>
                </a:lnSpc>
                <a:defRPr sz="11200"/>
              </a:pPr>
              <a:endParaRPr sz="1400" b="1">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Shape 355"/>
            <p:cNvSpPr/>
            <p:nvPr/>
          </p:nvSpPr>
          <p:spPr>
            <a:xfrm>
              <a:off x="811075" y="1289716"/>
              <a:ext cx="3389763" cy="36933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defRPr sz="2000">
                  <a:solidFill>
                    <a:srgbClr val="FAF9FC"/>
                  </a:solidFill>
                  <a:latin typeface="STIXGeneral-Bold"/>
                  <a:ea typeface="STIXGeneral-Bold"/>
                  <a:cs typeface="STIXGeneral-Bold"/>
                  <a:sym typeface="STIXGeneral-Bold"/>
                </a:defRPr>
              </a:lvl1pPr>
            </a:lstStyle>
            <a:p>
              <a:pPr algn="ctr">
                <a:lnSpc>
                  <a:spcPct val="120000"/>
                </a:lnSpc>
              </a:pPr>
              <a:r>
                <a:rPr lang="zh-CN" altLang="en-US" sz="14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现在</a:t>
              </a:r>
              <a:endParaRPr lang="id-ID" altLang="zh-CN" sz="14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7" name="Group 360"/>
          <p:cNvGrpSpPr/>
          <p:nvPr/>
        </p:nvGrpSpPr>
        <p:grpSpPr>
          <a:xfrm>
            <a:off x="2180903" y="2896245"/>
            <a:ext cx="448507" cy="448507"/>
            <a:chOff x="0" y="0"/>
            <a:chExt cx="850594" cy="850594"/>
          </a:xfrm>
        </p:grpSpPr>
        <p:sp>
          <p:nvSpPr>
            <p:cNvPr id="28" name="Shape 358"/>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50800" cap="flat">
              <a:solidFill>
                <a:srgbClr val="FBF9FC"/>
              </a:solidFill>
              <a:prstDash val="solid"/>
              <a:miter lim="400000"/>
            </a:ln>
            <a:effectLst/>
          </p:spPr>
          <p:txBody>
            <a:bodyPr wrap="square" lIns="0" tIns="0" rIns="0" bIns="0" numCol="1" anchor="ctr">
              <a:noAutofit/>
            </a:bodyPr>
            <a:lstStyle/>
            <a:p>
              <a:pPr lvl="0" algn="ctr">
                <a:lnSpc>
                  <a:spcPct val="120000"/>
                </a:lnSpc>
                <a:defRPr sz="11200"/>
              </a:pPr>
              <a:endParaRPr sz="10900" b="1">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Shape 359"/>
            <p:cNvSpPr/>
            <p:nvPr/>
          </p:nvSpPr>
          <p:spPr>
            <a:xfrm>
              <a:off x="300082" y="114147"/>
              <a:ext cx="250430" cy="6223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defRPr sz="3200" b="1">
                  <a:solidFill>
                    <a:srgbClr val="FAF9FC"/>
                  </a:solidFill>
                  <a:latin typeface="Oxygen"/>
                  <a:ea typeface="Oxygen"/>
                  <a:cs typeface="Oxygen"/>
                  <a:sym typeface="Oxygen"/>
                </a:defRPr>
              </a:lvl1pPr>
            </a:lstStyle>
            <a:p>
              <a:pPr lvl="0" algn="ctr">
                <a:lnSpc>
                  <a:spcPct val="120000"/>
                </a:lnSpc>
                <a:defRPr sz="1800" b="0">
                  <a:solidFill>
                    <a:srgbClr val="000000"/>
                  </a:solidFill>
                </a:defRPr>
              </a:pPr>
              <a:r>
                <a:rPr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1</a:t>
              </a:r>
            </a:p>
          </p:txBody>
        </p:sp>
      </p:grpSp>
      <p:grpSp>
        <p:nvGrpSpPr>
          <p:cNvPr id="30" name="Group 363"/>
          <p:cNvGrpSpPr/>
          <p:nvPr/>
        </p:nvGrpSpPr>
        <p:grpSpPr>
          <a:xfrm>
            <a:off x="5565279" y="2951794"/>
            <a:ext cx="448507" cy="448507"/>
            <a:chOff x="0" y="0"/>
            <a:chExt cx="850594" cy="850594"/>
          </a:xfrm>
          <a:solidFill>
            <a:srgbClr val="E60000"/>
          </a:solidFill>
        </p:grpSpPr>
        <p:sp>
          <p:nvSpPr>
            <p:cNvPr id="31" name="Shape 361"/>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50800" cap="flat">
              <a:solidFill>
                <a:srgbClr val="FBF9FC"/>
              </a:solidFill>
              <a:prstDash val="solid"/>
              <a:miter lim="400000"/>
            </a:ln>
            <a:effectLst/>
          </p:spPr>
          <p:txBody>
            <a:bodyPr wrap="square" lIns="0" tIns="0" rIns="0" bIns="0" numCol="1" anchor="ctr">
              <a:noAutofit/>
            </a:bodyPr>
            <a:lstStyle/>
            <a:p>
              <a:pPr lvl="0" algn="ctr">
                <a:lnSpc>
                  <a:spcPct val="120000"/>
                </a:lnSpc>
                <a:defRPr sz="11200"/>
              </a:pPr>
              <a:endParaRPr sz="10900" b="1">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Shape 362"/>
            <p:cNvSpPr/>
            <p:nvPr/>
          </p:nvSpPr>
          <p:spPr>
            <a:xfrm>
              <a:off x="331243" y="202702"/>
              <a:ext cx="188486" cy="44519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3200" b="1">
                  <a:solidFill>
                    <a:srgbClr val="FAF9FC"/>
                  </a:solidFill>
                  <a:latin typeface="Oxygen"/>
                  <a:ea typeface="Oxygen"/>
                  <a:cs typeface="Oxygen"/>
                  <a:sym typeface="Oxygen"/>
                </a:defRPr>
              </a:lvl1pPr>
            </a:lstStyle>
            <a:p>
              <a:pPr lvl="0" algn="ctr">
                <a:lnSpc>
                  <a:spcPct val="120000"/>
                </a:lnSpc>
                <a:defRPr sz="1800" b="0">
                  <a:solidFill>
                    <a:srgbClr val="000000"/>
                  </a:solidFill>
                </a:defRPr>
              </a:pPr>
              <a:r>
                <a:rPr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2</a:t>
              </a:r>
            </a:p>
          </p:txBody>
        </p:sp>
      </p:grpSp>
      <p:grpSp>
        <p:nvGrpSpPr>
          <p:cNvPr id="39" name="Group 372"/>
          <p:cNvGrpSpPr/>
          <p:nvPr/>
        </p:nvGrpSpPr>
        <p:grpSpPr>
          <a:xfrm>
            <a:off x="9453711" y="3023802"/>
            <a:ext cx="448507" cy="448507"/>
            <a:chOff x="0" y="0"/>
            <a:chExt cx="850594" cy="850594"/>
          </a:xfrm>
        </p:grpSpPr>
        <p:sp>
          <p:nvSpPr>
            <p:cNvPr id="40" name="Shape 370"/>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5"/>
            </a:solidFill>
            <a:ln w="50800" cap="flat">
              <a:solidFill>
                <a:srgbClr val="FBF9FC"/>
              </a:solidFill>
              <a:prstDash val="solid"/>
              <a:miter lim="400000"/>
            </a:ln>
            <a:effectLst/>
          </p:spPr>
          <p:txBody>
            <a:bodyPr wrap="square" lIns="0" tIns="0" rIns="0" bIns="0" numCol="1" anchor="ctr">
              <a:noAutofit/>
            </a:bodyPr>
            <a:lstStyle/>
            <a:p>
              <a:pPr lvl="0" algn="ctr">
                <a:lnSpc>
                  <a:spcPct val="120000"/>
                </a:lnSpc>
                <a:defRPr sz="11200"/>
              </a:pPr>
              <a:endParaRPr sz="10900" b="1">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 name="Shape 371"/>
            <p:cNvSpPr/>
            <p:nvPr/>
          </p:nvSpPr>
          <p:spPr>
            <a:xfrm>
              <a:off x="331243" y="180145"/>
              <a:ext cx="188488" cy="49030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3200" b="1">
                  <a:solidFill>
                    <a:srgbClr val="FAF9FC"/>
                  </a:solidFill>
                  <a:latin typeface="Oxygen"/>
                  <a:ea typeface="Oxygen"/>
                  <a:cs typeface="Oxygen"/>
                  <a:sym typeface="Oxygen"/>
                </a:defRPr>
              </a:lvl1pPr>
            </a:lstStyle>
            <a:p>
              <a:pPr lvl="0" algn="ctr">
                <a:lnSpc>
                  <a:spcPct val="120000"/>
                </a:lnSpc>
                <a:defRPr sz="1800" b="0">
                  <a:solidFill>
                    <a:srgbClr val="000000"/>
                  </a:solidFill>
                </a:defRPr>
              </a:pPr>
              <a:r>
                <a:rPr lang="en-US" sz="1400" dirty="0"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3</a:t>
              </a:r>
              <a:endParaRPr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43" name="Shape 373"/>
          <p:cNvSpPr/>
          <p:nvPr/>
        </p:nvSpPr>
        <p:spPr>
          <a:xfrm>
            <a:off x="812751" y="3760341"/>
            <a:ext cx="3091513" cy="221599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just">
              <a:lnSpc>
                <a:spcPct val="120000"/>
              </a:lnSpc>
            </a:pPr>
            <a:r>
              <a:rPr lang="en-US" altLang="zh-CN" sz="12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       1956 </a:t>
            </a:r>
            <a:r>
              <a:rPr lang="zh-CN" altLang="en-US" sz="12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年美国</a:t>
            </a:r>
            <a:r>
              <a:rPr lang="zh-CN" altLang="en-US" sz="12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达特茅斯（</a:t>
            </a:r>
            <a:r>
              <a:rPr lang="en-US" altLang="zh-CN" sz="12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Dartmouth</a:t>
            </a:r>
            <a:r>
              <a:rPr lang="zh-CN" altLang="en-US" sz="12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）大学举办了一次长达两个月的十人研讨会，讨论用机器模拟人类智能问题，首次使用“人工智能”这一术语</a:t>
            </a:r>
            <a:r>
              <a:rPr lang="zh-CN" altLang="en-US" sz="12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endParaRPr lang="en-US" altLang="zh-CN" sz="12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algn="just">
              <a:lnSpc>
                <a:spcPct val="120000"/>
              </a:lnSpc>
            </a:pPr>
            <a:r>
              <a:rPr lang="en-US" altLang="zh-CN" sz="12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 </a:t>
            </a:r>
            <a:r>
              <a:rPr lang="en-US" altLang="zh-CN" sz="12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      </a:t>
            </a:r>
            <a:r>
              <a:rPr lang="zh-CN" altLang="en-US" sz="12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这</a:t>
            </a:r>
            <a:r>
              <a:rPr lang="zh-CN" altLang="en-US" sz="12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是人类历史上第一次人工智能研讨会，标志着国际人工智能学科的诞生，具有十分重要的历史意义。发起这次研讨会的人工智能学者麦卡锡和明斯基，则被誉为国际人工智能的“奠基者”或“创始人”（</a:t>
            </a:r>
            <a:r>
              <a:rPr lang="en-US" altLang="zh-CN" sz="12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The founding father</a:t>
            </a:r>
            <a:r>
              <a:rPr lang="zh-CN" altLang="en-US" sz="12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），有时也称为“人工智能之父”</a:t>
            </a:r>
            <a:r>
              <a:rPr lang="zh-CN" altLang="en-US" sz="12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endParaRPr lang="en-US" altLang="zh-CN" sz="12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6" name="Shape 376"/>
          <p:cNvSpPr/>
          <p:nvPr/>
        </p:nvSpPr>
        <p:spPr>
          <a:xfrm>
            <a:off x="4341143" y="3837455"/>
            <a:ext cx="2785914" cy="155119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just">
              <a:lnSpc>
                <a:spcPct val="120000"/>
              </a:lnSpc>
            </a:pPr>
            <a:r>
              <a:rPr lang="en-US" altLang="zh-CN" sz="12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1981</a:t>
            </a:r>
            <a:r>
              <a:rPr lang="zh-CN" altLang="en-US" sz="12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年</a:t>
            </a:r>
            <a:r>
              <a:rPr lang="en-US" altLang="zh-CN" sz="12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9</a:t>
            </a:r>
            <a:r>
              <a:rPr lang="zh-CN" altLang="en-US" sz="12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月建立了全国性的人工智能组织中国人工智能学会（</a:t>
            </a:r>
            <a:r>
              <a:rPr lang="en-US" altLang="zh-CN" sz="12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CAAI</a:t>
            </a:r>
            <a:r>
              <a:rPr lang="zh-CN" altLang="en-US" sz="12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），标志着中国人工智能学科的诞生</a:t>
            </a:r>
            <a:r>
              <a:rPr lang="zh-CN" altLang="en-US" sz="12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。后相继</a:t>
            </a:r>
            <a:r>
              <a:rPr lang="zh-CN" altLang="en-US" sz="12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成立了中国人工智能学会智能机器人专业委员会、机器学习专业委员会、模式识别专业委员会、自然语言处理专业委员会和智能控制专业委员会、人工智能教育工作委员会等。</a:t>
            </a:r>
            <a:endParaRPr lang="en-US" altLang="zh-CN" sz="12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2" name="Shape 382"/>
          <p:cNvSpPr/>
          <p:nvPr/>
        </p:nvSpPr>
        <p:spPr>
          <a:xfrm>
            <a:off x="7437487" y="3826305"/>
            <a:ext cx="4620108" cy="199439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defRPr sz="2000">
                <a:solidFill>
                  <a:srgbClr val="606B83"/>
                </a:solidFill>
                <a:latin typeface="STIXGeneral-Bold"/>
                <a:ea typeface="STIXGeneral-Bold"/>
                <a:cs typeface="STIXGeneral-Bold"/>
                <a:sym typeface="STIXGeneral-Bold"/>
              </a:defRPr>
            </a:lvl1pPr>
          </a:lstStyle>
          <a:p>
            <a:pPr algn="just">
              <a:lnSpc>
                <a:spcPct val="120000"/>
              </a:lnSpc>
            </a:pPr>
            <a:r>
              <a:rPr lang="en-US" altLang="zh-CN" sz="12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2015</a:t>
            </a:r>
            <a:r>
              <a:rPr lang="zh-CN" altLang="en-US" sz="12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年十二届全国人大三次会议上，李克强总理在政府工作报告中提出：“人工智能技术将为基于互联网和移动互联网等领域的创新应用提供核心基础</a:t>
            </a:r>
            <a:r>
              <a:rPr lang="zh-CN" altLang="en-US" sz="12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endParaRPr lang="en-US" altLang="zh-CN" sz="12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algn="just">
              <a:lnSpc>
                <a:spcPct val="120000"/>
              </a:lnSpc>
            </a:pPr>
            <a:r>
              <a:rPr lang="zh-CN" altLang="en-US" sz="12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        国家</a:t>
            </a:r>
            <a:r>
              <a:rPr lang="zh-CN" altLang="en-US" sz="12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最高领导人对人工智能的高度评价和对发展我国人工智能的指示，</a:t>
            </a:r>
            <a:r>
              <a:rPr lang="en-US" altLang="zh-CN" sz="12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12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中国制造</a:t>
            </a:r>
            <a:r>
              <a:rPr lang="en-US" altLang="zh-CN" sz="12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2025》</a:t>
            </a:r>
            <a:r>
              <a:rPr lang="zh-CN" altLang="en-US" sz="12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en-US" altLang="zh-CN" sz="12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12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机器人产业发展规划（</a:t>
            </a:r>
            <a:r>
              <a:rPr lang="en-US" altLang="zh-CN" sz="12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2016—2020 </a:t>
            </a:r>
            <a:r>
              <a:rPr lang="zh-CN" altLang="en-US" sz="12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年）</a:t>
            </a:r>
            <a:r>
              <a:rPr lang="en-US" altLang="zh-CN" sz="12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12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和</a:t>
            </a:r>
            <a:r>
              <a:rPr lang="en-US" altLang="zh-CN" sz="12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12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互联网</a:t>
            </a:r>
            <a:r>
              <a:rPr lang="en-US" altLang="zh-CN" sz="12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12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人工智能三年行动实施方案</a:t>
            </a:r>
            <a:r>
              <a:rPr lang="en-US" altLang="zh-CN" sz="12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12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的发布与施行，体现了中国已把人工智能技术提升到国家发展战略的高度，为人工智能的发展创造了前所未有的优良环境，也赋予人工智能艰巨而光荣的历史使命。</a:t>
            </a:r>
            <a:endParaRPr lang="en-US" altLang="zh-CN" sz="12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2" name="TextBox 8"/>
          <p:cNvSpPr txBox="1"/>
          <p:nvPr/>
        </p:nvSpPr>
        <p:spPr>
          <a:xfrm>
            <a:off x="864409" y="304076"/>
            <a:ext cx="3430144" cy="553998"/>
          </a:xfrm>
          <a:prstGeom prst="rect">
            <a:avLst/>
          </a:prstGeom>
          <a:noFill/>
        </p:spPr>
        <p:txBody>
          <a:bodyPr wrap="square" lIns="0" tIns="0" rIns="0" bIns="0" rtlCol="0" anchor="ctr">
            <a:spAutoFit/>
          </a:bodyPr>
          <a:lstStyle/>
          <a:p>
            <a:r>
              <a:rPr lang="zh-CN" altLang="en-US" sz="36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人工智能发展史</a:t>
            </a:r>
            <a:endParaRPr lang="zh-CN" altLang="en-US" sz="36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420104360"/>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2"/>
                                        </p:tgtEl>
                                        <p:attrNameLst>
                                          <p:attrName>style.visibility</p:attrName>
                                        </p:attrNameLst>
                                      </p:cBhvr>
                                      <p:to>
                                        <p:strVal val="visible"/>
                                      </p:to>
                                    </p:set>
                                    <p:anim calcmode="lin" valueType="num">
                                      <p:cBhvr>
                                        <p:cTn id="7" dur="800" fill="hold"/>
                                        <p:tgtEl>
                                          <p:spTgt spid="22"/>
                                        </p:tgtEl>
                                        <p:attrNameLst>
                                          <p:attrName>ppt_x</p:attrName>
                                        </p:attrNameLst>
                                      </p:cBhvr>
                                      <p:tavLst>
                                        <p:tav tm="0">
                                          <p:val>
                                            <p:strVal val="0-#ppt_w/2"/>
                                          </p:val>
                                        </p:tav>
                                        <p:tav tm="100000">
                                          <p:val>
                                            <p:strVal val="#ppt_x"/>
                                          </p:val>
                                        </p:tav>
                                      </p:tavLst>
                                    </p:anim>
                                    <p:anim calcmode="lin" valueType="num">
                                      <p:cBhvr>
                                        <p:cTn id="8" dur="80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200"/>
                                  </p:stCondLst>
                                  <p:iterate>
                                    <p:tmAbs val="0"/>
                                  </p:iterate>
                                  <p:childTnLst>
                                    <p:set>
                                      <p:cBhvr>
                                        <p:cTn id="10" fill="hold"/>
                                        <p:tgtEl>
                                          <p:spTgt spid="7"/>
                                        </p:tgtEl>
                                        <p:attrNameLst>
                                          <p:attrName>style.visibility</p:attrName>
                                        </p:attrNameLst>
                                      </p:cBhvr>
                                      <p:to>
                                        <p:strVal val="visible"/>
                                      </p:to>
                                    </p:set>
                                    <p:anim calcmode="lin" valueType="num">
                                      <p:cBhvr>
                                        <p:cTn id="11" dur="800" fill="hold"/>
                                        <p:tgtEl>
                                          <p:spTgt spid="7"/>
                                        </p:tgtEl>
                                        <p:attrNameLst>
                                          <p:attrName>ppt_x</p:attrName>
                                        </p:attrNameLst>
                                      </p:cBhvr>
                                      <p:tavLst>
                                        <p:tav tm="0">
                                          <p:val>
                                            <p:strVal val="0-#ppt_w/2"/>
                                          </p:val>
                                        </p:tav>
                                        <p:tav tm="100000">
                                          <p:val>
                                            <p:strVal val="#ppt_x"/>
                                          </p:val>
                                        </p:tav>
                                      </p:tavLst>
                                    </p:anim>
                                    <p:anim calcmode="lin" valueType="num">
                                      <p:cBhvr>
                                        <p:cTn id="12" dur="8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1600"/>
                                  </p:stCondLst>
                                  <p:iterate>
                                    <p:tmAbs val="0"/>
                                  </p:iterate>
                                  <p:childTnLst>
                                    <p:set>
                                      <p:cBhvr>
                                        <p:cTn id="14" fill="hold"/>
                                        <p:tgtEl>
                                          <p:spTgt spid="2"/>
                                        </p:tgtEl>
                                        <p:attrNameLst>
                                          <p:attrName>style.visibility</p:attrName>
                                        </p:attrNameLst>
                                      </p:cBhvr>
                                      <p:to>
                                        <p:strVal val="visible"/>
                                      </p:to>
                                    </p:set>
                                    <p:anim calcmode="lin" valueType="num">
                                      <p:cBhvr>
                                        <p:cTn id="15" dur="800" fill="hold"/>
                                        <p:tgtEl>
                                          <p:spTgt spid="2"/>
                                        </p:tgtEl>
                                        <p:attrNameLst>
                                          <p:attrName>ppt_x</p:attrName>
                                        </p:attrNameLst>
                                      </p:cBhvr>
                                      <p:tavLst>
                                        <p:tav tm="0">
                                          <p:val>
                                            <p:strVal val="0-#ppt_w/2"/>
                                          </p:val>
                                        </p:tav>
                                        <p:tav tm="100000">
                                          <p:val>
                                            <p:strVal val="#ppt_x"/>
                                          </p:val>
                                        </p:tav>
                                      </p:tavLst>
                                    </p:anim>
                                    <p:anim calcmode="lin" valueType="num">
                                      <p:cBhvr>
                                        <p:cTn id="16" dur="800" fill="hold"/>
                                        <p:tgtEl>
                                          <p:spTgt spid="2"/>
                                        </p:tgtEl>
                                        <p:attrNameLst>
                                          <p:attrName>ppt_y</p:attrName>
                                        </p:attrNameLst>
                                      </p:cBhvr>
                                      <p:tavLst>
                                        <p:tav tm="0">
                                          <p:val>
                                            <p:strVal val="#ppt_y"/>
                                          </p:val>
                                        </p:tav>
                                        <p:tav tm="100000">
                                          <p:val>
                                            <p:strVal val="#ppt_y"/>
                                          </p:val>
                                        </p:tav>
                                      </p:tavLst>
                                    </p:anim>
                                  </p:childTnLst>
                                </p:cTn>
                              </p:par>
                            </p:childTnLst>
                          </p:cTn>
                        </p:par>
                        <p:par>
                          <p:cTn id="17" fill="hold">
                            <p:stCondLst>
                              <p:cond delay="2400"/>
                            </p:stCondLst>
                            <p:childTnLst>
                              <p:par>
                                <p:cTn id="18" presetID="2" presetClass="entr" presetSubtype="4" fill="hold" grpId="0" nodeType="afterEffect">
                                  <p:stCondLst>
                                    <p:cond delay="0"/>
                                  </p:stCondLst>
                                  <p:iterate>
                                    <p:tmAbs val="0"/>
                                  </p:iterate>
                                  <p:childTnLst>
                                    <p:set>
                                      <p:cBhvr>
                                        <p:cTn id="19" fill="hold"/>
                                        <p:tgtEl>
                                          <p:spTgt spid="27"/>
                                        </p:tgtEl>
                                        <p:attrNameLst>
                                          <p:attrName>style.visibility</p:attrName>
                                        </p:attrNameLst>
                                      </p:cBhvr>
                                      <p:to>
                                        <p:strVal val="visible"/>
                                      </p:to>
                                    </p:set>
                                    <p:anim calcmode="lin" valueType="num">
                                      <p:cBhvr>
                                        <p:cTn id="20" dur="600" fill="hold"/>
                                        <p:tgtEl>
                                          <p:spTgt spid="27"/>
                                        </p:tgtEl>
                                        <p:attrNameLst>
                                          <p:attrName>ppt_x</p:attrName>
                                        </p:attrNameLst>
                                      </p:cBhvr>
                                      <p:tavLst>
                                        <p:tav tm="0">
                                          <p:val>
                                            <p:strVal val="#ppt_x"/>
                                          </p:val>
                                        </p:tav>
                                        <p:tav tm="100000">
                                          <p:val>
                                            <p:strVal val="#ppt_x"/>
                                          </p:val>
                                        </p:tav>
                                      </p:tavLst>
                                    </p:anim>
                                    <p:anim calcmode="lin" valueType="num">
                                      <p:cBhvr>
                                        <p:cTn id="21" dur="600" fill="hold"/>
                                        <p:tgtEl>
                                          <p:spTgt spid="27"/>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200"/>
                                  </p:stCondLst>
                                  <p:iterate>
                                    <p:tmAbs val="0"/>
                                  </p:iterate>
                                  <p:childTnLst>
                                    <p:set>
                                      <p:cBhvr>
                                        <p:cTn id="23" fill="hold"/>
                                        <p:tgtEl>
                                          <p:spTgt spid="30"/>
                                        </p:tgtEl>
                                        <p:attrNameLst>
                                          <p:attrName>style.visibility</p:attrName>
                                        </p:attrNameLst>
                                      </p:cBhvr>
                                      <p:to>
                                        <p:strVal val="visible"/>
                                      </p:to>
                                    </p:set>
                                    <p:anim calcmode="lin" valueType="num">
                                      <p:cBhvr>
                                        <p:cTn id="24" dur="600" fill="hold"/>
                                        <p:tgtEl>
                                          <p:spTgt spid="30"/>
                                        </p:tgtEl>
                                        <p:attrNameLst>
                                          <p:attrName>ppt_x</p:attrName>
                                        </p:attrNameLst>
                                      </p:cBhvr>
                                      <p:tavLst>
                                        <p:tav tm="0">
                                          <p:val>
                                            <p:strVal val="#ppt_x"/>
                                          </p:val>
                                        </p:tav>
                                        <p:tav tm="100000">
                                          <p:val>
                                            <p:strVal val="#ppt_x"/>
                                          </p:val>
                                        </p:tav>
                                      </p:tavLst>
                                    </p:anim>
                                    <p:anim calcmode="lin" valueType="num">
                                      <p:cBhvr>
                                        <p:cTn id="25" dur="600" fill="hold"/>
                                        <p:tgtEl>
                                          <p:spTgt spid="30"/>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800"/>
                                  </p:stCondLst>
                                  <p:iterate>
                                    <p:tmAbs val="0"/>
                                  </p:iterate>
                                  <p:childTnLst>
                                    <p:set>
                                      <p:cBhvr>
                                        <p:cTn id="27" fill="hold"/>
                                        <p:tgtEl>
                                          <p:spTgt spid="39"/>
                                        </p:tgtEl>
                                        <p:attrNameLst>
                                          <p:attrName>style.visibility</p:attrName>
                                        </p:attrNameLst>
                                      </p:cBhvr>
                                      <p:to>
                                        <p:strVal val="visible"/>
                                      </p:to>
                                    </p:set>
                                    <p:anim calcmode="lin" valueType="num">
                                      <p:cBhvr>
                                        <p:cTn id="28" dur="600" fill="hold"/>
                                        <p:tgtEl>
                                          <p:spTgt spid="39"/>
                                        </p:tgtEl>
                                        <p:attrNameLst>
                                          <p:attrName>ppt_x</p:attrName>
                                        </p:attrNameLst>
                                      </p:cBhvr>
                                      <p:tavLst>
                                        <p:tav tm="0">
                                          <p:val>
                                            <p:strVal val="#ppt_x"/>
                                          </p:val>
                                        </p:tav>
                                        <p:tav tm="100000">
                                          <p:val>
                                            <p:strVal val="#ppt_x"/>
                                          </p:val>
                                        </p:tav>
                                      </p:tavLst>
                                    </p:anim>
                                    <p:anim calcmode="lin" valueType="num">
                                      <p:cBhvr>
                                        <p:cTn id="29" dur="600" fill="hold"/>
                                        <p:tgtEl>
                                          <p:spTgt spid="39"/>
                                        </p:tgtEl>
                                        <p:attrNameLst>
                                          <p:attrName>ppt_y</p:attrName>
                                        </p:attrNameLst>
                                      </p:cBhvr>
                                      <p:tavLst>
                                        <p:tav tm="0">
                                          <p:val>
                                            <p:strVal val="1+#ppt_h/2"/>
                                          </p:val>
                                        </p:tav>
                                        <p:tav tm="100000">
                                          <p:val>
                                            <p:strVal val="#ppt_y"/>
                                          </p:val>
                                        </p:tav>
                                      </p:tavLst>
                                    </p:anim>
                                  </p:childTnLst>
                                </p:cTn>
                              </p:par>
                            </p:childTnLst>
                          </p:cTn>
                        </p:par>
                        <p:par>
                          <p:cTn id="30" fill="hold">
                            <p:stCondLst>
                              <p:cond delay="3800"/>
                            </p:stCondLst>
                            <p:childTnLst>
                              <p:par>
                                <p:cTn id="31" presetID="10" presetClass="entr" presetSubtype="0" fill="hold" grpId="0" nodeType="afterEffect">
                                  <p:stCondLst>
                                    <p:cond delay="0"/>
                                  </p:stCondLst>
                                  <p:childTnLst>
                                    <p:set>
                                      <p:cBhvr>
                                        <p:cTn id="32" dur="1" fill="hold">
                                          <p:stCondLst>
                                            <p:cond delay="0"/>
                                          </p:stCondLst>
                                        </p:cTn>
                                        <p:tgtEl>
                                          <p:spTgt spid="43"/>
                                        </p:tgtEl>
                                        <p:attrNameLst>
                                          <p:attrName>style.visibility</p:attrName>
                                        </p:attrNameLst>
                                      </p:cBhvr>
                                      <p:to>
                                        <p:strVal val="visible"/>
                                      </p:to>
                                    </p:set>
                                    <p:animEffect transition="in" filter="fade">
                                      <p:cBhvr>
                                        <p:cTn id="33" dur="500"/>
                                        <p:tgtEl>
                                          <p:spTgt spid="43"/>
                                        </p:tgtEl>
                                      </p:cBhvr>
                                    </p:animEffect>
                                  </p:childTnLst>
                                </p:cTn>
                              </p:par>
                            </p:childTnLst>
                          </p:cTn>
                        </p:par>
                        <p:par>
                          <p:cTn id="34" fill="hold">
                            <p:stCondLst>
                              <p:cond delay="4300"/>
                            </p:stCondLst>
                            <p:childTnLst>
                              <p:par>
                                <p:cTn id="35" presetID="10" presetClass="entr" presetSubtype="0" fill="hold" grpId="0" nodeType="after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fade">
                                      <p:cBhvr>
                                        <p:cTn id="37" dur="500"/>
                                        <p:tgtEl>
                                          <p:spTgt spid="46"/>
                                        </p:tgtEl>
                                      </p:cBhvr>
                                    </p:animEffect>
                                  </p:childTnLst>
                                </p:cTn>
                              </p:par>
                            </p:childTnLst>
                          </p:cTn>
                        </p:par>
                        <p:par>
                          <p:cTn id="38" fill="hold">
                            <p:stCondLst>
                              <p:cond delay="4800"/>
                            </p:stCondLst>
                            <p:childTnLst>
                              <p:par>
                                <p:cTn id="39" presetID="10" presetClass="entr" presetSubtype="0" fill="hold" grpId="0" nodeType="afterEffect">
                                  <p:stCondLst>
                                    <p:cond delay="0"/>
                                  </p:stCondLst>
                                  <p:childTnLst>
                                    <p:set>
                                      <p:cBhvr>
                                        <p:cTn id="40" dur="1" fill="hold">
                                          <p:stCondLst>
                                            <p:cond delay="0"/>
                                          </p:stCondLst>
                                        </p:cTn>
                                        <p:tgtEl>
                                          <p:spTgt spid="52"/>
                                        </p:tgtEl>
                                        <p:attrNameLst>
                                          <p:attrName>style.visibility</p:attrName>
                                        </p:attrNameLst>
                                      </p:cBhvr>
                                      <p:to>
                                        <p:strVal val="visible"/>
                                      </p:to>
                                    </p:set>
                                    <p:animEffect transition="in" filter="fade">
                                      <p:cBhvr>
                                        <p:cTn id="41"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dvAuto="0"/>
      <p:bldP spid="7" grpId="0" advAuto="0"/>
      <p:bldP spid="22" grpId="0" advAuto="0"/>
      <p:bldP spid="27" grpId="0" advAuto="0"/>
      <p:bldP spid="30" grpId="0" advAuto="0"/>
      <p:bldP spid="39" grpId="0" advAuto="0"/>
      <p:bldP spid="43" grpId="0"/>
      <p:bldP spid="46" grpId="0"/>
      <p:bldP spid="5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712782" y="3029595"/>
            <a:ext cx="5757153" cy="677108"/>
          </a:xfrm>
          <a:prstGeom prst="rect">
            <a:avLst/>
          </a:prstGeom>
        </p:spPr>
        <p:txBody>
          <a:bodyPr wrap="square" lIns="0" tIns="0" rIns="0" bIns="0">
            <a:spAutoFit/>
          </a:bodyPr>
          <a:lstStyle/>
          <a:p>
            <a:r>
              <a:rPr lang="zh-CN" altLang="en-US" sz="4400" b="1"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机器学习中的基本概念</a:t>
            </a:r>
            <a:endParaRPr lang="zh-CN" altLang="en-US" sz="4400"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Freeform 6"/>
          <p:cNvSpPr>
            <a:spLocks/>
          </p:cNvSpPr>
          <p:nvPr/>
        </p:nvSpPr>
        <p:spPr bwMode="auto">
          <a:xfrm>
            <a:off x="2468937" y="0"/>
            <a:ext cx="3246338" cy="7232650"/>
          </a:xfrm>
          <a:custGeom>
            <a:avLst/>
            <a:gdLst>
              <a:gd name="T0" fmla="*/ 930 w 1422"/>
              <a:gd name="T1" fmla="*/ 0 h 3163"/>
              <a:gd name="T2" fmla="*/ 1422 w 1422"/>
              <a:gd name="T3" fmla="*/ 0 h 3163"/>
              <a:gd name="T4" fmla="*/ 237 w 1422"/>
              <a:gd name="T5" fmla="*/ 3163 h 3163"/>
              <a:gd name="T6" fmla="*/ 0 w 1422"/>
              <a:gd name="T7" fmla="*/ 3163 h 3163"/>
              <a:gd name="T8" fmla="*/ 930 w 1422"/>
              <a:gd name="T9" fmla="*/ 0 h 3163"/>
            </a:gdLst>
            <a:ahLst/>
            <a:cxnLst>
              <a:cxn ang="0">
                <a:pos x="T0" y="T1"/>
              </a:cxn>
              <a:cxn ang="0">
                <a:pos x="T2" y="T3"/>
              </a:cxn>
              <a:cxn ang="0">
                <a:pos x="T4" y="T5"/>
              </a:cxn>
              <a:cxn ang="0">
                <a:pos x="T6" y="T7"/>
              </a:cxn>
              <a:cxn ang="0">
                <a:pos x="T8" y="T9"/>
              </a:cxn>
            </a:cxnLst>
            <a:rect l="0" t="0" r="r" b="b"/>
            <a:pathLst>
              <a:path w="1422" h="3163">
                <a:moveTo>
                  <a:pt x="930" y="0"/>
                </a:moveTo>
                <a:lnTo>
                  <a:pt x="1422" y="0"/>
                </a:lnTo>
                <a:lnTo>
                  <a:pt x="237" y="3163"/>
                </a:lnTo>
                <a:lnTo>
                  <a:pt x="0" y="3163"/>
                </a:lnTo>
                <a:lnTo>
                  <a:pt x="930" y="0"/>
                </a:lnTo>
                <a:close/>
              </a:path>
            </a:pathLst>
          </a:custGeom>
          <a:solidFill>
            <a:srgbClr val="66CCFF">
              <a:alpha val="80000"/>
            </a:srgbClr>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p>
        </p:txBody>
      </p:sp>
      <p:sp>
        <p:nvSpPr>
          <p:cNvPr id="14" name="任意多边形 13"/>
          <p:cNvSpPr>
            <a:spLocks/>
          </p:cNvSpPr>
          <p:nvPr/>
        </p:nvSpPr>
        <p:spPr bwMode="auto">
          <a:xfrm>
            <a:off x="2468935" y="0"/>
            <a:ext cx="2531779" cy="7232650"/>
          </a:xfrm>
          <a:custGeom>
            <a:avLst/>
            <a:gdLst>
              <a:gd name="connsiteX0" fmla="*/ 1476376 w 1760538"/>
              <a:gd name="connsiteY0" fmla="*/ 0 h 5021263"/>
              <a:gd name="connsiteX1" fmla="*/ 1760538 w 1760538"/>
              <a:gd name="connsiteY1" fmla="*/ 0 h 5021263"/>
              <a:gd name="connsiteX2" fmla="*/ 950913 w 1760538"/>
              <a:gd name="connsiteY2" fmla="*/ 3481388 h 5021263"/>
              <a:gd name="connsiteX3" fmla="*/ 950910 w 1760538"/>
              <a:gd name="connsiteY3" fmla="*/ 3481394 h 5021263"/>
              <a:gd name="connsiteX4" fmla="*/ 593725 w 1760538"/>
              <a:gd name="connsiteY4" fmla="*/ 5021262 h 5021263"/>
              <a:gd name="connsiteX5" fmla="*/ 376238 w 1760538"/>
              <a:gd name="connsiteY5" fmla="*/ 5021262 h 5021263"/>
              <a:gd name="connsiteX6" fmla="*/ 376238 w 1760538"/>
              <a:gd name="connsiteY6" fmla="*/ 5021263 h 5021263"/>
              <a:gd name="connsiteX7" fmla="*/ 0 w 1760538"/>
              <a:gd name="connsiteY7" fmla="*/ 5021263 h 5021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0538" h="5021263">
                <a:moveTo>
                  <a:pt x="1476376" y="0"/>
                </a:moveTo>
                <a:lnTo>
                  <a:pt x="1760538" y="0"/>
                </a:lnTo>
                <a:lnTo>
                  <a:pt x="950913" y="3481388"/>
                </a:lnTo>
                <a:lnTo>
                  <a:pt x="950910" y="3481394"/>
                </a:lnTo>
                <a:lnTo>
                  <a:pt x="593725" y="5021262"/>
                </a:lnTo>
                <a:lnTo>
                  <a:pt x="376238" y="5021262"/>
                </a:lnTo>
                <a:lnTo>
                  <a:pt x="376238" y="5021263"/>
                </a:lnTo>
                <a:lnTo>
                  <a:pt x="0" y="5021263"/>
                </a:lnTo>
                <a:close/>
              </a:path>
            </a:pathLst>
          </a:custGeom>
          <a:solidFill>
            <a:schemeClr val="accent2"/>
          </a:solidFill>
          <a:ln w="0">
            <a:noFill/>
            <a:prstDash val="solid"/>
            <a:round/>
            <a:headEnd/>
            <a:tailEnd/>
          </a:ln>
        </p:spPr>
        <p:txBody>
          <a:bodyPr vert="horz" wrap="square" lIns="128580" tIns="64290" rIns="128580" bIns="64290" numCol="1" anchor="t" anchorCtr="0" compatLnSpc="1">
            <a:prstTxWarp prst="textNoShape">
              <a:avLst/>
            </a:prstTxWarp>
            <a:noAutofit/>
          </a:bodyPr>
          <a:lstStyle/>
          <a:p>
            <a:endParaRPr lang="zh-CN" altLang="en-US"/>
          </a:p>
        </p:txBody>
      </p:sp>
    </p:spTree>
    <p:custDataLst>
      <p:tags r:id="rId1"/>
    </p:custDataLst>
    <p:extLst>
      <p:ext uri="{BB962C8B-B14F-4D97-AF65-F5344CB8AC3E}">
        <p14:creationId xmlns:p14="http://schemas.microsoft.com/office/powerpoint/2010/main" val="1078636605"/>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0-#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8"/>
          <p:cNvSpPr txBox="1"/>
          <p:nvPr/>
        </p:nvSpPr>
        <p:spPr>
          <a:xfrm>
            <a:off x="740743" y="356124"/>
            <a:ext cx="3044686" cy="430887"/>
          </a:xfrm>
          <a:prstGeom prst="rect">
            <a:avLst/>
          </a:prstGeom>
          <a:noFill/>
        </p:spPr>
        <p:txBody>
          <a:bodyPr wrap="square" lIns="0" tIns="0" rIns="0" bIns="0" rtlCol="0" anchor="ctr">
            <a:spAutoFit/>
          </a:bodyPr>
          <a:lstStyle/>
          <a:p>
            <a:r>
              <a:rPr lang="zh-CN" altLang="en-US" sz="28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机器学习常用概念</a:t>
            </a:r>
            <a:endParaRPr lang="zh-CN" altLang="en-US" sz="36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0983" y="952028"/>
            <a:ext cx="7920880" cy="5921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02019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884759" y="1816125"/>
            <a:ext cx="9577064" cy="65009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108000" bIns="0" anchor="ctr"/>
          <a:lstStyle/>
          <a:p>
            <a:pPr algn="just">
              <a:spcBef>
                <a:spcPts val="0"/>
              </a:spcBef>
              <a:spcAft>
                <a:spcPts val="0"/>
              </a:spcAft>
            </a:pPr>
            <a:r>
              <a:rPr lang="zh-CN" altLang="en-US" sz="24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训练集、测试集、特征值</a:t>
            </a:r>
            <a:endParaRPr lang="en-US" altLang="zh-CN" sz="24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3" name="TextBox 8"/>
          <p:cNvSpPr txBox="1"/>
          <p:nvPr/>
        </p:nvSpPr>
        <p:spPr>
          <a:xfrm>
            <a:off x="864409" y="365631"/>
            <a:ext cx="3044686" cy="430887"/>
          </a:xfrm>
          <a:prstGeom prst="rect">
            <a:avLst/>
          </a:prstGeom>
          <a:noFill/>
        </p:spPr>
        <p:txBody>
          <a:bodyPr wrap="square" lIns="0" tIns="0" rIns="0" bIns="0" rtlCol="0" anchor="ctr">
            <a:spAutoFit/>
          </a:bodyPr>
          <a:lstStyle/>
          <a:p>
            <a:r>
              <a:rPr lang="zh-CN" altLang="en-US" sz="28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机器学习常用概念</a:t>
            </a:r>
            <a:endParaRPr lang="zh-CN" altLang="en-US" sz="36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884759" y="3048274"/>
            <a:ext cx="9577064" cy="6500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108000" bIns="0" anchor="ctr"/>
          <a:lstStyle/>
          <a:p>
            <a:pPr algn="just">
              <a:spcBef>
                <a:spcPts val="0"/>
              </a:spcBef>
              <a:spcAft>
                <a:spcPts val="0"/>
              </a:spcAft>
            </a:pPr>
            <a:r>
              <a:rPr lang="zh-CN" altLang="en-US" sz="24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监督学习、非监督学习、半</a:t>
            </a:r>
            <a:r>
              <a:rPr lang="zh-CN" altLang="en-US" sz="24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监督学习</a:t>
            </a:r>
            <a:endParaRPr lang="en-US" altLang="zh-CN" sz="24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9" name="矩形 18"/>
          <p:cNvSpPr/>
          <p:nvPr/>
        </p:nvSpPr>
        <p:spPr>
          <a:xfrm>
            <a:off x="884759" y="4344418"/>
            <a:ext cx="9577064" cy="6480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108000" bIns="0" anchor="ctr"/>
          <a:lstStyle/>
          <a:p>
            <a:pPr algn="just">
              <a:spcBef>
                <a:spcPts val="0"/>
              </a:spcBef>
              <a:spcAft>
                <a:spcPts val="0"/>
              </a:spcAft>
            </a:pPr>
            <a:r>
              <a:rPr lang="zh-CN" altLang="en-US" sz="24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分类、回归</a:t>
            </a:r>
            <a:endParaRPr lang="en-US" altLang="zh-CN" sz="24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2514289871"/>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right)">
                                      <p:cBhvr>
                                        <p:cTn id="7" dur="1250"/>
                                        <p:tgtEl>
                                          <p:spTgt spid="12"/>
                                        </p:tgtEl>
                                      </p:cBhvr>
                                    </p:animEffect>
                                  </p:childTnLst>
                                </p:cTn>
                              </p:par>
                              <p:par>
                                <p:cTn id="8" presetID="22" presetClass="entr" presetSubtype="2" fill="hold" grpId="0" nodeType="withEffect">
                                  <p:stCondLst>
                                    <p:cond delay="250"/>
                                  </p:stCondLst>
                                  <p:childTnLst>
                                    <p:set>
                                      <p:cBhvr>
                                        <p:cTn id="9" dur="1" fill="hold">
                                          <p:stCondLst>
                                            <p:cond delay="0"/>
                                          </p:stCondLst>
                                        </p:cTn>
                                        <p:tgtEl>
                                          <p:spTgt spid="14"/>
                                        </p:tgtEl>
                                        <p:attrNameLst>
                                          <p:attrName>style.visibility</p:attrName>
                                        </p:attrNameLst>
                                      </p:cBhvr>
                                      <p:to>
                                        <p:strVal val="visible"/>
                                      </p:to>
                                    </p:set>
                                    <p:animEffect transition="in" filter="wipe(right)">
                                      <p:cBhvr>
                                        <p:cTn id="10" dur="1250"/>
                                        <p:tgtEl>
                                          <p:spTgt spid="14"/>
                                        </p:tgtEl>
                                      </p:cBhvr>
                                    </p:animEffect>
                                  </p:childTnLst>
                                </p:cTn>
                              </p:par>
                              <p:par>
                                <p:cTn id="11" presetID="22" presetClass="entr" presetSubtype="2" fill="hold" grpId="0" nodeType="withEffect">
                                  <p:stCondLst>
                                    <p:cond delay="500"/>
                                  </p:stCondLst>
                                  <p:childTnLst>
                                    <p:set>
                                      <p:cBhvr>
                                        <p:cTn id="12" dur="1" fill="hold">
                                          <p:stCondLst>
                                            <p:cond delay="0"/>
                                          </p:stCondLst>
                                        </p:cTn>
                                        <p:tgtEl>
                                          <p:spTgt spid="19"/>
                                        </p:tgtEl>
                                        <p:attrNameLst>
                                          <p:attrName>style.visibility</p:attrName>
                                        </p:attrNameLst>
                                      </p:cBhvr>
                                      <p:to>
                                        <p:strVal val="visible"/>
                                      </p:to>
                                    </p:set>
                                    <p:animEffect transition="in" filter="wipe(right)">
                                      <p:cBhvr>
                                        <p:cTn id="13" dur="12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956767" y="4336405"/>
            <a:ext cx="3744416" cy="20956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108000" bIns="0" anchor="ctr"/>
          <a:lstStyle/>
          <a:p>
            <a:pPr algn="just">
              <a:spcBef>
                <a:spcPts val="0"/>
              </a:spcBef>
              <a:spcAft>
                <a:spcPts val="0"/>
              </a:spcAft>
            </a:pPr>
            <a:r>
              <a:rPr lang="zh-CN" altLang="en-US" sz="1600" dirty="0">
                <a:solidFill>
                  <a:schemeClr val="bg2">
                    <a:lumMod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天气：晴，阴，雨   </a:t>
            </a:r>
            <a:endParaRPr lang="en-US" altLang="zh-CN" sz="1600" dirty="0">
              <a:solidFill>
                <a:schemeClr val="bg2">
                  <a:lumMod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algn="just">
              <a:spcBef>
                <a:spcPts val="0"/>
              </a:spcBef>
              <a:spcAft>
                <a:spcPts val="0"/>
              </a:spcAft>
            </a:pPr>
            <a:r>
              <a:rPr lang="zh-CN" altLang="en-US" sz="1600" dirty="0" smtClean="0">
                <a:solidFill>
                  <a:schemeClr val="bg2">
                    <a:lumMod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温度</a:t>
            </a:r>
            <a:r>
              <a:rPr lang="zh-CN" altLang="en-US" sz="1600" dirty="0">
                <a:solidFill>
                  <a:schemeClr val="bg2">
                    <a:lumMod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：暖，冷  </a:t>
            </a:r>
            <a:endParaRPr lang="en-US" altLang="zh-CN" sz="1600" dirty="0">
              <a:solidFill>
                <a:schemeClr val="bg2">
                  <a:lumMod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algn="just">
              <a:spcBef>
                <a:spcPts val="0"/>
              </a:spcBef>
              <a:spcAft>
                <a:spcPts val="0"/>
              </a:spcAft>
            </a:pPr>
            <a:r>
              <a:rPr lang="zh-CN" altLang="en-US" sz="1600" dirty="0" smtClean="0">
                <a:solidFill>
                  <a:schemeClr val="bg2">
                    <a:lumMod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湿度</a:t>
            </a:r>
            <a:r>
              <a:rPr lang="zh-CN" altLang="en-US" sz="1600" dirty="0">
                <a:solidFill>
                  <a:schemeClr val="bg2">
                    <a:lumMod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：普通，大 </a:t>
            </a:r>
            <a:endParaRPr lang="en-US" altLang="zh-CN" sz="1600" dirty="0">
              <a:solidFill>
                <a:schemeClr val="bg2">
                  <a:lumMod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algn="just">
              <a:spcBef>
                <a:spcPts val="0"/>
              </a:spcBef>
              <a:spcAft>
                <a:spcPts val="0"/>
              </a:spcAft>
            </a:pPr>
            <a:r>
              <a:rPr lang="zh-CN" altLang="en-US" sz="1600" dirty="0" smtClean="0">
                <a:solidFill>
                  <a:schemeClr val="bg2">
                    <a:lumMod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风力</a:t>
            </a:r>
            <a:r>
              <a:rPr lang="zh-CN" altLang="en-US" sz="1600" dirty="0">
                <a:solidFill>
                  <a:schemeClr val="bg2">
                    <a:lumMod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：强，弱 </a:t>
            </a:r>
            <a:endParaRPr lang="en-US" altLang="zh-CN" sz="1600" dirty="0">
              <a:solidFill>
                <a:schemeClr val="bg2">
                  <a:lumMod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algn="just">
              <a:spcBef>
                <a:spcPts val="0"/>
              </a:spcBef>
              <a:spcAft>
                <a:spcPts val="0"/>
              </a:spcAft>
            </a:pPr>
            <a:r>
              <a:rPr lang="zh-CN" altLang="en-US" sz="1600" dirty="0" smtClean="0">
                <a:solidFill>
                  <a:schemeClr val="bg2">
                    <a:lumMod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水温</a:t>
            </a:r>
            <a:r>
              <a:rPr lang="zh-CN" altLang="en-US" sz="1600" dirty="0">
                <a:solidFill>
                  <a:schemeClr val="bg2">
                    <a:lumMod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：暖，冷</a:t>
            </a:r>
            <a:endParaRPr lang="en-US" altLang="zh-CN" sz="1600" dirty="0">
              <a:solidFill>
                <a:schemeClr val="bg2">
                  <a:lumMod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algn="just">
              <a:spcBef>
                <a:spcPts val="0"/>
              </a:spcBef>
              <a:spcAft>
                <a:spcPts val="0"/>
              </a:spcAft>
            </a:pPr>
            <a:r>
              <a:rPr lang="zh-CN" altLang="en-US" sz="1600" dirty="0" smtClean="0">
                <a:solidFill>
                  <a:schemeClr val="bg2">
                    <a:lumMod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预报</a:t>
            </a:r>
            <a:r>
              <a:rPr lang="zh-CN" altLang="en-US" sz="1600" dirty="0">
                <a:solidFill>
                  <a:schemeClr val="bg2">
                    <a:lumMod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：一样，变化 </a:t>
            </a:r>
            <a:endParaRPr lang="en-US" altLang="zh-CN" sz="1600" dirty="0">
              <a:solidFill>
                <a:schemeClr val="bg2">
                  <a:lumMod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algn="just">
              <a:spcBef>
                <a:spcPts val="0"/>
              </a:spcBef>
              <a:spcAft>
                <a:spcPts val="0"/>
              </a:spcAft>
            </a:pPr>
            <a:r>
              <a:rPr lang="zh-CN" altLang="en-US" sz="1600" dirty="0" smtClean="0">
                <a:solidFill>
                  <a:schemeClr val="bg2">
                    <a:lumMod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享受</a:t>
            </a:r>
            <a:r>
              <a:rPr lang="zh-CN" altLang="en-US" sz="1600" dirty="0">
                <a:solidFill>
                  <a:schemeClr val="bg2">
                    <a:lumMod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运动：是，否</a:t>
            </a:r>
            <a:endParaRPr lang="en-US" altLang="zh-CN" sz="1600" b="1" dirty="0">
              <a:solidFill>
                <a:schemeClr val="bg2">
                  <a:lumMod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3" name="TextBox 8"/>
          <p:cNvSpPr txBox="1"/>
          <p:nvPr/>
        </p:nvSpPr>
        <p:spPr>
          <a:xfrm>
            <a:off x="864409" y="365631"/>
            <a:ext cx="3044686" cy="430887"/>
          </a:xfrm>
          <a:prstGeom prst="rect">
            <a:avLst/>
          </a:prstGeom>
          <a:noFill/>
        </p:spPr>
        <p:txBody>
          <a:bodyPr wrap="square" lIns="0" tIns="0" rIns="0" bIns="0" rtlCol="0" anchor="ctr">
            <a:spAutoFit/>
          </a:bodyPr>
          <a:lstStyle/>
          <a:p>
            <a:r>
              <a:rPr lang="zh-CN" altLang="en-US" sz="28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机器学习常用概念</a:t>
            </a:r>
            <a:endParaRPr lang="zh-CN" altLang="en-US" sz="36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1089304884"/>
              </p:ext>
            </p:extLst>
          </p:nvPr>
        </p:nvGraphicFramePr>
        <p:xfrm>
          <a:off x="956767" y="1384077"/>
          <a:ext cx="8928992" cy="2376265"/>
        </p:xfrm>
        <a:graphic>
          <a:graphicData uri="http://schemas.openxmlformats.org/drawingml/2006/table">
            <a:tbl>
              <a:tblPr firstRow="1" bandRow="1">
                <a:tableStyleId>{5C22544A-7EE6-4342-B048-85BDC9FD1C3A}</a:tableStyleId>
              </a:tblPr>
              <a:tblGrid>
                <a:gridCol w="1116124"/>
                <a:gridCol w="1116124"/>
                <a:gridCol w="1116124"/>
                <a:gridCol w="1116124"/>
                <a:gridCol w="1116124"/>
                <a:gridCol w="1116124"/>
                <a:gridCol w="1116124"/>
                <a:gridCol w="1116124"/>
              </a:tblGrid>
              <a:tr h="475253">
                <a:tc>
                  <a:txBody>
                    <a:bodyPr/>
                    <a:lstStyle/>
                    <a:p>
                      <a:pPr algn="ctr"/>
                      <a:r>
                        <a:rPr lang="zh-CN" altLang="en-US" dirty="0" smtClean="0"/>
                        <a:t>样例</a:t>
                      </a:r>
                      <a:endParaRPr lang="zh-CN" altLang="en-US" dirty="0"/>
                    </a:p>
                  </a:txBody>
                  <a:tcPr/>
                </a:tc>
                <a:tc>
                  <a:txBody>
                    <a:bodyPr/>
                    <a:lstStyle/>
                    <a:p>
                      <a:pPr algn="ctr"/>
                      <a:r>
                        <a:rPr lang="zh-CN" altLang="en-US" dirty="0" smtClean="0"/>
                        <a:t>天气</a:t>
                      </a:r>
                      <a:endParaRPr lang="zh-CN" altLang="en-US" dirty="0"/>
                    </a:p>
                  </a:txBody>
                  <a:tcPr/>
                </a:tc>
                <a:tc>
                  <a:txBody>
                    <a:bodyPr/>
                    <a:lstStyle/>
                    <a:p>
                      <a:pPr algn="ctr"/>
                      <a:r>
                        <a:rPr lang="zh-CN" altLang="en-US" dirty="0" smtClean="0"/>
                        <a:t>温度</a:t>
                      </a:r>
                      <a:endParaRPr lang="zh-CN" altLang="en-US" dirty="0"/>
                    </a:p>
                  </a:txBody>
                  <a:tcPr/>
                </a:tc>
                <a:tc>
                  <a:txBody>
                    <a:bodyPr/>
                    <a:lstStyle/>
                    <a:p>
                      <a:pPr algn="ctr"/>
                      <a:r>
                        <a:rPr lang="zh-CN" altLang="en-US" dirty="0" smtClean="0"/>
                        <a:t>湿度</a:t>
                      </a:r>
                      <a:endParaRPr lang="zh-CN" altLang="en-US" dirty="0"/>
                    </a:p>
                  </a:txBody>
                  <a:tcPr/>
                </a:tc>
                <a:tc>
                  <a:txBody>
                    <a:bodyPr/>
                    <a:lstStyle/>
                    <a:p>
                      <a:pPr algn="ctr"/>
                      <a:r>
                        <a:rPr lang="zh-CN" altLang="en-US" dirty="0" smtClean="0"/>
                        <a:t>风力</a:t>
                      </a:r>
                      <a:endParaRPr lang="zh-CN" altLang="en-US" dirty="0"/>
                    </a:p>
                  </a:txBody>
                  <a:tcPr/>
                </a:tc>
                <a:tc>
                  <a:txBody>
                    <a:bodyPr/>
                    <a:lstStyle/>
                    <a:p>
                      <a:pPr algn="ctr"/>
                      <a:r>
                        <a:rPr lang="zh-CN" altLang="en-US" dirty="0" smtClean="0"/>
                        <a:t>水温</a:t>
                      </a:r>
                      <a:endParaRPr lang="zh-CN" altLang="en-US" dirty="0"/>
                    </a:p>
                  </a:txBody>
                  <a:tcPr/>
                </a:tc>
                <a:tc>
                  <a:txBody>
                    <a:bodyPr/>
                    <a:lstStyle/>
                    <a:p>
                      <a:pPr algn="ctr"/>
                      <a:r>
                        <a:rPr lang="zh-CN" altLang="en-US" dirty="0" smtClean="0"/>
                        <a:t>预报</a:t>
                      </a:r>
                      <a:endParaRPr lang="zh-CN" altLang="en-US" dirty="0"/>
                    </a:p>
                  </a:txBody>
                  <a:tcPr/>
                </a:tc>
                <a:tc>
                  <a:txBody>
                    <a:bodyPr/>
                    <a:lstStyle/>
                    <a:p>
                      <a:pPr algn="ctr"/>
                      <a:r>
                        <a:rPr lang="zh-CN" altLang="en-US" dirty="0" smtClean="0"/>
                        <a:t>享受运动</a:t>
                      </a:r>
                      <a:endParaRPr lang="zh-CN" altLang="en-US" dirty="0"/>
                    </a:p>
                  </a:txBody>
                  <a:tcPr/>
                </a:tc>
              </a:tr>
              <a:tr h="475253">
                <a:tc>
                  <a:txBody>
                    <a:bodyPr/>
                    <a:lstStyle/>
                    <a:p>
                      <a:pPr algn="ctr"/>
                      <a:r>
                        <a:rPr lang="en-US" altLang="zh-CN" dirty="0" smtClean="0">
                          <a:solidFill>
                            <a:schemeClr val="bg1">
                              <a:lumMod val="50000"/>
                            </a:schemeClr>
                          </a:solidFill>
                        </a:rPr>
                        <a:t>1</a:t>
                      </a:r>
                      <a:endParaRPr lang="zh-CN" altLang="en-US" dirty="0">
                        <a:solidFill>
                          <a:schemeClr val="bg1">
                            <a:lumMod val="50000"/>
                          </a:schemeClr>
                        </a:solidFill>
                      </a:endParaRPr>
                    </a:p>
                  </a:txBody>
                  <a:tcPr/>
                </a:tc>
                <a:tc>
                  <a:txBody>
                    <a:bodyPr/>
                    <a:lstStyle/>
                    <a:p>
                      <a:pPr algn="ctr"/>
                      <a:r>
                        <a:rPr lang="zh-CN" altLang="en-US" dirty="0" smtClean="0">
                          <a:solidFill>
                            <a:schemeClr val="bg1">
                              <a:lumMod val="50000"/>
                            </a:schemeClr>
                          </a:solidFill>
                        </a:rPr>
                        <a:t>晴</a:t>
                      </a:r>
                      <a:endParaRPr lang="zh-CN" altLang="en-US" dirty="0">
                        <a:solidFill>
                          <a:schemeClr val="bg1">
                            <a:lumMod val="50000"/>
                          </a:schemeClr>
                        </a:solidFill>
                      </a:endParaRPr>
                    </a:p>
                  </a:txBody>
                  <a:tcPr/>
                </a:tc>
                <a:tc>
                  <a:txBody>
                    <a:bodyPr/>
                    <a:lstStyle/>
                    <a:p>
                      <a:pPr algn="ctr"/>
                      <a:r>
                        <a:rPr lang="zh-CN" altLang="en-US" dirty="0" smtClean="0">
                          <a:solidFill>
                            <a:schemeClr val="bg1">
                              <a:lumMod val="50000"/>
                            </a:schemeClr>
                          </a:solidFill>
                        </a:rPr>
                        <a:t>暖</a:t>
                      </a:r>
                      <a:endParaRPr lang="zh-CN" altLang="en-US" dirty="0">
                        <a:solidFill>
                          <a:schemeClr val="bg1">
                            <a:lumMod val="50000"/>
                          </a:schemeClr>
                        </a:solidFill>
                      </a:endParaRPr>
                    </a:p>
                  </a:txBody>
                  <a:tcPr/>
                </a:tc>
                <a:tc>
                  <a:txBody>
                    <a:bodyPr/>
                    <a:lstStyle/>
                    <a:p>
                      <a:pPr algn="ctr"/>
                      <a:r>
                        <a:rPr lang="zh-CN" altLang="en-US" dirty="0" smtClean="0">
                          <a:solidFill>
                            <a:schemeClr val="bg1">
                              <a:lumMod val="50000"/>
                            </a:schemeClr>
                          </a:solidFill>
                        </a:rPr>
                        <a:t>普通</a:t>
                      </a:r>
                      <a:endParaRPr lang="zh-CN" altLang="en-US" dirty="0">
                        <a:solidFill>
                          <a:schemeClr val="bg1">
                            <a:lumMod val="50000"/>
                          </a:schemeClr>
                        </a:solidFill>
                      </a:endParaRPr>
                    </a:p>
                  </a:txBody>
                  <a:tcPr/>
                </a:tc>
                <a:tc>
                  <a:txBody>
                    <a:bodyPr/>
                    <a:lstStyle/>
                    <a:p>
                      <a:pPr algn="ctr"/>
                      <a:r>
                        <a:rPr lang="zh-CN" altLang="en-US" dirty="0" smtClean="0">
                          <a:solidFill>
                            <a:schemeClr val="bg1">
                              <a:lumMod val="50000"/>
                            </a:schemeClr>
                          </a:solidFill>
                        </a:rPr>
                        <a:t>强</a:t>
                      </a:r>
                      <a:endParaRPr lang="zh-CN" altLang="en-US" dirty="0">
                        <a:solidFill>
                          <a:schemeClr val="bg1">
                            <a:lumMod val="50000"/>
                          </a:schemeClr>
                        </a:solidFill>
                      </a:endParaRPr>
                    </a:p>
                  </a:txBody>
                  <a:tcPr/>
                </a:tc>
                <a:tc>
                  <a:txBody>
                    <a:bodyPr/>
                    <a:lstStyle/>
                    <a:p>
                      <a:pPr algn="ctr"/>
                      <a:r>
                        <a:rPr lang="zh-CN" altLang="en-US" dirty="0" smtClean="0">
                          <a:solidFill>
                            <a:schemeClr val="bg1">
                              <a:lumMod val="50000"/>
                            </a:schemeClr>
                          </a:solidFill>
                        </a:rPr>
                        <a:t>暖</a:t>
                      </a:r>
                      <a:endParaRPr lang="zh-CN" altLang="en-US" dirty="0">
                        <a:solidFill>
                          <a:schemeClr val="bg1">
                            <a:lumMod val="50000"/>
                          </a:schemeClr>
                        </a:solidFill>
                      </a:endParaRPr>
                    </a:p>
                  </a:txBody>
                  <a:tcPr/>
                </a:tc>
                <a:tc>
                  <a:txBody>
                    <a:bodyPr/>
                    <a:lstStyle/>
                    <a:p>
                      <a:pPr algn="ctr"/>
                      <a:r>
                        <a:rPr lang="zh-CN" altLang="en-US" dirty="0" smtClean="0">
                          <a:solidFill>
                            <a:schemeClr val="bg1">
                              <a:lumMod val="50000"/>
                            </a:schemeClr>
                          </a:solidFill>
                        </a:rPr>
                        <a:t>一样</a:t>
                      </a:r>
                      <a:endParaRPr lang="zh-CN" altLang="en-US" dirty="0">
                        <a:solidFill>
                          <a:schemeClr val="bg1">
                            <a:lumMod val="50000"/>
                          </a:schemeClr>
                        </a:solidFill>
                      </a:endParaRPr>
                    </a:p>
                  </a:txBody>
                  <a:tcPr/>
                </a:tc>
                <a:tc>
                  <a:txBody>
                    <a:bodyPr/>
                    <a:lstStyle/>
                    <a:p>
                      <a:pPr algn="ctr"/>
                      <a:r>
                        <a:rPr lang="zh-CN" altLang="en-US" dirty="0" smtClean="0">
                          <a:solidFill>
                            <a:schemeClr val="bg1">
                              <a:lumMod val="50000"/>
                            </a:schemeClr>
                          </a:solidFill>
                        </a:rPr>
                        <a:t>是</a:t>
                      </a:r>
                      <a:endParaRPr lang="zh-CN" altLang="en-US" dirty="0">
                        <a:solidFill>
                          <a:schemeClr val="bg1">
                            <a:lumMod val="50000"/>
                          </a:schemeClr>
                        </a:solidFill>
                      </a:endParaRPr>
                    </a:p>
                  </a:txBody>
                  <a:tcPr/>
                </a:tc>
              </a:tr>
              <a:tr h="475253">
                <a:tc>
                  <a:txBody>
                    <a:bodyPr/>
                    <a:lstStyle/>
                    <a:p>
                      <a:pPr algn="ctr"/>
                      <a:r>
                        <a:rPr lang="en-US" altLang="zh-CN" dirty="0" smtClean="0">
                          <a:solidFill>
                            <a:schemeClr val="bg1">
                              <a:lumMod val="50000"/>
                            </a:schemeClr>
                          </a:solidFill>
                        </a:rPr>
                        <a:t>2</a:t>
                      </a:r>
                      <a:endParaRPr lang="zh-CN" altLang="en-US" dirty="0">
                        <a:solidFill>
                          <a:schemeClr val="bg1">
                            <a:lumMod val="50000"/>
                          </a:schemeClr>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bg1">
                              <a:lumMod val="50000"/>
                            </a:schemeClr>
                          </a:solidFill>
                        </a:rPr>
                        <a:t>晴</a:t>
                      </a:r>
                    </a:p>
                  </a:txBody>
                  <a:tcPr/>
                </a:tc>
                <a:tc>
                  <a:txBody>
                    <a:bodyPr/>
                    <a:lstStyle/>
                    <a:p>
                      <a:pPr algn="ctr"/>
                      <a:r>
                        <a:rPr lang="zh-CN" altLang="en-US" dirty="0" smtClean="0">
                          <a:solidFill>
                            <a:schemeClr val="bg1">
                              <a:lumMod val="50000"/>
                            </a:schemeClr>
                          </a:solidFill>
                        </a:rPr>
                        <a:t>暖</a:t>
                      </a:r>
                      <a:endParaRPr lang="zh-CN" altLang="en-US" dirty="0">
                        <a:solidFill>
                          <a:schemeClr val="bg1">
                            <a:lumMod val="50000"/>
                          </a:schemeClr>
                        </a:solidFill>
                      </a:endParaRPr>
                    </a:p>
                  </a:txBody>
                  <a:tcPr/>
                </a:tc>
                <a:tc>
                  <a:txBody>
                    <a:bodyPr/>
                    <a:lstStyle/>
                    <a:p>
                      <a:pPr algn="ctr"/>
                      <a:r>
                        <a:rPr lang="zh-CN" altLang="en-US" dirty="0" smtClean="0">
                          <a:solidFill>
                            <a:schemeClr val="bg1">
                              <a:lumMod val="50000"/>
                            </a:schemeClr>
                          </a:solidFill>
                        </a:rPr>
                        <a:t>大</a:t>
                      </a:r>
                      <a:endParaRPr lang="zh-CN" altLang="en-US" dirty="0">
                        <a:solidFill>
                          <a:schemeClr val="bg1">
                            <a:lumMod val="50000"/>
                          </a:schemeClr>
                        </a:solidFill>
                      </a:endParaRPr>
                    </a:p>
                  </a:txBody>
                  <a:tcPr/>
                </a:tc>
                <a:tc>
                  <a:txBody>
                    <a:bodyPr/>
                    <a:lstStyle/>
                    <a:p>
                      <a:pPr algn="ctr"/>
                      <a:r>
                        <a:rPr lang="zh-CN" altLang="en-US" dirty="0" smtClean="0">
                          <a:solidFill>
                            <a:schemeClr val="bg1">
                              <a:lumMod val="50000"/>
                            </a:schemeClr>
                          </a:solidFill>
                        </a:rPr>
                        <a:t>强</a:t>
                      </a:r>
                      <a:endParaRPr lang="zh-CN" altLang="en-US" dirty="0">
                        <a:solidFill>
                          <a:schemeClr val="bg1">
                            <a:lumMod val="50000"/>
                          </a:schemeClr>
                        </a:solidFill>
                      </a:endParaRPr>
                    </a:p>
                  </a:txBody>
                  <a:tcPr/>
                </a:tc>
                <a:tc>
                  <a:txBody>
                    <a:bodyPr/>
                    <a:lstStyle/>
                    <a:p>
                      <a:pPr algn="ctr"/>
                      <a:r>
                        <a:rPr lang="zh-CN" altLang="en-US" dirty="0" smtClean="0">
                          <a:solidFill>
                            <a:schemeClr val="bg1">
                              <a:lumMod val="50000"/>
                            </a:schemeClr>
                          </a:solidFill>
                        </a:rPr>
                        <a:t>暖</a:t>
                      </a:r>
                      <a:endParaRPr lang="zh-CN" altLang="en-US" dirty="0">
                        <a:solidFill>
                          <a:schemeClr val="bg1">
                            <a:lumMod val="50000"/>
                          </a:schemeClr>
                        </a:solidFill>
                      </a:endParaRPr>
                    </a:p>
                  </a:txBody>
                  <a:tcPr/>
                </a:tc>
                <a:tc>
                  <a:txBody>
                    <a:bodyPr/>
                    <a:lstStyle/>
                    <a:p>
                      <a:pPr algn="ctr"/>
                      <a:r>
                        <a:rPr lang="zh-CN" altLang="en-US" dirty="0" smtClean="0">
                          <a:solidFill>
                            <a:schemeClr val="bg1">
                              <a:lumMod val="50000"/>
                            </a:schemeClr>
                          </a:solidFill>
                        </a:rPr>
                        <a:t>一样</a:t>
                      </a:r>
                      <a:endParaRPr lang="zh-CN" altLang="en-US" dirty="0">
                        <a:solidFill>
                          <a:schemeClr val="bg1">
                            <a:lumMod val="50000"/>
                          </a:schemeClr>
                        </a:solidFill>
                      </a:endParaRPr>
                    </a:p>
                  </a:txBody>
                  <a:tcPr/>
                </a:tc>
                <a:tc>
                  <a:txBody>
                    <a:bodyPr/>
                    <a:lstStyle/>
                    <a:p>
                      <a:pPr algn="ctr"/>
                      <a:r>
                        <a:rPr lang="zh-CN" altLang="en-US" dirty="0" smtClean="0">
                          <a:solidFill>
                            <a:schemeClr val="bg1">
                              <a:lumMod val="50000"/>
                            </a:schemeClr>
                          </a:solidFill>
                        </a:rPr>
                        <a:t>是</a:t>
                      </a:r>
                      <a:endParaRPr lang="zh-CN" altLang="en-US" dirty="0">
                        <a:solidFill>
                          <a:schemeClr val="bg1">
                            <a:lumMod val="50000"/>
                          </a:schemeClr>
                        </a:solidFill>
                      </a:endParaRPr>
                    </a:p>
                  </a:txBody>
                  <a:tcPr/>
                </a:tc>
              </a:tr>
              <a:tr h="475253">
                <a:tc>
                  <a:txBody>
                    <a:bodyPr/>
                    <a:lstStyle/>
                    <a:p>
                      <a:pPr algn="ctr"/>
                      <a:r>
                        <a:rPr lang="en-US" altLang="zh-CN" dirty="0" smtClean="0">
                          <a:solidFill>
                            <a:schemeClr val="bg1">
                              <a:lumMod val="50000"/>
                            </a:schemeClr>
                          </a:solidFill>
                        </a:rPr>
                        <a:t>3</a:t>
                      </a:r>
                      <a:endParaRPr lang="zh-CN" altLang="en-US" dirty="0">
                        <a:solidFill>
                          <a:schemeClr val="bg1">
                            <a:lumMod val="50000"/>
                          </a:schemeClr>
                        </a:solidFill>
                      </a:endParaRPr>
                    </a:p>
                  </a:txBody>
                  <a:tcPr/>
                </a:tc>
                <a:tc>
                  <a:txBody>
                    <a:bodyPr/>
                    <a:lstStyle/>
                    <a:p>
                      <a:pPr algn="ctr"/>
                      <a:r>
                        <a:rPr lang="zh-CN" altLang="en-US" dirty="0" smtClean="0">
                          <a:solidFill>
                            <a:schemeClr val="bg1">
                              <a:lumMod val="50000"/>
                            </a:schemeClr>
                          </a:solidFill>
                        </a:rPr>
                        <a:t>雨</a:t>
                      </a:r>
                      <a:endParaRPr lang="zh-CN" altLang="en-US" dirty="0">
                        <a:solidFill>
                          <a:schemeClr val="bg1">
                            <a:lumMod val="50000"/>
                          </a:schemeClr>
                        </a:solidFill>
                      </a:endParaRPr>
                    </a:p>
                  </a:txBody>
                  <a:tcPr/>
                </a:tc>
                <a:tc>
                  <a:txBody>
                    <a:bodyPr/>
                    <a:lstStyle/>
                    <a:p>
                      <a:pPr algn="ctr"/>
                      <a:r>
                        <a:rPr lang="zh-CN" altLang="en-US" dirty="0" smtClean="0">
                          <a:solidFill>
                            <a:schemeClr val="bg1">
                              <a:lumMod val="50000"/>
                            </a:schemeClr>
                          </a:solidFill>
                        </a:rPr>
                        <a:t>冷</a:t>
                      </a:r>
                      <a:endParaRPr lang="zh-CN" altLang="en-US" dirty="0">
                        <a:solidFill>
                          <a:schemeClr val="bg1">
                            <a:lumMod val="50000"/>
                          </a:schemeClr>
                        </a:solidFill>
                      </a:endParaRPr>
                    </a:p>
                  </a:txBody>
                  <a:tcPr/>
                </a:tc>
                <a:tc>
                  <a:txBody>
                    <a:bodyPr/>
                    <a:lstStyle/>
                    <a:p>
                      <a:pPr algn="ctr"/>
                      <a:r>
                        <a:rPr lang="zh-CN" altLang="en-US" dirty="0" smtClean="0">
                          <a:solidFill>
                            <a:schemeClr val="bg1">
                              <a:lumMod val="50000"/>
                            </a:schemeClr>
                          </a:solidFill>
                        </a:rPr>
                        <a:t>大</a:t>
                      </a:r>
                      <a:endParaRPr lang="zh-CN" altLang="en-US" dirty="0">
                        <a:solidFill>
                          <a:schemeClr val="bg1">
                            <a:lumMod val="50000"/>
                          </a:schemeClr>
                        </a:solidFill>
                      </a:endParaRPr>
                    </a:p>
                  </a:txBody>
                  <a:tcPr/>
                </a:tc>
                <a:tc>
                  <a:txBody>
                    <a:bodyPr/>
                    <a:lstStyle/>
                    <a:p>
                      <a:pPr algn="ctr"/>
                      <a:r>
                        <a:rPr lang="zh-CN" altLang="en-US" dirty="0" smtClean="0">
                          <a:solidFill>
                            <a:schemeClr val="bg1">
                              <a:lumMod val="50000"/>
                            </a:schemeClr>
                          </a:solidFill>
                        </a:rPr>
                        <a:t>强</a:t>
                      </a:r>
                      <a:endParaRPr lang="zh-CN" altLang="en-US" dirty="0">
                        <a:solidFill>
                          <a:schemeClr val="bg1">
                            <a:lumMod val="50000"/>
                          </a:schemeClr>
                        </a:solidFill>
                      </a:endParaRPr>
                    </a:p>
                  </a:txBody>
                  <a:tcPr/>
                </a:tc>
                <a:tc>
                  <a:txBody>
                    <a:bodyPr/>
                    <a:lstStyle/>
                    <a:p>
                      <a:pPr algn="ctr"/>
                      <a:r>
                        <a:rPr lang="zh-CN" altLang="en-US" dirty="0" smtClean="0">
                          <a:solidFill>
                            <a:schemeClr val="bg1">
                              <a:lumMod val="50000"/>
                            </a:schemeClr>
                          </a:solidFill>
                        </a:rPr>
                        <a:t>暖</a:t>
                      </a:r>
                      <a:endParaRPr lang="zh-CN" altLang="en-US" dirty="0">
                        <a:solidFill>
                          <a:schemeClr val="bg1">
                            <a:lumMod val="50000"/>
                          </a:schemeClr>
                        </a:solidFill>
                      </a:endParaRPr>
                    </a:p>
                  </a:txBody>
                  <a:tcPr/>
                </a:tc>
                <a:tc>
                  <a:txBody>
                    <a:bodyPr/>
                    <a:lstStyle/>
                    <a:p>
                      <a:pPr algn="ctr"/>
                      <a:r>
                        <a:rPr lang="zh-CN" altLang="en-US" dirty="0" smtClean="0">
                          <a:solidFill>
                            <a:schemeClr val="bg1">
                              <a:lumMod val="50000"/>
                            </a:schemeClr>
                          </a:solidFill>
                        </a:rPr>
                        <a:t>变化</a:t>
                      </a:r>
                      <a:endParaRPr lang="zh-CN" altLang="en-US" dirty="0">
                        <a:solidFill>
                          <a:schemeClr val="bg1">
                            <a:lumMod val="50000"/>
                          </a:schemeClr>
                        </a:solidFill>
                      </a:endParaRPr>
                    </a:p>
                  </a:txBody>
                  <a:tcPr/>
                </a:tc>
                <a:tc>
                  <a:txBody>
                    <a:bodyPr/>
                    <a:lstStyle/>
                    <a:p>
                      <a:pPr algn="ctr"/>
                      <a:r>
                        <a:rPr lang="zh-CN" altLang="en-US" dirty="0" smtClean="0">
                          <a:solidFill>
                            <a:schemeClr val="bg1">
                              <a:lumMod val="50000"/>
                            </a:schemeClr>
                          </a:solidFill>
                        </a:rPr>
                        <a:t>否</a:t>
                      </a:r>
                      <a:endParaRPr lang="zh-CN" altLang="en-US" dirty="0">
                        <a:solidFill>
                          <a:schemeClr val="bg1">
                            <a:lumMod val="50000"/>
                          </a:schemeClr>
                        </a:solidFill>
                      </a:endParaRPr>
                    </a:p>
                  </a:txBody>
                  <a:tcPr/>
                </a:tc>
              </a:tr>
              <a:tr h="475253">
                <a:tc>
                  <a:txBody>
                    <a:bodyPr/>
                    <a:lstStyle/>
                    <a:p>
                      <a:pPr algn="ctr"/>
                      <a:r>
                        <a:rPr lang="en-US" altLang="zh-CN" dirty="0" smtClean="0">
                          <a:solidFill>
                            <a:schemeClr val="bg1">
                              <a:lumMod val="50000"/>
                            </a:schemeClr>
                          </a:solidFill>
                        </a:rPr>
                        <a:t>4</a:t>
                      </a:r>
                      <a:endParaRPr lang="zh-CN" altLang="en-US" dirty="0">
                        <a:solidFill>
                          <a:schemeClr val="bg1">
                            <a:lumMod val="50000"/>
                          </a:schemeClr>
                        </a:solidFill>
                      </a:endParaRPr>
                    </a:p>
                  </a:txBody>
                  <a:tcPr/>
                </a:tc>
                <a:tc>
                  <a:txBody>
                    <a:bodyPr/>
                    <a:lstStyle/>
                    <a:p>
                      <a:pPr algn="ctr"/>
                      <a:r>
                        <a:rPr lang="zh-CN" altLang="en-US" dirty="0" smtClean="0">
                          <a:solidFill>
                            <a:schemeClr val="bg1">
                              <a:lumMod val="50000"/>
                            </a:schemeClr>
                          </a:solidFill>
                        </a:rPr>
                        <a:t>晴</a:t>
                      </a:r>
                      <a:endParaRPr lang="zh-CN" altLang="en-US" dirty="0">
                        <a:solidFill>
                          <a:schemeClr val="bg1">
                            <a:lumMod val="50000"/>
                          </a:schemeClr>
                        </a:solidFill>
                      </a:endParaRPr>
                    </a:p>
                  </a:txBody>
                  <a:tcPr/>
                </a:tc>
                <a:tc>
                  <a:txBody>
                    <a:bodyPr/>
                    <a:lstStyle/>
                    <a:p>
                      <a:pPr algn="ctr"/>
                      <a:r>
                        <a:rPr lang="zh-CN" altLang="en-US" dirty="0" smtClean="0">
                          <a:solidFill>
                            <a:schemeClr val="bg1">
                              <a:lumMod val="50000"/>
                            </a:schemeClr>
                          </a:solidFill>
                        </a:rPr>
                        <a:t>暖</a:t>
                      </a:r>
                      <a:endParaRPr lang="zh-CN" altLang="en-US" dirty="0">
                        <a:solidFill>
                          <a:schemeClr val="bg1">
                            <a:lumMod val="50000"/>
                          </a:schemeClr>
                        </a:solidFill>
                      </a:endParaRPr>
                    </a:p>
                  </a:txBody>
                  <a:tcPr/>
                </a:tc>
                <a:tc>
                  <a:txBody>
                    <a:bodyPr/>
                    <a:lstStyle/>
                    <a:p>
                      <a:pPr algn="ctr"/>
                      <a:r>
                        <a:rPr lang="zh-CN" altLang="en-US" dirty="0" smtClean="0">
                          <a:solidFill>
                            <a:schemeClr val="bg1">
                              <a:lumMod val="50000"/>
                            </a:schemeClr>
                          </a:solidFill>
                        </a:rPr>
                        <a:t>大</a:t>
                      </a:r>
                      <a:endParaRPr lang="zh-CN" altLang="en-US" dirty="0">
                        <a:solidFill>
                          <a:schemeClr val="bg1">
                            <a:lumMod val="50000"/>
                          </a:schemeClr>
                        </a:solidFill>
                      </a:endParaRPr>
                    </a:p>
                  </a:txBody>
                  <a:tcPr/>
                </a:tc>
                <a:tc>
                  <a:txBody>
                    <a:bodyPr/>
                    <a:lstStyle/>
                    <a:p>
                      <a:pPr algn="ctr"/>
                      <a:r>
                        <a:rPr lang="zh-CN" altLang="en-US" dirty="0" smtClean="0">
                          <a:solidFill>
                            <a:schemeClr val="bg1">
                              <a:lumMod val="50000"/>
                            </a:schemeClr>
                          </a:solidFill>
                        </a:rPr>
                        <a:t>强</a:t>
                      </a:r>
                      <a:endParaRPr lang="zh-CN" altLang="en-US" dirty="0">
                        <a:solidFill>
                          <a:schemeClr val="bg1">
                            <a:lumMod val="50000"/>
                          </a:schemeClr>
                        </a:solidFill>
                      </a:endParaRPr>
                    </a:p>
                  </a:txBody>
                  <a:tcPr/>
                </a:tc>
                <a:tc>
                  <a:txBody>
                    <a:bodyPr/>
                    <a:lstStyle/>
                    <a:p>
                      <a:pPr algn="ctr"/>
                      <a:r>
                        <a:rPr lang="zh-CN" altLang="en-US" dirty="0" smtClean="0">
                          <a:solidFill>
                            <a:schemeClr val="bg1">
                              <a:lumMod val="50000"/>
                            </a:schemeClr>
                          </a:solidFill>
                        </a:rPr>
                        <a:t>冷</a:t>
                      </a:r>
                      <a:endParaRPr lang="zh-CN" altLang="en-US" dirty="0">
                        <a:solidFill>
                          <a:schemeClr val="bg1">
                            <a:lumMod val="50000"/>
                          </a:schemeClr>
                        </a:solidFill>
                      </a:endParaRPr>
                    </a:p>
                  </a:txBody>
                  <a:tcPr/>
                </a:tc>
                <a:tc>
                  <a:txBody>
                    <a:bodyPr/>
                    <a:lstStyle/>
                    <a:p>
                      <a:pPr algn="ctr"/>
                      <a:r>
                        <a:rPr lang="zh-CN" altLang="en-US" dirty="0" smtClean="0">
                          <a:solidFill>
                            <a:schemeClr val="bg1">
                              <a:lumMod val="50000"/>
                            </a:schemeClr>
                          </a:solidFill>
                        </a:rPr>
                        <a:t>变化</a:t>
                      </a:r>
                      <a:endParaRPr lang="zh-CN" altLang="en-US" dirty="0">
                        <a:solidFill>
                          <a:schemeClr val="bg1">
                            <a:lumMod val="50000"/>
                          </a:schemeClr>
                        </a:solidFill>
                      </a:endParaRPr>
                    </a:p>
                  </a:txBody>
                  <a:tcPr/>
                </a:tc>
                <a:tc>
                  <a:txBody>
                    <a:bodyPr/>
                    <a:lstStyle/>
                    <a:p>
                      <a:pPr algn="ctr"/>
                      <a:r>
                        <a:rPr lang="zh-CN" altLang="en-US" dirty="0" smtClean="0">
                          <a:solidFill>
                            <a:schemeClr val="bg1">
                              <a:lumMod val="50000"/>
                            </a:schemeClr>
                          </a:solidFill>
                        </a:rPr>
                        <a:t>是</a:t>
                      </a:r>
                      <a:endParaRPr lang="zh-CN" altLang="en-US" dirty="0">
                        <a:solidFill>
                          <a:schemeClr val="bg1">
                            <a:lumMod val="50000"/>
                          </a:schemeClr>
                        </a:solidFill>
                      </a:endParaRPr>
                    </a:p>
                  </a:txBody>
                  <a:tcPr/>
                </a:tc>
              </a:tr>
            </a:tbl>
          </a:graphicData>
        </a:graphic>
      </p:graphicFrame>
    </p:spTree>
    <p:extLst>
      <p:ext uri="{BB962C8B-B14F-4D97-AF65-F5344CB8AC3E}">
        <p14:creationId xmlns:p14="http://schemas.microsoft.com/office/powerpoint/2010/main" val="1655934716"/>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100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1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028775" y="1684104"/>
            <a:ext cx="10801200" cy="3948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108000" bIns="0" anchor="ctr"/>
          <a:lstStyle/>
          <a:p>
            <a:pPr algn="just">
              <a:spcBef>
                <a:spcPts val="0"/>
              </a:spcBef>
              <a:spcAft>
                <a:spcPts val="0"/>
              </a:spcAft>
            </a:pPr>
            <a:r>
              <a:rPr lang="zh-CN" altLang="en-US" sz="16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概念定义在实例</a:t>
            </a:r>
            <a:r>
              <a:rPr lang="en-US" altLang="zh-CN" sz="16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(instance)</a:t>
            </a:r>
            <a:r>
              <a:rPr lang="zh-CN" altLang="en-US" sz="16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集合之上，这个集合表示为</a:t>
            </a:r>
            <a:r>
              <a:rPr lang="en-US" altLang="zh-CN" sz="16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X</a:t>
            </a:r>
            <a:r>
              <a:rPr lang="zh-CN" altLang="en-US" sz="16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a:t>
            </a:r>
            <a:endParaRPr lang="en-US" altLang="zh-CN" sz="16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algn="just">
              <a:spcBef>
                <a:spcPts val="0"/>
              </a:spcBef>
              <a:spcAft>
                <a:spcPts val="0"/>
              </a:spcAft>
            </a:pPr>
            <a:r>
              <a:rPr lang="zh-CN" altLang="en-US" sz="16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a:t>
            </a:r>
            <a:r>
              <a:rPr lang="en-US" altLang="zh-CN" sz="16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X</a:t>
            </a:r>
            <a:r>
              <a:rPr lang="zh-CN" altLang="en-US" sz="16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：所有可能的日子，每个日子的值由 天气，温度，湿度，风力，水温，</a:t>
            </a:r>
            <a:r>
              <a:rPr lang="zh-CN" altLang="en-US" sz="16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预报</a:t>
            </a:r>
            <a:r>
              <a:rPr lang="en-US" altLang="zh-CN" sz="16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6</a:t>
            </a:r>
            <a:r>
              <a:rPr lang="zh-CN" altLang="en-US" sz="16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个属性表示。 </a:t>
            </a:r>
            <a:endParaRPr lang="en-US" altLang="zh-CN" sz="16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algn="just">
              <a:spcBef>
                <a:spcPts val="0"/>
              </a:spcBef>
              <a:spcAft>
                <a:spcPts val="0"/>
              </a:spcAft>
            </a:pPr>
            <a:r>
              <a:rPr lang="zh-CN" altLang="en-US" sz="16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    </a:t>
            </a:r>
            <a:r>
              <a:rPr lang="zh-CN" altLang="en-US" sz="16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待学习的概念或目标函数成为目标概念（</a:t>
            </a:r>
            <a:r>
              <a:rPr lang="en-US" altLang="zh-CN" sz="16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target concept), </a:t>
            </a:r>
            <a:r>
              <a:rPr lang="zh-CN" altLang="en-US" sz="16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记做</a:t>
            </a:r>
            <a:r>
              <a:rPr lang="en-US" altLang="zh-CN" sz="16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c</a:t>
            </a:r>
            <a:r>
              <a:rPr lang="zh-CN" altLang="en-US" sz="16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  </a:t>
            </a:r>
            <a:endParaRPr lang="en-US" altLang="zh-CN" sz="16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algn="just">
              <a:spcBef>
                <a:spcPts val="0"/>
              </a:spcBef>
              <a:spcAft>
                <a:spcPts val="0"/>
              </a:spcAft>
            </a:pPr>
            <a:r>
              <a:rPr lang="zh-CN" altLang="en-US" sz="16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   </a:t>
            </a:r>
            <a:endParaRPr lang="en-US" altLang="zh-CN" sz="16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algn="just">
              <a:spcBef>
                <a:spcPts val="0"/>
              </a:spcBef>
              <a:spcAft>
                <a:spcPts val="0"/>
              </a:spcAft>
            </a:pPr>
            <a:r>
              <a:rPr lang="en-US" altLang="zh-CN" sz="16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   c(x</a:t>
            </a:r>
            <a:r>
              <a:rPr lang="en-US" altLang="zh-CN" sz="16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 = 1, </a:t>
            </a:r>
            <a:r>
              <a:rPr lang="zh-CN" altLang="en-US" sz="16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当享受运动时， </a:t>
            </a:r>
            <a:endParaRPr lang="en-US" altLang="zh-CN" sz="16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algn="just">
              <a:spcBef>
                <a:spcPts val="0"/>
              </a:spcBef>
              <a:spcAft>
                <a:spcPts val="0"/>
              </a:spcAft>
            </a:pPr>
            <a:r>
              <a:rPr lang="en-US" altLang="zh-CN" sz="16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    c(x</a:t>
            </a:r>
            <a:r>
              <a:rPr lang="en-US" altLang="zh-CN" sz="16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 = 0 </a:t>
            </a:r>
            <a:r>
              <a:rPr lang="zh-CN" altLang="en-US" sz="16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当不享受运动时</a:t>
            </a:r>
            <a:r>
              <a:rPr lang="zh-CN" altLang="en-US" sz="16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a:t>
            </a:r>
            <a:endParaRPr lang="en-US" altLang="zh-CN" sz="16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algn="just">
              <a:spcBef>
                <a:spcPts val="0"/>
              </a:spcBef>
              <a:spcAft>
                <a:spcPts val="0"/>
              </a:spcAft>
            </a:pPr>
            <a:r>
              <a:rPr lang="en-US" altLang="zh-CN" sz="16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 </a:t>
            </a:r>
            <a:r>
              <a:rPr lang="en-US" altLang="zh-CN" sz="16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  c(x</a:t>
            </a:r>
            <a:r>
              <a:rPr lang="en-US" altLang="zh-CN" sz="16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a:t>
            </a:r>
            <a:r>
              <a:rPr lang="zh-CN" altLang="en-US" sz="16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也可叫做</a:t>
            </a:r>
            <a:r>
              <a:rPr lang="en-US" altLang="zh-CN" sz="16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y </a:t>
            </a:r>
            <a:endParaRPr lang="en-US" altLang="zh-CN" sz="16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algn="just">
              <a:spcBef>
                <a:spcPts val="0"/>
              </a:spcBef>
              <a:spcAft>
                <a:spcPts val="0"/>
              </a:spcAft>
            </a:pPr>
            <a:r>
              <a:rPr lang="en-US" altLang="zh-CN" sz="16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   </a:t>
            </a:r>
            <a:r>
              <a:rPr lang="en-US" altLang="zh-CN" sz="16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x: </a:t>
            </a:r>
            <a:r>
              <a:rPr lang="zh-CN" altLang="en-US" sz="16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每一个实例     </a:t>
            </a:r>
            <a:r>
              <a:rPr lang="en-US" altLang="zh-CN" sz="16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X: </a:t>
            </a:r>
            <a:r>
              <a:rPr lang="zh-CN" altLang="en-US" sz="16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样例</a:t>
            </a:r>
            <a:r>
              <a:rPr lang="en-US" altLang="zh-CN" sz="16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 </a:t>
            </a:r>
            <a:r>
              <a:rPr lang="zh-CN" altLang="en-US" sz="16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所有实例的集合   </a:t>
            </a:r>
            <a:endParaRPr lang="en-US" altLang="zh-CN" sz="16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algn="just">
              <a:spcBef>
                <a:spcPts val="0"/>
              </a:spcBef>
              <a:spcAft>
                <a:spcPts val="0"/>
              </a:spcAft>
            </a:pPr>
            <a:endParaRPr lang="en-US" altLang="zh-CN" sz="16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algn="just">
              <a:spcBef>
                <a:spcPts val="0"/>
              </a:spcBef>
              <a:spcAft>
                <a:spcPts val="0"/>
              </a:spcAft>
            </a:pPr>
            <a:r>
              <a:rPr lang="zh-CN" altLang="en-US" sz="16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  </a:t>
            </a:r>
            <a:r>
              <a:rPr lang="zh-CN" altLang="en-US" sz="16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学习目标：</a:t>
            </a:r>
            <a:r>
              <a:rPr lang="en-US" altLang="zh-CN" sz="16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f: X -&gt; </a:t>
            </a:r>
            <a:r>
              <a:rPr lang="en-US" altLang="zh-CN" sz="16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Y</a:t>
            </a:r>
          </a:p>
          <a:p>
            <a:pPr algn="just">
              <a:spcBef>
                <a:spcPts val="0"/>
              </a:spcBef>
              <a:spcAft>
                <a:spcPts val="0"/>
              </a:spcAft>
            </a:pPr>
            <a:endParaRPr lang="en-US" altLang="zh-CN" sz="16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algn="just">
              <a:spcBef>
                <a:spcPts val="0"/>
              </a:spcBef>
              <a:spcAft>
                <a:spcPts val="0"/>
              </a:spcAft>
            </a:pPr>
            <a:r>
              <a:rPr lang="zh-CN" altLang="en-US" sz="16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训练集</a:t>
            </a:r>
            <a:r>
              <a:rPr lang="en-US" altLang="zh-CN" sz="16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(training set/data)/</a:t>
            </a:r>
            <a:r>
              <a:rPr lang="zh-CN" altLang="en-US" sz="16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训练样例（</a:t>
            </a:r>
            <a:r>
              <a:rPr lang="en-US" altLang="zh-CN" sz="16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training examples): </a:t>
            </a:r>
            <a:r>
              <a:rPr lang="zh-CN" altLang="en-US" sz="16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用来进行训练，也就是产生模型或者算法的数据集    </a:t>
            </a:r>
            <a:endParaRPr lang="en-US" altLang="zh-CN" sz="16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algn="just">
              <a:spcBef>
                <a:spcPts val="0"/>
              </a:spcBef>
              <a:spcAft>
                <a:spcPts val="0"/>
              </a:spcAft>
            </a:pPr>
            <a:endParaRPr lang="en-US" altLang="zh-CN" sz="16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algn="just">
              <a:spcBef>
                <a:spcPts val="0"/>
              </a:spcBef>
              <a:spcAft>
                <a:spcPts val="0"/>
              </a:spcAft>
            </a:pPr>
            <a:r>
              <a:rPr lang="zh-CN" altLang="en-US" sz="16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测试</a:t>
            </a:r>
            <a:r>
              <a:rPr lang="zh-CN" altLang="en-US" sz="16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集</a:t>
            </a:r>
            <a:r>
              <a:rPr lang="en-US" altLang="zh-CN" sz="16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(testing set/data)/</a:t>
            </a:r>
            <a:r>
              <a:rPr lang="zh-CN" altLang="en-US" sz="16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测试样例 </a:t>
            </a:r>
            <a:r>
              <a:rPr lang="en-US" altLang="zh-CN" sz="16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(testing examples)</a:t>
            </a:r>
            <a:r>
              <a:rPr lang="zh-CN" altLang="en-US" sz="16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：用来专门进行测试已经学习好的模型或者算法的数据集</a:t>
            </a:r>
            <a:endParaRPr lang="en-US" altLang="zh-CN" sz="16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3" name="TextBox 8"/>
          <p:cNvSpPr txBox="1"/>
          <p:nvPr/>
        </p:nvSpPr>
        <p:spPr>
          <a:xfrm>
            <a:off x="864409" y="365631"/>
            <a:ext cx="3044686" cy="430887"/>
          </a:xfrm>
          <a:prstGeom prst="rect">
            <a:avLst/>
          </a:prstGeom>
          <a:noFill/>
        </p:spPr>
        <p:txBody>
          <a:bodyPr wrap="square" lIns="0" tIns="0" rIns="0" bIns="0" rtlCol="0" anchor="ctr">
            <a:spAutoFit/>
          </a:bodyPr>
          <a:lstStyle/>
          <a:p>
            <a:r>
              <a:rPr lang="zh-CN" altLang="en-US" sz="28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机器学习常用概念</a:t>
            </a:r>
            <a:endParaRPr lang="zh-CN" altLang="en-US" sz="36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143430239"/>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right)">
                                      <p:cBhvr>
                                        <p:cTn id="7" dur="1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8"/>
          <p:cNvSpPr txBox="1"/>
          <p:nvPr/>
        </p:nvSpPr>
        <p:spPr>
          <a:xfrm>
            <a:off x="864409" y="365631"/>
            <a:ext cx="3044686" cy="430887"/>
          </a:xfrm>
          <a:prstGeom prst="rect">
            <a:avLst/>
          </a:prstGeom>
          <a:noFill/>
        </p:spPr>
        <p:txBody>
          <a:bodyPr wrap="square" lIns="0" tIns="0" rIns="0" bIns="0" rtlCol="0" anchor="ctr">
            <a:spAutoFit/>
          </a:bodyPr>
          <a:lstStyle/>
          <a:p>
            <a:r>
              <a:rPr lang="zh-CN" altLang="en-US" sz="28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机器学习常用概念</a:t>
            </a:r>
            <a:endParaRPr lang="zh-CN" altLang="en-US" sz="36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1211578942"/>
              </p:ext>
            </p:extLst>
          </p:nvPr>
        </p:nvGraphicFramePr>
        <p:xfrm>
          <a:off x="956767" y="2337508"/>
          <a:ext cx="10729192" cy="2851518"/>
        </p:xfrm>
        <a:graphic>
          <a:graphicData uri="http://schemas.openxmlformats.org/drawingml/2006/table">
            <a:tbl>
              <a:tblPr firstRow="1" bandRow="1">
                <a:tableStyleId>{5C22544A-7EE6-4342-B048-85BDC9FD1C3A}</a:tableStyleId>
              </a:tblPr>
              <a:tblGrid>
                <a:gridCol w="2682298"/>
                <a:gridCol w="2682298"/>
                <a:gridCol w="2682298"/>
                <a:gridCol w="2682298"/>
              </a:tblGrid>
              <a:tr h="475253">
                <a:tc>
                  <a:txBody>
                    <a:bodyPr/>
                    <a:lstStyle/>
                    <a:p>
                      <a:pPr algn="ctr"/>
                      <a:r>
                        <a:rPr lang="zh-CN" altLang="en-US" dirty="0" smtClean="0"/>
                        <a:t>样例</a:t>
                      </a:r>
                      <a:endParaRPr lang="zh-CN" altLang="en-US" dirty="0"/>
                    </a:p>
                  </a:txBody>
                  <a:tcPr/>
                </a:tc>
                <a:tc>
                  <a:txBody>
                    <a:bodyPr/>
                    <a:lstStyle/>
                    <a:p>
                      <a:pPr algn="ctr"/>
                      <a:r>
                        <a:rPr lang="zh-CN" altLang="en-US" dirty="0" smtClean="0"/>
                        <a:t>面积（平方米）</a:t>
                      </a:r>
                      <a:endParaRPr lang="zh-CN" altLang="en-US" dirty="0"/>
                    </a:p>
                  </a:txBody>
                  <a:tcPr/>
                </a:tc>
                <a:tc>
                  <a:txBody>
                    <a:bodyPr/>
                    <a:lstStyle/>
                    <a:p>
                      <a:pPr algn="ctr"/>
                      <a:r>
                        <a:rPr lang="zh-CN" altLang="en-US" dirty="0" smtClean="0"/>
                        <a:t>学区（</a:t>
                      </a:r>
                      <a:r>
                        <a:rPr lang="en-US" altLang="zh-CN" dirty="0" smtClean="0"/>
                        <a:t>1-10</a:t>
                      </a:r>
                      <a:r>
                        <a:rPr lang="zh-CN" altLang="en-US" dirty="0" smtClean="0"/>
                        <a:t>）</a:t>
                      </a:r>
                      <a:endParaRPr lang="zh-CN" altLang="en-US" dirty="0"/>
                    </a:p>
                  </a:txBody>
                  <a:tcPr/>
                </a:tc>
                <a:tc>
                  <a:txBody>
                    <a:bodyPr/>
                    <a:lstStyle/>
                    <a:p>
                      <a:pPr algn="ctr"/>
                      <a:r>
                        <a:rPr lang="zh-CN" altLang="en-US" dirty="0" smtClean="0"/>
                        <a:t>房价（</a:t>
                      </a:r>
                      <a:r>
                        <a:rPr lang="en-US" altLang="zh-CN" dirty="0" smtClean="0"/>
                        <a:t>1000 $</a:t>
                      </a:r>
                      <a:r>
                        <a:rPr lang="zh-CN" altLang="en-US" dirty="0" smtClean="0"/>
                        <a:t>）</a:t>
                      </a:r>
                      <a:endParaRPr lang="zh-CN" altLang="en-US" dirty="0"/>
                    </a:p>
                  </a:txBody>
                  <a:tcPr/>
                </a:tc>
              </a:tr>
              <a:tr h="475253">
                <a:tc>
                  <a:txBody>
                    <a:bodyPr/>
                    <a:lstStyle/>
                    <a:p>
                      <a:pPr algn="ctr"/>
                      <a:r>
                        <a:rPr lang="en-US" altLang="zh-CN" dirty="0" smtClean="0">
                          <a:solidFill>
                            <a:schemeClr val="bg1">
                              <a:lumMod val="50000"/>
                            </a:schemeClr>
                          </a:solidFill>
                        </a:rPr>
                        <a:t>1</a:t>
                      </a:r>
                      <a:endParaRPr lang="zh-CN" altLang="en-US" dirty="0">
                        <a:solidFill>
                          <a:schemeClr val="bg1">
                            <a:lumMod val="50000"/>
                          </a:schemeClr>
                        </a:solidFill>
                      </a:endParaRPr>
                    </a:p>
                  </a:txBody>
                  <a:tcPr/>
                </a:tc>
                <a:tc>
                  <a:txBody>
                    <a:bodyPr/>
                    <a:lstStyle/>
                    <a:p>
                      <a:pPr algn="ctr"/>
                      <a:r>
                        <a:rPr lang="en-US" altLang="zh-CN" dirty="0" smtClean="0">
                          <a:solidFill>
                            <a:schemeClr val="bg1">
                              <a:lumMod val="50000"/>
                            </a:schemeClr>
                          </a:solidFill>
                        </a:rPr>
                        <a:t>100</a:t>
                      </a:r>
                      <a:endParaRPr lang="zh-CN" altLang="en-US" dirty="0">
                        <a:solidFill>
                          <a:schemeClr val="bg1">
                            <a:lumMod val="50000"/>
                          </a:schemeClr>
                        </a:solidFill>
                      </a:endParaRPr>
                    </a:p>
                  </a:txBody>
                  <a:tcPr/>
                </a:tc>
                <a:tc>
                  <a:txBody>
                    <a:bodyPr/>
                    <a:lstStyle/>
                    <a:p>
                      <a:pPr algn="ctr"/>
                      <a:r>
                        <a:rPr lang="en-US" altLang="zh-CN" dirty="0" smtClean="0">
                          <a:solidFill>
                            <a:schemeClr val="bg1">
                              <a:lumMod val="50000"/>
                            </a:schemeClr>
                          </a:solidFill>
                        </a:rPr>
                        <a:t>8</a:t>
                      </a:r>
                      <a:endParaRPr lang="zh-CN" altLang="en-US" dirty="0">
                        <a:solidFill>
                          <a:schemeClr val="bg1">
                            <a:lumMod val="50000"/>
                          </a:schemeClr>
                        </a:solidFill>
                      </a:endParaRPr>
                    </a:p>
                  </a:txBody>
                  <a:tcPr/>
                </a:tc>
                <a:tc>
                  <a:txBody>
                    <a:bodyPr/>
                    <a:lstStyle/>
                    <a:p>
                      <a:pPr algn="ctr"/>
                      <a:r>
                        <a:rPr lang="en-US" altLang="zh-CN" dirty="0" smtClean="0">
                          <a:solidFill>
                            <a:schemeClr val="bg1">
                              <a:lumMod val="50000"/>
                            </a:schemeClr>
                          </a:solidFill>
                        </a:rPr>
                        <a:t>1000</a:t>
                      </a:r>
                      <a:endParaRPr lang="zh-CN" altLang="en-US" dirty="0">
                        <a:solidFill>
                          <a:schemeClr val="bg1">
                            <a:lumMod val="50000"/>
                          </a:schemeClr>
                        </a:solidFill>
                      </a:endParaRPr>
                    </a:p>
                  </a:txBody>
                  <a:tcPr/>
                </a:tc>
              </a:tr>
              <a:tr h="475253">
                <a:tc>
                  <a:txBody>
                    <a:bodyPr/>
                    <a:lstStyle/>
                    <a:p>
                      <a:pPr algn="ctr"/>
                      <a:r>
                        <a:rPr lang="en-US" altLang="zh-CN" dirty="0" smtClean="0">
                          <a:solidFill>
                            <a:schemeClr val="bg1">
                              <a:lumMod val="50000"/>
                            </a:schemeClr>
                          </a:solidFill>
                        </a:rPr>
                        <a:t>2</a:t>
                      </a:r>
                      <a:endParaRPr lang="zh-CN" altLang="en-US" dirty="0">
                        <a:solidFill>
                          <a:schemeClr val="bg1">
                            <a:lumMod val="50000"/>
                          </a:schemeClr>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bg1">
                              <a:lumMod val="50000"/>
                            </a:schemeClr>
                          </a:solidFill>
                        </a:rPr>
                        <a:t>120</a:t>
                      </a:r>
                      <a:endParaRPr lang="zh-CN" altLang="en-US" dirty="0" smtClean="0">
                        <a:solidFill>
                          <a:schemeClr val="bg1">
                            <a:lumMod val="50000"/>
                          </a:schemeClr>
                        </a:solidFill>
                      </a:endParaRPr>
                    </a:p>
                  </a:txBody>
                  <a:tcPr/>
                </a:tc>
                <a:tc>
                  <a:txBody>
                    <a:bodyPr/>
                    <a:lstStyle/>
                    <a:p>
                      <a:pPr algn="ctr"/>
                      <a:r>
                        <a:rPr lang="en-US" altLang="zh-CN" dirty="0" smtClean="0">
                          <a:solidFill>
                            <a:schemeClr val="bg1">
                              <a:lumMod val="50000"/>
                            </a:schemeClr>
                          </a:solidFill>
                        </a:rPr>
                        <a:t>9</a:t>
                      </a:r>
                      <a:endParaRPr lang="zh-CN" altLang="en-US" dirty="0">
                        <a:solidFill>
                          <a:schemeClr val="bg1">
                            <a:lumMod val="50000"/>
                          </a:schemeClr>
                        </a:solidFill>
                      </a:endParaRPr>
                    </a:p>
                  </a:txBody>
                  <a:tcPr/>
                </a:tc>
                <a:tc>
                  <a:txBody>
                    <a:bodyPr/>
                    <a:lstStyle/>
                    <a:p>
                      <a:pPr algn="ctr"/>
                      <a:r>
                        <a:rPr lang="en-US" altLang="zh-CN" dirty="0" smtClean="0">
                          <a:solidFill>
                            <a:schemeClr val="bg1">
                              <a:lumMod val="50000"/>
                            </a:schemeClr>
                          </a:solidFill>
                        </a:rPr>
                        <a:t>1300</a:t>
                      </a:r>
                      <a:endParaRPr lang="zh-CN" altLang="en-US" dirty="0">
                        <a:solidFill>
                          <a:schemeClr val="bg1">
                            <a:lumMod val="50000"/>
                          </a:schemeClr>
                        </a:solidFill>
                      </a:endParaRPr>
                    </a:p>
                  </a:txBody>
                  <a:tcPr/>
                </a:tc>
              </a:tr>
              <a:tr h="475253">
                <a:tc>
                  <a:txBody>
                    <a:bodyPr/>
                    <a:lstStyle/>
                    <a:p>
                      <a:pPr algn="ctr"/>
                      <a:r>
                        <a:rPr lang="en-US" altLang="zh-CN" dirty="0" smtClean="0">
                          <a:solidFill>
                            <a:schemeClr val="bg1">
                              <a:lumMod val="50000"/>
                            </a:schemeClr>
                          </a:solidFill>
                        </a:rPr>
                        <a:t>3</a:t>
                      </a:r>
                      <a:endParaRPr lang="zh-CN" altLang="en-US" dirty="0">
                        <a:solidFill>
                          <a:schemeClr val="bg1">
                            <a:lumMod val="50000"/>
                          </a:schemeClr>
                        </a:solidFill>
                      </a:endParaRPr>
                    </a:p>
                  </a:txBody>
                  <a:tcPr/>
                </a:tc>
                <a:tc>
                  <a:txBody>
                    <a:bodyPr/>
                    <a:lstStyle/>
                    <a:p>
                      <a:pPr algn="ctr"/>
                      <a:r>
                        <a:rPr lang="en-US" altLang="zh-CN" dirty="0" smtClean="0">
                          <a:solidFill>
                            <a:schemeClr val="bg1">
                              <a:lumMod val="50000"/>
                            </a:schemeClr>
                          </a:solidFill>
                        </a:rPr>
                        <a:t>60</a:t>
                      </a:r>
                      <a:endParaRPr lang="zh-CN" altLang="en-US" dirty="0">
                        <a:solidFill>
                          <a:schemeClr val="bg1">
                            <a:lumMod val="50000"/>
                          </a:schemeClr>
                        </a:solidFill>
                      </a:endParaRPr>
                    </a:p>
                  </a:txBody>
                  <a:tcPr/>
                </a:tc>
                <a:tc>
                  <a:txBody>
                    <a:bodyPr/>
                    <a:lstStyle/>
                    <a:p>
                      <a:pPr algn="ctr"/>
                      <a:r>
                        <a:rPr lang="en-US" altLang="zh-CN" dirty="0" smtClean="0">
                          <a:solidFill>
                            <a:schemeClr val="bg1">
                              <a:lumMod val="50000"/>
                            </a:schemeClr>
                          </a:solidFill>
                        </a:rPr>
                        <a:t>6</a:t>
                      </a:r>
                      <a:endParaRPr lang="zh-CN" altLang="en-US" dirty="0">
                        <a:solidFill>
                          <a:schemeClr val="bg1">
                            <a:lumMod val="50000"/>
                          </a:schemeClr>
                        </a:solidFill>
                      </a:endParaRPr>
                    </a:p>
                  </a:txBody>
                  <a:tcPr/>
                </a:tc>
                <a:tc>
                  <a:txBody>
                    <a:bodyPr/>
                    <a:lstStyle/>
                    <a:p>
                      <a:pPr algn="ctr"/>
                      <a:r>
                        <a:rPr lang="en-US" altLang="zh-CN" dirty="0" smtClean="0">
                          <a:solidFill>
                            <a:schemeClr val="bg1">
                              <a:lumMod val="50000"/>
                            </a:schemeClr>
                          </a:solidFill>
                        </a:rPr>
                        <a:t>800</a:t>
                      </a:r>
                      <a:endParaRPr lang="zh-CN" altLang="en-US" dirty="0">
                        <a:solidFill>
                          <a:schemeClr val="bg1">
                            <a:lumMod val="50000"/>
                          </a:schemeClr>
                        </a:solidFill>
                      </a:endParaRPr>
                    </a:p>
                  </a:txBody>
                  <a:tcPr/>
                </a:tc>
              </a:tr>
              <a:tr h="475253">
                <a:tc>
                  <a:txBody>
                    <a:bodyPr/>
                    <a:lstStyle/>
                    <a:p>
                      <a:pPr algn="ctr"/>
                      <a:r>
                        <a:rPr lang="en-US" altLang="zh-CN" dirty="0" smtClean="0">
                          <a:solidFill>
                            <a:schemeClr val="bg1">
                              <a:lumMod val="50000"/>
                            </a:schemeClr>
                          </a:solidFill>
                        </a:rPr>
                        <a:t>4</a:t>
                      </a:r>
                      <a:endParaRPr lang="zh-CN" altLang="en-US" dirty="0">
                        <a:solidFill>
                          <a:schemeClr val="bg1">
                            <a:lumMod val="50000"/>
                          </a:schemeClr>
                        </a:solidFill>
                      </a:endParaRPr>
                    </a:p>
                  </a:txBody>
                  <a:tcPr/>
                </a:tc>
                <a:tc>
                  <a:txBody>
                    <a:bodyPr/>
                    <a:lstStyle/>
                    <a:p>
                      <a:pPr algn="ctr"/>
                      <a:r>
                        <a:rPr lang="en-US" altLang="zh-CN" dirty="0" smtClean="0">
                          <a:solidFill>
                            <a:schemeClr val="bg1">
                              <a:lumMod val="50000"/>
                            </a:schemeClr>
                          </a:solidFill>
                        </a:rPr>
                        <a:t>80</a:t>
                      </a:r>
                      <a:endParaRPr lang="zh-CN" altLang="en-US" dirty="0">
                        <a:solidFill>
                          <a:schemeClr val="bg1">
                            <a:lumMod val="50000"/>
                          </a:schemeClr>
                        </a:solidFill>
                      </a:endParaRPr>
                    </a:p>
                  </a:txBody>
                  <a:tcPr/>
                </a:tc>
                <a:tc>
                  <a:txBody>
                    <a:bodyPr/>
                    <a:lstStyle/>
                    <a:p>
                      <a:pPr algn="ctr"/>
                      <a:r>
                        <a:rPr lang="en-US" altLang="zh-CN" dirty="0" smtClean="0">
                          <a:solidFill>
                            <a:schemeClr val="bg1">
                              <a:lumMod val="50000"/>
                            </a:schemeClr>
                          </a:solidFill>
                        </a:rPr>
                        <a:t>9</a:t>
                      </a:r>
                      <a:endParaRPr lang="zh-CN" altLang="en-US" dirty="0">
                        <a:solidFill>
                          <a:schemeClr val="bg1">
                            <a:lumMod val="50000"/>
                          </a:schemeClr>
                        </a:solidFill>
                      </a:endParaRPr>
                    </a:p>
                  </a:txBody>
                  <a:tcPr/>
                </a:tc>
                <a:tc>
                  <a:txBody>
                    <a:bodyPr/>
                    <a:lstStyle/>
                    <a:p>
                      <a:pPr algn="ctr"/>
                      <a:r>
                        <a:rPr lang="en-US" altLang="zh-CN" dirty="0" smtClean="0">
                          <a:solidFill>
                            <a:schemeClr val="bg1">
                              <a:lumMod val="50000"/>
                            </a:schemeClr>
                          </a:solidFill>
                        </a:rPr>
                        <a:t>1100</a:t>
                      </a:r>
                      <a:endParaRPr lang="zh-CN" altLang="en-US" dirty="0">
                        <a:solidFill>
                          <a:schemeClr val="bg1">
                            <a:lumMod val="50000"/>
                          </a:schemeClr>
                        </a:solidFill>
                      </a:endParaRPr>
                    </a:p>
                  </a:txBody>
                  <a:tcPr/>
                </a:tc>
              </a:tr>
              <a:tr h="475253">
                <a:tc>
                  <a:txBody>
                    <a:bodyPr/>
                    <a:lstStyle/>
                    <a:p>
                      <a:pPr algn="ctr"/>
                      <a:r>
                        <a:rPr lang="en-US" altLang="zh-CN" dirty="0" smtClean="0">
                          <a:solidFill>
                            <a:schemeClr val="bg1">
                              <a:lumMod val="50000"/>
                            </a:schemeClr>
                          </a:solidFill>
                        </a:rPr>
                        <a:t>5</a:t>
                      </a:r>
                      <a:endParaRPr lang="zh-CN" altLang="en-US" dirty="0">
                        <a:solidFill>
                          <a:schemeClr val="bg1">
                            <a:lumMod val="50000"/>
                          </a:schemeClr>
                        </a:solidFill>
                      </a:endParaRPr>
                    </a:p>
                  </a:txBody>
                  <a:tcPr/>
                </a:tc>
                <a:tc>
                  <a:txBody>
                    <a:bodyPr/>
                    <a:lstStyle/>
                    <a:p>
                      <a:pPr algn="ctr"/>
                      <a:r>
                        <a:rPr lang="en-US" altLang="zh-CN" dirty="0" smtClean="0">
                          <a:solidFill>
                            <a:schemeClr val="bg1">
                              <a:lumMod val="50000"/>
                            </a:schemeClr>
                          </a:solidFill>
                        </a:rPr>
                        <a:t>95</a:t>
                      </a:r>
                      <a:endParaRPr lang="zh-CN" altLang="en-US" dirty="0">
                        <a:solidFill>
                          <a:schemeClr val="bg1">
                            <a:lumMod val="50000"/>
                          </a:schemeClr>
                        </a:solidFill>
                      </a:endParaRPr>
                    </a:p>
                  </a:txBody>
                  <a:tcPr/>
                </a:tc>
                <a:tc>
                  <a:txBody>
                    <a:bodyPr/>
                    <a:lstStyle/>
                    <a:p>
                      <a:pPr algn="ctr"/>
                      <a:r>
                        <a:rPr lang="en-US" altLang="zh-CN" dirty="0" smtClean="0">
                          <a:solidFill>
                            <a:schemeClr val="bg1">
                              <a:lumMod val="50000"/>
                            </a:schemeClr>
                          </a:solidFill>
                        </a:rPr>
                        <a:t>5</a:t>
                      </a:r>
                      <a:endParaRPr lang="zh-CN" altLang="en-US" dirty="0">
                        <a:solidFill>
                          <a:schemeClr val="bg1">
                            <a:lumMod val="50000"/>
                          </a:schemeClr>
                        </a:solidFill>
                      </a:endParaRPr>
                    </a:p>
                  </a:txBody>
                  <a:tcPr/>
                </a:tc>
                <a:tc>
                  <a:txBody>
                    <a:bodyPr/>
                    <a:lstStyle/>
                    <a:p>
                      <a:pPr algn="ctr"/>
                      <a:r>
                        <a:rPr lang="en-US" altLang="zh-CN" dirty="0" smtClean="0">
                          <a:solidFill>
                            <a:schemeClr val="bg1">
                              <a:lumMod val="50000"/>
                            </a:schemeClr>
                          </a:solidFill>
                        </a:rPr>
                        <a:t>850</a:t>
                      </a:r>
                      <a:endParaRPr lang="zh-CN" altLang="en-US" dirty="0">
                        <a:solidFill>
                          <a:schemeClr val="bg1">
                            <a:lumMod val="50000"/>
                          </a:schemeClr>
                        </a:solidFill>
                      </a:endParaRPr>
                    </a:p>
                  </a:txBody>
                  <a:tcPr/>
                </a:tc>
              </a:tr>
            </a:tbl>
          </a:graphicData>
        </a:graphic>
      </p:graphicFrame>
      <p:sp>
        <p:nvSpPr>
          <p:cNvPr id="9" name="矩形 8"/>
          <p:cNvSpPr/>
          <p:nvPr/>
        </p:nvSpPr>
        <p:spPr>
          <a:xfrm>
            <a:off x="956767" y="952029"/>
            <a:ext cx="10729192" cy="10974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108000" bIns="0" anchor="ctr"/>
          <a:lstStyle/>
          <a:p>
            <a:pPr algn="just">
              <a:spcBef>
                <a:spcPts val="0"/>
              </a:spcBef>
              <a:spcAft>
                <a:spcPts val="0"/>
              </a:spcAft>
            </a:pPr>
            <a:r>
              <a:rPr lang="zh-CN" altLang="en-US" sz="1600" b="1"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例子</a:t>
            </a:r>
            <a:r>
              <a:rPr lang="en-US" altLang="zh-CN" sz="1600" b="1"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2</a:t>
            </a:r>
            <a:r>
              <a:rPr lang="zh-CN" altLang="en-US" sz="1600" b="1"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：研究美国硅谷房价</a:t>
            </a:r>
            <a:endParaRPr lang="en-US" altLang="zh-CN" sz="1600" b="1"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algn="just">
              <a:spcBef>
                <a:spcPts val="0"/>
              </a:spcBef>
              <a:spcAft>
                <a:spcPts val="0"/>
              </a:spcAft>
            </a:pPr>
            <a:endParaRPr lang="en-US" altLang="zh-CN" sz="16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algn="just">
              <a:spcBef>
                <a:spcPts val="0"/>
              </a:spcBef>
              <a:spcAft>
                <a:spcPts val="0"/>
              </a:spcAft>
            </a:pPr>
            <a:r>
              <a:rPr lang="zh-CN" altLang="en-US" sz="1600" b="1"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影响房价的两个重要因素：面积（平凡米），学区（评分</a:t>
            </a:r>
            <a:r>
              <a:rPr lang="en-US" altLang="zh-CN" sz="1600" b="1"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1-10</a:t>
            </a:r>
            <a:r>
              <a:rPr lang="zh-CN" altLang="en-US" sz="1600" b="1"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a:t>
            </a:r>
            <a:endParaRPr lang="en-US" altLang="zh-CN" sz="16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0" name="矩形 9"/>
          <p:cNvSpPr/>
          <p:nvPr/>
        </p:nvSpPr>
        <p:spPr>
          <a:xfrm>
            <a:off x="956816" y="5505860"/>
            <a:ext cx="10729119" cy="11521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108000" bIns="0" anchor="ctr"/>
          <a:lstStyle/>
          <a:p>
            <a:pPr algn="just">
              <a:spcBef>
                <a:spcPts val="0"/>
              </a:spcBef>
              <a:spcAft>
                <a:spcPts val="0"/>
              </a:spcAft>
            </a:pPr>
            <a:r>
              <a:rPr lang="zh-CN" altLang="en-US" sz="16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分类 </a:t>
            </a:r>
            <a:r>
              <a:rPr lang="en-US" altLang="zh-CN" sz="16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(classification): </a:t>
            </a:r>
            <a:r>
              <a:rPr lang="zh-CN" altLang="en-US" sz="16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目标标记为类别型数据</a:t>
            </a:r>
            <a:r>
              <a:rPr lang="en-US" altLang="zh-CN" sz="16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(category)  </a:t>
            </a:r>
            <a:endParaRPr lang="en-US" altLang="zh-CN" sz="16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algn="just">
              <a:spcBef>
                <a:spcPts val="0"/>
              </a:spcBef>
              <a:spcAft>
                <a:spcPts val="0"/>
              </a:spcAft>
            </a:pPr>
            <a:endParaRPr lang="en-US" altLang="zh-CN" sz="16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algn="just">
              <a:spcBef>
                <a:spcPts val="0"/>
              </a:spcBef>
              <a:spcAft>
                <a:spcPts val="0"/>
              </a:spcAft>
            </a:pPr>
            <a:r>
              <a:rPr lang="zh-CN" altLang="en-US" sz="16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回归</a:t>
            </a:r>
            <a:r>
              <a:rPr lang="en-US" altLang="zh-CN" sz="16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(regression): </a:t>
            </a:r>
            <a:r>
              <a:rPr lang="zh-CN" altLang="en-US" sz="16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目标标记为连续性数值 </a:t>
            </a:r>
            <a:r>
              <a:rPr lang="en-US" altLang="zh-CN" sz="16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(continuous numeric value)</a:t>
            </a:r>
            <a:endParaRPr lang="en-US" altLang="zh-CN" sz="16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11922290"/>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1000"/>
                                  </p:stCondLst>
                                  <p:childTnLst>
                                    <p:set>
                                      <p:cBhvr>
                                        <p:cTn id="6" dur="1" fill="hold">
                                          <p:stCondLst>
                                            <p:cond delay="0"/>
                                          </p:stCondLst>
                                        </p:cTn>
                                        <p:tgtEl>
                                          <p:spTgt spid="9"/>
                                        </p:tgtEl>
                                        <p:attrNameLst>
                                          <p:attrName>style.visibility</p:attrName>
                                        </p:attrNameLst>
                                      </p:cBhvr>
                                      <p:to>
                                        <p:strVal val="visible"/>
                                      </p:to>
                                    </p:set>
                                    <p:animEffect transition="in" filter="wipe(right)">
                                      <p:cBhvr>
                                        <p:cTn id="7" dur="1250"/>
                                        <p:tgtEl>
                                          <p:spTgt spid="9"/>
                                        </p:tgtEl>
                                      </p:cBhvr>
                                    </p:animEffect>
                                  </p:childTnLst>
                                </p:cTn>
                              </p:par>
                              <p:par>
                                <p:cTn id="8" presetID="22" presetClass="entr" presetSubtype="2" fill="hold" grpId="0" nodeType="withEffect">
                                  <p:stCondLst>
                                    <p:cond delay="1000"/>
                                  </p:stCondLst>
                                  <p:childTnLst>
                                    <p:set>
                                      <p:cBhvr>
                                        <p:cTn id="9" dur="1" fill="hold">
                                          <p:stCondLst>
                                            <p:cond delay="0"/>
                                          </p:stCondLst>
                                        </p:cTn>
                                        <p:tgtEl>
                                          <p:spTgt spid="10"/>
                                        </p:tgtEl>
                                        <p:attrNameLst>
                                          <p:attrName>style.visibility</p:attrName>
                                        </p:attrNameLst>
                                      </p:cBhvr>
                                      <p:to>
                                        <p:strVal val="visible"/>
                                      </p:to>
                                    </p:set>
                                    <p:animEffect transition="in" filter="wipe(right)">
                                      <p:cBhvr>
                                        <p:cTn id="10" dur="12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717020" y="4943201"/>
            <a:ext cx="6112956"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sp>
        <p:nvSpPr>
          <p:cNvPr id="13" name="TextBox 8"/>
          <p:cNvSpPr txBox="1"/>
          <p:nvPr/>
        </p:nvSpPr>
        <p:spPr>
          <a:xfrm>
            <a:off x="864409" y="365631"/>
            <a:ext cx="3044686" cy="430887"/>
          </a:xfrm>
          <a:prstGeom prst="rect">
            <a:avLst/>
          </a:prstGeom>
          <a:noFill/>
        </p:spPr>
        <p:txBody>
          <a:bodyPr wrap="square" lIns="0" tIns="0" rIns="0" bIns="0" rtlCol="0" anchor="ctr">
            <a:spAutoFit/>
          </a:bodyPr>
          <a:lstStyle/>
          <a:p>
            <a:r>
              <a:rPr lang="zh-CN" altLang="en-US" sz="28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机器学习常用概念</a:t>
            </a:r>
            <a:endParaRPr lang="zh-CN" altLang="en-US" sz="36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矩形 8"/>
          <p:cNvSpPr/>
          <p:nvPr/>
        </p:nvSpPr>
        <p:spPr>
          <a:xfrm>
            <a:off x="956766" y="1816125"/>
            <a:ext cx="10873228" cy="10974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108000" bIns="0" anchor="ctr"/>
          <a:lstStyle/>
          <a:p>
            <a:pPr algn="just">
              <a:spcBef>
                <a:spcPts val="0"/>
              </a:spcBef>
              <a:spcAft>
                <a:spcPts val="0"/>
              </a:spcAft>
            </a:pPr>
            <a:r>
              <a:rPr lang="zh-CN" altLang="en-US" sz="1600" b="1"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例子</a:t>
            </a:r>
            <a:r>
              <a:rPr lang="en-US" altLang="zh-CN" sz="1600" b="1"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3</a:t>
            </a:r>
            <a:r>
              <a:rPr lang="zh-CN" altLang="en-US" sz="1600" b="1"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a:t>
            </a:r>
            <a:r>
              <a:rPr lang="zh-CN" altLang="en-US" sz="16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研究肿瘤良性，恶性于尺寸，颜色的关系     </a:t>
            </a:r>
            <a:endParaRPr lang="en-US" altLang="zh-CN" sz="1600" b="1"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algn="just">
              <a:spcBef>
                <a:spcPts val="0"/>
              </a:spcBef>
              <a:spcAft>
                <a:spcPts val="0"/>
              </a:spcAft>
            </a:pPr>
            <a:r>
              <a:rPr lang="zh-CN" altLang="en-US" sz="1600" b="1"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特征值</a:t>
            </a:r>
            <a:r>
              <a:rPr lang="zh-CN" altLang="en-US" sz="16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：肿瘤尺寸，颜色     </a:t>
            </a:r>
            <a:endParaRPr lang="en-US" altLang="zh-CN" sz="1600" b="1"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algn="just">
              <a:spcBef>
                <a:spcPts val="0"/>
              </a:spcBef>
              <a:spcAft>
                <a:spcPts val="0"/>
              </a:spcAft>
            </a:pPr>
            <a:r>
              <a:rPr lang="zh-CN" altLang="en-US" sz="1600" b="1"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标记</a:t>
            </a:r>
            <a:r>
              <a:rPr lang="zh-CN" altLang="en-US" sz="16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：良性</a:t>
            </a:r>
            <a:r>
              <a:rPr lang="en-US" altLang="zh-CN" sz="16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a:t>
            </a:r>
            <a:r>
              <a:rPr lang="zh-CN" altLang="en-US" sz="16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恶性</a:t>
            </a:r>
            <a:endParaRPr lang="en-US" altLang="zh-CN" sz="16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0" name="矩形 9"/>
          <p:cNvSpPr/>
          <p:nvPr/>
        </p:nvSpPr>
        <p:spPr>
          <a:xfrm>
            <a:off x="956816" y="3904357"/>
            <a:ext cx="10873160" cy="16561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108000" bIns="0" anchor="ctr"/>
          <a:lstStyle/>
          <a:p>
            <a:pPr algn="just">
              <a:spcBef>
                <a:spcPts val="0"/>
              </a:spcBef>
              <a:spcAft>
                <a:spcPts val="0"/>
              </a:spcAft>
            </a:pPr>
            <a:r>
              <a:rPr lang="zh-CN" altLang="en-US" sz="16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有监督学习</a:t>
            </a:r>
            <a:r>
              <a:rPr lang="en-US" altLang="zh-CN" sz="16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(supervised learning)</a:t>
            </a:r>
            <a:r>
              <a:rPr lang="zh-CN" altLang="en-US" sz="16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 训练集有类别标记</a:t>
            </a:r>
            <a:r>
              <a:rPr lang="en-US" altLang="zh-CN" sz="16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(class label)   </a:t>
            </a:r>
            <a:endParaRPr lang="en-US" altLang="zh-CN" sz="16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algn="just">
              <a:spcBef>
                <a:spcPts val="0"/>
              </a:spcBef>
              <a:spcAft>
                <a:spcPts val="0"/>
              </a:spcAft>
            </a:pPr>
            <a:r>
              <a:rPr lang="en-US" altLang="zh-CN" sz="16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  </a:t>
            </a:r>
          </a:p>
          <a:p>
            <a:pPr algn="just">
              <a:spcBef>
                <a:spcPts val="0"/>
              </a:spcBef>
              <a:spcAft>
                <a:spcPts val="0"/>
              </a:spcAft>
            </a:pPr>
            <a:r>
              <a:rPr lang="zh-CN" altLang="en-US" sz="16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无监督学习</a:t>
            </a:r>
            <a:r>
              <a:rPr lang="en-US" altLang="zh-CN" sz="16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(unsupervised learning)</a:t>
            </a:r>
            <a:r>
              <a:rPr lang="zh-CN" altLang="en-US" sz="16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 无类别标记</a:t>
            </a:r>
            <a:r>
              <a:rPr lang="en-US" altLang="zh-CN" sz="16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(class label)     </a:t>
            </a:r>
            <a:endParaRPr lang="en-US" altLang="zh-CN" sz="16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algn="just">
              <a:spcBef>
                <a:spcPts val="0"/>
              </a:spcBef>
              <a:spcAft>
                <a:spcPts val="0"/>
              </a:spcAft>
            </a:pPr>
            <a:endParaRPr lang="en-US" altLang="zh-CN" sz="16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algn="just">
              <a:spcBef>
                <a:spcPts val="0"/>
              </a:spcBef>
              <a:spcAft>
                <a:spcPts val="0"/>
              </a:spcAft>
            </a:pPr>
            <a:r>
              <a:rPr lang="zh-CN" altLang="en-US" sz="16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半</a:t>
            </a:r>
            <a:r>
              <a:rPr lang="zh-CN" altLang="en-US" sz="16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监督学习（</a:t>
            </a:r>
            <a:r>
              <a:rPr lang="en-US" altLang="zh-CN" sz="16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semi-supervised learning)</a:t>
            </a:r>
            <a:r>
              <a:rPr lang="zh-CN" altLang="en-US" sz="16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：有类别标记的训练集 </a:t>
            </a:r>
            <a:r>
              <a:rPr lang="en-US" altLang="zh-CN" sz="16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 </a:t>
            </a:r>
            <a:r>
              <a:rPr lang="zh-CN" altLang="en-US" sz="16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无标记的训练集</a:t>
            </a:r>
            <a:endParaRPr lang="en-US" altLang="zh-CN" sz="16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199999533"/>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par>
                                <p:cTn id="8" presetID="22" presetClass="entr" presetSubtype="2" fill="hold" grpId="0" nodeType="withEffect">
                                  <p:stCondLst>
                                    <p:cond delay="1000"/>
                                  </p:stCondLst>
                                  <p:childTnLst>
                                    <p:set>
                                      <p:cBhvr>
                                        <p:cTn id="9" dur="1" fill="hold">
                                          <p:stCondLst>
                                            <p:cond delay="0"/>
                                          </p:stCondLst>
                                        </p:cTn>
                                        <p:tgtEl>
                                          <p:spTgt spid="9"/>
                                        </p:tgtEl>
                                        <p:attrNameLst>
                                          <p:attrName>style.visibility</p:attrName>
                                        </p:attrNameLst>
                                      </p:cBhvr>
                                      <p:to>
                                        <p:strVal val="visible"/>
                                      </p:to>
                                    </p:set>
                                    <p:animEffect transition="in" filter="wipe(right)">
                                      <p:cBhvr>
                                        <p:cTn id="10" dur="1250"/>
                                        <p:tgtEl>
                                          <p:spTgt spid="9"/>
                                        </p:tgtEl>
                                      </p:cBhvr>
                                    </p:animEffect>
                                  </p:childTnLst>
                                </p:cTn>
                              </p:par>
                              <p:par>
                                <p:cTn id="11" presetID="22" presetClass="entr" presetSubtype="2" fill="hold" grpId="0" nodeType="withEffect">
                                  <p:stCondLst>
                                    <p:cond delay="1000"/>
                                  </p:stCondLst>
                                  <p:childTnLst>
                                    <p:set>
                                      <p:cBhvr>
                                        <p:cTn id="12" dur="1" fill="hold">
                                          <p:stCondLst>
                                            <p:cond delay="0"/>
                                          </p:stCondLst>
                                        </p:cTn>
                                        <p:tgtEl>
                                          <p:spTgt spid="10"/>
                                        </p:tgtEl>
                                        <p:attrNameLst>
                                          <p:attrName>style.visibility</p:attrName>
                                        </p:attrNameLst>
                                      </p:cBhvr>
                                      <p:to>
                                        <p:strVal val="visible"/>
                                      </p:to>
                                    </p:set>
                                    <p:animEffect transition="in" filter="wipe(right)">
                                      <p:cBhvr>
                                        <p:cTn id="13" dur="12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MH_Entry_1"/>
          <p:cNvSpPr/>
          <p:nvPr>
            <p:custDataLst>
              <p:tags r:id="rId2"/>
            </p:custDataLst>
          </p:nvPr>
        </p:nvSpPr>
        <p:spPr>
          <a:xfrm flipH="1">
            <a:off x="7165581" y="2091707"/>
            <a:ext cx="3487906" cy="579303"/>
          </a:xfrm>
          <a:prstGeom prst="roundRect">
            <a:avLst>
              <a:gd name="adj" fmla="val 23973"/>
            </a:avLst>
          </a:prstGeom>
          <a:solidFill>
            <a:schemeClr val="accent1"/>
          </a:solidFill>
          <a:ln w="25400" cap="flat" cmpd="sng" algn="ctr">
            <a:noFill/>
            <a:prstDash val="solid"/>
          </a:ln>
          <a:effectLst/>
        </p:spPr>
        <p:txBody>
          <a:bodyPr wrap="square" lIns="0" tIns="0" rIns="0" bIns="0" anchor="ctr">
            <a:noAutofit/>
          </a:bodyPr>
          <a:lstStyle/>
          <a:p>
            <a:pPr algn="ctr"/>
            <a:r>
              <a:rPr lang="zh-CN" altLang="en-US" sz="2400" dirty="0">
                <a:solidFill>
                  <a:schemeClr val="bg1"/>
                </a:solidFill>
                <a:latin typeface="Arial" panose="020B0604020202020204" pitchFamily="34" charset="0"/>
                <a:ea typeface="微软雅黑" panose="020B0503020204020204" pitchFamily="34" charset="-122"/>
                <a:sym typeface="Arial" panose="020B0604020202020204" pitchFamily="34" charset="0"/>
              </a:rPr>
              <a:t>前言</a:t>
            </a:r>
            <a:endParaRPr lang="en-US" altLang="zh-CN" sz="2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80" name="MH_Number_1"/>
          <p:cNvSpPr/>
          <p:nvPr>
            <p:custDataLst>
              <p:tags r:id="rId3"/>
            </p:custDataLst>
          </p:nvPr>
        </p:nvSpPr>
        <p:spPr>
          <a:xfrm flipH="1">
            <a:off x="6261548" y="2077515"/>
            <a:ext cx="801006" cy="607687"/>
          </a:xfrm>
          <a:custGeom>
            <a:avLst/>
            <a:gdLst>
              <a:gd name="connsiteX0" fmla="*/ 472018 w 1569959"/>
              <a:gd name="connsiteY0" fmla="*/ 0 h 1149634"/>
              <a:gd name="connsiteX1" fmla="*/ 1378350 w 1569959"/>
              <a:gd name="connsiteY1" fmla="*/ 0 h 1149634"/>
              <a:gd name="connsiteX2" fmla="*/ 1569959 w 1569959"/>
              <a:gd name="connsiteY2" fmla="*/ 191609 h 1149634"/>
              <a:gd name="connsiteX3" fmla="*/ 1569959 w 1569959"/>
              <a:gd name="connsiteY3" fmla="*/ 958025 h 1149634"/>
              <a:gd name="connsiteX4" fmla="*/ 1378350 w 1569959"/>
              <a:gd name="connsiteY4" fmla="*/ 1149634 h 1149634"/>
              <a:gd name="connsiteX5" fmla="*/ 472018 w 1569959"/>
              <a:gd name="connsiteY5" fmla="*/ 1149634 h 1149634"/>
              <a:gd name="connsiteX6" fmla="*/ 280409 w 1569959"/>
              <a:gd name="connsiteY6" fmla="*/ 958025 h 1149634"/>
              <a:gd name="connsiteX7" fmla="*/ 280409 w 1569959"/>
              <a:gd name="connsiteY7" fmla="*/ 795367 h 1149634"/>
              <a:gd name="connsiteX8" fmla="*/ 0 w 1569959"/>
              <a:gd name="connsiteY8" fmla="*/ 587517 h 1149634"/>
              <a:gd name="connsiteX9" fmla="*/ 280409 w 1569959"/>
              <a:gd name="connsiteY9" fmla="*/ 379666 h 1149634"/>
              <a:gd name="connsiteX10" fmla="*/ 280409 w 1569959"/>
              <a:gd name="connsiteY10" fmla="*/ 191609 h 1149634"/>
              <a:gd name="connsiteX11" fmla="*/ 472018 w 1569959"/>
              <a:gd name="connsiteY11" fmla="*/ 0 h 1149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69959" h="1149634">
                <a:moveTo>
                  <a:pt x="472018" y="0"/>
                </a:moveTo>
                <a:lnTo>
                  <a:pt x="1378350" y="0"/>
                </a:lnTo>
                <a:cubicBezTo>
                  <a:pt x="1484173" y="0"/>
                  <a:pt x="1569959" y="85786"/>
                  <a:pt x="1569959" y="191609"/>
                </a:cubicBezTo>
                <a:lnTo>
                  <a:pt x="1569959" y="958025"/>
                </a:lnTo>
                <a:cubicBezTo>
                  <a:pt x="1569959" y="1063848"/>
                  <a:pt x="1484173" y="1149634"/>
                  <a:pt x="1378350" y="1149634"/>
                </a:cubicBezTo>
                <a:lnTo>
                  <a:pt x="472018" y="1149634"/>
                </a:lnTo>
                <a:cubicBezTo>
                  <a:pt x="366195" y="1149634"/>
                  <a:pt x="280409" y="1063848"/>
                  <a:pt x="280409" y="958025"/>
                </a:cubicBezTo>
                <a:lnTo>
                  <a:pt x="280409" y="795367"/>
                </a:lnTo>
                <a:lnTo>
                  <a:pt x="0" y="587517"/>
                </a:lnTo>
                <a:lnTo>
                  <a:pt x="280409" y="379666"/>
                </a:lnTo>
                <a:lnTo>
                  <a:pt x="280409" y="191609"/>
                </a:lnTo>
                <a:cubicBezTo>
                  <a:pt x="280409" y="85786"/>
                  <a:pt x="366195" y="0"/>
                  <a:pt x="472018" y="0"/>
                </a:cubicBezTo>
                <a:close/>
              </a:path>
            </a:pathLst>
          </a:custGeom>
          <a:solidFill>
            <a:schemeClr val="accent1"/>
          </a:solidFill>
          <a:ln w="12700" cap="flat" cmpd="sng" algn="ctr">
            <a:noFill/>
            <a:prstDash val="solid"/>
          </a:ln>
          <a:effectLst/>
        </p:spPr>
        <p:txBody>
          <a:bodyPr wrap="square" lIns="0" tIns="49357" rIns="189833" bIns="49357" anchor="ctr">
            <a:noAutofit/>
          </a:bodyPr>
          <a:lstStyle/>
          <a:p>
            <a:pPr algn="ctr">
              <a:defRPr/>
            </a:pPr>
            <a:r>
              <a:rPr lang="en-US" altLang="zh-CN" sz="2953" kern="0">
                <a:solidFill>
                  <a:srgbClr val="FFFFFF"/>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01</a:t>
            </a:r>
            <a:endParaRPr lang="zh-CN" altLang="en-US" sz="2953" kern="0" dirty="0">
              <a:solidFill>
                <a:srgbClr val="FFFFFF"/>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3" name="MH_Entry_2"/>
          <p:cNvSpPr/>
          <p:nvPr>
            <p:custDataLst>
              <p:tags r:id="rId4"/>
            </p:custDataLst>
          </p:nvPr>
        </p:nvSpPr>
        <p:spPr>
          <a:xfrm flipH="1">
            <a:off x="7165581" y="3172719"/>
            <a:ext cx="3487906" cy="579303"/>
          </a:xfrm>
          <a:prstGeom prst="roundRect">
            <a:avLst>
              <a:gd name="adj" fmla="val 23973"/>
            </a:avLst>
          </a:prstGeom>
          <a:solidFill>
            <a:schemeClr val="accent2"/>
          </a:solidFill>
          <a:ln w="25400" cap="flat" cmpd="sng" algn="ctr">
            <a:noFill/>
            <a:prstDash val="solid"/>
          </a:ln>
          <a:effectLst/>
        </p:spPr>
        <p:txBody>
          <a:bodyPr wrap="square" lIns="0" tIns="0" rIns="0" bIns="0" anchor="ctr">
            <a:noAutofit/>
          </a:bodyPr>
          <a:lstStyle/>
          <a:p>
            <a:pPr lvl="0" algn="ctr"/>
            <a:r>
              <a:rPr lang="zh-CN" altLang="en-US" sz="2400" dirty="0">
                <a:solidFill>
                  <a:schemeClr val="bg1"/>
                </a:solidFill>
                <a:latin typeface="Arial" panose="020B0604020202020204" pitchFamily="34" charset="0"/>
                <a:ea typeface="微软雅黑" panose="020B0503020204020204" pitchFamily="34" charset="-122"/>
                <a:sym typeface="Arial" panose="020B0604020202020204" pitchFamily="34" charset="0"/>
              </a:rPr>
              <a:t>介绍</a:t>
            </a:r>
          </a:p>
        </p:txBody>
      </p:sp>
      <p:sp>
        <p:nvSpPr>
          <p:cNvPr id="24" name="MH_Number_2"/>
          <p:cNvSpPr/>
          <p:nvPr>
            <p:custDataLst>
              <p:tags r:id="rId5"/>
            </p:custDataLst>
          </p:nvPr>
        </p:nvSpPr>
        <p:spPr>
          <a:xfrm flipH="1">
            <a:off x="6261548" y="3158527"/>
            <a:ext cx="801006" cy="607687"/>
          </a:xfrm>
          <a:custGeom>
            <a:avLst/>
            <a:gdLst>
              <a:gd name="connsiteX0" fmla="*/ 472018 w 1569959"/>
              <a:gd name="connsiteY0" fmla="*/ 0 h 1149634"/>
              <a:gd name="connsiteX1" fmla="*/ 1378350 w 1569959"/>
              <a:gd name="connsiteY1" fmla="*/ 0 h 1149634"/>
              <a:gd name="connsiteX2" fmla="*/ 1569959 w 1569959"/>
              <a:gd name="connsiteY2" fmla="*/ 191609 h 1149634"/>
              <a:gd name="connsiteX3" fmla="*/ 1569959 w 1569959"/>
              <a:gd name="connsiteY3" fmla="*/ 958025 h 1149634"/>
              <a:gd name="connsiteX4" fmla="*/ 1378350 w 1569959"/>
              <a:gd name="connsiteY4" fmla="*/ 1149634 h 1149634"/>
              <a:gd name="connsiteX5" fmla="*/ 472018 w 1569959"/>
              <a:gd name="connsiteY5" fmla="*/ 1149634 h 1149634"/>
              <a:gd name="connsiteX6" fmla="*/ 280409 w 1569959"/>
              <a:gd name="connsiteY6" fmla="*/ 958025 h 1149634"/>
              <a:gd name="connsiteX7" fmla="*/ 280409 w 1569959"/>
              <a:gd name="connsiteY7" fmla="*/ 795367 h 1149634"/>
              <a:gd name="connsiteX8" fmla="*/ 0 w 1569959"/>
              <a:gd name="connsiteY8" fmla="*/ 587517 h 1149634"/>
              <a:gd name="connsiteX9" fmla="*/ 280409 w 1569959"/>
              <a:gd name="connsiteY9" fmla="*/ 379666 h 1149634"/>
              <a:gd name="connsiteX10" fmla="*/ 280409 w 1569959"/>
              <a:gd name="connsiteY10" fmla="*/ 191609 h 1149634"/>
              <a:gd name="connsiteX11" fmla="*/ 472018 w 1569959"/>
              <a:gd name="connsiteY11" fmla="*/ 0 h 1149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69959" h="1149634">
                <a:moveTo>
                  <a:pt x="472018" y="0"/>
                </a:moveTo>
                <a:lnTo>
                  <a:pt x="1378350" y="0"/>
                </a:lnTo>
                <a:cubicBezTo>
                  <a:pt x="1484173" y="0"/>
                  <a:pt x="1569959" y="85786"/>
                  <a:pt x="1569959" y="191609"/>
                </a:cubicBezTo>
                <a:lnTo>
                  <a:pt x="1569959" y="958025"/>
                </a:lnTo>
                <a:cubicBezTo>
                  <a:pt x="1569959" y="1063848"/>
                  <a:pt x="1484173" y="1149634"/>
                  <a:pt x="1378350" y="1149634"/>
                </a:cubicBezTo>
                <a:lnTo>
                  <a:pt x="472018" y="1149634"/>
                </a:lnTo>
                <a:cubicBezTo>
                  <a:pt x="366195" y="1149634"/>
                  <a:pt x="280409" y="1063848"/>
                  <a:pt x="280409" y="958025"/>
                </a:cubicBezTo>
                <a:lnTo>
                  <a:pt x="280409" y="795367"/>
                </a:lnTo>
                <a:lnTo>
                  <a:pt x="0" y="587517"/>
                </a:lnTo>
                <a:lnTo>
                  <a:pt x="280409" y="379666"/>
                </a:lnTo>
                <a:lnTo>
                  <a:pt x="280409" y="191609"/>
                </a:lnTo>
                <a:cubicBezTo>
                  <a:pt x="280409" y="85786"/>
                  <a:pt x="366195" y="0"/>
                  <a:pt x="472018" y="0"/>
                </a:cubicBezTo>
                <a:close/>
              </a:path>
            </a:pathLst>
          </a:custGeom>
          <a:solidFill>
            <a:schemeClr val="accent2"/>
          </a:solidFill>
          <a:ln w="12700" cap="flat" cmpd="sng" algn="ctr">
            <a:noFill/>
            <a:prstDash val="solid"/>
          </a:ln>
          <a:effectLst/>
        </p:spPr>
        <p:txBody>
          <a:bodyPr wrap="square" lIns="0" tIns="49357" rIns="189833" bIns="49357" anchor="ctr">
            <a:noAutofit/>
          </a:bodyPr>
          <a:lstStyle/>
          <a:p>
            <a:pPr algn="ctr">
              <a:defRPr/>
            </a:pPr>
            <a:r>
              <a:rPr lang="en-US" altLang="zh-CN" sz="2953" kern="0">
                <a:solidFill>
                  <a:srgbClr val="FFFFFF"/>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02</a:t>
            </a:r>
            <a:endParaRPr lang="zh-CN" altLang="en-US" sz="2953" kern="0" dirty="0">
              <a:solidFill>
                <a:srgbClr val="FFFFFF"/>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5" name="MH_Entry_3"/>
          <p:cNvSpPr/>
          <p:nvPr>
            <p:custDataLst>
              <p:tags r:id="rId6"/>
            </p:custDataLst>
          </p:nvPr>
        </p:nvSpPr>
        <p:spPr>
          <a:xfrm flipH="1">
            <a:off x="7165581" y="4253731"/>
            <a:ext cx="3487906" cy="579303"/>
          </a:xfrm>
          <a:prstGeom prst="roundRect">
            <a:avLst>
              <a:gd name="adj" fmla="val 23973"/>
            </a:avLst>
          </a:prstGeom>
          <a:solidFill>
            <a:schemeClr val="accent1"/>
          </a:solidFill>
          <a:ln w="25400" cap="flat" cmpd="sng" algn="ctr">
            <a:noFill/>
            <a:prstDash val="solid"/>
          </a:ln>
          <a:effectLst/>
        </p:spPr>
        <p:txBody>
          <a:bodyPr wrap="square" lIns="0" tIns="0" rIns="0" bIns="0" anchor="ctr">
            <a:noAutofit/>
          </a:bodyPr>
          <a:lstStyle/>
          <a:p>
            <a:pPr lvl="0" algn="ctr"/>
            <a:r>
              <a:rPr lang="zh-CN" altLang="en-US" sz="24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机器学习</a:t>
            </a:r>
            <a:endParaRPr lang="zh-CN" altLang="en-US" sz="2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MH_Number_3"/>
          <p:cNvSpPr/>
          <p:nvPr>
            <p:custDataLst>
              <p:tags r:id="rId7"/>
            </p:custDataLst>
          </p:nvPr>
        </p:nvSpPr>
        <p:spPr>
          <a:xfrm flipH="1">
            <a:off x="6261548" y="4239539"/>
            <a:ext cx="801006" cy="607687"/>
          </a:xfrm>
          <a:custGeom>
            <a:avLst/>
            <a:gdLst>
              <a:gd name="connsiteX0" fmla="*/ 472018 w 1569959"/>
              <a:gd name="connsiteY0" fmla="*/ 0 h 1149634"/>
              <a:gd name="connsiteX1" fmla="*/ 1378350 w 1569959"/>
              <a:gd name="connsiteY1" fmla="*/ 0 h 1149634"/>
              <a:gd name="connsiteX2" fmla="*/ 1569959 w 1569959"/>
              <a:gd name="connsiteY2" fmla="*/ 191609 h 1149634"/>
              <a:gd name="connsiteX3" fmla="*/ 1569959 w 1569959"/>
              <a:gd name="connsiteY3" fmla="*/ 958025 h 1149634"/>
              <a:gd name="connsiteX4" fmla="*/ 1378350 w 1569959"/>
              <a:gd name="connsiteY4" fmla="*/ 1149634 h 1149634"/>
              <a:gd name="connsiteX5" fmla="*/ 472018 w 1569959"/>
              <a:gd name="connsiteY5" fmla="*/ 1149634 h 1149634"/>
              <a:gd name="connsiteX6" fmla="*/ 280409 w 1569959"/>
              <a:gd name="connsiteY6" fmla="*/ 958025 h 1149634"/>
              <a:gd name="connsiteX7" fmla="*/ 280409 w 1569959"/>
              <a:gd name="connsiteY7" fmla="*/ 795367 h 1149634"/>
              <a:gd name="connsiteX8" fmla="*/ 0 w 1569959"/>
              <a:gd name="connsiteY8" fmla="*/ 587517 h 1149634"/>
              <a:gd name="connsiteX9" fmla="*/ 280409 w 1569959"/>
              <a:gd name="connsiteY9" fmla="*/ 379666 h 1149634"/>
              <a:gd name="connsiteX10" fmla="*/ 280409 w 1569959"/>
              <a:gd name="connsiteY10" fmla="*/ 191609 h 1149634"/>
              <a:gd name="connsiteX11" fmla="*/ 472018 w 1569959"/>
              <a:gd name="connsiteY11" fmla="*/ 0 h 1149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69959" h="1149634">
                <a:moveTo>
                  <a:pt x="472018" y="0"/>
                </a:moveTo>
                <a:lnTo>
                  <a:pt x="1378350" y="0"/>
                </a:lnTo>
                <a:cubicBezTo>
                  <a:pt x="1484173" y="0"/>
                  <a:pt x="1569959" y="85786"/>
                  <a:pt x="1569959" y="191609"/>
                </a:cubicBezTo>
                <a:lnTo>
                  <a:pt x="1569959" y="958025"/>
                </a:lnTo>
                <a:cubicBezTo>
                  <a:pt x="1569959" y="1063848"/>
                  <a:pt x="1484173" y="1149634"/>
                  <a:pt x="1378350" y="1149634"/>
                </a:cubicBezTo>
                <a:lnTo>
                  <a:pt x="472018" y="1149634"/>
                </a:lnTo>
                <a:cubicBezTo>
                  <a:pt x="366195" y="1149634"/>
                  <a:pt x="280409" y="1063848"/>
                  <a:pt x="280409" y="958025"/>
                </a:cubicBezTo>
                <a:lnTo>
                  <a:pt x="280409" y="795367"/>
                </a:lnTo>
                <a:lnTo>
                  <a:pt x="0" y="587517"/>
                </a:lnTo>
                <a:lnTo>
                  <a:pt x="280409" y="379666"/>
                </a:lnTo>
                <a:lnTo>
                  <a:pt x="280409" y="191609"/>
                </a:lnTo>
                <a:cubicBezTo>
                  <a:pt x="280409" y="85786"/>
                  <a:pt x="366195" y="0"/>
                  <a:pt x="472018" y="0"/>
                </a:cubicBezTo>
                <a:close/>
              </a:path>
            </a:pathLst>
          </a:custGeom>
          <a:solidFill>
            <a:schemeClr val="accent1"/>
          </a:solidFill>
          <a:ln w="12700" cap="flat" cmpd="sng" algn="ctr">
            <a:noFill/>
            <a:prstDash val="solid"/>
          </a:ln>
          <a:effectLst/>
        </p:spPr>
        <p:txBody>
          <a:bodyPr wrap="square" lIns="0" tIns="49357" rIns="189833" bIns="49357" anchor="ctr">
            <a:noAutofit/>
          </a:bodyPr>
          <a:lstStyle/>
          <a:p>
            <a:pPr algn="ctr">
              <a:defRPr/>
            </a:pPr>
            <a:r>
              <a:rPr lang="en-US" altLang="zh-CN" sz="2953" kern="0">
                <a:solidFill>
                  <a:srgbClr val="FFFFFF"/>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03</a:t>
            </a:r>
            <a:endParaRPr lang="zh-CN" altLang="en-US" sz="2953" kern="0" dirty="0">
              <a:solidFill>
                <a:srgbClr val="FFFFFF"/>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1" name="MH_Entry_4"/>
          <p:cNvSpPr/>
          <p:nvPr>
            <p:custDataLst>
              <p:tags r:id="rId8"/>
            </p:custDataLst>
          </p:nvPr>
        </p:nvSpPr>
        <p:spPr>
          <a:xfrm flipH="1">
            <a:off x="7165581" y="5334743"/>
            <a:ext cx="3487906" cy="579303"/>
          </a:xfrm>
          <a:prstGeom prst="roundRect">
            <a:avLst>
              <a:gd name="adj" fmla="val 23973"/>
            </a:avLst>
          </a:prstGeom>
          <a:solidFill>
            <a:schemeClr val="accent2"/>
          </a:solidFill>
          <a:ln w="25400" cap="flat" cmpd="sng" algn="ctr">
            <a:noFill/>
            <a:prstDash val="solid"/>
          </a:ln>
          <a:effectLst/>
        </p:spPr>
        <p:txBody>
          <a:bodyPr wrap="square" lIns="0" tIns="0" rIns="0" bIns="0" anchor="ctr">
            <a:noAutofit/>
          </a:bodyPr>
          <a:lstStyle/>
          <a:p>
            <a:pPr lvl="0" algn="ctr"/>
            <a:r>
              <a:rPr lang="en-US" altLang="zh-CN" sz="2400" dirty="0">
                <a:solidFill>
                  <a:schemeClr val="bg1"/>
                </a:solidFill>
                <a:latin typeface="Arial" panose="020B0604020202020204" pitchFamily="34" charset="0"/>
                <a:ea typeface="微软雅黑" panose="020B0503020204020204" pitchFamily="34" charset="-122"/>
                <a:sym typeface="Arial" panose="020B0604020202020204" pitchFamily="34" charset="0"/>
              </a:rPr>
              <a:t>TF</a:t>
            </a:r>
            <a:r>
              <a:rPr lang="zh-CN" altLang="en-US" sz="24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在</a:t>
            </a:r>
            <a:r>
              <a:rPr lang="en-US" altLang="zh-CN" sz="24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IOS</a:t>
            </a:r>
            <a:r>
              <a:rPr lang="zh-CN" altLang="en-US" sz="24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项目的应用</a:t>
            </a:r>
            <a:endParaRPr lang="en-US" altLang="zh-CN" sz="1100" dirty="0" smtClean="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MH_Number_4"/>
          <p:cNvSpPr/>
          <p:nvPr>
            <p:custDataLst>
              <p:tags r:id="rId9"/>
            </p:custDataLst>
          </p:nvPr>
        </p:nvSpPr>
        <p:spPr>
          <a:xfrm flipH="1">
            <a:off x="6261548" y="5320551"/>
            <a:ext cx="801006" cy="607687"/>
          </a:xfrm>
          <a:custGeom>
            <a:avLst/>
            <a:gdLst>
              <a:gd name="connsiteX0" fmla="*/ 472018 w 1569959"/>
              <a:gd name="connsiteY0" fmla="*/ 0 h 1149634"/>
              <a:gd name="connsiteX1" fmla="*/ 1378350 w 1569959"/>
              <a:gd name="connsiteY1" fmla="*/ 0 h 1149634"/>
              <a:gd name="connsiteX2" fmla="*/ 1569959 w 1569959"/>
              <a:gd name="connsiteY2" fmla="*/ 191609 h 1149634"/>
              <a:gd name="connsiteX3" fmla="*/ 1569959 w 1569959"/>
              <a:gd name="connsiteY3" fmla="*/ 958025 h 1149634"/>
              <a:gd name="connsiteX4" fmla="*/ 1378350 w 1569959"/>
              <a:gd name="connsiteY4" fmla="*/ 1149634 h 1149634"/>
              <a:gd name="connsiteX5" fmla="*/ 472018 w 1569959"/>
              <a:gd name="connsiteY5" fmla="*/ 1149634 h 1149634"/>
              <a:gd name="connsiteX6" fmla="*/ 280409 w 1569959"/>
              <a:gd name="connsiteY6" fmla="*/ 958025 h 1149634"/>
              <a:gd name="connsiteX7" fmla="*/ 280409 w 1569959"/>
              <a:gd name="connsiteY7" fmla="*/ 795367 h 1149634"/>
              <a:gd name="connsiteX8" fmla="*/ 0 w 1569959"/>
              <a:gd name="connsiteY8" fmla="*/ 587517 h 1149634"/>
              <a:gd name="connsiteX9" fmla="*/ 280409 w 1569959"/>
              <a:gd name="connsiteY9" fmla="*/ 379666 h 1149634"/>
              <a:gd name="connsiteX10" fmla="*/ 280409 w 1569959"/>
              <a:gd name="connsiteY10" fmla="*/ 191609 h 1149634"/>
              <a:gd name="connsiteX11" fmla="*/ 472018 w 1569959"/>
              <a:gd name="connsiteY11" fmla="*/ 0 h 1149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69959" h="1149634">
                <a:moveTo>
                  <a:pt x="472018" y="0"/>
                </a:moveTo>
                <a:lnTo>
                  <a:pt x="1378350" y="0"/>
                </a:lnTo>
                <a:cubicBezTo>
                  <a:pt x="1484173" y="0"/>
                  <a:pt x="1569959" y="85786"/>
                  <a:pt x="1569959" y="191609"/>
                </a:cubicBezTo>
                <a:lnTo>
                  <a:pt x="1569959" y="958025"/>
                </a:lnTo>
                <a:cubicBezTo>
                  <a:pt x="1569959" y="1063848"/>
                  <a:pt x="1484173" y="1149634"/>
                  <a:pt x="1378350" y="1149634"/>
                </a:cubicBezTo>
                <a:lnTo>
                  <a:pt x="472018" y="1149634"/>
                </a:lnTo>
                <a:cubicBezTo>
                  <a:pt x="366195" y="1149634"/>
                  <a:pt x="280409" y="1063848"/>
                  <a:pt x="280409" y="958025"/>
                </a:cubicBezTo>
                <a:lnTo>
                  <a:pt x="280409" y="795367"/>
                </a:lnTo>
                <a:lnTo>
                  <a:pt x="0" y="587517"/>
                </a:lnTo>
                <a:lnTo>
                  <a:pt x="280409" y="379666"/>
                </a:lnTo>
                <a:lnTo>
                  <a:pt x="280409" y="191609"/>
                </a:lnTo>
                <a:cubicBezTo>
                  <a:pt x="280409" y="85786"/>
                  <a:pt x="366195" y="0"/>
                  <a:pt x="472018" y="0"/>
                </a:cubicBezTo>
                <a:close/>
              </a:path>
            </a:pathLst>
          </a:custGeom>
          <a:solidFill>
            <a:schemeClr val="accent2"/>
          </a:solidFill>
          <a:ln w="12700" cap="flat" cmpd="sng" algn="ctr">
            <a:noFill/>
            <a:prstDash val="solid"/>
          </a:ln>
          <a:effectLst/>
        </p:spPr>
        <p:txBody>
          <a:bodyPr wrap="square" lIns="0" tIns="49357" rIns="189833" bIns="49357" anchor="ctr">
            <a:noAutofit/>
          </a:bodyPr>
          <a:lstStyle/>
          <a:p>
            <a:pPr algn="ctr">
              <a:defRPr/>
            </a:pPr>
            <a:r>
              <a:rPr lang="en-US" altLang="zh-CN" sz="2953" kern="0">
                <a:solidFill>
                  <a:srgbClr val="FFFFFF"/>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04</a:t>
            </a:r>
            <a:endParaRPr lang="zh-CN" altLang="en-US" sz="2953" kern="0" dirty="0">
              <a:solidFill>
                <a:srgbClr val="FFFFFF"/>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3" name="MH_Others_1"/>
          <p:cNvSpPr txBox="1"/>
          <p:nvPr>
            <p:custDataLst>
              <p:tags r:id="rId10"/>
            </p:custDataLst>
          </p:nvPr>
        </p:nvSpPr>
        <p:spPr>
          <a:xfrm>
            <a:off x="1458333" y="2495610"/>
            <a:ext cx="2278806" cy="1354217"/>
          </a:xfrm>
          <a:prstGeom prst="rect">
            <a:avLst/>
          </a:prstGeom>
          <a:noFill/>
        </p:spPr>
        <p:txBody>
          <a:bodyPr vert="horz" wrap="square" lIns="0" tIns="0" rIns="0" bIns="0" rtlCol="0" anchor="t" anchorCtr="0">
            <a:spAutoFit/>
          </a:bodyPr>
          <a:lstStyle/>
          <a:p>
            <a:pPr algn="ctr"/>
            <a:r>
              <a:rPr lang="zh-CN" altLang="en-US" sz="88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目录</a:t>
            </a:r>
            <a:endParaRPr lang="zh-CN" altLang="en-US" sz="88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MH_Others_2"/>
          <p:cNvSpPr txBox="1"/>
          <p:nvPr>
            <p:custDataLst>
              <p:tags r:id="rId11"/>
            </p:custDataLst>
          </p:nvPr>
        </p:nvSpPr>
        <p:spPr>
          <a:xfrm>
            <a:off x="1404523" y="3781897"/>
            <a:ext cx="2386428" cy="430887"/>
          </a:xfrm>
          <a:prstGeom prst="rect">
            <a:avLst/>
          </a:prstGeom>
          <a:noFill/>
        </p:spPr>
        <p:txBody>
          <a:bodyPr wrap="square" lIns="0" tIns="0" rIns="0" bIns="0" anchor="t" anchorCtr="0">
            <a:spAutoFit/>
          </a:bodyPr>
          <a:lstStyle/>
          <a:p>
            <a:pPr algn="ctr">
              <a:defRPr/>
            </a:pPr>
            <a:r>
              <a:rPr lang="en-US" altLang="zh-CN" sz="2800" dirty="0">
                <a:solidFill>
                  <a:schemeClr val="accent2"/>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800"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Freeform 6"/>
          <p:cNvSpPr>
            <a:spLocks/>
          </p:cNvSpPr>
          <p:nvPr/>
        </p:nvSpPr>
        <p:spPr bwMode="auto">
          <a:xfrm>
            <a:off x="3144375" y="0"/>
            <a:ext cx="3246338" cy="7232650"/>
          </a:xfrm>
          <a:custGeom>
            <a:avLst/>
            <a:gdLst>
              <a:gd name="T0" fmla="*/ 930 w 1422"/>
              <a:gd name="T1" fmla="*/ 0 h 3163"/>
              <a:gd name="T2" fmla="*/ 1422 w 1422"/>
              <a:gd name="T3" fmla="*/ 0 h 3163"/>
              <a:gd name="T4" fmla="*/ 237 w 1422"/>
              <a:gd name="T5" fmla="*/ 3163 h 3163"/>
              <a:gd name="T6" fmla="*/ 0 w 1422"/>
              <a:gd name="T7" fmla="*/ 3163 h 3163"/>
              <a:gd name="T8" fmla="*/ 930 w 1422"/>
              <a:gd name="T9" fmla="*/ 0 h 3163"/>
            </a:gdLst>
            <a:ahLst/>
            <a:cxnLst>
              <a:cxn ang="0">
                <a:pos x="T0" y="T1"/>
              </a:cxn>
              <a:cxn ang="0">
                <a:pos x="T2" y="T3"/>
              </a:cxn>
              <a:cxn ang="0">
                <a:pos x="T4" y="T5"/>
              </a:cxn>
              <a:cxn ang="0">
                <a:pos x="T6" y="T7"/>
              </a:cxn>
              <a:cxn ang="0">
                <a:pos x="T8" y="T9"/>
              </a:cxn>
            </a:cxnLst>
            <a:rect l="0" t="0" r="r" b="b"/>
            <a:pathLst>
              <a:path w="1422" h="3163">
                <a:moveTo>
                  <a:pt x="930" y="0"/>
                </a:moveTo>
                <a:lnTo>
                  <a:pt x="1422" y="0"/>
                </a:lnTo>
                <a:lnTo>
                  <a:pt x="237" y="3163"/>
                </a:lnTo>
                <a:lnTo>
                  <a:pt x="0" y="3163"/>
                </a:lnTo>
                <a:lnTo>
                  <a:pt x="930" y="0"/>
                </a:lnTo>
                <a:close/>
              </a:path>
            </a:pathLst>
          </a:custGeom>
          <a:solidFill>
            <a:srgbClr val="66CCFF">
              <a:alpha val="80000"/>
            </a:srgbClr>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p>
        </p:txBody>
      </p:sp>
      <p:sp>
        <p:nvSpPr>
          <p:cNvPr id="16" name="任意多边形 15"/>
          <p:cNvSpPr>
            <a:spLocks/>
          </p:cNvSpPr>
          <p:nvPr/>
        </p:nvSpPr>
        <p:spPr bwMode="auto">
          <a:xfrm>
            <a:off x="3144373" y="0"/>
            <a:ext cx="2531779" cy="7232650"/>
          </a:xfrm>
          <a:custGeom>
            <a:avLst/>
            <a:gdLst>
              <a:gd name="connsiteX0" fmla="*/ 1476376 w 1760538"/>
              <a:gd name="connsiteY0" fmla="*/ 0 h 5021263"/>
              <a:gd name="connsiteX1" fmla="*/ 1760538 w 1760538"/>
              <a:gd name="connsiteY1" fmla="*/ 0 h 5021263"/>
              <a:gd name="connsiteX2" fmla="*/ 950913 w 1760538"/>
              <a:gd name="connsiteY2" fmla="*/ 3481388 h 5021263"/>
              <a:gd name="connsiteX3" fmla="*/ 950910 w 1760538"/>
              <a:gd name="connsiteY3" fmla="*/ 3481394 h 5021263"/>
              <a:gd name="connsiteX4" fmla="*/ 593725 w 1760538"/>
              <a:gd name="connsiteY4" fmla="*/ 5021262 h 5021263"/>
              <a:gd name="connsiteX5" fmla="*/ 376238 w 1760538"/>
              <a:gd name="connsiteY5" fmla="*/ 5021262 h 5021263"/>
              <a:gd name="connsiteX6" fmla="*/ 376238 w 1760538"/>
              <a:gd name="connsiteY6" fmla="*/ 5021263 h 5021263"/>
              <a:gd name="connsiteX7" fmla="*/ 0 w 1760538"/>
              <a:gd name="connsiteY7" fmla="*/ 5021263 h 5021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0538" h="5021263">
                <a:moveTo>
                  <a:pt x="1476376" y="0"/>
                </a:moveTo>
                <a:lnTo>
                  <a:pt x="1760538" y="0"/>
                </a:lnTo>
                <a:lnTo>
                  <a:pt x="950913" y="3481388"/>
                </a:lnTo>
                <a:lnTo>
                  <a:pt x="950910" y="3481394"/>
                </a:lnTo>
                <a:lnTo>
                  <a:pt x="593725" y="5021262"/>
                </a:lnTo>
                <a:lnTo>
                  <a:pt x="376238" y="5021262"/>
                </a:lnTo>
                <a:lnTo>
                  <a:pt x="376238" y="5021263"/>
                </a:lnTo>
                <a:lnTo>
                  <a:pt x="0" y="5021263"/>
                </a:lnTo>
                <a:close/>
              </a:path>
            </a:pathLst>
          </a:custGeom>
          <a:solidFill>
            <a:schemeClr val="accent2"/>
          </a:solidFill>
          <a:ln w="0">
            <a:noFill/>
            <a:prstDash val="solid"/>
            <a:round/>
            <a:headEnd/>
            <a:tailEnd/>
          </a:ln>
        </p:spPr>
        <p:txBody>
          <a:bodyPr vert="horz" wrap="square" lIns="128580" tIns="64290" rIns="128580" bIns="64290" numCol="1" anchor="t" anchorCtr="0" compatLnSpc="1">
            <a:prstTxWarp prst="textNoShape">
              <a:avLst/>
            </a:prstTxWarp>
            <a:noAutofit/>
          </a:bodyPr>
          <a:lstStyle/>
          <a:p>
            <a:endParaRPr lang="zh-CN" altLang="en-US"/>
          </a:p>
        </p:txBody>
      </p:sp>
    </p:spTree>
    <p:custDataLst>
      <p:tags r:id="rId1"/>
    </p:custDataLst>
    <p:extLst>
      <p:ext uri="{BB962C8B-B14F-4D97-AF65-F5344CB8AC3E}">
        <p14:creationId xmlns:p14="http://schemas.microsoft.com/office/powerpoint/2010/main" val="383525043"/>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up)">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0-#ppt_w/2"/>
                                          </p:val>
                                        </p:tav>
                                        <p:tav tm="100000">
                                          <p:val>
                                            <p:strVal val="#ppt_x"/>
                                          </p:val>
                                        </p:tav>
                                      </p:tavLst>
                                    </p:anim>
                                    <p:anim calcmode="lin" valueType="num">
                                      <p:cBhvr additive="base">
                                        <p:cTn id="18" dur="500" fill="hold"/>
                                        <p:tgtEl>
                                          <p:spTgt spid="13"/>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0-#ppt_w/2"/>
                                          </p:val>
                                        </p:tav>
                                        <p:tav tm="100000">
                                          <p:val>
                                            <p:strVal val="#ppt_x"/>
                                          </p:val>
                                        </p:tav>
                                      </p:tavLst>
                                    </p:anim>
                                    <p:anim calcmode="lin" valueType="num">
                                      <p:cBhvr additive="base">
                                        <p:cTn id="22"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79"/>
                                        </p:tgtEl>
                                        <p:attrNameLst>
                                          <p:attrName>style.visibility</p:attrName>
                                        </p:attrNameLst>
                                      </p:cBhvr>
                                      <p:to>
                                        <p:strVal val="visible"/>
                                      </p:to>
                                    </p:set>
                                    <p:anim calcmode="lin" valueType="num">
                                      <p:cBhvr additive="base">
                                        <p:cTn id="27" dur="500" fill="hold"/>
                                        <p:tgtEl>
                                          <p:spTgt spid="79"/>
                                        </p:tgtEl>
                                        <p:attrNameLst>
                                          <p:attrName>ppt_x</p:attrName>
                                        </p:attrNameLst>
                                      </p:cBhvr>
                                      <p:tavLst>
                                        <p:tav tm="0">
                                          <p:val>
                                            <p:strVal val="0-#ppt_w/2"/>
                                          </p:val>
                                        </p:tav>
                                        <p:tav tm="100000">
                                          <p:val>
                                            <p:strVal val="#ppt_x"/>
                                          </p:val>
                                        </p:tav>
                                      </p:tavLst>
                                    </p:anim>
                                    <p:anim calcmode="lin" valueType="num">
                                      <p:cBhvr additive="base">
                                        <p:cTn id="28" dur="500" fill="hold"/>
                                        <p:tgtEl>
                                          <p:spTgt spid="79"/>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80"/>
                                        </p:tgtEl>
                                        <p:attrNameLst>
                                          <p:attrName>style.visibility</p:attrName>
                                        </p:attrNameLst>
                                      </p:cBhvr>
                                      <p:to>
                                        <p:strVal val="visible"/>
                                      </p:to>
                                    </p:set>
                                    <p:anim calcmode="lin" valueType="num">
                                      <p:cBhvr additive="base">
                                        <p:cTn id="31" dur="500" fill="hold"/>
                                        <p:tgtEl>
                                          <p:spTgt spid="80"/>
                                        </p:tgtEl>
                                        <p:attrNameLst>
                                          <p:attrName>ppt_x</p:attrName>
                                        </p:attrNameLst>
                                      </p:cBhvr>
                                      <p:tavLst>
                                        <p:tav tm="0">
                                          <p:val>
                                            <p:strVal val="0-#ppt_w/2"/>
                                          </p:val>
                                        </p:tav>
                                        <p:tav tm="100000">
                                          <p:val>
                                            <p:strVal val="#ppt_x"/>
                                          </p:val>
                                        </p:tav>
                                      </p:tavLst>
                                    </p:anim>
                                    <p:anim calcmode="lin" valueType="num">
                                      <p:cBhvr additive="base">
                                        <p:cTn id="32" dur="500" fill="hold"/>
                                        <p:tgtEl>
                                          <p:spTgt spid="8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additive="base">
                                        <p:cTn id="37" dur="500" fill="hold"/>
                                        <p:tgtEl>
                                          <p:spTgt spid="23"/>
                                        </p:tgtEl>
                                        <p:attrNameLst>
                                          <p:attrName>ppt_x</p:attrName>
                                        </p:attrNameLst>
                                      </p:cBhvr>
                                      <p:tavLst>
                                        <p:tav tm="0">
                                          <p:val>
                                            <p:strVal val="0-#ppt_w/2"/>
                                          </p:val>
                                        </p:tav>
                                        <p:tav tm="100000">
                                          <p:val>
                                            <p:strVal val="#ppt_x"/>
                                          </p:val>
                                        </p:tav>
                                      </p:tavLst>
                                    </p:anim>
                                    <p:anim calcmode="lin" valueType="num">
                                      <p:cBhvr additive="base">
                                        <p:cTn id="38" dur="500" fill="hold"/>
                                        <p:tgtEl>
                                          <p:spTgt spid="23"/>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anim calcmode="lin" valueType="num">
                                      <p:cBhvr additive="base">
                                        <p:cTn id="41" dur="500" fill="hold"/>
                                        <p:tgtEl>
                                          <p:spTgt spid="24"/>
                                        </p:tgtEl>
                                        <p:attrNameLst>
                                          <p:attrName>ppt_x</p:attrName>
                                        </p:attrNameLst>
                                      </p:cBhvr>
                                      <p:tavLst>
                                        <p:tav tm="0">
                                          <p:val>
                                            <p:strVal val="0-#ppt_w/2"/>
                                          </p:val>
                                        </p:tav>
                                        <p:tav tm="100000">
                                          <p:val>
                                            <p:strVal val="#ppt_x"/>
                                          </p:val>
                                        </p:tav>
                                      </p:tavLst>
                                    </p:anim>
                                    <p:anim calcmode="lin" valueType="num">
                                      <p:cBhvr additive="base">
                                        <p:cTn id="42"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 calcmode="lin" valueType="num">
                                      <p:cBhvr additive="base">
                                        <p:cTn id="47" dur="500" fill="hold"/>
                                        <p:tgtEl>
                                          <p:spTgt spid="25"/>
                                        </p:tgtEl>
                                        <p:attrNameLst>
                                          <p:attrName>ppt_x</p:attrName>
                                        </p:attrNameLst>
                                      </p:cBhvr>
                                      <p:tavLst>
                                        <p:tav tm="0">
                                          <p:val>
                                            <p:strVal val="0-#ppt_w/2"/>
                                          </p:val>
                                        </p:tav>
                                        <p:tav tm="100000">
                                          <p:val>
                                            <p:strVal val="#ppt_x"/>
                                          </p:val>
                                        </p:tav>
                                      </p:tavLst>
                                    </p:anim>
                                    <p:anim calcmode="lin" valueType="num">
                                      <p:cBhvr additive="base">
                                        <p:cTn id="48" dur="500" fill="hold"/>
                                        <p:tgtEl>
                                          <p:spTgt spid="25"/>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anim calcmode="lin" valueType="num">
                                      <p:cBhvr additive="base">
                                        <p:cTn id="51" dur="500" fill="hold"/>
                                        <p:tgtEl>
                                          <p:spTgt spid="26"/>
                                        </p:tgtEl>
                                        <p:attrNameLst>
                                          <p:attrName>ppt_x</p:attrName>
                                        </p:attrNameLst>
                                      </p:cBhvr>
                                      <p:tavLst>
                                        <p:tav tm="0">
                                          <p:val>
                                            <p:strVal val="0-#ppt_w/2"/>
                                          </p:val>
                                        </p:tav>
                                        <p:tav tm="100000">
                                          <p:val>
                                            <p:strVal val="#ppt_x"/>
                                          </p:val>
                                        </p:tav>
                                      </p:tavLst>
                                    </p:anim>
                                    <p:anim calcmode="lin" valueType="num">
                                      <p:cBhvr additive="base">
                                        <p:cTn id="52"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31"/>
                                        </p:tgtEl>
                                        <p:attrNameLst>
                                          <p:attrName>style.visibility</p:attrName>
                                        </p:attrNameLst>
                                      </p:cBhvr>
                                      <p:to>
                                        <p:strVal val="visible"/>
                                      </p:to>
                                    </p:set>
                                    <p:anim calcmode="lin" valueType="num">
                                      <p:cBhvr additive="base">
                                        <p:cTn id="57" dur="500" fill="hold"/>
                                        <p:tgtEl>
                                          <p:spTgt spid="31"/>
                                        </p:tgtEl>
                                        <p:attrNameLst>
                                          <p:attrName>ppt_x</p:attrName>
                                        </p:attrNameLst>
                                      </p:cBhvr>
                                      <p:tavLst>
                                        <p:tav tm="0">
                                          <p:val>
                                            <p:strVal val="0-#ppt_w/2"/>
                                          </p:val>
                                        </p:tav>
                                        <p:tav tm="100000">
                                          <p:val>
                                            <p:strVal val="#ppt_x"/>
                                          </p:val>
                                        </p:tav>
                                      </p:tavLst>
                                    </p:anim>
                                    <p:anim calcmode="lin" valueType="num">
                                      <p:cBhvr additive="base">
                                        <p:cTn id="58" dur="500" fill="hold"/>
                                        <p:tgtEl>
                                          <p:spTgt spid="31"/>
                                        </p:tgtEl>
                                        <p:attrNameLst>
                                          <p:attrName>ppt_y</p:attrName>
                                        </p:attrNameLst>
                                      </p:cBhvr>
                                      <p:tavLst>
                                        <p:tav tm="0">
                                          <p:val>
                                            <p:strVal val="#ppt_y"/>
                                          </p:val>
                                        </p:tav>
                                        <p:tav tm="100000">
                                          <p:val>
                                            <p:strVal val="#ppt_y"/>
                                          </p:val>
                                        </p:tav>
                                      </p:tavLst>
                                    </p:anim>
                                  </p:childTnLst>
                                </p:cTn>
                              </p:par>
                              <p:par>
                                <p:cTn id="59" presetID="2" presetClass="entr" presetSubtype="8" fill="hold" grpId="0" nodeType="withEffect">
                                  <p:stCondLst>
                                    <p:cond delay="0"/>
                                  </p:stCondLst>
                                  <p:childTnLst>
                                    <p:set>
                                      <p:cBhvr>
                                        <p:cTn id="60" dur="1" fill="hold">
                                          <p:stCondLst>
                                            <p:cond delay="0"/>
                                          </p:stCondLst>
                                        </p:cTn>
                                        <p:tgtEl>
                                          <p:spTgt spid="32"/>
                                        </p:tgtEl>
                                        <p:attrNameLst>
                                          <p:attrName>style.visibility</p:attrName>
                                        </p:attrNameLst>
                                      </p:cBhvr>
                                      <p:to>
                                        <p:strVal val="visible"/>
                                      </p:to>
                                    </p:set>
                                    <p:anim calcmode="lin" valueType="num">
                                      <p:cBhvr additive="base">
                                        <p:cTn id="61" dur="500" fill="hold"/>
                                        <p:tgtEl>
                                          <p:spTgt spid="32"/>
                                        </p:tgtEl>
                                        <p:attrNameLst>
                                          <p:attrName>ppt_x</p:attrName>
                                        </p:attrNameLst>
                                      </p:cBhvr>
                                      <p:tavLst>
                                        <p:tav tm="0">
                                          <p:val>
                                            <p:strVal val="0-#ppt_w/2"/>
                                          </p:val>
                                        </p:tav>
                                        <p:tav tm="100000">
                                          <p:val>
                                            <p:strVal val="#ppt_x"/>
                                          </p:val>
                                        </p:tav>
                                      </p:tavLst>
                                    </p:anim>
                                    <p:anim calcmode="lin" valueType="num">
                                      <p:cBhvr additive="base">
                                        <p:cTn id="62"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80" grpId="0" animBg="1"/>
      <p:bldP spid="23" grpId="0" animBg="1"/>
      <p:bldP spid="24" grpId="0" animBg="1"/>
      <p:bldP spid="25" grpId="0" animBg="1"/>
      <p:bldP spid="26" grpId="0" animBg="1"/>
      <p:bldP spid="31" grpId="0" animBg="1"/>
      <p:bldP spid="32" grpId="0" animBg="1"/>
      <p:bldP spid="13" grpId="0"/>
      <p:bldP spid="14" grpId="0"/>
      <p:bldP spid="15" grpId="0" animBg="1"/>
      <p:bldP spid="1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712782" y="3029595"/>
            <a:ext cx="6189201" cy="677108"/>
          </a:xfrm>
          <a:prstGeom prst="rect">
            <a:avLst/>
          </a:prstGeom>
        </p:spPr>
        <p:txBody>
          <a:bodyPr wrap="square" lIns="0" tIns="0" rIns="0" bIns="0">
            <a:spAutoFit/>
          </a:bodyPr>
          <a:lstStyle/>
          <a:p>
            <a:r>
              <a:rPr lang="en-US" altLang="zh-CN" sz="4400" b="1"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TF </a:t>
            </a:r>
            <a:r>
              <a:rPr lang="zh-CN" altLang="en-US" sz="4400" b="1"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在 </a:t>
            </a:r>
            <a:r>
              <a:rPr lang="en-US" altLang="zh-CN" sz="4400" b="1"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IOS </a:t>
            </a:r>
            <a:r>
              <a:rPr lang="zh-CN" altLang="en-US" sz="4400" b="1"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项目中的应用</a:t>
            </a:r>
            <a:endParaRPr lang="zh-CN" altLang="en-US" sz="4400"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Freeform 6"/>
          <p:cNvSpPr>
            <a:spLocks/>
          </p:cNvSpPr>
          <p:nvPr/>
        </p:nvSpPr>
        <p:spPr bwMode="auto">
          <a:xfrm>
            <a:off x="2468937" y="0"/>
            <a:ext cx="3246338" cy="7232650"/>
          </a:xfrm>
          <a:custGeom>
            <a:avLst/>
            <a:gdLst>
              <a:gd name="T0" fmla="*/ 930 w 1422"/>
              <a:gd name="T1" fmla="*/ 0 h 3163"/>
              <a:gd name="T2" fmla="*/ 1422 w 1422"/>
              <a:gd name="T3" fmla="*/ 0 h 3163"/>
              <a:gd name="T4" fmla="*/ 237 w 1422"/>
              <a:gd name="T5" fmla="*/ 3163 h 3163"/>
              <a:gd name="T6" fmla="*/ 0 w 1422"/>
              <a:gd name="T7" fmla="*/ 3163 h 3163"/>
              <a:gd name="T8" fmla="*/ 930 w 1422"/>
              <a:gd name="T9" fmla="*/ 0 h 3163"/>
            </a:gdLst>
            <a:ahLst/>
            <a:cxnLst>
              <a:cxn ang="0">
                <a:pos x="T0" y="T1"/>
              </a:cxn>
              <a:cxn ang="0">
                <a:pos x="T2" y="T3"/>
              </a:cxn>
              <a:cxn ang="0">
                <a:pos x="T4" y="T5"/>
              </a:cxn>
              <a:cxn ang="0">
                <a:pos x="T6" y="T7"/>
              </a:cxn>
              <a:cxn ang="0">
                <a:pos x="T8" y="T9"/>
              </a:cxn>
            </a:cxnLst>
            <a:rect l="0" t="0" r="r" b="b"/>
            <a:pathLst>
              <a:path w="1422" h="3163">
                <a:moveTo>
                  <a:pt x="930" y="0"/>
                </a:moveTo>
                <a:lnTo>
                  <a:pt x="1422" y="0"/>
                </a:lnTo>
                <a:lnTo>
                  <a:pt x="237" y="3163"/>
                </a:lnTo>
                <a:lnTo>
                  <a:pt x="0" y="3163"/>
                </a:lnTo>
                <a:lnTo>
                  <a:pt x="930" y="0"/>
                </a:lnTo>
                <a:close/>
              </a:path>
            </a:pathLst>
          </a:custGeom>
          <a:solidFill>
            <a:srgbClr val="66CCFF">
              <a:alpha val="80000"/>
            </a:srgbClr>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p>
        </p:txBody>
      </p:sp>
      <p:sp>
        <p:nvSpPr>
          <p:cNvPr id="14" name="任意多边形 13"/>
          <p:cNvSpPr>
            <a:spLocks/>
          </p:cNvSpPr>
          <p:nvPr/>
        </p:nvSpPr>
        <p:spPr bwMode="auto">
          <a:xfrm>
            <a:off x="2468935" y="0"/>
            <a:ext cx="2531779" cy="7232650"/>
          </a:xfrm>
          <a:custGeom>
            <a:avLst/>
            <a:gdLst>
              <a:gd name="connsiteX0" fmla="*/ 1476376 w 1760538"/>
              <a:gd name="connsiteY0" fmla="*/ 0 h 5021263"/>
              <a:gd name="connsiteX1" fmla="*/ 1760538 w 1760538"/>
              <a:gd name="connsiteY1" fmla="*/ 0 h 5021263"/>
              <a:gd name="connsiteX2" fmla="*/ 950913 w 1760538"/>
              <a:gd name="connsiteY2" fmla="*/ 3481388 h 5021263"/>
              <a:gd name="connsiteX3" fmla="*/ 950910 w 1760538"/>
              <a:gd name="connsiteY3" fmla="*/ 3481394 h 5021263"/>
              <a:gd name="connsiteX4" fmla="*/ 593725 w 1760538"/>
              <a:gd name="connsiteY4" fmla="*/ 5021262 h 5021263"/>
              <a:gd name="connsiteX5" fmla="*/ 376238 w 1760538"/>
              <a:gd name="connsiteY5" fmla="*/ 5021262 h 5021263"/>
              <a:gd name="connsiteX6" fmla="*/ 376238 w 1760538"/>
              <a:gd name="connsiteY6" fmla="*/ 5021263 h 5021263"/>
              <a:gd name="connsiteX7" fmla="*/ 0 w 1760538"/>
              <a:gd name="connsiteY7" fmla="*/ 5021263 h 5021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0538" h="5021263">
                <a:moveTo>
                  <a:pt x="1476376" y="0"/>
                </a:moveTo>
                <a:lnTo>
                  <a:pt x="1760538" y="0"/>
                </a:lnTo>
                <a:lnTo>
                  <a:pt x="950913" y="3481388"/>
                </a:lnTo>
                <a:lnTo>
                  <a:pt x="950910" y="3481394"/>
                </a:lnTo>
                <a:lnTo>
                  <a:pt x="593725" y="5021262"/>
                </a:lnTo>
                <a:lnTo>
                  <a:pt x="376238" y="5021262"/>
                </a:lnTo>
                <a:lnTo>
                  <a:pt x="376238" y="5021263"/>
                </a:lnTo>
                <a:lnTo>
                  <a:pt x="0" y="5021263"/>
                </a:lnTo>
                <a:close/>
              </a:path>
            </a:pathLst>
          </a:custGeom>
          <a:solidFill>
            <a:schemeClr val="accent2"/>
          </a:solidFill>
          <a:ln w="0">
            <a:noFill/>
            <a:prstDash val="solid"/>
            <a:round/>
            <a:headEnd/>
            <a:tailEnd/>
          </a:ln>
        </p:spPr>
        <p:txBody>
          <a:bodyPr vert="horz" wrap="square" lIns="128580" tIns="64290" rIns="128580" bIns="64290" numCol="1" anchor="t" anchorCtr="0" compatLnSpc="1">
            <a:prstTxWarp prst="textNoShape">
              <a:avLst/>
            </a:prstTxWarp>
            <a:noAutofit/>
          </a:bodyPr>
          <a:lstStyle/>
          <a:p>
            <a:endParaRPr lang="zh-CN" altLang="en-US"/>
          </a:p>
        </p:txBody>
      </p:sp>
    </p:spTree>
    <p:custDataLst>
      <p:tags r:id="rId1"/>
    </p:custDataLst>
    <p:extLst>
      <p:ext uri="{BB962C8B-B14F-4D97-AF65-F5344CB8AC3E}">
        <p14:creationId xmlns:p14="http://schemas.microsoft.com/office/powerpoint/2010/main" val="3316172714"/>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0-#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animBg="1"/>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812800" y="5776565"/>
            <a:ext cx="9793039" cy="11620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108000" bIns="0" anchor="ctr"/>
          <a:lstStyle/>
          <a:p>
            <a:r>
              <a:rPr lang="en-US" altLang="zh-CN" dirty="0"/>
              <a:t>https://github.com/hollance/TensorFlow-iOS-Example</a:t>
            </a:r>
            <a:endParaRPr lang="zh-CN" altLang="zh-CN" dirty="0"/>
          </a:p>
          <a:p>
            <a:r>
              <a:rPr lang="en-US" altLang="zh-CN" dirty="0"/>
              <a:t> </a:t>
            </a:r>
            <a:endParaRPr lang="zh-CN" altLang="zh-CN" dirty="0"/>
          </a:p>
          <a:p>
            <a:r>
              <a:rPr lang="en-US" altLang="zh-CN" dirty="0"/>
              <a:t>https://github.com/LunarFlash/convolutional-neural-network-image-recognition</a:t>
            </a:r>
            <a:endParaRPr lang="zh-CN" altLang="zh-CN" dirty="0"/>
          </a:p>
        </p:txBody>
      </p:sp>
      <p:sp>
        <p:nvSpPr>
          <p:cNvPr id="12" name="矩形 11"/>
          <p:cNvSpPr/>
          <p:nvPr/>
        </p:nvSpPr>
        <p:spPr>
          <a:xfrm>
            <a:off x="812800" y="1316156"/>
            <a:ext cx="9793039" cy="41723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108000" bIns="0" anchor="ctr"/>
          <a:lstStyle/>
          <a:p>
            <a:r>
              <a:rPr lang="en-US" altLang="zh-CN" dirty="0" smtClean="0"/>
              <a:t>         TensorFlow</a:t>
            </a:r>
            <a:r>
              <a:rPr lang="zh-CN" altLang="zh-CN" dirty="0"/>
              <a:t>是谷歌基于</a:t>
            </a:r>
            <a:r>
              <a:rPr lang="en-US" altLang="zh-CN" dirty="0"/>
              <a:t>DistBelief</a:t>
            </a:r>
            <a:r>
              <a:rPr lang="zh-CN" altLang="zh-CN" dirty="0"/>
              <a:t>进行研发的第二代人工智能学习系统，其命名来源于本身的运行原理。</a:t>
            </a:r>
            <a:r>
              <a:rPr lang="en-US" altLang="zh-CN" dirty="0"/>
              <a:t>Tensor</a:t>
            </a:r>
            <a:r>
              <a:rPr lang="zh-CN" altLang="zh-CN" dirty="0"/>
              <a:t>（张量）意味着</a:t>
            </a:r>
            <a:r>
              <a:rPr lang="en-US" altLang="zh-CN" dirty="0"/>
              <a:t>N</a:t>
            </a:r>
            <a:r>
              <a:rPr lang="zh-CN" altLang="zh-CN" dirty="0"/>
              <a:t>维数组，</a:t>
            </a:r>
            <a:r>
              <a:rPr lang="en-US" altLang="zh-CN" dirty="0"/>
              <a:t>Flow</a:t>
            </a:r>
            <a:r>
              <a:rPr lang="zh-CN" altLang="zh-CN" dirty="0"/>
              <a:t>（流）意味着基于数据流图的计算，</a:t>
            </a:r>
            <a:r>
              <a:rPr lang="en-US" altLang="zh-CN" dirty="0"/>
              <a:t>TensorFlow</a:t>
            </a:r>
            <a:r>
              <a:rPr lang="zh-CN" altLang="zh-CN" dirty="0"/>
              <a:t>为张量从流图的一端流动到另一端计算过程。</a:t>
            </a:r>
            <a:r>
              <a:rPr lang="en-US" altLang="zh-CN" dirty="0"/>
              <a:t>TensorFlow</a:t>
            </a:r>
            <a:r>
              <a:rPr lang="zh-CN" altLang="zh-CN" dirty="0"/>
              <a:t>是将复杂的数据结构传输至人工智能神经网中进行分析和处理过程的系统</a:t>
            </a:r>
            <a:r>
              <a:rPr lang="zh-CN" altLang="zh-CN" dirty="0" smtClean="0"/>
              <a:t>。</a:t>
            </a:r>
            <a:endParaRPr lang="en-US" altLang="zh-CN" dirty="0" smtClean="0"/>
          </a:p>
          <a:p>
            <a:endParaRPr lang="zh-CN" altLang="zh-CN" dirty="0"/>
          </a:p>
          <a:p>
            <a:r>
              <a:rPr lang="en-US" altLang="zh-CN" dirty="0" smtClean="0"/>
              <a:t>        TensorFlow</a:t>
            </a:r>
            <a:r>
              <a:rPr lang="zh-CN" altLang="zh-CN" dirty="0"/>
              <a:t>可被用于语音识别或图像识别等多项机器深度学习领域，对</a:t>
            </a:r>
            <a:r>
              <a:rPr lang="en-US" altLang="zh-CN" dirty="0"/>
              <a:t>2011</a:t>
            </a:r>
            <a:r>
              <a:rPr lang="zh-CN" altLang="zh-CN" dirty="0"/>
              <a:t>年开发的深度学习基础架构</a:t>
            </a:r>
            <a:r>
              <a:rPr lang="en-US" altLang="zh-CN" dirty="0"/>
              <a:t>DistBelief</a:t>
            </a:r>
            <a:r>
              <a:rPr lang="zh-CN" altLang="zh-CN" dirty="0"/>
              <a:t>进行了各方面的改进，它可在小到一部智能手机、大到数千台数据中心服务器的各种设备上运行。</a:t>
            </a:r>
            <a:r>
              <a:rPr lang="en-US" altLang="zh-CN" dirty="0"/>
              <a:t>TensorFlow</a:t>
            </a:r>
            <a:r>
              <a:rPr lang="zh-CN" altLang="zh-CN" dirty="0"/>
              <a:t>将完全开源，任何人都可以用。</a:t>
            </a:r>
          </a:p>
          <a:p>
            <a:r>
              <a:rPr lang="en-US" altLang="zh-CN" dirty="0"/>
              <a:t> </a:t>
            </a:r>
            <a:endParaRPr lang="zh-CN" altLang="zh-CN" dirty="0"/>
          </a:p>
          <a:p>
            <a:r>
              <a:rPr lang="en-US" altLang="zh-CN" dirty="0" smtClean="0"/>
              <a:t>         </a:t>
            </a:r>
            <a:r>
              <a:rPr lang="zh-CN" altLang="zh-CN" dirty="0" smtClean="0"/>
              <a:t>与</a:t>
            </a:r>
            <a:r>
              <a:rPr lang="en-US" altLang="zh-CN" dirty="0"/>
              <a:t>Caffe</a:t>
            </a:r>
            <a:r>
              <a:rPr lang="zh-CN" altLang="zh-CN" dirty="0"/>
              <a:t>、</a:t>
            </a:r>
            <a:r>
              <a:rPr lang="en-US" altLang="zh-CN" dirty="0"/>
              <a:t>Theano</a:t>
            </a:r>
            <a:r>
              <a:rPr lang="zh-CN" altLang="zh-CN" dirty="0"/>
              <a:t>、</a:t>
            </a:r>
            <a:r>
              <a:rPr lang="en-US" altLang="zh-CN" dirty="0"/>
              <a:t>Torch</a:t>
            </a:r>
            <a:r>
              <a:rPr lang="zh-CN" altLang="zh-CN" dirty="0"/>
              <a:t>、</a:t>
            </a:r>
            <a:r>
              <a:rPr lang="en-US" altLang="zh-CN" dirty="0"/>
              <a:t>MXNet</a:t>
            </a:r>
            <a:r>
              <a:rPr lang="zh-CN" altLang="zh-CN" dirty="0"/>
              <a:t>等框架相比，</a:t>
            </a:r>
            <a:r>
              <a:rPr lang="en-US" altLang="zh-CN" dirty="0"/>
              <a:t>TensorFlow</a:t>
            </a:r>
            <a:r>
              <a:rPr lang="zh-CN" altLang="zh-CN" dirty="0"/>
              <a:t>在</a:t>
            </a:r>
            <a:r>
              <a:rPr lang="en-US" altLang="zh-CN" dirty="0"/>
              <a:t>Github</a:t>
            </a:r>
            <a:r>
              <a:rPr lang="zh-CN" altLang="zh-CN" dirty="0"/>
              <a:t>上</a:t>
            </a:r>
            <a:r>
              <a:rPr lang="en-US" altLang="zh-CN" dirty="0"/>
              <a:t>Fork</a:t>
            </a:r>
            <a:r>
              <a:rPr lang="zh-CN" altLang="zh-CN" dirty="0"/>
              <a:t>数和</a:t>
            </a:r>
            <a:r>
              <a:rPr lang="en-US" altLang="zh-CN" dirty="0"/>
              <a:t>Star</a:t>
            </a:r>
            <a:r>
              <a:rPr lang="zh-CN" altLang="zh-CN" dirty="0"/>
              <a:t>数都是最多的，而且在图形分类、音频处理、推荐系统和自然语言处理等场景下都有丰富的应用。</a:t>
            </a:r>
          </a:p>
          <a:p>
            <a:r>
              <a:rPr lang="en-US" altLang="zh-CN" dirty="0"/>
              <a:t>TensorFlow</a:t>
            </a:r>
            <a:r>
              <a:rPr lang="zh-CN" altLang="zh-CN" dirty="0"/>
              <a:t>的流行让深度学习门槛变得越来越低，只要你有</a:t>
            </a:r>
            <a:r>
              <a:rPr lang="en-US" altLang="zh-CN" dirty="0"/>
              <a:t>Python</a:t>
            </a:r>
            <a:r>
              <a:rPr lang="zh-CN" altLang="zh-CN" dirty="0"/>
              <a:t>和机器学习基础，入门和使用神经网络模型变得非常简单。</a:t>
            </a:r>
          </a:p>
          <a:p>
            <a:pPr algn="just">
              <a:spcBef>
                <a:spcPts val="0"/>
              </a:spcBef>
              <a:spcAft>
                <a:spcPts val="0"/>
              </a:spcAft>
            </a:pPr>
            <a:endParaRPr lang="en-US" altLang="zh-CN" sz="16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3" name="TextBox 8"/>
          <p:cNvSpPr txBox="1"/>
          <p:nvPr/>
        </p:nvSpPr>
        <p:spPr>
          <a:xfrm>
            <a:off x="864409" y="365631"/>
            <a:ext cx="8013238" cy="430887"/>
          </a:xfrm>
          <a:prstGeom prst="rect">
            <a:avLst/>
          </a:prstGeom>
          <a:noFill/>
        </p:spPr>
        <p:txBody>
          <a:bodyPr wrap="square" lIns="0" tIns="0" rIns="0" bIns="0" rtlCol="0" anchor="ctr">
            <a:spAutoFit/>
          </a:bodyPr>
          <a:lstStyle/>
          <a:p>
            <a:r>
              <a:rPr lang="en-US" altLang="zh-CN" sz="2800" dirty="0" smtClean="0">
                <a:solidFill>
                  <a:schemeClr val="bg1">
                    <a:lumMod val="50000"/>
                  </a:schemeClr>
                </a:solidFill>
                <a:latin typeface="微软雅黑" pitchFamily="34" charset="-122"/>
                <a:ea typeface="微软雅黑" pitchFamily="34" charset="-122"/>
                <a:sym typeface="Arial" panose="020B0604020202020204" pitchFamily="34" charset="0"/>
              </a:rPr>
              <a:t>TensorFlow </a:t>
            </a:r>
            <a:r>
              <a:rPr lang="zh-CN" altLang="en-US" sz="2800" dirty="0" smtClean="0">
                <a:solidFill>
                  <a:schemeClr val="bg1">
                    <a:lumMod val="50000"/>
                  </a:schemeClr>
                </a:solidFill>
                <a:latin typeface="微软雅黑" pitchFamily="34" charset="-122"/>
                <a:ea typeface="微软雅黑" pitchFamily="34" charset="-122"/>
                <a:sym typeface="Arial" panose="020B0604020202020204" pitchFamily="34" charset="0"/>
              </a:rPr>
              <a:t>在 </a:t>
            </a:r>
            <a:r>
              <a:rPr lang="en-US" altLang="zh-CN" sz="2800" dirty="0" smtClean="0">
                <a:solidFill>
                  <a:schemeClr val="bg1">
                    <a:lumMod val="50000"/>
                  </a:schemeClr>
                </a:solidFill>
                <a:latin typeface="微软雅黑" pitchFamily="34" charset="-122"/>
                <a:ea typeface="微软雅黑" pitchFamily="34" charset="-122"/>
                <a:sym typeface="Arial" panose="020B0604020202020204" pitchFamily="34" charset="0"/>
              </a:rPr>
              <a:t>IOS </a:t>
            </a:r>
            <a:r>
              <a:rPr lang="zh-CN" altLang="en-US" sz="2800" dirty="0" smtClean="0">
                <a:solidFill>
                  <a:schemeClr val="bg1">
                    <a:lumMod val="50000"/>
                  </a:schemeClr>
                </a:solidFill>
                <a:latin typeface="微软雅黑" pitchFamily="34" charset="-122"/>
                <a:ea typeface="微软雅黑" pitchFamily="34" charset="-122"/>
                <a:sym typeface="Arial" panose="020B0604020202020204" pitchFamily="34" charset="0"/>
              </a:rPr>
              <a:t>项目中的应用</a:t>
            </a:r>
            <a:endParaRPr lang="zh-CN" altLang="en-US" sz="2800" dirty="0">
              <a:solidFill>
                <a:schemeClr val="bg1">
                  <a:lumMod val="50000"/>
                </a:schemeClr>
              </a:solidFill>
              <a:latin typeface="微软雅黑" pitchFamily="34" charset="-122"/>
              <a:ea typeface="微软雅黑" pitchFamily="34" charset="-122"/>
              <a:sym typeface="Arial" panose="020B0604020202020204" pitchFamily="34" charset="0"/>
            </a:endParaRPr>
          </a:p>
        </p:txBody>
      </p:sp>
    </p:spTree>
    <p:extLst>
      <p:ext uri="{BB962C8B-B14F-4D97-AF65-F5344CB8AC3E}">
        <p14:creationId xmlns:p14="http://schemas.microsoft.com/office/powerpoint/2010/main" val="3756550457"/>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right)">
                                      <p:cBhvr>
                                        <p:cTn id="7" dur="1250"/>
                                        <p:tgtEl>
                                          <p:spTgt spid="12"/>
                                        </p:tgtEl>
                                      </p:cBhvr>
                                    </p:animEffect>
                                  </p:childTnLst>
                                </p:cTn>
                              </p:par>
                              <p:par>
                                <p:cTn id="8" presetID="22" presetClass="entr" presetSubtype="2" fill="hold" grpId="0" nodeType="withEffect">
                                  <p:stCondLst>
                                    <p:cond delay="1000"/>
                                  </p:stCondLst>
                                  <p:childTnLst>
                                    <p:set>
                                      <p:cBhvr>
                                        <p:cTn id="9" dur="1" fill="hold">
                                          <p:stCondLst>
                                            <p:cond delay="0"/>
                                          </p:stCondLst>
                                        </p:cTn>
                                        <p:tgtEl>
                                          <p:spTgt spid="7"/>
                                        </p:tgtEl>
                                        <p:attrNameLst>
                                          <p:attrName>style.visibility</p:attrName>
                                        </p:attrNameLst>
                                      </p:cBhvr>
                                      <p:to>
                                        <p:strVal val="visible"/>
                                      </p:to>
                                    </p:set>
                                    <p:animEffect transition="in" filter="wipe(right)">
                                      <p:cBhvr>
                                        <p:cTn id="10" dur="1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5" name="Group 5"/>
          <p:cNvGrpSpPr>
            <a:grpSpLocks/>
          </p:cNvGrpSpPr>
          <p:nvPr/>
        </p:nvGrpSpPr>
        <p:grpSpPr bwMode="auto">
          <a:xfrm>
            <a:off x="2900983" y="1888133"/>
            <a:ext cx="732194" cy="732194"/>
            <a:chOff x="0" y="0"/>
            <a:chExt cx="520701" cy="520701"/>
          </a:xfrm>
        </p:grpSpPr>
        <p:sp>
          <p:nvSpPr>
            <p:cNvPr id="20486" name="AutoShape 6"/>
            <p:cNvSpPr>
              <a:spLocks/>
            </p:cNvSpPr>
            <p:nvPr/>
          </p:nvSpPr>
          <p:spPr bwMode="auto">
            <a:xfrm>
              <a:off x="0" y="0"/>
              <a:ext cx="520701" cy="520701"/>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accent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nSpc>
                  <a:spcPct val="150000"/>
                </a:lnSpc>
                <a:defRPr/>
              </a:pPr>
              <a:endParaRPr lang="es-ES" sz="2669">
                <a:latin typeface="Arial" panose="020B0604020202020204" pitchFamily="34" charset="0"/>
                <a:ea typeface="微软雅黑" panose="020B0503020204020204" pitchFamily="34" charset="-122"/>
                <a:cs typeface="Calibri" charset="0"/>
                <a:sym typeface="Arial" panose="020B0604020202020204" pitchFamily="34" charset="0"/>
              </a:endParaRPr>
            </a:p>
          </p:txBody>
        </p:sp>
        <p:sp>
          <p:nvSpPr>
            <p:cNvPr id="20487" name="AutoShape 7"/>
            <p:cNvSpPr>
              <a:spLocks/>
            </p:cNvSpPr>
            <p:nvPr/>
          </p:nvSpPr>
          <p:spPr bwMode="auto">
            <a:xfrm>
              <a:off x="109537" y="125413"/>
              <a:ext cx="406401" cy="395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605" y="2541"/>
                  </a:moveTo>
                  <a:cubicBezTo>
                    <a:pt x="13321" y="4495"/>
                    <a:pt x="13321" y="4495"/>
                    <a:pt x="13321" y="4495"/>
                  </a:cubicBezTo>
                  <a:cubicBezTo>
                    <a:pt x="12274" y="3225"/>
                    <a:pt x="12274" y="3225"/>
                    <a:pt x="12274" y="3225"/>
                  </a:cubicBezTo>
                  <a:cubicBezTo>
                    <a:pt x="10086" y="586"/>
                    <a:pt x="10086" y="586"/>
                    <a:pt x="10086" y="586"/>
                  </a:cubicBezTo>
                  <a:cubicBezTo>
                    <a:pt x="9896" y="781"/>
                    <a:pt x="9896" y="781"/>
                    <a:pt x="9896" y="781"/>
                  </a:cubicBezTo>
                  <a:cubicBezTo>
                    <a:pt x="9610" y="390"/>
                    <a:pt x="9610" y="390"/>
                    <a:pt x="9610" y="390"/>
                  </a:cubicBezTo>
                  <a:cubicBezTo>
                    <a:pt x="6470" y="0"/>
                    <a:pt x="6470" y="0"/>
                    <a:pt x="6470" y="0"/>
                  </a:cubicBezTo>
                  <a:cubicBezTo>
                    <a:pt x="4662" y="3029"/>
                    <a:pt x="4662" y="3029"/>
                    <a:pt x="4662" y="3029"/>
                  </a:cubicBezTo>
                  <a:cubicBezTo>
                    <a:pt x="0" y="5571"/>
                    <a:pt x="0" y="5571"/>
                    <a:pt x="0" y="5571"/>
                  </a:cubicBezTo>
                  <a:cubicBezTo>
                    <a:pt x="1998" y="8307"/>
                    <a:pt x="1998" y="8307"/>
                    <a:pt x="1998" y="8307"/>
                  </a:cubicBezTo>
                  <a:cubicBezTo>
                    <a:pt x="3520" y="10262"/>
                    <a:pt x="3520" y="10262"/>
                    <a:pt x="3520" y="10262"/>
                  </a:cubicBezTo>
                  <a:cubicBezTo>
                    <a:pt x="190" y="13292"/>
                    <a:pt x="190" y="13292"/>
                    <a:pt x="190" y="13292"/>
                  </a:cubicBezTo>
                  <a:cubicBezTo>
                    <a:pt x="7231" y="21502"/>
                    <a:pt x="7231" y="21502"/>
                    <a:pt x="7231" y="21502"/>
                  </a:cubicBezTo>
                  <a:cubicBezTo>
                    <a:pt x="7422" y="21600"/>
                    <a:pt x="7707" y="21600"/>
                    <a:pt x="7992" y="21600"/>
                  </a:cubicBezTo>
                  <a:cubicBezTo>
                    <a:pt x="14844" y="21600"/>
                    <a:pt x="20553" y="16419"/>
                    <a:pt x="21600" y="9676"/>
                  </a:cubicBezTo>
                  <a:lnTo>
                    <a:pt x="15605" y="2541"/>
                  </a:lnTo>
                  <a:close/>
                </a:path>
              </a:pathLst>
            </a:custGeom>
            <a:solidFill>
              <a:schemeClr val="accent1">
                <a:lumMod val="75000"/>
              </a:schemeClr>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nSpc>
                  <a:spcPct val="150000"/>
                </a:lnSpc>
                <a:defRPr/>
              </a:pPr>
              <a:endParaRPr lang="es-ES" sz="2669">
                <a:latin typeface="Arial" panose="020B0604020202020204" pitchFamily="34" charset="0"/>
                <a:ea typeface="微软雅黑" panose="020B0503020204020204" pitchFamily="34" charset="-122"/>
                <a:cs typeface="Calibri" charset="0"/>
                <a:sym typeface="Arial" panose="020B0604020202020204" pitchFamily="34" charset="0"/>
              </a:endParaRPr>
            </a:p>
          </p:txBody>
        </p:sp>
        <p:sp>
          <p:nvSpPr>
            <p:cNvPr id="20488" name="AutoShape 8"/>
            <p:cNvSpPr>
              <a:spLocks/>
            </p:cNvSpPr>
            <p:nvPr/>
          </p:nvSpPr>
          <p:spPr bwMode="auto">
            <a:xfrm>
              <a:off x="107950" y="117475"/>
              <a:ext cx="303213" cy="149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63" y="21599"/>
                  </a:moveTo>
                  <a:cubicBezTo>
                    <a:pt x="15209" y="21599"/>
                    <a:pt x="19043" y="19518"/>
                    <a:pt x="21599" y="16134"/>
                  </a:cubicBezTo>
                  <a:cubicBezTo>
                    <a:pt x="21472" y="10149"/>
                    <a:pt x="21472" y="10149"/>
                    <a:pt x="21472" y="10149"/>
                  </a:cubicBezTo>
                  <a:cubicBezTo>
                    <a:pt x="21472" y="8327"/>
                    <a:pt x="20833" y="6766"/>
                    <a:pt x="19810" y="6766"/>
                  </a:cubicBezTo>
                  <a:cubicBezTo>
                    <a:pt x="14698" y="6766"/>
                    <a:pt x="14698" y="6766"/>
                    <a:pt x="14698" y="6766"/>
                  </a:cubicBezTo>
                  <a:cubicBezTo>
                    <a:pt x="14442" y="2862"/>
                    <a:pt x="12781" y="0"/>
                    <a:pt x="10863" y="0"/>
                  </a:cubicBezTo>
                  <a:cubicBezTo>
                    <a:pt x="8818" y="0"/>
                    <a:pt x="7157" y="2862"/>
                    <a:pt x="6901" y="7026"/>
                  </a:cubicBezTo>
                  <a:cubicBezTo>
                    <a:pt x="1661" y="7026"/>
                    <a:pt x="1661" y="7026"/>
                    <a:pt x="1661" y="7026"/>
                  </a:cubicBezTo>
                  <a:cubicBezTo>
                    <a:pt x="766" y="7026"/>
                    <a:pt x="0" y="8587"/>
                    <a:pt x="0" y="10409"/>
                  </a:cubicBezTo>
                  <a:cubicBezTo>
                    <a:pt x="127" y="15874"/>
                    <a:pt x="127" y="15874"/>
                    <a:pt x="127" y="15874"/>
                  </a:cubicBezTo>
                  <a:cubicBezTo>
                    <a:pt x="2556" y="19518"/>
                    <a:pt x="6518" y="21599"/>
                    <a:pt x="10863" y="21599"/>
                  </a:cubicBezTo>
                  <a:close/>
                  <a:moveTo>
                    <a:pt x="10863" y="20038"/>
                  </a:moveTo>
                  <a:cubicBezTo>
                    <a:pt x="10097" y="20038"/>
                    <a:pt x="9457" y="19257"/>
                    <a:pt x="9457" y="18737"/>
                  </a:cubicBezTo>
                  <a:cubicBezTo>
                    <a:pt x="9457" y="17956"/>
                    <a:pt x="10097" y="17436"/>
                    <a:pt x="10863" y="17436"/>
                  </a:cubicBezTo>
                  <a:cubicBezTo>
                    <a:pt x="11502" y="17436"/>
                    <a:pt x="12142" y="17956"/>
                    <a:pt x="12142" y="18737"/>
                  </a:cubicBezTo>
                  <a:cubicBezTo>
                    <a:pt x="12142" y="19257"/>
                    <a:pt x="11502" y="20038"/>
                    <a:pt x="10863" y="20038"/>
                  </a:cubicBezTo>
                  <a:close/>
                  <a:moveTo>
                    <a:pt x="10863" y="1821"/>
                  </a:moveTo>
                  <a:cubicBezTo>
                    <a:pt x="12397" y="1821"/>
                    <a:pt x="13803" y="3903"/>
                    <a:pt x="14314" y="6766"/>
                  </a:cubicBezTo>
                  <a:cubicBezTo>
                    <a:pt x="7285" y="7026"/>
                    <a:pt x="7285" y="7026"/>
                    <a:pt x="7285" y="7026"/>
                  </a:cubicBezTo>
                  <a:cubicBezTo>
                    <a:pt x="7668" y="3903"/>
                    <a:pt x="9074" y="1821"/>
                    <a:pt x="10863" y="1821"/>
                  </a:cubicBezTo>
                  <a:close/>
                </a:path>
              </a:pathLst>
            </a:custGeom>
            <a:solidFill>
              <a:srgbClr val="E4E4E4"/>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nSpc>
                  <a:spcPct val="150000"/>
                </a:lnSpc>
                <a:defRPr/>
              </a:pPr>
              <a:endParaRPr lang="es-ES" sz="2669">
                <a:latin typeface="Arial" panose="020B0604020202020204" pitchFamily="34" charset="0"/>
                <a:ea typeface="微软雅黑" panose="020B0503020204020204" pitchFamily="34" charset="-122"/>
                <a:cs typeface="Calibri" charset="0"/>
                <a:sym typeface="Arial" panose="020B0604020202020204" pitchFamily="34" charset="0"/>
              </a:endParaRPr>
            </a:p>
          </p:txBody>
        </p:sp>
        <p:sp>
          <p:nvSpPr>
            <p:cNvPr id="20489" name="AutoShape 9"/>
            <p:cNvSpPr>
              <a:spLocks/>
            </p:cNvSpPr>
            <p:nvPr/>
          </p:nvSpPr>
          <p:spPr bwMode="auto">
            <a:xfrm>
              <a:off x="107950" y="238125"/>
              <a:ext cx="303213" cy="1365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472" y="0"/>
                  </a:moveTo>
                  <a:cubicBezTo>
                    <a:pt x="18915" y="3646"/>
                    <a:pt x="15081" y="5890"/>
                    <a:pt x="10736" y="5890"/>
                  </a:cubicBezTo>
                  <a:cubicBezTo>
                    <a:pt x="6518" y="5890"/>
                    <a:pt x="2684" y="3646"/>
                    <a:pt x="0" y="0"/>
                  </a:cubicBezTo>
                  <a:cubicBezTo>
                    <a:pt x="127" y="17953"/>
                    <a:pt x="127" y="17953"/>
                    <a:pt x="127" y="17953"/>
                  </a:cubicBezTo>
                  <a:cubicBezTo>
                    <a:pt x="127" y="20197"/>
                    <a:pt x="894" y="21599"/>
                    <a:pt x="1789" y="21599"/>
                  </a:cubicBezTo>
                  <a:cubicBezTo>
                    <a:pt x="19938" y="21319"/>
                    <a:pt x="19938" y="21319"/>
                    <a:pt x="19938" y="21319"/>
                  </a:cubicBezTo>
                  <a:cubicBezTo>
                    <a:pt x="20833" y="21319"/>
                    <a:pt x="21599" y="19636"/>
                    <a:pt x="21599" y="17672"/>
                  </a:cubicBezTo>
                  <a:lnTo>
                    <a:pt x="21472" y="0"/>
                  </a:lnTo>
                  <a:close/>
                </a:path>
              </a:pathLst>
            </a:custGeom>
            <a:solidFill>
              <a:srgbClr val="E4E4E4"/>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nSpc>
                  <a:spcPct val="150000"/>
                </a:lnSpc>
                <a:defRPr/>
              </a:pPr>
              <a:endParaRPr lang="es-ES" sz="2669">
                <a:latin typeface="Arial" panose="020B0604020202020204" pitchFamily="34" charset="0"/>
                <a:ea typeface="微软雅黑" panose="020B0503020204020204" pitchFamily="34" charset="-122"/>
                <a:cs typeface="Calibri" charset="0"/>
                <a:sym typeface="Arial" panose="020B0604020202020204" pitchFamily="34" charset="0"/>
              </a:endParaRPr>
            </a:p>
          </p:txBody>
        </p:sp>
      </p:grpSp>
      <p:grpSp>
        <p:nvGrpSpPr>
          <p:cNvPr id="20490" name="Group 10"/>
          <p:cNvGrpSpPr>
            <a:grpSpLocks/>
          </p:cNvGrpSpPr>
          <p:nvPr/>
        </p:nvGrpSpPr>
        <p:grpSpPr bwMode="auto">
          <a:xfrm>
            <a:off x="2892053" y="4278201"/>
            <a:ext cx="734427" cy="732194"/>
            <a:chOff x="-1" y="0"/>
            <a:chExt cx="522289" cy="520701"/>
          </a:xfrm>
        </p:grpSpPr>
        <p:sp>
          <p:nvSpPr>
            <p:cNvPr id="2" name="AutoShape 11"/>
            <p:cNvSpPr>
              <a:spLocks/>
            </p:cNvSpPr>
            <p:nvPr/>
          </p:nvSpPr>
          <p:spPr bwMode="auto">
            <a:xfrm>
              <a:off x="-1" y="0"/>
              <a:ext cx="520701" cy="520701"/>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accent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nSpc>
                  <a:spcPct val="150000"/>
                </a:lnSpc>
                <a:defRPr/>
              </a:pPr>
              <a:endParaRPr lang="es-ES" sz="2669">
                <a:latin typeface="Arial" panose="020B0604020202020204" pitchFamily="34" charset="0"/>
                <a:ea typeface="微软雅黑" panose="020B0503020204020204" pitchFamily="34" charset="-122"/>
                <a:cs typeface="Calibri" charset="0"/>
                <a:sym typeface="Arial" panose="020B0604020202020204" pitchFamily="34" charset="0"/>
              </a:endParaRPr>
            </a:p>
          </p:txBody>
        </p:sp>
        <p:sp>
          <p:nvSpPr>
            <p:cNvPr id="20492" name="AutoShape 12"/>
            <p:cNvSpPr>
              <a:spLocks/>
            </p:cNvSpPr>
            <p:nvPr/>
          </p:nvSpPr>
          <p:spPr bwMode="auto">
            <a:xfrm>
              <a:off x="63499" y="187325"/>
              <a:ext cx="458789" cy="32067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7119"/>
                  </a:moveTo>
                  <a:cubicBezTo>
                    <a:pt x="18140" y="1930"/>
                    <a:pt x="18140" y="1930"/>
                    <a:pt x="18140" y="1930"/>
                  </a:cubicBezTo>
                  <a:cubicBezTo>
                    <a:pt x="9787" y="0"/>
                    <a:pt x="9787" y="0"/>
                    <a:pt x="9787" y="0"/>
                  </a:cubicBezTo>
                  <a:cubicBezTo>
                    <a:pt x="3037" y="724"/>
                    <a:pt x="3037" y="724"/>
                    <a:pt x="3037" y="724"/>
                  </a:cubicBezTo>
                  <a:cubicBezTo>
                    <a:pt x="0" y="1930"/>
                    <a:pt x="0" y="1930"/>
                    <a:pt x="0" y="1930"/>
                  </a:cubicBezTo>
                  <a:cubicBezTo>
                    <a:pt x="5062" y="9653"/>
                    <a:pt x="5062" y="9653"/>
                    <a:pt x="5062" y="9653"/>
                  </a:cubicBezTo>
                  <a:cubicBezTo>
                    <a:pt x="12824" y="21600"/>
                    <a:pt x="12824" y="21600"/>
                    <a:pt x="12824" y="21600"/>
                  </a:cubicBezTo>
                  <a:cubicBezTo>
                    <a:pt x="17465" y="19789"/>
                    <a:pt x="21009" y="14118"/>
                    <a:pt x="21599" y="7119"/>
                  </a:cubicBezTo>
                  <a:close/>
                </a:path>
              </a:pathLst>
            </a:custGeom>
            <a:solidFill>
              <a:schemeClr val="accent2">
                <a:lumMod val="75000"/>
              </a:schemeClr>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nSpc>
                  <a:spcPct val="150000"/>
                </a:lnSpc>
                <a:defRPr/>
              </a:pPr>
              <a:endParaRPr lang="es-ES" sz="2669">
                <a:latin typeface="Arial" panose="020B0604020202020204" pitchFamily="34" charset="0"/>
                <a:ea typeface="微软雅黑" panose="020B0503020204020204" pitchFamily="34" charset="-122"/>
                <a:cs typeface="Calibri" charset="0"/>
                <a:sym typeface="Arial" panose="020B0604020202020204" pitchFamily="34" charset="0"/>
              </a:endParaRPr>
            </a:p>
          </p:txBody>
        </p:sp>
        <p:sp>
          <p:nvSpPr>
            <p:cNvPr id="20493" name="AutoShape 13"/>
            <p:cNvSpPr>
              <a:spLocks/>
            </p:cNvSpPr>
            <p:nvPr/>
          </p:nvSpPr>
          <p:spPr bwMode="auto">
            <a:xfrm>
              <a:off x="163512" y="258763"/>
              <a:ext cx="187325" cy="968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423" y="8799"/>
                  </a:moveTo>
                  <a:cubicBezTo>
                    <a:pt x="11215" y="8399"/>
                    <a:pt x="11215" y="8399"/>
                    <a:pt x="11215" y="8399"/>
                  </a:cubicBezTo>
                  <a:cubicBezTo>
                    <a:pt x="0" y="0"/>
                    <a:pt x="0" y="0"/>
                    <a:pt x="0" y="0"/>
                  </a:cubicBezTo>
                  <a:cubicBezTo>
                    <a:pt x="0" y="12400"/>
                    <a:pt x="0" y="12400"/>
                    <a:pt x="0" y="12400"/>
                  </a:cubicBezTo>
                  <a:cubicBezTo>
                    <a:pt x="0" y="17599"/>
                    <a:pt x="4776" y="21599"/>
                    <a:pt x="10800" y="21599"/>
                  </a:cubicBezTo>
                  <a:cubicBezTo>
                    <a:pt x="16823" y="21599"/>
                    <a:pt x="21599" y="17599"/>
                    <a:pt x="21599" y="12400"/>
                  </a:cubicBezTo>
                  <a:cubicBezTo>
                    <a:pt x="21599" y="800"/>
                    <a:pt x="21599" y="800"/>
                    <a:pt x="21599" y="800"/>
                  </a:cubicBezTo>
                  <a:lnTo>
                    <a:pt x="11423" y="8799"/>
                  </a:lnTo>
                  <a:close/>
                </a:path>
              </a:pathLst>
            </a:custGeom>
            <a:solidFill>
              <a:srgbClr val="E3E3E3"/>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nSpc>
                  <a:spcPct val="150000"/>
                </a:lnSpc>
                <a:defRPr/>
              </a:pPr>
              <a:endParaRPr lang="es-ES" sz="2669">
                <a:latin typeface="Arial" panose="020B0604020202020204" pitchFamily="34" charset="0"/>
                <a:ea typeface="微软雅黑" panose="020B0503020204020204" pitchFamily="34" charset="-122"/>
                <a:cs typeface="Calibri" charset="0"/>
                <a:sym typeface="Arial" panose="020B0604020202020204" pitchFamily="34" charset="0"/>
              </a:endParaRPr>
            </a:p>
          </p:txBody>
        </p:sp>
        <p:sp>
          <p:nvSpPr>
            <p:cNvPr id="20494" name="AutoShape 14"/>
            <p:cNvSpPr>
              <a:spLocks/>
            </p:cNvSpPr>
            <p:nvPr/>
          </p:nvSpPr>
          <p:spPr bwMode="auto">
            <a:xfrm>
              <a:off x="63499" y="131763"/>
              <a:ext cx="403226" cy="2127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21236"/>
                  </a:moveTo>
                  <a:cubicBezTo>
                    <a:pt x="20735" y="16699"/>
                    <a:pt x="20735" y="16699"/>
                    <a:pt x="20735" y="16699"/>
                  </a:cubicBezTo>
                  <a:cubicBezTo>
                    <a:pt x="20735" y="16517"/>
                    <a:pt x="20735" y="16154"/>
                    <a:pt x="20735" y="15973"/>
                  </a:cubicBezTo>
                  <a:cubicBezTo>
                    <a:pt x="20735" y="8712"/>
                    <a:pt x="20735" y="8712"/>
                    <a:pt x="20735" y="8712"/>
                  </a:cubicBezTo>
                  <a:cubicBezTo>
                    <a:pt x="20735" y="8712"/>
                    <a:pt x="20735" y="8712"/>
                    <a:pt x="20735" y="8712"/>
                  </a:cubicBezTo>
                  <a:cubicBezTo>
                    <a:pt x="20735" y="8712"/>
                    <a:pt x="20735" y="8712"/>
                    <a:pt x="20735" y="8712"/>
                  </a:cubicBezTo>
                  <a:cubicBezTo>
                    <a:pt x="20735" y="8531"/>
                    <a:pt x="20735" y="8531"/>
                    <a:pt x="20735" y="8531"/>
                  </a:cubicBezTo>
                  <a:cubicBezTo>
                    <a:pt x="20639" y="8531"/>
                    <a:pt x="20639" y="8531"/>
                    <a:pt x="20639" y="8531"/>
                  </a:cubicBezTo>
                  <a:cubicBezTo>
                    <a:pt x="10367" y="0"/>
                    <a:pt x="10367" y="0"/>
                    <a:pt x="10367" y="0"/>
                  </a:cubicBezTo>
                  <a:cubicBezTo>
                    <a:pt x="0" y="8531"/>
                    <a:pt x="0" y="8531"/>
                    <a:pt x="0" y="8531"/>
                  </a:cubicBezTo>
                  <a:cubicBezTo>
                    <a:pt x="10655" y="16336"/>
                    <a:pt x="10655" y="16336"/>
                    <a:pt x="10655" y="16336"/>
                  </a:cubicBezTo>
                  <a:cubicBezTo>
                    <a:pt x="20063" y="9075"/>
                    <a:pt x="20063" y="9075"/>
                    <a:pt x="20063" y="9075"/>
                  </a:cubicBezTo>
                  <a:cubicBezTo>
                    <a:pt x="20063" y="16699"/>
                    <a:pt x="20063" y="16699"/>
                    <a:pt x="20063" y="16699"/>
                  </a:cubicBezTo>
                  <a:cubicBezTo>
                    <a:pt x="19295" y="21236"/>
                    <a:pt x="19295" y="21236"/>
                    <a:pt x="19295" y="21236"/>
                  </a:cubicBezTo>
                  <a:cubicBezTo>
                    <a:pt x="19871" y="21600"/>
                    <a:pt x="19871" y="21600"/>
                    <a:pt x="19871" y="21600"/>
                  </a:cubicBezTo>
                  <a:cubicBezTo>
                    <a:pt x="20159" y="20329"/>
                    <a:pt x="20159" y="20329"/>
                    <a:pt x="20159" y="20329"/>
                  </a:cubicBezTo>
                  <a:cubicBezTo>
                    <a:pt x="20159" y="21600"/>
                    <a:pt x="20159" y="21600"/>
                    <a:pt x="20159" y="21600"/>
                  </a:cubicBezTo>
                  <a:cubicBezTo>
                    <a:pt x="20735" y="21600"/>
                    <a:pt x="20735" y="21600"/>
                    <a:pt x="20735" y="21600"/>
                  </a:cubicBezTo>
                  <a:cubicBezTo>
                    <a:pt x="20735" y="20329"/>
                    <a:pt x="20735" y="20329"/>
                    <a:pt x="20735" y="20329"/>
                  </a:cubicBezTo>
                  <a:cubicBezTo>
                    <a:pt x="21023" y="21600"/>
                    <a:pt x="21023" y="21600"/>
                    <a:pt x="21023" y="21600"/>
                  </a:cubicBezTo>
                  <a:lnTo>
                    <a:pt x="21599" y="21236"/>
                  </a:lnTo>
                  <a:close/>
                </a:path>
              </a:pathLst>
            </a:custGeom>
            <a:solidFill>
              <a:srgbClr val="E3E3E3"/>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nSpc>
                  <a:spcPct val="150000"/>
                </a:lnSpc>
                <a:defRPr/>
              </a:pPr>
              <a:endParaRPr lang="es-ES" sz="2669">
                <a:latin typeface="Arial" panose="020B0604020202020204" pitchFamily="34" charset="0"/>
                <a:ea typeface="微软雅黑" panose="020B0503020204020204" pitchFamily="34" charset="-122"/>
                <a:cs typeface="Calibri" charset="0"/>
                <a:sym typeface="Arial" panose="020B0604020202020204" pitchFamily="34" charset="0"/>
              </a:endParaRPr>
            </a:p>
          </p:txBody>
        </p:sp>
      </p:grpSp>
      <p:grpSp>
        <p:nvGrpSpPr>
          <p:cNvPr id="20495" name="Group 15"/>
          <p:cNvGrpSpPr>
            <a:grpSpLocks/>
          </p:cNvGrpSpPr>
          <p:nvPr/>
        </p:nvGrpSpPr>
        <p:grpSpPr bwMode="auto">
          <a:xfrm>
            <a:off x="9309695" y="4272910"/>
            <a:ext cx="732194" cy="732194"/>
            <a:chOff x="0" y="0"/>
            <a:chExt cx="520701" cy="520701"/>
          </a:xfrm>
        </p:grpSpPr>
        <p:sp>
          <p:nvSpPr>
            <p:cNvPr id="20496" name="AutoShape 16"/>
            <p:cNvSpPr>
              <a:spLocks/>
            </p:cNvSpPr>
            <p:nvPr/>
          </p:nvSpPr>
          <p:spPr bwMode="auto">
            <a:xfrm>
              <a:off x="0" y="0"/>
              <a:ext cx="520701" cy="520701"/>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accent3"/>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nSpc>
                  <a:spcPct val="150000"/>
                </a:lnSpc>
                <a:defRPr/>
              </a:pPr>
              <a:endParaRPr lang="es-ES" sz="2669">
                <a:latin typeface="Arial" panose="020B0604020202020204" pitchFamily="34" charset="0"/>
                <a:ea typeface="微软雅黑" panose="020B0503020204020204" pitchFamily="34" charset="-122"/>
                <a:cs typeface="Calibri" charset="0"/>
                <a:sym typeface="Arial" panose="020B0604020202020204" pitchFamily="34" charset="0"/>
              </a:endParaRPr>
            </a:p>
          </p:txBody>
        </p:sp>
        <p:sp>
          <p:nvSpPr>
            <p:cNvPr id="20497" name="AutoShape 17"/>
            <p:cNvSpPr>
              <a:spLocks/>
            </p:cNvSpPr>
            <p:nvPr/>
          </p:nvSpPr>
          <p:spPr bwMode="auto">
            <a:xfrm>
              <a:off x="144463" y="95250"/>
              <a:ext cx="333376" cy="4254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5610"/>
                  </a:moveTo>
                  <a:cubicBezTo>
                    <a:pt x="3367" y="0"/>
                    <a:pt x="3367" y="0"/>
                    <a:pt x="3367" y="0"/>
                  </a:cubicBezTo>
                  <a:cubicBezTo>
                    <a:pt x="1393" y="1361"/>
                    <a:pt x="1393" y="1361"/>
                    <a:pt x="1393" y="1361"/>
                  </a:cubicBezTo>
                  <a:cubicBezTo>
                    <a:pt x="3251" y="3357"/>
                    <a:pt x="3251" y="3357"/>
                    <a:pt x="3251" y="3357"/>
                  </a:cubicBezTo>
                  <a:cubicBezTo>
                    <a:pt x="0" y="7986"/>
                    <a:pt x="0" y="7986"/>
                    <a:pt x="0" y="7986"/>
                  </a:cubicBezTo>
                  <a:cubicBezTo>
                    <a:pt x="2090" y="9983"/>
                    <a:pt x="2090" y="9983"/>
                    <a:pt x="2090" y="9983"/>
                  </a:cubicBezTo>
                  <a:cubicBezTo>
                    <a:pt x="1161" y="10618"/>
                    <a:pt x="1161" y="10618"/>
                    <a:pt x="1161" y="10618"/>
                  </a:cubicBezTo>
                  <a:cubicBezTo>
                    <a:pt x="7200" y="15882"/>
                    <a:pt x="7200" y="15882"/>
                    <a:pt x="7200" y="15882"/>
                  </a:cubicBezTo>
                  <a:cubicBezTo>
                    <a:pt x="3832" y="17243"/>
                    <a:pt x="3832" y="17243"/>
                    <a:pt x="3832" y="17243"/>
                  </a:cubicBezTo>
                  <a:cubicBezTo>
                    <a:pt x="8709" y="21600"/>
                    <a:pt x="8709" y="21600"/>
                    <a:pt x="8709" y="21600"/>
                  </a:cubicBezTo>
                  <a:cubicBezTo>
                    <a:pt x="14051" y="21236"/>
                    <a:pt x="18812" y="18968"/>
                    <a:pt x="21599" y="15610"/>
                  </a:cubicBezTo>
                  <a:close/>
                </a:path>
              </a:pathLst>
            </a:custGeom>
            <a:solidFill>
              <a:schemeClr val="accent3">
                <a:lumMod val="75000"/>
              </a:schemeClr>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nSpc>
                  <a:spcPct val="150000"/>
                </a:lnSpc>
                <a:defRPr/>
              </a:pPr>
              <a:endParaRPr lang="es-ES" sz="2669">
                <a:latin typeface="Arial" panose="020B0604020202020204" pitchFamily="34" charset="0"/>
                <a:ea typeface="微软雅黑" panose="020B0503020204020204" pitchFamily="34" charset="-122"/>
                <a:cs typeface="Calibri" charset="0"/>
                <a:sym typeface="Arial" panose="020B0604020202020204" pitchFamily="34" charset="0"/>
              </a:endParaRPr>
            </a:p>
          </p:txBody>
        </p:sp>
        <p:sp>
          <p:nvSpPr>
            <p:cNvPr id="20498" name="AutoShape 18"/>
            <p:cNvSpPr>
              <a:spLocks/>
            </p:cNvSpPr>
            <p:nvPr/>
          </p:nvSpPr>
          <p:spPr bwMode="auto">
            <a:xfrm>
              <a:off x="165100" y="93663"/>
              <a:ext cx="36513"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3600"/>
                  </a:moveTo>
                  <a:lnTo>
                    <a:pt x="19721" y="0"/>
                  </a:lnTo>
                  <a:lnTo>
                    <a:pt x="0" y="18000"/>
                  </a:lnTo>
                  <a:lnTo>
                    <a:pt x="1878" y="21600"/>
                  </a:lnTo>
                  <a:lnTo>
                    <a:pt x="21600" y="3600"/>
                  </a:lnTo>
                  <a:close/>
                </a:path>
              </a:pathLst>
            </a:custGeom>
            <a:solidFill>
              <a:srgbClr val="E4E4E4"/>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nSpc>
                  <a:spcPct val="150000"/>
                </a:lnSpc>
                <a:defRPr/>
              </a:pPr>
              <a:endParaRPr lang="es-ES" sz="2669">
                <a:latin typeface="Arial" panose="020B0604020202020204" pitchFamily="34" charset="0"/>
                <a:ea typeface="微软雅黑" panose="020B0503020204020204" pitchFamily="34" charset="-122"/>
                <a:cs typeface="Calibri" charset="0"/>
                <a:sym typeface="Arial" panose="020B0604020202020204" pitchFamily="34" charset="0"/>
              </a:endParaRPr>
            </a:p>
          </p:txBody>
        </p:sp>
        <p:sp>
          <p:nvSpPr>
            <p:cNvPr id="20499" name="AutoShape 19"/>
            <p:cNvSpPr>
              <a:spLocks/>
            </p:cNvSpPr>
            <p:nvPr/>
          </p:nvSpPr>
          <p:spPr bwMode="auto">
            <a:xfrm>
              <a:off x="273051" y="258763"/>
              <a:ext cx="65088" cy="492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7" y="21599"/>
                  </a:moveTo>
                  <a:lnTo>
                    <a:pt x="21599" y="3483"/>
                  </a:lnTo>
                  <a:lnTo>
                    <a:pt x="18965" y="0"/>
                  </a:lnTo>
                  <a:lnTo>
                    <a:pt x="0" y="18116"/>
                  </a:lnTo>
                  <a:lnTo>
                    <a:pt x="2107" y="21599"/>
                  </a:lnTo>
                  <a:close/>
                </a:path>
              </a:pathLst>
            </a:custGeom>
            <a:solidFill>
              <a:srgbClr val="E4E4E4"/>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nSpc>
                  <a:spcPct val="150000"/>
                </a:lnSpc>
                <a:defRPr/>
              </a:pPr>
              <a:endParaRPr lang="es-ES" sz="2669">
                <a:latin typeface="Arial" panose="020B0604020202020204" pitchFamily="34" charset="0"/>
                <a:ea typeface="微软雅黑" panose="020B0503020204020204" pitchFamily="34" charset="-122"/>
                <a:cs typeface="Calibri" charset="0"/>
                <a:sym typeface="Arial" panose="020B0604020202020204" pitchFamily="34" charset="0"/>
              </a:endParaRPr>
            </a:p>
          </p:txBody>
        </p:sp>
        <p:sp>
          <p:nvSpPr>
            <p:cNvPr id="20500" name="AutoShape 20"/>
            <p:cNvSpPr>
              <a:spLocks/>
            </p:cNvSpPr>
            <p:nvPr/>
          </p:nvSpPr>
          <p:spPr bwMode="auto">
            <a:xfrm>
              <a:off x="144463" y="104775"/>
              <a:ext cx="231775" cy="338139"/>
            </a:xfrm>
            <a:custGeom>
              <a:avLst/>
              <a:gdLst>
                <a:gd name="T0" fmla="+- 0 11314 1028"/>
                <a:gd name="T1" fmla="*/ T0 w 20572"/>
                <a:gd name="T2" fmla="*/ 10800 h 21600"/>
                <a:gd name="T3" fmla="+- 0 11314 1028"/>
                <a:gd name="T4" fmla="*/ T3 w 20572"/>
                <a:gd name="T5" fmla="*/ 10800 h 21600"/>
                <a:gd name="T6" fmla="+- 0 11314 1028"/>
                <a:gd name="T7" fmla="*/ T6 w 20572"/>
                <a:gd name="T8" fmla="*/ 10800 h 21600"/>
                <a:gd name="T9" fmla="+- 0 11314 1028"/>
                <a:gd name="T10" fmla="*/ T9 w 20572"/>
                <a:gd name="T11" fmla="*/ 10800 h 21600"/>
              </a:gdLst>
              <a:ahLst/>
              <a:cxnLst>
                <a:cxn ang="0">
                  <a:pos x="T1" y="T2"/>
                </a:cxn>
                <a:cxn ang="0">
                  <a:pos x="T4" y="T5"/>
                </a:cxn>
                <a:cxn ang="0">
                  <a:pos x="T7" y="T8"/>
                </a:cxn>
                <a:cxn ang="0">
                  <a:pos x="T10" y="T11"/>
                </a:cxn>
              </a:cxnLst>
              <a:rect l="0" t="0" r="r" b="b"/>
              <a:pathLst>
                <a:path w="20572" h="21600">
                  <a:moveTo>
                    <a:pt x="16892" y="18742"/>
                  </a:moveTo>
                  <a:cubicBezTo>
                    <a:pt x="13852" y="18742"/>
                    <a:pt x="13852" y="18742"/>
                    <a:pt x="13852" y="18742"/>
                  </a:cubicBezTo>
                  <a:cubicBezTo>
                    <a:pt x="13852" y="18171"/>
                    <a:pt x="13852" y="18171"/>
                    <a:pt x="13852" y="18171"/>
                  </a:cubicBezTo>
                  <a:cubicBezTo>
                    <a:pt x="13852" y="18057"/>
                    <a:pt x="14012" y="18057"/>
                    <a:pt x="14012" y="17942"/>
                  </a:cubicBezTo>
                  <a:cubicBezTo>
                    <a:pt x="14012" y="17257"/>
                    <a:pt x="13371" y="16685"/>
                    <a:pt x="12412" y="16457"/>
                  </a:cubicBezTo>
                  <a:cubicBezTo>
                    <a:pt x="12412" y="15885"/>
                    <a:pt x="12412" y="15885"/>
                    <a:pt x="12412" y="15885"/>
                  </a:cubicBezTo>
                  <a:cubicBezTo>
                    <a:pt x="12891" y="15771"/>
                    <a:pt x="13212" y="15657"/>
                    <a:pt x="13532" y="15542"/>
                  </a:cubicBezTo>
                  <a:cubicBezTo>
                    <a:pt x="13691" y="15542"/>
                    <a:pt x="13691" y="15542"/>
                    <a:pt x="13691" y="15542"/>
                  </a:cubicBezTo>
                  <a:cubicBezTo>
                    <a:pt x="20572" y="12228"/>
                    <a:pt x="20572" y="12228"/>
                    <a:pt x="20572" y="12228"/>
                  </a:cubicBezTo>
                  <a:cubicBezTo>
                    <a:pt x="19772" y="11428"/>
                    <a:pt x="19772" y="11428"/>
                    <a:pt x="19772" y="11428"/>
                  </a:cubicBezTo>
                  <a:cubicBezTo>
                    <a:pt x="12732" y="14742"/>
                    <a:pt x="12732" y="14742"/>
                    <a:pt x="12732" y="14742"/>
                  </a:cubicBezTo>
                  <a:cubicBezTo>
                    <a:pt x="12891" y="14742"/>
                    <a:pt x="12891" y="14742"/>
                    <a:pt x="12891" y="14742"/>
                  </a:cubicBezTo>
                  <a:cubicBezTo>
                    <a:pt x="8572" y="15199"/>
                    <a:pt x="4411" y="13942"/>
                    <a:pt x="2651" y="11314"/>
                  </a:cubicBezTo>
                  <a:cubicBezTo>
                    <a:pt x="1051" y="8914"/>
                    <a:pt x="2012" y="6057"/>
                    <a:pt x="4732" y="4000"/>
                  </a:cubicBezTo>
                  <a:cubicBezTo>
                    <a:pt x="12252" y="11885"/>
                    <a:pt x="12252" y="11885"/>
                    <a:pt x="12252" y="11885"/>
                  </a:cubicBezTo>
                  <a:cubicBezTo>
                    <a:pt x="15611" y="10171"/>
                    <a:pt x="15611" y="10171"/>
                    <a:pt x="15611" y="10171"/>
                  </a:cubicBezTo>
                  <a:cubicBezTo>
                    <a:pt x="6011" y="800"/>
                    <a:pt x="6011" y="800"/>
                    <a:pt x="6011" y="800"/>
                  </a:cubicBezTo>
                  <a:cubicBezTo>
                    <a:pt x="5532" y="1028"/>
                    <a:pt x="5532" y="1028"/>
                    <a:pt x="5532" y="1028"/>
                  </a:cubicBezTo>
                  <a:cubicBezTo>
                    <a:pt x="4411" y="0"/>
                    <a:pt x="4411" y="0"/>
                    <a:pt x="4411" y="0"/>
                  </a:cubicBezTo>
                  <a:cubicBezTo>
                    <a:pt x="2651" y="914"/>
                    <a:pt x="2651" y="914"/>
                    <a:pt x="2651" y="914"/>
                  </a:cubicBezTo>
                  <a:cubicBezTo>
                    <a:pt x="3612" y="1942"/>
                    <a:pt x="3612" y="1942"/>
                    <a:pt x="3612" y="1942"/>
                  </a:cubicBezTo>
                  <a:cubicBezTo>
                    <a:pt x="3132" y="2171"/>
                    <a:pt x="3132" y="2171"/>
                    <a:pt x="3132" y="2171"/>
                  </a:cubicBezTo>
                  <a:cubicBezTo>
                    <a:pt x="3771" y="2971"/>
                    <a:pt x="3771" y="2971"/>
                    <a:pt x="3771" y="2971"/>
                  </a:cubicBezTo>
                  <a:cubicBezTo>
                    <a:pt x="251" y="5257"/>
                    <a:pt x="-1028" y="8800"/>
                    <a:pt x="891" y="11885"/>
                  </a:cubicBezTo>
                  <a:cubicBezTo>
                    <a:pt x="2651" y="14514"/>
                    <a:pt x="7772" y="16114"/>
                    <a:pt x="11451" y="15885"/>
                  </a:cubicBezTo>
                  <a:cubicBezTo>
                    <a:pt x="11451" y="16457"/>
                    <a:pt x="11451" y="16457"/>
                    <a:pt x="11451" y="16457"/>
                  </a:cubicBezTo>
                  <a:cubicBezTo>
                    <a:pt x="10492" y="16685"/>
                    <a:pt x="9852" y="17257"/>
                    <a:pt x="9852" y="17942"/>
                  </a:cubicBezTo>
                  <a:cubicBezTo>
                    <a:pt x="9852" y="18742"/>
                    <a:pt x="9852" y="18742"/>
                    <a:pt x="9852" y="18742"/>
                  </a:cubicBezTo>
                  <a:cubicBezTo>
                    <a:pt x="6971" y="18742"/>
                    <a:pt x="6971" y="18742"/>
                    <a:pt x="6971" y="18742"/>
                  </a:cubicBezTo>
                  <a:cubicBezTo>
                    <a:pt x="5851" y="18742"/>
                    <a:pt x="5051" y="19428"/>
                    <a:pt x="5051" y="20228"/>
                  </a:cubicBezTo>
                  <a:cubicBezTo>
                    <a:pt x="5051" y="20914"/>
                    <a:pt x="5851" y="21599"/>
                    <a:pt x="6971" y="21599"/>
                  </a:cubicBezTo>
                  <a:cubicBezTo>
                    <a:pt x="16892" y="21599"/>
                    <a:pt x="16892" y="21599"/>
                    <a:pt x="16892" y="21599"/>
                  </a:cubicBezTo>
                  <a:cubicBezTo>
                    <a:pt x="18012" y="21599"/>
                    <a:pt x="18812" y="20914"/>
                    <a:pt x="18812" y="20228"/>
                  </a:cubicBezTo>
                  <a:cubicBezTo>
                    <a:pt x="18812" y="19428"/>
                    <a:pt x="18012" y="18742"/>
                    <a:pt x="16892" y="18742"/>
                  </a:cubicBezTo>
                  <a:close/>
                </a:path>
              </a:pathLst>
            </a:custGeom>
            <a:solidFill>
              <a:srgbClr val="E4E4E4"/>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nSpc>
                  <a:spcPct val="150000"/>
                </a:lnSpc>
                <a:defRPr/>
              </a:pPr>
              <a:endParaRPr lang="es-ES" sz="2669">
                <a:latin typeface="Arial" panose="020B0604020202020204" pitchFamily="34" charset="0"/>
                <a:ea typeface="微软雅黑" panose="020B0503020204020204" pitchFamily="34" charset="-122"/>
                <a:cs typeface="Calibri" charset="0"/>
                <a:sym typeface="Arial" panose="020B0604020202020204" pitchFamily="34" charset="0"/>
              </a:endParaRPr>
            </a:p>
          </p:txBody>
        </p:sp>
      </p:grpSp>
      <p:grpSp>
        <p:nvGrpSpPr>
          <p:cNvPr id="20501" name="Group 21"/>
          <p:cNvGrpSpPr>
            <a:grpSpLocks/>
          </p:cNvGrpSpPr>
          <p:nvPr/>
        </p:nvGrpSpPr>
        <p:grpSpPr bwMode="auto">
          <a:xfrm>
            <a:off x="9309695" y="1888133"/>
            <a:ext cx="747820" cy="747820"/>
            <a:chOff x="-1" y="-1"/>
            <a:chExt cx="530228" cy="530228"/>
          </a:xfrm>
        </p:grpSpPr>
        <p:sp>
          <p:nvSpPr>
            <p:cNvPr id="3" name="AutoShape 22"/>
            <p:cNvSpPr>
              <a:spLocks/>
            </p:cNvSpPr>
            <p:nvPr/>
          </p:nvSpPr>
          <p:spPr bwMode="auto">
            <a:xfrm>
              <a:off x="-1" y="-1"/>
              <a:ext cx="530228" cy="53022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4"/>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nSpc>
                  <a:spcPct val="150000"/>
                </a:lnSpc>
                <a:defRPr/>
              </a:pPr>
              <a:endParaRPr lang="es-ES" sz="2669">
                <a:latin typeface="Arial" panose="020B0604020202020204" pitchFamily="34" charset="0"/>
                <a:ea typeface="微软雅黑" panose="020B0503020204020204" pitchFamily="34" charset="-122"/>
                <a:cs typeface="Calibri" charset="0"/>
                <a:sym typeface="Arial" panose="020B0604020202020204" pitchFamily="34" charset="0"/>
              </a:endParaRPr>
            </a:p>
          </p:txBody>
        </p:sp>
        <p:sp>
          <p:nvSpPr>
            <p:cNvPr id="20503" name="AutoShape 23"/>
            <p:cNvSpPr>
              <a:spLocks/>
            </p:cNvSpPr>
            <p:nvPr/>
          </p:nvSpPr>
          <p:spPr bwMode="auto">
            <a:xfrm>
              <a:off x="147196" y="125037"/>
              <a:ext cx="379865" cy="40519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9079"/>
                  </a:moveTo>
                  <a:cubicBezTo>
                    <a:pt x="12735" y="0"/>
                    <a:pt x="12735" y="0"/>
                    <a:pt x="12735" y="0"/>
                  </a:cubicBezTo>
                  <a:cubicBezTo>
                    <a:pt x="8049" y="286"/>
                    <a:pt x="8049" y="286"/>
                    <a:pt x="8049" y="286"/>
                  </a:cubicBezTo>
                  <a:cubicBezTo>
                    <a:pt x="203" y="286"/>
                    <a:pt x="203" y="286"/>
                    <a:pt x="203" y="286"/>
                  </a:cubicBezTo>
                  <a:cubicBezTo>
                    <a:pt x="407" y="8123"/>
                    <a:pt x="407" y="8123"/>
                    <a:pt x="407" y="8123"/>
                  </a:cubicBezTo>
                  <a:cubicBezTo>
                    <a:pt x="0" y="14623"/>
                    <a:pt x="0" y="14623"/>
                    <a:pt x="0" y="14623"/>
                  </a:cubicBezTo>
                  <a:cubicBezTo>
                    <a:pt x="6724" y="21599"/>
                    <a:pt x="6724" y="21599"/>
                    <a:pt x="6724" y="21599"/>
                  </a:cubicBezTo>
                  <a:cubicBezTo>
                    <a:pt x="14366" y="21504"/>
                    <a:pt x="20683" y="16056"/>
                    <a:pt x="21600" y="9079"/>
                  </a:cubicBezTo>
                  <a:close/>
                </a:path>
              </a:pathLst>
            </a:custGeom>
            <a:solidFill>
              <a:schemeClr val="accent4">
                <a:lumMod val="75000"/>
              </a:schemeClr>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nSpc>
                  <a:spcPct val="150000"/>
                </a:lnSpc>
                <a:defRPr/>
              </a:pPr>
              <a:endParaRPr lang="es-ES" sz="2669">
                <a:latin typeface="Arial" panose="020B0604020202020204" pitchFamily="34" charset="0"/>
                <a:ea typeface="微软雅黑" panose="020B0503020204020204" pitchFamily="34" charset="-122"/>
                <a:cs typeface="Calibri" charset="0"/>
                <a:sym typeface="Arial" panose="020B0604020202020204" pitchFamily="34" charset="0"/>
              </a:endParaRPr>
            </a:p>
          </p:txBody>
        </p:sp>
        <p:sp>
          <p:nvSpPr>
            <p:cNvPr id="20504" name="AutoShape 24"/>
            <p:cNvSpPr>
              <a:spLocks/>
            </p:cNvSpPr>
            <p:nvPr/>
          </p:nvSpPr>
          <p:spPr bwMode="auto">
            <a:xfrm>
              <a:off x="147196" y="125037"/>
              <a:ext cx="234250" cy="2817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04" y="0"/>
                  </a:moveTo>
                  <a:cubicBezTo>
                    <a:pt x="1163" y="275"/>
                    <a:pt x="1163" y="275"/>
                    <a:pt x="1163" y="275"/>
                  </a:cubicBezTo>
                  <a:cubicBezTo>
                    <a:pt x="498" y="275"/>
                    <a:pt x="0" y="687"/>
                    <a:pt x="0" y="1238"/>
                  </a:cubicBezTo>
                  <a:cubicBezTo>
                    <a:pt x="166" y="20499"/>
                    <a:pt x="166" y="20499"/>
                    <a:pt x="166" y="20499"/>
                  </a:cubicBezTo>
                  <a:cubicBezTo>
                    <a:pt x="166" y="21049"/>
                    <a:pt x="830" y="21599"/>
                    <a:pt x="1495" y="21599"/>
                  </a:cubicBezTo>
                  <a:cubicBezTo>
                    <a:pt x="20270" y="21324"/>
                    <a:pt x="20270" y="21324"/>
                    <a:pt x="20270" y="21324"/>
                  </a:cubicBezTo>
                  <a:cubicBezTo>
                    <a:pt x="21101" y="21324"/>
                    <a:pt x="21600" y="20912"/>
                    <a:pt x="21600" y="20361"/>
                  </a:cubicBezTo>
                  <a:cubicBezTo>
                    <a:pt x="21267" y="1100"/>
                    <a:pt x="21267" y="1100"/>
                    <a:pt x="21267" y="1100"/>
                  </a:cubicBezTo>
                  <a:cubicBezTo>
                    <a:pt x="21267" y="550"/>
                    <a:pt x="20769" y="0"/>
                    <a:pt x="20104" y="0"/>
                  </a:cubicBezTo>
                  <a:close/>
                  <a:moveTo>
                    <a:pt x="4486" y="18298"/>
                  </a:moveTo>
                  <a:cubicBezTo>
                    <a:pt x="3655" y="18298"/>
                    <a:pt x="2990" y="17885"/>
                    <a:pt x="2990" y="17197"/>
                  </a:cubicBezTo>
                  <a:cubicBezTo>
                    <a:pt x="2990" y="16509"/>
                    <a:pt x="3655" y="16096"/>
                    <a:pt x="4319" y="16096"/>
                  </a:cubicBezTo>
                  <a:cubicBezTo>
                    <a:pt x="5150" y="16096"/>
                    <a:pt x="5815" y="16509"/>
                    <a:pt x="5815" y="17197"/>
                  </a:cubicBezTo>
                  <a:cubicBezTo>
                    <a:pt x="5815" y="17747"/>
                    <a:pt x="5150" y="18298"/>
                    <a:pt x="4486" y="18298"/>
                  </a:cubicBezTo>
                  <a:close/>
                  <a:moveTo>
                    <a:pt x="4319" y="14721"/>
                  </a:moveTo>
                  <a:cubicBezTo>
                    <a:pt x="3655" y="14721"/>
                    <a:pt x="2990" y="14308"/>
                    <a:pt x="2990" y="13620"/>
                  </a:cubicBezTo>
                  <a:cubicBezTo>
                    <a:pt x="2990" y="13070"/>
                    <a:pt x="3489" y="12519"/>
                    <a:pt x="4319" y="12519"/>
                  </a:cubicBezTo>
                  <a:cubicBezTo>
                    <a:pt x="5150" y="12519"/>
                    <a:pt x="5649" y="12932"/>
                    <a:pt x="5649" y="13620"/>
                  </a:cubicBezTo>
                  <a:cubicBezTo>
                    <a:pt x="5649" y="14308"/>
                    <a:pt x="5150" y="14721"/>
                    <a:pt x="4319" y="14721"/>
                  </a:cubicBezTo>
                  <a:close/>
                  <a:moveTo>
                    <a:pt x="4319" y="11281"/>
                  </a:moveTo>
                  <a:cubicBezTo>
                    <a:pt x="3489" y="11281"/>
                    <a:pt x="2990" y="10731"/>
                    <a:pt x="2990" y="10043"/>
                  </a:cubicBezTo>
                  <a:cubicBezTo>
                    <a:pt x="2824" y="9492"/>
                    <a:pt x="3489" y="8942"/>
                    <a:pt x="4319" y="8942"/>
                  </a:cubicBezTo>
                  <a:cubicBezTo>
                    <a:pt x="4984" y="8942"/>
                    <a:pt x="5649" y="9492"/>
                    <a:pt x="5649" y="10043"/>
                  </a:cubicBezTo>
                  <a:cubicBezTo>
                    <a:pt x="5649" y="10731"/>
                    <a:pt x="4984" y="11281"/>
                    <a:pt x="4319" y="11281"/>
                  </a:cubicBezTo>
                  <a:close/>
                  <a:moveTo>
                    <a:pt x="8640" y="18298"/>
                  </a:moveTo>
                  <a:cubicBezTo>
                    <a:pt x="7975" y="18298"/>
                    <a:pt x="7310" y="17747"/>
                    <a:pt x="7310" y="17197"/>
                  </a:cubicBezTo>
                  <a:cubicBezTo>
                    <a:pt x="7310" y="16509"/>
                    <a:pt x="7975" y="15959"/>
                    <a:pt x="8640" y="15959"/>
                  </a:cubicBezTo>
                  <a:cubicBezTo>
                    <a:pt x="9470" y="15959"/>
                    <a:pt x="9969" y="16509"/>
                    <a:pt x="9969" y="17197"/>
                  </a:cubicBezTo>
                  <a:cubicBezTo>
                    <a:pt x="10135" y="17747"/>
                    <a:pt x="9470" y="18298"/>
                    <a:pt x="8640" y="18298"/>
                  </a:cubicBezTo>
                  <a:close/>
                  <a:moveTo>
                    <a:pt x="8640" y="14721"/>
                  </a:moveTo>
                  <a:cubicBezTo>
                    <a:pt x="7809" y="14721"/>
                    <a:pt x="7310" y="14170"/>
                    <a:pt x="7310" y="13620"/>
                  </a:cubicBezTo>
                  <a:cubicBezTo>
                    <a:pt x="7310" y="12932"/>
                    <a:pt x="7809" y="12519"/>
                    <a:pt x="8640" y="12519"/>
                  </a:cubicBezTo>
                  <a:cubicBezTo>
                    <a:pt x="9304" y="12519"/>
                    <a:pt x="9969" y="12932"/>
                    <a:pt x="9969" y="13620"/>
                  </a:cubicBezTo>
                  <a:cubicBezTo>
                    <a:pt x="9969" y="14170"/>
                    <a:pt x="9470" y="14721"/>
                    <a:pt x="8640" y="14721"/>
                  </a:cubicBezTo>
                  <a:close/>
                  <a:moveTo>
                    <a:pt x="8640" y="11143"/>
                  </a:moveTo>
                  <a:cubicBezTo>
                    <a:pt x="7809" y="11143"/>
                    <a:pt x="7144" y="10731"/>
                    <a:pt x="7144" y="10043"/>
                  </a:cubicBezTo>
                  <a:cubicBezTo>
                    <a:pt x="7144" y="9492"/>
                    <a:pt x="7809" y="8942"/>
                    <a:pt x="8640" y="8942"/>
                  </a:cubicBezTo>
                  <a:cubicBezTo>
                    <a:pt x="9304" y="8942"/>
                    <a:pt x="9969" y="9355"/>
                    <a:pt x="9969" y="10043"/>
                  </a:cubicBezTo>
                  <a:cubicBezTo>
                    <a:pt x="9969" y="10593"/>
                    <a:pt x="9304" y="11143"/>
                    <a:pt x="8640" y="11143"/>
                  </a:cubicBezTo>
                  <a:close/>
                  <a:moveTo>
                    <a:pt x="12960" y="18298"/>
                  </a:moveTo>
                  <a:cubicBezTo>
                    <a:pt x="12295" y="18298"/>
                    <a:pt x="11630" y="17747"/>
                    <a:pt x="11630" y="17059"/>
                  </a:cubicBezTo>
                  <a:cubicBezTo>
                    <a:pt x="11630" y="16509"/>
                    <a:pt x="12129" y="15959"/>
                    <a:pt x="12960" y="15959"/>
                  </a:cubicBezTo>
                  <a:cubicBezTo>
                    <a:pt x="13790" y="15959"/>
                    <a:pt x="14289" y="16509"/>
                    <a:pt x="14289" y="17059"/>
                  </a:cubicBezTo>
                  <a:cubicBezTo>
                    <a:pt x="14289" y="17747"/>
                    <a:pt x="13790" y="18298"/>
                    <a:pt x="12960" y="18298"/>
                  </a:cubicBezTo>
                  <a:close/>
                  <a:moveTo>
                    <a:pt x="12960" y="14721"/>
                  </a:moveTo>
                  <a:cubicBezTo>
                    <a:pt x="12129" y="14721"/>
                    <a:pt x="11630" y="14170"/>
                    <a:pt x="11464" y="13620"/>
                  </a:cubicBezTo>
                  <a:cubicBezTo>
                    <a:pt x="11464" y="12932"/>
                    <a:pt x="12129" y="12382"/>
                    <a:pt x="12960" y="12382"/>
                  </a:cubicBezTo>
                  <a:cubicBezTo>
                    <a:pt x="13624" y="12382"/>
                    <a:pt x="14289" y="12932"/>
                    <a:pt x="14289" y="13482"/>
                  </a:cubicBezTo>
                  <a:cubicBezTo>
                    <a:pt x="14289" y="14170"/>
                    <a:pt x="13624" y="14721"/>
                    <a:pt x="12960" y="14721"/>
                  </a:cubicBezTo>
                  <a:close/>
                  <a:moveTo>
                    <a:pt x="12960" y="11143"/>
                  </a:moveTo>
                  <a:cubicBezTo>
                    <a:pt x="12129" y="11143"/>
                    <a:pt x="11464" y="10593"/>
                    <a:pt x="11464" y="10043"/>
                  </a:cubicBezTo>
                  <a:cubicBezTo>
                    <a:pt x="11464" y="9355"/>
                    <a:pt x="12129" y="8942"/>
                    <a:pt x="12793" y="8805"/>
                  </a:cubicBezTo>
                  <a:cubicBezTo>
                    <a:pt x="13624" y="8805"/>
                    <a:pt x="14289" y="9355"/>
                    <a:pt x="14289" y="10043"/>
                  </a:cubicBezTo>
                  <a:cubicBezTo>
                    <a:pt x="14289" y="10593"/>
                    <a:pt x="13624" y="11143"/>
                    <a:pt x="12960" y="11143"/>
                  </a:cubicBezTo>
                  <a:close/>
                  <a:moveTo>
                    <a:pt x="18775" y="17059"/>
                  </a:moveTo>
                  <a:cubicBezTo>
                    <a:pt x="18775" y="17747"/>
                    <a:pt x="18110" y="18298"/>
                    <a:pt x="17280" y="18298"/>
                  </a:cubicBezTo>
                  <a:cubicBezTo>
                    <a:pt x="16449" y="18298"/>
                    <a:pt x="15784" y="17747"/>
                    <a:pt x="15784" y="17059"/>
                  </a:cubicBezTo>
                  <a:cubicBezTo>
                    <a:pt x="15784" y="13620"/>
                    <a:pt x="15784" y="13620"/>
                    <a:pt x="15784" y="13620"/>
                  </a:cubicBezTo>
                  <a:cubicBezTo>
                    <a:pt x="15784" y="12932"/>
                    <a:pt x="16449" y="12382"/>
                    <a:pt x="17113" y="12382"/>
                  </a:cubicBezTo>
                  <a:cubicBezTo>
                    <a:pt x="17944" y="12382"/>
                    <a:pt x="18609" y="12932"/>
                    <a:pt x="18609" y="13620"/>
                  </a:cubicBezTo>
                  <a:lnTo>
                    <a:pt x="18775" y="17059"/>
                  </a:lnTo>
                  <a:close/>
                  <a:moveTo>
                    <a:pt x="15784" y="10043"/>
                  </a:moveTo>
                  <a:cubicBezTo>
                    <a:pt x="15784" y="9355"/>
                    <a:pt x="16449" y="8805"/>
                    <a:pt x="17113" y="8805"/>
                  </a:cubicBezTo>
                  <a:cubicBezTo>
                    <a:pt x="17944" y="8805"/>
                    <a:pt x="18609" y="9355"/>
                    <a:pt x="18609" y="9905"/>
                  </a:cubicBezTo>
                  <a:cubicBezTo>
                    <a:pt x="18609" y="10593"/>
                    <a:pt x="17944" y="11143"/>
                    <a:pt x="17113" y="11143"/>
                  </a:cubicBezTo>
                  <a:cubicBezTo>
                    <a:pt x="16449" y="11143"/>
                    <a:pt x="15784" y="10593"/>
                    <a:pt x="15784" y="10043"/>
                  </a:cubicBezTo>
                  <a:close/>
                  <a:moveTo>
                    <a:pt x="16615" y="6053"/>
                  </a:moveTo>
                  <a:cubicBezTo>
                    <a:pt x="4818" y="6191"/>
                    <a:pt x="4818" y="6191"/>
                    <a:pt x="4818" y="6191"/>
                  </a:cubicBezTo>
                  <a:cubicBezTo>
                    <a:pt x="3323" y="6191"/>
                    <a:pt x="2326" y="5228"/>
                    <a:pt x="2326" y="4127"/>
                  </a:cubicBezTo>
                  <a:cubicBezTo>
                    <a:pt x="2326" y="3026"/>
                    <a:pt x="3323" y="2201"/>
                    <a:pt x="4652" y="2201"/>
                  </a:cubicBezTo>
                  <a:cubicBezTo>
                    <a:pt x="16615" y="2063"/>
                    <a:pt x="16615" y="2063"/>
                    <a:pt x="16615" y="2063"/>
                  </a:cubicBezTo>
                  <a:cubicBezTo>
                    <a:pt x="17944" y="2063"/>
                    <a:pt x="19107" y="2889"/>
                    <a:pt x="19107" y="3989"/>
                  </a:cubicBezTo>
                  <a:cubicBezTo>
                    <a:pt x="19107" y="5090"/>
                    <a:pt x="17944" y="6053"/>
                    <a:pt x="16615" y="6053"/>
                  </a:cubicBezTo>
                  <a:close/>
                </a:path>
              </a:pathLst>
            </a:custGeom>
            <a:solidFill>
              <a:srgbClr val="E9E9E9"/>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nSpc>
                  <a:spcPct val="150000"/>
                </a:lnSpc>
                <a:defRPr/>
              </a:pPr>
              <a:endParaRPr lang="es-ES" sz="2669">
                <a:latin typeface="Arial" panose="020B0604020202020204" pitchFamily="34" charset="0"/>
                <a:ea typeface="微软雅黑" panose="020B0503020204020204" pitchFamily="34" charset="-122"/>
                <a:cs typeface="Calibri" charset="0"/>
                <a:sym typeface="Arial" panose="020B0604020202020204" pitchFamily="34" charset="0"/>
              </a:endParaRPr>
            </a:p>
          </p:txBody>
        </p:sp>
      </p:grpSp>
      <p:grpSp>
        <p:nvGrpSpPr>
          <p:cNvPr id="20512" name="Group 32"/>
          <p:cNvGrpSpPr>
            <a:grpSpLocks/>
          </p:cNvGrpSpPr>
          <p:nvPr/>
        </p:nvGrpSpPr>
        <p:grpSpPr bwMode="auto">
          <a:xfrm>
            <a:off x="5277247" y="5116430"/>
            <a:ext cx="1073735" cy="2116220"/>
            <a:chOff x="0" y="0"/>
            <a:chExt cx="762745" cy="1504951"/>
          </a:xfrm>
          <a:solidFill>
            <a:schemeClr val="bg1">
              <a:lumMod val="75000"/>
            </a:schemeClr>
          </a:solidFill>
        </p:grpSpPr>
        <p:sp>
          <p:nvSpPr>
            <p:cNvPr id="20513" name="AutoShape 33"/>
            <p:cNvSpPr>
              <a:spLocks/>
            </p:cNvSpPr>
            <p:nvPr/>
          </p:nvSpPr>
          <p:spPr bwMode="auto">
            <a:xfrm>
              <a:off x="0" y="0"/>
              <a:ext cx="762745" cy="1504951"/>
            </a:xfrm>
            <a:custGeom>
              <a:avLst/>
              <a:gdLst>
                <a:gd name="T0" fmla="+- 0 10879 158"/>
                <a:gd name="T1" fmla="*/ T0 w 21442"/>
                <a:gd name="T2" fmla="*/ 10800 h 21600"/>
                <a:gd name="T3" fmla="+- 0 10879 158"/>
                <a:gd name="T4" fmla="*/ T3 w 21442"/>
                <a:gd name="T5" fmla="*/ 10800 h 21600"/>
                <a:gd name="T6" fmla="+- 0 10879 158"/>
                <a:gd name="T7" fmla="*/ T6 w 21442"/>
                <a:gd name="T8" fmla="*/ 10800 h 21600"/>
                <a:gd name="T9" fmla="+- 0 10879 158"/>
                <a:gd name="T10" fmla="*/ T9 w 21442"/>
                <a:gd name="T11" fmla="*/ 10800 h 21600"/>
              </a:gdLst>
              <a:ahLst/>
              <a:cxnLst>
                <a:cxn ang="0">
                  <a:pos x="T1" y="T2"/>
                </a:cxn>
                <a:cxn ang="0">
                  <a:pos x="T4" y="T5"/>
                </a:cxn>
                <a:cxn ang="0">
                  <a:pos x="T7" y="T8"/>
                </a:cxn>
                <a:cxn ang="0">
                  <a:pos x="T10" y="T11"/>
                </a:cxn>
              </a:cxnLst>
              <a:rect l="0" t="0" r="r" b="b"/>
              <a:pathLst>
                <a:path w="21442" h="21600">
                  <a:moveTo>
                    <a:pt x="1659" y="11288"/>
                  </a:moveTo>
                  <a:cubicBezTo>
                    <a:pt x="1659" y="11288"/>
                    <a:pt x="1659" y="11288"/>
                    <a:pt x="1659" y="11288"/>
                  </a:cubicBezTo>
                  <a:cubicBezTo>
                    <a:pt x="2729" y="13025"/>
                    <a:pt x="2729" y="13025"/>
                    <a:pt x="2729" y="13025"/>
                  </a:cubicBezTo>
                  <a:cubicBezTo>
                    <a:pt x="4226" y="15250"/>
                    <a:pt x="6792" y="15901"/>
                    <a:pt x="8289" y="16118"/>
                  </a:cubicBezTo>
                  <a:cubicBezTo>
                    <a:pt x="7647" y="21600"/>
                    <a:pt x="7647" y="21600"/>
                    <a:pt x="7647" y="21600"/>
                  </a:cubicBezTo>
                  <a:cubicBezTo>
                    <a:pt x="18768" y="21600"/>
                    <a:pt x="18768" y="21600"/>
                    <a:pt x="18768" y="21600"/>
                  </a:cubicBezTo>
                  <a:cubicBezTo>
                    <a:pt x="17913" y="15901"/>
                    <a:pt x="17913" y="15901"/>
                    <a:pt x="17913" y="15901"/>
                  </a:cubicBezTo>
                  <a:cubicBezTo>
                    <a:pt x="19838" y="15413"/>
                    <a:pt x="21441" y="14110"/>
                    <a:pt x="21441" y="11234"/>
                  </a:cubicBezTo>
                  <a:cubicBezTo>
                    <a:pt x="21441" y="8194"/>
                    <a:pt x="21441" y="8194"/>
                    <a:pt x="21441" y="8194"/>
                  </a:cubicBezTo>
                  <a:cubicBezTo>
                    <a:pt x="21441" y="7597"/>
                    <a:pt x="20479" y="7109"/>
                    <a:pt x="19303" y="7109"/>
                  </a:cubicBezTo>
                  <a:cubicBezTo>
                    <a:pt x="19089" y="7109"/>
                    <a:pt x="19089" y="7109"/>
                    <a:pt x="19089" y="7109"/>
                  </a:cubicBezTo>
                  <a:cubicBezTo>
                    <a:pt x="18768" y="7109"/>
                    <a:pt x="18447" y="7218"/>
                    <a:pt x="18234" y="7380"/>
                  </a:cubicBezTo>
                  <a:cubicBezTo>
                    <a:pt x="18127" y="6892"/>
                    <a:pt x="17378" y="6566"/>
                    <a:pt x="16523" y="6566"/>
                  </a:cubicBezTo>
                  <a:cubicBezTo>
                    <a:pt x="15026" y="6566"/>
                    <a:pt x="15026" y="6566"/>
                    <a:pt x="15026" y="6566"/>
                  </a:cubicBezTo>
                  <a:cubicBezTo>
                    <a:pt x="14598" y="6566"/>
                    <a:pt x="14277" y="6675"/>
                    <a:pt x="14063" y="6838"/>
                  </a:cubicBezTo>
                  <a:cubicBezTo>
                    <a:pt x="13956" y="6512"/>
                    <a:pt x="13422" y="6241"/>
                    <a:pt x="12673" y="6241"/>
                  </a:cubicBezTo>
                  <a:cubicBezTo>
                    <a:pt x="10855" y="6241"/>
                    <a:pt x="10855" y="6241"/>
                    <a:pt x="10855" y="6241"/>
                  </a:cubicBezTo>
                  <a:cubicBezTo>
                    <a:pt x="10321" y="6241"/>
                    <a:pt x="10000" y="6404"/>
                    <a:pt x="9893" y="6621"/>
                  </a:cubicBezTo>
                  <a:cubicBezTo>
                    <a:pt x="9679" y="922"/>
                    <a:pt x="9679" y="922"/>
                    <a:pt x="9679" y="922"/>
                  </a:cubicBezTo>
                  <a:cubicBezTo>
                    <a:pt x="9679" y="434"/>
                    <a:pt x="9144" y="0"/>
                    <a:pt x="8075" y="0"/>
                  </a:cubicBezTo>
                  <a:cubicBezTo>
                    <a:pt x="7541" y="0"/>
                    <a:pt x="7541" y="0"/>
                    <a:pt x="7541" y="0"/>
                  </a:cubicBezTo>
                  <a:cubicBezTo>
                    <a:pt x="6578" y="0"/>
                    <a:pt x="5937" y="434"/>
                    <a:pt x="5937" y="922"/>
                  </a:cubicBezTo>
                  <a:cubicBezTo>
                    <a:pt x="5723" y="9877"/>
                    <a:pt x="5723" y="9877"/>
                    <a:pt x="5723" y="9877"/>
                  </a:cubicBezTo>
                  <a:cubicBezTo>
                    <a:pt x="5723" y="10800"/>
                    <a:pt x="5723" y="10800"/>
                    <a:pt x="5723" y="10800"/>
                  </a:cubicBezTo>
                  <a:cubicBezTo>
                    <a:pt x="4974" y="9660"/>
                    <a:pt x="4974" y="9660"/>
                    <a:pt x="4974" y="9660"/>
                  </a:cubicBezTo>
                  <a:cubicBezTo>
                    <a:pt x="4440" y="8846"/>
                    <a:pt x="2836" y="8249"/>
                    <a:pt x="1125" y="8249"/>
                  </a:cubicBezTo>
                  <a:cubicBezTo>
                    <a:pt x="804" y="8249"/>
                    <a:pt x="804" y="8249"/>
                    <a:pt x="804" y="8249"/>
                  </a:cubicBezTo>
                  <a:cubicBezTo>
                    <a:pt x="269" y="8249"/>
                    <a:pt x="-158" y="8520"/>
                    <a:pt x="55" y="8791"/>
                  </a:cubicBezTo>
                  <a:lnTo>
                    <a:pt x="1659" y="11288"/>
                  </a:ln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nSpc>
                  <a:spcPct val="150000"/>
                </a:lnSpc>
                <a:defRPr/>
              </a:pPr>
              <a:endParaRPr lang="es-ES" sz="2669">
                <a:latin typeface="Arial" panose="020B0604020202020204" pitchFamily="34" charset="0"/>
                <a:ea typeface="微软雅黑" panose="020B0503020204020204" pitchFamily="34" charset="-122"/>
                <a:cs typeface="Calibri" charset="0"/>
                <a:sym typeface="Arial" panose="020B0604020202020204" pitchFamily="34" charset="0"/>
              </a:endParaRPr>
            </a:p>
          </p:txBody>
        </p:sp>
        <p:sp>
          <p:nvSpPr>
            <p:cNvPr id="20514" name="AutoShape 34"/>
            <p:cNvSpPr>
              <a:spLocks/>
            </p:cNvSpPr>
            <p:nvPr/>
          </p:nvSpPr>
          <p:spPr bwMode="auto">
            <a:xfrm>
              <a:off x="237862" y="19050"/>
              <a:ext cx="84044" cy="952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21600"/>
                  </a:moveTo>
                  <a:cubicBezTo>
                    <a:pt x="21600" y="9503"/>
                    <a:pt x="21600" y="9503"/>
                    <a:pt x="21600" y="9503"/>
                  </a:cubicBezTo>
                  <a:cubicBezTo>
                    <a:pt x="21600" y="4320"/>
                    <a:pt x="17672" y="0"/>
                    <a:pt x="11781" y="0"/>
                  </a:cubicBezTo>
                  <a:cubicBezTo>
                    <a:pt x="8836" y="0"/>
                    <a:pt x="8836" y="0"/>
                    <a:pt x="8836" y="0"/>
                  </a:cubicBezTo>
                  <a:cubicBezTo>
                    <a:pt x="2945" y="0"/>
                    <a:pt x="0" y="4320"/>
                    <a:pt x="0" y="9503"/>
                  </a:cubicBezTo>
                  <a:cubicBezTo>
                    <a:pt x="0" y="21600"/>
                    <a:pt x="0" y="21600"/>
                    <a:pt x="0" y="21600"/>
                  </a:cubicBezTo>
                  <a:lnTo>
                    <a:pt x="21600" y="21600"/>
                  </a:ln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nSpc>
                  <a:spcPct val="150000"/>
                </a:lnSpc>
                <a:defRPr/>
              </a:pPr>
              <a:endParaRPr lang="es-ES" sz="2669">
                <a:latin typeface="Arial" panose="020B0604020202020204" pitchFamily="34" charset="0"/>
                <a:ea typeface="微软雅黑" panose="020B0503020204020204" pitchFamily="34" charset="-122"/>
                <a:cs typeface="Calibri" charset="0"/>
                <a:sym typeface="Arial" panose="020B0604020202020204" pitchFamily="34" charset="0"/>
              </a:endParaRPr>
            </a:p>
          </p:txBody>
        </p:sp>
      </p:grpSp>
      <p:sp>
        <p:nvSpPr>
          <p:cNvPr id="46" name="TextBox 16"/>
          <p:cNvSpPr txBox="1"/>
          <p:nvPr/>
        </p:nvSpPr>
        <p:spPr>
          <a:xfrm>
            <a:off x="601137" y="2882577"/>
            <a:ext cx="3166893" cy="215444"/>
          </a:xfrm>
          <a:prstGeom prst="rect">
            <a:avLst/>
          </a:prstGeom>
          <a:noFill/>
        </p:spPr>
        <p:txBody>
          <a:bodyPr wrap="none" lIns="0" tIns="0" rIns="0" bIns="0" rtlCol="0">
            <a:spAutoFit/>
          </a:bodyPr>
          <a:lstStyle/>
          <a:p>
            <a:pPr algn="r"/>
            <a:r>
              <a:rPr lang="en-US" altLang="zh-CN" sz="14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1.</a:t>
            </a:r>
            <a:r>
              <a:rPr lang="zh-CN" altLang="en-US" sz="14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在</a:t>
            </a:r>
            <a:r>
              <a:rPr lang="en-US" altLang="zh-CN" sz="14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Mac</a:t>
            </a:r>
            <a:r>
              <a:rPr lang="zh-CN" altLang="en-US" sz="14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电脑上安装</a:t>
            </a:r>
            <a:r>
              <a:rPr lang="en-US" altLang="zh-CN" sz="14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TensorFlow</a:t>
            </a:r>
            <a:r>
              <a:rPr lang="zh-CN" altLang="en-US" sz="14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a:t>
            </a:r>
            <a:r>
              <a:rPr lang="en-US" altLang="zh-CN" sz="14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Xcode</a:t>
            </a:r>
            <a:endParaRPr lang="zh-CN" altLang="en-US"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8" name="TextBox 16"/>
          <p:cNvSpPr txBox="1"/>
          <p:nvPr/>
        </p:nvSpPr>
        <p:spPr>
          <a:xfrm>
            <a:off x="9124845" y="2882577"/>
            <a:ext cx="2215350" cy="215444"/>
          </a:xfrm>
          <a:prstGeom prst="rect">
            <a:avLst/>
          </a:prstGeom>
          <a:noFill/>
        </p:spPr>
        <p:txBody>
          <a:bodyPr wrap="none" lIns="0" tIns="0" rIns="0" bIns="0" rtlCol="0">
            <a:spAutoFit/>
          </a:bodyPr>
          <a:lstStyle/>
          <a:p>
            <a:r>
              <a:rPr lang="zh-CN" altLang="en-US" sz="14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固化计算图（生成</a:t>
            </a:r>
            <a:r>
              <a:rPr lang="en-US" altLang="zh-CN" sz="14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PB</a:t>
            </a:r>
            <a:r>
              <a:rPr lang="zh-CN" altLang="en-US" sz="14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文件）</a:t>
            </a:r>
            <a:endParaRPr lang="zh-CN" altLang="en-US"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0" name="TextBox 16"/>
          <p:cNvSpPr txBox="1"/>
          <p:nvPr/>
        </p:nvSpPr>
        <p:spPr>
          <a:xfrm>
            <a:off x="746369" y="5244777"/>
            <a:ext cx="3021661" cy="215444"/>
          </a:xfrm>
          <a:prstGeom prst="rect">
            <a:avLst/>
          </a:prstGeom>
          <a:noFill/>
        </p:spPr>
        <p:txBody>
          <a:bodyPr wrap="none" lIns="0" tIns="0" rIns="0" bIns="0" rtlCol="0">
            <a:spAutoFit/>
          </a:bodyPr>
          <a:lstStyle/>
          <a:p>
            <a:pPr algn="r"/>
            <a:r>
              <a:rPr lang="en-US" altLang="zh-CN" sz="14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2.</a:t>
            </a:r>
            <a:r>
              <a:rPr lang="zh-CN" altLang="en-US" sz="14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构建训练图片</a:t>
            </a:r>
            <a:r>
              <a:rPr lang="zh-CN" altLang="en-US"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（训练集），训练模型</a:t>
            </a:r>
          </a:p>
        </p:txBody>
      </p:sp>
      <p:sp>
        <p:nvSpPr>
          <p:cNvPr id="52" name="TextBox 16"/>
          <p:cNvSpPr txBox="1"/>
          <p:nvPr/>
        </p:nvSpPr>
        <p:spPr>
          <a:xfrm>
            <a:off x="9124845" y="5244777"/>
            <a:ext cx="2223366" cy="215444"/>
          </a:xfrm>
          <a:prstGeom prst="rect">
            <a:avLst/>
          </a:prstGeom>
          <a:noFill/>
        </p:spPr>
        <p:txBody>
          <a:bodyPr wrap="none" lIns="0" tIns="0" rIns="0" bIns="0" rtlCol="0">
            <a:spAutoFit/>
          </a:bodyPr>
          <a:lstStyle/>
          <a:p>
            <a:r>
              <a:rPr lang="zh-CN" altLang="en-US" sz="14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编写</a:t>
            </a:r>
            <a:r>
              <a:rPr lang="en-US" altLang="zh-CN" sz="14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IOS</a:t>
            </a:r>
            <a:r>
              <a:rPr lang="zh-CN" altLang="en-US" sz="14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代码，运行</a:t>
            </a:r>
            <a:r>
              <a:rPr lang="en-US" altLang="zh-CN" sz="14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IOS app</a:t>
            </a:r>
            <a:endParaRPr lang="zh-CN" altLang="en-US"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TextBox 8"/>
          <p:cNvSpPr txBox="1"/>
          <p:nvPr/>
        </p:nvSpPr>
        <p:spPr>
          <a:xfrm>
            <a:off x="864409" y="365631"/>
            <a:ext cx="7293158" cy="430887"/>
          </a:xfrm>
          <a:prstGeom prst="rect">
            <a:avLst/>
          </a:prstGeom>
          <a:noFill/>
        </p:spPr>
        <p:txBody>
          <a:bodyPr wrap="square" lIns="0" tIns="0" rIns="0" bIns="0" rtlCol="0" anchor="ctr">
            <a:spAutoFit/>
          </a:bodyPr>
          <a:lstStyle/>
          <a:p>
            <a:r>
              <a:rPr lang="en-US" altLang="zh-CN" sz="28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TensorFlow </a:t>
            </a:r>
            <a:r>
              <a:rPr lang="zh-CN" altLang="en-US" sz="28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在 </a:t>
            </a:r>
            <a:r>
              <a:rPr lang="en-US" altLang="zh-CN" sz="28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IOS </a:t>
            </a:r>
            <a:r>
              <a:rPr lang="zh-CN" altLang="en-US" sz="28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项目中的应用</a:t>
            </a:r>
          </a:p>
        </p:txBody>
      </p:sp>
      <p:pic>
        <p:nvPicPr>
          <p:cNvPr id="8194" name="Picture 2" descr="D:\Documents and Settings\toby.z\Desktop\iOS_Public\transfers\2017051910091441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7207" y="1732264"/>
            <a:ext cx="2952328" cy="4562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4184135"/>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0512"/>
                                        </p:tgtEl>
                                        <p:attrNameLst>
                                          <p:attrName>style.visibility</p:attrName>
                                        </p:attrNameLst>
                                      </p:cBhvr>
                                      <p:to>
                                        <p:strVal val="visible"/>
                                      </p:to>
                                    </p:set>
                                    <p:anim calcmode="lin" valueType="num">
                                      <p:cBhvr additive="base">
                                        <p:cTn id="7" dur="500" fill="hold"/>
                                        <p:tgtEl>
                                          <p:spTgt spid="20512"/>
                                        </p:tgtEl>
                                        <p:attrNameLst>
                                          <p:attrName>ppt_x</p:attrName>
                                        </p:attrNameLst>
                                      </p:cBhvr>
                                      <p:tavLst>
                                        <p:tav tm="0">
                                          <p:val>
                                            <p:strVal val="#ppt_x"/>
                                          </p:val>
                                        </p:tav>
                                        <p:tav tm="100000">
                                          <p:val>
                                            <p:strVal val="#ppt_x"/>
                                          </p:val>
                                        </p:tav>
                                      </p:tavLst>
                                    </p:anim>
                                    <p:anim calcmode="lin" valueType="num">
                                      <p:cBhvr additive="base">
                                        <p:cTn id="8" dur="500" fill="hold"/>
                                        <p:tgtEl>
                                          <p:spTgt spid="20512"/>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250"/>
                                  </p:stCondLst>
                                  <p:childTnLst>
                                    <p:set>
                                      <p:cBhvr>
                                        <p:cTn id="11" dur="1" fill="hold">
                                          <p:stCondLst>
                                            <p:cond delay="0"/>
                                          </p:stCondLst>
                                        </p:cTn>
                                        <p:tgtEl>
                                          <p:spTgt spid="20485"/>
                                        </p:tgtEl>
                                        <p:attrNameLst>
                                          <p:attrName>style.visibility</p:attrName>
                                        </p:attrNameLst>
                                      </p:cBhvr>
                                      <p:to>
                                        <p:strVal val="visible"/>
                                      </p:to>
                                    </p:set>
                                    <p:anim calcmode="lin" valueType="num">
                                      <p:cBhvr additive="base">
                                        <p:cTn id="12" dur="500" fill="hold"/>
                                        <p:tgtEl>
                                          <p:spTgt spid="20485"/>
                                        </p:tgtEl>
                                        <p:attrNameLst>
                                          <p:attrName>ppt_x</p:attrName>
                                        </p:attrNameLst>
                                      </p:cBhvr>
                                      <p:tavLst>
                                        <p:tav tm="0">
                                          <p:val>
                                            <p:strVal val="0-#ppt_w/2"/>
                                          </p:val>
                                        </p:tav>
                                        <p:tav tm="100000">
                                          <p:val>
                                            <p:strVal val="#ppt_x"/>
                                          </p:val>
                                        </p:tav>
                                      </p:tavLst>
                                    </p:anim>
                                    <p:anim calcmode="lin" valueType="num">
                                      <p:cBhvr additive="base">
                                        <p:cTn id="13" dur="500" fill="hold"/>
                                        <p:tgtEl>
                                          <p:spTgt spid="20485"/>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250"/>
                            </p:stCondLst>
                            <p:childTnLst>
                              <p:par>
                                <p:cTn id="15" presetID="17" presetClass="entr" presetSubtype="1" fill="hold" grpId="0" nodeType="afterEffect">
                                  <p:stCondLst>
                                    <p:cond delay="0"/>
                                  </p:stCondLst>
                                  <p:iterate type="lt">
                                    <p:tmPct val="40000"/>
                                  </p:iterate>
                                  <p:childTnLst>
                                    <p:set>
                                      <p:cBhvr>
                                        <p:cTn id="16" dur="1" fill="hold">
                                          <p:stCondLst>
                                            <p:cond delay="0"/>
                                          </p:stCondLst>
                                        </p:cTn>
                                        <p:tgtEl>
                                          <p:spTgt spid="46"/>
                                        </p:tgtEl>
                                        <p:attrNameLst>
                                          <p:attrName>style.visibility</p:attrName>
                                        </p:attrNameLst>
                                      </p:cBhvr>
                                      <p:to>
                                        <p:strVal val="visible"/>
                                      </p:to>
                                    </p:set>
                                    <p:anim calcmode="lin" valueType="num">
                                      <p:cBhvr>
                                        <p:cTn id="17" dur="250" fill="hold"/>
                                        <p:tgtEl>
                                          <p:spTgt spid="46"/>
                                        </p:tgtEl>
                                        <p:attrNameLst>
                                          <p:attrName>ppt_x</p:attrName>
                                        </p:attrNameLst>
                                      </p:cBhvr>
                                      <p:tavLst>
                                        <p:tav tm="0">
                                          <p:val>
                                            <p:strVal val="#ppt_x"/>
                                          </p:val>
                                        </p:tav>
                                        <p:tav tm="100000">
                                          <p:val>
                                            <p:strVal val="#ppt_x"/>
                                          </p:val>
                                        </p:tav>
                                      </p:tavLst>
                                    </p:anim>
                                    <p:anim calcmode="lin" valueType="num">
                                      <p:cBhvr>
                                        <p:cTn id="18" dur="250" fill="hold"/>
                                        <p:tgtEl>
                                          <p:spTgt spid="46"/>
                                        </p:tgtEl>
                                        <p:attrNameLst>
                                          <p:attrName>ppt_y</p:attrName>
                                        </p:attrNameLst>
                                      </p:cBhvr>
                                      <p:tavLst>
                                        <p:tav tm="0">
                                          <p:val>
                                            <p:strVal val="#ppt_y-#ppt_h/2"/>
                                          </p:val>
                                        </p:tav>
                                        <p:tav tm="100000">
                                          <p:val>
                                            <p:strVal val="#ppt_y"/>
                                          </p:val>
                                        </p:tav>
                                      </p:tavLst>
                                    </p:anim>
                                    <p:anim calcmode="lin" valueType="num">
                                      <p:cBhvr>
                                        <p:cTn id="19" dur="250" fill="hold"/>
                                        <p:tgtEl>
                                          <p:spTgt spid="46"/>
                                        </p:tgtEl>
                                        <p:attrNameLst>
                                          <p:attrName>ppt_w</p:attrName>
                                        </p:attrNameLst>
                                      </p:cBhvr>
                                      <p:tavLst>
                                        <p:tav tm="0">
                                          <p:val>
                                            <p:strVal val="#ppt_w"/>
                                          </p:val>
                                        </p:tav>
                                        <p:tav tm="100000">
                                          <p:val>
                                            <p:strVal val="#ppt_w"/>
                                          </p:val>
                                        </p:tav>
                                      </p:tavLst>
                                    </p:anim>
                                    <p:anim calcmode="lin" valueType="num">
                                      <p:cBhvr>
                                        <p:cTn id="20" dur="250" fill="hold"/>
                                        <p:tgtEl>
                                          <p:spTgt spid="46"/>
                                        </p:tgtEl>
                                        <p:attrNameLst>
                                          <p:attrName>ppt_h</p:attrName>
                                        </p:attrNameLst>
                                      </p:cBhvr>
                                      <p:tavLst>
                                        <p:tav tm="0">
                                          <p:val>
                                            <p:fltVal val="0"/>
                                          </p:val>
                                        </p:tav>
                                        <p:tav tm="100000">
                                          <p:val>
                                            <p:strVal val="#ppt_h"/>
                                          </p:val>
                                        </p:tav>
                                      </p:tavLst>
                                    </p:anim>
                                  </p:childTnLst>
                                </p:cTn>
                              </p:par>
                            </p:childTnLst>
                          </p:cTn>
                        </p:par>
                        <p:par>
                          <p:cTn id="21" fill="hold">
                            <p:stCondLst>
                              <p:cond delay="4100"/>
                            </p:stCondLst>
                            <p:childTnLst>
                              <p:par>
                                <p:cTn id="22" presetID="2" presetClass="entr" presetSubtype="8" fill="hold" nodeType="afterEffect">
                                  <p:stCondLst>
                                    <p:cond delay="500"/>
                                  </p:stCondLst>
                                  <p:childTnLst>
                                    <p:set>
                                      <p:cBhvr>
                                        <p:cTn id="23" dur="1" fill="hold">
                                          <p:stCondLst>
                                            <p:cond delay="0"/>
                                          </p:stCondLst>
                                        </p:cTn>
                                        <p:tgtEl>
                                          <p:spTgt spid="20490"/>
                                        </p:tgtEl>
                                        <p:attrNameLst>
                                          <p:attrName>style.visibility</p:attrName>
                                        </p:attrNameLst>
                                      </p:cBhvr>
                                      <p:to>
                                        <p:strVal val="visible"/>
                                      </p:to>
                                    </p:set>
                                    <p:anim calcmode="lin" valueType="num">
                                      <p:cBhvr additive="base">
                                        <p:cTn id="24" dur="500" fill="hold"/>
                                        <p:tgtEl>
                                          <p:spTgt spid="20490"/>
                                        </p:tgtEl>
                                        <p:attrNameLst>
                                          <p:attrName>ppt_x</p:attrName>
                                        </p:attrNameLst>
                                      </p:cBhvr>
                                      <p:tavLst>
                                        <p:tav tm="0">
                                          <p:val>
                                            <p:strVal val="0-#ppt_w/2"/>
                                          </p:val>
                                        </p:tav>
                                        <p:tav tm="100000">
                                          <p:val>
                                            <p:strVal val="#ppt_x"/>
                                          </p:val>
                                        </p:tav>
                                      </p:tavLst>
                                    </p:anim>
                                    <p:anim calcmode="lin" valueType="num">
                                      <p:cBhvr additive="base">
                                        <p:cTn id="25" dur="500" fill="hold"/>
                                        <p:tgtEl>
                                          <p:spTgt spid="20490"/>
                                        </p:tgtEl>
                                        <p:attrNameLst>
                                          <p:attrName>ppt_y</p:attrName>
                                        </p:attrNameLst>
                                      </p:cBhvr>
                                      <p:tavLst>
                                        <p:tav tm="0">
                                          <p:val>
                                            <p:strVal val="#ppt_y"/>
                                          </p:val>
                                        </p:tav>
                                        <p:tav tm="100000">
                                          <p:val>
                                            <p:strVal val="#ppt_y"/>
                                          </p:val>
                                        </p:tav>
                                      </p:tavLst>
                                    </p:anim>
                                  </p:childTnLst>
                                </p:cTn>
                              </p:par>
                            </p:childTnLst>
                          </p:cTn>
                        </p:par>
                        <p:par>
                          <p:cTn id="26" fill="hold" nodeType="afterGroup">
                            <p:stCondLst>
                              <p:cond delay="5100"/>
                            </p:stCondLst>
                            <p:childTnLst>
                              <p:par>
                                <p:cTn id="27" presetID="17" presetClass="entr" presetSubtype="1" fill="hold" grpId="0" nodeType="afterEffect">
                                  <p:stCondLst>
                                    <p:cond delay="0"/>
                                  </p:stCondLst>
                                  <p:iterate type="lt">
                                    <p:tmPct val="40000"/>
                                  </p:iterate>
                                  <p:childTnLst>
                                    <p:set>
                                      <p:cBhvr>
                                        <p:cTn id="28" dur="1" fill="hold">
                                          <p:stCondLst>
                                            <p:cond delay="0"/>
                                          </p:stCondLst>
                                        </p:cTn>
                                        <p:tgtEl>
                                          <p:spTgt spid="50"/>
                                        </p:tgtEl>
                                        <p:attrNameLst>
                                          <p:attrName>style.visibility</p:attrName>
                                        </p:attrNameLst>
                                      </p:cBhvr>
                                      <p:to>
                                        <p:strVal val="visible"/>
                                      </p:to>
                                    </p:set>
                                    <p:anim calcmode="lin" valueType="num">
                                      <p:cBhvr>
                                        <p:cTn id="29" dur="250" fill="hold"/>
                                        <p:tgtEl>
                                          <p:spTgt spid="50"/>
                                        </p:tgtEl>
                                        <p:attrNameLst>
                                          <p:attrName>ppt_x</p:attrName>
                                        </p:attrNameLst>
                                      </p:cBhvr>
                                      <p:tavLst>
                                        <p:tav tm="0">
                                          <p:val>
                                            <p:strVal val="#ppt_x"/>
                                          </p:val>
                                        </p:tav>
                                        <p:tav tm="100000">
                                          <p:val>
                                            <p:strVal val="#ppt_x"/>
                                          </p:val>
                                        </p:tav>
                                      </p:tavLst>
                                    </p:anim>
                                    <p:anim calcmode="lin" valueType="num">
                                      <p:cBhvr>
                                        <p:cTn id="30" dur="250" fill="hold"/>
                                        <p:tgtEl>
                                          <p:spTgt spid="50"/>
                                        </p:tgtEl>
                                        <p:attrNameLst>
                                          <p:attrName>ppt_y</p:attrName>
                                        </p:attrNameLst>
                                      </p:cBhvr>
                                      <p:tavLst>
                                        <p:tav tm="0">
                                          <p:val>
                                            <p:strVal val="#ppt_y-#ppt_h/2"/>
                                          </p:val>
                                        </p:tav>
                                        <p:tav tm="100000">
                                          <p:val>
                                            <p:strVal val="#ppt_y"/>
                                          </p:val>
                                        </p:tav>
                                      </p:tavLst>
                                    </p:anim>
                                    <p:anim calcmode="lin" valueType="num">
                                      <p:cBhvr>
                                        <p:cTn id="31" dur="250" fill="hold"/>
                                        <p:tgtEl>
                                          <p:spTgt spid="50"/>
                                        </p:tgtEl>
                                        <p:attrNameLst>
                                          <p:attrName>ppt_w</p:attrName>
                                        </p:attrNameLst>
                                      </p:cBhvr>
                                      <p:tavLst>
                                        <p:tav tm="0">
                                          <p:val>
                                            <p:strVal val="#ppt_w"/>
                                          </p:val>
                                        </p:tav>
                                        <p:tav tm="100000">
                                          <p:val>
                                            <p:strVal val="#ppt_w"/>
                                          </p:val>
                                        </p:tav>
                                      </p:tavLst>
                                    </p:anim>
                                    <p:anim calcmode="lin" valueType="num">
                                      <p:cBhvr>
                                        <p:cTn id="32" dur="250" fill="hold"/>
                                        <p:tgtEl>
                                          <p:spTgt spid="50"/>
                                        </p:tgtEl>
                                        <p:attrNameLst>
                                          <p:attrName>ppt_h</p:attrName>
                                        </p:attrNameLst>
                                      </p:cBhvr>
                                      <p:tavLst>
                                        <p:tav tm="0">
                                          <p:val>
                                            <p:fltVal val="0"/>
                                          </p:val>
                                        </p:tav>
                                        <p:tav tm="100000">
                                          <p:val>
                                            <p:strVal val="#ppt_h"/>
                                          </p:val>
                                        </p:tav>
                                      </p:tavLst>
                                    </p:anim>
                                  </p:childTnLst>
                                </p:cTn>
                              </p:par>
                            </p:childTnLst>
                          </p:cTn>
                        </p:par>
                        <p:par>
                          <p:cTn id="33" fill="hold">
                            <p:stCondLst>
                              <p:cond delay="7050"/>
                            </p:stCondLst>
                            <p:childTnLst>
                              <p:par>
                                <p:cTn id="34" presetID="2" presetClass="entr" presetSubtype="2" fill="hold" nodeType="afterEffect">
                                  <p:stCondLst>
                                    <p:cond delay="750"/>
                                  </p:stCondLst>
                                  <p:childTnLst>
                                    <p:set>
                                      <p:cBhvr>
                                        <p:cTn id="35" dur="1" fill="hold">
                                          <p:stCondLst>
                                            <p:cond delay="0"/>
                                          </p:stCondLst>
                                        </p:cTn>
                                        <p:tgtEl>
                                          <p:spTgt spid="20495"/>
                                        </p:tgtEl>
                                        <p:attrNameLst>
                                          <p:attrName>style.visibility</p:attrName>
                                        </p:attrNameLst>
                                      </p:cBhvr>
                                      <p:to>
                                        <p:strVal val="visible"/>
                                      </p:to>
                                    </p:set>
                                    <p:anim calcmode="lin" valueType="num">
                                      <p:cBhvr additive="base">
                                        <p:cTn id="36" dur="500" fill="hold"/>
                                        <p:tgtEl>
                                          <p:spTgt spid="20495"/>
                                        </p:tgtEl>
                                        <p:attrNameLst>
                                          <p:attrName>ppt_x</p:attrName>
                                        </p:attrNameLst>
                                      </p:cBhvr>
                                      <p:tavLst>
                                        <p:tav tm="0">
                                          <p:val>
                                            <p:strVal val="1+#ppt_w/2"/>
                                          </p:val>
                                        </p:tav>
                                        <p:tav tm="100000">
                                          <p:val>
                                            <p:strVal val="#ppt_x"/>
                                          </p:val>
                                        </p:tav>
                                      </p:tavLst>
                                    </p:anim>
                                    <p:anim calcmode="lin" valueType="num">
                                      <p:cBhvr additive="base">
                                        <p:cTn id="37" dur="500" fill="hold"/>
                                        <p:tgtEl>
                                          <p:spTgt spid="20495"/>
                                        </p:tgtEl>
                                        <p:attrNameLst>
                                          <p:attrName>ppt_y</p:attrName>
                                        </p:attrNameLst>
                                      </p:cBhvr>
                                      <p:tavLst>
                                        <p:tav tm="0">
                                          <p:val>
                                            <p:strVal val="#ppt_y"/>
                                          </p:val>
                                        </p:tav>
                                        <p:tav tm="100000">
                                          <p:val>
                                            <p:strVal val="#ppt_y"/>
                                          </p:val>
                                        </p:tav>
                                      </p:tavLst>
                                    </p:anim>
                                  </p:childTnLst>
                                </p:cTn>
                              </p:par>
                            </p:childTnLst>
                          </p:cTn>
                        </p:par>
                        <p:par>
                          <p:cTn id="38" fill="hold" nodeType="afterGroup">
                            <p:stCondLst>
                              <p:cond delay="8300"/>
                            </p:stCondLst>
                            <p:childTnLst>
                              <p:par>
                                <p:cTn id="39" presetID="17" presetClass="entr" presetSubtype="1" fill="hold" grpId="0" nodeType="afterEffect">
                                  <p:stCondLst>
                                    <p:cond delay="0"/>
                                  </p:stCondLst>
                                  <p:iterate type="lt">
                                    <p:tmPct val="40000"/>
                                  </p:iterate>
                                  <p:childTnLst>
                                    <p:set>
                                      <p:cBhvr>
                                        <p:cTn id="40" dur="1" fill="hold">
                                          <p:stCondLst>
                                            <p:cond delay="0"/>
                                          </p:stCondLst>
                                        </p:cTn>
                                        <p:tgtEl>
                                          <p:spTgt spid="48"/>
                                        </p:tgtEl>
                                        <p:attrNameLst>
                                          <p:attrName>style.visibility</p:attrName>
                                        </p:attrNameLst>
                                      </p:cBhvr>
                                      <p:to>
                                        <p:strVal val="visible"/>
                                      </p:to>
                                    </p:set>
                                    <p:anim calcmode="lin" valueType="num">
                                      <p:cBhvr>
                                        <p:cTn id="41" dur="250" fill="hold"/>
                                        <p:tgtEl>
                                          <p:spTgt spid="48"/>
                                        </p:tgtEl>
                                        <p:attrNameLst>
                                          <p:attrName>ppt_x</p:attrName>
                                        </p:attrNameLst>
                                      </p:cBhvr>
                                      <p:tavLst>
                                        <p:tav tm="0">
                                          <p:val>
                                            <p:strVal val="#ppt_x"/>
                                          </p:val>
                                        </p:tav>
                                        <p:tav tm="100000">
                                          <p:val>
                                            <p:strVal val="#ppt_x"/>
                                          </p:val>
                                        </p:tav>
                                      </p:tavLst>
                                    </p:anim>
                                    <p:anim calcmode="lin" valueType="num">
                                      <p:cBhvr>
                                        <p:cTn id="42" dur="250" fill="hold"/>
                                        <p:tgtEl>
                                          <p:spTgt spid="48"/>
                                        </p:tgtEl>
                                        <p:attrNameLst>
                                          <p:attrName>ppt_y</p:attrName>
                                        </p:attrNameLst>
                                      </p:cBhvr>
                                      <p:tavLst>
                                        <p:tav tm="0">
                                          <p:val>
                                            <p:strVal val="#ppt_y-#ppt_h/2"/>
                                          </p:val>
                                        </p:tav>
                                        <p:tav tm="100000">
                                          <p:val>
                                            <p:strVal val="#ppt_y"/>
                                          </p:val>
                                        </p:tav>
                                      </p:tavLst>
                                    </p:anim>
                                    <p:anim calcmode="lin" valueType="num">
                                      <p:cBhvr>
                                        <p:cTn id="43" dur="250" fill="hold"/>
                                        <p:tgtEl>
                                          <p:spTgt spid="48"/>
                                        </p:tgtEl>
                                        <p:attrNameLst>
                                          <p:attrName>ppt_w</p:attrName>
                                        </p:attrNameLst>
                                      </p:cBhvr>
                                      <p:tavLst>
                                        <p:tav tm="0">
                                          <p:val>
                                            <p:strVal val="#ppt_w"/>
                                          </p:val>
                                        </p:tav>
                                        <p:tav tm="100000">
                                          <p:val>
                                            <p:strVal val="#ppt_w"/>
                                          </p:val>
                                        </p:tav>
                                      </p:tavLst>
                                    </p:anim>
                                    <p:anim calcmode="lin" valueType="num">
                                      <p:cBhvr>
                                        <p:cTn id="44" dur="250" fill="hold"/>
                                        <p:tgtEl>
                                          <p:spTgt spid="48"/>
                                        </p:tgtEl>
                                        <p:attrNameLst>
                                          <p:attrName>ppt_h</p:attrName>
                                        </p:attrNameLst>
                                      </p:cBhvr>
                                      <p:tavLst>
                                        <p:tav tm="0">
                                          <p:val>
                                            <p:fltVal val="0"/>
                                          </p:val>
                                        </p:tav>
                                        <p:tav tm="100000">
                                          <p:val>
                                            <p:strVal val="#ppt_h"/>
                                          </p:val>
                                        </p:tav>
                                      </p:tavLst>
                                    </p:anim>
                                  </p:childTnLst>
                                </p:cTn>
                              </p:par>
                            </p:childTnLst>
                          </p:cTn>
                        </p:par>
                        <p:par>
                          <p:cTn id="45" fill="hold">
                            <p:stCondLst>
                              <p:cond delay="9750"/>
                            </p:stCondLst>
                            <p:childTnLst>
                              <p:par>
                                <p:cTn id="46" presetID="2" presetClass="entr" presetSubtype="2" fill="hold" nodeType="afterEffect">
                                  <p:stCondLst>
                                    <p:cond delay="1000"/>
                                  </p:stCondLst>
                                  <p:childTnLst>
                                    <p:set>
                                      <p:cBhvr>
                                        <p:cTn id="47" dur="1" fill="hold">
                                          <p:stCondLst>
                                            <p:cond delay="0"/>
                                          </p:stCondLst>
                                        </p:cTn>
                                        <p:tgtEl>
                                          <p:spTgt spid="20501"/>
                                        </p:tgtEl>
                                        <p:attrNameLst>
                                          <p:attrName>style.visibility</p:attrName>
                                        </p:attrNameLst>
                                      </p:cBhvr>
                                      <p:to>
                                        <p:strVal val="visible"/>
                                      </p:to>
                                    </p:set>
                                    <p:anim calcmode="lin" valueType="num">
                                      <p:cBhvr additive="base">
                                        <p:cTn id="48" dur="500" fill="hold"/>
                                        <p:tgtEl>
                                          <p:spTgt spid="20501"/>
                                        </p:tgtEl>
                                        <p:attrNameLst>
                                          <p:attrName>ppt_x</p:attrName>
                                        </p:attrNameLst>
                                      </p:cBhvr>
                                      <p:tavLst>
                                        <p:tav tm="0">
                                          <p:val>
                                            <p:strVal val="1+#ppt_w/2"/>
                                          </p:val>
                                        </p:tav>
                                        <p:tav tm="100000">
                                          <p:val>
                                            <p:strVal val="#ppt_x"/>
                                          </p:val>
                                        </p:tav>
                                      </p:tavLst>
                                    </p:anim>
                                    <p:anim calcmode="lin" valueType="num">
                                      <p:cBhvr additive="base">
                                        <p:cTn id="49" dur="500" fill="hold"/>
                                        <p:tgtEl>
                                          <p:spTgt spid="20501"/>
                                        </p:tgtEl>
                                        <p:attrNameLst>
                                          <p:attrName>ppt_y</p:attrName>
                                        </p:attrNameLst>
                                      </p:cBhvr>
                                      <p:tavLst>
                                        <p:tav tm="0">
                                          <p:val>
                                            <p:strVal val="#ppt_y"/>
                                          </p:val>
                                        </p:tav>
                                        <p:tav tm="100000">
                                          <p:val>
                                            <p:strVal val="#ppt_y"/>
                                          </p:val>
                                        </p:tav>
                                      </p:tavLst>
                                    </p:anim>
                                  </p:childTnLst>
                                </p:cTn>
                              </p:par>
                            </p:childTnLst>
                          </p:cTn>
                        </p:par>
                        <p:par>
                          <p:cTn id="50" fill="hold">
                            <p:stCondLst>
                              <p:cond delay="11250"/>
                            </p:stCondLst>
                            <p:childTnLst>
                              <p:par>
                                <p:cTn id="51" presetID="17" presetClass="entr" presetSubtype="1" fill="hold" grpId="0" nodeType="afterEffect">
                                  <p:stCondLst>
                                    <p:cond delay="0"/>
                                  </p:stCondLst>
                                  <p:iterate type="lt">
                                    <p:tmPct val="40000"/>
                                  </p:iterate>
                                  <p:childTnLst>
                                    <p:set>
                                      <p:cBhvr>
                                        <p:cTn id="52" dur="1" fill="hold">
                                          <p:stCondLst>
                                            <p:cond delay="0"/>
                                          </p:stCondLst>
                                        </p:cTn>
                                        <p:tgtEl>
                                          <p:spTgt spid="52"/>
                                        </p:tgtEl>
                                        <p:attrNameLst>
                                          <p:attrName>style.visibility</p:attrName>
                                        </p:attrNameLst>
                                      </p:cBhvr>
                                      <p:to>
                                        <p:strVal val="visible"/>
                                      </p:to>
                                    </p:set>
                                    <p:anim calcmode="lin" valueType="num">
                                      <p:cBhvr>
                                        <p:cTn id="53" dur="250" fill="hold"/>
                                        <p:tgtEl>
                                          <p:spTgt spid="52"/>
                                        </p:tgtEl>
                                        <p:attrNameLst>
                                          <p:attrName>ppt_x</p:attrName>
                                        </p:attrNameLst>
                                      </p:cBhvr>
                                      <p:tavLst>
                                        <p:tav tm="0">
                                          <p:val>
                                            <p:strVal val="#ppt_x"/>
                                          </p:val>
                                        </p:tav>
                                        <p:tav tm="100000">
                                          <p:val>
                                            <p:strVal val="#ppt_x"/>
                                          </p:val>
                                        </p:tav>
                                      </p:tavLst>
                                    </p:anim>
                                    <p:anim calcmode="lin" valueType="num">
                                      <p:cBhvr>
                                        <p:cTn id="54" dur="250" fill="hold"/>
                                        <p:tgtEl>
                                          <p:spTgt spid="52"/>
                                        </p:tgtEl>
                                        <p:attrNameLst>
                                          <p:attrName>ppt_y</p:attrName>
                                        </p:attrNameLst>
                                      </p:cBhvr>
                                      <p:tavLst>
                                        <p:tav tm="0">
                                          <p:val>
                                            <p:strVal val="#ppt_y-#ppt_h/2"/>
                                          </p:val>
                                        </p:tav>
                                        <p:tav tm="100000">
                                          <p:val>
                                            <p:strVal val="#ppt_y"/>
                                          </p:val>
                                        </p:tav>
                                      </p:tavLst>
                                    </p:anim>
                                    <p:anim calcmode="lin" valueType="num">
                                      <p:cBhvr>
                                        <p:cTn id="55" dur="250" fill="hold"/>
                                        <p:tgtEl>
                                          <p:spTgt spid="52"/>
                                        </p:tgtEl>
                                        <p:attrNameLst>
                                          <p:attrName>ppt_w</p:attrName>
                                        </p:attrNameLst>
                                      </p:cBhvr>
                                      <p:tavLst>
                                        <p:tav tm="0">
                                          <p:val>
                                            <p:strVal val="#ppt_w"/>
                                          </p:val>
                                        </p:tav>
                                        <p:tav tm="100000">
                                          <p:val>
                                            <p:strVal val="#ppt_w"/>
                                          </p:val>
                                        </p:tav>
                                      </p:tavLst>
                                    </p:anim>
                                    <p:anim calcmode="lin" valueType="num">
                                      <p:cBhvr>
                                        <p:cTn id="56" dur="250" fill="hold"/>
                                        <p:tgtEl>
                                          <p:spTgt spid="5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8" grpId="0"/>
      <p:bldP spid="50" grpId="0"/>
      <p:bldP spid="5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244799" y="6471212"/>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10" name="任意多边形 9"/>
          <p:cNvSpPr/>
          <p:nvPr/>
        </p:nvSpPr>
        <p:spPr>
          <a:xfrm>
            <a:off x="0" y="3"/>
            <a:ext cx="7116087" cy="7232649"/>
          </a:xfrm>
          <a:custGeom>
            <a:avLst/>
            <a:gdLst>
              <a:gd name="connsiteX0" fmla="*/ 0 w 7116087"/>
              <a:gd name="connsiteY0" fmla="*/ 0 h 7232649"/>
              <a:gd name="connsiteX1" fmla="*/ 7116087 w 7116087"/>
              <a:gd name="connsiteY1" fmla="*/ 0 h 7232649"/>
              <a:gd name="connsiteX2" fmla="*/ 4992954 w 7116087"/>
              <a:gd name="connsiteY2" fmla="*/ 7232649 h 7232649"/>
              <a:gd name="connsiteX3" fmla="*/ 0 w 7116087"/>
              <a:gd name="connsiteY3" fmla="*/ 7232649 h 7232649"/>
            </a:gdLst>
            <a:ahLst/>
            <a:cxnLst>
              <a:cxn ang="0">
                <a:pos x="connsiteX0" y="connsiteY0"/>
              </a:cxn>
              <a:cxn ang="0">
                <a:pos x="connsiteX1" y="connsiteY1"/>
              </a:cxn>
              <a:cxn ang="0">
                <a:pos x="connsiteX2" y="connsiteY2"/>
              </a:cxn>
              <a:cxn ang="0">
                <a:pos x="connsiteX3" y="connsiteY3"/>
              </a:cxn>
            </a:cxnLst>
            <a:rect l="l" t="t" r="r" b="b"/>
            <a:pathLst>
              <a:path w="7116087" h="7232649">
                <a:moveTo>
                  <a:pt x="0" y="0"/>
                </a:moveTo>
                <a:lnTo>
                  <a:pt x="7116087" y="0"/>
                </a:lnTo>
                <a:lnTo>
                  <a:pt x="4992954" y="7232649"/>
                </a:lnTo>
                <a:lnTo>
                  <a:pt x="0" y="7232649"/>
                </a:lnTo>
                <a:close/>
              </a:path>
            </a:pathLst>
          </a:custGeom>
          <a:blipFill dpi="0" rotWithShape="1">
            <a:blip r:embed="rId3" cstate="print">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6"/>
          <p:cNvSpPr>
            <a:spLocks/>
          </p:cNvSpPr>
          <p:nvPr/>
        </p:nvSpPr>
        <p:spPr bwMode="auto">
          <a:xfrm>
            <a:off x="4306729" y="0"/>
            <a:ext cx="3246338" cy="7232650"/>
          </a:xfrm>
          <a:custGeom>
            <a:avLst/>
            <a:gdLst>
              <a:gd name="T0" fmla="*/ 930 w 1422"/>
              <a:gd name="T1" fmla="*/ 0 h 3163"/>
              <a:gd name="T2" fmla="*/ 1422 w 1422"/>
              <a:gd name="T3" fmla="*/ 0 h 3163"/>
              <a:gd name="T4" fmla="*/ 237 w 1422"/>
              <a:gd name="T5" fmla="*/ 3163 h 3163"/>
              <a:gd name="T6" fmla="*/ 0 w 1422"/>
              <a:gd name="T7" fmla="*/ 3163 h 3163"/>
              <a:gd name="T8" fmla="*/ 930 w 1422"/>
              <a:gd name="T9" fmla="*/ 0 h 3163"/>
            </a:gdLst>
            <a:ahLst/>
            <a:cxnLst>
              <a:cxn ang="0">
                <a:pos x="T0" y="T1"/>
              </a:cxn>
              <a:cxn ang="0">
                <a:pos x="T2" y="T3"/>
              </a:cxn>
              <a:cxn ang="0">
                <a:pos x="T4" y="T5"/>
              </a:cxn>
              <a:cxn ang="0">
                <a:pos x="T6" y="T7"/>
              </a:cxn>
              <a:cxn ang="0">
                <a:pos x="T8" y="T9"/>
              </a:cxn>
            </a:cxnLst>
            <a:rect l="0" t="0" r="r" b="b"/>
            <a:pathLst>
              <a:path w="1422" h="3163">
                <a:moveTo>
                  <a:pt x="930" y="0"/>
                </a:moveTo>
                <a:lnTo>
                  <a:pt x="1422" y="0"/>
                </a:lnTo>
                <a:lnTo>
                  <a:pt x="237" y="3163"/>
                </a:lnTo>
                <a:lnTo>
                  <a:pt x="0" y="3163"/>
                </a:lnTo>
                <a:lnTo>
                  <a:pt x="930" y="0"/>
                </a:lnTo>
                <a:close/>
              </a:path>
            </a:pathLst>
          </a:custGeom>
          <a:solidFill>
            <a:srgbClr val="66CCFF">
              <a:alpha val="80000"/>
            </a:srgbClr>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p>
        </p:txBody>
      </p:sp>
      <p:sp>
        <p:nvSpPr>
          <p:cNvPr id="14" name="任意多边形 13"/>
          <p:cNvSpPr>
            <a:spLocks/>
          </p:cNvSpPr>
          <p:nvPr/>
        </p:nvSpPr>
        <p:spPr bwMode="auto">
          <a:xfrm>
            <a:off x="4306727" y="0"/>
            <a:ext cx="2531779" cy="7232650"/>
          </a:xfrm>
          <a:custGeom>
            <a:avLst/>
            <a:gdLst>
              <a:gd name="connsiteX0" fmla="*/ 1476376 w 1760538"/>
              <a:gd name="connsiteY0" fmla="*/ 0 h 5021263"/>
              <a:gd name="connsiteX1" fmla="*/ 1760538 w 1760538"/>
              <a:gd name="connsiteY1" fmla="*/ 0 h 5021263"/>
              <a:gd name="connsiteX2" fmla="*/ 950913 w 1760538"/>
              <a:gd name="connsiteY2" fmla="*/ 3481388 h 5021263"/>
              <a:gd name="connsiteX3" fmla="*/ 950910 w 1760538"/>
              <a:gd name="connsiteY3" fmla="*/ 3481394 h 5021263"/>
              <a:gd name="connsiteX4" fmla="*/ 593725 w 1760538"/>
              <a:gd name="connsiteY4" fmla="*/ 5021262 h 5021263"/>
              <a:gd name="connsiteX5" fmla="*/ 376238 w 1760538"/>
              <a:gd name="connsiteY5" fmla="*/ 5021262 h 5021263"/>
              <a:gd name="connsiteX6" fmla="*/ 376238 w 1760538"/>
              <a:gd name="connsiteY6" fmla="*/ 5021263 h 5021263"/>
              <a:gd name="connsiteX7" fmla="*/ 0 w 1760538"/>
              <a:gd name="connsiteY7" fmla="*/ 5021263 h 5021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0538" h="5021263">
                <a:moveTo>
                  <a:pt x="1476376" y="0"/>
                </a:moveTo>
                <a:lnTo>
                  <a:pt x="1760538" y="0"/>
                </a:lnTo>
                <a:lnTo>
                  <a:pt x="950913" y="3481388"/>
                </a:lnTo>
                <a:lnTo>
                  <a:pt x="950910" y="3481394"/>
                </a:lnTo>
                <a:lnTo>
                  <a:pt x="593725" y="5021262"/>
                </a:lnTo>
                <a:lnTo>
                  <a:pt x="376238" y="5021262"/>
                </a:lnTo>
                <a:lnTo>
                  <a:pt x="376238" y="5021263"/>
                </a:lnTo>
                <a:lnTo>
                  <a:pt x="0" y="5021263"/>
                </a:lnTo>
                <a:close/>
              </a:path>
            </a:pathLst>
          </a:custGeom>
          <a:solidFill>
            <a:schemeClr val="accent2"/>
          </a:solidFill>
          <a:ln w="0">
            <a:noFill/>
            <a:prstDash val="solid"/>
            <a:round/>
            <a:headEnd/>
            <a:tailEnd/>
          </a:ln>
        </p:spPr>
        <p:txBody>
          <a:bodyPr vert="horz" wrap="square" lIns="128580" tIns="64290" rIns="128580" bIns="64290" numCol="1" anchor="t" anchorCtr="0" compatLnSpc="1">
            <a:prstTxWarp prst="textNoShape">
              <a:avLst/>
            </a:prstTxWarp>
            <a:noAutofit/>
          </a:bodyPr>
          <a:lstStyle/>
          <a:p>
            <a:endParaRPr lang="zh-CN" altLang="en-US"/>
          </a:p>
        </p:txBody>
      </p:sp>
      <p:sp>
        <p:nvSpPr>
          <p:cNvPr id="4" name="矩形 259"/>
          <p:cNvSpPr>
            <a:spLocks noChangeArrowheads="1"/>
          </p:cNvSpPr>
          <p:nvPr/>
        </p:nvSpPr>
        <p:spPr bwMode="auto">
          <a:xfrm>
            <a:off x="6743256" y="3706788"/>
            <a:ext cx="553553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en-US" altLang="zh-CN" sz="6600" b="1" dirty="0" smtClean="0">
                <a:solidFill>
                  <a:schemeClr val="accent2"/>
                </a:solidFill>
                <a:cs typeface="Arial" panose="020B0604020202020204" pitchFamily="34" charset="0"/>
              </a:rPr>
              <a:t>THANK YOU</a:t>
            </a:r>
            <a:endParaRPr lang="zh-CN" altLang="en-US" sz="6600" b="1" dirty="0">
              <a:solidFill>
                <a:schemeClr val="accent2"/>
              </a:solidFill>
              <a:cs typeface="Arial" panose="020B0604020202020204" pitchFamily="34" charset="0"/>
            </a:endParaRPr>
          </a:p>
        </p:txBody>
      </p:sp>
    </p:spTree>
    <p:extLst>
      <p:ext uri="{BB962C8B-B14F-4D97-AF65-F5344CB8AC3E}">
        <p14:creationId xmlns:p14="http://schemas.microsoft.com/office/powerpoint/2010/main" val="1411896755"/>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down)">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up)">
                                      <p:cBhvr>
                                        <p:cTn id="18" dur="500"/>
                                        <p:tgtEl>
                                          <p:spTgt spid="11"/>
                                        </p:tgtEl>
                                      </p:cBhvr>
                                    </p:animEffect>
                                  </p:childTnLst>
                                </p:cTn>
                              </p:par>
                            </p:childTnLst>
                          </p:cTn>
                        </p:par>
                        <p:par>
                          <p:cTn id="19" fill="hold">
                            <p:stCondLst>
                              <p:cond delay="50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4"/>
                                        </p:tgtEl>
                                        <p:attrNameLst>
                                          <p:attrName>ppt_y</p:attrName>
                                        </p:attrNameLst>
                                      </p:cBhvr>
                                      <p:tavLst>
                                        <p:tav tm="0">
                                          <p:val>
                                            <p:strVal val="#ppt_y"/>
                                          </p:val>
                                        </p:tav>
                                        <p:tav tm="100000">
                                          <p:val>
                                            <p:strVal val="#ppt_y"/>
                                          </p:val>
                                        </p:tav>
                                      </p:tavLst>
                                    </p:anim>
                                    <p:anim calcmode="lin" valueType="num">
                                      <p:cBhvr>
                                        <p:cTn id="24"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4"/>
                                        </p:tgtEl>
                                      </p:cBhvr>
                                    </p:animEffect>
                                  </p:childTnLst>
                                </p:cTn>
                              </p:par>
                            </p:childTnLst>
                          </p:cTn>
                        </p:par>
                        <p:par>
                          <p:cTn id="27" fill="hold">
                            <p:stCondLst>
                              <p:cond delay="1350"/>
                            </p:stCondLst>
                            <p:childTnLst>
                              <p:par>
                                <p:cTn id="28" presetID="26" presetClass="emph" presetSubtype="0" fill="hold" grpId="1" nodeType="afterEffect">
                                  <p:stCondLst>
                                    <p:cond delay="0"/>
                                  </p:stCondLst>
                                  <p:iterate type="lt">
                                    <p:tmPct val="0"/>
                                  </p:iterate>
                                  <p:childTnLst>
                                    <p:animEffect transition="out" filter="fade">
                                      <p:cBhvr>
                                        <p:cTn id="29" dur="500" tmFilter="0, 0; .2, .5; .8, .5; 1, 0"/>
                                        <p:tgtEl>
                                          <p:spTgt spid="4"/>
                                        </p:tgtEl>
                                      </p:cBhvr>
                                    </p:animEffect>
                                    <p:animScale>
                                      <p:cBhvr>
                                        <p:cTn id="30"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4" grpId="0" animBg="1"/>
      <p:bldP spid="4" grpId="0"/>
      <p:bldP spid="4"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989215" y="3138936"/>
            <a:ext cx="6538575" cy="677108"/>
          </a:xfrm>
          <a:prstGeom prst="rect">
            <a:avLst/>
          </a:prstGeom>
        </p:spPr>
        <p:txBody>
          <a:bodyPr wrap="square" lIns="0" tIns="0" rIns="0" bIns="0">
            <a:spAutoFit/>
          </a:bodyPr>
          <a:lstStyle/>
          <a:p>
            <a:r>
              <a:rPr lang="zh-CN" altLang="en-US" sz="4400"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人工智能走进我们的生活</a:t>
            </a:r>
          </a:p>
        </p:txBody>
      </p:sp>
      <p:sp>
        <p:nvSpPr>
          <p:cNvPr id="13" name="Freeform 6"/>
          <p:cNvSpPr>
            <a:spLocks/>
          </p:cNvSpPr>
          <p:nvPr/>
        </p:nvSpPr>
        <p:spPr bwMode="auto">
          <a:xfrm>
            <a:off x="2468937" y="0"/>
            <a:ext cx="3246338" cy="7232650"/>
          </a:xfrm>
          <a:custGeom>
            <a:avLst/>
            <a:gdLst>
              <a:gd name="T0" fmla="*/ 930 w 1422"/>
              <a:gd name="T1" fmla="*/ 0 h 3163"/>
              <a:gd name="T2" fmla="*/ 1422 w 1422"/>
              <a:gd name="T3" fmla="*/ 0 h 3163"/>
              <a:gd name="T4" fmla="*/ 237 w 1422"/>
              <a:gd name="T5" fmla="*/ 3163 h 3163"/>
              <a:gd name="T6" fmla="*/ 0 w 1422"/>
              <a:gd name="T7" fmla="*/ 3163 h 3163"/>
              <a:gd name="T8" fmla="*/ 930 w 1422"/>
              <a:gd name="T9" fmla="*/ 0 h 3163"/>
            </a:gdLst>
            <a:ahLst/>
            <a:cxnLst>
              <a:cxn ang="0">
                <a:pos x="T0" y="T1"/>
              </a:cxn>
              <a:cxn ang="0">
                <a:pos x="T2" y="T3"/>
              </a:cxn>
              <a:cxn ang="0">
                <a:pos x="T4" y="T5"/>
              </a:cxn>
              <a:cxn ang="0">
                <a:pos x="T6" y="T7"/>
              </a:cxn>
              <a:cxn ang="0">
                <a:pos x="T8" y="T9"/>
              </a:cxn>
            </a:cxnLst>
            <a:rect l="0" t="0" r="r" b="b"/>
            <a:pathLst>
              <a:path w="1422" h="3163">
                <a:moveTo>
                  <a:pt x="930" y="0"/>
                </a:moveTo>
                <a:lnTo>
                  <a:pt x="1422" y="0"/>
                </a:lnTo>
                <a:lnTo>
                  <a:pt x="237" y="3163"/>
                </a:lnTo>
                <a:lnTo>
                  <a:pt x="0" y="3163"/>
                </a:lnTo>
                <a:lnTo>
                  <a:pt x="930" y="0"/>
                </a:lnTo>
                <a:close/>
              </a:path>
            </a:pathLst>
          </a:custGeom>
          <a:solidFill>
            <a:srgbClr val="66CCFF">
              <a:alpha val="80000"/>
            </a:srgbClr>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p>
        </p:txBody>
      </p:sp>
      <p:sp>
        <p:nvSpPr>
          <p:cNvPr id="14" name="任意多边形 13"/>
          <p:cNvSpPr>
            <a:spLocks/>
          </p:cNvSpPr>
          <p:nvPr/>
        </p:nvSpPr>
        <p:spPr bwMode="auto">
          <a:xfrm>
            <a:off x="2468935" y="0"/>
            <a:ext cx="2531779" cy="7232650"/>
          </a:xfrm>
          <a:custGeom>
            <a:avLst/>
            <a:gdLst>
              <a:gd name="connsiteX0" fmla="*/ 1476376 w 1760538"/>
              <a:gd name="connsiteY0" fmla="*/ 0 h 5021263"/>
              <a:gd name="connsiteX1" fmla="*/ 1760538 w 1760538"/>
              <a:gd name="connsiteY1" fmla="*/ 0 h 5021263"/>
              <a:gd name="connsiteX2" fmla="*/ 950913 w 1760538"/>
              <a:gd name="connsiteY2" fmla="*/ 3481388 h 5021263"/>
              <a:gd name="connsiteX3" fmla="*/ 950910 w 1760538"/>
              <a:gd name="connsiteY3" fmla="*/ 3481394 h 5021263"/>
              <a:gd name="connsiteX4" fmla="*/ 593725 w 1760538"/>
              <a:gd name="connsiteY4" fmla="*/ 5021262 h 5021263"/>
              <a:gd name="connsiteX5" fmla="*/ 376238 w 1760538"/>
              <a:gd name="connsiteY5" fmla="*/ 5021262 h 5021263"/>
              <a:gd name="connsiteX6" fmla="*/ 376238 w 1760538"/>
              <a:gd name="connsiteY6" fmla="*/ 5021263 h 5021263"/>
              <a:gd name="connsiteX7" fmla="*/ 0 w 1760538"/>
              <a:gd name="connsiteY7" fmla="*/ 5021263 h 5021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0538" h="5021263">
                <a:moveTo>
                  <a:pt x="1476376" y="0"/>
                </a:moveTo>
                <a:lnTo>
                  <a:pt x="1760538" y="0"/>
                </a:lnTo>
                <a:lnTo>
                  <a:pt x="950913" y="3481388"/>
                </a:lnTo>
                <a:lnTo>
                  <a:pt x="950910" y="3481394"/>
                </a:lnTo>
                <a:lnTo>
                  <a:pt x="593725" y="5021262"/>
                </a:lnTo>
                <a:lnTo>
                  <a:pt x="376238" y="5021262"/>
                </a:lnTo>
                <a:lnTo>
                  <a:pt x="376238" y="5021263"/>
                </a:lnTo>
                <a:lnTo>
                  <a:pt x="0" y="5021263"/>
                </a:lnTo>
                <a:close/>
              </a:path>
            </a:pathLst>
          </a:custGeom>
          <a:solidFill>
            <a:schemeClr val="accent2"/>
          </a:solidFill>
          <a:ln w="0">
            <a:noFill/>
            <a:prstDash val="solid"/>
            <a:round/>
            <a:headEnd/>
            <a:tailEnd/>
          </a:ln>
        </p:spPr>
        <p:txBody>
          <a:bodyPr vert="horz" wrap="square" lIns="128580" tIns="64290" rIns="128580" bIns="64290" numCol="1" anchor="t" anchorCtr="0" compatLnSpc="1">
            <a:prstTxWarp prst="textNoShape">
              <a:avLst/>
            </a:prstTxWarp>
            <a:noAutofit/>
          </a:bodyPr>
          <a:lstStyle/>
          <a:p>
            <a:endParaRPr lang="zh-CN" altLang="en-US"/>
          </a:p>
        </p:txBody>
      </p:sp>
    </p:spTree>
    <p:custDataLst>
      <p:tags r:id="rId1"/>
    </p:custDataLst>
    <p:extLst>
      <p:ext uri="{BB962C8B-B14F-4D97-AF65-F5344CB8AC3E}">
        <p14:creationId xmlns:p14="http://schemas.microsoft.com/office/powerpoint/2010/main" val="1976245090"/>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0-#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animBg="1"/>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1"/>
          <p:cNvSpPr/>
          <p:nvPr/>
        </p:nvSpPr>
        <p:spPr>
          <a:xfrm rot="1321971">
            <a:off x="5052611" y="2295080"/>
            <a:ext cx="2686190" cy="3139438"/>
          </a:xfrm>
          <a:custGeom>
            <a:avLst/>
            <a:gdLst>
              <a:gd name="connsiteX0" fmla="*/ 0 w 2801257"/>
              <a:gd name="connsiteY0" fmla="*/ 0 h 3802743"/>
              <a:gd name="connsiteX1" fmla="*/ 2801257 w 2801257"/>
              <a:gd name="connsiteY1" fmla="*/ 0 h 3802743"/>
              <a:gd name="connsiteX2" fmla="*/ 2801257 w 2801257"/>
              <a:gd name="connsiteY2" fmla="*/ 3802743 h 3802743"/>
              <a:gd name="connsiteX3" fmla="*/ 0 w 2801257"/>
              <a:gd name="connsiteY3" fmla="*/ 3802743 h 3802743"/>
              <a:gd name="connsiteX4" fmla="*/ 0 w 2801257"/>
              <a:gd name="connsiteY4" fmla="*/ 0 h 3802743"/>
              <a:gd name="connsiteX0" fmla="*/ 424422 w 2801257"/>
              <a:gd name="connsiteY0" fmla="*/ 313631 h 3802743"/>
              <a:gd name="connsiteX1" fmla="*/ 2801257 w 2801257"/>
              <a:gd name="connsiteY1" fmla="*/ 0 h 3802743"/>
              <a:gd name="connsiteX2" fmla="*/ 2801257 w 2801257"/>
              <a:gd name="connsiteY2" fmla="*/ 3802743 h 3802743"/>
              <a:gd name="connsiteX3" fmla="*/ 0 w 2801257"/>
              <a:gd name="connsiteY3" fmla="*/ 3802743 h 3802743"/>
              <a:gd name="connsiteX4" fmla="*/ 424422 w 2801257"/>
              <a:gd name="connsiteY4" fmla="*/ 313631 h 3802743"/>
              <a:gd name="connsiteX0" fmla="*/ 424422 w 3256770"/>
              <a:gd name="connsiteY0" fmla="*/ 313631 h 3806294"/>
              <a:gd name="connsiteX1" fmla="*/ 2801257 w 3256770"/>
              <a:gd name="connsiteY1" fmla="*/ 0 h 3806294"/>
              <a:gd name="connsiteX2" fmla="*/ 3256770 w 3256770"/>
              <a:gd name="connsiteY2" fmla="*/ 3806294 h 3806294"/>
              <a:gd name="connsiteX3" fmla="*/ 0 w 3256770"/>
              <a:gd name="connsiteY3" fmla="*/ 3802743 h 3806294"/>
              <a:gd name="connsiteX4" fmla="*/ 424422 w 3256770"/>
              <a:gd name="connsiteY4" fmla="*/ 313631 h 3806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6770" h="3806294">
                <a:moveTo>
                  <a:pt x="424422" y="313631"/>
                </a:moveTo>
                <a:lnTo>
                  <a:pt x="2801257" y="0"/>
                </a:lnTo>
                <a:lnTo>
                  <a:pt x="3256770" y="3806294"/>
                </a:lnTo>
                <a:lnTo>
                  <a:pt x="0" y="3802743"/>
                </a:lnTo>
                <a:lnTo>
                  <a:pt x="424422" y="313631"/>
                </a:lnTo>
                <a:close/>
              </a:path>
            </a:pathLst>
          </a:custGeom>
          <a:solidFill>
            <a:schemeClr val="accent1"/>
          </a:solidFill>
          <a:ln w="12700" cap="flat" cmpd="sng" algn="ctr">
            <a:noFill/>
            <a:prstDash val="solid"/>
            <a:miter lim="800000"/>
          </a:ln>
          <a:effectLst/>
        </p:spPr>
        <p:txBody>
          <a:bodyPr rtlCol="0" anchor="ctr"/>
          <a:lstStyle/>
          <a:p>
            <a:pPr algn="ctr" defTabSz="1285829">
              <a:lnSpc>
                <a:spcPct val="150000"/>
              </a:lnSpc>
              <a:defRPr/>
            </a:pPr>
            <a:endParaRPr lang="zh-CN" altLang="en-US" sz="253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矩形 1"/>
          <p:cNvSpPr/>
          <p:nvPr/>
        </p:nvSpPr>
        <p:spPr>
          <a:xfrm rot="1891259">
            <a:off x="8857492" y="2142680"/>
            <a:ext cx="2686190" cy="3139438"/>
          </a:xfrm>
          <a:custGeom>
            <a:avLst/>
            <a:gdLst>
              <a:gd name="connsiteX0" fmla="*/ 0 w 2801257"/>
              <a:gd name="connsiteY0" fmla="*/ 0 h 3802743"/>
              <a:gd name="connsiteX1" fmla="*/ 2801257 w 2801257"/>
              <a:gd name="connsiteY1" fmla="*/ 0 h 3802743"/>
              <a:gd name="connsiteX2" fmla="*/ 2801257 w 2801257"/>
              <a:gd name="connsiteY2" fmla="*/ 3802743 h 3802743"/>
              <a:gd name="connsiteX3" fmla="*/ 0 w 2801257"/>
              <a:gd name="connsiteY3" fmla="*/ 3802743 h 3802743"/>
              <a:gd name="connsiteX4" fmla="*/ 0 w 2801257"/>
              <a:gd name="connsiteY4" fmla="*/ 0 h 3802743"/>
              <a:gd name="connsiteX0" fmla="*/ 424422 w 2801257"/>
              <a:gd name="connsiteY0" fmla="*/ 313631 h 3802743"/>
              <a:gd name="connsiteX1" fmla="*/ 2801257 w 2801257"/>
              <a:gd name="connsiteY1" fmla="*/ 0 h 3802743"/>
              <a:gd name="connsiteX2" fmla="*/ 2801257 w 2801257"/>
              <a:gd name="connsiteY2" fmla="*/ 3802743 h 3802743"/>
              <a:gd name="connsiteX3" fmla="*/ 0 w 2801257"/>
              <a:gd name="connsiteY3" fmla="*/ 3802743 h 3802743"/>
              <a:gd name="connsiteX4" fmla="*/ 424422 w 2801257"/>
              <a:gd name="connsiteY4" fmla="*/ 313631 h 3802743"/>
              <a:gd name="connsiteX0" fmla="*/ 424422 w 3256770"/>
              <a:gd name="connsiteY0" fmla="*/ 313631 h 3806294"/>
              <a:gd name="connsiteX1" fmla="*/ 2801257 w 3256770"/>
              <a:gd name="connsiteY1" fmla="*/ 0 h 3806294"/>
              <a:gd name="connsiteX2" fmla="*/ 3256770 w 3256770"/>
              <a:gd name="connsiteY2" fmla="*/ 3806294 h 3806294"/>
              <a:gd name="connsiteX3" fmla="*/ 0 w 3256770"/>
              <a:gd name="connsiteY3" fmla="*/ 3802743 h 3806294"/>
              <a:gd name="connsiteX4" fmla="*/ 424422 w 3256770"/>
              <a:gd name="connsiteY4" fmla="*/ 313631 h 3806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6770" h="3806294">
                <a:moveTo>
                  <a:pt x="424422" y="313631"/>
                </a:moveTo>
                <a:lnTo>
                  <a:pt x="2801257" y="0"/>
                </a:lnTo>
                <a:lnTo>
                  <a:pt x="3256770" y="3806294"/>
                </a:lnTo>
                <a:lnTo>
                  <a:pt x="0" y="3802743"/>
                </a:lnTo>
                <a:lnTo>
                  <a:pt x="424422" y="313631"/>
                </a:lnTo>
                <a:close/>
              </a:path>
            </a:pathLst>
          </a:custGeom>
          <a:solidFill>
            <a:schemeClr val="accent1"/>
          </a:solidFill>
          <a:ln w="12700" cap="flat" cmpd="sng" algn="ctr">
            <a:noFill/>
            <a:prstDash val="solid"/>
            <a:miter lim="800000"/>
          </a:ln>
          <a:effectLst/>
        </p:spPr>
        <p:txBody>
          <a:bodyPr rtlCol="0" anchor="ctr"/>
          <a:lstStyle/>
          <a:p>
            <a:pPr algn="ctr" defTabSz="1285829">
              <a:lnSpc>
                <a:spcPct val="150000"/>
              </a:lnSpc>
              <a:defRPr/>
            </a:pPr>
            <a:endParaRPr lang="zh-CN" altLang="en-US" sz="253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矩形 35"/>
          <p:cNvSpPr/>
          <p:nvPr/>
        </p:nvSpPr>
        <p:spPr>
          <a:xfrm>
            <a:off x="8730251" y="2167721"/>
            <a:ext cx="2496055" cy="3243377"/>
          </a:xfrm>
          <a:prstGeom prst="rect">
            <a:avLst/>
          </a:prstGeom>
          <a:solidFill>
            <a:schemeClr val="accent2"/>
          </a:solidFill>
          <a:ln w="12700" cap="flat" cmpd="sng" algn="ctr">
            <a:noFill/>
            <a:prstDash val="solid"/>
            <a:miter lim="800000"/>
          </a:ln>
          <a:effectLst/>
        </p:spPr>
        <p:txBody>
          <a:bodyPr rtlCol="0" anchor="ctr"/>
          <a:lstStyle/>
          <a:p>
            <a:pPr algn="ctr" defTabSz="1285829">
              <a:lnSpc>
                <a:spcPct val="150000"/>
              </a:lnSpc>
              <a:defRPr/>
            </a:pPr>
            <a:endParaRPr lang="zh-CN" altLang="en-US" sz="253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矩形 19"/>
          <p:cNvSpPr/>
          <p:nvPr/>
        </p:nvSpPr>
        <p:spPr>
          <a:xfrm>
            <a:off x="8730251" y="2135779"/>
            <a:ext cx="2502596" cy="2588885"/>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4" name="矩形 33"/>
          <p:cNvSpPr/>
          <p:nvPr/>
        </p:nvSpPr>
        <p:spPr>
          <a:xfrm>
            <a:off x="4941432" y="2182503"/>
            <a:ext cx="2496055" cy="3243377"/>
          </a:xfrm>
          <a:prstGeom prst="rect">
            <a:avLst/>
          </a:prstGeom>
          <a:solidFill>
            <a:schemeClr val="accent4"/>
          </a:solidFill>
          <a:ln w="12700" cap="flat" cmpd="sng" algn="ctr">
            <a:noFill/>
            <a:prstDash val="solid"/>
            <a:miter lim="800000"/>
          </a:ln>
          <a:effectLst/>
        </p:spPr>
        <p:txBody>
          <a:bodyPr rtlCol="0" anchor="ctr"/>
          <a:lstStyle/>
          <a:p>
            <a:pPr algn="ctr" defTabSz="1285829">
              <a:lnSpc>
                <a:spcPct val="150000"/>
              </a:lnSpc>
              <a:defRPr/>
            </a:pPr>
            <a:endParaRPr lang="zh-CN" altLang="en-US" sz="253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矩形 1"/>
          <p:cNvSpPr/>
          <p:nvPr/>
        </p:nvSpPr>
        <p:spPr>
          <a:xfrm rot="1321971">
            <a:off x="1573547" y="2142680"/>
            <a:ext cx="2686190" cy="3139438"/>
          </a:xfrm>
          <a:custGeom>
            <a:avLst/>
            <a:gdLst>
              <a:gd name="connsiteX0" fmla="*/ 0 w 2801257"/>
              <a:gd name="connsiteY0" fmla="*/ 0 h 3802743"/>
              <a:gd name="connsiteX1" fmla="*/ 2801257 w 2801257"/>
              <a:gd name="connsiteY1" fmla="*/ 0 h 3802743"/>
              <a:gd name="connsiteX2" fmla="*/ 2801257 w 2801257"/>
              <a:gd name="connsiteY2" fmla="*/ 3802743 h 3802743"/>
              <a:gd name="connsiteX3" fmla="*/ 0 w 2801257"/>
              <a:gd name="connsiteY3" fmla="*/ 3802743 h 3802743"/>
              <a:gd name="connsiteX4" fmla="*/ 0 w 2801257"/>
              <a:gd name="connsiteY4" fmla="*/ 0 h 3802743"/>
              <a:gd name="connsiteX0" fmla="*/ 424422 w 2801257"/>
              <a:gd name="connsiteY0" fmla="*/ 313631 h 3802743"/>
              <a:gd name="connsiteX1" fmla="*/ 2801257 w 2801257"/>
              <a:gd name="connsiteY1" fmla="*/ 0 h 3802743"/>
              <a:gd name="connsiteX2" fmla="*/ 2801257 w 2801257"/>
              <a:gd name="connsiteY2" fmla="*/ 3802743 h 3802743"/>
              <a:gd name="connsiteX3" fmla="*/ 0 w 2801257"/>
              <a:gd name="connsiteY3" fmla="*/ 3802743 h 3802743"/>
              <a:gd name="connsiteX4" fmla="*/ 424422 w 2801257"/>
              <a:gd name="connsiteY4" fmla="*/ 313631 h 3802743"/>
              <a:gd name="connsiteX0" fmla="*/ 424422 w 3256770"/>
              <a:gd name="connsiteY0" fmla="*/ 313631 h 3806294"/>
              <a:gd name="connsiteX1" fmla="*/ 2801257 w 3256770"/>
              <a:gd name="connsiteY1" fmla="*/ 0 h 3806294"/>
              <a:gd name="connsiteX2" fmla="*/ 3256770 w 3256770"/>
              <a:gd name="connsiteY2" fmla="*/ 3806294 h 3806294"/>
              <a:gd name="connsiteX3" fmla="*/ 0 w 3256770"/>
              <a:gd name="connsiteY3" fmla="*/ 3802743 h 3806294"/>
              <a:gd name="connsiteX4" fmla="*/ 424422 w 3256770"/>
              <a:gd name="connsiteY4" fmla="*/ 313631 h 3806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6770" h="3806294">
                <a:moveTo>
                  <a:pt x="424422" y="313631"/>
                </a:moveTo>
                <a:lnTo>
                  <a:pt x="2801257" y="0"/>
                </a:lnTo>
                <a:lnTo>
                  <a:pt x="3256770" y="3806294"/>
                </a:lnTo>
                <a:lnTo>
                  <a:pt x="0" y="3802743"/>
                </a:lnTo>
                <a:lnTo>
                  <a:pt x="424422" y="313631"/>
                </a:lnTo>
                <a:close/>
              </a:path>
            </a:pathLst>
          </a:custGeom>
          <a:solidFill>
            <a:schemeClr val="accent1"/>
          </a:solidFill>
          <a:ln w="12700" cap="flat" cmpd="sng" algn="ctr">
            <a:noFill/>
            <a:prstDash val="solid"/>
            <a:miter lim="800000"/>
          </a:ln>
          <a:effectLst/>
        </p:spPr>
        <p:txBody>
          <a:bodyPr rtlCol="0" anchor="ctr"/>
          <a:lstStyle/>
          <a:p>
            <a:pPr algn="ctr" defTabSz="1285829">
              <a:lnSpc>
                <a:spcPct val="150000"/>
              </a:lnSpc>
              <a:defRPr/>
            </a:pPr>
            <a:endParaRPr lang="zh-CN" altLang="en-US" sz="253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矩形 31"/>
          <p:cNvSpPr/>
          <p:nvPr/>
        </p:nvSpPr>
        <p:spPr>
          <a:xfrm>
            <a:off x="1434542" y="2150658"/>
            <a:ext cx="2496055" cy="3243377"/>
          </a:xfrm>
          <a:prstGeom prst="rect">
            <a:avLst/>
          </a:prstGeom>
          <a:solidFill>
            <a:schemeClr val="accent2"/>
          </a:solidFill>
          <a:ln w="12700" cap="flat" cmpd="sng" algn="ctr">
            <a:noFill/>
            <a:prstDash val="solid"/>
            <a:miter lim="800000"/>
          </a:ln>
          <a:effectLst/>
        </p:spPr>
        <p:txBody>
          <a:bodyPr rtlCol="0" anchor="ctr"/>
          <a:lstStyle/>
          <a:p>
            <a:pPr algn="ctr" defTabSz="1285829">
              <a:lnSpc>
                <a:spcPct val="150000"/>
              </a:lnSpc>
              <a:defRPr/>
            </a:pPr>
            <a:endParaRPr lang="zh-CN" altLang="en-US" sz="253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1" name="矩形 40"/>
          <p:cNvSpPr/>
          <p:nvPr/>
        </p:nvSpPr>
        <p:spPr>
          <a:xfrm>
            <a:off x="1500494" y="4937429"/>
            <a:ext cx="2324226" cy="369332"/>
          </a:xfrm>
          <a:prstGeom prst="rect">
            <a:avLst/>
          </a:prstGeom>
        </p:spPr>
        <p:txBody>
          <a:bodyPr wrap="none" lIns="0" tIns="0" rIns="0" bIns="0">
            <a:spAutoFit/>
          </a:bodyPr>
          <a:lstStyle/>
          <a:p>
            <a:pPr algn="just" eaLnBrk="1" hangingPunct="1">
              <a:lnSpc>
                <a:spcPct val="150000"/>
              </a:lnSpc>
              <a:spcBef>
                <a:spcPts val="0"/>
              </a:spcBef>
              <a:spcAft>
                <a:spcPts val="0"/>
              </a:spcAft>
            </a:pPr>
            <a:r>
              <a:rPr lang="en-US" altLang="zh-CN" sz="1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2015</a:t>
            </a:r>
            <a:r>
              <a:rPr lang="zh-CN" altLang="en-US" sz="1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年 </a:t>
            </a:r>
            <a:r>
              <a:rPr lang="en-US" altLang="zh-CN" sz="1600" dirty="0" err="1" smtClean="0">
                <a:solidFill>
                  <a:schemeClr val="bg1"/>
                </a:solidFill>
                <a:latin typeface="Arial" panose="020B0604020202020204" pitchFamily="34" charset="0"/>
                <a:ea typeface="微软雅黑" panose="020B0503020204020204" pitchFamily="34" charset="-122"/>
                <a:sym typeface="Arial" panose="020B0604020202020204" pitchFamily="34" charset="0"/>
              </a:rPr>
              <a:t>AlphaGo</a:t>
            </a:r>
            <a:r>
              <a:rPr lang="zh-CN" altLang="en-US" sz="1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对战樊麾</a:t>
            </a:r>
            <a:endParaRPr lang="zh-CN" altLang="en-US" sz="1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矩形 1"/>
          <p:cNvSpPr/>
          <p:nvPr/>
        </p:nvSpPr>
        <p:spPr>
          <a:xfrm>
            <a:off x="1427613" y="2135779"/>
            <a:ext cx="2502984" cy="2620828"/>
          </a:xfrm>
          <a:prstGeom prst="rect">
            <a:avLst/>
          </a:prstGeom>
          <a:blipFill dpi="0" rotWithShape="1">
            <a:blip r:embed="rId4"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1" name="矩形 20"/>
          <p:cNvSpPr/>
          <p:nvPr/>
        </p:nvSpPr>
        <p:spPr>
          <a:xfrm>
            <a:off x="5033306" y="4937429"/>
            <a:ext cx="2312306" cy="369332"/>
          </a:xfrm>
          <a:prstGeom prst="rect">
            <a:avLst/>
          </a:prstGeom>
        </p:spPr>
        <p:txBody>
          <a:bodyPr wrap="square" lIns="0" tIns="0" rIns="0" bIns="0">
            <a:spAutoFit/>
          </a:bodyPr>
          <a:lstStyle/>
          <a:p>
            <a:pPr algn="ctr" eaLnBrk="1" hangingPunct="1">
              <a:lnSpc>
                <a:spcPct val="150000"/>
              </a:lnSpc>
              <a:spcBef>
                <a:spcPts val="0"/>
              </a:spcBef>
              <a:spcAft>
                <a:spcPts val="0"/>
              </a:spcAft>
            </a:pPr>
            <a:r>
              <a:rPr lang="en-US" altLang="zh-CN" sz="1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2017</a:t>
            </a:r>
            <a:r>
              <a:rPr lang="zh-CN" altLang="en-US" sz="1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年 </a:t>
            </a:r>
            <a:r>
              <a:rPr lang="en-US" altLang="zh-CN" sz="1600" dirty="0" err="1" smtClean="0">
                <a:solidFill>
                  <a:schemeClr val="bg1"/>
                </a:solidFill>
                <a:latin typeface="Arial" panose="020B0604020202020204" pitchFamily="34" charset="0"/>
                <a:ea typeface="微软雅黑" panose="020B0503020204020204" pitchFamily="34" charset="-122"/>
                <a:sym typeface="Arial" panose="020B0604020202020204" pitchFamily="34" charset="0"/>
              </a:rPr>
              <a:t>AlphaGo</a:t>
            </a:r>
            <a:r>
              <a:rPr lang="zh-CN" altLang="en-US" sz="1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对战柯洁</a:t>
            </a:r>
            <a:endParaRPr lang="zh-CN" altLang="en-US" sz="1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矩形 23"/>
          <p:cNvSpPr/>
          <p:nvPr/>
        </p:nvSpPr>
        <p:spPr>
          <a:xfrm>
            <a:off x="9117311" y="4984540"/>
            <a:ext cx="1641475" cy="369332"/>
          </a:xfrm>
          <a:prstGeom prst="rect">
            <a:avLst/>
          </a:prstGeom>
        </p:spPr>
        <p:txBody>
          <a:bodyPr wrap="none" lIns="0" tIns="0" rIns="0" bIns="0">
            <a:spAutoFit/>
          </a:bodyPr>
          <a:lstStyle/>
          <a:p>
            <a:pPr algn="just" eaLnBrk="1" hangingPunct="1">
              <a:lnSpc>
                <a:spcPct val="150000"/>
              </a:lnSpc>
              <a:spcBef>
                <a:spcPts val="0"/>
              </a:spcBef>
              <a:spcAft>
                <a:spcPts val="0"/>
              </a:spcAft>
            </a:pPr>
            <a:r>
              <a:rPr lang="zh-CN" altLang="en-US" sz="1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百度智能驾驶汽车</a:t>
            </a:r>
            <a:endParaRPr lang="zh-CN" altLang="en-US" sz="1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TextBox 8"/>
          <p:cNvSpPr txBox="1"/>
          <p:nvPr/>
        </p:nvSpPr>
        <p:spPr>
          <a:xfrm>
            <a:off x="864409" y="365631"/>
            <a:ext cx="7581190" cy="430887"/>
          </a:xfrm>
          <a:prstGeom prst="rect">
            <a:avLst/>
          </a:prstGeom>
          <a:noFill/>
        </p:spPr>
        <p:txBody>
          <a:bodyPr wrap="square" lIns="0" tIns="0" rIns="0" bIns="0" rtlCol="0" anchor="ctr">
            <a:spAutoFit/>
          </a:bodyPr>
          <a:lstStyle/>
          <a:p>
            <a:r>
              <a:rPr lang="zh-CN" altLang="en-US" sz="28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悄悄进入我们生活的人工智能</a:t>
            </a:r>
            <a:endParaRPr lang="zh-CN" altLang="en-US" sz="36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027" name="Picture 3" descr="D:\Documents and Settings\toby.z\Desktop\00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4541" y="2135779"/>
            <a:ext cx="2496055" cy="269245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Documents and Settings\toby.z\Desktop\002.jpe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17207" y="2195913"/>
            <a:ext cx="2520280" cy="2741516"/>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D:\Documents and Settings\toby.z\Desktop\timg-2.jpe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30251" y="2135778"/>
            <a:ext cx="2496055" cy="2848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0675016"/>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15" presetClass="entr" presetSubtype="0"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1000" fill="hold"/>
                                        <p:tgtEl>
                                          <p:spTgt spid="31"/>
                                        </p:tgtEl>
                                        <p:attrNameLst>
                                          <p:attrName>ppt_w</p:attrName>
                                        </p:attrNameLst>
                                      </p:cBhvr>
                                      <p:tavLst>
                                        <p:tav tm="0">
                                          <p:val>
                                            <p:fltVal val="0"/>
                                          </p:val>
                                        </p:tav>
                                        <p:tav tm="100000">
                                          <p:val>
                                            <p:strVal val="#ppt_w"/>
                                          </p:val>
                                        </p:tav>
                                      </p:tavLst>
                                    </p:anim>
                                    <p:anim calcmode="lin" valueType="num">
                                      <p:cBhvr>
                                        <p:cTn id="8" dur="1000" fill="hold"/>
                                        <p:tgtEl>
                                          <p:spTgt spid="31"/>
                                        </p:tgtEl>
                                        <p:attrNameLst>
                                          <p:attrName>ppt_h</p:attrName>
                                        </p:attrNameLst>
                                      </p:cBhvr>
                                      <p:tavLst>
                                        <p:tav tm="0">
                                          <p:val>
                                            <p:fltVal val="0"/>
                                          </p:val>
                                        </p:tav>
                                        <p:tav tm="100000">
                                          <p:val>
                                            <p:strVal val="#ppt_h"/>
                                          </p:val>
                                        </p:tav>
                                      </p:tavLst>
                                    </p:anim>
                                    <p:anim calcmode="lin" valueType="num">
                                      <p:cBhvr>
                                        <p:cTn id="9" dur="1000" fill="hold"/>
                                        <p:tgtEl>
                                          <p:spTgt spid="31"/>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1"/>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500"/>
                            </p:stCondLst>
                            <p:childTnLst>
                              <p:par>
                                <p:cTn id="12" presetID="22" presetClass="entr" presetSubtype="4" fill="hold" grpId="0" nodeType="after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wipe(down)">
                                      <p:cBhvr>
                                        <p:cTn id="14" dur="500"/>
                                        <p:tgtEl>
                                          <p:spTgt spid="32"/>
                                        </p:tgtEl>
                                      </p:cBhvr>
                                    </p:animEffect>
                                  </p:childTnLst>
                                </p:cTn>
                              </p:par>
                            </p:childTnLst>
                          </p:cTn>
                        </p:par>
                        <p:par>
                          <p:cTn id="15" fill="hold">
                            <p:stCondLst>
                              <p:cond delay="2000"/>
                            </p:stCondLst>
                            <p:childTnLst>
                              <p:par>
                                <p:cTn id="16" presetID="22" presetClass="entr" presetSubtype="1"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up)">
                                      <p:cBhvr>
                                        <p:cTn id="18" dur="500"/>
                                        <p:tgtEl>
                                          <p:spTgt spid="2"/>
                                        </p:tgtEl>
                                      </p:cBhvr>
                                    </p:animEffect>
                                  </p:childTnLst>
                                </p:cTn>
                              </p:par>
                            </p:childTnLst>
                          </p:cTn>
                        </p:par>
                        <p:par>
                          <p:cTn id="19" fill="hold">
                            <p:stCondLst>
                              <p:cond delay="2500"/>
                            </p:stCondLst>
                            <p:childTnLst>
                              <p:par>
                                <p:cTn id="20" presetID="53" presetClass="entr" presetSubtype="16" fill="hold" grpId="0" nodeType="after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p:cTn id="22" dur="500" fill="hold"/>
                                        <p:tgtEl>
                                          <p:spTgt spid="41"/>
                                        </p:tgtEl>
                                        <p:attrNameLst>
                                          <p:attrName>ppt_w</p:attrName>
                                        </p:attrNameLst>
                                      </p:cBhvr>
                                      <p:tavLst>
                                        <p:tav tm="0">
                                          <p:val>
                                            <p:fltVal val="0"/>
                                          </p:val>
                                        </p:tav>
                                        <p:tav tm="100000">
                                          <p:val>
                                            <p:strVal val="#ppt_w"/>
                                          </p:val>
                                        </p:tav>
                                      </p:tavLst>
                                    </p:anim>
                                    <p:anim calcmode="lin" valueType="num">
                                      <p:cBhvr>
                                        <p:cTn id="23" dur="500" fill="hold"/>
                                        <p:tgtEl>
                                          <p:spTgt spid="41"/>
                                        </p:tgtEl>
                                        <p:attrNameLst>
                                          <p:attrName>ppt_h</p:attrName>
                                        </p:attrNameLst>
                                      </p:cBhvr>
                                      <p:tavLst>
                                        <p:tav tm="0">
                                          <p:val>
                                            <p:fltVal val="0"/>
                                          </p:val>
                                        </p:tav>
                                        <p:tav tm="100000">
                                          <p:val>
                                            <p:strVal val="#ppt_h"/>
                                          </p:val>
                                        </p:tav>
                                      </p:tavLst>
                                    </p:anim>
                                    <p:animEffect transition="in" filter="fade">
                                      <p:cBhvr>
                                        <p:cTn id="24" dur="500"/>
                                        <p:tgtEl>
                                          <p:spTgt spid="41"/>
                                        </p:tgtEl>
                                      </p:cBhvr>
                                    </p:animEffect>
                                  </p:childTnLst>
                                </p:cTn>
                              </p:par>
                            </p:childTnLst>
                          </p:cTn>
                        </p:par>
                        <p:par>
                          <p:cTn id="25" fill="hold">
                            <p:stCondLst>
                              <p:cond delay="3000"/>
                            </p:stCondLst>
                            <p:childTnLst>
                              <p:par>
                                <p:cTn id="26" presetID="22" presetClass="entr" presetSubtype="4" fill="hold" grpId="0" nodeType="after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wipe(down)">
                                      <p:cBhvr>
                                        <p:cTn id="28" dur="500"/>
                                        <p:tgtEl>
                                          <p:spTgt spid="34"/>
                                        </p:tgtEl>
                                      </p:cBhvr>
                                    </p:animEffect>
                                  </p:childTnLst>
                                </p:cTn>
                              </p:par>
                            </p:childTnLst>
                          </p:cTn>
                        </p:par>
                        <p:par>
                          <p:cTn id="29" fill="hold">
                            <p:stCondLst>
                              <p:cond delay="3500"/>
                            </p:stCondLst>
                            <p:childTnLst>
                              <p:par>
                                <p:cTn id="30" presetID="53" presetClass="entr" presetSubtype="16" fill="hold" grpId="0" nodeType="after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p:cTn id="32" dur="500" fill="hold"/>
                                        <p:tgtEl>
                                          <p:spTgt spid="21"/>
                                        </p:tgtEl>
                                        <p:attrNameLst>
                                          <p:attrName>ppt_w</p:attrName>
                                        </p:attrNameLst>
                                      </p:cBhvr>
                                      <p:tavLst>
                                        <p:tav tm="0">
                                          <p:val>
                                            <p:fltVal val="0"/>
                                          </p:val>
                                        </p:tav>
                                        <p:tav tm="100000">
                                          <p:val>
                                            <p:strVal val="#ppt_w"/>
                                          </p:val>
                                        </p:tav>
                                      </p:tavLst>
                                    </p:anim>
                                    <p:anim calcmode="lin" valueType="num">
                                      <p:cBhvr>
                                        <p:cTn id="33" dur="500" fill="hold"/>
                                        <p:tgtEl>
                                          <p:spTgt spid="21"/>
                                        </p:tgtEl>
                                        <p:attrNameLst>
                                          <p:attrName>ppt_h</p:attrName>
                                        </p:attrNameLst>
                                      </p:cBhvr>
                                      <p:tavLst>
                                        <p:tav tm="0">
                                          <p:val>
                                            <p:fltVal val="0"/>
                                          </p:val>
                                        </p:tav>
                                        <p:tav tm="100000">
                                          <p:val>
                                            <p:strVal val="#ppt_h"/>
                                          </p:val>
                                        </p:tav>
                                      </p:tavLst>
                                    </p:anim>
                                    <p:animEffect transition="in" filter="fade">
                                      <p:cBhvr>
                                        <p:cTn id="34" dur="500"/>
                                        <p:tgtEl>
                                          <p:spTgt spid="21"/>
                                        </p:tgtEl>
                                      </p:cBhvr>
                                    </p:animEffect>
                                  </p:childTnLst>
                                </p:cTn>
                              </p:par>
                            </p:childTnLst>
                          </p:cTn>
                        </p:par>
                        <p:par>
                          <p:cTn id="35" fill="hold">
                            <p:stCondLst>
                              <p:cond delay="4000"/>
                            </p:stCondLst>
                            <p:childTnLst>
                              <p:par>
                                <p:cTn id="36" presetID="15" presetClass="entr" presetSubtype="0" fill="hold" grpId="0" nodeType="afterEffect">
                                  <p:stCondLst>
                                    <p:cond delay="0"/>
                                  </p:stCondLst>
                                  <p:childTnLst>
                                    <p:set>
                                      <p:cBhvr>
                                        <p:cTn id="37" dur="1" fill="hold">
                                          <p:stCondLst>
                                            <p:cond delay="0"/>
                                          </p:stCondLst>
                                        </p:cTn>
                                        <p:tgtEl>
                                          <p:spTgt spid="35"/>
                                        </p:tgtEl>
                                        <p:attrNameLst>
                                          <p:attrName>style.visibility</p:attrName>
                                        </p:attrNameLst>
                                      </p:cBhvr>
                                      <p:to>
                                        <p:strVal val="visible"/>
                                      </p:to>
                                    </p:set>
                                    <p:anim calcmode="lin" valueType="num">
                                      <p:cBhvr>
                                        <p:cTn id="38" dur="1000" fill="hold"/>
                                        <p:tgtEl>
                                          <p:spTgt spid="35"/>
                                        </p:tgtEl>
                                        <p:attrNameLst>
                                          <p:attrName>ppt_w</p:attrName>
                                        </p:attrNameLst>
                                      </p:cBhvr>
                                      <p:tavLst>
                                        <p:tav tm="0">
                                          <p:val>
                                            <p:fltVal val="0"/>
                                          </p:val>
                                        </p:tav>
                                        <p:tav tm="100000">
                                          <p:val>
                                            <p:strVal val="#ppt_w"/>
                                          </p:val>
                                        </p:tav>
                                      </p:tavLst>
                                    </p:anim>
                                    <p:anim calcmode="lin" valueType="num">
                                      <p:cBhvr>
                                        <p:cTn id="39" dur="1000" fill="hold"/>
                                        <p:tgtEl>
                                          <p:spTgt spid="35"/>
                                        </p:tgtEl>
                                        <p:attrNameLst>
                                          <p:attrName>ppt_h</p:attrName>
                                        </p:attrNameLst>
                                      </p:cBhvr>
                                      <p:tavLst>
                                        <p:tav tm="0">
                                          <p:val>
                                            <p:fltVal val="0"/>
                                          </p:val>
                                        </p:tav>
                                        <p:tav tm="100000">
                                          <p:val>
                                            <p:strVal val="#ppt_h"/>
                                          </p:val>
                                        </p:tav>
                                      </p:tavLst>
                                    </p:anim>
                                    <p:anim calcmode="lin" valueType="num">
                                      <p:cBhvr>
                                        <p:cTn id="40" dur="1000" fill="hold"/>
                                        <p:tgtEl>
                                          <p:spTgt spid="35"/>
                                        </p:tgtEl>
                                        <p:attrNameLst>
                                          <p:attrName>ppt_x</p:attrName>
                                        </p:attrNameLst>
                                      </p:cBhvr>
                                      <p:tavLst>
                                        <p:tav tm="0" fmla="#ppt_x+(cos(-2*pi*(1-$))*-#ppt_x-sin(-2*pi*(1-$))*(1-#ppt_y))*(1-$)">
                                          <p:val>
                                            <p:fltVal val="0"/>
                                          </p:val>
                                        </p:tav>
                                        <p:tav tm="100000">
                                          <p:val>
                                            <p:fltVal val="1"/>
                                          </p:val>
                                        </p:tav>
                                      </p:tavLst>
                                    </p:anim>
                                    <p:anim calcmode="lin" valueType="num">
                                      <p:cBhvr>
                                        <p:cTn id="41" dur="1000" fill="hold"/>
                                        <p:tgtEl>
                                          <p:spTgt spid="35"/>
                                        </p:tgtEl>
                                        <p:attrNameLst>
                                          <p:attrName>ppt_y</p:attrName>
                                        </p:attrNameLst>
                                      </p:cBhvr>
                                      <p:tavLst>
                                        <p:tav tm="0" fmla="#ppt_y+(sin(-2*pi*(1-$))*-#ppt_x+cos(-2*pi*(1-$))*(1-#ppt_y))*(1-$)">
                                          <p:val>
                                            <p:fltVal val="0"/>
                                          </p:val>
                                        </p:tav>
                                        <p:tav tm="100000">
                                          <p:val>
                                            <p:fltVal val="1"/>
                                          </p:val>
                                        </p:tav>
                                      </p:tavLst>
                                    </p:anim>
                                  </p:childTnLst>
                                </p:cTn>
                              </p:par>
                            </p:childTnLst>
                          </p:cTn>
                        </p:par>
                        <p:par>
                          <p:cTn id="42" fill="hold">
                            <p:stCondLst>
                              <p:cond delay="5000"/>
                            </p:stCondLst>
                            <p:childTnLst>
                              <p:par>
                                <p:cTn id="43" presetID="22" presetClass="entr" presetSubtype="4" fill="hold" grpId="0" nodeType="after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wipe(down)">
                                      <p:cBhvr>
                                        <p:cTn id="45" dur="500"/>
                                        <p:tgtEl>
                                          <p:spTgt spid="36"/>
                                        </p:tgtEl>
                                      </p:cBhvr>
                                    </p:animEffect>
                                  </p:childTnLst>
                                </p:cTn>
                              </p:par>
                            </p:childTnLst>
                          </p:cTn>
                        </p:par>
                        <p:par>
                          <p:cTn id="46" fill="hold">
                            <p:stCondLst>
                              <p:cond delay="5500"/>
                            </p:stCondLst>
                            <p:childTnLst>
                              <p:par>
                                <p:cTn id="47" presetID="22" presetClass="entr" presetSubtype="1" fill="hold" grpId="0" nodeType="after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wipe(up)">
                                      <p:cBhvr>
                                        <p:cTn id="49" dur="500"/>
                                        <p:tgtEl>
                                          <p:spTgt spid="20"/>
                                        </p:tgtEl>
                                      </p:cBhvr>
                                    </p:animEffect>
                                  </p:childTnLst>
                                </p:cTn>
                              </p:par>
                            </p:childTnLst>
                          </p:cTn>
                        </p:par>
                        <p:par>
                          <p:cTn id="50" fill="hold">
                            <p:stCondLst>
                              <p:cond delay="6000"/>
                            </p:stCondLst>
                            <p:childTnLst>
                              <p:par>
                                <p:cTn id="51" presetID="53" presetClass="entr" presetSubtype="16" fill="hold" grpId="0" nodeType="afterEffect">
                                  <p:stCondLst>
                                    <p:cond delay="0"/>
                                  </p:stCondLst>
                                  <p:childTnLst>
                                    <p:set>
                                      <p:cBhvr>
                                        <p:cTn id="52" dur="1" fill="hold">
                                          <p:stCondLst>
                                            <p:cond delay="0"/>
                                          </p:stCondLst>
                                        </p:cTn>
                                        <p:tgtEl>
                                          <p:spTgt spid="24"/>
                                        </p:tgtEl>
                                        <p:attrNameLst>
                                          <p:attrName>style.visibility</p:attrName>
                                        </p:attrNameLst>
                                      </p:cBhvr>
                                      <p:to>
                                        <p:strVal val="visible"/>
                                      </p:to>
                                    </p:set>
                                    <p:anim calcmode="lin" valueType="num">
                                      <p:cBhvr>
                                        <p:cTn id="53" dur="500" fill="hold"/>
                                        <p:tgtEl>
                                          <p:spTgt spid="24"/>
                                        </p:tgtEl>
                                        <p:attrNameLst>
                                          <p:attrName>ppt_w</p:attrName>
                                        </p:attrNameLst>
                                      </p:cBhvr>
                                      <p:tavLst>
                                        <p:tav tm="0">
                                          <p:val>
                                            <p:fltVal val="0"/>
                                          </p:val>
                                        </p:tav>
                                        <p:tav tm="100000">
                                          <p:val>
                                            <p:strVal val="#ppt_w"/>
                                          </p:val>
                                        </p:tav>
                                      </p:tavLst>
                                    </p:anim>
                                    <p:anim calcmode="lin" valueType="num">
                                      <p:cBhvr>
                                        <p:cTn id="54" dur="500" fill="hold"/>
                                        <p:tgtEl>
                                          <p:spTgt spid="24"/>
                                        </p:tgtEl>
                                        <p:attrNameLst>
                                          <p:attrName>ppt_h</p:attrName>
                                        </p:attrNameLst>
                                      </p:cBhvr>
                                      <p:tavLst>
                                        <p:tav tm="0">
                                          <p:val>
                                            <p:fltVal val="0"/>
                                          </p:val>
                                        </p:tav>
                                        <p:tav tm="100000">
                                          <p:val>
                                            <p:strVal val="#ppt_h"/>
                                          </p:val>
                                        </p:tav>
                                      </p:tavLst>
                                    </p:anim>
                                    <p:animEffect transition="in" filter="fade">
                                      <p:cBhvr>
                                        <p:cTn id="55" dur="500"/>
                                        <p:tgtEl>
                                          <p:spTgt spid="24"/>
                                        </p:tgtEl>
                                      </p:cBhvr>
                                    </p:animEffect>
                                  </p:childTnLst>
                                </p:cTn>
                              </p:par>
                            </p:childTnLst>
                          </p:cTn>
                        </p:par>
                        <p:par>
                          <p:cTn id="56" fill="hold">
                            <p:stCondLst>
                              <p:cond delay="6500"/>
                            </p:stCondLst>
                            <p:childTnLst>
                              <p:par>
                                <p:cTn id="57" presetID="15" presetClass="entr" presetSubtype="0" fill="hold" grpId="0" nodeType="afterEffect">
                                  <p:stCondLst>
                                    <p:cond delay="0"/>
                                  </p:stCondLst>
                                  <p:childTnLst>
                                    <p:set>
                                      <p:cBhvr>
                                        <p:cTn id="58" dur="1" fill="hold">
                                          <p:stCondLst>
                                            <p:cond delay="0"/>
                                          </p:stCondLst>
                                        </p:cTn>
                                        <p:tgtEl>
                                          <p:spTgt spid="25"/>
                                        </p:tgtEl>
                                        <p:attrNameLst>
                                          <p:attrName>style.visibility</p:attrName>
                                        </p:attrNameLst>
                                      </p:cBhvr>
                                      <p:to>
                                        <p:strVal val="visible"/>
                                      </p:to>
                                    </p:set>
                                    <p:anim calcmode="lin" valueType="num">
                                      <p:cBhvr>
                                        <p:cTn id="59" dur="1000" fill="hold"/>
                                        <p:tgtEl>
                                          <p:spTgt spid="25"/>
                                        </p:tgtEl>
                                        <p:attrNameLst>
                                          <p:attrName>ppt_w</p:attrName>
                                        </p:attrNameLst>
                                      </p:cBhvr>
                                      <p:tavLst>
                                        <p:tav tm="0">
                                          <p:val>
                                            <p:fltVal val="0"/>
                                          </p:val>
                                        </p:tav>
                                        <p:tav tm="100000">
                                          <p:val>
                                            <p:strVal val="#ppt_w"/>
                                          </p:val>
                                        </p:tav>
                                      </p:tavLst>
                                    </p:anim>
                                    <p:anim calcmode="lin" valueType="num">
                                      <p:cBhvr>
                                        <p:cTn id="60" dur="1000" fill="hold"/>
                                        <p:tgtEl>
                                          <p:spTgt spid="25"/>
                                        </p:tgtEl>
                                        <p:attrNameLst>
                                          <p:attrName>ppt_h</p:attrName>
                                        </p:attrNameLst>
                                      </p:cBhvr>
                                      <p:tavLst>
                                        <p:tav tm="0">
                                          <p:val>
                                            <p:fltVal val="0"/>
                                          </p:val>
                                        </p:tav>
                                        <p:tav tm="100000">
                                          <p:val>
                                            <p:strVal val="#ppt_h"/>
                                          </p:val>
                                        </p:tav>
                                      </p:tavLst>
                                    </p:anim>
                                    <p:anim calcmode="lin" valueType="num">
                                      <p:cBhvr>
                                        <p:cTn id="61" dur="1000" fill="hold"/>
                                        <p:tgtEl>
                                          <p:spTgt spid="25"/>
                                        </p:tgtEl>
                                        <p:attrNameLst>
                                          <p:attrName>ppt_x</p:attrName>
                                        </p:attrNameLst>
                                      </p:cBhvr>
                                      <p:tavLst>
                                        <p:tav tm="0" fmla="#ppt_x+(cos(-2*pi*(1-$))*-#ppt_x-sin(-2*pi*(1-$))*(1-#ppt_y))*(1-$)">
                                          <p:val>
                                            <p:fltVal val="0"/>
                                          </p:val>
                                        </p:tav>
                                        <p:tav tm="100000">
                                          <p:val>
                                            <p:fltVal val="1"/>
                                          </p:val>
                                        </p:tav>
                                      </p:tavLst>
                                    </p:anim>
                                    <p:anim calcmode="lin" valueType="num">
                                      <p:cBhvr>
                                        <p:cTn id="62" dur="1000" fill="hold"/>
                                        <p:tgtEl>
                                          <p:spTgt spid="2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5" grpId="0" animBg="1"/>
      <p:bldP spid="36" grpId="0" animBg="1"/>
      <p:bldP spid="20" grpId="0" animBg="1"/>
      <p:bldP spid="34" grpId="0" animBg="1"/>
      <p:bldP spid="31" grpId="0" animBg="1"/>
      <p:bldP spid="32" grpId="0" animBg="1"/>
      <p:bldP spid="41" grpId="0"/>
      <p:bldP spid="2" grpId="0" animBg="1"/>
      <p:bldP spid="21" grpId="0"/>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66"/>
          <p:cNvSpPr txBox="1">
            <a:spLocks noChangeArrowheads="1"/>
          </p:cNvSpPr>
          <p:nvPr/>
        </p:nvSpPr>
        <p:spPr bwMode="auto">
          <a:xfrm>
            <a:off x="812800" y="1100683"/>
            <a:ext cx="5040511" cy="5539978"/>
          </a:xfrm>
          <a:prstGeom prst="rect">
            <a:avLst/>
          </a:prstGeom>
          <a:noFill/>
          <a:ln>
            <a:noFill/>
          </a:ln>
          <a:extLst/>
        </p:spPr>
        <p:txBody>
          <a:bodyPr wrap="square" lIns="0" tIns="0" rIns="0" bIns="0">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6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          如果</a:t>
            </a:r>
            <a:r>
              <a:rPr lang="zh-CN" altLang="en-US"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你平时关注科技圈动态的话，相信对这个名字定不陌生。这位在百度工作将近</a:t>
            </a:r>
            <a:r>
              <a:rPr lang="zh-CN" altLang="en-US" sz="16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三年的</a:t>
            </a:r>
            <a:r>
              <a:rPr lang="zh-CN" altLang="en-US"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科学家，是世界上第一个赋予机器“识别猫”这项技能的人，并被美誉为人工智能和机器学习领域最权威的学者之一。自 </a:t>
            </a:r>
            <a:r>
              <a:rPr lang="en-US" altLang="zh-CN"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2014 </a:t>
            </a:r>
            <a:r>
              <a:rPr lang="zh-CN" altLang="en-US"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年加入百度以来，吴恩达一手建立和领导了超过 </a:t>
            </a:r>
            <a:r>
              <a:rPr lang="en-US" altLang="zh-CN"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1300 </a:t>
            </a:r>
            <a:r>
              <a:rPr lang="zh-CN" altLang="en-US"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人的人工智能团队，且在三年内帮助百度在语音识别和人脸识别领域占据一席之地</a:t>
            </a:r>
            <a:r>
              <a:rPr lang="en-US" altLang="zh-CN"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a:t>
            </a:r>
            <a:r>
              <a:rPr lang="zh-CN" altLang="en-US"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百度的 </a:t>
            </a:r>
            <a:r>
              <a:rPr lang="en-US" altLang="zh-CN" sz="1600" dirty="0" err="1">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DeepSpeech</a:t>
            </a:r>
            <a:r>
              <a:rPr lang="en-US" altLang="zh-CN"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 2 </a:t>
            </a:r>
            <a:r>
              <a:rPr lang="zh-CN" altLang="en-US" sz="16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和</a:t>
            </a:r>
            <a:r>
              <a:rPr lang="zh-CN" altLang="en-US"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人</a:t>
            </a:r>
            <a:r>
              <a:rPr lang="zh-CN" altLang="en-US" sz="16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脸支付技术</a:t>
            </a:r>
            <a:r>
              <a:rPr lang="zh-CN" altLang="en-US" sz="12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a:t>
            </a:r>
            <a:r>
              <a:rPr lang="zh-CN" altLang="en-US"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分别入选 </a:t>
            </a:r>
            <a:r>
              <a:rPr lang="en-US" altLang="zh-CN"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2015 </a:t>
            </a:r>
            <a:r>
              <a:rPr lang="zh-CN" altLang="en-US"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和 </a:t>
            </a:r>
            <a:r>
              <a:rPr lang="en-US" altLang="zh-CN"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2016 </a:t>
            </a:r>
            <a:r>
              <a:rPr lang="zh-CN" altLang="en-US"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年</a:t>
            </a:r>
            <a:r>
              <a:rPr lang="en-US" altLang="zh-CN"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《MIT </a:t>
            </a:r>
            <a:r>
              <a:rPr lang="zh-CN" altLang="en-US"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科技评论</a:t>
            </a:r>
            <a:r>
              <a:rPr lang="en-US" altLang="zh-CN"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a:t>
            </a:r>
            <a:r>
              <a:rPr lang="zh-CN" altLang="en-US"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年度十大突破技术榜单，而小度则在人机声纹识别对战中，打败了“全能脑力王”王峰。此外，我们熟知的谷歌深度学习研究团队 </a:t>
            </a:r>
            <a:r>
              <a:rPr lang="en-US" altLang="zh-CN"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Google Brain </a:t>
            </a:r>
            <a:r>
              <a:rPr lang="zh-CN" altLang="en-US"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以及在线学习教育平台 </a:t>
            </a:r>
            <a:r>
              <a:rPr lang="en-US" altLang="zh-CN" sz="1600" dirty="0" err="1">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Coursera</a:t>
            </a:r>
            <a:r>
              <a:rPr lang="en-US" altLang="zh-CN"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 </a:t>
            </a:r>
            <a:r>
              <a:rPr lang="zh-CN" altLang="en-US"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亦是出自吴恩达的手笔。而这次离开百度后，吴恩达在微博和微信公众号中透露，他将回到美国继续专研自己喜欢且擅长的新领域孵化和探索，并继续为中国的 </a:t>
            </a:r>
            <a:r>
              <a:rPr lang="en-US" altLang="zh-CN"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AI </a:t>
            </a:r>
            <a:r>
              <a:rPr lang="zh-CN" altLang="en-US"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事业做贡献。</a:t>
            </a:r>
          </a:p>
        </p:txBody>
      </p:sp>
      <p:sp>
        <p:nvSpPr>
          <p:cNvPr id="5" name="TextBox 8"/>
          <p:cNvSpPr txBox="1"/>
          <p:nvPr/>
        </p:nvSpPr>
        <p:spPr>
          <a:xfrm>
            <a:off x="864409" y="365631"/>
            <a:ext cx="3620750" cy="430887"/>
          </a:xfrm>
          <a:prstGeom prst="rect">
            <a:avLst/>
          </a:prstGeom>
          <a:noFill/>
        </p:spPr>
        <p:txBody>
          <a:bodyPr wrap="square" lIns="0" tIns="0" rIns="0" bIns="0" rtlCol="0" anchor="ctr">
            <a:spAutoFit/>
          </a:bodyPr>
          <a:lstStyle/>
          <a:p>
            <a:r>
              <a:rPr lang="zh-CN" altLang="en-US" sz="28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吴恩</a:t>
            </a:r>
            <a:r>
              <a:rPr lang="zh-CN" altLang="en-US" sz="28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达（</a:t>
            </a:r>
            <a:r>
              <a:rPr lang="en-US" altLang="zh-CN" sz="28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Andrew Ng</a:t>
            </a:r>
            <a:r>
              <a:rPr lang="zh-CN" altLang="en-US" sz="28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a:t>
            </a:r>
            <a:endParaRPr lang="zh-CN" altLang="en-US" sz="36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050" name="Picture 2" descr="D:\Documents and Settings\toby.z\Desktop\iOS_Public\transfers\985eefbddf9be93f08bf204457595f7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1383" y="1384077"/>
            <a:ext cx="5616574" cy="5039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6285877"/>
      </p:ext>
    </p:extLst>
  </p:cSld>
  <p:clrMapOvr>
    <a:masterClrMapping/>
  </p:clrMapOvr>
  <mc:AlternateContent xmlns:mc="http://schemas.openxmlformats.org/markup-compatibility/2006" xmlns:p14="http://schemas.microsoft.com/office/powerpoint/2010/main">
    <mc:Choice Requires="p14">
      <p:transition spd="slow" p14:dur="1250" advTm="4000">
        <p14:flip dir="r"/>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70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750"/>
                                        <p:tgtEl>
                                          <p:spTgt spid="34"/>
                                        </p:tgtEl>
                                      </p:cBhvr>
                                    </p:animEffect>
                                    <p:anim calcmode="lin" valueType="num">
                                      <p:cBhvr>
                                        <p:cTn id="8" dur="750" fill="hold"/>
                                        <p:tgtEl>
                                          <p:spTgt spid="34"/>
                                        </p:tgtEl>
                                        <p:attrNameLst>
                                          <p:attrName>ppt_x</p:attrName>
                                        </p:attrNameLst>
                                      </p:cBhvr>
                                      <p:tavLst>
                                        <p:tav tm="0">
                                          <p:val>
                                            <p:strVal val="#ppt_x"/>
                                          </p:val>
                                        </p:tav>
                                        <p:tav tm="100000">
                                          <p:val>
                                            <p:strVal val="#ppt_x"/>
                                          </p:val>
                                        </p:tav>
                                      </p:tavLst>
                                    </p:anim>
                                    <p:anim calcmode="lin" valueType="num">
                                      <p:cBhvr>
                                        <p:cTn id="9" dur="75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66"/>
          <p:cNvSpPr txBox="1">
            <a:spLocks noChangeArrowheads="1"/>
          </p:cNvSpPr>
          <p:nvPr/>
        </p:nvSpPr>
        <p:spPr bwMode="auto">
          <a:xfrm>
            <a:off x="812800" y="1024037"/>
            <a:ext cx="5040511" cy="5909310"/>
          </a:xfrm>
          <a:prstGeom prst="rect">
            <a:avLst/>
          </a:prstGeom>
          <a:noFill/>
          <a:ln>
            <a:noFill/>
          </a:ln>
          <a:extLst/>
        </p:spPr>
        <p:txBody>
          <a:bodyPr wrap="square" lIns="0" tIns="0" rIns="0" bIns="0">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6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         这</a:t>
            </a:r>
            <a:r>
              <a:rPr lang="zh-CN" altLang="en-US"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位被尊称为“神经网络之父”的科学家在人工智能界的学术贡献难以用寥寥数语来概括</a:t>
            </a:r>
            <a:r>
              <a:rPr lang="zh-CN" altLang="en-US" sz="16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。上世纪 </a:t>
            </a:r>
            <a:r>
              <a:rPr lang="en-US" altLang="zh-CN"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80 </a:t>
            </a:r>
            <a:r>
              <a:rPr lang="zh-CN" altLang="en-US"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年代，他和哈佛大学神经生物学博士 </a:t>
            </a:r>
            <a:r>
              <a:rPr lang="en-US" altLang="zh-CN"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Terry </a:t>
            </a:r>
            <a:r>
              <a:rPr lang="en-US" altLang="zh-CN" sz="1600" dirty="0" err="1">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Sejnowski</a:t>
            </a:r>
            <a:r>
              <a:rPr lang="en-US" altLang="zh-CN"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 </a:t>
            </a:r>
            <a:r>
              <a:rPr lang="zh-CN" altLang="en-US"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运用一款儿童读物朗读系统 </a:t>
            </a:r>
            <a:r>
              <a:rPr lang="en-US" altLang="zh-CN" sz="1600" dirty="0" err="1">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Nettalk</a:t>
            </a:r>
            <a:r>
              <a:rPr lang="en-US" altLang="zh-CN"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 </a:t>
            </a:r>
            <a:r>
              <a:rPr lang="zh-CN" altLang="en-US"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证明了“人工智能之父”马文</a:t>
            </a:r>
            <a:r>
              <a:rPr lang="en-US" altLang="zh-CN"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a:t>
            </a:r>
            <a:r>
              <a:rPr lang="zh-CN" altLang="en-US"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明斯基的预言</a:t>
            </a:r>
            <a:r>
              <a:rPr lang="en-US" altLang="zh-CN"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a:t>
            </a:r>
            <a:r>
              <a:rPr lang="zh-CN" altLang="en-US"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感知机（早前的人工神经网络）无法被推广到多层网络”是</a:t>
            </a:r>
            <a:r>
              <a:rPr lang="zh-CN" altLang="en-US" sz="16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完全错误</a:t>
            </a:r>
            <a:r>
              <a:rPr lang="zh-CN" altLang="en-US"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的，从而让当时一度低迷的人工智能再次迎来新的发展</a:t>
            </a:r>
            <a:r>
              <a:rPr lang="zh-CN" altLang="en-US" sz="16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a:t>
            </a:r>
            <a:endParaRPr lang="en-US" altLang="zh-CN" sz="16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50000"/>
              </a:lnSpc>
            </a:pPr>
            <a:r>
              <a:rPr lang="en-US" altLang="zh-CN"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 </a:t>
            </a:r>
            <a:r>
              <a:rPr lang="en-US" altLang="zh-CN" sz="16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        </a:t>
            </a:r>
            <a:r>
              <a:rPr lang="zh-CN" altLang="en-US" sz="16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目前</a:t>
            </a:r>
            <a:r>
              <a:rPr lang="zh-CN" altLang="en-US"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在 </a:t>
            </a:r>
            <a:r>
              <a:rPr lang="en-US" altLang="zh-CN"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Google Brain </a:t>
            </a:r>
            <a:r>
              <a:rPr lang="zh-CN" altLang="en-US"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中担任要职</a:t>
            </a:r>
            <a:r>
              <a:rPr lang="en-US" altLang="zh-CN"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a:t>
            </a:r>
            <a:r>
              <a:rPr lang="zh-CN" altLang="en-US"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自 </a:t>
            </a:r>
            <a:r>
              <a:rPr lang="en-US" altLang="zh-CN"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2013 </a:t>
            </a:r>
            <a:r>
              <a:rPr lang="zh-CN" altLang="en-US"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年谷歌收购 </a:t>
            </a:r>
            <a:r>
              <a:rPr lang="en-US" altLang="zh-CN"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Hinton </a:t>
            </a:r>
            <a:r>
              <a:rPr lang="zh-CN" altLang="en-US"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的公司 </a:t>
            </a:r>
            <a:r>
              <a:rPr lang="en-US" altLang="zh-CN" sz="1600" dirty="0" err="1">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DNNResearch</a:t>
            </a:r>
            <a:r>
              <a:rPr lang="en-US" altLang="zh-CN"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 </a:t>
            </a:r>
            <a:r>
              <a:rPr lang="zh-CN" altLang="en-US"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后</a:t>
            </a:r>
            <a:r>
              <a:rPr lang="zh-CN" altLang="en-US" sz="16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，在</a:t>
            </a:r>
            <a:r>
              <a:rPr lang="zh-CN" altLang="en-US"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他的帮助下，谷歌的图像识别和安卓系统音频识别的性能得到大幅度提升。而近日，</a:t>
            </a:r>
            <a:r>
              <a:rPr lang="en-US" altLang="zh-CN"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Hinton </a:t>
            </a:r>
            <a:r>
              <a:rPr lang="zh-CN" altLang="en-US"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又带领 </a:t>
            </a:r>
            <a:r>
              <a:rPr lang="en-US" altLang="zh-CN"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Google Brian </a:t>
            </a:r>
            <a:r>
              <a:rPr lang="zh-CN" altLang="en-US"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推出新作：可提高 </a:t>
            </a:r>
            <a:r>
              <a:rPr lang="en-US" altLang="zh-CN"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AI </a:t>
            </a:r>
            <a:r>
              <a:rPr lang="zh-CN" altLang="en-US"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系统分类能力的个体标签建模。据悉，借助这种创新方法，可提升计算机辅助诊断糖尿病导致的视网膜病变的准确度。不过，最近 </a:t>
            </a:r>
            <a:r>
              <a:rPr lang="en-US" altLang="zh-CN"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Hinton </a:t>
            </a:r>
            <a:r>
              <a:rPr lang="zh-CN" altLang="en-US"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已经将工作重心从谷歌转移回加拿大，出任多伦多大学最新成立的人工智能研究独立机构</a:t>
            </a:r>
            <a:r>
              <a:rPr lang="en-US" altLang="zh-CN"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a:t>
            </a:r>
            <a:r>
              <a:rPr lang="zh-CN" altLang="en-US"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向量学院的首席科学家顾问。</a:t>
            </a:r>
          </a:p>
        </p:txBody>
      </p:sp>
      <p:sp>
        <p:nvSpPr>
          <p:cNvPr id="5" name="TextBox 8"/>
          <p:cNvSpPr txBox="1"/>
          <p:nvPr/>
        </p:nvSpPr>
        <p:spPr>
          <a:xfrm>
            <a:off x="864409" y="365631"/>
            <a:ext cx="5348942" cy="430887"/>
          </a:xfrm>
          <a:prstGeom prst="rect">
            <a:avLst/>
          </a:prstGeom>
          <a:noFill/>
        </p:spPr>
        <p:txBody>
          <a:bodyPr wrap="square" lIns="0" tIns="0" rIns="0" bIns="0" rtlCol="0" anchor="ctr">
            <a:spAutoFit/>
          </a:bodyPr>
          <a:lstStyle/>
          <a:p>
            <a:r>
              <a:rPr lang="zh-CN" altLang="en-US" sz="28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杰弗里 辛顿（</a:t>
            </a:r>
            <a:r>
              <a:rPr lang="en-US" altLang="zh-CN" sz="28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Geoffrey Hinton</a:t>
            </a:r>
            <a:r>
              <a:rPr lang="zh-CN" altLang="en-US" sz="28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a:t>
            </a:r>
            <a:endParaRPr lang="zh-CN" altLang="en-US" sz="36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3074" name="Picture 2" descr="D:\Documents and Settings\toby.z\Desktop\iOS_Public\transfers\微信图片_2017050922205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1383" y="1456084"/>
            <a:ext cx="5616574" cy="5039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4734496"/>
      </p:ext>
    </p:extLst>
  </p:cSld>
  <p:clrMapOvr>
    <a:masterClrMapping/>
  </p:clrMapOvr>
  <mc:AlternateContent xmlns:mc="http://schemas.openxmlformats.org/markup-compatibility/2006" xmlns:p14="http://schemas.microsoft.com/office/powerpoint/2010/main">
    <mc:Choice Requires="p14">
      <p:transition spd="slow" p14:dur="1250" advTm="4000">
        <p14:flip dir="r"/>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70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750"/>
                                        <p:tgtEl>
                                          <p:spTgt spid="34"/>
                                        </p:tgtEl>
                                      </p:cBhvr>
                                    </p:animEffect>
                                    <p:anim calcmode="lin" valueType="num">
                                      <p:cBhvr>
                                        <p:cTn id="8" dur="750" fill="hold"/>
                                        <p:tgtEl>
                                          <p:spTgt spid="34"/>
                                        </p:tgtEl>
                                        <p:attrNameLst>
                                          <p:attrName>ppt_x</p:attrName>
                                        </p:attrNameLst>
                                      </p:cBhvr>
                                      <p:tavLst>
                                        <p:tav tm="0">
                                          <p:val>
                                            <p:strVal val="#ppt_x"/>
                                          </p:val>
                                        </p:tav>
                                        <p:tav tm="100000">
                                          <p:val>
                                            <p:strVal val="#ppt_x"/>
                                          </p:val>
                                        </p:tav>
                                      </p:tavLst>
                                    </p:anim>
                                    <p:anim calcmode="lin" valueType="num">
                                      <p:cBhvr>
                                        <p:cTn id="9" dur="75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66"/>
          <p:cNvSpPr txBox="1">
            <a:spLocks noChangeArrowheads="1"/>
          </p:cNvSpPr>
          <p:nvPr/>
        </p:nvSpPr>
        <p:spPr bwMode="auto">
          <a:xfrm>
            <a:off x="812800" y="1024037"/>
            <a:ext cx="5040511" cy="5909310"/>
          </a:xfrm>
          <a:prstGeom prst="rect">
            <a:avLst/>
          </a:prstGeom>
          <a:noFill/>
          <a:ln>
            <a:noFill/>
          </a:ln>
          <a:extLst/>
        </p:spPr>
        <p:txBody>
          <a:bodyPr wrap="square" lIns="0" tIns="0" rIns="0" bIns="0">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6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         作为</a:t>
            </a:r>
            <a:r>
              <a:rPr lang="zh-CN" altLang="en-US"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人工智能领域三大奠基人之一，</a:t>
            </a:r>
            <a:r>
              <a:rPr lang="en-US" altLang="zh-CN" sz="1600" dirty="0" err="1">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Yann</a:t>
            </a:r>
            <a:r>
              <a:rPr lang="en-US" altLang="zh-CN"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 </a:t>
            </a:r>
            <a:r>
              <a:rPr lang="en-US" altLang="zh-CN" sz="1600" dirty="0" err="1">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LeCun</a:t>
            </a:r>
            <a:r>
              <a:rPr lang="en-US" altLang="zh-CN"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 </a:t>
            </a:r>
            <a:r>
              <a:rPr lang="zh-CN" altLang="en-US"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为卷积神经网络和图像识别领域做出了重要的贡献。反向传播（</a:t>
            </a:r>
            <a:r>
              <a:rPr lang="en-US" altLang="zh-CN"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BP</a:t>
            </a:r>
            <a:r>
              <a:rPr lang="zh-CN" altLang="en-US"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）这种现阶段常用来训练人工神经网络的算法就是 </a:t>
            </a:r>
            <a:r>
              <a:rPr lang="en-US" altLang="zh-CN" sz="1600" dirty="0" err="1">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LeCun</a:t>
            </a:r>
            <a:r>
              <a:rPr lang="en-US" altLang="zh-CN"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 </a:t>
            </a:r>
            <a:r>
              <a:rPr lang="zh-CN" altLang="en-US"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和其老师“神经网络之父”</a:t>
            </a:r>
            <a:r>
              <a:rPr lang="en-US" altLang="zh-CN"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Geoffrey Hinton </a:t>
            </a:r>
            <a:r>
              <a:rPr lang="zh-CN" altLang="en-US"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等科学家于 </a:t>
            </a:r>
            <a:r>
              <a:rPr lang="en-US" altLang="zh-CN"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20 </a:t>
            </a:r>
            <a:r>
              <a:rPr lang="zh-CN" altLang="en-US"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世纪 </a:t>
            </a:r>
            <a:r>
              <a:rPr lang="en-US" altLang="zh-CN"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80 </a:t>
            </a:r>
            <a:r>
              <a:rPr lang="zh-CN" altLang="en-US"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年代中期提出的，而后 </a:t>
            </a:r>
            <a:r>
              <a:rPr lang="en-US" altLang="zh-CN" sz="1600" dirty="0" err="1">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LeCun</a:t>
            </a:r>
            <a:r>
              <a:rPr lang="en-US" altLang="zh-CN"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 </a:t>
            </a:r>
            <a:r>
              <a:rPr lang="zh-CN" altLang="en-US"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在贝尔实验室将 </a:t>
            </a:r>
            <a:r>
              <a:rPr lang="en-US" altLang="zh-CN"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BP </a:t>
            </a:r>
            <a:r>
              <a:rPr lang="zh-CN" altLang="en-US"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应用于卷积神经网络中，并将其实用化，推广到各种图像相关任务中</a:t>
            </a:r>
            <a:r>
              <a:rPr lang="zh-CN" altLang="en-US" sz="16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a:t>
            </a:r>
            <a:endParaRPr lang="en-US" altLang="zh-CN" sz="16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50000"/>
              </a:lnSpc>
            </a:pPr>
            <a:r>
              <a:rPr lang="en-US" altLang="zh-CN"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 </a:t>
            </a:r>
            <a:r>
              <a:rPr lang="en-US" altLang="zh-CN" sz="16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        </a:t>
            </a:r>
            <a:r>
              <a:rPr lang="zh-CN" altLang="en-US" sz="16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这</a:t>
            </a:r>
            <a:r>
              <a:rPr lang="zh-CN" altLang="en-US"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位目前在 </a:t>
            </a:r>
            <a:r>
              <a:rPr lang="en-US" altLang="zh-CN"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Facebook </a:t>
            </a:r>
            <a:r>
              <a:rPr lang="zh-CN" altLang="en-US"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出任人工智能实验室主任的学者，今年 </a:t>
            </a:r>
            <a:r>
              <a:rPr lang="en-US" altLang="zh-CN"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3 </a:t>
            </a:r>
            <a:r>
              <a:rPr lang="zh-CN" altLang="en-US"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月在清华大学演讲时，公布了 </a:t>
            </a:r>
            <a:r>
              <a:rPr lang="en-US" altLang="zh-CN"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Facebook </a:t>
            </a:r>
            <a:r>
              <a:rPr lang="zh-CN" altLang="en-US"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的最新研究成功</a:t>
            </a:r>
            <a:r>
              <a:rPr lang="en-US" altLang="zh-CN"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a:t>
            </a:r>
            <a:r>
              <a:rPr lang="zh-CN" altLang="en-US"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概念上更简单、灵活的通用目标分割框架 </a:t>
            </a:r>
            <a:r>
              <a:rPr lang="en-US" altLang="zh-CN"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Mask R-CNN</a:t>
            </a:r>
            <a:r>
              <a:rPr lang="zh-CN" altLang="en-US"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。这种新算法建立在可缩短物体识别和分割技术耗时的 </a:t>
            </a:r>
            <a:r>
              <a:rPr lang="en-US" altLang="zh-CN"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Faster RCNN </a:t>
            </a:r>
            <a:r>
              <a:rPr lang="zh-CN" altLang="en-US"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基础之上，能够以更简单的训练方式实现图像的有效目标检测。此外，演讲会上 </a:t>
            </a:r>
            <a:r>
              <a:rPr lang="en-US" altLang="zh-CN" sz="1600" dirty="0" err="1">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LeCun</a:t>
            </a:r>
            <a:r>
              <a:rPr lang="en-US" altLang="zh-CN"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 </a:t>
            </a:r>
            <a:r>
              <a:rPr lang="zh-CN" altLang="en-US"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还用一个简单的公式概括了未来通用型人工智能系统的发展方向：预测</a:t>
            </a:r>
            <a:r>
              <a:rPr lang="en-US" altLang="zh-CN"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a:t>
            </a:r>
            <a:r>
              <a:rPr lang="zh-CN" altLang="en-US"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规划</a:t>
            </a:r>
            <a:r>
              <a:rPr lang="en-US" altLang="zh-CN"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a:t>
            </a:r>
            <a:r>
              <a:rPr lang="zh-CN" altLang="en-US"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推理</a:t>
            </a:r>
            <a:r>
              <a:rPr lang="en-US" altLang="zh-CN"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a:t>
            </a:r>
            <a:r>
              <a:rPr lang="zh-CN" altLang="en-US"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具备预测能力且能掌握人类常识的 </a:t>
            </a:r>
            <a:r>
              <a:rPr lang="en-US" altLang="zh-CN"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AI </a:t>
            </a:r>
            <a:r>
              <a:rPr lang="zh-CN" altLang="en-US"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系统。</a:t>
            </a:r>
          </a:p>
        </p:txBody>
      </p:sp>
      <p:sp>
        <p:nvSpPr>
          <p:cNvPr id="5" name="TextBox 8"/>
          <p:cNvSpPr txBox="1"/>
          <p:nvPr/>
        </p:nvSpPr>
        <p:spPr>
          <a:xfrm>
            <a:off x="864409" y="365631"/>
            <a:ext cx="4340830" cy="430887"/>
          </a:xfrm>
          <a:prstGeom prst="rect">
            <a:avLst/>
          </a:prstGeom>
          <a:noFill/>
        </p:spPr>
        <p:txBody>
          <a:bodyPr wrap="square" lIns="0" tIns="0" rIns="0" bIns="0" rtlCol="0" anchor="ctr">
            <a:spAutoFit/>
          </a:bodyPr>
          <a:lstStyle/>
          <a:p>
            <a:r>
              <a:rPr lang="zh-CN" altLang="en-US" sz="28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雅</a:t>
            </a:r>
            <a:r>
              <a:rPr lang="zh-CN" altLang="en-US" sz="28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恩 乐昆（</a:t>
            </a:r>
            <a:r>
              <a:rPr lang="en-US" altLang="zh-CN" sz="2800" dirty="0" err="1"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Yann</a:t>
            </a:r>
            <a:r>
              <a:rPr lang="en-US" altLang="zh-CN" sz="28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 </a:t>
            </a:r>
            <a:r>
              <a:rPr lang="en-US" altLang="zh-CN" sz="2800" dirty="0" err="1"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LeCun</a:t>
            </a:r>
            <a:r>
              <a:rPr lang="zh-CN" altLang="en-US" sz="28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a:t>
            </a:r>
            <a:endParaRPr lang="zh-CN" altLang="en-US" sz="36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4099" name="Picture 3" descr="D:\Documents and Settings\toby.z\Desktop\iOS_Public\transfers\微信图片_2017050922213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3391" y="1384077"/>
            <a:ext cx="5616575" cy="5039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4734496"/>
      </p:ext>
    </p:extLst>
  </p:cSld>
  <p:clrMapOvr>
    <a:masterClrMapping/>
  </p:clrMapOvr>
  <mc:AlternateContent xmlns:mc="http://schemas.openxmlformats.org/markup-compatibility/2006" xmlns:p14="http://schemas.microsoft.com/office/powerpoint/2010/main">
    <mc:Choice Requires="p14">
      <p:transition spd="slow" p14:dur="1250" advTm="4000">
        <p14:flip dir="r"/>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70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750"/>
                                        <p:tgtEl>
                                          <p:spTgt spid="34"/>
                                        </p:tgtEl>
                                      </p:cBhvr>
                                    </p:animEffect>
                                    <p:anim calcmode="lin" valueType="num">
                                      <p:cBhvr>
                                        <p:cTn id="8" dur="750" fill="hold"/>
                                        <p:tgtEl>
                                          <p:spTgt spid="34"/>
                                        </p:tgtEl>
                                        <p:attrNameLst>
                                          <p:attrName>ppt_x</p:attrName>
                                        </p:attrNameLst>
                                      </p:cBhvr>
                                      <p:tavLst>
                                        <p:tav tm="0">
                                          <p:val>
                                            <p:strVal val="#ppt_x"/>
                                          </p:val>
                                        </p:tav>
                                        <p:tav tm="100000">
                                          <p:val>
                                            <p:strVal val="#ppt_x"/>
                                          </p:val>
                                        </p:tav>
                                      </p:tavLst>
                                    </p:anim>
                                    <p:anim calcmode="lin" valueType="num">
                                      <p:cBhvr>
                                        <p:cTn id="9" dur="75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66"/>
          <p:cNvSpPr txBox="1">
            <a:spLocks noChangeArrowheads="1"/>
          </p:cNvSpPr>
          <p:nvPr/>
        </p:nvSpPr>
        <p:spPr bwMode="auto">
          <a:xfrm>
            <a:off x="812800" y="1024037"/>
            <a:ext cx="5040511" cy="5909310"/>
          </a:xfrm>
          <a:prstGeom prst="rect">
            <a:avLst/>
          </a:prstGeom>
          <a:noFill/>
          <a:ln>
            <a:noFill/>
          </a:ln>
          <a:extLst/>
        </p:spPr>
        <p:txBody>
          <a:bodyPr wrap="square" lIns="0" tIns="0" rIns="0" bIns="0">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6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          与</a:t>
            </a:r>
            <a:r>
              <a:rPr lang="zh-CN" altLang="en-US"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同样任职于 </a:t>
            </a:r>
            <a:r>
              <a:rPr lang="en-US" altLang="zh-CN"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SAIL </a:t>
            </a:r>
            <a:r>
              <a:rPr lang="zh-CN" altLang="en-US"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的吴恩达一样，“人工智能界女神”李飞飞一直被“硅谷科技圈”称为斯坦福的技术领袖。截至目前为止，这位女神共发布了 </a:t>
            </a:r>
            <a:r>
              <a:rPr lang="en-US" altLang="zh-CN"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100 </a:t>
            </a:r>
            <a:r>
              <a:rPr lang="zh-CN" altLang="en-US"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余篇科技论文，涵盖了计算神经科学、视觉识别、大数据等等领域。这些研究成果中最为出名的是 </a:t>
            </a:r>
            <a:r>
              <a:rPr lang="en-US" altLang="zh-CN" sz="16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ImageNet——</a:t>
            </a:r>
            <a:r>
              <a:rPr lang="zh-CN" altLang="en-US"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全球最大的图像识别数据库。值得一提的是，斯坦福每年都会举行一次比赛，邀请谷歌、微软、百度等 </a:t>
            </a:r>
            <a:r>
              <a:rPr lang="en-US" altLang="zh-CN"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IT </a:t>
            </a:r>
            <a:r>
              <a:rPr lang="zh-CN" altLang="en-US"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企业使用 </a:t>
            </a:r>
            <a:r>
              <a:rPr lang="en-US" altLang="zh-CN"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ImageNet</a:t>
            </a:r>
            <a:r>
              <a:rPr lang="zh-CN" altLang="en-US"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，测试他们系统的运行情况</a:t>
            </a:r>
            <a:r>
              <a:rPr lang="zh-CN" altLang="en-US" sz="16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。而</a:t>
            </a:r>
            <a:r>
              <a:rPr lang="zh-CN" altLang="en-US"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最近在 </a:t>
            </a:r>
            <a:r>
              <a:rPr lang="en-US" altLang="zh-CN"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2017 TED </a:t>
            </a:r>
            <a:r>
              <a:rPr lang="zh-CN" altLang="en-US"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上，李飞飞则表示，他们的下一个目标是图像理解</a:t>
            </a:r>
            <a:r>
              <a:rPr lang="zh-CN" altLang="en-US" sz="16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         </a:t>
            </a:r>
            <a:endParaRPr lang="en-US" altLang="zh-CN" sz="16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50000"/>
              </a:lnSpc>
            </a:pPr>
            <a:r>
              <a:rPr lang="en-US" altLang="zh-CN"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 </a:t>
            </a:r>
            <a:r>
              <a:rPr lang="en-US" altLang="zh-CN" sz="16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  </a:t>
            </a:r>
            <a:r>
              <a:rPr lang="zh-CN" altLang="en-US" sz="16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      虽然 </a:t>
            </a:r>
            <a:r>
              <a:rPr lang="en-US" altLang="zh-CN"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ImageNet </a:t>
            </a:r>
            <a:r>
              <a:rPr lang="zh-CN" altLang="en-US"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项目备受关注，但李飞飞早年间并未与业界有过多的联系。直到近三年，她才开始出现在 </a:t>
            </a:r>
            <a:r>
              <a:rPr lang="en-US" altLang="zh-CN"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AI </a:t>
            </a:r>
            <a:r>
              <a:rPr lang="zh-CN" altLang="en-US"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界的新闻上。</a:t>
            </a:r>
            <a:r>
              <a:rPr lang="en-US" altLang="zh-CN"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2015 </a:t>
            </a:r>
            <a:r>
              <a:rPr lang="zh-CN" altLang="en-US"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年时，她参与了由丰田和斯坦福大学建立的无人车研究项目；而去年她则加盟谷歌，成为谷歌云计算业务 </a:t>
            </a:r>
            <a:r>
              <a:rPr lang="en-US" altLang="zh-CN"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Google Cloud </a:t>
            </a:r>
            <a:r>
              <a:rPr lang="zh-CN" altLang="en-US"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成立的新部门的主管，主要负责用 </a:t>
            </a:r>
            <a:r>
              <a:rPr lang="en-US" altLang="zh-CN"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AI </a:t>
            </a:r>
            <a:r>
              <a:rPr lang="zh-CN" altLang="en-US"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技术吸引更多人使用云计算服务，从而推动 </a:t>
            </a:r>
            <a:r>
              <a:rPr lang="en-US" altLang="zh-CN"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Google Cloud </a:t>
            </a:r>
            <a:r>
              <a:rPr lang="zh-CN" altLang="en-US"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的发展。</a:t>
            </a:r>
          </a:p>
        </p:txBody>
      </p:sp>
      <p:sp>
        <p:nvSpPr>
          <p:cNvPr id="5" name="TextBox 8"/>
          <p:cNvSpPr txBox="1"/>
          <p:nvPr/>
        </p:nvSpPr>
        <p:spPr>
          <a:xfrm>
            <a:off x="864409" y="365631"/>
            <a:ext cx="3836774" cy="430887"/>
          </a:xfrm>
          <a:prstGeom prst="rect">
            <a:avLst/>
          </a:prstGeom>
          <a:noFill/>
        </p:spPr>
        <p:txBody>
          <a:bodyPr wrap="square" lIns="0" tIns="0" rIns="0" bIns="0" rtlCol="0" anchor="ctr">
            <a:spAutoFit/>
          </a:bodyPr>
          <a:lstStyle/>
          <a:p>
            <a:r>
              <a:rPr lang="zh-CN" altLang="en-US" sz="28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李飞飞 （</a:t>
            </a:r>
            <a:r>
              <a:rPr lang="en-US" altLang="zh-CN" sz="28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Fei-Fei Li</a:t>
            </a:r>
            <a:r>
              <a:rPr lang="zh-CN" altLang="en-US" sz="28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a:t>
            </a:r>
            <a:endParaRPr lang="zh-CN" altLang="en-US" sz="36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6147" name="Picture 3" descr="D:\Documents and Settings\toby.z\Desktop\iOS_Public\transfers\微信截图_2017051003292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9375" y="1456085"/>
            <a:ext cx="5616573" cy="5039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4734496"/>
      </p:ext>
    </p:extLst>
  </p:cSld>
  <p:clrMapOvr>
    <a:masterClrMapping/>
  </p:clrMapOvr>
  <mc:AlternateContent xmlns:mc="http://schemas.openxmlformats.org/markup-compatibility/2006" xmlns:p14="http://schemas.microsoft.com/office/powerpoint/2010/main">
    <mc:Choice Requires="p14">
      <p:transition spd="slow" p14:dur="1250" advTm="4000">
        <p14:flip dir="r"/>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70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750"/>
                                        <p:tgtEl>
                                          <p:spTgt spid="34"/>
                                        </p:tgtEl>
                                      </p:cBhvr>
                                    </p:animEffect>
                                    <p:anim calcmode="lin" valueType="num">
                                      <p:cBhvr>
                                        <p:cTn id="8" dur="750" fill="hold"/>
                                        <p:tgtEl>
                                          <p:spTgt spid="34"/>
                                        </p:tgtEl>
                                        <p:attrNameLst>
                                          <p:attrName>ppt_x</p:attrName>
                                        </p:attrNameLst>
                                      </p:cBhvr>
                                      <p:tavLst>
                                        <p:tav tm="0">
                                          <p:val>
                                            <p:strVal val="#ppt_x"/>
                                          </p:val>
                                        </p:tav>
                                        <p:tav tm="100000">
                                          <p:val>
                                            <p:strVal val="#ppt_x"/>
                                          </p:val>
                                        </p:tav>
                                      </p:tavLst>
                                    </p:anim>
                                    <p:anim calcmode="lin" valueType="num">
                                      <p:cBhvr>
                                        <p:cTn id="9" dur="75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MH_Title_1"/>
          <p:cNvSpPr>
            <a:spLocks noChangeArrowheads="1"/>
          </p:cNvSpPr>
          <p:nvPr/>
        </p:nvSpPr>
        <p:spPr bwMode="auto">
          <a:xfrm>
            <a:off x="4926628" y="2813866"/>
            <a:ext cx="1089862" cy="1088186"/>
          </a:xfrm>
          <a:prstGeom prst="ellipse">
            <a:avLst/>
          </a:prstGeom>
          <a:solidFill>
            <a:schemeClr val="accent2"/>
          </a:solidFill>
          <a:ln w="38100">
            <a:noFill/>
            <a:round/>
            <a:headEnd/>
            <a:tailE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lnSpc>
                <a:spcPct val="120000"/>
              </a:lnSpc>
            </a:pPr>
            <a:r>
              <a:rPr lang="en-US" altLang="zh-CN" sz="1600" dirty="0">
                <a:solidFill>
                  <a:srgbClr val="FFFFFF"/>
                </a:solidFill>
                <a:ea typeface="微软雅黑" panose="020B0503020204020204" pitchFamily="34" charset="-122"/>
                <a:cs typeface="+mn-ea"/>
                <a:sym typeface="Arial" panose="020B0604020202020204" pitchFamily="34" charset="0"/>
              </a:rPr>
              <a:t>Google</a:t>
            </a:r>
            <a:endParaRPr lang="zh-CN" altLang="en-US" sz="1600" dirty="0">
              <a:solidFill>
                <a:srgbClr val="FFFFFF"/>
              </a:solidFill>
              <a:ea typeface="微软雅黑" panose="020B0503020204020204" pitchFamily="34" charset="-122"/>
              <a:cs typeface="+mn-ea"/>
              <a:sym typeface="Arial" panose="020B0604020202020204" pitchFamily="34" charset="0"/>
            </a:endParaRPr>
          </a:p>
        </p:txBody>
      </p:sp>
      <p:sp>
        <p:nvSpPr>
          <p:cNvPr id="32772" name="MH_SubTitle_3"/>
          <p:cNvSpPr>
            <a:spLocks noChangeArrowheads="1"/>
          </p:cNvSpPr>
          <p:nvPr/>
        </p:nvSpPr>
        <p:spPr bwMode="auto">
          <a:xfrm>
            <a:off x="3164649" y="3002207"/>
            <a:ext cx="1392518" cy="711507"/>
          </a:xfrm>
          <a:prstGeom prst="ellipse">
            <a:avLst/>
          </a:prstGeom>
          <a:solidFill>
            <a:schemeClr val="accent1"/>
          </a:solidFill>
          <a:ln w="25400">
            <a:noFill/>
            <a:round/>
            <a:headEnd/>
            <a:tailE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lnSpc>
                <a:spcPct val="120000"/>
              </a:lnSpc>
            </a:pPr>
            <a:r>
              <a:rPr lang="en-US" altLang="zh-CN" sz="1600" dirty="0">
                <a:solidFill>
                  <a:srgbClr val="FFFFFF"/>
                </a:solidFill>
                <a:ea typeface="微软雅黑" panose="020B0503020204020204" pitchFamily="34" charset="-122"/>
                <a:cs typeface="+mn-ea"/>
                <a:sym typeface="Arial" panose="020B0604020202020204" pitchFamily="34" charset="0"/>
              </a:rPr>
              <a:t>Facebook</a:t>
            </a:r>
            <a:endParaRPr lang="zh-CN" altLang="en-US" sz="1600" dirty="0">
              <a:solidFill>
                <a:srgbClr val="FFFFFF"/>
              </a:solidFill>
              <a:ea typeface="微软雅黑" panose="020B0503020204020204" pitchFamily="34" charset="-122"/>
              <a:cs typeface="+mn-ea"/>
              <a:sym typeface="Arial" panose="020B0604020202020204" pitchFamily="34" charset="0"/>
            </a:endParaRPr>
          </a:p>
        </p:txBody>
      </p:sp>
      <p:sp>
        <p:nvSpPr>
          <p:cNvPr id="32773" name="MH_SubTitle_1"/>
          <p:cNvSpPr>
            <a:spLocks noChangeArrowheads="1"/>
          </p:cNvSpPr>
          <p:nvPr/>
        </p:nvSpPr>
        <p:spPr bwMode="auto">
          <a:xfrm>
            <a:off x="3783195" y="1672109"/>
            <a:ext cx="925571" cy="874656"/>
          </a:xfrm>
          <a:prstGeom prst="ellipse">
            <a:avLst/>
          </a:prstGeom>
          <a:solidFill>
            <a:schemeClr val="accent5"/>
          </a:solidFill>
          <a:ln w="25400">
            <a:noFill/>
            <a:round/>
            <a:headEnd/>
            <a:tailE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lnSpc>
                <a:spcPct val="120000"/>
              </a:lnSpc>
            </a:pPr>
            <a:r>
              <a:rPr lang="en-US" altLang="zh-CN" dirty="0">
                <a:solidFill>
                  <a:srgbClr val="FFFFFF"/>
                </a:solidFill>
                <a:ea typeface="微软雅黑" panose="020B0503020204020204" pitchFamily="34" charset="-122"/>
                <a:cs typeface="+mn-ea"/>
                <a:sym typeface="Arial" panose="020B0604020202020204" pitchFamily="34" charset="0"/>
              </a:rPr>
              <a:t>Apple</a:t>
            </a:r>
            <a:endParaRPr lang="zh-CN" altLang="en-US" dirty="0">
              <a:solidFill>
                <a:srgbClr val="FFFFFF"/>
              </a:solidFill>
              <a:ea typeface="微软雅黑" panose="020B0503020204020204" pitchFamily="34" charset="-122"/>
              <a:cs typeface="+mn-ea"/>
              <a:sym typeface="Arial" panose="020B0604020202020204" pitchFamily="34" charset="0"/>
            </a:endParaRPr>
          </a:p>
        </p:txBody>
      </p:sp>
      <p:sp>
        <p:nvSpPr>
          <p:cNvPr id="32774" name="MH_SubTitle_5"/>
          <p:cNvSpPr>
            <a:spLocks noChangeArrowheads="1"/>
          </p:cNvSpPr>
          <p:nvPr/>
        </p:nvSpPr>
        <p:spPr bwMode="auto">
          <a:xfrm>
            <a:off x="3783195" y="4104622"/>
            <a:ext cx="711506" cy="711507"/>
          </a:xfrm>
          <a:prstGeom prst="ellipse">
            <a:avLst/>
          </a:prstGeom>
          <a:solidFill>
            <a:schemeClr val="accent5"/>
          </a:solidFill>
          <a:ln w="25400">
            <a:noFill/>
            <a:round/>
            <a:headEnd/>
            <a:tailE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lnSpc>
                <a:spcPct val="120000"/>
              </a:lnSpc>
            </a:pPr>
            <a:r>
              <a:rPr lang="en-US" altLang="zh-CN" sz="1600" dirty="0">
                <a:solidFill>
                  <a:srgbClr val="FFFFFF"/>
                </a:solidFill>
                <a:ea typeface="微软雅黑" panose="020B0503020204020204" pitchFamily="34" charset="-122"/>
                <a:cs typeface="+mn-ea"/>
                <a:sym typeface="Arial" panose="020B0604020202020204" pitchFamily="34" charset="0"/>
              </a:rPr>
              <a:t>IBM</a:t>
            </a:r>
            <a:endParaRPr lang="zh-CN" altLang="en-US" sz="1600" dirty="0">
              <a:solidFill>
                <a:srgbClr val="FFFFFF"/>
              </a:solidFill>
              <a:ea typeface="微软雅黑" panose="020B0503020204020204" pitchFamily="34" charset="-122"/>
              <a:cs typeface="+mn-ea"/>
              <a:sym typeface="Arial" panose="020B0604020202020204" pitchFamily="34" charset="0"/>
            </a:endParaRPr>
          </a:p>
        </p:txBody>
      </p:sp>
      <p:sp>
        <p:nvSpPr>
          <p:cNvPr id="32776" name="MH_Title_2"/>
          <p:cNvSpPr>
            <a:spLocks noChangeArrowheads="1"/>
          </p:cNvSpPr>
          <p:nvPr/>
        </p:nvSpPr>
        <p:spPr bwMode="auto">
          <a:xfrm flipH="1">
            <a:off x="6731343" y="2813866"/>
            <a:ext cx="1088186" cy="1088186"/>
          </a:xfrm>
          <a:prstGeom prst="ellipse">
            <a:avLst/>
          </a:prstGeom>
          <a:solidFill>
            <a:schemeClr val="accent3"/>
          </a:solidFill>
          <a:ln w="38100">
            <a:noFill/>
            <a:round/>
            <a:headEnd/>
            <a:tailE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lnSpc>
                <a:spcPct val="120000"/>
              </a:lnSpc>
            </a:pPr>
            <a:r>
              <a:rPr lang="zh-CN" altLang="en-US" sz="1400" dirty="0">
                <a:solidFill>
                  <a:srgbClr val="FFFFFF"/>
                </a:solidFill>
                <a:ea typeface="微软雅黑" panose="020B0503020204020204" pitchFamily="34" charset="-122"/>
                <a:cs typeface="+mn-ea"/>
                <a:sym typeface="Arial" panose="020B0604020202020204" pitchFamily="34" charset="0"/>
              </a:rPr>
              <a:t>百度</a:t>
            </a:r>
          </a:p>
        </p:txBody>
      </p:sp>
      <p:sp>
        <p:nvSpPr>
          <p:cNvPr id="32777" name="MH_SubTitle_4"/>
          <p:cNvSpPr>
            <a:spLocks noChangeArrowheads="1"/>
          </p:cNvSpPr>
          <p:nvPr/>
        </p:nvSpPr>
        <p:spPr bwMode="auto">
          <a:xfrm flipH="1">
            <a:off x="9398237" y="3002207"/>
            <a:ext cx="709832" cy="711507"/>
          </a:xfrm>
          <a:prstGeom prst="ellipse">
            <a:avLst/>
          </a:prstGeom>
          <a:solidFill>
            <a:schemeClr val="accent4"/>
          </a:solidFill>
          <a:ln w="25400">
            <a:noFill/>
            <a:round/>
            <a:headEnd/>
            <a:tailE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lnSpc>
                <a:spcPct val="120000"/>
              </a:lnSpc>
            </a:pPr>
            <a:r>
              <a:rPr lang="zh-CN" altLang="en-US" sz="1600" dirty="0">
                <a:solidFill>
                  <a:srgbClr val="FFFFFF"/>
                </a:solidFill>
                <a:ea typeface="微软雅黑" panose="020B0503020204020204" pitchFamily="34" charset="-122"/>
                <a:cs typeface="+mn-ea"/>
                <a:sym typeface="Arial" panose="020B0604020202020204" pitchFamily="34" charset="0"/>
              </a:rPr>
              <a:t>腾讯</a:t>
            </a:r>
          </a:p>
        </p:txBody>
      </p:sp>
      <p:sp>
        <p:nvSpPr>
          <p:cNvPr id="32778" name="MH_SubTitle_2"/>
          <p:cNvSpPr>
            <a:spLocks noChangeArrowheads="1"/>
          </p:cNvSpPr>
          <p:nvPr/>
        </p:nvSpPr>
        <p:spPr bwMode="auto">
          <a:xfrm flipH="1">
            <a:off x="8142638" y="1672109"/>
            <a:ext cx="920174" cy="711506"/>
          </a:xfrm>
          <a:prstGeom prst="ellipse">
            <a:avLst/>
          </a:prstGeom>
          <a:solidFill>
            <a:schemeClr val="accent6"/>
          </a:solidFill>
          <a:ln w="25400">
            <a:noFill/>
            <a:round/>
            <a:headEnd/>
            <a:tailE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lnSpc>
                <a:spcPct val="120000"/>
              </a:lnSpc>
            </a:pPr>
            <a:r>
              <a:rPr lang="zh-CN" altLang="en-US" sz="1600" dirty="0">
                <a:solidFill>
                  <a:srgbClr val="FFFFFF"/>
                </a:solidFill>
                <a:ea typeface="微软雅黑" panose="020B0503020204020204" pitchFamily="34" charset="-122"/>
                <a:cs typeface="+mn-ea"/>
                <a:sym typeface="Arial" panose="020B0604020202020204" pitchFamily="34" charset="0"/>
              </a:rPr>
              <a:t>阿里巴巴</a:t>
            </a:r>
          </a:p>
        </p:txBody>
      </p:sp>
      <p:sp>
        <p:nvSpPr>
          <p:cNvPr id="32779" name="MH_SubTitle_6"/>
          <p:cNvSpPr>
            <a:spLocks noChangeArrowheads="1"/>
          </p:cNvSpPr>
          <p:nvPr/>
        </p:nvSpPr>
        <p:spPr bwMode="auto">
          <a:xfrm flipH="1">
            <a:off x="8142638" y="3698893"/>
            <a:ext cx="1255598" cy="711507"/>
          </a:xfrm>
          <a:prstGeom prst="ellipse">
            <a:avLst/>
          </a:prstGeom>
          <a:solidFill>
            <a:schemeClr val="accent6"/>
          </a:solidFill>
          <a:ln w="25400">
            <a:noFill/>
            <a:round/>
            <a:headEnd/>
            <a:tailE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lnSpc>
                <a:spcPct val="120000"/>
              </a:lnSpc>
            </a:pPr>
            <a:r>
              <a:rPr lang="zh-CN" altLang="en-US" sz="1600" dirty="0">
                <a:solidFill>
                  <a:srgbClr val="FFFFFF"/>
                </a:solidFill>
                <a:ea typeface="微软雅黑" panose="020B0503020204020204" pitchFamily="34" charset="-122"/>
                <a:cs typeface="+mn-ea"/>
                <a:sym typeface="Arial" panose="020B0604020202020204" pitchFamily="34" charset="0"/>
              </a:rPr>
              <a:t>科大讯飞</a:t>
            </a:r>
          </a:p>
        </p:txBody>
      </p:sp>
      <p:sp>
        <p:nvSpPr>
          <p:cNvPr id="16" name="TextBox 23"/>
          <p:cNvSpPr txBox="1"/>
          <p:nvPr/>
        </p:nvSpPr>
        <p:spPr>
          <a:xfrm>
            <a:off x="1044871" y="5203983"/>
            <a:ext cx="4304384" cy="1292662"/>
          </a:xfrm>
          <a:prstGeom prst="rect">
            <a:avLst/>
          </a:prstGeom>
          <a:noFill/>
        </p:spPr>
        <p:txBody>
          <a:bodyPr wrap="square" lIns="0" tIns="0" rIns="0" bIns="0" rtlCol="0">
            <a:spAutoFit/>
          </a:bodyPr>
          <a:lstStyle/>
          <a:p>
            <a:pPr>
              <a:lnSpc>
                <a:spcPct val="120000"/>
              </a:lnSpc>
            </a:pPr>
            <a:r>
              <a:rPr lang="en-US" altLang="zh-CN" sz="14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Alexa</a:t>
            </a:r>
            <a:r>
              <a:rPr lang="zh-CN" altLang="en-US" sz="14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是智能家居中心，它的实用性极强，我们再房间内任意角落发出指令，它都能解毒我们的话语，由此它被誉为是具有革命性的产品，能够代替我们上网获取信息、购物、安排日程、设置闹钟等等，类似产品还有</a:t>
            </a:r>
            <a:r>
              <a:rPr lang="en-US" altLang="zh-CN" sz="14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Google Now</a:t>
            </a:r>
            <a:r>
              <a:rPr lang="zh-CN" altLang="en-US" sz="14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en-US" altLang="zh-CN" sz="14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Google Assistant</a:t>
            </a:r>
            <a:r>
              <a:rPr lang="zh-CN" altLang="en-US" sz="14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en-US" altLang="zh-CN" sz="14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Microsoft Cortana</a:t>
            </a:r>
            <a:r>
              <a:rPr lang="zh-CN" altLang="en-US" sz="14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endParaRPr lang="en-GB"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TextBox 24"/>
          <p:cNvSpPr txBox="1"/>
          <p:nvPr/>
        </p:nvSpPr>
        <p:spPr>
          <a:xfrm>
            <a:off x="1100783" y="4749733"/>
            <a:ext cx="1145891" cy="234744"/>
          </a:xfrm>
          <a:prstGeom prst="rect">
            <a:avLst/>
          </a:prstGeom>
          <a:noFill/>
        </p:spPr>
        <p:txBody>
          <a:bodyPr wrap="none" lIns="0" tIns="0" rIns="0" bIns="0" rtlCol="0">
            <a:spAutoFit/>
          </a:bodyPr>
          <a:lstStyle/>
          <a:p>
            <a:pPr>
              <a:lnSpc>
                <a:spcPct val="120000"/>
              </a:lnSpc>
            </a:pPr>
            <a:r>
              <a:rPr lang="en-US" altLang="zh-CN" sz="14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Amazon Alexa</a:t>
            </a:r>
            <a:endPar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TextBox 23"/>
          <p:cNvSpPr txBox="1"/>
          <p:nvPr/>
        </p:nvSpPr>
        <p:spPr>
          <a:xfrm>
            <a:off x="6411699" y="5203983"/>
            <a:ext cx="5994340" cy="1292662"/>
          </a:xfrm>
          <a:prstGeom prst="rect">
            <a:avLst/>
          </a:prstGeom>
          <a:noFill/>
        </p:spPr>
        <p:txBody>
          <a:bodyPr wrap="square" lIns="0" tIns="0" rIns="0" bIns="0" rtlCol="0">
            <a:spAutoFit/>
          </a:bodyPr>
          <a:lstStyle/>
          <a:p>
            <a:pPr>
              <a:lnSpc>
                <a:spcPct val="120000"/>
              </a:lnSpc>
            </a:pPr>
            <a:r>
              <a:rPr lang="zh-CN" altLang="en-US" sz="14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百度的度秘与海尔、美的两大家电巨头达成战略合作，退出一系列的智能家居产品，这是两个家电巨头向</a:t>
            </a:r>
            <a:r>
              <a:rPr lang="en-US" altLang="zh-CN" sz="14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14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智能化</a:t>
            </a:r>
            <a:r>
              <a:rPr lang="en-US" altLang="zh-CN" sz="14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14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发展的重要标志之一。搭载了</a:t>
            </a:r>
            <a:r>
              <a:rPr lang="en-US" altLang="zh-CN" sz="14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DuerOS</a:t>
            </a:r>
            <a:r>
              <a:rPr lang="zh-CN" altLang="en-US" sz="14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之后，用户可以用语音直接跟冰箱进行交流。可以做到对冰箱本身的功能控制，比如用户想要调节冰箱温度，就可以直接对冰箱说，做饭时需要娱乐功能，双手没有空闲，就可以直接对冰箱说</a:t>
            </a:r>
            <a:r>
              <a:rPr lang="en-US" altLang="zh-CN" sz="14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14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能不能帮我放个音乐</a:t>
            </a:r>
            <a:r>
              <a:rPr lang="en-US" altLang="zh-CN" sz="14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endParaRPr lang="en-GB"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TextBox 24"/>
          <p:cNvSpPr txBox="1"/>
          <p:nvPr/>
        </p:nvSpPr>
        <p:spPr>
          <a:xfrm>
            <a:off x="6501383" y="4699927"/>
            <a:ext cx="359073" cy="258532"/>
          </a:xfrm>
          <a:prstGeom prst="rect">
            <a:avLst/>
          </a:prstGeom>
          <a:noFill/>
        </p:spPr>
        <p:txBody>
          <a:bodyPr wrap="none" lIns="0" tIns="0" rIns="0" bIns="0" rtlCol="0">
            <a:spAutoFit/>
          </a:bodyPr>
          <a:lstStyle/>
          <a:p>
            <a:pPr>
              <a:lnSpc>
                <a:spcPct val="120000"/>
              </a:lnSpc>
            </a:pPr>
            <a:r>
              <a:rPr lang="zh-CN" altLang="en-US" sz="14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度秘</a:t>
            </a:r>
            <a:endPar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TextBox 8"/>
          <p:cNvSpPr txBox="1"/>
          <p:nvPr/>
        </p:nvSpPr>
        <p:spPr>
          <a:xfrm>
            <a:off x="864409" y="365631"/>
            <a:ext cx="5866934" cy="430887"/>
          </a:xfrm>
          <a:prstGeom prst="rect">
            <a:avLst/>
          </a:prstGeom>
          <a:noFill/>
        </p:spPr>
        <p:txBody>
          <a:bodyPr wrap="square" lIns="0" tIns="0" rIns="0" bIns="0" rtlCol="0" anchor="ctr">
            <a:spAutoFit/>
          </a:bodyPr>
          <a:lstStyle/>
          <a:p>
            <a:r>
              <a:rPr lang="zh-CN" altLang="en-US" sz="28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全世界最牛的科技公司都在做什么</a:t>
            </a:r>
            <a:endParaRPr lang="zh-CN" altLang="en-US" sz="36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椭圆 1"/>
          <p:cNvSpPr/>
          <p:nvPr/>
        </p:nvSpPr>
        <p:spPr>
          <a:xfrm>
            <a:off x="1628660" y="3770901"/>
            <a:ext cx="1560355" cy="7217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Amazon</a:t>
            </a:r>
            <a:endParaRPr lang="zh-CN" altLang="en-US" dirty="0"/>
          </a:p>
        </p:txBody>
      </p:sp>
      <p:sp>
        <p:nvSpPr>
          <p:cNvPr id="3" name="椭圆 2"/>
          <p:cNvSpPr/>
          <p:nvPr/>
        </p:nvSpPr>
        <p:spPr>
          <a:xfrm>
            <a:off x="1604840" y="2202376"/>
            <a:ext cx="1560354" cy="7044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Microsoft</a:t>
            </a:r>
            <a:endParaRPr lang="zh-CN" altLang="en-US" dirty="0"/>
          </a:p>
        </p:txBody>
      </p:sp>
    </p:spTree>
    <p:extLst>
      <p:ext uri="{BB962C8B-B14F-4D97-AF65-F5344CB8AC3E}">
        <p14:creationId xmlns:p14="http://schemas.microsoft.com/office/powerpoint/2010/main" val="890936176"/>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32772"/>
                                        </p:tgtEl>
                                        <p:attrNameLst>
                                          <p:attrName>style.visibility</p:attrName>
                                        </p:attrNameLst>
                                      </p:cBhvr>
                                      <p:to>
                                        <p:strVal val="visible"/>
                                      </p:to>
                                    </p:set>
                                    <p:anim calcmode="lin" valueType="num">
                                      <p:cBhvr>
                                        <p:cTn id="7" dur="1000" fill="hold"/>
                                        <p:tgtEl>
                                          <p:spTgt spid="32772"/>
                                        </p:tgtEl>
                                        <p:attrNameLst>
                                          <p:attrName>ppt_w</p:attrName>
                                        </p:attrNameLst>
                                      </p:cBhvr>
                                      <p:tavLst>
                                        <p:tav tm="0">
                                          <p:val>
                                            <p:fltVal val="0"/>
                                          </p:val>
                                        </p:tav>
                                        <p:tav tm="100000">
                                          <p:val>
                                            <p:strVal val="#ppt_w"/>
                                          </p:val>
                                        </p:tav>
                                      </p:tavLst>
                                    </p:anim>
                                    <p:anim calcmode="lin" valueType="num">
                                      <p:cBhvr>
                                        <p:cTn id="8" dur="1000" fill="hold"/>
                                        <p:tgtEl>
                                          <p:spTgt spid="32772"/>
                                        </p:tgtEl>
                                        <p:attrNameLst>
                                          <p:attrName>ppt_h</p:attrName>
                                        </p:attrNameLst>
                                      </p:cBhvr>
                                      <p:tavLst>
                                        <p:tav tm="0">
                                          <p:val>
                                            <p:fltVal val="0"/>
                                          </p:val>
                                        </p:tav>
                                        <p:tav tm="100000">
                                          <p:val>
                                            <p:strVal val="#ppt_h"/>
                                          </p:val>
                                        </p:tav>
                                      </p:tavLst>
                                    </p:anim>
                                    <p:anim calcmode="lin" valueType="num">
                                      <p:cBhvr>
                                        <p:cTn id="9" dur="1000" fill="hold"/>
                                        <p:tgtEl>
                                          <p:spTgt spid="3277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2772"/>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grpId="0" nodeType="withEffect">
                                  <p:stCondLst>
                                    <p:cond delay="0"/>
                                  </p:stCondLst>
                                  <p:childTnLst>
                                    <p:set>
                                      <p:cBhvr>
                                        <p:cTn id="12" dur="1" fill="hold">
                                          <p:stCondLst>
                                            <p:cond delay="0"/>
                                          </p:stCondLst>
                                        </p:cTn>
                                        <p:tgtEl>
                                          <p:spTgt spid="32773"/>
                                        </p:tgtEl>
                                        <p:attrNameLst>
                                          <p:attrName>style.visibility</p:attrName>
                                        </p:attrNameLst>
                                      </p:cBhvr>
                                      <p:to>
                                        <p:strVal val="visible"/>
                                      </p:to>
                                    </p:set>
                                    <p:anim calcmode="lin" valueType="num">
                                      <p:cBhvr>
                                        <p:cTn id="13" dur="1000" fill="hold"/>
                                        <p:tgtEl>
                                          <p:spTgt spid="32773"/>
                                        </p:tgtEl>
                                        <p:attrNameLst>
                                          <p:attrName>ppt_w</p:attrName>
                                        </p:attrNameLst>
                                      </p:cBhvr>
                                      <p:tavLst>
                                        <p:tav tm="0">
                                          <p:val>
                                            <p:fltVal val="0"/>
                                          </p:val>
                                        </p:tav>
                                        <p:tav tm="100000">
                                          <p:val>
                                            <p:strVal val="#ppt_w"/>
                                          </p:val>
                                        </p:tav>
                                      </p:tavLst>
                                    </p:anim>
                                    <p:anim calcmode="lin" valueType="num">
                                      <p:cBhvr>
                                        <p:cTn id="14" dur="1000" fill="hold"/>
                                        <p:tgtEl>
                                          <p:spTgt spid="32773"/>
                                        </p:tgtEl>
                                        <p:attrNameLst>
                                          <p:attrName>ppt_h</p:attrName>
                                        </p:attrNameLst>
                                      </p:cBhvr>
                                      <p:tavLst>
                                        <p:tav tm="0">
                                          <p:val>
                                            <p:fltVal val="0"/>
                                          </p:val>
                                        </p:tav>
                                        <p:tav tm="100000">
                                          <p:val>
                                            <p:strVal val="#ppt_h"/>
                                          </p:val>
                                        </p:tav>
                                      </p:tavLst>
                                    </p:anim>
                                    <p:anim calcmode="lin" valueType="num">
                                      <p:cBhvr>
                                        <p:cTn id="15" dur="1000" fill="hold"/>
                                        <p:tgtEl>
                                          <p:spTgt spid="32773"/>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32773"/>
                                        </p:tgtEl>
                                        <p:attrNameLst>
                                          <p:attrName>ppt_y</p:attrName>
                                        </p:attrNameLst>
                                      </p:cBhvr>
                                      <p:tavLst>
                                        <p:tav tm="0" fmla="#ppt_y+(sin(-2*pi*(1-$))*-#ppt_x+cos(-2*pi*(1-$))*(1-#ppt_y))*(1-$)">
                                          <p:val>
                                            <p:fltVal val="0"/>
                                          </p:val>
                                        </p:tav>
                                        <p:tav tm="100000">
                                          <p:val>
                                            <p:fltVal val="1"/>
                                          </p:val>
                                        </p:tav>
                                      </p:tavLst>
                                    </p:anim>
                                  </p:childTnLst>
                                </p:cTn>
                              </p:par>
                              <p:par>
                                <p:cTn id="17" presetID="15" presetClass="entr" presetSubtype="0" fill="hold" grpId="0" nodeType="withEffect">
                                  <p:stCondLst>
                                    <p:cond delay="0"/>
                                  </p:stCondLst>
                                  <p:childTnLst>
                                    <p:set>
                                      <p:cBhvr>
                                        <p:cTn id="18" dur="1" fill="hold">
                                          <p:stCondLst>
                                            <p:cond delay="0"/>
                                          </p:stCondLst>
                                        </p:cTn>
                                        <p:tgtEl>
                                          <p:spTgt spid="32774"/>
                                        </p:tgtEl>
                                        <p:attrNameLst>
                                          <p:attrName>style.visibility</p:attrName>
                                        </p:attrNameLst>
                                      </p:cBhvr>
                                      <p:to>
                                        <p:strVal val="visible"/>
                                      </p:to>
                                    </p:set>
                                    <p:anim calcmode="lin" valueType="num">
                                      <p:cBhvr>
                                        <p:cTn id="19" dur="1000" fill="hold"/>
                                        <p:tgtEl>
                                          <p:spTgt spid="32774"/>
                                        </p:tgtEl>
                                        <p:attrNameLst>
                                          <p:attrName>ppt_w</p:attrName>
                                        </p:attrNameLst>
                                      </p:cBhvr>
                                      <p:tavLst>
                                        <p:tav tm="0">
                                          <p:val>
                                            <p:fltVal val="0"/>
                                          </p:val>
                                        </p:tav>
                                        <p:tav tm="100000">
                                          <p:val>
                                            <p:strVal val="#ppt_w"/>
                                          </p:val>
                                        </p:tav>
                                      </p:tavLst>
                                    </p:anim>
                                    <p:anim calcmode="lin" valueType="num">
                                      <p:cBhvr>
                                        <p:cTn id="20" dur="1000" fill="hold"/>
                                        <p:tgtEl>
                                          <p:spTgt spid="32774"/>
                                        </p:tgtEl>
                                        <p:attrNameLst>
                                          <p:attrName>ppt_h</p:attrName>
                                        </p:attrNameLst>
                                      </p:cBhvr>
                                      <p:tavLst>
                                        <p:tav tm="0">
                                          <p:val>
                                            <p:fltVal val="0"/>
                                          </p:val>
                                        </p:tav>
                                        <p:tav tm="100000">
                                          <p:val>
                                            <p:strVal val="#ppt_h"/>
                                          </p:val>
                                        </p:tav>
                                      </p:tavLst>
                                    </p:anim>
                                    <p:anim calcmode="lin" valueType="num">
                                      <p:cBhvr>
                                        <p:cTn id="21" dur="1000" fill="hold"/>
                                        <p:tgtEl>
                                          <p:spTgt spid="32774"/>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32774"/>
                                        </p:tgtEl>
                                        <p:attrNameLst>
                                          <p:attrName>ppt_y</p:attrName>
                                        </p:attrNameLst>
                                      </p:cBhvr>
                                      <p:tavLst>
                                        <p:tav tm="0" fmla="#ppt_y+(sin(-2*pi*(1-$))*-#ppt_x+cos(-2*pi*(1-$))*(1-#ppt_y))*(1-$)">
                                          <p:val>
                                            <p:fltVal val="0"/>
                                          </p:val>
                                        </p:tav>
                                        <p:tav tm="100000">
                                          <p:val>
                                            <p:fltVal val="1"/>
                                          </p:val>
                                        </p:tav>
                                      </p:tavLst>
                                    </p:anim>
                                  </p:childTnLst>
                                </p:cTn>
                              </p:par>
                              <p:par>
                                <p:cTn id="23" presetID="15" presetClass="entr" presetSubtype="0" fill="hold" grpId="0" nodeType="withEffect">
                                  <p:stCondLst>
                                    <p:cond delay="0"/>
                                  </p:stCondLst>
                                  <p:childTnLst>
                                    <p:set>
                                      <p:cBhvr>
                                        <p:cTn id="24" dur="1" fill="hold">
                                          <p:stCondLst>
                                            <p:cond delay="0"/>
                                          </p:stCondLst>
                                        </p:cTn>
                                        <p:tgtEl>
                                          <p:spTgt spid="32771"/>
                                        </p:tgtEl>
                                        <p:attrNameLst>
                                          <p:attrName>style.visibility</p:attrName>
                                        </p:attrNameLst>
                                      </p:cBhvr>
                                      <p:to>
                                        <p:strVal val="visible"/>
                                      </p:to>
                                    </p:set>
                                    <p:anim calcmode="lin" valueType="num">
                                      <p:cBhvr>
                                        <p:cTn id="25" dur="1000" fill="hold"/>
                                        <p:tgtEl>
                                          <p:spTgt spid="32771"/>
                                        </p:tgtEl>
                                        <p:attrNameLst>
                                          <p:attrName>ppt_w</p:attrName>
                                        </p:attrNameLst>
                                      </p:cBhvr>
                                      <p:tavLst>
                                        <p:tav tm="0">
                                          <p:val>
                                            <p:fltVal val="0"/>
                                          </p:val>
                                        </p:tav>
                                        <p:tav tm="100000">
                                          <p:val>
                                            <p:strVal val="#ppt_w"/>
                                          </p:val>
                                        </p:tav>
                                      </p:tavLst>
                                    </p:anim>
                                    <p:anim calcmode="lin" valueType="num">
                                      <p:cBhvr>
                                        <p:cTn id="26" dur="1000" fill="hold"/>
                                        <p:tgtEl>
                                          <p:spTgt spid="32771"/>
                                        </p:tgtEl>
                                        <p:attrNameLst>
                                          <p:attrName>ppt_h</p:attrName>
                                        </p:attrNameLst>
                                      </p:cBhvr>
                                      <p:tavLst>
                                        <p:tav tm="0">
                                          <p:val>
                                            <p:fltVal val="0"/>
                                          </p:val>
                                        </p:tav>
                                        <p:tav tm="100000">
                                          <p:val>
                                            <p:strVal val="#ppt_h"/>
                                          </p:val>
                                        </p:tav>
                                      </p:tavLst>
                                    </p:anim>
                                    <p:anim calcmode="lin" valueType="num">
                                      <p:cBhvr>
                                        <p:cTn id="27" dur="1000" fill="hold"/>
                                        <p:tgtEl>
                                          <p:spTgt spid="32771"/>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32771"/>
                                        </p:tgtEl>
                                        <p:attrNameLst>
                                          <p:attrName>ppt_y</p:attrName>
                                        </p:attrNameLst>
                                      </p:cBhvr>
                                      <p:tavLst>
                                        <p:tav tm="0" fmla="#ppt_y+(sin(-2*pi*(1-$))*-#ppt_x+cos(-2*pi*(1-$))*(1-#ppt_y))*(1-$)">
                                          <p:val>
                                            <p:fltVal val="0"/>
                                          </p:val>
                                        </p:tav>
                                        <p:tav tm="100000">
                                          <p:val>
                                            <p:fltVal val="1"/>
                                          </p:val>
                                        </p:tav>
                                      </p:tavLst>
                                    </p:anim>
                                  </p:childTnLst>
                                </p:cTn>
                              </p:par>
                              <p:par>
                                <p:cTn id="29" presetID="15" presetClass="entr" presetSubtype="0" fill="hold" grpId="0" nodeType="withEffect">
                                  <p:stCondLst>
                                    <p:cond delay="0"/>
                                  </p:stCondLst>
                                  <p:childTnLst>
                                    <p:set>
                                      <p:cBhvr>
                                        <p:cTn id="30" dur="1" fill="hold">
                                          <p:stCondLst>
                                            <p:cond delay="0"/>
                                          </p:stCondLst>
                                        </p:cTn>
                                        <p:tgtEl>
                                          <p:spTgt spid="32776"/>
                                        </p:tgtEl>
                                        <p:attrNameLst>
                                          <p:attrName>style.visibility</p:attrName>
                                        </p:attrNameLst>
                                      </p:cBhvr>
                                      <p:to>
                                        <p:strVal val="visible"/>
                                      </p:to>
                                    </p:set>
                                    <p:anim calcmode="lin" valueType="num">
                                      <p:cBhvr>
                                        <p:cTn id="31" dur="1000" fill="hold"/>
                                        <p:tgtEl>
                                          <p:spTgt spid="32776"/>
                                        </p:tgtEl>
                                        <p:attrNameLst>
                                          <p:attrName>ppt_w</p:attrName>
                                        </p:attrNameLst>
                                      </p:cBhvr>
                                      <p:tavLst>
                                        <p:tav tm="0">
                                          <p:val>
                                            <p:fltVal val="0"/>
                                          </p:val>
                                        </p:tav>
                                        <p:tav tm="100000">
                                          <p:val>
                                            <p:strVal val="#ppt_w"/>
                                          </p:val>
                                        </p:tav>
                                      </p:tavLst>
                                    </p:anim>
                                    <p:anim calcmode="lin" valueType="num">
                                      <p:cBhvr>
                                        <p:cTn id="32" dur="1000" fill="hold"/>
                                        <p:tgtEl>
                                          <p:spTgt spid="32776"/>
                                        </p:tgtEl>
                                        <p:attrNameLst>
                                          <p:attrName>ppt_h</p:attrName>
                                        </p:attrNameLst>
                                      </p:cBhvr>
                                      <p:tavLst>
                                        <p:tav tm="0">
                                          <p:val>
                                            <p:fltVal val="0"/>
                                          </p:val>
                                        </p:tav>
                                        <p:tav tm="100000">
                                          <p:val>
                                            <p:strVal val="#ppt_h"/>
                                          </p:val>
                                        </p:tav>
                                      </p:tavLst>
                                    </p:anim>
                                    <p:anim calcmode="lin" valueType="num">
                                      <p:cBhvr>
                                        <p:cTn id="33" dur="1000" fill="hold"/>
                                        <p:tgtEl>
                                          <p:spTgt spid="32776"/>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32776"/>
                                        </p:tgtEl>
                                        <p:attrNameLst>
                                          <p:attrName>ppt_y</p:attrName>
                                        </p:attrNameLst>
                                      </p:cBhvr>
                                      <p:tavLst>
                                        <p:tav tm="0" fmla="#ppt_y+(sin(-2*pi*(1-$))*-#ppt_x+cos(-2*pi*(1-$))*(1-#ppt_y))*(1-$)">
                                          <p:val>
                                            <p:fltVal val="0"/>
                                          </p:val>
                                        </p:tav>
                                        <p:tav tm="100000">
                                          <p:val>
                                            <p:fltVal val="1"/>
                                          </p:val>
                                        </p:tav>
                                      </p:tavLst>
                                    </p:anim>
                                  </p:childTnLst>
                                </p:cTn>
                              </p:par>
                              <p:par>
                                <p:cTn id="35" presetID="15" presetClass="entr" presetSubtype="0" fill="hold" grpId="0" nodeType="withEffect">
                                  <p:stCondLst>
                                    <p:cond delay="0"/>
                                  </p:stCondLst>
                                  <p:childTnLst>
                                    <p:set>
                                      <p:cBhvr>
                                        <p:cTn id="36" dur="1" fill="hold">
                                          <p:stCondLst>
                                            <p:cond delay="0"/>
                                          </p:stCondLst>
                                        </p:cTn>
                                        <p:tgtEl>
                                          <p:spTgt spid="32778"/>
                                        </p:tgtEl>
                                        <p:attrNameLst>
                                          <p:attrName>style.visibility</p:attrName>
                                        </p:attrNameLst>
                                      </p:cBhvr>
                                      <p:to>
                                        <p:strVal val="visible"/>
                                      </p:to>
                                    </p:set>
                                    <p:anim calcmode="lin" valueType="num">
                                      <p:cBhvr>
                                        <p:cTn id="37" dur="1000" fill="hold"/>
                                        <p:tgtEl>
                                          <p:spTgt spid="32778"/>
                                        </p:tgtEl>
                                        <p:attrNameLst>
                                          <p:attrName>ppt_w</p:attrName>
                                        </p:attrNameLst>
                                      </p:cBhvr>
                                      <p:tavLst>
                                        <p:tav tm="0">
                                          <p:val>
                                            <p:fltVal val="0"/>
                                          </p:val>
                                        </p:tav>
                                        <p:tav tm="100000">
                                          <p:val>
                                            <p:strVal val="#ppt_w"/>
                                          </p:val>
                                        </p:tav>
                                      </p:tavLst>
                                    </p:anim>
                                    <p:anim calcmode="lin" valueType="num">
                                      <p:cBhvr>
                                        <p:cTn id="38" dur="1000" fill="hold"/>
                                        <p:tgtEl>
                                          <p:spTgt spid="32778"/>
                                        </p:tgtEl>
                                        <p:attrNameLst>
                                          <p:attrName>ppt_h</p:attrName>
                                        </p:attrNameLst>
                                      </p:cBhvr>
                                      <p:tavLst>
                                        <p:tav tm="0">
                                          <p:val>
                                            <p:fltVal val="0"/>
                                          </p:val>
                                        </p:tav>
                                        <p:tav tm="100000">
                                          <p:val>
                                            <p:strVal val="#ppt_h"/>
                                          </p:val>
                                        </p:tav>
                                      </p:tavLst>
                                    </p:anim>
                                    <p:anim calcmode="lin" valueType="num">
                                      <p:cBhvr>
                                        <p:cTn id="39" dur="1000" fill="hold"/>
                                        <p:tgtEl>
                                          <p:spTgt spid="32778"/>
                                        </p:tgtEl>
                                        <p:attrNameLst>
                                          <p:attrName>ppt_x</p:attrName>
                                        </p:attrNameLst>
                                      </p:cBhvr>
                                      <p:tavLst>
                                        <p:tav tm="0" fmla="#ppt_x+(cos(-2*pi*(1-$))*-#ppt_x-sin(-2*pi*(1-$))*(1-#ppt_y))*(1-$)">
                                          <p:val>
                                            <p:fltVal val="0"/>
                                          </p:val>
                                        </p:tav>
                                        <p:tav tm="100000">
                                          <p:val>
                                            <p:fltVal val="1"/>
                                          </p:val>
                                        </p:tav>
                                      </p:tavLst>
                                    </p:anim>
                                    <p:anim calcmode="lin" valueType="num">
                                      <p:cBhvr>
                                        <p:cTn id="40" dur="1000" fill="hold"/>
                                        <p:tgtEl>
                                          <p:spTgt spid="32778"/>
                                        </p:tgtEl>
                                        <p:attrNameLst>
                                          <p:attrName>ppt_y</p:attrName>
                                        </p:attrNameLst>
                                      </p:cBhvr>
                                      <p:tavLst>
                                        <p:tav tm="0" fmla="#ppt_y+(sin(-2*pi*(1-$))*-#ppt_x+cos(-2*pi*(1-$))*(1-#ppt_y))*(1-$)">
                                          <p:val>
                                            <p:fltVal val="0"/>
                                          </p:val>
                                        </p:tav>
                                        <p:tav tm="100000">
                                          <p:val>
                                            <p:fltVal val="1"/>
                                          </p:val>
                                        </p:tav>
                                      </p:tavLst>
                                    </p:anim>
                                  </p:childTnLst>
                                </p:cTn>
                              </p:par>
                              <p:par>
                                <p:cTn id="41" presetID="15" presetClass="entr" presetSubtype="0" fill="hold" grpId="0" nodeType="withEffect">
                                  <p:stCondLst>
                                    <p:cond delay="0"/>
                                  </p:stCondLst>
                                  <p:childTnLst>
                                    <p:set>
                                      <p:cBhvr>
                                        <p:cTn id="42" dur="1" fill="hold">
                                          <p:stCondLst>
                                            <p:cond delay="0"/>
                                          </p:stCondLst>
                                        </p:cTn>
                                        <p:tgtEl>
                                          <p:spTgt spid="32777"/>
                                        </p:tgtEl>
                                        <p:attrNameLst>
                                          <p:attrName>style.visibility</p:attrName>
                                        </p:attrNameLst>
                                      </p:cBhvr>
                                      <p:to>
                                        <p:strVal val="visible"/>
                                      </p:to>
                                    </p:set>
                                    <p:anim calcmode="lin" valueType="num">
                                      <p:cBhvr>
                                        <p:cTn id="43" dur="1000" fill="hold"/>
                                        <p:tgtEl>
                                          <p:spTgt spid="32777"/>
                                        </p:tgtEl>
                                        <p:attrNameLst>
                                          <p:attrName>ppt_w</p:attrName>
                                        </p:attrNameLst>
                                      </p:cBhvr>
                                      <p:tavLst>
                                        <p:tav tm="0">
                                          <p:val>
                                            <p:fltVal val="0"/>
                                          </p:val>
                                        </p:tav>
                                        <p:tav tm="100000">
                                          <p:val>
                                            <p:strVal val="#ppt_w"/>
                                          </p:val>
                                        </p:tav>
                                      </p:tavLst>
                                    </p:anim>
                                    <p:anim calcmode="lin" valueType="num">
                                      <p:cBhvr>
                                        <p:cTn id="44" dur="1000" fill="hold"/>
                                        <p:tgtEl>
                                          <p:spTgt spid="32777"/>
                                        </p:tgtEl>
                                        <p:attrNameLst>
                                          <p:attrName>ppt_h</p:attrName>
                                        </p:attrNameLst>
                                      </p:cBhvr>
                                      <p:tavLst>
                                        <p:tav tm="0">
                                          <p:val>
                                            <p:fltVal val="0"/>
                                          </p:val>
                                        </p:tav>
                                        <p:tav tm="100000">
                                          <p:val>
                                            <p:strVal val="#ppt_h"/>
                                          </p:val>
                                        </p:tav>
                                      </p:tavLst>
                                    </p:anim>
                                    <p:anim calcmode="lin" valueType="num">
                                      <p:cBhvr>
                                        <p:cTn id="45" dur="1000" fill="hold"/>
                                        <p:tgtEl>
                                          <p:spTgt spid="32777"/>
                                        </p:tgtEl>
                                        <p:attrNameLst>
                                          <p:attrName>ppt_x</p:attrName>
                                        </p:attrNameLst>
                                      </p:cBhvr>
                                      <p:tavLst>
                                        <p:tav tm="0" fmla="#ppt_x+(cos(-2*pi*(1-$))*-#ppt_x-sin(-2*pi*(1-$))*(1-#ppt_y))*(1-$)">
                                          <p:val>
                                            <p:fltVal val="0"/>
                                          </p:val>
                                        </p:tav>
                                        <p:tav tm="100000">
                                          <p:val>
                                            <p:fltVal val="1"/>
                                          </p:val>
                                        </p:tav>
                                      </p:tavLst>
                                    </p:anim>
                                    <p:anim calcmode="lin" valueType="num">
                                      <p:cBhvr>
                                        <p:cTn id="46" dur="1000" fill="hold"/>
                                        <p:tgtEl>
                                          <p:spTgt spid="32777"/>
                                        </p:tgtEl>
                                        <p:attrNameLst>
                                          <p:attrName>ppt_y</p:attrName>
                                        </p:attrNameLst>
                                      </p:cBhvr>
                                      <p:tavLst>
                                        <p:tav tm="0" fmla="#ppt_y+(sin(-2*pi*(1-$))*-#ppt_x+cos(-2*pi*(1-$))*(1-#ppt_y))*(1-$)">
                                          <p:val>
                                            <p:fltVal val="0"/>
                                          </p:val>
                                        </p:tav>
                                        <p:tav tm="100000">
                                          <p:val>
                                            <p:fltVal val="1"/>
                                          </p:val>
                                        </p:tav>
                                      </p:tavLst>
                                    </p:anim>
                                  </p:childTnLst>
                                </p:cTn>
                              </p:par>
                              <p:par>
                                <p:cTn id="47" presetID="15" presetClass="entr" presetSubtype="0" fill="hold" grpId="0" nodeType="withEffect">
                                  <p:stCondLst>
                                    <p:cond delay="0"/>
                                  </p:stCondLst>
                                  <p:childTnLst>
                                    <p:set>
                                      <p:cBhvr>
                                        <p:cTn id="48" dur="1" fill="hold">
                                          <p:stCondLst>
                                            <p:cond delay="0"/>
                                          </p:stCondLst>
                                        </p:cTn>
                                        <p:tgtEl>
                                          <p:spTgt spid="32779"/>
                                        </p:tgtEl>
                                        <p:attrNameLst>
                                          <p:attrName>style.visibility</p:attrName>
                                        </p:attrNameLst>
                                      </p:cBhvr>
                                      <p:to>
                                        <p:strVal val="visible"/>
                                      </p:to>
                                    </p:set>
                                    <p:anim calcmode="lin" valueType="num">
                                      <p:cBhvr>
                                        <p:cTn id="49" dur="1000" fill="hold"/>
                                        <p:tgtEl>
                                          <p:spTgt spid="32779"/>
                                        </p:tgtEl>
                                        <p:attrNameLst>
                                          <p:attrName>ppt_w</p:attrName>
                                        </p:attrNameLst>
                                      </p:cBhvr>
                                      <p:tavLst>
                                        <p:tav tm="0">
                                          <p:val>
                                            <p:fltVal val="0"/>
                                          </p:val>
                                        </p:tav>
                                        <p:tav tm="100000">
                                          <p:val>
                                            <p:strVal val="#ppt_w"/>
                                          </p:val>
                                        </p:tav>
                                      </p:tavLst>
                                    </p:anim>
                                    <p:anim calcmode="lin" valueType="num">
                                      <p:cBhvr>
                                        <p:cTn id="50" dur="1000" fill="hold"/>
                                        <p:tgtEl>
                                          <p:spTgt spid="32779"/>
                                        </p:tgtEl>
                                        <p:attrNameLst>
                                          <p:attrName>ppt_h</p:attrName>
                                        </p:attrNameLst>
                                      </p:cBhvr>
                                      <p:tavLst>
                                        <p:tav tm="0">
                                          <p:val>
                                            <p:fltVal val="0"/>
                                          </p:val>
                                        </p:tav>
                                        <p:tav tm="100000">
                                          <p:val>
                                            <p:strVal val="#ppt_h"/>
                                          </p:val>
                                        </p:tav>
                                      </p:tavLst>
                                    </p:anim>
                                    <p:anim calcmode="lin" valueType="num">
                                      <p:cBhvr>
                                        <p:cTn id="51" dur="1000" fill="hold"/>
                                        <p:tgtEl>
                                          <p:spTgt spid="32779"/>
                                        </p:tgtEl>
                                        <p:attrNameLst>
                                          <p:attrName>ppt_x</p:attrName>
                                        </p:attrNameLst>
                                      </p:cBhvr>
                                      <p:tavLst>
                                        <p:tav tm="0" fmla="#ppt_x+(cos(-2*pi*(1-$))*-#ppt_x-sin(-2*pi*(1-$))*(1-#ppt_y))*(1-$)">
                                          <p:val>
                                            <p:fltVal val="0"/>
                                          </p:val>
                                        </p:tav>
                                        <p:tav tm="100000">
                                          <p:val>
                                            <p:fltVal val="1"/>
                                          </p:val>
                                        </p:tav>
                                      </p:tavLst>
                                    </p:anim>
                                    <p:anim calcmode="lin" valueType="num">
                                      <p:cBhvr>
                                        <p:cTn id="52" dur="1000" fill="hold"/>
                                        <p:tgtEl>
                                          <p:spTgt spid="32779"/>
                                        </p:tgtEl>
                                        <p:attrNameLst>
                                          <p:attrName>ppt_y</p:attrName>
                                        </p:attrNameLst>
                                      </p:cBhvr>
                                      <p:tavLst>
                                        <p:tav tm="0" fmla="#ppt_y+(sin(-2*pi*(1-$))*-#ppt_x+cos(-2*pi*(1-$))*(1-#ppt_y))*(1-$)">
                                          <p:val>
                                            <p:fltVal val="0"/>
                                          </p:val>
                                        </p:tav>
                                        <p:tav tm="100000">
                                          <p:val>
                                            <p:fltVal val="1"/>
                                          </p:val>
                                        </p:tav>
                                      </p:tavLst>
                                    </p:anim>
                                  </p:childTnLst>
                                </p:cTn>
                              </p:par>
                            </p:childTnLst>
                          </p:cTn>
                        </p:par>
                        <p:par>
                          <p:cTn id="53" fill="hold">
                            <p:stCondLst>
                              <p:cond delay="1000"/>
                            </p:stCondLst>
                            <p:childTnLst>
                              <p:par>
                                <p:cTn id="54" presetID="12" presetClass="entr" presetSubtype="4" fill="hold" grpId="0" nodeType="afterEffect">
                                  <p:stCondLst>
                                    <p:cond delay="0"/>
                                  </p:stCondLst>
                                  <p:childTnLst>
                                    <p:set>
                                      <p:cBhvr>
                                        <p:cTn id="55" dur="1" fill="hold">
                                          <p:stCondLst>
                                            <p:cond delay="0"/>
                                          </p:stCondLst>
                                        </p:cTn>
                                        <p:tgtEl>
                                          <p:spTgt spid="16"/>
                                        </p:tgtEl>
                                        <p:attrNameLst>
                                          <p:attrName>style.visibility</p:attrName>
                                        </p:attrNameLst>
                                      </p:cBhvr>
                                      <p:to>
                                        <p:strVal val="visible"/>
                                      </p:to>
                                    </p:set>
                                    <p:anim calcmode="lin" valueType="num">
                                      <p:cBhvr additive="base">
                                        <p:cTn id="56" dur="500"/>
                                        <p:tgtEl>
                                          <p:spTgt spid="16"/>
                                        </p:tgtEl>
                                        <p:attrNameLst>
                                          <p:attrName>ppt_y</p:attrName>
                                        </p:attrNameLst>
                                      </p:cBhvr>
                                      <p:tavLst>
                                        <p:tav tm="0">
                                          <p:val>
                                            <p:strVal val="#ppt_y+#ppt_h*1.125000"/>
                                          </p:val>
                                        </p:tav>
                                        <p:tav tm="100000">
                                          <p:val>
                                            <p:strVal val="#ppt_y"/>
                                          </p:val>
                                        </p:tav>
                                      </p:tavLst>
                                    </p:anim>
                                    <p:animEffect transition="in" filter="wipe(up)">
                                      <p:cBhvr>
                                        <p:cTn id="57" dur="500"/>
                                        <p:tgtEl>
                                          <p:spTgt spid="16"/>
                                        </p:tgtEl>
                                      </p:cBhvr>
                                    </p:animEffect>
                                  </p:childTnLst>
                                </p:cTn>
                              </p:par>
                              <p:par>
                                <p:cTn id="58" presetID="12" presetClass="entr" presetSubtype="1" fill="hold" grpId="0" nodeType="withEffect">
                                  <p:stCondLst>
                                    <p:cond delay="0"/>
                                  </p:stCondLst>
                                  <p:childTnLst>
                                    <p:set>
                                      <p:cBhvr>
                                        <p:cTn id="59" dur="1" fill="hold">
                                          <p:stCondLst>
                                            <p:cond delay="0"/>
                                          </p:stCondLst>
                                        </p:cTn>
                                        <p:tgtEl>
                                          <p:spTgt spid="17"/>
                                        </p:tgtEl>
                                        <p:attrNameLst>
                                          <p:attrName>style.visibility</p:attrName>
                                        </p:attrNameLst>
                                      </p:cBhvr>
                                      <p:to>
                                        <p:strVal val="visible"/>
                                      </p:to>
                                    </p:set>
                                    <p:anim calcmode="lin" valueType="num">
                                      <p:cBhvr additive="base">
                                        <p:cTn id="60" dur="500"/>
                                        <p:tgtEl>
                                          <p:spTgt spid="17"/>
                                        </p:tgtEl>
                                        <p:attrNameLst>
                                          <p:attrName>ppt_y</p:attrName>
                                        </p:attrNameLst>
                                      </p:cBhvr>
                                      <p:tavLst>
                                        <p:tav tm="0">
                                          <p:val>
                                            <p:strVal val="#ppt_y-#ppt_h*1.125000"/>
                                          </p:val>
                                        </p:tav>
                                        <p:tav tm="100000">
                                          <p:val>
                                            <p:strVal val="#ppt_y"/>
                                          </p:val>
                                        </p:tav>
                                      </p:tavLst>
                                    </p:anim>
                                    <p:animEffect transition="in" filter="wipe(down)">
                                      <p:cBhvr>
                                        <p:cTn id="61" dur="500"/>
                                        <p:tgtEl>
                                          <p:spTgt spid="17"/>
                                        </p:tgtEl>
                                      </p:cBhvr>
                                    </p:animEffect>
                                  </p:childTnLst>
                                </p:cTn>
                              </p:par>
                            </p:childTnLst>
                          </p:cTn>
                        </p:par>
                        <p:par>
                          <p:cTn id="62" fill="hold">
                            <p:stCondLst>
                              <p:cond delay="1500"/>
                            </p:stCondLst>
                            <p:childTnLst>
                              <p:par>
                                <p:cTn id="63" presetID="12" presetClass="entr" presetSubtype="4" fill="hold" grpId="0" nodeType="afterEffect">
                                  <p:stCondLst>
                                    <p:cond delay="0"/>
                                  </p:stCondLst>
                                  <p:childTnLst>
                                    <p:set>
                                      <p:cBhvr>
                                        <p:cTn id="64" dur="1" fill="hold">
                                          <p:stCondLst>
                                            <p:cond delay="0"/>
                                          </p:stCondLst>
                                        </p:cTn>
                                        <p:tgtEl>
                                          <p:spTgt spid="18"/>
                                        </p:tgtEl>
                                        <p:attrNameLst>
                                          <p:attrName>style.visibility</p:attrName>
                                        </p:attrNameLst>
                                      </p:cBhvr>
                                      <p:to>
                                        <p:strVal val="visible"/>
                                      </p:to>
                                    </p:set>
                                    <p:anim calcmode="lin" valueType="num">
                                      <p:cBhvr additive="base">
                                        <p:cTn id="65" dur="500"/>
                                        <p:tgtEl>
                                          <p:spTgt spid="18"/>
                                        </p:tgtEl>
                                        <p:attrNameLst>
                                          <p:attrName>ppt_y</p:attrName>
                                        </p:attrNameLst>
                                      </p:cBhvr>
                                      <p:tavLst>
                                        <p:tav tm="0">
                                          <p:val>
                                            <p:strVal val="#ppt_y+#ppt_h*1.125000"/>
                                          </p:val>
                                        </p:tav>
                                        <p:tav tm="100000">
                                          <p:val>
                                            <p:strVal val="#ppt_y"/>
                                          </p:val>
                                        </p:tav>
                                      </p:tavLst>
                                    </p:anim>
                                    <p:animEffect transition="in" filter="wipe(up)">
                                      <p:cBhvr>
                                        <p:cTn id="66" dur="500"/>
                                        <p:tgtEl>
                                          <p:spTgt spid="18"/>
                                        </p:tgtEl>
                                      </p:cBhvr>
                                    </p:animEffect>
                                  </p:childTnLst>
                                </p:cTn>
                              </p:par>
                              <p:par>
                                <p:cTn id="67" presetID="12" presetClass="entr" presetSubtype="1" fill="hold" grpId="0" nodeType="withEffect">
                                  <p:stCondLst>
                                    <p:cond delay="0"/>
                                  </p:stCondLst>
                                  <p:childTnLst>
                                    <p:set>
                                      <p:cBhvr>
                                        <p:cTn id="68" dur="1" fill="hold">
                                          <p:stCondLst>
                                            <p:cond delay="0"/>
                                          </p:stCondLst>
                                        </p:cTn>
                                        <p:tgtEl>
                                          <p:spTgt spid="19"/>
                                        </p:tgtEl>
                                        <p:attrNameLst>
                                          <p:attrName>style.visibility</p:attrName>
                                        </p:attrNameLst>
                                      </p:cBhvr>
                                      <p:to>
                                        <p:strVal val="visible"/>
                                      </p:to>
                                    </p:set>
                                    <p:anim calcmode="lin" valueType="num">
                                      <p:cBhvr additive="base">
                                        <p:cTn id="69" dur="500"/>
                                        <p:tgtEl>
                                          <p:spTgt spid="19"/>
                                        </p:tgtEl>
                                        <p:attrNameLst>
                                          <p:attrName>ppt_y</p:attrName>
                                        </p:attrNameLst>
                                      </p:cBhvr>
                                      <p:tavLst>
                                        <p:tav tm="0">
                                          <p:val>
                                            <p:strVal val="#ppt_y-#ppt_h*1.125000"/>
                                          </p:val>
                                        </p:tav>
                                        <p:tav tm="100000">
                                          <p:val>
                                            <p:strVal val="#ppt_y"/>
                                          </p:val>
                                        </p:tav>
                                      </p:tavLst>
                                    </p:anim>
                                    <p:animEffect transition="in" filter="wipe(down)">
                                      <p:cBhvr>
                                        <p:cTn id="7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animBg="1"/>
      <p:bldP spid="32772" grpId="0" animBg="1"/>
      <p:bldP spid="32773" grpId="0" animBg="1"/>
      <p:bldP spid="32774" grpId="0" animBg="1"/>
      <p:bldP spid="32776" grpId="0" animBg="1"/>
      <p:bldP spid="32777" grpId="0" animBg="1"/>
      <p:bldP spid="32778" grpId="0" animBg="1"/>
      <p:bldP spid="32779" grpId="0" animBg="1"/>
      <p:bldP spid="16" grpId="0"/>
      <p:bldP spid="17" grpId="0"/>
      <p:bldP spid="18" grpId="0"/>
      <p:bldP spid="19"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E7965BD-BA7C-4284-B303-3DF26FF20985"/>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SCORM_ENDPOINT" val="&lt;endpoint&gt;&lt;enable&gt;0&lt;/enable&gt;&lt;lrs&gt;http://&lt;/lrs&gt;&lt;auth&gt;0&lt;/auth&gt;&lt;login&gt;&lt;/login&gt;&lt;password&gt;&lt;/password&gt;&lt;key&gt;&lt;/key&gt;&lt;name&gt;&lt;/name&gt;&lt;email&gt;&lt;/email&gt;&lt;/endpoint&gt;&#10;"/>
  <p:tag name="ISPRING_PRESENTATION_TITLE" val="bt054"/>
</p:tagLst>
</file>

<file path=ppt/tags/tag10.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NUMBER"/>
  <p:tag name="ID" val="545820"/>
  <p:tag name="MH_ORDER" val="4"/>
</p:tagLst>
</file>

<file path=ppt/tags/tag1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1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13.xml><?xml version="1.0" encoding="utf-8"?>
<p:tagLst xmlns:a="http://schemas.openxmlformats.org/drawingml/2006/main" xmlns:r="http://schemas.openxmlformats.org/officeDocument/2006/relationships" xmlns:p="http://schemas.openxmlformats.org/presentationml/2006/main">
  <p:tag name="MH" val="20161022204503"/>
  <p:tag name="MH_LIBRARY" val="GRAPHIC"/>
</p:tagLst>
</file>

<file path=ppt/tags/tag14.xml><?xml version="1.0" encoding="utf-8"?>
<p:tagLst xmlns:a="http://schemas.openxmlformats.org/drawingml/2006/main" xmlns:r="http://schemas.openxmlformats.org/officeDocument/2006/relationships" xmlns:p="http://schemas.openxmlformats.org/presentationml/2006/main">
  <p:tag name="MH" val="20161022204503"/>
  <p:tag name="MH_LIBRARY" val="GRAPHIC"/>
</p:tagLst>
</file>

<file path=ppt/tags/tag15.xml><?xml version="1.0" encoding="utf-8"?>
<p:tagLst xmlns:a="http://schemas.openxmlformats.org/drawingml/2006/main" xmlns:r="http://schemas.openxmlformats.org/officeDocument/2006/relationships" xmlns:p="http://schemas.openxmlformats.org/presentationml/2006/main">
  <p:tag name="MH" val="20161022204503"/>
  <p:tag name="MH_LIBRARY" val="GRAPHIC"/>
</p:tagLst>
</file>

<file path=ppt/tags/tag16.xml><?xml version="1.0" encoding="utf-8"?>
<p:tagLst xmlns:a="http://schemas.openxmlformats.org/drawingml/2006/main" xmlns:r="http://schemas.openxmlformats.org/officeDocument/2006/relationships" xmlns:p="http://schemas.openxmlformats.org/presentationml/2006/main">
  <p:tag name="MH" val="20161022204503"/>
  <p:tag name="MH_LIBRARY" val="GRAPHIC"/>
</p:tagLst>
</file>

<file path=ppt/tags/tag2.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AUTOCOLOR" val="TRUE"/>
  <p:tag name="MH_TYPE" val="CONTENTS"/>
  <p:tag name="ID" val="545820"/>
</p:tagLst>
</file>

<file path=ppt/tags/tag3.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ENTRY"/>
  <p:tag name="ID" val="545820"/>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NUMBER"/>
  <p:tag name="ID" val="545820"/>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ENTRY"/>
  <p:tag name="ID" val="545820"/>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NUMBER"/>
  <p:tag name="ID" val="545820"/>
  <p:tag name="MH_ORDER" val="2"/>
</p:tagLst>
</file>

<file path=ppt/tags/tag7.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ENTRY"/>
  <p:tag name="ID" val="545820"/>
  <p:tag name="MH_ORDER" val="3"/>
</p:tagLst>
</file>

<file path=ppt/tags/tag8.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NUMBER"/>
  <p:tag name="ID" val="545820"/>
  <p:tag name="MH_ORDER" val="3"/>
</p:tagLst>
</file>

<file path=ppt/tags/tag9.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ENTRY"/>
  <p:tag name="ID" val="545820"/>
  <p:tag name="MH_ORDER" val="4"/>
</p:tagLst>
</file>

<file path=ppt/theme/theme1.xml><?xml version="1.0" encoding="utf-8"?>
<a:theme xmlns:a="http://schemas.openxmlformats.org/drawingml/2006/main" name="第一PPT，www.1ppt.com">
  <a:themeElements>
    <a:clrScheme name="自定义 121">
      <a:dk1>
        <a:sysClr val="windowText" lastClr="000000"/>
      </a:dk1>
      <a:lt1>
        <a:sysClr val="window" lastClr="FFFFFF"/>
      </a:lt1>
      <a:dk2>
        <a:srgbClr val="44546A"/>
      </a:dk2>
      <a:lt2>
        <a:srgbClr val="E7E6E6"/>
      </a:lt2>
      <a:accent1>
        <a:srgbClr val="66CCFF"/>
      </a:accent1>
      <a:accent2>
        <a:srgbClr val="0070C0"/>
      </a:accent2>
      <a:accent3>
        <a:srgbClr val="66CCFF"/>
      </a:accent3>
      <a:accent4>
        <a:srgbClr val="0070C0"/>
      </a:accent4>
      <a:accent5>
        <a:srgbClr val="66CCFF"/>
      </a:accent5>
      <a:accent6>
        <a:srgbClr val="0070C0"/>
      </a:accent6>
      <a:hlink>
        <a:srgbClr val="66CCFF"/>
      </a:hlink>
      <a:folHlink>
        <a:srgbClr val="0070C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0</TotalTime>
  <Words>2158</Words>
  <Application>Microsoft Office PowerPoint</Application>
  <PresentationFormat>自定义</PresentationFormat>
  <Paragraphs>215</Paragraphs>
  <Slides>23</Slides>
  <Notes>22</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工作计划</dc:title>
  <dc:creator/>
  <cp:keywords>第一PPT模板网-WWW.1PPT.COM</cp:keywords>
  <cp:lastModifiedBy/>
  <cp:revision>1</cp:revision>
  <dcterms:created xsi:type="dcterms:W3CDTF">2016-11-02T14:46:49Z</dcterms:created>
  <dcterms:modified xsi:type="dcterms:W3CDTF">2018-01-18T09:03:42Z</dcterms:modified>
</cp:coreProperties>
</file>