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4"/>
    <p:restoredTop sz="94726"/>
  </p:normalViewPr>
  <p:slideViewPr>
    <p:cSldViewPr snapToGrid="0" snapToObjects="1">
      <p:cViewPr varScale="1">
        <p:scale>
          <a:sx n="123" d="100"/>
          <a:sy n="123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3570" y="1122363"/>
            <a:ext cx="7315199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BA1B-DDA8-3F42-87AD-7D1A637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0306E680-6A26-9C48-87BF-4368862B9A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5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A8F6-F979-A948-9E97-51A38426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C9482-4942-9A42-9B6B-9A6D0C3F5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BD93E-E334-794F-AAA4-ED2738BD9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2F737-FC71-3D41-A122-65FFC91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97691-9973-4B46-AE83-6A5F333C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99189-E24D-B94A-A884-A8AF80D2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4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39EF-4096-1A49-9AD4-0655F121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2AF70-1E65-534B-9153-913A0A9E4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ECE82-C65F-6B43-ABA4-3EB66445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09C77-D8D0-FB43-910C-1F490306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1FDC7-F78C-EE40-982D-9189AE7D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02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DA1A7-5913-1444-B7D0-0B55BA2D7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05413-85D9-A548-83D7-268A900CC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033B9-EFDB-514F-8EDA-0D81C8C4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CC90F-E680-5346-AB4F-97427157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2FA6-882C-6645-8A51-A07C0F71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4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3570" y="1122363"/>
            <a:ext cx="7315199" cy="23876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BA1B-DDA8-3F42-87AD-7D1A637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955C273-3410-C447-B8B7-5FDFF0F32A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5C75-2456-E24C-A74E-E3F68183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5908F-63CC-1B4E-947D-0F7354761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D3A58-FFD8-4940-A7F0-8B2B57C9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E6D3E-6D5E-D349-938B-E0B3301A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B6C36-FD1B-BE4B-974D-B33D0A7B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6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CD9A-4C4D-C04D-B628-4D6821CF99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6D619-9256-5342-BA68-AA592831F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652CD-DA0F-E044-884E-A857BA13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41647-D227-6B41-9AD6-182E7AE9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12F90-7608-D14B-BE6C-B6E7C3BF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1F2DD4F-54D8-DF4E-89F0-75242AE735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4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5F1-41C9-F741-ABCA-148F72FF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B0D0-CB2A-5B49-AFAE-C401DC85D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FA190-6116-CE4E-880A-2A5FD5E9F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6A325-B878-6048-96EA-AD37D914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94E63-81BD-D34E-9FB6-590D87A2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2F3FA-6596-F141-A53F-FDEC5D0F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7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86C4-8A82-2E47-BA0A-3B4FD275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DAD30-26CB-894D-B249-16631B50F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E37DF-FCA3-9345-8F1B-3B2DEECC3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A7F32-108C-0147-BF1C-151D18579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A79B9-C154-E741-8BC5-8B95F0D25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A23CC-9985-5B43-B4F5-7A65FBBB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89551-72F1-6A40-B02D-98C9990F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ACEE8-777A-5940-9519-1D826BCA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1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0DEB-C558-DB4D-9DBB-60DA77C0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A75B9-E07E-614C-9F6C-7943A325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6482A-9624-104B-AFF8-5DE40120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B9DE2-8332-1E4D-806B-6DDB7838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4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0AD24-3C30-D545-822F-3EF5F7FE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1DBBA-BE87-D441-B84D-D8F2DAF1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2A5FB-A616-8D45-9939-E7B33461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1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ADA5-6E94-DB46-948A-CE55B225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03E3-1AEE-0E46-A78B-8B0925632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0A59D-5684-1941-8033-29499AF5C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289D9-B751-654C-8849-B701A522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A2888-A517-7A40-9678-F86659CA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86589-428D-8542-B91B-AA693B17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9A89C3-E6FA-684D-8BAE-1760B34F554E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1C330-0F02-8249-82EC-9F3A278C0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3E27E-2040-824D-B637-1C07F3E0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D629B-BAF4-A343-8BF1-1572AB380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82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C171DC17-4A50-5F49-AEC7-C955C81B92E5}" type="datetimeFigureOut">
              <a:rPr lang="en-US" smtClean="0"/>
              <a:pPr/>
              <a:t>12/13/23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1F82B-A72E-B848-BB19-0207CDE46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827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620FE-B066-7C49-9BDF-AF56CC193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82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09B8F8C4-05A7-DC4E-8BB7-4202EC4ACB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A6F54A4B-B617-B54F-B600-5EFC28C265A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147" y="185741"/>
            <a:ext cx="96139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7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0DA4-D291-4B42-B1AF-848E941EB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Wine Quality Logistic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7951D-6AED-F64B-AB8D-89218E91D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Jameson </a:t>
            </a:r>
            <a:r>
              <a:rPr lang="en-US" dirty="0" err="1"/>
              <a:t>Buie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97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F3F02-7F94-2E62-1F50-06B71BDFE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 Results</a:t>
            </a:r>
          </a:p>
        </p:txBody>
      </p:sp>
      <p:pic>
        <p:nvPicPr>
          <p:cNvPr id="6" name="Content Placeholder 5" descr="A chart of a green yellow and purple box&#10;&#10;Description automatically generated with medium confidence">
            <a:extLst>
              <a:ext uri="{FF2B5EF4-FFF2-40B4-BE49-F238E27FC236}">
                <a16:creationId xmlns:a16="http://schemas.microsoft.com/office/drawing/2014/main" id="{2717CC48-89A5-4F56-E1EC-14AE7E647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695" y="1690692"/>
            <a:ext cx="5574757" cy="4351338"/>
          </a:xfrm>
        </p:spPr>
      </p:pic>
      <p:pic>
        <p:nvPicPr>
          <p:cNvPr id="8" name="Picture 7" descr="A number of numbers in a row&#10;&#10;Description automatically generated with medium confidence">
            <a:extLst>
              <a:ext uri="{FF2B5EF4-FFF2-40B4-BE49-F238E27FC236}">
                <a16:creationId xmlns:a16="http://schemas.microsoft.com/office/drawing/2014/main" id="{1A8804CD-D3A6-F72A-D06C-4B2E2267B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426" y="1981200"/>
            <a:ext cx="4851400" cy="1447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864197-41B1-3847-0EB6-B2249FF37FB1}"/>
              </a:ext>
            </a:extLst>
          </p:cNvPr>
          <p:cNvSpPr txBox="1"/>
          <p:nvPr/>
        </p:nvSpPr>
        <p:spPr>
          <a:xfrm>
            <a:off x="7262191" y="4121426"/>
            <a:ext cx="2550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75%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74% True Positives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76% True Negatives</a:t>
            </a:r>
          </a:p>
        </p:txBody>
      </p:sp>
    </p:spTree>
    <p:extLst>
      <p:ext uri="{BB962C8B-B14F-4D97-AF65-F5344CB8AC3E}">
        <p14:creationId xmlns:p14="http://schemas.microsoft.com/office/powerpoint/2010/main" val="199168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28725-37F5-F60A-FE51-A8E45305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 Results</a:t>
            </a:r>
          </a:p>
        </p:txBody>
      </p:sp>
      <p:pic>
        <p:nvPicPr>
          <p:cNvPr id="5" name="Content Placeholder 4" descr="A chart of a graph&#10;&#10;Description automatically generated with medium confidence">
            <a:extLst>
              <a:ext uri="{FF2B5EF4-FFF2-40B4-BE49-F238E27FC236}">
                <a16:creationId xmlns:a16="http://schemas.microsoft.com/office/drawing/2014/main" id="{FA599203-37EC-F196-7CA4-E7C158C5D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81" y="1412226"/>
            <a:ext cx="5359400" cy="4305300"/>
          </a:xfrm>
        </p:spPr>
      </p:pic>
      <p:pic>
        <p:nvPicPr>
          <p:cNvPr id="7" name="Picture 6" descr="A number of numbers in a row&#10;&#10;Description automatically generated with medium confidence">
            <a:extLst>
              <a:ext uri="{FF2B5EF4-FFF2-40B4-BE49-F238E27FC236}">
                <a16:creationId xmlns:a16="http://schemas.microsoft.com/office/drawing/2014/main" id="{49227BBF-C09B-06DA-8617-D5D0A7886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859" y="1412226"/>
            <a:ext cx="4711700" cy="1536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F4FECE-10E3-FFF7-54EF-F293E000A0F4}"/>
              </a:ext>
            </a:extLst>
          </p:cNvPr>
          <p:cNvSpPr txBox="1"/>
          <p:nvPr/>
        </p:nvSpPr>
        <p:spPr>
          <a:xfrm>
            <a:off x="6785264" y="3740727"/>
            <a:ext cx="30509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similar to first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75%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74% True Negatives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76% True Positives</a:t>
            </a:r>
          </a:p>
        </p:txBody>
      </p:sp>
    </p:spTree>
    <p:extLst>
      <p:ext uri="{BB962C8B-B14F-4D97-AF65-F5344CB8AC3E}">
        <p14:creationId xmlns:p14="http://schemas.microsoft.com/office/powerpoint/2010/main" val="2717108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2B728-8746-E54C-C9F5-BF154733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3 Results</a:t>
            </a:r>
          </a:p>
        </p:txBody>
      </p:sp>
      <p:pic>
        <p:nvPicPr>
          <p:cNvPr id="5" name="Content Placeholder 4" descr="A chart of a number of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12965BC8-6DFF-3D0A-AB4C-04FCCCF6A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55" y="1472334"/>
            <a:ext cx="5234218" cy="4351338"/>
          </a:xfrm>
        </p:spPr>
      </p:pic>
      <p:pic>
        <p:nvPicPr>
          <p:cNvPr id="7" name="Picture 6" descr="A number of numbers in a row&#10;&#10;Description automatically generated with medium confidence">
            <a:extLst>
              <a:ext uri="{FF2B5EF4-FFF2-40B4-BE49-F238E27FC236}">
                <a16:creationId xmlns:a16="http://schemas.microsoft.com/office/drawing/2014/main" id="{4B6267EE-9044-678F-5856-04C038019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109" y="1472334"/>
            <a:ext cx="4851400" cy="1524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5D8285-4A0D-8D65-5D9F-540858C5C3D9}"/>
              </a:ext>
            </a:extLst>
          </p:cNvPr>
          <p:cNvSpPr txBox="1"/>
          <p:nvPr/>
        </p:nvSpPr>
        <p:spPr>
          <a:xfrm>
            <a:off x="6598227" y="3491345"/>
            <a:ext cx="2678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accurate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76% Accuracy</a:t>
            </a:r>
          </a:p>
        </p:txBody>
      </p:sp>
    </p:spTree>
    <p:extLst>
      <p:ext uri="{BB962C8B-B14F-4D97-AF65-F5344CB8AC3E}">
        <p14:creationId xmlns:p14="http://schemas.microsoft.com/office/powerpoint/2010/main" val="1274313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E13A-7C2B-8067-AE11-A77AD293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2302-FD30-E69C-C2C5-FA97BEEEA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Met main objective of creating a model that can classify wine as good or bad</a:t>
            </a:r>
          </a:p>
          <a:p>
            <a:pPr>
              <a:lnSpc>
                <a:spcPct val="200000"/>
              </a:lnSpc>
            </a:pPr>
            <a:r>
              <a:rPr lang="en-US" dirty="0"/>
              <a:t>Limitations</a:t>
            </a:r>
          </a:p>
          <a:p>
            <a:pPr>
              <a:lnSpc>
                <a:spcPct val="200000"/>
              </a:lnSpc>
            </a:pPr>
            <a:r>
              <a:rPr lang="en-US" dirty="0"/>
              <a:t>Things to change</a:t>
            </a:r>
          </a:p>
        </p:txBody>
      </p:sp>
    </p:spTree>
    <p:extLst>
      <p:ext uri="{BB962C8B-B14F-4D97-AF65-F5344CB8AC3E}">
        <p14:creationId xmlns:p14="http://schemas.microsoft.com/office/powerpoint/2010/main" val="376119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367E-DF85-5B48-ABDA-7F8FDCC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41B7-01DA-6A42-8344-CD7434099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Use logistic modeling to determine if wine being tested is “Good” or “Bad”</a:t>
            </a:r>
          </a:p>
          <a:p>
            <a:pPr>
              <a:lnSpc>
                <a:spcPct val="200000"/>
              </a:lnSpc>
            </a:pPr>
            <a:r>
              <a:rPr lang="en-US" dirty="0"/>
              <a:t>Explore correlation between different independent variables</a:t>
            </a:r>
          </a:p>
          <a:p>
            <a:pPr>
              <a:lnSpc>
                <a:spcPct val="200000"/>
              </a:lnSpc>
            </a:pPr>
            <a:r>
              <a:rPr lang="en-US" dirty="0"/>
              <a:t>Determine if model is efficient in predicting wine quality</a:t>
            </a:r>
          </a:p>
        </p:txBody>
      </p:sp>
    </p:spTree>
    <p:extLst>
      <p:ext uri="{BB962C8B-B14F-4D97-AF65-F5344CB8AC3E}">
        <p14:creationId xmlns:p14="http://schemas.microsoft.com/office/powerpoint/2010/main" val="224212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9395-E309-6309-BBC7-D006E2B7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C5AF-74B5-D7DA-2D68-F80910B2D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Data set includes almost 1600 different subjects of wine</a:t>
            </a:r>
          </a:p>
          <a:p>
            <a:pPr>
              <a:lnSpc>
                <a:spcPct val="200000"/>
              </a:lnSpc>
            </a:pPr>
            <a:r>
              <a:rPr lang="en-US" dirty="0"/>
              <a:t>Created by UC Irvine Machine Learning Repository to practice modeling</a:t>
            </a:r>
          </a:p>
          <a:p>
            <a:pPr>
              <a:lnSpc>
                <a:spcPct val="200000"/>
              </a:lnSpc>
            </a:pPr>
            <a:r>
              <a:rPr lang="en-US" dirty="0"/>
              <a:t>Determine what variables are most significant in predicting wine quality</a:t>
            </a:r>
          </a:p>
        </p:txBody>
      </p:sp>
    </p:spTree>
    <p:extLst>
      <p:ext uri="{BB962C8B-B14F-4D97-AF65-F5344CB8AC3E}">
        <p14:creationId xmlns:p14="http://schemas.microsoft.com/office/powerpoint/2010/main" val="2375985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903E-3692-E7BC-C67F-B936B1101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0F56B-2CE2-EBE9-2E2B-4C36CB996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11 different independent variables that will be used as predictor values</a:t>
            </a:r>
          </a:p>
          <a:p>
            <a:pPr>
              <a:lnSpc>
                <a:spcPct val="200000"/>
              </a:lnSpc>
            </a:pPr>
            <a:r>
              <a:rPr lang="en-US" dirty="0"/>
              <a:t>1 dependent variable 	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This variable is the class that the wine is put into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Discrete variable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16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7A09F-5949-A229-8B78-0AE2576AF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EF84-F7D9-5AAA-E92C-184B3E94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70818" cy="1489075"/>
          </a:xfrm>
        </p:spPr>
        <p:txBody>
          <a:bodyPr/>
          <a:lstStyle/>
          <a:p>
            <a:r>
              <a:rPr lang="en-US" dirty="0"/>
              <a:t>Since this data set was carefully created, there were no missing values</a:t>
            </a:r>
          </a:p>
          <a:p>
            <a:r>
              <a:rPr lang="en-US" dirty="0"/>
              <a:t>The dependent variable was an object data type</a:t>
            </a:r>
          </a:p>
          <a:p>
            <a:pPr lvl="1"/>
            <a:r>
              <a:rPr lang="en-US" dirty="0"/>
              <a:t>“Good” or “Bad”</a:t>
            </a:r>
          </a:p>
          <a:p>
            <a:pPr lvl="1"/>
            <a:r>
              <a:rPr lang="en-US" dirty="0"/>
              <a:t>Needed to be changed to integer type</a:t>
            </a:r>
          </a:p>
          <a:p>
            <a:pPr marL="342891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5BB7DC-FA74-323E-DBC8-886F21D8113F}"/>
              </a:ext>
            </a:extLst>
          </p:cNvPr>
          <p:cNvSpPr txBox="1"/>
          <p:nvPr/>
        </p:nvSpPr>
        <p:spPr>
          <a:xfrm>
            <a:off x="838200" y="3210791"/>
            <a:ext cx="798368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latin typeface="+mj-lt"/>
              </a:rPr>
              <a:t>Used binary numbers as wine quality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latin typeface="+mj-lt"/>
              </a:rPr>
              <a:t>1 is “Good”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latin typeface="+mj-lt"/>
              </a:rPr>
              <a:t>0 is “Bad”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76F510-4FBC-746D-8B26-00DA2E2CB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208" y="4415848"/>
            <a:ext cx="7096845" cy="40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64FA-EAA8-656D-D996-AC13E1F32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F5715-14B8-A62F-3C97-22F6684CC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Matplotlib and Seaborn</a:t>
            </a:r>
          </a:p>
          <a:p>
            <a:r>
              <a:rPr lang="en-US" dirty="0"/>
              <a:t>Seaborn Heatmap and </a:t>
            </a:r>
            <a:r>
              <a:rPr lang="en-US" dirty="0" err="1"/>
              <a:t>Pairplot</a:t>
            </a:r>
            <a:endParaRPr lang="en-US" dirty="0"/>
          </a:p>
          <a:p>
            <a:r>
              <a:rPr lang="en-US" dirty="0"/>
              <a:t>Matplotlib </a:t>
            </a:r>
            <a:r>
              <a:rPr lang="en-US" dirty="0" err="1"/>
              <a:t>Violinplot</a:t>
            </a:r>
            <a:r>
              <a:rPr lang="en-US" dirty="0"/>
              <a:t>, Scatterplot, and Pie Chart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e chart of quality counts distribution&#10;&#10;Description automatically generated">
            <a:extLst>
              <a:ext uri="{FF2B5EF4-FFF2-40B4-BE49-F238E27FC236}">
                <a16:creationId xmlns:a16="http://schemas.microsoft.com/office/drawing/2014/main" id="{817CAB61-B0FD-A950-5C87-8A2D1F403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882" y="3257156"/>
            <a:ext cx="4053926" cy="3054740"/>
          </a:xfrm>
          <a:prstGeom prst="rect">
            <a:avLst/>
          </a:prstGeom>
        </p:spPr>
      </p:pic>
      <p:pic>
        <p:nvPicPr>
          <p:cNvPr id="5" name="Picture 4" descr="A graph of blue dots&#10;&#10;Description automatically generated">
            <a:extLst>
              <a:ext uri="{FF2B5EF4-FFF2-40B4-BE49-F238E27FC236}">
                <a16:creationId xmlns:a16="http://schemas.microsoft.com/office/drawing/2014/main" id="{5DADF2B4-0622-7501-9785-8BC5AFB81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341" y="3257156"/>
            <a:ext cx="4053926" cy="304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2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D457F-2A84-4F9F-B4E9-997A6ADF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Predictor Variables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995A50F-5CF2-E193-3D5F-CF5F88B1D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211" y="1825625"/>
            <a:ext cx="9665577" cy="4351338"/>
          </a:xfrm>
        </p:spPr>
      </p:pic>
    </p:spTree>
    <p:extLst>
      <p:ext uri="{BB962C8B-B14F-4D97-AF65-F5344CB8AC3E}">
        <p14:creationId xmlns:p14="http://schemas.microsoft.com/office/powerpoint/2010/main" val="3670959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3B496-5BFE-995E-7271-FEBB8D405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Models Created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6EE1E-43D5-75B8-129B-5ABCADA59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Used </a:t>
            </a:r>
            <a:r>
              <a:rPr lang="en-US" dirty="0" err="1"/>
              <a:t>LogisticRegression</a:t>
            </a:r>
            <a:r>
              <a:rPr lang="en-US" dirty="0"/>
              <a:t> from </a:t>
            </a:r>
            <a:r>
              <a:rPr lang="en-US" dirty="0" err="1"/>
              <a:t>SKLearn</a:t>
            </a:r>
            <a:r>
              <a:rPr lang="en-US" dirty="0"/>
              <a:t> to create models</a:t>
            </a:r>
          </a:p>
          <a:p>
            <a:pPr>
              <a:lnSpc>
                <a:spcPct val="200000"/>
              </a:lnSpc>
            </a:pPr>
            <a:r>
              <a:rPr lang="en-US" dirty="0"/>
              <a:t>Model 1 – Used all independent variables as predictor values. 80/20 data split.</a:t>
            </a:r>
          </a:p>
          <a:p>
            <a:pPr>
              <a:lnSpc>
                <a:spcPct val="200000"/>
              </a:lnSpc>
            </a:pPr>
            <a:r>
              <a:rPr lang="en-US" dirty="0"/>
              <a:t>Model 2 – Used all independent variables as predictor values. 70/30 data split.</a:t>
            </a:r>
          </a:p>
          <a:p>
            <a:pPr>
              <a:lnSpc>
                <a:spcPct val="200000"/>
              </a:lnSpc>
            </a:pPr>
            <a:r>
              <a:rPr lang="en-US" dirty="0"/>
              <a:t>Model 3 – Used only statistically significant values determined by R significance test. 80/20 data split.</a:t>
            </a:r>
          </a:p>
        </p:txBody>
      </p:sp>
    </p:spTree>
    <p:extLst>
      <p:ext uri="{BB962C8B-B14F-4D97-AF65-F5344CB8AC3E}">
        <p14:creationId xmlns:p14="http://schemas.microsoft.com/office/powerpoint/2010/main" val="2834142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A775-7D90-ACA4-2DD1-F084374D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 to Determine Significant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BF87E-D8B5-95B3-9844-53D45B1F6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independent variables were necessary for predicting the wine quality</a:t>
            </a:r>
          </a:p>
          <a:p>
            <a:r>
              <a:rPr lang="en-US" dirty="0"/>
              <a:t>Used R to determine which variables were significant predictors</a:t>
            </a:r>
          </a:p>
          <a:p>
            <a:r>
              <a:rPr lang="en-US" dirty="0"/>
              <a:t>Created third model by using only these values as predictors</a:t>
            </a:r>
          </a:p>
          <a:p>
            <a:endParaRPr lang="en-US" dirty="0"/>
          </a:p>
        </p:txBody>
      </p:sp>
      <p:pic>
        <p:nvPicPr>
          <p:cNvPr id="5" name="Picture 4" descr="A table of numbers and letters&#10;&#10;Description automatically generated">
            <a:extLst>
              <a:ext uri="{FF2B5EF4-FFF2-40B4-BE49-F238E27FC236}">
                <a16:creationId xmlns:a16="http://schemas.microsoft.com/office/drawing/2014/main" id="{5DE2834D-485B-341D-D246-6B3462C40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139" y="2951163"/>
            <a:ext cx="59436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85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llarmine Palet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52836"/>
      </a:accent1>
      <a:accent2>
        <a:srgbClr val="697970"/>
      </a:accent2>
      <a:accent3>
        <a:srgbClr val="C8C8C8"/>
      </a:accent3>
      <a:accent4>
        <a:srgbClr val="F7BE00"/>
      </a:accent4>
      <a:accent5>
        <a:srgbClr val="00677F"/>
      </a:accent5>
      <a:accent6>
        <a:srgbClr val="4D4D4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 Screen Bellarmine Template" id="{109F2BBD-B805-0C47-8BE1-EE5FD54F39DA}" vid="{7B5311A2-F663-764E-9F9C-04F6C47E4F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</TotalTime>
  <Words>336</Words>
  <Application>Microsoft Macintosh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Office Theme</vt:lpstr>
      <vt:lpstr>Wine Quality Logistic Model</vt:lpstr>
      <vt:lpstr>Overview</vt:lpstr>
      <vt:lpstr>Data Source</vt:lpstr>
      <vt:lpstr>Introduction to the Data</vt:lpstr>
      <vt:lpstr>Data Cleaning and Preprocessing</vt:lpstr>
      <vt:lpstr>Data Exploration</vt:lpstr>
      <vt:lpstr>Correlation Between Predictor Variables</vt:lpstr>
      <vt:lpstr>Logistic Models Created</vt:lpstr>
      <vt:lpstr>Using R to Determine Significant Values</vt:lpstr>
      <vt:lpstr>Model 1 Results</vt:lpstr>
      <vt:lpstr>Model 2 Results</vt:lpstr>
      <vt:lpstr>Model 3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Kelty</dc:creator>
  <cp:lastModifiedBy>Jameson F. Buie</cp:lastModifiedBy>
  <cp:revision>14</cp:revision>
  <dcterms:created xsi:type="dcterms:W3CDTF">2020-08-18T13:57:38Z</dcterms:created>
  <dcterms:modified xsi:type="dcterms:W3CDTF">2023-12-13T19:42:28Z</dcterms:modified>
</cp:coreProperties>
</file>