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Lato" panose="020B0604020202020204" charset="0"/>
      <p:regular r:id="rId12"/>
      <p:bold r:id="rId13"/>
      <p:italic r:id="rId14"/>
      <p:boldItalic r:id="rId15"/>
    </p:embeddedFont>
    <p:embeddedFont>
      <p:font typeface="Raleway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5E5D88D-B074-4EDD-A500-1BB7D53FD637}">
  <a:tblStyle styleId="{D5E5D88D-B074-4EDD-A500-1BB7D53FD63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957594905a_1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957594905a_1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9591cfe7ab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9591cfe7ab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9591cfe7a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9591cfe7a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9591cfe7ab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9591cfe7ab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9591cfe7ab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9591cfe7ab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9591cfe7ab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9591cfe7ab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986619475f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986619475f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9591cfe7ab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9591cfe7ab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data.lacounty.gov/Community/Human-Development-Index-Map/nr4n-86qy" TargetMode="External"/><Relationship Id="rId3" Type="http://schemas.openxmlformats.org/officeDocument/2006/relationships/hyperlink" Target="https://data.lacity.org/A-Safe-City/Arrest-Data-from-2010-to-2019/yru6-6re4" TargetMode="External"/><Relationship Id="rId7" Type="http://schemas.openxmlformats.org/officeDocument/2006/relationships/hyperlink" Target="https://www.cde.ca.gov/ds/sp/ai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geohub.lacity.org/datasets/70baf6da243e40298ba9246e9a67409b_0/data" TargetMode="External"/><Relationship Id="rId5" Type="http://schemas.openxmlformats.org/officeDocument/2006/relationships/hyperlink" Target="https://data.lacounty.gov/Community/Education-Index-Map/mypy-7sc2" TargetMode="External"/><Relationship Id="rId10" Type="http://schemas.openxmlformats.org/officeDocument/2006/relationships/hyperlink" Target="https://www.zillow.com/research/data/" TargetMode="External"/><Relationship Id="rId4" Type="http://schemas.openxmlformats.org/officeDocument/2006/relationships/hyperlink" Target="https://data.lacity.org/A-Safe-City/Crime-Data-from-2010-to-2019/63jg-8b9z" TargetMode="External"/><Relationship Id="rId9" Type="http://schemas.openxmlformats.org/officeDocument/2006/relationships/hyperlink" Target="https://usc.data.socrata.com/Los-Angeles/Rent-Price-LA-/4a97-v5tx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Los Angeles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Neighborhood Score</a:t>
            </a: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DSCI 551 ( M/W Session ) - Data Management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Members</a:t>
            </a: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814375" y="2078875"/>
            <a:ext cx="2090400" cy="2261100"/>
          </a:xfrm>
          <a:prstGeom prst="rect">
            <a:avLst/>
          </a:prstGeom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Jameson Thai</a:t>
            </a:r>
            <a:endParaRPr b="1"/>
          </a:p>
          <a:p>
            <a:pPr marL="0" lvl="0" indent="0" algn="l" rtl="0">
              <a:spcBef>
                <a:spcPts val="2200"/>
              </a:spcBef>
              <a:spcAft>
                <a:spcPts val="0"/>
              </a:spcAft>
              <a:buNone/>
            </a:pPr>
            <a:r>
              <a:rPr lang="en"/>
              <a:t>Computer Science - Data Science</a:t>
            </a:r>
            <a:endParaRPr/>
          </a:p>
          <a:p>
            <a:pPr marL="0" lvl="0" indent="0" algn="l" rtl="0">
              <a:spcBef>
                <a:spcPts val="2200"/>
              </a:spcBef>
              <a:spcAft>
                <a:spcPts val="2200"/>
              </a:spcAft>
              <a:buNone/>
            </a:pPr>
            <a:r>
              <a:rPr lang="en"/>
              <a:t>Computer Vision, Machine Learning, Reinforcement Learning</a:t>
            </a:r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body" idx="1"/>
          </p:nvPr>
        </p:nvSpPr>
        <p:spPr>
          <a:xfrm>
            <a:off x="3750150" y="2078875"/>
            <a:ext cx="2090400" cy="2261100"/>
          </a:xfrm>
          <a:prstGeom prst="rect">
            <a:avLst/>
          </a:prstGeom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Matheus Schmitz</a:t>
            </a:r>
            <a:endParaRPr b="1"/>
          </a:p>
          <a:p>
            <a:pPr marL="0" lvl="0" indent="0" algn="l" rtl="0">
              <a:spcBef>
                <a:spcPts val="2200"/>
              </a:spcBef>
              <a:spcAft>
                <a:spcPts val="0"/>
              </a:spcAft>
              <a:buNone/>
            </a:pPr>
            <a:r>
              <a:rPr lang="en"/>
              <a:t>Industrial Engineering &amp; Product Management</a:t>
            </a:r>
            <a:endParaRPr/>
          </a:p>
          <a:p>
            <a:pPr marL="0" lvl="0" indent="0" algn="l" rtl="0">
              <a:spcBef>
                <a:spcPts val="2200"/>
              </a:spcBef>
              <a:spcAft>
                <a:spcPts val="2200"/>
              </a:spcAft>
              <a:buNone/>
            </a:pPr>
            <a:r>
              <a:rPr lang="en"/>
              <a:t>Machine Learning, Audio Neural Networks, 3D Printing</a:t>
            </a:r>
            <a:endParaRPr b="1"/>
          </a:p>
        </p:txBody>
      </p:sp>
      <p:sp>
        <p:nvSpPr>
          <p:cNvPr id="95" name="Google Shape;95;p14"/>
          <p:cNvSpPr txBox="1">
            <a:spLocks noGrp="1"/>
          </p:cNvSpPr>
          <p:nvPr>
            <p:ph type="body" idx="1"/>
          </p:nvPr>
        </p:nvSpPr>
        <p:spPr>
          <a:xfrm>
            <a:off x="6591375" y="2078875"/>
            <a:ext cx="2090400" cy="2261100"/>
          </a:xfrm>
          <a:prstGeom prst="rect">
            <a:avLst/>
          </a:prstGeom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Emma Park</a:t>
            </a:r>
            <a:endParaRPr b="1"/>
          </a:p>
          <a:p>
            <a:pPr marL="0" lvl="0" indent="0" algn="l" rtl="0">
              <a:spcBef>
                <a:spcPts val="2200"/>
              </a:spcBef>
              <a:spcAft>
                <a:spcPts val="0"/>
              </a:spcAft>
              <a:buNone/>
            </a:pPr>
            <a:r>
              <a:rPr lang="en"/>
              <a:t>Computer Science </a:t>
            </a:r>
            <a:endParaRPr/>
          </a:p>
          <a:p>
            <a:pPr marL="0" lvl="0" indent="0" algn="l" rtl="0">
              <a:spcBef>
                <a:spcPts val="2200"/>
              </a:spcBef>
              <a:spcAft>
                <a:spcPts val="0"/>
              </a:spcAft>
              <a:buNone/>
            </a:pPr>
            <a:r>
              <a:rPr lang="en"/>
              <a:t>Bioinformatics, Deep Learning</a:t>
            </a:r>
            <a:endParaRPr/>
          </a:p>
          <a:p>
            <a:pPr marL="457200" lvl="0" indent="0" algn="l" rtl="0">
              <a:spcBef>
                <a:spcPts val="2200"/>
              </a:spcBef>
              <a:spcAft>
                <a:spcPts val="2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Description &amp; </a:t>
            </a:r>
            <a:r>
              <a:rPr lang="en">
                <a:solidFill>
                  <a:srgbClr val="000000"/>
                </a:solidFill>
              </a:rPr>
              <a:t>Purpose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01" name="Google Shape;101;p1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Collect data from the city of LA regarding different quality of life aspects:</a:t>
            </a:r>
            <a:endParaRPr sz="135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4325" algn="l" rtl="0">
              <a:spcBef>
                <a:spcPts val="2200"/>
              </a:spcBef>
              <a:spcAft>
                <a:spcPts val="0"/>
              </a:spcAft>
              <a:buClr>
                <a:srgbClr val="666666"/>
              </a:buClr>
              <a:buSzPts val="1350"/>
              <a:buFont typeface="Arial"/>
              <a:buChar char="●"/>
            </a:pPr>
            <a:r>
              <a:rPr lang="en" sz="135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Crime</a:t>
            </a:r>
            <a:endParaRPr sz="135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4325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50"/>
              <a:buFont typeface="Arial"/>
              <a:buChar char="●"/>
            </a:pPr>
            <a:r>
              <a:rPr lang="en" sz="135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Schooling</a:t>
            </a:r>
            <a:endParaRPr sz="135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4325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50"/>
              <a:buFont typeface="Arial"/>
              <a:buChar char="●"/>
            </a:pPr>
            <a:r>
              <a:rPr lang="en" sz="135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House Prices</a:t>
            </a:r>
            <a:endParaRPr sz="135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2200"/>
              </a:spcBef>
              <a:spcAft>
                <a:spcPts val="2200"/>
              </a:spcAft>
              <a:buNone/>
            </a:pPr>
            <a:r>
              <a:rPr lang="en" sz="135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Then provide a comprehensive </a:t>
            </a:r>
            <a:r>
              <a:rPr lang="en" sz="1350" b="1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neighborhood </a:t>
            </a:r>
            <a:r>
              <a:rPr lang="en" sz="135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infographic for LA inhabitants and people interested in living in LA.</a:t>
            </a:r>
            <a:endParaRPr sz="135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Datasets </a:t>
            </a:r>
            <a:endParaRPr/>
          </a:p>
        </p:txBody>
      </p:sp>
      <p:sp>
        <p:nvSpPr>
          <p:cNvPr id="107" name="Google Shape;107;p16"/>
          <p:cNvSpPr txBox="1">
            <a:spLocks noGrp="1"/>
          </p:cNvSpPr>
          <p:nvPr>
            <p:ph type="body" idx="1"/>
          </p:nvPr>
        </p:nvSpPr>
        <p:spPr>
          <a:xfrm>
            <a:off x="729450" y="1901100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Arrest Data: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https://data.lacity.org/A-Safe-City/Arrest-Data-from-2010-to-2019/yru6-6re4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Crime Data: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https://data.lacity.org/A-Safe-City/Crime-Data-from-2010-to-2019/63jg-8b9z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Education Index: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https://data.lacounty.gov/Community/Education-Index-Map/mypy-7sc2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LA Schools: </a:t>
            </a:r>
            <a:r>
              <a:rPr lang="en" u="sng">
                <a:solidFill>
                  <a:schemeClr val="hlink"/>
                </a:solidFill>
                <a:hlinkClick r:id="rId6"/>
              </a:rPr>
              <a:t>https://geohub.lacity.org/datasets/70baf6da243e40298ba9246e9a67409b_0/data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School SAT Scores: </a:t>
            </a:r>
            <a:r>
              <a:rPr lang="en" u="sng">
                <a:solidFill>
                  <a:schemeClr val="hlink"/>
                </a:solidFill>
                <a:hlinkClick r:id="rId7"/>
              </a:rPr>
              <a:t>https://www.cde.ca.gov/ds/sp/ai/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HDI: </a:t>
            </a:r>
            <a:r>
              <a:rPr lang="en" u="sng">
                <a:solidFill>
                  <a:schemeClr val="accent5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https://data.lacounty.gov/Community/Human-Development-Index-Map/nr4n-86qy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House Rent Prices: </a:t>
            </a:r>
            <a:r>
              <a:rPr lang="en" u="sng">
                <a:solidFill>
                  <a:schemeClr val="hlink"/>
                </a:solidFill>
                <a:hlinkClick r:id="rId9"/>
              </a:rPr>
              <a:t>https://usc.data.socrata.com/Los-Angeles/Rent-Price-LA-/4a97-v5tx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House Costs: </a:t>
            </a:r>
            <a:r>
              <a:rPr lang="en" u="sng">
                <a:solidFill>
                  <a:schemeClr val="hlink"/>
                </a:solidFill>
                <a:hlinkClick r:id="rId10"/>
              </a:rPr>
              <a:t>https://www.zillow.com/research/data/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Problems</a:t>
            </a:r>
            <a:endParaRPr/>
          </a:p>
        </p:txBody>
      </p:sp>
      <p:sp>
        <p:nvSpPr>
          <p:cNvPr id="113" name="Google Shape;113;p17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Data cleaning (some of the datasets aren’t as neat)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Pre-Aggregation (put together school geodata and school SAT data)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Transformation (convert geolocation data into neighborhood groups)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Fully combining datasets via MapReduce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Visualization and human interaction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Databases</a:t>
            </a:r>
            <a:endParaRPr/>
          </a:p>
        </p:txBody>
      </p:sp>
      <p:sp>
        <p:nvSpPr>
          <p:cNvPr id="119" name="Google Shape;119;p18"/>
          <p:cNvSpPr txBox="1">
            <a:spLocks noGrp="1"/>
          </p:cNvSpPr>
          <p:nvPr>
            <p:ph type="body" idx="1"/>
          </p:nvPr>
        </p:nvSpPr>
        <p:spPr>
          <a:xfrm>
            <a:off x="729450" y="2105925"/>
            <a:ext cx="7688700" cy="22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MySQL → Raw Data</a:t>
            </a:r>
            <a:endParaRPr sz="1500"/>
          </a:p>
          <a:p>
            <a:pPr marL="0" lvl="0" indent="0" algn="just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/>
              <a:t>Firebase → Processed Data</a:t>
            </a:r>
            <a:endParaRPr sz="1500"/>
          </a:p>
          <a:p>
            <a:pPr marL="0" lvl="0" indent="0" algn="just" rtl="0">
              <a:spcBef>
                <a:spcPts val="1600"/>
              </a:spcBef>
              <a:spcAft>
                <a:spcPts val="1600"/>
              </a:spcAft>
              <a:buNone/>
            </a:pPr>
            <a:endParaRPr sz="1500"/>
          </a:p>
        </p:txBody>
      </p:sp>
      <p:sp>
        <p:nvSpPr>
          <p:cNvPr id="4" name="Google Shape;125;p19">
            <a:extLst>
              <a:ext uri="{FF2B5EF4-FFF2-40B4-BE49-F238E27FC236}">
                <a16:creationId xmlns:a16="http://schemas.microsoft.com/office/drawing/2014/main" id="{E9EAA993-83E9-4082-9C80-5B0D93492D72}"/>
              </a:ext>
            </a:extLst>
          </p:cNvPr>
          <p:cNvSpPr txBox="1"/>
          <p:nvPr/>
        </p:nvSpPr>
        <p:spPr>
          <a:xfrm>
            <a:off x="2332125" y="4339975"/>
            <a:ext cx="4900200" cy="4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Here’s the clever part: </a:t>
            </a:r>
            <a:endParaRPr sz="13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Since the neighborhoods will be the keys, this dataset is easily expandable if time allows!</a:t>
            </a:r>
            <a:endParaRPr sz="13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Milestones 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26" name="Google Shape;126;p19"/>
          <p:cNvSpPr txBox="1">
            <a:spLocks noGrp="1"/>
          </p:cNvSpPr>
          <p:nvPr>
            <p:ph type="body" idx="1"/>
          </p:nvPr>
        </p:nvSpPr>
        <p:spPr>
          <a:xfrm>
            <a:off x="727650" y="2127700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Create a relational database with all datasets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Finish school dataset (merging geolocation and SAT datasets, then grouping by neighborhood)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Finish crime dataset (using MapReduce to get statistics, then grouping by neighborhood)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Finish housing dataset (filtering the national dataset down to only LA neighborhood data)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Compile and transfer aggregated dataset to NOSQL database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Create visualization and search functionality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Timelines</a:t>
            </a:r>
            <a:endParaRPr>
              <a:solidFill>
                <a:srgbClr val="000000"/>
              </a:solidFill>
            </a:endParaRPr>
          </a:p>
        </p:txBody>
      </p:sp>
      <p:graphicFrame>
        <p:nvGraphicFramePr>
          <p:cNvPr id="132" name="Google Shape;132;p20"/>
          <p:cNvGraphicFramePr/>
          <p:nvPr/>
        </p:nvGraphicFramePr>
        <p:xfrm>
          <a:off x="645425" y="1962145"/>
          <a:ext cx="7856750" cy="2729200"/>
        </p:xfrm>
        <a:graphic>
          <a:graphicData uri="http://schemas.openxmlformats.org/drawingml/2006/table">
            <a:tbl>
              <a:tblPr>
                <a:noFill/>
                <a:tableStyleId>{D5E5D88D-B074-4EDD-A500-1BB7D53FD637}</a:tableStyleId>
              </a:tblPr>
              <a:tblGrid>
                <a:gridCol w="71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4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6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19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42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142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42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142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142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142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96825">
                <a:tc gridSpan="11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FFFFFF"/>
                          </a:solidFill>
                        </a:rPr>
                        <a:t>FALL 2020 </a:t>
                      </a:r>
                      <a:endParaRPr sz="1200" b="1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14F5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825">
                <a:tc gridSpan="3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FFFFFF"/>
                          </a:solidFill>
                        </a:rPr>
                        <a:t>SEPTEMBER</a:t>
                      </a:r>
                      <a:endParaRPr sz="1200" b="1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2768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FFFFFF"/>
                          </a:solidFill>
                        </a:rPr>
                        <a:t>OCTOBER</a:t>
                      </a:r>
                      <a:endParaRPr sz="1200" b="1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2768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FFFFFF"/>
                          </a:solidFill>
                        </a:rPr>
                        <a:t>NOVEMBER</a:t>
                      </a:r>
                      <a:endParaRPr sz="1200" b="1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2768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83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14</a:t>
                      </a:r>
                      <a:endParaRPr sz="1000" b="1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2D8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21</a:t>
                      </a:r>
                      <a:endParaRPr sz="1000" b="1"/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2D8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28</a:t>
                      </a:r>
                      <a:endParaRPr sz="1000" b="1"/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2D8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5</a:t>
                      </a:r>
                      <a:endParaRPr sz="1000" b="1"/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2D8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12</a:t>
                      </a:r>
                      <a:endParaRPr sz="1000" b="1"/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2D8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19</a:t>
                      </a:r>
                      <a:endParaRPr sz="1000" b="1"/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2D8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26</a:t>
                      </a:r>
                      <a:endParaRPr sz="1000" b="1"/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2D8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6</a:t>
                      </a:r>
                      <a:endParaRPr sz="1000" b="1"/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2D8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13</a:t>
                      </a:r>
                      <a:endParaRPr sz="1000" b="1"/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2D8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20</a:t>
                      </a:r>
                      <a:endParaRPr sz="1000" b="1"/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2D8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23</a:t>
                      </a:r>
                      <a:endParaRPr sz="1000" b="1"/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2D8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5750">
                <a:tc gridSpan="3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Project Definition</a:t>
                      </a:r>
                      <a:br>
                        <a:rPr lang="en" sz="1000">
                          <a:solidFill>
                            <a:srgbClr val="FFFFFF"/>
                          </a:solidFill>
                        </a:rPr>
                      </a:b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- Discussion / Proposal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A6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Midterm Report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27BA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Final Report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64D7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Demo</a:t>
                      </a:r>
                      <a:endParaRPr sz="1200"/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57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Design Database Structure</a:t>
                      </a:r>
                      <a:endParaRPr/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4A7D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Review Final Database Structure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E7CC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57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Setup Environment</a:t>
                      </a:r>
                      <a:endParaRPr/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Database Build / Coding </a:t>
                      </a:r>
                      <a:endParaRPr/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3C47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Visualization &amp; Search</a:t>
                      </a:r>
                      <a:endParaRPr/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AA84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1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39" name="Google Shape;13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3400" y="923436"/>
            <a:ext cx="4337224" cy="3180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0" name="Google Shape;140;p21"/>
          <p:cNvGrpSpPr/>
          <p:nvPr/>
        </p:nvGrpSpPr>
        <p:grpSpPr>
          <a:xfrm>
            <a:off x="5422543" y="200297"/>
            <a:ext cx="3498084" cy="4626936"/>
            <a:chOff x="1947663" y="-12"/>
            <a:chExt cx="4962525" cy="6079275"/>
          </a:xfrm>
        </p:grpSpPr>
        <p:pic>
          <p:nvPicPr>
            <p:cNvPr id="141" name="Google Shape;141;p2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947663" y="-12"/>
              <a:ext cx="4962525" cy="29051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2" name="Google Shape;142;p2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957200" y="2869338"/>
              <a:ext cx="4943475" cy="32099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413</Words>
  <Application>Microsoft Office PowerPoint</Application>
  <PresentationFormat>On-screen Show (16:9)</PresentationFormat>
  <Paragraphs>75</Paragraphs>
  <Slides>9</Slides>
  <Notes>9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Raleway</vt:lpstr>
      <vt:lpstr>Arial</vt:lpstr>
      <vt:lpstr>Lato</vt:lpstr>
      <vt:lpstr>Streamline</vt:lpstr>
      <vt:lpstr>Los Angeles  Neighborhood Score</vt:lpstr>
      <vt:lpstr>Team Members</vt:lpstr>
      <vt:lpstr>Project Description &amp; Purpose</vt:lpstr>
      <vt:lpstr>Datasets </vt:lpstr>
      <vt:lpstr>Data Problems</vt:lpstr>
      <vt:lpstr>Databases</vt:lpstr>
      <vt:lpstr>Milestones </vt:lpstr>
      <vt:lpstr>Timelines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Los Angeles  Neighborhood Score</dc:title>
  <cp:lastModifiedBy>Matheus Schmitz</cp:lastModifiedBy>
  <cp:revision>2</cp:revision>
  <dcterms:modified xsi:type="dcterms:W3CDTF">2020-09-16T23:23:38Z</dcterms:modified>
</cp:coreProperties>
</file>