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8.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5" r:id="rId1"/>
  </p:sldMasterIdLst>
  <p:notesMasterIdLst>
    <p:notesMasterId r:id="rId15"/>
  </p:notesMasterIdLst>
  <p:sldIdLst>
    <p:sldId id="275" r:id="rId2"/>
    <p:sldId id="272" r:id="rId3"/>
    <p:sldId id="273" r:id="rId4"/>
    <p:sldId id="259" r:id="rId5"/>
    <p:sldId id="260" r:id="rId6"/>
    <p:sldId id="261" r:id="rId7"/>
    <p:sldId id="262" r:id="rId8"/>
    <p:sldId id="269" r:id="rId9"/>
    <p:sldId id="276" r:id="rId10"/>
    <p:sldId id="270" r:id="rId11"/>
    <p:sldId id="265" r:id="rId12"/>
    <p:sldId id="271"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2130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09438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75161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30974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11810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0260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115249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05371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81421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7360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709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6745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2859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89925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9/2/2024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86872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6"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9/2/2024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38405116"/>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tmp" /><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1.tmp"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8.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a:extLst>
              <a:ext uri="{FF2B5EF4-FFF2-40B4-BE49-F238E27FC236}">
                <a16:creationId xmlns:a16="http://schemas.microsoft.com/office/drawing/2014/main" id="{AFBC4D0E-F2BC-037C-2D56-8765B84D9D21}"/>
              </a:ext>
            </a:extLst>
          </p:cNvPr>
          <p:cNvSpPr txBox="1">
            <a:spLocks noGrp="1"/>
          </p:cNvSpPr>
          <p:nvPr>
            <p:ph type="title"/>
          </p:nvPr>
        </p:nvSpPr>
        <p:spPr>
          <a:xfrm>
            <a:off x="113198" y="1437445"/>
            <a:ext cx="10571998" cy="970450"/>
          </a:xfrm>
          <a:prstGeom prst="rect">
            <a:avLst/>
          </a:prstGeom>
          <a:effectLst>
            <a:outerShdw blurRad="50800" dir="14400000">
              <a:srgbClr val="000000">
                <a:alpha val="60000"/>
              </a:srgbClr>
            </a:outerShdw>
          </a:effectLst>
        </p:spPr>
        <p:txBody>
          <a:bodyPr vert="horz" wrap="square" lIns="0" tIns="16510" rIns="0" bIns="0" rtlCol="0" anchor="b">
            <a:sp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213735">
              <a:spcBef>
                <a:spcPts val="130"/>
              </a:spcBef>
            </a:pPr>
            <a:r>
              <a:rPr lang="en-US" dirty="0">
                <a:solidFill>
                  <a:srgbClr val="0F0F0F"/>
                </a:solidFill>
                <a:latin typeface="Times New Roman" panose="02020603050405020304" pitchFamily="18" charset="0"/>
                <a:cs typeface="Times New Roman" panose="02020603050405020304" pitchFamily="18" charset="0"/>
              </a:rPr>
              <a:t>Employee Data Analysis using Excel </a:t>
            </a:r>
            <a:br>
              <a:rPr lang="en-US" dirty="0">
                <a:solidFill>
                  <a:srgbClr val="0F0F0F"/>
                </a:solidFill>
                <a:latin typeface="Roboto" panose="020F0502020204030204" pitchFamily="2" charset="0"/>
              </a:rPr>
            </a:br>
            <a:endParaRPr lang="en-US" spc="15" dirty="0"/>
          </a:p>
        </p:txBody>
      </p:sp>
      <p:sp>
        <p:nvSpPr>
          <p:cNvPr id="6" name="TextBox 5">
            <a:extLst>
              <a:ext uri="{FF2B5EF4-FFF2-40B4-BE49-F238E27FC236}">
                <a16:creationId xmlns:a16="http://schemas.microsoft.com/office/drawing/2014/main" id="{AD5BA0BA-F8F0-5139-D54C-26350364592E}"/>
              </a:ext>
            </a:extLst>
          </p:cNvPr>
          <p:cNvSpPr txBox="1"/>
          <p:nvPr/>
        </p:nvSpPr>
        <p:spPr>
          <a:xfrm>
            <a:off x="2838397" y="2373567"/>
            <a:ext cx="8468133" cy="3046988"/>
          </a:xfrm>
          <a:prstGeom prst="rect">
            <a:avLst/>
          </a:prstGeom>
          <a:noFill/>
        </p:spPr>
        <p:txBody>
          <a:bodyPr wrap="square" rtlCol="0">
            <a:spAutoFit/>
          </a:bodyPr>
          <a:lstStyle/>
          <a:p>
            <a:r>
              <a:rPr lang="en-US" sz="3200" dirty="0"/>
              <a:t>STUDENT NAME: </a:t>
            </a:r>
            <a:r>
              <a:rPr lang="en-IN" sz="3200" dirty="0"/>
              <a:t>James</a:t>
            </a:r>
            <a:endParaRPr lang="en-US" sz="3200" dirty="0"/>
          </a:p>
          <a:p>
            <a:r>
              <a:rPr lang="en-US" sz="3200" dirty="0"/>
              <a:t>REGISTER NO</a:t>
            </a:r>
            <a:r>
              <a:rPr lang="en-IN" sz="3200" dirty="0"/>
              <a:t> :autunm110312201289 &amp;</a:t>
            </a:r>
            <a:r>
              <a:rPr lang="en-US" sz="3200" dirty="0"/>
              <a:t> </a:t>
            </a:r>
            <a:r>
              <a:rPr lang="en-IN" sz="3200" dirty="0"/>
              <a:t>86B3DAE69C4B09384FC4C295E1A2B100</a:t>
            </a:r>
            <a:r>
              <a:rPr lang="en-US" sz="3200" dirty="0"/>
              <a:t>DEPARTMENT: COMMERCE</a:t>
            </a:r>
          </a:p>
          <a:p>
            <a:r>
              <a:rPr lang="en-US" sz="3200" dirty="0"/>
              <a:t>COLLEGE: DRBCCC HINDU COLLEGE</a:t>
            </a:r>
          </a:p>
          <a:p>
            <a:r>
              <a:rPr lang="en-US" sz="3200" dirty="0"/>
              <a:t>           </a:t>
            </a:r>
            <a:endParaRPr lang="en-IN" sz="3200" dirty="0"/>
          </a:p>
        </p:txBody>
      </p:sp>
    </p:spTree>
    <p:extLst>
      <p:ext uri="{BB962C8B-B14F-4D97-AF65-F5344CB8AC3E}">
        <p14:creationId xmlns:p14="http://schemas.microsoft.com/office/powerpoint/2010/main" val="3230984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A8405C-8F55-FF02-27D5-A727DF023E59}"/>
              </a:ext>
            </a:extLst>
          </p:cNvPr>
          <p:cNvSpPr>
            <a:spLocks noGrp="1"/>
          </p:cNvSpPr>
          <p:nvPr>
            <p:ph type="title"/>
          </p:nvPr>
        </p:nvSpPr>
        <p:spPr>
          <a:xfrm>
            <a:off x="795822" y="1009507"/>
            <a:ext cx="5867401" cy="1135665"/>
          </a:xfrm>
        </p:spPr>
        <p:txBody>
          <a:bodyPr>
            <a:normAutofit fontScale="90000"/>
          </a:bodyPr>
          <a:lstStyle/>
          <a:p>
            <a:r>
              <a:rPr lang="en-US" sz="4800" b="1" u="sng" dirty="0">
                <a:effectLst>
                  <a:outerShdw blurRad="38100" dist="38100" dir="2700000" algn="tl">
                    <a:srgbClr val="000000">
                      <a:alpha val="43137"/>
                    </a:srgbClr>
                  </a:outerShdw>
                </a:effectLst>
              </a:rPr>
              <a:t>SUMMARY:</a:t>
            </a:r>
            <a:br>
              <a:rPr lang="en-US" sz="4800" b="1" u="sng" dirty="0">
                <a:effectLst>
                  <a:outerShdw blurRad="38100" dist="38100" dir="2700000" algn="tl">
                    <a:srgbClr val="000000">
                      <a:alpha val="43137"/>
                    </a:srgbClr>
                  </a:outerShdw>
                </a:effectLst>
              </a:rPr>
            </a:br>
            <a:endParaRPr lang="en-IN" dirty="0"/>
          </a:p>
        </p:txBody>
      </p:sp>
      <p:sp>
        <p:nvSpPr>
          <p:cNvPr id="3" name="Text Placeholder 2">
            <a:extLst>
              <a:ext uri="{FF2B5EF4-FFF2-40B4-BE49-F238E27FC236}">
                <a16:creationId xmlns:a16="http://schemas.microsoft.com/office/drawing/2014/main" id="{DCA198F0-419D-03CF-6D25-B9947334E46E}"/>
              </a:ext>
            </a:extLst>
          </p:cNvPr>
          <p:cNvSpPr>
            <a:spLocks noGrp="1"/>
          </p:cNvSpPr>
          <p:nvPr>
            <p:ph idx="1"/>
          </p:nvPr>
        </p:nvSpPr>
        <p:spPr>
          <a:xfrm>
            <a:off x="1288473" y="2145172"/>
            <a:ext cx="10972800" cy="2769989"/>
          </a:xfrm>
        </p:spPr>
        <p:txBody>
          <a:bodyPr/>
          <a:lstStyle/>
          <a:p>
            <a:endParaRPr lang="en-US" sz="3600" b="1" u="sng" dirty="0">
              <a:effectLst>
                <a:outerShdw blurRad="38100" dist="38100" dir="2700000" algn="tl">
                  <a:srgbClr val="000000">
                    <a:alpha val="43137"/>
                  </a:srgbClr>
                </a:outerShdw>
              </a:effectLst>
            </a:endParaRPr>
          </a:p>
          <a:p>
            <a:r>
              <a:rPr lang="en-US" sz="3600" dirty="0">
                <a:latin typeface="Trebuchet MS"/>
                <a:cs typeface="Trebuchet MS"/>
              </a:rPr>
              <a:t>● </a:t>
            </a:r>
            <a:r>
              <a:rPr lang="en-US" sz="3200" dirty="0">
                <a:latin typeface="Trebuchet MS"/>
                <a:cs typeface="Trebuchet MS"/>
              </a:rPr>
              <a:t>TO FIND THE SALARY OF THE EMPLOYEE BY USING THE EXCEL</a:t>
            </a:r>
          </a:p>
          <a:p>
            <a:r>
              <a:rPr lang="en-US" sz="3600" dirty="0">
                <a:latin typeface="Trebuchet MS"/>
                <a:cs typeface="Trebuchet MS"/>
              </a:rPr>
              <a:t>●</a:t>
            </a:r>
            <a:r>
              <a:rPr lang="en-US" sz="3200" dirty="0">
                <a:latin typeface="Trebuchet MS"/>
                <a:cs typeface="Trebuchet MS"/>
              </a:rPr>
              <a:t>THE RESULTS SHOWN IN THE GRAPH.</a:t>
            </a:r>
          </a:p>
          <a:p>
            <a:endParaRPr lang="en-IN" sz="3600" dirty="0"/>
          </a:p>
        </p:txBody>
      </p:sp>
      <p:sp>
        <p:nvSpPr>
          <p:cNvPr id="4" name="object 9">
            <a:extLst>
              <a:ext uri="{FF2B5EF4-FFF2-40B4-BE49-F238E27FC236}">
                <a16:creationId xmlns:a16="http://schemas.microsoft.com/office/drawing/2014/main" id="{9975651B-66FD-D562-3B20-F3A78653784E}"/>
              </a:ext>
            </a:extLst>
          </p:cNvPr>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Tree>
    <p:extLst>
      <p:ext uri="{BB962C8B-B14F-4D97-AF65-F5344CB8AC3E}">
        <p14:creationId xmlns:p14="http://schemas.microsoft.com/office/powerpoint/2010/main" val="367247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6099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20400"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988735" y="66452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98616" y="926464"/>
            <a:ext cx="3130868" cy="752129"/>
          </a:xfrm>
          <a:prstGeom prst="rect">
            <a:avLst/>
          </a:prstGeom>
        </p:spPr>
        <p:txBody>
          <a:bodyPr vert="horz" wrap="square" lIns="0" tIns="13335" rIns="0" bIns="0" rtlCol="0">
            <a:spAutoFit/>
          </a:bodyPr>
          <a:lstStyle/>
          <a:p>
            <a:pPr marL="12700">
              <a:lnSpc>
                <a:spcPct val="100000"/>
              </a:lnSpc>
              <a:spcBef>
                <a:spcPts val="105"/>
              </a:spcBef>
            </a:pPr>
            <a:r>
              <a:rPr u="sng" dirty="0">
                <a:effectLst>
                  <a:outerShdw blurRad="38100" dist="38100" dir="2700000" algn="tl">
                    <a:srgbClr val="000000">
                      <a:alpha val="43137"/>
                    </a:srgbClr>
                  </a:outerShdw>
                </a:effectLst>
              </a:rPr>
              <a:t>R</a:t>
            </a:r>
            <a:r>
              <a:rPr u="sng" spc="-40" dirty="0">
                <a:effectLst>
                  <a:outerShdw blurRad="38100" dist="38100" dir="2700000" algn="tl">
                    <a:srgbClr val="000000">
                      <a:alpha val="43137"/>
                    </a:srgbClr>
                  </a:outerShdw>
                </a:effectLst>
              </a:rPr>
              <a:t>E</a:t>
            </a:r>
            <a:r>
              <a:rPr u="sng" spc="15" dirty="0">
                <a:effectLst>
                  <a:outerShdw blurRad="38100" dist="38100" dir="2700000" algn="tl">
                    <a:srgbClr val="000000">
                      <a:alpha val="43137"/>
                    </a:srgbClr>
                  </a:outerShdw>
                </a:effectLst>
              </a:rPr>
              <a:t>S</a:t>
            </a:r>
            <a:r>
              <a:rPr u="sng" spc="-30" dirty="0">
                <a:effectLst>
                  <a:outerShdw blurRad="38100" dist="38100" dir="2700000" algn="tl">
                    <a:srgbClr val="000000">
                      <a:alpha val="43137"/>
                    </a:srgbClr>
                  </a:outerShdw>
                </a:effectLst>
              </a:rPr>
              <a:t>U</a:t>
            </a:r>
            <a:r>
              <a:rPr u="sng" spc="-405" dirty="0">
                <a:effectLst>
                  <a:outerShdw blurRad="38100" dist="38100" dir="2700000" algn="tl">
                    <a:srgbClr val="000000">
                      <a:alpha val="43137"/>
                    </a:srgbClr>
                  </a:outerShdw>
                </a:effectLst>
              </a:rPr>
              <a:t>L</a:t>
            </a:r>
            <a:r>
              <a:rPr u="sng" dirty="0">
                <a:effectLst>
                  <a:outerShdw blurRad="38100" dist="38100" dir="2700000" algn="tl">
                    <a:srgbClr val="000000">
                      <a:alpha val="43137"/>
                    </a:srgbClr>
                  </a:outerShdw>
                </a:effectLst>
              </a:rPr>
              <a:t>TS</a:t>
            </a:r>
            <a:r>
              <a:rPr lang="en-US" u="sng" dirty="0">
                <a:effectLst>
                  <a:outerShdw blurRad="38100" dist="38100" dir="2700000" algn="tl">
                    <a:srgbClr val="000000">
                      <a:alpha val="43137"/>
                    </a:srgbClr>
                  </a:outerShdw>
                </a:effectLst>
              </a:rPr>
              <a:t>: </a:t>
            </a:r>
            <a:endParaRPr u="sng" dirty="0">
              <a:effectLst>
                <a:outerShdw blurRad="38100" dist="38100" dir="2700000" algn="tl">
                  <a:srgbClr val="000000">
                    <a:alpha val="43137"/>
                  </a:srgbClr>
                </a:outerShdw>
              </a:effectLst>
            </a:endParaRPr>
          </a:p>
        </p:txBody>
      </p:sp>
      <p:sp>
        <p:nvSpPr>
          <p:cNvPr id="11" name="object 9">
            <a:extLst>
              <a:ext uri="{FF2B5EF4-FFF2-40B4-BE49-F238E27FC236}">
                <a16:creationId xmlns:a16="http://schemas.microsoft.com/office/drawing/2014/main" id="{D032D0E2-FD28-7D33-A325-DB78058DBA6D}"/>
              </a:ext>
            </a:extLst>
          </p:cNvPr>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11</a:t>
            </a:fld>
            <a:endParaRPr spc="1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2B83E605-EC9A-3EE8-AC3C-5496EADF9996}"/>
              </a:ext>
            </a:extLst>
          </p:cNvPr>
          <p:cNvPicPr>
            <a:picLocks noChangeAspect="1"/>
          </p:cNvPicPr>
          <p:nvPr/>
        </p:nvPicPr>
        <p:blipFill>
          <a:blip r:embed="rId3"/>
          <a:srcRect/>
          <a:stretch/>
        </p:blipFill>
        <p:spPr>
          <a:xfrm>
            <a:off x="2756602" y="2171535"/>
            <a:ext cx="7096426" cy="431918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5B99C-4C03-5947-F101-9118F26F8B33}"/>
              </a:ext>
            </a:extLst>
          </p:cNvPr>
          <p:cNvSpPr>
            <a:spLocks noGrp="1"/>
          </p:cNvSpPr>
          <p:nvPr>
            <p:ph type="title"/>
          </p:nvPr>
        </p:nvSpPr>
        <p:spPr/>
        <p:txBody>
          <a:bodyPr/>
          <a:lstStyle/>
          <a:p>
            <a:r>
              <a:rPr lang="en-IN" dirty="0"/>
              <a:t>Result:</a:t>
            </a:r>
            <a:endParaRPr lang="en-US" dirty="0"/>
          </a:p>
        </p:txBody>
      </p:sp>
      <p:sp>
        <p:nvSpPr>
          <p:cNvPr id="5" name="object 9">
            <a:extLst>
              <a:ext uri="{FF2B5EF4-FFF2-40B4-BE49-F238E27FC236}">
                <a16:creationId xmlns:a16="http://schemas.microsoft.com/office/drawing/2014/main" id="{77126484-0944-264D-C5DA-530F0011D032}"/>
              </a:ext>
            </a:extLst>
          </p:cNvPr>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12</a:t>
            </a:fld>
            <a:endParaRPr spc="10" dirty="0"/>
          </a:p>
        </p:txBody>
      </p:sp>
      <p:pic>
        <p:nvPicPr>
          <p:cNvPr id="3" name="Picture 2">
            <a:extLst>
              <a:ext uri="{FF2B5EF4-FFF2-40B4-BE49-F238E27FC236}">
                <a16:creationId xmlns:a16="http://schemas.microsoft.com/office/drawing/2014/main" id="{7EB09CAC-BEC5-064E-68EB-4AC3A74D794C}"/>
              </a:ext>
            </a:extLst>
          </p:cNvPr>
          <p:cNvPicPr>
            <a:picLocks noChangeAspect="1"/>
          </p:cNvPicPr>
          <p:nvPr/>
        </p:nvPicPr>
        <p:blipFill>
          <a:blip r:embed="rId2"/>
          <a:srcRect/>
          <a:stretch/>
        </p:blipFill>
        <p:spPr>
          <a:xfrm>
            <a:off x="2848167" y="2547442"/>
            <a:ext cx="6324522" cy="3670151"/>
          </a:xfrm>
          <a:prstGeom prst="rect">
            <a:avLst/>
          </a:prstGeom>
        </p:spPr>
      </p:pic>
    </p:spTree>
    <p:extLst>
      <p:ext uri="{BB962C8B-B14F-4D97-AF65-F5344CB8AC3E}">
        <p14:creationId xmlns:p14="http://schemas.microsoft.com/office/powerpoint/2010/main" val="943709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451463" y="914400"/>
            <a:ext cx="9226868" cy="3385542"/>
          </a:xfrm>
        </p:spPr>
        <p:txBody>
          <a:bodyPr/>
          <a:lstStyle/>
          <a:p>
            <a: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b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 THIS SALARY ANALYSIS THE SOME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OF EMPLOYEES ARE GET HIGHER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SALARY IN THE DEPARTMENT OF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QUALITY AND SALES.</a:t>
            </a:r>
            <a:endParaRPr lang="en-IN" sz="3200" dirty="0">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BC6CBC6C-6891-0DD6-A685-79D6A90C2FE3}"/>
              </a:ext>
            </a:extLst>
          </p:cNvPr>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13</a:t>
            </a:fld>
            <a:endParaRPr spc="1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7">
            <a:extLst>
              <a:ext uri="{FF2B5EF4-FFF2-40B4-BE49-F238E27FC236}">
                <a16:creationId xmlns:a16="http://schemas.microsoft.com/office/drawing/2014/main" id="{88646A7E-8BFB-5AB2-2E4A-77DA7E7E6FBB}"/>
              </a:ext>
            </a:extLst>
          </p:cNvPr>
          <p:cNvSpPr txBox="1">
            <a:spLocks noGrp="1"/>
          </p:cNvSpPr>
          <p:nvPr>
            <p:ph type="title"/>
          </p:nvPr>
        </p:nvSpPr>
        <p:spPr>
          <a:xfrm>
            <a:off x="680321" y="958349"/>
            <a:ext cx="9613861" cy="670696"/>
          </a:xfrm>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12700">
              <a:lnSpc>
                <a:spcPct val="100000"/>
              </a:lnSpc>
              <a:spcBef>
                <a:spcPts val="130"/>
              </a:spcBef>
            </a:pPr>
            <a:r>
              <a:rPr lang="en-IN" sz="4250" u="sng" spc="5" dirty="0"/>
              <a:t>PROJECT</a:t>
            </a:r>
            <a:r>
              <a:rPr lang="en-IN" sz="4250" u="sng" spc="-85" dirty="0"/>
              <a:t> </a:t>
            </a:r>
            <a:r>
              <a:rPr lang="en-IN" sz="4250" u="sng" spc="25" dirty="0"/>
              <a:t>TITLE:</a:t>
            </a:r>
            <a:endParaRPr lang="en-IN" sz="4250" u="sng" dirty="0"/>
          </a:p>
        </p:txBody>
      </p:sp>
      <p:sp>
        <p:nvSpPr>
          <p:cNvPr id="10" name="object 22">
            <a:extLst>
              <a:ext uri="{FF2B5EF4-FFF2-40B4-BE49-F238E27FC236}">
                <a16:creationId xmlns:a16="http://schemas.microsoft.com/office/drawing/2014/main" id="{5007B67E-6CC5-6CFE-BD3A-4856934603CF}"/>
              </a:ext>
            </a:extLst>
          </p:cNvPr>
          <p:cNvSpPr txBox="1">
            <a:spLocks noGrp="1"/>
          </p:cNvSpPr>
          <p:nvPr>
            <p:ph type="sldNum" sz="quarter" idx="12"/>
          </p:nvPr>
        </p:nvSpPr>
        <p:spPr>
          <a:xfrm>
            <a:off x="10729455" y="1018096"/>
            <a:ext cx="1154151" cy="561051"/>
          </a:xfrm>
          <a:prstGeom prst="rect">
            <a:avLst/>
          </a:prstGeom>
        </p:spPr>
        <p:txBody>
          <a:bodyPr vert="horz" wrap="square" lIns="0" tIns="6985" rIns="0" bIns="0" rtlCol="0">
            <a:spAutoFit/>
          </a:bodyPr>
          <a:lstStyle/>
          <a:p>
            <a:pPr marL="38100">
              <a:lnSpc>
                <a:spcPct val="100000"/>
              </a:lnSpc>
              <a:spcBef>
                <a:spcPts val="55"/>
              </a:spcBef>
            </a:pPr>
            <a:r>
              <a:rPr lang="en-IN" spc="10" dirty="0"/>
              <a:t>2</a:t>
            </a:r>
            <a:endParaRPr spc="10" dirty="0"/>
          </a:p>
        </p:txBody>
      </p:sp>
      <p:sp>
        <p:nvSpPr>
          <p:cNvPr id="6" name="TextBox 5">
            <a:extLst>
              <a:ext uri="{FF2B5EF4-FFF2-40B4-BE49-F238E27FC236}">
                <a16:creationId xmlns:a16="http://schemas.microsoft.com/office/drawing/2014/main" id="{5095407C-B951-9D17-6336-A235C3447F82}"/>
              </a:ext>
            </a:extLst>
          </p:cNvPr>
          <p:cNvSpPr txBox="1"/>
          <p:nvPr/>
        </p:nvSpPr>
        <p:spPr>
          <a:xfrm>
            <a:off x="2063513" y="2459386"/>
            <a:ext cx="8896350" cy="144655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Employee Salary Analysis using Excel</a:t>
            </a:r>
            <a:endParaRPr lang="en-IN" sz="2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40CB20E-B8ED-0AE3-27AD-C4FDC6AAA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7251" y="3429000"/>
            <a:ext cx="4123709" cy="3206602"/>
          </a:xfrm>
          <a:prstGeom prst="rect">
            <a:avLst/>
          </a:prstGeom>
        </p:spPr>
      </p:pic>
    </p:spTree>
    <p:extLst>
      <p:ext uri="{BB962C8B-B14F-4D97-AF65-F5344CB8AC3E}">
        <p14:creationId xmlns:p14="http://schemas.microsoft.com/office/powerpoint/2010/main" val="40424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a:extLst>
              <a:ext uri="{FF2B5EF4-FFF2-40B4-BE49-F238E27FC236}">
                <a16:creationId xmlns:a16="http://schemas.microsoft.com/office/drawing/2014/main" id="{8B07D33E-311F-F265-F22A-F565A6B1AA9D}"/>
              </a:ext>
            </a:extLst>
          </p:cNvPr>
          <p:cNvSpPr txBox="1">
            <a:spLocks noGrp="1"/>
          </p:cNvSpPr>
          <p:nvPr>
            <p:ph type="title"/>
          </p:nvPr>
        </p:nvSpPr>
        <p:spPr>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12700">
              <a:lnSpc>
                <a:spcPct val="100000"/>
              </a:lnSpc>
              <a:spcBef>
                <a:spcPts val="105"/>
              </a:spcBef>
            </a:pPr>
            <a:r>
              <a:rPr lang="en-IN" u="sng" spc="25" dirty="0"/>
              <a:t>A</a:t>
            </a:r>
            <a:r>
              <a:rPr lang="en-IN" u="sng" spc="-5" dirty="0"/>
              <a:t>G</a:t>
            </a:r>
            <a:r>
              <a:rPr lang="en-IN" u="sng" spc="-35" dirty="0"/>
              <a:t>E</a:t>
            </a:r>
            <a:r>
              <a:rPr lang="en-IN" u="sng" spc="15" dirty="0"/>
              <a:t>N</a:t>
            </a:r>
            <a:r>
              <a:rPr lang="en-IN" u="sng" dirty="0"/>
              <a:t>DA:</a:t>
            </a:r>
          </a:p>
        </p:txBody>
      </p:sp>
      <p:sp>
        <p:nvSpPr>
          <p:cNvPr id="12" name="object 22">
            <a:extLst>
              <a:ext uri="{FF2B5EF4-FFF2-40B4-BE49-F238E27FC236}">
                <a16:creationId xmlns:a16="http://schemas.microsoft.com/office/drawing/2014/main" id="{20881946-A00D-3CA5-B897-36A3F84ECC8B}"/>
              </a:ext>
            </a:extLst>
          </p:cNvPr>
          <p:cNvSpPr txBox="1">
            <a:spLocks noGrp="1"/>
          </p:cNvSpPr>
          <p:nvPr>
            <p:ph type="sldNum" sz="quarter" idx="12"/>
          </p:nvPr>
        </p:nvSpPr>
        <p:spPr>
          <a:xfrm>
            <a:off x="10729455" y="1018096"/>
            <a:ext cx="1154151" cy="561051"/>
          </a:xfrm>
          <a:prstGeom prst="rect">
            <a:avLst/>
          </a:prstGeom>
        </p:spPr>
        <p:txBody>
          <a:bodyPr vert="horz" wrap="square" lIns="0" tIns="6985" rIns="0" bIns="0" rtlCol="0">
            <a:spAutoFit/>
          </a:bodyPr>
          <a:lstStyle/>
          <a:p>
            <a:pPr marL="38100">
              <a:lnSpc>
                <a:spcPct val="100000"/>
              </a:lnSpc>
              <a:spcBef>
                <a:spcPts val="55"/>
              </a:spcBef>
            </a:pPr>
            <a:r>
              <a:rPr lang="en-IN" spc="10" dirty="0"/>
              <a:t>3</a:t>
            </a:r>
            <a:endParaRPr spc="10" dirty="0"/>
          </a:p>
        </p:txBody>
      </p:sp>
      <p:sp>
        <p:nvSpPr>
          <p:cNvPr id="6" name="TextBox 5">
            <a:extLst>
              <a:ext uri="{FF2B5EF4-FFF2-40B4-BE49-F238E27FC236}">
                <a16:creationId xmlns:a16="http://schemas.microsoft.com/office/drawing/2014/main" id="{61341120-3318-575D-D2AD-C4E7185FAD98}"/>
              </a:ext>
            </a:extLst>
          </p:cNvPr>
          <p:cNvSpPr txBox="1"/>
          <p:nvPr/>
        </p:nvSpPr>
        <p:spPr>
          <a:xfrm>
            <a:off x="2497582" y="1834166"/>
            <a:ext cx="5029200" cy="4401205"/>
          </a:xfrm>
          <a:prstGeom prst="rect">
            <a:avLst/>
          </a:prstGeom>
          <a:noFill/>
        </p:spPr>
        <p:txBody>
          <a:bodyPr wrap="square" rtlCol="0">
            <a:spAutoFit/>
          </a:bodyPr>
          <a:lstStyle/>
          <a:p>
            <a:pPr algn="l"/>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Discussion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596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04175" y="10838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76275" y="859613"/>
            <a:ext cx="6481128" cy="4464043"/>
          </a:xfrm>
          <a:prstGeom prst="rect">
            <a:avLst/>
          </a:prstGeom>
        </p:spPr>
        <p:txBody>
          <a:bodyPr vert="horz" wrap="square" lIns="0" tIns="16510" rIns="0" bIns="0" rtlCol="0" anchor="ctr">
            <a:spAutoFit/>
          </a:bodyPr>
          <a:lstStyle/>
          <a:p>
            <a:pPr marL="12700">
              <a:lnSpc>
                <a:spcPct val="100000"/>
              </a:lnSpc>
              <a:spcBef>
                <a:spcPts val="130"/>
              </a:spcBef>
              <a:tabLst>
                <a:tab pos="2727960" algn="l"/>
              </a:tabLst>
            </a:pPr>
            <a:r>
              <a:rPr sz="3600" u="sng" spc="-20" dirty="0"/>
              <a:t>P</a:t>
            </a:r>
            <a:r>
              <a:rPr sz="3600" u="sng" spc="15" dirty="0"/>
              <a:t>ROB</a:t>
            </a:r>
            <a:r>
              <a:rPr sz="3600" u="sng" spc="55" dirty="0"/>
              <a:t>L</a:t>
            </a:r>
            <a:r>
              <a:rPr sz="3600" u="sng" spc="-20" dirty="0"/>
              <a:t>E</a:t>
            </a:r>
            <a:r>
              <a:rPr sz="3600" u="sng" spc="20" dirty="0"/>
              <a:t>M</a:t>
            </a:r>
            <a:r>
              <a:rPr lang="en-US" sz="3600" u="sng" spc="20" dirty="0"/>
              <a:t> </a:t>
            </a:r>
            <a:r>
              <a:rPr sz="3600" u="sng" spc="10" dirty="0"/>
              <a:t>S</a:t>
            </a:r>
            <a:r>
              <a:rPr sz="3600" u="sng" spc="-370" dirty="0"/>
              <a:t>T</a:t>
            </a:r>
            <a:r>
              <a:rPr sz="3600" u="sng" spc="-375" dirty="0"/>
              <a:t>A</a:t>
            </a:r>
            <a:r>
              <a:rPr sz="3600" u="sng" spc="15" dirty="0"/>
              <a:t>T</a:t>
            </a:r>
            <a:r>
              <a:rPr sz="3600" u="sng" spc="-10" dirty="0"/>
              <a:t>E</a:t>
            </a:r>
            <a:r>
              <a:rPr sz="3600" u="sng" spc="-20" dirty="0"/>
              <a:t>ME</a:t>
            </a:r>
            <a:r>
              <a:rPr sz="3600" u="sng" spc="10" dirty="0"/>
              <a:t>NT</a:t>
            </a:r>
            <a:br>
              <a:rPr lang="en-US" sz="4250" u="sng" spc="10" dirty="0"/>
            </a:br>
            <a:br>
              <a:rPr lang="en-IN" sz="4250" spc="10" dirty="0"/>
            </a:br>
            <a:r>
              <a:rPr lang="en-IN" sz="4250" spc="10" dirty="0"/>
              <a:t> </a:t>
            </a:r>
            <a:r>
              <a:rPr lang="en-US" sz="2800" spc="10" dirty="0"/>
              <a:t>Analyzing employee salaries helps ensure fair compensation, identify wage disparities, and align pay structures with industry standards. It also aids in budgeting and financial planning, ensuring that salary expenses are sustainable. </a:t>
            </a:r>
            <a:endParaRPr sz="28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88655" y="8448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44867" y="1141658"/>
            <a:ext cx="7096125" cy="532581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br>
              <a:rPr lang="en-US" sz="4250" spc="-20" dirty="0"/>
            </a:br>
            <a:br>
              <a:rPr lang="en-IN" sz="4250" spc="-20" dirty="0"/>
            </a:br>
            <a:r>
              <a:rPr lang="en-US" sz="2000" spc="-20" dirty="0"/>
              <a:t>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a:t>
            </a:r>
            <a:br>
              <a:rPr lang="en-US" sz="2000" spc="-20" dirty="0"/>
            </a:br>
            <a:br>
              <a:rPr lang="en-US" sz="2000" spc="-20" dirty="0"/>
            </a:br>
            <a:br>
              <a:rPr lang="en-US" sz="1200" spc="-20" dirty="0"/>
            </a:br>
            <a:br>
              <a:rPr lang="en-US" sz="1200" spc="-20" dirty="0"/>
            </a:br>
            <a:br>
              <a:rPr lang="en-US" sz="1200" spc="-20" dirty="0"/>
            </a:br>
            <a:br>
              <a:rPr lang="en-IN" sz="1200" spc="-20" dirty="0"/>
            </a:br>
            <a:endParaRPr sz="12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010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8394" y="1204673"/>
            <a:ext cx="7149148" cy="444865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3200" spc="5" dirty="0"/>
              <a:t>-HUMAN RESOURCES(HR)</a:t>
            </a:r>
            <a:br>
              <a:rPr lang="en-IN" sz="3200" spc="5" dirty="0"/>
            </a:br>
            <a:r>
              <a:rPr lang="en-IN" sz="3200" spc="5" dirty="0"/>
              <a:t>-MANAGEMENT &amp; EXECUTIVES</a:t>
            </a:r>
            <a:br>
              <a:rPr lang="en-IN" sz="3200" spc="5" dirty="0"/>
            </a:br>
            <a:r>
              <a:rPr lang="en-IN" sz="3200" spc="5" dirty="0"/>
              <a:t>-FINANCE DEPARTMENT</a:t>
            </a:r>
            <a:br>
              <a:rPr lang="en-IN" sz="3200" spc="5" dirty="0"/>
            </a:br>
            <a:r>
              <a:rPr lang="en-IN" sz="3200" spc="5" dirty="0"/>
              <a:t>-TEAM LEADER</a:t>
            </a:r>
            <a:br>
              <a:rPr lang="en-IN" sz="3200" spc="5" dirty="0"/>
            </a:br>
            <a:r>
              <a:rPr lang="en-IN" sz="3200" spc="5" dirty="0"/>
              <a:t>-EMPLOYEES</a:t>
            </a:r>
            <a:br>
              <a:rPr lang="en-IN" sz="3200" spc="5" dirty="0"/>
            </a:br>
            <a:br>
              <a:rPr lang="en-IN" sz="3200" spc="5" dirty="0"/>
            </a:b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0" name="Picture 9">
            <a:extLst>
              <a:ext uri="{FF2B5EF4-FFF2-40B4-BE49-F238E27FC236}">
                <a16:creationId xmlns:a16="http://schemas.microsoft.com/office/drawing/2014/main" id="{A71DA41F-8B62-A185-9382-0029E6E28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657600"/>
            <a:ext cx="3933825" cy="2419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394" y="22359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396181" y="1052501"/>
            <a:ext cx="9500235" cy="561499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r>
              <a:rPr lang="en-IN" sz="3600" dirty="0"/>
              <a:t>                 </a:t>
            </a:r>
            <a:r>
              <a:rPr lang="en-IN" sz="2800" dirty="0"/>
              <a:t>CONDITIONAL FORMATTING-SALARY</a:t>
            </a:r>
            <a:br>
              <a:rPr lang="en-IN" sz="2800" dirty="0"/>
            </a:br>
            <a:r>
              <a:rPr lang="en-IN" sz="2800" dirty="0"/>
              <a:t>                      FILTER-REMOVE</a:t>
            </a:r>
            <a:br>
              <a:rPr lang="en-IN" sz="2800" dirty="0"/>
            </a:br>
            <a:r>
              <a:rPr lang="en-IN" sz="2800" dirty="0"/>
              <a:t>                      FORMULA-PERFROMANCE</a:t>
            </a:r>
            <a:br>
              <a:rPr lang="en-IN" sz="2800" dirty="0"/>
            </a:br>
            <a:r>
              <a:rPr lang="en-IN" sz="2800" dirty="0"/>
              <a:t>                      GRAPH- DATA VISUALIZTION</a:t>
            </a:r>
            <a:br>
              <a:rPr lang="en-IN" sz="2800" dirty="0"/>
            </a:br>
            <a:br>
              <a:rPr lang="en-IN" sz="2800" dirty="0"/>
            </a:br>
            <a:br>
              <a:rPr lang="en-IN" sz="3600" dirty="0"/>
            </a:br>
            <a:br>
              <a:rPr lang="en-IN" sz="3600" dirty="0"/>
            </a:br>
            <a:br>
              <a:rPr lang="en-IN" sz="3600" dirty="0"/>
            </a:b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181564" y="989075"/>
            <a:ext cx="10827067" cy="5539978"/>
          </a:xfrm>
        </p:spPr>
        <p:txBody>
          <a:bodyPr/>
          <a:lstStyle/>
          <a:p>
            <a:r>
              <a:rPr lang="en-IN" dirty="0"/>
              <a:t>Dataset Description</a:t>
            </a:r>
            <a:br>
              <a:rPr lang="en-IN" dirty="0"/>
            </a:br>
            <a:br>
              <a:rPr lang="en-IN" dirty="0"/>
            </a:br>
            <a:r>
              <a:rPr lang="en-IN" sz="2400" dirty="0"/>
              <a:t>EMPLOYEE DETAILS-KAGGLE.COM</a:t>
            </a:r>
            <a:br>
              <a:rPr lang="en-IN" sz="2400" dirty="0"/>
            </a:br>
            <a:r>
              <a:rPr lang="en-IN" sz="2400" dirty="0"/>
              <a:t>30-FEATURES</a:t>
            </a:r>
            <a:br>
              <a:rPr lang="en-IN" sz="2400" dirty="0"/>
            </a:br>
            <a:r>
              <a:rPr lang="en-IN" sz="2400" dirty="0"/>
              <a:t>11-FEATURES</a:t>
            </a:r>
            <a:br>
              <a:rPr lang="en-IN" sz="2400" dirty="0"/>
            </a:br>
            <a:r>
              <a:rPr lang="en-IN" sz="2400" dirty="0"/>
              <a:t>NAME-TEXT</a:t>
            </a:r>
            <a:br>
              <a:rPr lang="en-IN" sz="2400" dirty="0"/>
            </a:br>
            <a:r>
              <a:rPr lang="en-IN" sz="2400" dirty="0"/>
              <a:t>JOINING YEAR-NUMBERS</a:t>
            </a:r>
            <a:br>
              <a:rPr lang="en-IN" sz="2400" dirty="0"/>
            </a:br>
            <a:r>
              <a:rPr lang="en-IN" sz="2400" dirty="0"/>
              <a:t>GENDER-MALE OR FEMALE</a:t>
            </a:r>
            <a:br>
              <a:rPr lang="en-IN" sz="2400" dirty="0"/>
            </a:br>
            <a:r>
              <a:rPr lang="en-IN" sz="2400" dirty="0"/>
              <a:t>AGE-NUMBERS</a:t>
            </a:r>
            <a:br>
              <a:rPr lang="en-IN" sz="2400" dirty="0"/>
            </a:br>
            <a:r>
              <a:rPr lang="en-IN" sz="2400" dirty="0"/>
              <a:t>SALARY-NUMBERS</a:t>
            </a:r>
            <a:br>
              <a:rPr lang="en-IN" sz="2400" dirty="0"/>
            </a:br>
            <a:r>
              <a:rPr lang="en-IN" sz="2400" dirty="0"/>
              <a:t>WORK LOCATION-TEXT</a:t>
            </a:r>
            <a:br>
              <a:rPr lang="en-IN" sz="2400" dirty="0"/>
            </a:br>
            <a:r>
              <a:rPr lang="en-IN" sz="2400" dirty="0"/>
              <a:t>EMPLOYEE RATING-NUMBERS</a:t>
            </a:r>
            <a:br>
              <a:rPr lang="en-IN" sz="2400" dirty="0"/>
            </a:br>
            <a:r>
              <a:rPr lang="en-IN" sz="2400" dirty="0"/>
              <a:t>PERFORMANCE-TEXT</a:t>
            </a:r>
          </a:p>
        </p:txBody>
      </p:sp>
      <p:sp>
        <p:nvSpPr>
          <p:cNvPr id="4" name="object 9">
            <a:extLst>
              <a:ext uri="{FF2B5EF4-FFF2-40B4-BE49-F238E27FC236}">
                <a16:creationId xmlns:a16="http://schemas.microsoft.com/office/drawing/2014/main" id="{AC29E158-1026-9864-4B6E-AAF3D20F61DA}"/>
              </a:ext>
            </a:extLst>
          </p:cNvPr>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8">
            <a:extLst>
              <a:ext uri="{FF2B5EF4-FFF2-40B4-BE49-F238E27FC236}">
                <a16:creationId xmlns:a16="http://schemas.microsoft.com/office/drawing/2014/main" id="{8AFF8BDE-432C-19D2-76B2-AAC6AD64AB56}"/>
              </a:ext>
            </a:extLst>
          </p:cNvPr>
          <p:cNvSpPr txBox="1">
            <a:spLocks noGrp="1"/>
          </p:cNvSpPr>
          <p:nvPr>
            <p:ph type="title"/>
          </p:nvPr>
        </p:nvSpPr>
        <p:spPr>
          <a:xfrm>
            <a:off x="1262311" y="6372775"/>
            <a:ext cx="10571998" cy="97045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IN" sz="1600" b="1" u="sng" spc="5"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DATA COLLECTION:</a:t>
            </a:r>
          </a:p>
          <a:p>
            <a:pPr marL="12700">
              <a:lnSpc>
                <a:spcPct val="100000"/>
              </a:lnSpc>
              <a:spcBef>
                <a:spcPts val="105"/>
              </a:spcBef>
            </a:pPr>
            <a:r>
              <a:rPr lang="en-US" sz="2800" dirty="0">
                <a:latin typeface="Trebuchet MS"/>
                <a:cs typeface="Trebuchet MS"/>
              </a:rPr>
              <a:t>●COLLECTED FROM KAGGLE.</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FEATURE COLLECTION:</a:t>
            </a:r>
          </a:p>
          <a:p>
            <a:pPr marL="12700">
              <a:lnSpc>
                <a:spcPct val="100000"/>
              </a:lnSpc>
              <a:spcBef>
                <a:spcPts val="105"/>
              </a:spcBef>
            </a:pPr>
            <a:r>
              <a:rPr lang="en-US" sz="2800" dirty="0">
                <a:latin typeface="Trebuchet MS"/>
                <a:cs typeface="Trebuchet MS"/>
              </a:rPr>
              <a:t>●</a:t>
            </a:r>
            <a:r>
              <a:rPr lang="en-IN" sz="2800" dirty="0"/>
              <a:t>CONDITIONAL FORMATTING</a:t>
            </a:r>
          </a:p>
          <a:p>
            <a:pPr marL="12700">
              <a:lnSpc>
                <a:spcPct val="100000"/>
              </a:lnSpc>
              <a:spcBef>
                <a:spcPts val="105"/>
              </a:spcBef>
            </a:pPr>
            <a:r>
              <a:rPr lang="en-US" sz="2800" dirty="0">
                <a:latin typeface="Trebuchet MS"/>
                <a:cs typeface="Trebuchet MS"/>
              </a:rPr>
              <a:t>● SYMBOLS</a:t>
            </a:r>
          </a:p>
          <a:p>
            <a:pPr marL="12700">
              <a:lnSpc>
                <a:spcPct val="100000"/>
              </a:lnSpc>
              <a:spcBef>
                <a:spcPts val="105"/>
              </a:spcBef>
            </a:pPr>
            <a:r>
              <a:rPr lang="en-US" sz="2800" dirty="0">
                <a:latin typeface="Trebuchet MS"/>
                <a:cs typeface="Trebuchet MS"/>
              </a:rPr>
              <a:t>●MERGE&amp;CENTER</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PERFORMANCE LEVEL:</a:t>
            </a:r>
          </a:p>
          <a:p>
            <a:pPr marL="12700">
              <a:lnSpc>
                <a:spcPct val="100000"/>
              </a:lnSpc>
              <a:spcBef>
                <a:spcPts val="105"/>
              </a:spcBef>
            </a:pPr>
            <a:r>
              <a:rPr lang="en-US" sz="2800" dirty="0">
                <a:latin typeface="Trebuchet MS"/>
                <a:cs typeface="Trebuchet MS"/>
              </a:rPr>
              <a:t>●WITH USING EMPLOYEE RATING COLUNM TO GET PERFORMANCE LEVEL.</a:t>
            </a:r>
          </a:p>
          <a:p>
            <a:pPr marL="12700">
              <a:lnSpc>
                <a:spcPct val="100000"/>
              </a:lnSpc>
              <a:spcBef>
                <a:spcPts val="105"/>
              </a:spcBef>
            </a:pPr>
            <a:endParaRPr sz="2800" dirty="0">
              <a:latin typeface="Trebuchet MS"/>
              <a:cs typeface="Trebuchet MS"/>
            </a:endParaRPr>
          </a:p>
        </p:txBody>
      </p:sp>
    </p:spTree>
    <p:extLst>
      <p:ext uri="{BB962C8B-B14F-4D97-AF65-F5344CB8AC3E}">
        <p14:creationId xmlns:p14="http://schemas.microsoft.com/office/powerpoint/2010/main" val="8965359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418</Words>
  <Application>Microsoft Office PowerPoint</Application>
  <PresentationFormat>Widescreen</PresentationFormat>
  <Paragraphs>56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Quotable</vt:lpstr>
      <vt:lpstr>Employee Data Analysis using Excel  </vt:lpstr>
      <vt:lpstr>PROJECT TITLE:</vt:lpstr>
      <vt:lpstr>AGENDA:</vt:lpstr>
      <vt:lpstr>PROBLEM STATEMENT   Analyzing employee salaries helps ensure fair compensation, identify wage disparities, and align pay structures with industry standards. It also aids in budgeting and financial planning, ensuring that salary expenses are sustainable. </vt:lpstr>
      <vt:lpstr>PROJECT OVERVIEW  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      </vt:lpstr>
      <vt:lpstr>WHO ARE THE END USERS?  -HUMAN RESOURCES(HR) -MANAGEMENT &amp; EXECUTIVES -FINANCE DEPARTMENT -TEAM LEADER -EMPLOYEES  </vt:lpstr>
      <vt:lpstr>OUR SOLUTION AND ITS VALUE PROPOSITION                   CONDITIONAL FORMATTING-SALARY                       FILTER-REMOVE                       FORMULA-PERFROMANCE                       GRAPH- DATA VISUALIZTION     </vt:lpstr>
      <vt:lpstr>Dataset Description  EMPLOYEE DETAILS-KAGGLE.COM 30-FEATURES 11-FEATURES NAME-TEXT JOINING YEAR-NUMBERS GENDER-MALE OR FEMALE AGE-NUMBERS SALARY-NUMBERS WORK LOCATION-TEXT EMPLOYEE RATING-NUMBERS PERFORMANCE-TEXT</vt:lpstr>
      <vt:lpstr>MODELLING  DATA COLLECTION: ●COLLECTED FROM KAGGLE.  FEATURE COLLECTION: ●CONDITIONAL FORMATTING ● SYMBOLS ●MERGE&amp;CENTER  PERFORMANCE LEVEL: ●WITH USING EMPLOYEE RATING COLUNM TO GET PERFORMANCE LEVEL. </vt:lpstr>
      <vt:lpstr>SUMMARY: </vt:lpstr>
      <vt:lpstr>RESULTS: </vt:lpstr>
      <vt:lpstr>Result:</vt:lpstr>
      <vt:lpstr>CONCLUSION:  IN THIS SALARY ANALYSIS THE SOME OF EMPLOYEES ARE GET HIGHER  SALARY IN THE DEPARTMENT OF  QUALITY AND SALES.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balamuruganmuthaiya11@gmail.com</cp:lastModifiedBy>
  <cp:revision>17</cp:revision>
  <dcterms:created xsi:type="dcterms:W3CDTF">2024-03-29T15:07:22Z</dcterms:created>
  <dcterms:modified xsi:type="dcterms:W3CDTF">2024-09-02T08:41:46Z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