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6" r:id="rId3"/>
    <p:sldId id="260" r:id="rId4"/>
    <p:sldId id="261" r:id="rId5"/>
    <p:sldId id="263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2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scott" userId="e31a8295e73bec19" providerId="LiveId" clId="{2FDCEAB9-35B0-4A17-B496-8A1F128F7245}"/>
    <pc:docChg chg="undo custSel addSld modSld addSection delSection modSection">
      <pc:chgData name="james scott" userId="e31a8295e73bec19" providerId="LiveId" clId="{2FDCEAB9-35B0-4A17-B496-8A1F128F7245}" dt="2024-03-28T11:54:44.022" v="50" actId="17846"/>
      <pc:docMkLst>
        <pc:docMk/>
      </pc:docMkLst>
      <pc:sldChg chg="addSp delSp modSp mod modClrScheme chgLayout">
        <pc:chgData name="james scott" userId="e31a8295e73bec19" providerId="LiveId" clId="{2FDCEAB9-35B0-4A17-B496-8A1F128F7245}" dt="2024-03-28T11:50:17.887" v="32" actId="27636"/>
        <pc:sldMkLst>
          <pc:docMk/>
          <pc:sldMk cId="109857222" sldId="256"/>
        </pc:sldMkLst>
        <pc:spChg chg="mod ord">
          <ac:chgData name="james scott" userId="e31a8295e73bec19" providerId="LiveId" clId="{2FDCEAB9-35B0-4A17-B496-8A1F128F7245}" dt="2024-03-28T11:49:48.616" v="28"/>
          <ac:spMkLst>
            <pc:docMk/>
            <pc:sldMk cId="109857222" sldId="256"/>
            <ac:spMk id="2" creationId="{00000000-0000-0000-0000-000000000000}"/>
          </ac:spMkLst>
        </pc:spChg>
        <pc:spChg chg="del mod ord">
          <ac:chgData name="james scott" userId="e31a8295e73bec19" providerId="LiveId" clId="{2FDCEAB9-35B0-4A17-B496-8A1F128F7245}" dt="2024-03-28T11:45:13.237" v="12" actId="700"/>
          <ac:spMkLst>
            <pc:docMk/>
            <pc:sldMk cId="109857222" sldId="256"/>
            <ac:spMk id="3" creationId="{00000000-0000-0000-0000-000000000000}"/>
          </ac:spMkLst>
        </pc:spChg>
        <pc:spChg chg="add del mod ord">
          <ac:chgData name="james scott" userId="e31a8295e73bec19" providerId="LiveId" clId="{2FDCEAB9-35B0-4A17-B496-8A1F128F7245}" dt="2024-03-28T11:50:17.887" v="32" actId="27636"/>
          <ac:spMkLst>
            <pc:docMk/>
            <pc:sldMk cId="109857222" sldId="256"/>
            <ac:spMk id="4" creationId="{D2C28259-F1BA-0127-3932-94DD77E40F23}"/>
          </ac:spMkLst>
        </pc:spChg>
        <pc:spChg chg="add mod ord">
          <ac:chgData name="james scott" userId="e31a8295e73bec19" providerId="LiveId" clId="{2FDCEAB9-35B0-4A17-B496-8A1F128F7245}" dt="2024-03-28T11:50:01.585" v="29"/>
          <ac:spMkLst>
            <pc:docMk/>
            <pc:sldMk cId="109857222" sldId="256"/>
            <ac:spMk id="5" creationId="{F2CC7F74-4EA0-6366-D4F0-29B40F23B7D6}"/>
          </ac:spMkLst>
        </pc:spChg>
        <pc:spChg chg="add del mod ord">
          <ac:chgData name="james scott" userId="e31a8295e73bec19" providerId="LiveId" clId="{2FDCEAB9-35B0-4A17-B496-8A1F128F7245}" dt="2024-03-28T11:48:22.299" v="23" actId="700"/>
          <ac:spMkLst>
            <pc:docMk/>
            <pc:sldMk cId="109857222" sldId="256"/>
            <ac:spMk id="6" creationId="{56694ADD-2A81-E7D9-62F2-4A5512D1ADC0}"/>
          </ac:spMkLst>
        </pc:spChg>
        <pc:spChg chg="add del mod ord">
          <ac:chgData name="james scott" userId="e31a8295e73bec19" providerId="LiveId" clId="{2FDCEAB9-35B0-4A17-B496-8A1F128F7245}" dt="2024-03-28T11:48:22.299" v="23" actId="700"/>
          <ac:spMkLst>
            <pc:docMk/>
            <pc:sldMk cId="109857222" sldId="256"/>
            <ac:spMk id="7" creationId="{4818B633-AAD0-7BF1-5EB4-51C8CF0B638F}"/>
          </ac:spMkLst>
        </pc:spChg>
        <pc:spChg chg="add del mod ord">
          <ac:chgData name="james scott" userId="e31a8295e73bec19" providerId="LiveId" clId="{2FDCEAB9-35B0-4A17-B496-8A1F128F7245}" dt="2024-03-28T11:48:22.299" v="23" actId="700"/>
          <ac:spMkLst>
            <pc:docMk/>
            <pc:sldMk cId="109857222" sldId="256"/>
            <ac:spMk id="8" creationId="{7A84DB25-2F95-A849-312D-44274C48C136}"/>
          </ac:spMkLst>
        </pc:spChg>
      </pc:sldChg>
      <pc:sldChg chg="modSp new mod">
        <pc:chgData name="james scott" userId="e31a8295e73bec19" providerId="LiveId" clId="{2FDCEAB9-35B0-4A17-B496-8A1F128F7245}" dt="2024-03-28T11:53:14.544" v="42" actId="27636"/>
        <pc:sldMkLst>
          <pc:docMk/>
          <pc:sldMk cId="3759355233" sldId="257"/>
        </pc:sldMkLst>
        <pc:spChg chg="mod">
          <ac:chgData name="james scott" userId="e31a8295e73bec19" providerId="LiveId" clId="{2FDCEAB9-35B0-4A17-B496-8A1F128F7245}" dt="2024-03-28T11:52:26.293" v="38" actId="20577"/>
          <ac:spMkLst>
            <pc:docMk/>
            <pc:sldMk cId="3759355233" sldId="257"/>
            <ac:spMk id="2" creationId="{E06D9FF2-65DE-B7CD-273D-35FC746F2BA0}"/>
          </ac:spMkLst>
        </pc:spChg>
        <pc:spChg chg="mod">
          <ac:chgData name="james scott" userId="e31a8295e73bec19" providerId="LiveId" clId="{2FDCEAB9-35B0-4A17-B496-8A1F128F7245}" dt="2024-03-28T11:53:14.544" v="42" actId="27636"/>
          <ac:spMkLst>
            <pc:docMk/>
            <pc:sldMk cId="3759355233" sldId="257"/>
            <ac:spMk id="3" creationId="{43E2AECE-51C6-3B64-9FDF-B838A08633D4}"/>
          </ac:spMkLst>
        </pc:spChg>
        <pc:spChg chg="mod">
          <ac:chgData name="james scott" userId="e31a8295e73bec19" providerId="LiveId" clId="{2FDCEAB9-35B0-4A17-B496-8A1F128F7245}" dt="2024-03-28T11:53:04.777" v="40" actId="255"/>
          <ac:spMkLst>
            <pc:docMk/>
            <pc:sldMk cId="3759355233" sldId="257"/>
            <ac:spMk id="4" creationId="{92A961D8-703A-DC39-57E4-7E473EFAAD7C}"/>
          </ac:spMkLst>
        </pc:spChg>
      </pc:sldChg>
      <pc:sldChg chg="new">
        <pc:chgData name="james scott" userId="e31a8295e73bec19" providerId="LiveId" clId="{2FDCEAB9-35B0-4A17-B496-8A1F128F7245}" dt="2024-03-28T11:53:39.169" v="43" actId="680"/>
        <pc:sldMkLst>
          <pc:docMk/>
          <pc:sldMk cId="2636292311" sldId="258"/>
        </pc:sldMkLst>
      </pc:sldChg>
      <pc:sldChg chg="new">
        <pc:chgData name="james scott" userId="e31a8295e73bec19" providerId="LiveId" clId="{2FDCEAB9-35B0-4A17-B496-8A1F128F7245}" dt="2024-03-28T11:53:44.417" v="44" actId="680"/>
        <pc:sldMkLst>
          <pc:docMk/>
          <pc:sldMk cId="853780888" sldId="259"/>
        </pc:sldMkLst>
      </pc:sldChg>
      <pc:sldChg chg="new">
        <pc:chgData name="james scott" userId="e31a8295e73bec19" providerId="LiveId" clId="{2FDCEAB9-35B0-4A17-B496-8A1F128F7245}" dt="2024-03-28T11:54:09.617" v="47" actId="680"/>
        <pc:sldMkLst>
          <pc:docMk/>
          <pc:sldMk cId="3242030832" sldId="260"/>
        </pc:sldMkLst>
      </pc:sldChg>
      <pc:sldChg chg="new">
        <pc:chgData name="james scott" userId="e31a8295e73bec19" providerId="LiveId" clId="{2FDCEAB9-35B0-4A17-B496-8A1F128F7245}" dt="2024-03-28T11:54:14.240" v="48" actId="680"/>
        <pc:sldMkLst>
          <pc:docMk/>
          <pc:sldMk cId="2128879221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30/03/2024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30/03/2024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30/03/2024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30/03/2024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30/03/2024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30/03/2024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30/03/2024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30/03/2024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30/03/2024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30/03/2024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30/03/2024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30/03/2024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3B25F6-F715-9F32-AB27-59E933E0C7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478" y="1683756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Course Management System Development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C0DAB-D71B-1B64-5FF1-FFE35A3F51BB}"/>
              </a:ext>
            </a:extLst>
          </p:cNvPr>
          <p:cNvSpPr>
            <a:spLocks/>
          </p:cNvSpPr>
          <p:nvPr/>
        </p:nvSpPr>
        <p:spPr>
          <a:xfrm>
            <a:off x="4784789" y="4572257"/>
            <a:ext cx="5714428" cy="1034748"/>
          </a:xfrm>
          <a:prstGeom prst="rect">
            <a:avLst/>
          </a:prstGeom>
        </p:spPr>
        <p:txBody>
          <a:bodyPr/>
          <a:lstStyle/>
          <a:p>
            <a:pPr defTabSz="56692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kern="1200" dirty="0">
                <a:solidFill>
                  <a:srgbClr val="0D0D0D"/>
                </a:solidFill>
                <a:latin typeface="Söhne"/>
                <a:ea typeface="+mn-ea"/>
                <a:cs typeface="+mn-cs"/>
              </a:rPr>
              <a:t>Presented by: JAMES SCOTT</a:t>
            </a:r>
          </a:p>
          <a:p>
            <a:pPr defTabSz="56692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kern="1200" dirty="0">
                <a:solidFill>
                  <a:srgbClr val="0D0D0D"/>
                </a:solidFill>
                <a:latin typeface="Söhne"/>
                <a:ea typeface="+mn-ea"/>
                <a:cs typeface="+mn-cs"/>
              </a:rPr>
              <a:t>Date: 30/03/24</a:t>
            </a:r>
          </a:p>
          <a:p>
            <a:pPr>
              <a:spcAft>
                <a:spcPts val="600"/>
              </a:spcAft>
            </a:pPr>
            <a:endParaRPr lang="en-IE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962022-D2A5-5063-9703-E8373E5A0A44}"/>
              </a:ext>
            </a:extLst>
          </p:cNvPr>
          <p:cNvSpPr>
            <a:spLocks/>
          </p:cNvSpPr>
          <p:nvPr/>
        </p:nvSpPr>
        <p:spPr>
          <a:xfrm>
            <a:off x="4879047" y="869696"/>
            <a:ext cx="6957434" cy="2382004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566928">
              <a:spcAft>
                <a:spcPts val="600"/>
              </a:spcAft>
            </a:pPr>
            <a:r>
              <a:rPr lang="en-US" sz="4800" kern="1200" dirty="0">
                <a:solidFill>
                  <a:srgbClr val="0D0D0D"/>
                </a:solidFill>
                <a:latin typeface="Söhne"/>
                <a:ea typeface="+mn-ea"/>
                <a:cs typeface="+mn-cs"/>
              </a:rPr>
              <a:t>Leveraging Technology for Educational Excellence</a:t>
            </a:r>
            <a:endParaRPr lang="en-IE" sz="4800" dirty="0"/>
          </a:p>
        </p:txBody>
      </p:sp>
    </p:spTree>
    <p:extLst>
      <p:ext uri="{BB962C8B-B14F-4D97-AF65-F5344CB8AC3E}">
        <p14:creationId xmlns:p14="http://schemas.microsoft.com/office/powerpoint/2010/main" val="2636292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E3F00-1621-3B7E-DC19-2549D1954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IE" sz="3600" b="1" i="0" dirty="0">
                <a:solidFill>
                  <a:schemeClr val="tx2"/>
                </a:solidFill>
                <a:effectLst/>
                <a:latin typeface="Söhne"/>
              </a:rPr>
              <a:t>Introduction to my Project</a:t>
            </a:r>
            <a:endParaRPr lang="en-IE" sz="3600" dirty="0">
              <a:solidFill>
                <a:schemeClr val="tx2"/>
              </a:solidFill>
            </a:endParaRPr>
          </a:p>
        </p:txBody>
      </p:sp>
      <p:pic>
        <p:nvPicPr>
          <p:cNvPr id="7" name="Graphic 6" descr="Education">
            <a:extLst>
              <a:ext uri="{FF2B5EF4-FFF2-40B4-BE49-F238E27FC236}">
                <a16:creationId xmlns:a16="http://schemas.microsoft.com/office/drawing/2014/main" id="{C8779A88-4B06-9FCB-806E-D3A9C9982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FF108-9F7F-486A-508C-953C528D8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2"/>
                </a:solidFill>
                <a:effectLst/>
                <a:latin typeface="Söhne"/>
              </a:rPr>
              <a:t>In today's rapidly evolving educational landscape, the integration of technology holds paramount significance. Our project aims to harness this potential by developing a bespoke Course Management System (CMS) tailored specifically for collegiate settings.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2"/>
                </a:solidFill>
                <a:effectLst/>
                <a:latin typeface="Söhne"/>
              </a:rPr>
              <a:t>The fusion of technology and education is not merely a trend but a necessity in modern academia. Our project is driven by the recognition of this necessity and the desire to leverage technology to its fullest extent in enhancing the educational experience.</a:t>
            </a:r>
          </a:p>
          <a:p>
            <a:endParaRPr lang="en-IE" sz="18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37721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50C04E0F-3EBF-F7CD-DB46-6E8E7FAFF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en-US" sz="3600" i="0">
                <a:solidFill>
                  <a:schemeClr val="tx2"/>
                </a:solidFill>
                <a:effectLst/>
                <a:latin typeface="Söhne"/>
              </a:rPr>
              <a:t>Importance of Technology in Education</a:t>
            </a:r>
            <a:endParaRPr lang="en-IE" sz="3600">
              <a:solidFill>
                <a:schemeClr val="tx2"/>
              </a:solidFill>
            </a:endParaRPr>
          </a:p>
        </p:txBody>
      </p:sp>
      <p:sp>
        <p:nvSpPr>
          <p:cNvPr id="39" name="Content Placeholder 5">
            <a:extLst>
              <a:ext uri="{FF2B5EF4-FFF2-40B4-BE49-F238E27FC236}">
                <a16:creationId xmlns:a16="http://schemas.microsoft.com/office/drawing/2014/main" id="{9C4735C0-FDFF-1380-8C88-ACABF4642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412" y="2979336"/>
            <a:ext cx="5709721" cy="2430864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chemeClr val="tx2"/>
                </a:solidFill>
                <a:effectLst/>
                <a:latin typeface="Söhne"/>
              </a:rPr>
              <a:t>Technology serves as a catalyst for innovation in education, facilitating more efficient administrative processes and enriching the learning journey for students.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chemeClr val="tx2"/>
                </a:solidFill>
                <a:effectLst/>
                <a:latin typeface="Söhne"/>
              </a:rPr>
              <a:t>The integration of technology in education enables the creation of dynamic and interactive learning environments, fostering engagement and enhancing comprehension.</a:t>
            </a:r>
          </a:p>
          <a:p>
            <a:endParaRPr lang="en-IE" sz="2000">
              <a:solidFill>
                <a:schemeClr val="tx2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42030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340BE254-D171-AB97-E9F2-01A8CA947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en-IE" sz="3600" b="1" i="0">
                <a:solidFill>
                  <a:schemeClr val="tx2"/>
                </a:solidFill>
                <a:effectLst/>
                <a:latin typeface="Söhne"/>
              </a:rPr>
              <a:t>Overview of CMS Objectives</a:t>
            </a:r>
            <a:endParaRPr lang="en-IE" sz="3600">
              <a:solidFill>
                <a:schemeClr val="tx2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69608-40BB-8D2C-87C0-86B9492E1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412" y="2979336"/>
            <a:ext cx="5709721" cy="2430864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chemeClr val="tx2"/>
                </a:solidFill>
                <a:effectLst/>
                <a:latin typeface="Söhne"/>
              </a:rPr>
              <a:t>My CMS aims to streamline administrative workflows and enhance user experiences by providing seamless integration with existing Java and MySQL-based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chemeClr val="tx2"/>
                </a:solidFill>
                <a:effectLst/>
                <a:latin typeface="Söhne"/>
              </a:rPr>
              <a:t>Through this integration, the CMS seeks to reduce the burden on educators and administrators by centralizing course-related information and automating repetitive tasks.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chemeClr val="tx2"/>
                </a:solidFill>
                <a:effectLst/>
                <a:latin typeface="Söhne"/>
              </a:rPr>
              <a:t>The focus on Java and MySQL integration ensures compatibility with the institution's current technological framework, laying the foundation for future scalability and development.</a:t>
            </a:r>
          </a:p>
          <a:p>
            <a:endParaRPr lang="en-IE" sz="1600">
              <a:solidFill>
                <a:schemeClr val="tx2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28879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61AEE4-4E38-4BAC-976D-E0DE523FC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0BC676B-D19A-44DB-910A-0C0E6D43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431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99AA485-A13F-4455-814E-C116AD7E0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C90D55F-0AFB-45E5-8815-A4701774C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476B6C1-4A41-48E6-8540-FC48FCD76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347F445-D2CA-4FEB-AB8E-7A47AB57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2F1B3D8-301E-4A54-9284-EB14E9056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E4B9C67-860A-4569-AC84-3ADE433D1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175B763-A6E6-4AD1-9138-9B1164A7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14890B-E756-EEF6-AAB5-A7D3D5631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466" y="991261"/>
            <a:ext cx="5754696" cy="1837349"/>
          </a:xfrm>
        </p:spPr>
        <p:txBody>
          <a:bodyPr anchor="ctr">
            <a:normAutofit/>
          </a:bodyPr>
          <a:lstStyle/>
          <a:p>
            <a:pPr algn="ctr"/>
            <a:r>
              <a:rPr lang="en-US" sz="3300" b="1" i="0">
                <a:solidFill>
                  <a:schemeClr val="tx2"/>
                </a:solidFill>
                <a:effectLst/>
                <a:latin typeface="Söhne"/>
              </a:rPr>
              <a:t>Vision for Enhancing Administrative Workflows and Student Learning Experiences</a:t>
            </a:r>
            <a:endParaRPr lang="en-IE" sz="33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D4574-2302-7B0D-A311-697BB08B2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5954" y="2979336"/>
            <a:ext cx="5709721" cy="2430864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chemeClr val="tx2"/>
                </a:solidFill>
                <a:effectLst/>
                <a:latin typeface="Söhne"/>
              </a:rPr>
              <a:t>Beyond mere digitization, our project embodies a commitment to catalyzing positive change within the educational ecosystem. We aspire to empower educators, administrators, and students alike through the seamless integration of technology.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chemeClr val="tx2"/>
                </a:solidFill>
                <a:effectLst/>
                <a:latin typeface="Söhne"/>
              </a:rPr>
              <a:t>Our vision is to create an ecosystem where educational resources are not only accessible but also intelligently tailored to meet the diverse needs of learners, ultimately fostering a realm of heightened student satisfaction and academic performance.</a:t>
            </a:r>
          </a:p>
          <a:p>
            <a:endParaRPr lang="en-IE" sz="16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630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CADCC78-A5A0-752C-DED5-B26528980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en-IE" sz="3600" b="1" i="0">
                <a:solidFill>
                  <a:schemeClr val="tx2"/>
                </a:solidFill>
                <a:effectLst/>
                <a:latin typeface="Söhne"/>
              </a:rPr>
              <a:t>Explanation of Java-MySQL Integration</a:t>
            </a:r>
            <a:endParaRPr lang="en-IE" sz="36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645A8-DFA7-9EC6-8FEA-5EF0C9D15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412" y="2979336"/>
            <a:ext cx="5709721" cy="2430864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chemeClr val="tx2"/>
                </a:solidFill>
                <a:effectLst/>
                <a:latin typeface="Söhne"/>
              </a:rPr>
              <a:t>Java-MySQL integration refers to the process of connecting Java applications with MySQL databases to enable data interaction and manipulation.</a:t>
            </a:r>
            <a:endParaRPr lang="en-IE" sz="200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91504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A75ADF-A5C4-0924-9110-F6C82C223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466" y="991261"/>
            <a:ext cx="5754696" cy="1837349"/>
          </a:xfrm>
        </p:spPr>
        <p:txBody>
          <a:bodyPr anchor="b">
            <a:normAutofit/>
          </a:bodyPr>
          <a:lstStyle/>
          <a:p>
            <a:pPr algn="ctr"/>
            <a:r>
              <a:rPr lang="en-US" sz="3600" b="1" i="0">
                <a:solidFill>
                  <a:schemeClr val="tx2"/>
                </a:solidFill>
                <a:effectLst/>
                <a:latin typeface="Söhne"/>
              </a:rPr>
              <a:t>mportance of JDBC in Connecting Java with MySQL</a:t>
            </a:r>
            <a:endParaRPr lang="en-IE" sz="3600">
              <a:solidFill>
                <a:schemeClr val="tx2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C3921CD-DDE5-4B57-8FDF-B37ADE4ED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219" y="3985"/>
            <a:ext cx="9747620" cy="6858000"/>
            <a:chOff x="1318434" y="36937"/>
            <a:chExt cx="9747620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4CBEDF6-7B5F-471F-AF99-301A23748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D43DB10-4F84-47C2-8170-CB9EED8667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F35C7A0-1526-4D97-BCD8-91B3576E3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009574A-38B7-43A8-A925-1FB54C6B1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A3AAA50-DE22-4E5D-9064-A37786C59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FC193-5A4D-ECC7-7E9D-B85F577BB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5954" y="2979336"/>
            <a:ext cx="5709721" cy="2430864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chemeClr val="tx2"/>
                </a:solidFill>
                <a:effectLst/>
                <a:latin typeface="Söhne"/>
              </a:rPr>
              <a:t>JDBC (Java Database Connectivity) is a key component in Java-MySQL integration, providing a set of classes and interfaces for Java applications to interact with databases like MySQL.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chemeClr val="tx2"/>
                </a:solidFill>
                <a:effectLst/>
                <a:latin typeface="Söhne"/>
              </a:rPr>
              <a:t>JDBC acts as a bridge between Java and MySQL, facilitating tasks such as establishing connections, executing queries, and retrieving results from the database.</a:t>
            </a:r>
          </a:p>
          <a:p>
            <a:endParaRPr lang="en-IE" sz="2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46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61AEE4-4E38-4BAC-976D-E0DE523FC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0BC676B-D19A-44DB-910A-0C0E6D43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431" y="3985"/>
            <a:ext cx="9772765" cy="6858000"/>
            <a:chOff x="1303402" y="3985"/>
            <a:chExt cx="9772765" cy="6858000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99AA485-A13F-4455-814E-C116AD7E0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C90D55F-0AFB-45E5-8815-A4701774C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476B6C1-4A41-48E6-8540-FC48FCD76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347F445-D2CA-4FEB-AB8E-7A47AB57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2F1B3D8-301E-4A54-9284-EB14E9056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E4B9C67-860A-4569-AC84-3ADE433D1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175B763-A6E6-4AD1-9138-9B1164A7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1BDECBF-EFA4-B21F-9FAE-C25EBED7C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466" y="991261"/>
            <a:ext cx="5754696" cy="1837349"/>
          </a:xfrm>
        </p:spPr>
        <p:txBody>
          <a:bodyPr anchor="ctr">
            <a:normAutofit/>
          </a:bodyPr>
          <a:lstStyle/>
          <a:p>
            <a:pPr algn="ctr"/>
            <a:r>
              <a:rPr lang="en-IE" sz="3600" b="1" i="0">
                <a:solidFill>
                  <a:schemeClr val="tx2"/>
                </a:solidFill>
                <a:effectLst/>
                <a:latin typeface="Söhne"/>
              </a:rPr>
              <a:t>CMS System</a:t>
            </a:r>
            <a:endParaRPr lang="en-IE" sz="36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9D6C6-9B83-637F-5A64-55D72F205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5954" y="2319867"/>
            <a:ext cx="5709721" cy="4182533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2"/>
                </a:solidFill>
                <a:effectLst/>
                <a:latin typeface="Söhne"/>
              </a:rPr>
              <a:t>Java-MySQL Integration:</a:t>
            </a:r>
            <a:endParaRPr lang="en-US" sz="1600" b="0" i="0" dirty="0">
              <a:solidFill>
                <a:schemeClr val="tx2"/>
              </a:solidFill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The CMS utilizes Java to seamlessly retrieve student enrollment data from the MySQL database, ensuring efficient data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2"/>
                </a:solidFill>
                <a:effectLst/>
                <a:latin typeface="Söhne"/>
              </a:rPr>
              <a:t>Admin Capabilities:</a:t>
            </a:r>
            <a:endParaRPr lang="en-US" sz="1600" b="0" i="0" dirty="0">
              <a:solidFill>
                <a:schemeClr val="tx2"/>
              </a:solidFill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Admin has access to add new lecturers office staff and admin.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This includes delegating new usernames and password 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2"/>
                </a:solidFill>
                <a:effectLst/>
                <a:latin typeface="Söhne"/>
              </a:rPr>
              <a:t>Feedback Integration:</a:t>
            </a:r>
            <a:endParaRPr lang="en-US" sz="1600" b="0" i="0" dirty="0">
              <a:solidFill>
                <a:schemeClr val="tx2"/>
              </a:solidFill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The CMS empowers administrators to gather and analyze feedback from students regarding the enrollment process.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Feedback Analysis: Administrators can evaluate feedback to identify areas for improvement and optimize the enrollment experience.</a:t>
            </a:r>
          </a:p>
          <a:p>
            <a:endParaRPr lang="en-IE" sz="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952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486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Söhne</vt:lpstr>
      <vt:lpstr>office theme</vt:lpstr>
      <vt:lpstr>Course Management System Development</vt:lpstr>
      <vt:lpstr>Introduction to my Project</vt:lpstr>
      <vt:lpstr>Importance of Technology in Education</vt:lpstr>
      <vt:lpstr>Overview of CMS Objectives</vt:lpstr>
      <vt:lpstr>Vision for Enhancing Administrative Workflows and Student Learning Experiences</vt:lpstr>
      <vt:lpstr>Explanation of Java-MySQL Integration</vt:lpstr>
      <vt:lpstr>mportance of JDBC in Connecting Java with MySQL</vt:lpstr>
      <vt:lpstr>CMS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James Scott</cp:lastModifiedBy>
  <cp:revision>2</cp:revision>
  <dcterms:created xsi:type="dcterms:W3CDTF">2024-03-26T19:27:59Z</dcterms:created>
  <dcterms:modified xsi:type="dcterms:W3CDTF">2024-03-30T16:22:34Z</dcterms:modified>
</cp:coreProperties>
</file>