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9" r:id="rId6"/>
    <p:sldId id="267" r:id="rId7"/>
    <p:sldId id="268" r:id="rId8"/>
    <p:sldId id="261" r:id="rId9"/>
    <p:sldId id="271" r:id="rId10"/>
    <p:sldId id="272" r:id="rId11"/>
    <p:sldId id="270" r:id="rId12"/>
    <p:sldId id="262" r:id="rId13"/>
    <p:sldId id="275" r:id="rId14"/>
    <p:sldId id="273" r:id="rId15"/>
    <p:sldId id="263" r:id="rId16"/>
    <p:sldId id="264" r:id="rId17"/>
    <p:sldId id="274" r:id="rId18"/>
    <p:sldId id="276" r:id="rId19"/>
    <p:sldId id="265" r:id="rId20"/>
    <p:sldId id="26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F0D89-E5FB-4D5F-A786-EE7397DF4B19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7A15E-1EC5-4586-89B0-863FC7EC4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39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99965-289A-4FA8-ACB2-436981343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5E2866-6475-4D47-A4BA-E31607BDA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E359F9-CDD3-41F8-8D48-058AD74C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E9B-660B-4E5C-A4AD-2D159DD3F50C}" type="datetime1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3B5236-47F4-4958-8166-EBC4BA29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991C8D-BEA6-4749-BCB3-EE09804C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66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27487-7501-4FD1-B3FB-4FB84469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10C00D-B234-4641-8F36-D0744DAFA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AAEB4-94FD-4D9C-8763-0B789612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40D5-CBA3-45FB-8498-E054ED434428}" type="datetime1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3FCFF3-E3B2-4BB1-AE12-989B8EE8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64CF1-06F7-497D-BB49-ED8374A4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4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F1C6C2-5150-4A38-914C-5922C4D02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5A29BF-FE32-4B5D-AFB3-CAE709759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55E64-C916-4E47-A8F2-19FA392A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83C-0746-4029-9DF0-3F8C2A13F050}" type="datetime1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F8D4B7-038F-4567-B549-9F9F1681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62FA47-22E4-4592-B878-1DD3ED37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25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42512-087B-4CEB-9D66-4F9B457E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A7608-2C93-464C-8084-09B58FE4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97095-B2E2-416E-8B93-1DEE6E98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A428-632F-446E-8706-610B19147780}" type="datetime1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2DBD1-CF68-41C2-8024-80C03429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92FD95-5339-4A23-B1E8-6E6646B1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1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2BE9F-FD65-458E-AE27-59347EE8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2683A9-B86B-41E4-9735-595D05041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EE1A61-002B-479B-A9F9-9EAA15DF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D6A0-2659-4EE7-AB6A-EF74EB1C55F1}" type="datetime1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0E830B-0BBB-4118-987B-AEA41167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05894E-93E6-481C-AA17-4DB472E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94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A8C3C-0EED-4672-9E74-24D445F2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FA5B3-DF4C-44D4-A469-7A78ABE00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F36CD6-558A-4623-8166-E530C6CDD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38D3F1-6539-47E7-850A-AADB948E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37B7-A4E1-4E85-9DD2-5E4FB00998B9}" type="datetime1">
              <a:rPr lang="pt-BR" smtClean="0"/>
              <a:t>22/02/2018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A3E7F5-F7A3-49F8-8B45-37E804D6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E07655-CFB3-4B4A-9D51-0FF858DE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99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B04F7-669D-43A7-932B-8A56B1AB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79221-4D05-4925-8A26-1BD5DCDC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FA42FD-AEC4-46D2-82C6-331CDE6ED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A99B20-4181-44E0-80D2-D0106E446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1C8A91-064F-4603-9FDE-646C9CB15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26DE56-2AF8-49D9-A08E-5CF5B961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AC86-8494-4713-BACA-D9353EBA6A89}" type="datetime1">
              <a:rPr lang="pt-BR" smtClean="0"/>
              <a:t>22/02/2018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F9DEF8-464D-42D9-AA0F-996D1812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D1E1B7-4FFA-46AF-A0AE-C526F02A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00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AB202-36F3-492B-A63B-FBD51850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D4C03A-616A-425F-94E2-FB14ABE5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D6CF-2E96-460F-9D72-C12AAFF9A5A1}" type="datetime1">
              <a:rPr lang="pt-BR" smtClean="0"/>
              <a:t>22/02/2018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25441B-C31C-41C8-A810-C332E6D9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73293A-BAF5-43B0-9F6C-8E747EFF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38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5968DE-6333-491B-83D4-D78F088F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AE78-3E09-49D7-8A15-21C0AF622AD3}" type="datetime1">
              <a:rPr lang="pt-BR" smtClean="0"/>
              <a:t>22/02/2018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4EEFE6-33CF-49D6-8803-372E24C8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55D2A5-9711-4A9E-9F26-40F040BE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5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E5175-4E96-43FF-AE67-542AC438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104F6-1E02-4FE1-B84D-3E307C88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0E1BF9-9355-41FA-AA07-6FC29A9D5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51E63C-0A94-471A-A7AD-B4E7D9AD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B1E9-1F43-470C-967D-53E40B448A13}" type="datetime1">
              <a:rPr lang="pt-BR" smtClean="0"/>
              <a:t>22/02/2018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2AD813-70AD-4292-90AD-A4409EDF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F3DF75-571A-46EF-9DAC-848BA969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97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C2E36-AF55-498B-855E-65F0EA12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918D56-BD74-41A2-8713-76820CEF6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302F41-2B5C-4852-952D-0933730C1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A7A0A8-8840-421F-8F51-F6346FD6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4961-F953-4784-BCA2-C285AE721753}" type="datetime1">
              <a:rPr lang="pt-BR" smtClean="0"/>
              <a:t>22/02/2018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8DACA1-6BA5-4CB2-BA97-02656CA0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1EC891-E6EE-4E8B-9934-363655BE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75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1E499F-8ADF-4C36-B39E-9D8110C0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C6D5EA-B191-4D69-9B0A-28042768D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888A9-EFED-4F47-901E-106CB3150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B41E1-69BB-4702-8770-BFF9E763563A}" type="datetime1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137C53-CC09-4D59-823F-AAA4BA41C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Aléxia Krüger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5AAD9-C1BA-46E7-BA08-53C8C77A5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9AEF6-2F7D-44A4-9C58-624DFD36B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8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1482380"/>
          </a:xfrm>
        </p:spPr>
        <p:txBody>
          <a:bodyPr>
            <a:normAutofit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GERÊNCIA DE CONFIGURAÇÃO DE SOFTWARE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1164A8-81E5-4665-83B6-F18174C7759B}"/>
              </a:ext>
            </a:extLst>
          </p:cNvPr>
          <p:cNvSpPr txBox="1"/>
          <p:nvPr/>
        </p:nvSpPr>
        <p:spPr>
          <a:xfrm>
            <a:off x="1524001" y="2406417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Mudanças durante o desenvolvimento de um software são inevitáveis, e para manter a integridade e a estabilidade durante a evolução do projeto, existe uma área que a base da Engenharia de Software, a CGS, que provê um conjunto de atividades de apoio que nos auxiliam para alcançarmos estas exigências durante o desenvolvimento do software.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39EE7B-5F47-47E6-B035-2C35222C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A2A330-EB4D-413F-BA63-18FDE238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0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649356"/>
          </a:xfrm>
        </p:spPr>
        <p:txBody>
          <a:bodyPr>
            <a:normAutofit fontScale="90000"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Controle de m</a:t>
            </a:r>
            <a:r>
              <a:rPr lang="pt-BR" sz="4800" b="1" cap="small" dirty="0" smtClean="0">
                <a:solidFill>
                  <a:srgbClr val="00B050"/>
                </a:solidFill>
              </a:rPr>
              <a:t>udança</a:t>
            </a:r>
            <a:endParaRPr lang="pt-BR" sz="4800" b="1" cap="small" dirty="0">
              <a:solidFill>
                <a:srgbClr val="00B050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42ED3E-2386-4247-9AD0-53B0EE53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Aléxia</a:t>
            </a:r>
            <a:r>
              <a:rPr lang="pt-BR" dirty="0"/>
              <a:t> </a:t>
            </a:r>
            <a:r>
              <a:rPr lang="pt-BR" dirty="0" err="1"/>
              <a:t>Krüger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C9F399-5AA3-410F-96A7-490B893B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10</a:t>
            </a:fld>
            <a:endParaRPr lang="pt-BR"/>
          </a:p>
        </p:txBody>
      </p:sp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99" y="1368973"/>
            <a:ext cx="74771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930869" y="5836413"/>
            <a:ext cx="50449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</a:t>
            </a:r>
            <a:r>
              <a:rPr kumimoji="0" lang="pt-PT" altLang="pt-BR" b="1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</a:t>
            </a:r>
            <a:r>
              <a:rPr kumimoji="0" lang="pt-PT" altLang="pt-BR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planejamento de equipe e projeto</a:t>
            </a:r>
            <a:r>
              <a:rPr kumimoji="0" lang="pt-PT" alt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315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649356"/>
          </a:xfrm>
        </p:spPr>
        <p:txBody>
          <a:bodyPr>
            <a:normAutofit fontScale="90000"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Controle de versão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1164A8-81E5-4665-83B6-F18174C7759B}"/>
              </a:ext>
            </a:extLst>
          </p:cNvPr>
          <p:cNvSpPr txBox="1"/>
          <p:nvPr/>
        </p:nvSpPr>
        <p:spPr>
          <a:xfrm>
            <a:off x="1524001" y="1286058"/>
            <a:ext cx="9144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O controle de versão é a parte principal da GCS. É o elo comum entre o controle de mudança e a integração do projeto.</a:t>
            </a:r>
            <a:r>
              <a:rPr lang="pt-BR" sz="2800" dirty="0"/>
              <a:t> Cada vez que uma solicitação de mudança é implementada, acontece um incremento na evolução do projeto que deve ser registrado no histórico. Este incremento na evolução corresponde a uma configuração:</a:t>
            </a:r>
          </a:p>
          <a:p>
            <a:pPr algn="just"/>
            <a:endParaRPr lang="pt-BR" sz="1400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2800" dirty="0"/>
              <a:t>Além do registro das configurações, o controle de versão tem outras responsabilidades importantes: possibilitar a edição concorrente sobre os arquivos e a criação de variações no projeto.</a:t>
            </a:r>
            <a:endParaRPr lang="pt-BR" sz="2000" dirty="0"/>
          </a:p>
          <a:p>
            <a:pPr algn="just"/>
            <a:r>
              <a:rPr lang="pt-BR" sz="2400" dirty="0"/>
              <a:t>Exemplos de ferramentas de controle de versão: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Mercurial,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Subversion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42ED3E-2386-4247-9AD0-53B0EE53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C9F399-5AA3-410F-96A7-490B893B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54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649356"/>
          </a:xfrm>
        </p:spPr>
        <p:txBody>
          <a:bodyPr>
            <a:normAutofit fontScale="90000"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Controle de versão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1164A8-81E5-4665-83B6-F18174C7759B}"/>
              </a:ext>
            </a:extLst>
          </p:cNvPr>
          <p:cNvSpPr txBox="1"/>
          <p:nvPr/>
        </p:nvSpPr>
        <p:spPr>
          <a:xfrm>
            <a:off x="1460938" y="1286058"/>
            <a:ext cx="92070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err="1"/>
              <a:t>Git</a:t>
            </a:r>
            <a:r>
              <a:rPr lang="pt-BR" sz="2800" b="1" dirty="0"/>
              <a:t>: </a:t>
            </a:r>
            <a:r>
              <a:rPr lang="pt-BR" sz="2800" dirty="0"/>
              <a:t>é um software livre para controle de versão distribuído e um sistema de gerenciamento de código fonte, com ênfase em velocidade.</a:t>
            </a:r>
          </a:p>
          <a:p>
            <a:pPr algn="just"/>
            <a:r>
              <a:rPr lang="pt-BR" sz="2800" dirty="0"/>
              <a:t>O </a:t>
            </a:r>
            <a:r>
              <a:rPr lang="pt-BR" sz="2800" dirty="0" err="1"/>
              <a:t>Git</a:t>
            </a:r>
            <a:r>
              <a:rPr lang="pt-BR" sz="2800" dirty="0"/>
              <a:t> foi inicialmente projetado e desenvolvido por Linus Torvalds para o desenvolvimento do </a:t>
            </a:r>
            <a:r>
              <a:rPr lang="pt-BR" sz="2800" dirty="0" err="1"/>
              <a:t>kernel</a:t>
            </a:r>
            <a:r>
              <a:rPr lang="pt-BR" sz="2800" dirty="0"/>
              <a:t> Linux, mas foi adotado por muitos outros projetos</a:t>
            </a:r>
            <a:r>
              <a:rPr lang="pt-BR" sz="2800" dirty="0" smtClean="0"/>
              <a:t>.</a:t>
            </a:r>
          </a:p>
          <a:p>
            <a:pPr algn="just"/>
            <a:r>
              <a:rPr lang="pt-BR" sz="2800" dirty="0"/>
              <a:t>Cada diretório de trabalho do </a:t>
            </a:r>
            <a:r>
              <a:rPr lang="pt-BR" sz="2800" dirty="0" err="1"/>
              <a:t>Git</a:t>
            </a:r>
            <a:r>
              <a:rPr lang="pt-BR" sz="2800" dirty="0"/>
              <a:t> é um repositório com um histórico completo e habilidade total de acompanhamento das revisões, não dependente de acesso a uma rede ou a um servidor central.</a:t>
            </a:r>
          </a:p>
          <a:p>
            <a:pPr algn="just"/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Resultado de imagem para git">
            <a:extLst>
              <a:ext uri="{FF2B5EF4-FFF2-40B4-BE49-F238E27FC236}">
                <a16:creationId xmlns:a16="http://schemas.microsoft.com/office/drawing/2014/main" id="{B2037191-4454-4748-855B-735B7CA4E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390" y="210142"/>
            <a:ext cx="2897567" cy="120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5A1340-53F0-4F0A-9FB6-6DDD107A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4E6450-5158-4B78-9C7E-8136EF7A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06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649356"/>
          </a:xfrm>
        </p:spPr>
        <p:txBody>
          <a:bodyPr>
            <a:normAutofit fontScale="90000"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Controle de versão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1164A8-81E5-4665-83B6-F18174C7759B}"/>
              </a:ext>
            </a:extLst>
          </p:cNvPr>
          <p:cNvSpPr txBox="1"/>
          <p:nvPr/>
        </p:nvSpPr>
        <p:spPr>
          <a:xfrm>
            <a:off x="5066729" y="5987018"/>
            <a:ext cx="230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 do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(Windows)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5A1340-53F0-4F0A-9FB6-6DDD107A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4E6450-5158-4B78-9C7E-8136EF7A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13</a:t>
            </a:fld>
            <a:endParaRPr lang="pt-BR"/>
          </a:p>
        </p:txBody>
      </p:sp>
      <p:pic>
        <p:nvPicPr>
          <p:cNvPr id="8194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90" y="982886"/>
            <a:ext cx="6302220" cy="500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15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649356"/>
          </a:xfrm>
        </p:spPr>
        <p:txBody>
          <a:bodyPr>
            <a:normAutofit fontScale="90000"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Controle de versão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5A1340-53F0-4F0A-9FB6-6DDD107A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4E6450-5158-4B78-9C7E-8136EF7A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14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524001" y="1139687"/>
            <a:ext cx="93752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/>
              <a:t>Mercurial</a:t>
            </a:r>
            <a:r>
              <a:rPr lang="pt-BR" sz="2800" b="1" dirty="0"/>
              <a:t>, </a:t>
            </a:r>
            <a:r>
              <a:rPr lang="pt-BR" sz="2800" dirty="0"/>
              <a:t>é uma ferramenta </a:t>
            </a:r>
            <a:r>
              <a:rPr lang="pt-BR" sz="2800" dirty="0" err="1"/>
              <a:t>multiplataforma</a:t>
            </a:r>
            <a:r>
              <a:rPr lang="pt-BR" sz="2800" dirty="0"/>
              <a:t> de controle de versão distribuído para desenvolvedores de software. O sistema é implementado principalmente em Python, porém o utilitário binário </a:t>
            </a:r>
            <a:r>
              <a:rPr lang="pt-BR" sz="2800" dirty="0" err="1"/>
              <a:t>diff</a:t>
            </a:r>
            <a:r>
              <a:rPr lang="pt-BR" sz="2800" dirty="0"/>
              <a:t> foi escrito em C. </a:t>
            </a:r>
            <a:r>
              <a:rPr lang="pt-BR" sz="2800" dirty="0" smtClean="0"/>
              <a:t>Mercurial </a:t>
            </a:r>
            <a:r>
              <a:rPr lang="pt-BR" sz="2800" dirty="0"/>
              <a:t>é principalmente um programa de linha de comando. Todas operações do Mercurial são chamadas através de palavras chave de opções para o programa controlador </a:t>
            </a:r>
            <a:r>
              <a:rPr lang="pt-BR" sz="2800" b="1" dirty="0"/>
              <a:t>hg</a:t>
            </a:r>
            <a:r>
              <a:rPr lang="pt-BR" sz="2800" dirty="0"/>
              <a:t>, uma referência para o símbolo químico do elemento Mercúrio.</a:t>
            </a:r>
          </a:p>
        </p:txBody>
      </p:sp>
      <p:pic>
        <p:nvPicPr>
          <p:cNvPr id="5128" name="Picture 8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456523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86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649356"/>
          </a:xfrm>
        </p:spPr>
        <p:txBody>
          <a:bodyPr>
            <a:normAutofit fontScale="90000"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Integração contínua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1164A8-81E5-4665-83B6-F18174C7759B}"/>
              </a:ext>
            </a:extLst>
          </p:cNvPr>
          <p:cNvSpPr txBox="1"/>
          <p:nvPr/>
        </p:nvSpPr>
        <p:spPr>
          <a:xfrm>
            <a:off x="1524001" y="1286058"/>
            <a:ext cx="9144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objetivo da integração é verificar se a construção do sistema a partir dos itens registrados em uma configuração é bem sucedida.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Em termos práticos, a integração é feita através de </a:t>
            </a:r>
            <a:r>
              <a:rPr lang="pt-BR" sz="2800" i="1" dirty="0"/>
              <a:t>scripts</a:t>
            </a:r>
            <a:r>
              <a:rPr lang="pt-BR" sz="2800" dirty="0"/>
              <a:t> que automatizam a construção, testes e também a coleta de métricas de qualidade. As ferramentas de integração contínua acompanham o controle de versão e disparam os </a:t>
            </a:r>
            <a:r>
              <a:rPr lang="pt-BR" sz="2800" i="1" dirty="0"/>
              <a:t>scripts </a:t>
            </a:r>
            <a:r>
              <a:rPr lang="pt-BR" sz="2800" dirty="0"/>
              <a:t>cada vez que uma nova configuração é registrada.</a:t>
            </a:r>
          </a:p>
          <a:p>
            <a:pPr algn="just"/>
            <a:endParaRPr lang="pt-BR" dirty="0"/>
          </a:p>
          <a:p>
            <a:r>
              <a:rPr lang="pt-BR" sz="2400" dirty="0"/>
              <a:t>Exemplos de ferramentas de integração contínua: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Jenkins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Travis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CI,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BuildBot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CircleCI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CodeClimate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B81108-9734-4EE6-A39A-409CD4AF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2770B-2E21-46D6-A566-A5B167E7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73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649356"/>
          </a:xfrm>
        </p:spPr>
        <p:txBody>
          <a:bodyPr>
            <a:normAutofit fontScale="90000"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Integração contínua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1164A8-81E5-4665-83B6-F18174C7759B}"/>
              </a:ext>
            </a:extLst>
          </p:cNvPr>
          <p:cNvSpPr txBox="1"/>
          <p:nvPr/>
        </p:nvSpPr>
        <p:spPr>
          <a:xfrm>
            <a:off x="1524001" y="1286058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err="1"/>
              <a:t>Jenkins</a:t>
            </a:r>
            <a:r>
              <a:rPr lang="pt-BR" sz="2800" b="1" dirty="0"/>
              <a:t>:</a:t>
            </a:r>
            <a:r>
              <a:rPr lang="pt-BR" sz="2800" dirty="0"/>
              <a:t> Também Open </a:t>
            </a:r>
            <a:r>
              <a:rPr lang="pt-BR" sz="2800" dirty="0" err="1"/>
              <a:t>Source</a:t>
            </a:r>
            <a:r>
              <a:rPr lang="pt-BR" sz="2800" dirty="0"/>
              <a:t>, o </a:t>
            </a:r>
            <a:r>
              <a:rPr lang="pt-BR" sz="2800" dirty="0" err="1"/>
              <a:t>Jenkins</a:t>
            </a:r>
            <a:r>
              <a:rPr lang="pt-BR" sz="2800" dirty="0"/>
              <a:t> é um</a:t>
            </a:r>
            <a:r>
              <a:rPr lang="pt-BR" sz="4000" dirty="0"/>
              <a:t> </a:t>
            </a:r>
            <a:r>
              <a:rPr lang="pt-BR" sz="2800" dirty="0"/>
              <a:t>sistema baseado no servidor que é executado em recipientes de </a:t>
            </a:r>
            <a:r>
              <a:rPr lang="pt-BR" sz="2800" dirty="0" err="1"/>
              <a:t>servlet</a:t>
            </a:r>
            <a:r>
              <a:rPr lang="pt-BR" sz="2800" dirty="0"/>
              <a:t> , como o Apache </a:t>
            </a:r>
            <a:r>
              <a:rPr lang="pt-BR" sz="2800" dirty="0" err="1"/>
              <a:t>Tomcat</a:t>
            </a:r>
            <a:r>
              <a:rPr lang="pt-BR" sz="2800" dirty="0"/>
              <a:t>. Ele suporta ferramentas de controle de versão , incluindo o </a:t>
            </a:r>
            <a:r>
              <a:rPr lang="pt-BR" sz="2800" dirty="0" err="1"/>
              <a:t>Subversion</a:t>
            </a:r>
            <a:r>
              <a:rPr lang="pt-BR" sz="2800" dirty="0"/>
              <a:t>, </a:t>
            </a:r>
            <a:r>
              <a:rPr lang="pt-BR" sz="2800" dirty="0" err="1"/>
              <a:t>Git</a:t>
            </a:r>
            <a:r>
              <a:rPr lang="pt-BR" sz="2800" dirty="0"/>
              <a:t>, Mercurial, e pode executar projetos Apache </a:t>
            </a:r>
            <a:r>
              <a:rPr lang="pt-BR" sz="2800" dirty="0" err="1"/>
              <a:t>Ant</a:t>
            </a:r>
            <a:r>
              <a:rPr lang="pt-BR" sz="2800" dirty="0"/>
              <a:t>, Apache </a:t>
            </a:r>
            <a:r>
              <a:rPr lang="pt-BR" sz="2800" dirty="0" err="1"/>
              <a:t>Maven</a:t>
            </a:r>
            <a:r>
              <a:rPr lang="pt-BR" sz="2800" dirty="0"/>
              <a:t> e </a:t>
            </a:r>
            <a:r>
              <a:rPr lang="pt-BR" sz="2800" dirty="0" err="1"/>
              <a:t>sbt</a:t>
            </a:r>
            <a:r>
              <a:rPr lang="pt-BR" sz="2800" dirty="0"/>
              <a:t> , bem como scripts de </a:t>
            </a:r>
            <a:r>
              <a:rPr lang="pt-BR" sz="2800" dirty="0" err="1"/>
              <a:t>shell</a:t>
            </a:r>
            <a:r>
              <a:rPr lang="pt-BR" sz="2800" dirty="0"/>
              <a:t> arbitrários e comandos de lote do Windows. 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Resultado de imagem para jenkins">
            <a:extLst>
              <a:ext uri="{FF2B5EF4-FFF2-40B4-BE49-F238E27FC236}">
                <a16:creationId xmlns:a16="http://schemas.microsoft.com/office/drawing/2014/main" id="{402DA85B-90CB-4F99-B5E8-F5BC2E9EF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54" y="4015409"/>
            <a:ext cx="4338691" cy="284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778CF6-71BE-45CE-8EFE-C5D281A9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DF8C8E-ACF7-4FF0-9F74-8DE2E1B0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21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649356"/>
          </a:xfrm>
        </p:spPr>
        <p:txBody>
          <a:bodyPr>
            <a:normAutofit fontScale="90000"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Integração contínua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778CF6-71BE-45CE-8EFE-C5D281A9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Aléxia</a:t>
            </a:r>
            <a:r>
              <a:rPr lang="pt-BR" dirty="0"/>
              <a:t> </a:t>
            </a:r>
            <a:r>
              <a:rPr lang="pt-BR" dirty="0" err="1"/>
              <a:t>Krüger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DF8C8E-ACF7-4FF0-9F74-8DE2E1B0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17</a:t>
            </a:fld>
            <a:endParaRPr lang="pt-BR"/>
          </a:p>
        </p:txBody>
      </p:sp>
      <p:pic>
        <p:nvPicPr>
          <p:cNvPr id="7170" name="Picture 2" descr="Resultado de imagem para git tela in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17" y="1139687"/>
            <a:ext cx="7244585" cy="48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772625" y="5987018"/>
            <a:ext cx="270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Painel principal do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Jenkins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146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649356"/>
          </a:xfrm>
        </p:spPr>
        <p:txBody>
          <a:bodyPr>
            <a:normAutofit fontScale="90000"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Integração contínua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1164A8-81E5-4665-83B6-F18174C7759B}"/>
              </a:ext>
            </a:extLst>
          </p:cNvPr>
          <p:cNvSpPr txBox="1"/>
          <p:nvPr/>
        </p:nvSpPr>
        <p:spPr>
          <a:xfrm>
            <a:off x="1524001" y="1286058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err="1" smtClean="0"/>
              <a:t>BuildBot</a:t>
            </a:r>
            <a:r>
              <a:rPr lang="pt-BR" sz="2800" b="1" dirty="0" smtClean="0"/>
              <a:t>:</a:t>
            </a:r>
            <a:r>
              <a:rPr lang="pt-BR" sz="2800" dirty="0" smtClean="0"/>
              <a:t> </a:t>
            </a:r>
            <a:r>
              <a:rPr lang="pt-BR" dirty="0"/>
              <a:t> uma ferramenta de integração contínua de desenvolvimento de software que automatiza o ciclo de compilação ou teste necessário para validar as mudanças na base do código do projeto. Começou como uma alternativa leve ao </a:t>
            </a:r>
            <a:r>
              <a:rPr lang="pt-BR" dirty="0" err="1"/>
              <a:t>Tinderbox</a:t>
            </a:r>
            <a:r>
              <a:rPr lang="pt-BR" dirty="0"/>
              <a:t> do projeto Mozilla , e agora é usado na Mozilla, </a:t>
            </a:r>
            <a:r>
              <a:rPr lang="pt-BR" dirty="0" err="1"/>
              <a:t>Chromium</a:t>
            </a:r>
            <a:r>
              <a:rPr lang="pt-BR" dirty="0"/>
              <a:t> , </a:t>
            </a:r>
            <a:r>
              <a:rPr lang="pt-BR" dirty="0" err="1"/>
              <a:t>WebKit</a:t>
            </a:r>
            <a:r>
              <a:rPr lang="pt-BR" dirty="0"/>
              <a:t> e muitos outros projetos.  </a:t>
            </a:r>
            <a:r>
              <a:rPr lang="pt-BR" sz="2800" dirty="0" smtClean="0"/>
              <a:t> 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778CF6-71BE-45CE-8EFE-C5D281A9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DF8C8E-ACF7-4FF0-9F74-8DE2E1B0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18</a:t>
            </a:fld>
            <a:endParaRPr lang="pt-BR"/>
          </a:p>
        </p:txBody>
      </p:sp>
      <p:pic>
        <p:nvPicPr>
          <p:cNvPr id="9220" name="Picture 4" descr="Resultado de imagem para Build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63" y="2853688"/>
            <a:ext cx="8319924" cy="350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Resultado de imagem para BuildBot"/>
          <p:cNvSpPr>
            <a:spLocks noChangeAspect="1" noChangeArrowheads="1"/>
          </p:cNvSpPr>
          <p:nvPr/>
        </p:nvSpPr>
        <p:spPr bwMode="auto">
          <a:xfrm>
            <a:off x="-1198179" y="7937"/>
            <a:ext cx="1810954" cy="181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65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Fluxo de trabalho</a:t>
            </a:r>
          </a:p>
        </p:txBody>
      </p:sp>
      <p:pic>
        <p:nvPicPr>
          <p:cNvPr id="5122" name="Picture 2" descr="workflow simplificado">
            <a:extLst>
              <a:ext uri="{FF2B5EF4-FFF2-40B4-BE49-F238E27FC236}">
                <a16:creationId xmlns:a16="http://schemas.microsoft.com/office/drawing/2014/main" id="{69655EBE-3243-4970-A749-74F0C5E62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98" y="490331"/>
            <a:ext cx="3927523" cy="617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D26A02-3B3F-4EE2-A170-4366B87E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21E623-C7CC-4DD7-8139-0E6654CC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62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71164A8-81E5-4665-83B6-F18174C7759B}"/>
              </a:ext>
            </a:extLst>
          </p:cNvPr>
          <p:cNvSpPr txBox="1"/>
          <p:nvPr/>
        </p:nvSpPr>
        <p:spPr>
          <a:xfrm>
            <a:off x="1524000" y="842660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Estas atividades da GCS e suas respectivas ferramentas de apoio são:</a:t>
            </a:r>
            <a:endParaRPr lang="pt-BR" sz="2800" b="1" dirty="0">
              <a:solidFill>
                <a:srgbClr val="00B050"/>
              </a:solidFill>
            </a:endParaRPr>
          </a:p>
          <a:p>
            <a:pPr algn="just"/>
            <a:endParaRPr lang="pt-BR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800" dirty="0"/>
              <a:t>Controlar e acompanhar mudanças (</a:t>
            </a:r>
            <a:r>
              <a:rPr lang="pt-BR" sz="2800" i="1" dirty="0">
                <a:solidFill>
                  <a:srgbClr val="00B050"/>
                </a:solidFill>
              </a:rPr>
              <a:t>Controle de Mudança</a:t>
            </a:r>
            <a:r>
              <a:rPr lang="pt-BR" sz="2800" dirty="0"/>
              <a:t>)</a:t>
            </a:r>
            <a:br>
              <a:rPr lang="pt-BR" sz="2800" dirty="0"/>
            </a:br>
            <a:endParaRPr lang="pt-BR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800" dirty="0"/>
              <a:t>Registrar a evolução do projeto (</a:t>
            </a:r>
            <a:r>
              <a:rPr lang="pt-BR" sz="2800" i="1" dirty="0">
                <a:solidFill>
                  <a:srgbClr val="00B050"/>
                </a:solidFill>
              </a:rPr>
              <a:t>Controle de Versão</a:t>
            </a:r>
            <a:r>
              <a:rPr lang="pt-BR" sz="2800" dirty="0"/>
              <a:t>)</a:t>
            </a:r>
            <a:br>
              <a:rPr lang="pt-BR" sz="2800" dirty="0"/>
            </a:br>
            <a:endParaRPr lang="pt-BR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800" dirty="0"/>
              <a:t>Estabelecer a integridade do sistema (</a:t>
            </a:r>
            <a:r>
              <a:rPr lang="pt-BR" sz="2800" i="1" dirty="0">
                <a:solidFill>
                  <a:srgbClr val="00B050"/>
                </a:solidFill>
              </a:rPr>
              <a:t>Integração Contínua</a:t>
            </a:r>
            <a:r>
              <a:rPr lang="pt-BR" sz="2800" dirty="0"/>
              <a:t>)</a:t>
            </a:r>
          </a:p>
          <a:p>
            <a:pPr algn="just"/>
            <a:endParaRPr lang="pt-BR" sz="28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8851F6E-1BE4-4153-8203-ADF2F2DC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E950FFE-51A0-4BC6-9104-28D24B6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426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9F931-FA2B-4060-9ED2-8F1D934C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9FB911-4853-4675-AC2F-A277F0C6E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82739" cy="4351338"/>
          </a:xfrm>
        </p:spPr>
        <p:txBody>
          <a:bodyPr/>
          <a:lstStyle/>
          <a:p>
            <a:r>
              <a:rPr lang="pt-BR" dirty="0"/>
              <a:t>Dias, André Felipe - </a:t>
            </a:r>
            <a:r>
              <a:rPr lang="pt-BR" b="1" dirty="0"/>
              <a:t>O que é Gerência de Configuração de Software? -</a:t>
            </a:r>
            <a:r>
              <a:rPr lang="pt-BR" dirty="0"/>
              <a:t>( 2016-05-11). Disponível em: https://blog.pronus.io/posts/o-que-eh-gerencia-de-configuracao-de-software/&gt;. Acesso em: 21 </a:t>
            </a:r>
            <a:r>
              <a:rPr lang="pt-BR" dirty="0" err="1"/>
              <a:t>fev</a:t>
            </a:r>
            <a:r>
              <a:rPr lang="pt-BR" dirty="0"/>
              <a:t> 2018.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D2B3A-9CF1-4241-AB05-02E62E4E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5101D1-BCD9-4552-B123-EC853E53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35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649356"/>
          </a:xfrm>
        </p:spPr>
        <p:txBody>
          <a:bodyPr>
            <a:normAutofit fontScale="90000"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Controle de mudança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1164A8-81E5-4665-83B6-F18174C7759B}"/>
              </a:ext>
            </a:extLst>
          </p:cNvPr>
          <p:cNvSpPr txBox="1"/>
          <p:nvPr/>
        </p:nvSpPr>
        <p:spPr>
          <a:xfrm>
            <a:off x="1524001" y="1286058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As mudanças que aparecem durante o projeto precisam ser registradas avaliadas e agrupadas de acordo com sua prioridade. Com base nessas informações, é possível planejar melhor o escopo, prazo e o custo de cada iteração. Em seguida, à medida que o desenvolvimento acontece, pode-se acompanhar o estado da solicitação da mudança até sua implementação e até o lançamento de uma versão em produção. </a:t>
            </a:r>
          </a:p>
          <a:p>
            <a:pPr algn="just"/>
            <a:r>
              <a:rPr lang="pt-BR" sz="2800" dirty="0"/>
              <a:t>Existem várias ferramentas disponíveis que executam essas ações. Alguns exemplos são:</a:t>
            </a:r>
          </a:p>
          <a:p>
            <a:pPr algn="just"/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BitBucket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GitHub,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Jira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endParaRPr lang="pt-BR" sz="280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E84AD-BE22-4F87-A7DD-14567B04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CDE7BA-8FA1-4E29-97BA-6EE4E90F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71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649356"/>
          </a:xfrm>
        </p:spPr>
        <p:txBody>
          <a:bodyPr>
            <a:normAutofit fontScale="90000"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Controle de mudança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1164A8-81E5-4665-83B6-F18174C7759B}"/>
              </a:ext>
            </a:extLst>
          </p:cNvPr>
          <p:cNvSpPr txBox="1"/>
          <p:nvPr/>
        </p:nvSpPr>
        <p:spPr>
          <a:xfrm>
            <a:off x="1524001" y="1286058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err="1"/>
              <a:t>Trac</a:t>
            </a:r>
            <a:r>
              <a:rPr lang="pt-BR" sz="2800" b="1" dirty="0"/>
              <a:t>: Ferramenta Open </a:t>
            </a:r>
            <a:r>
              <a:rPr lang="pt-BR" sz="2800" b="1" dirty="0" err="1"/>
              <a:t>Source</a:t>
            </a:r>
            <a:r>
              <a:rPr lang="pt-BR" sz="2800" b="1" dirty="0"/>
              <a:t> e de interface web para controle de mudanças em projetos.</a:t>
            </a:r>
          </a:p>
          <a:p>
            <a:pPr algn="just"/>
            <a:r>
              <a:rPr lang="pt-BR" sz="2400" dirty="0"/>
              <a:t>Entre os diversos usuários do software temos o Laboratório de Propulsão a Jato da NASA, que usa a ferramenta para controle de vários projetos. Uma lista mais completa de usuários do </a:t>
            </a:r>
            <a:r>
              <a:rPr lang="pt-BR" sz="2400" dirty="0" err="1"/>
              <a:t>Trac</a:t>
            </a:r>
            <a:r>
              <a:rPr lang="pt-BR" sz="2400" dirty="0"/>
              <a:t> pode ser obtida no seu próprio site.</a:t>
            </a:r>
          </a:p>
          <a:p>
            <a:pPr algn="just"/>
            <a:endParaRPr lang="pt-BR" sz="2400" dirty="0"/>
          </a:p>
          <a:p>
            <a:pPr algn="just"/>
            <a:r>
              <a:rPr lang="pt-BR" sz="2800" b="1" dirty="0"/>
              <a:t>Alguns recursos do </a:t>
            </a:r>
            <a:r>
              <a:rPr lang="pt-BR" sz="2800" b="1" dirty="0" err="1"/>
              <a:t>Trac</a:t>
            </a:r>
            <a:r>
              <a:rPr lang="pt-BR" sz="2800" b="1" dirty="0"/>
              <a:t>: </a:t>
            </a:r>
          </a:p>
          <a:p>
            <a:r>
              <a:rPr lang="pt-BR" sz="2400" dirty="0"/>
              <a:t>- Controle de mudanças;</a:t>
            </a:r>
          </a:p>
          <a:p>
            <a:r>
              <a:rPr lang="pt-BR" sz="2400" dirty="0"/>
              <a:t>- Wiki para documentação colaborativa e referência cruzada entre os elementos do </a:t>
            </a:r>
            <a:r>
              <a:rPr lang="pt-BR" sz="2400" dirty="0" err="1"/>
              <a:t>Trac</a:t>
            </a:r>
            <a:r>
              <a:rPr lang="pt-BR" sz="2400" dirty="0"/>
              <a:t>;</a:t>
            </a:r>
          </a:p>
          <a:p>
            <a:r>
              <a:rPr lang="pt-BR" sz="2400" dirty="0"/>
              <a:t>- Integração com o </a:t>
            </a:r>
            <a:r>
              <a:rPr lang="pt-BR" sz="2400" dirty="0" err="1"/>
              <a:t>Subversion</a:t>
            </a:r>
            <a:r>
              <a:rPr lang="pt-BR" sz="2400" dirty="0"/>
              <a:t>;</a:t>
            </a:r>
          </a:p>
          <a:p>
            <a:r>
              <a:rPr lang="pt-BR" sz="2400" dirty="0"/>
              <a:t>- Acompanhamento da evolução do projeto.</a:t>
            </a:r>
          </a:p>
          <a:p>
            <a:endParaRPr lang="pt-BR" dirty="0"/>
          </a:p>
        </p:txBody>
      </p:sp>
      <p:pic>
        <p:nvPicPr>
          <p:cNvPr id="2050" name="Picture 2" descr="Resultado de imagem para trac">
            <a:extLst>
              <a:ext uri="{FF2B5EF4-FFF2-40B4-BE49-F238E27FC236}">
                <a16:creationId xmlns:a16="http://schemas.microsoft.com/office/drawing/2014/main" id="{9D8BAC71-31A3-4951-8DC7-7B2F8579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797" y="3392214"/>
            <a:ext cx="40100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9371B1-BA00-4F60-87C3-3050A619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F3B60E-5392-43F8-B64C-07219C21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24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649356"/>
          </a:xfrm>
        </p:spPr>
        <p:txBody>
          <a:bodyPr>
            <a:normAutofit fontScale="90000"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Controle de mudança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1164A8-81E5-4665-83B6-F18174C7759B}"/>
              </a:ext>
            </a:extLst>
          </p:cNvPr>
          <p:cNvSpPr txBox="1"/>
          <p:nvPr/>
        </p:nvSpPr>
        <p:spPr>
          <a:xfrm>
            <a:off x="1524001" y="1286058"/>
            <a:ext cx="914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Para o controle de mudanças</a:t>
            </a:r>
            <a:r>
              <a:rPr lang="pt-BR" sz="2800" dirty="0"/>
              <a:t>, existe um elemento chamado ticket que pode conter registros de </a:t>
            </a:r>
            <a:r>
              <a:rPr lang="pt-BR" sz="2800" dirty="0" smtClean="0"/>
              <a:t>bugs, </a:t>
            </a:r>
            <a:r>
              <a:rPr lang="pt-BR" sz="2800" dirty="0"/>
              <a:t>pedidos de melhoria e tarefas do </a:t>
            </a:r>
            <a:r>
              <a:rPr lang="pt-BR" sz="2800" dirty="0" smtClean="0"/>
              <a:t>projeto.</a:t>
            </a:r>
            <a:endParaRPr lang="pt-BR" sz="2800" dirty="0"/>
          </a:p>
          <a:p>
            <a:pPr algn="just"/>
            <a:r>
              <a:rPr lang="pt-BR" sz="2800" dirty="0"/>
              <a:t>Todas as </a:t>
            </a:r>
            <a:r>
              <a:rPr lang="pt-BR" sz="2800" dirty="0" smtClean="0"/>
              <a:t>mudanças </a:t>
            </a:r>
            <a:r>
              <a:rPr lang="pt-BR" sz="2800" dirty="0"/>
              <a:t>feitas após a criação do ticket são mantidas, formando um histórico da evolução do mesmo.</a:t>
            </a:r>
          </a:p>
          <a:p>
            <a:pPr algn="just"/>
            <a:r>
              <a:rPr lang="pt-BR" sz="2800" dirty="0"/>
              <a:t>Dessa forma, </a:t>
            </a:r>
            <a:r>
              <a:rPr lang="pt-BR" sz="2800" dirty="0" smtClean="0"/>
              <a:t>as solicitações </a:t>
            </a:r>
            <a:r>
              <a:rPr lang="pt-BR" sz="2800" dirty="0"/>
              <a:t>e as alterações feitas no software </a:t>
            </a:r>
            <a:r>
              <a:rPr lang="pt-BR" sz="2800" dirty="0" smtClean="0"/>
              <a:t>são </a:t>
            </a:r>
            <a:r>
              <a:rPr lang="pt-BR" sz="2800" dirty="0"/>
              <a:t>rastreadas </a:t>
            </a:r>
            <a:r>
              <a:rPr lang="pt-BR" sz="2800" dirty="0" smtClean="0"/>
              <a:t>pelos </a:t>
            </a:r>
            <a:r>
              <a:rPr lang="pt-BR" sz="2800" dirty="0"/>
              <a:t>links criados através da formatação Wiki</a:t>
            </a:r>
            <a:r>
              <a:rPr lang="pt-BR" sz="2800" dirty="0" smtClean="0"/>
              <a:t>.</a:t>
            </a:r>
          </a:p>
          <a:p>
            <a:pPr algn="just"/>
            <a:r>
              <a:rPr lang="pt-BR" sz="2400" dirty="0"/>
              <a:t>O </a:t>
            </a:r>
            <a:r>
              <a:rPr lang="pt-BR" sz="2400" dirty="0" smtClean="0"/>
              <a:t>Wiki</a:t>
            </a:r>
            <a:r>
              <a:rPr lang="pt-BR" sz="2400" dirty="0"/>
              <a:t> </a:t>
            </a:r>
            <a:r>
              <a:rPr lang="pt-BR" sz="2400" dirty="0" smtClean="0"/>
              <a:t>serve </a:t>
            </a:r>
            <a:r>
              <a:rPr lang="pt-BR" sz="2400" dirty="0"/>
              <a:t>como um elemento de documentação colaborativa do projeto e como um repositório central de referências cruzadas entre todos os elementos do </a:t>
            </a:r>
            <a:r>
              <a:rPr lang="pt-BR" sz="2400" dirty="0" err="1" smtClean="0"/>
              <a:t>Trac</a:t>
            </a:r>
            <a:r>
              <a:rPr lang="pt-BR" sz="2400" dirty="0" smtClean="0"/>
              <a:t>. Ele deve </a:t>
            </a:r>
            <a:r>
              <a:rPr lang="pt-BR" sz="2400" dirty="0"/>
              <a:t>ser encarado como uma ferramenta para o aumento da interação entre os membros da equipe de desenvolvedores.</a:t>
            </a:r>
            <a:endParaRPr lang="pt-BR" sz="36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9371B1-BA00-4F60-87C3-3050A619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F3B60E-5392-43F8-B64C-07219C21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5</a:t>
            </a:fld>
            <a:endParaRPr lang="pt-BR"/>
          </a:p>
        </p:txBody>
      </p:sp>
      <p:pic>
        <p:nvPicPr>
          <p:cNvPr id="7" name="Picture 2" descr="Resultado de imagem para trac">
            <a:extLst>
              <a:ext uri="{FF2B5EF4-FFF2-40B4-BE49-F238E27FC236}">
                <a16:creationId xmlns:a16="http://schemas.microsoft.com/office/drawing/2014/main" id="{9D8BAC71-31A3-4951-8DC7-7B2F8579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336" y="373588"/>
            <a:ext cx="2687728" cy="76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03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649356"/>
          </a:xfrm>
        </p:spPr>
        <p:txBody>
          <a:bodyPr>
            <a:normAutofit fontScale="90000"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Controle de mudança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9371B1-BA00-4F60-87C3-3050A619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F3B60E-5392-43F8-B64C-07219C21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6</a:t>
            </a:fld>
            <a:endParaRPr lang="pt-BR"/>
          </a:p>
        </p:txBody>
      </p:sp>
      <p:pic>
        <p:nvPicPr>
          <p:cNvPr id="1026" name="Picture 2" descr="Resultado de imagem para trac te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589" y="1139687"/>
            <a:ext cx="7689258" cy="476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982269" y="5987018"/>
            <a:ext cx="388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Visualização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tela de entrada do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563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649356"/>
          </a:xfrm>
        </p:spPr>
        <p:txBody>
          <a:bodyPr>
            <a:normAutofit fontScale="90000"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Controle de mudança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9371B1-BA00-4F60-87C3-3050A619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Aléxia Krüger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F3B60E-5392-43F8-B64C-07219C21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7</a:t>
            </a:fld>
            <a:endParaRPr lang="pt-BR"/>
          </a:p>
        </p:txBody>
      </p:sp>
      <p:pic>
        <p:nvPicPr>
          <p:cNvPr id="2050" name="Picture 2" descr="Resultado de imagem para trac te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1139687"/>
            <a:ext cx="50006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896133" y="5816015"/>
            <a:ext cx="448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Visualização de um Ticket na ferramenta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541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649356"/>
          </a:xfrm>
        </p:spPr>
        <p:txBody>
          <a:bodyPr>
            <a:normAutofit fontScale="90000"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Controle de </a:t>
            </a:r>
            <a:r>
              <a:rPr lang="pt-BR" sz="4800" b="1" cap="small" dirty="0" smtClean="0">
                <a:solidFill>
                  <a:srgbClr val="00B050"/>
                </a:solidFill>
              </a:rPr>
              <a:t>mudança</a:t>
            </a:r>
            <a:endParaRPr lang="pt-BR" sz="4800" b="1" cap="small" dirty="0">
              <a:solidFill>
                <a:srgbClr val="00B05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1164A8-81E5-4665-83B6-F18174C7759B}"/>
              </a:ext>
            </a:extLst>
          </p:cNvPr>
          <p:cNvSpPr txBox="1"/>
          <p:nvPr/>
        </p:nvSpPr>
        <p:spPr>
          <a:xfrm>
            <a:off x="1524001" y="1286058"/>
            <a:ext cx="9144000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err="1"/>
              <a:t>Jira</a:t>
            </a:r>
            <a:r>
              <a:rPr lang="pt-BR" sz="2800" dirty="0"/>
              <a:t> é um software comercial </a:t>
            </a:r>
            <a:r>
              <a:rPr lang="pt-BR" sz="2800" dirty="0" smtClean="0"/>
              <a:t>que permite </a:t>
            </a:r>
            <a:r>
              <a:rPr lang="pt-BR" sz="2800" dirty="0"/>
              <a:t>o monitoramento de tarefas e acompanhamento de projetos garantindo o gerenciamento de todas as suas atividades em único </a:t>
            </a:r>
            <a:r>
              <a:rPr lang="pt-BR" sz="2800" dirty="0" smtClean="0"/>
              <a:t>lugar.</a:t>
            </a:r>
          </a:p>
          <a:p>
            <a:pPr algn="just"/>
            <a:endParaRPr lang="pt-B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dirty="0"/>
              <a:t>Um Projeto JIRA é um agrupamento de tarefas (</a:t>
            </a:r>
            <a:r>
              <a:rPr lang="pt-BR" sz="2800" dirty="0" err="1" smtClean="0"/>
              <a:t>Issues</a:t>
            </a:r>
            <a:r>
              <a:rPr lang="pt-BR" sz="2800" dirty="0" smtClean="0"/>
              <a:t>).</a:t>
            </a:r>
          </a:p>
          <a:p>
            <a:r>
              <a:rPr lang="pt-BR" sz="2800" dirty="0" smtClean="0"/>
              <a:t>Exemplos </a:t>
            </a:r>
            <a:r>
              <a:rPr lang="pt-BR" sz="2800" dirty="0"/>
              <a:t>de projetos JIRA:</a:t>
            </a:r>
          </a:p>
          <a:p>
            <a:pPr marL="457200" indent="-457200">
              <a:buFontTx/>
              <a:buChar char="-"/>
            </a:pPr>
            <a:r>
              <a:rPr lang="pt-BR" sz="2800" dirty="0" smtClean="0"/>
              <a:t>Um </a:t>
            </a:r>
            <a:r>
              <a:rPr lang="pt-BR" sz="2800" dirty="0"/>
              <a:t>projeto de desenvolvimento de </a:t>
            </a:r>
            <a:r>
              <a:rPr lang="pt-BR" sz="2800" dirty="0" smtClean="0"/>
              <a:t>software</a:t>
            </a:r>
          </a:p>
          <a:p>
            <a:pPr marL="457200" indent="-457200">
              <a:buFontTx/>
              <a:buChar char="-"/>
            </a:pPr>
            <a:r>
              <a:rPr lang="pt-BR" sz="2800" dirty="0" smtClean="0"/>
              <a:t>Controle </a:t>
            </a:r>
            <a:r>
              <a:rPr lang="pt-BR" sz="2800" dirty="0"/>
              <a:t>de chamados de help </a:t>
            </a:r>
            <a:r>
              <a:rPr lang="pt-BR" sz="2800" dirty="0" err="1" smtClean="0"/>
              <a:t>desk</a:t>
            </a:r>
            <a:r>
              <a:rPr lang="pt-BR" sz="2800" dirty="0" smtClean="0"/>
              <a:t>;</a:t>
            </a:r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 smtClean="0"/>
              <a:t>Controle </a:t>
            </a:r>
            <a:r>
              <a:rPr lang="pt-BR" sz="2800" dirty="0"/>
              <a:t>de processos ITIL</a:t>
            </a:r>
          </a:p>
          <a:p>
            <a:endParaRPr lang="pt-BR" sz="28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42ED3E-2386-4247-9AD0-53B0EE53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Aléxia</a:t>
            </a:r>
            <a:r>
              <a:rPr lang="pt-BR" dirty="0"/>
              <a:t> </a:t>
            </a:r>
            <a:r>
              <a:rPr lang="pt-BR" dirty="0" err="1"/>
              <a:t>Krüger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C9F399-5AA3-410F-96A7-490B893B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8</a:t>
            </a:fld>
            <a:endParaRPr lang="pt-BR"/>
          </a:p>
        </p:txBody>
      </p:sp>
      <p:pic>
        <p:nvPicPr>
          <p:cNvPr id="3074" name="Picture 2" descr="Resultado de imagem para Ji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3925465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72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B38C-F0A6-47E8-9EF2-AA97ADCB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90331"/>
            <a:ext cx="9144000" cy="649356"/>
          </a:xfrm>
        </p:spPr>
        <p:txBody>
          <a:bodyPr>
            <a:normAutofit fontScale="90000"/>
          </a:bodyPr>
          <a:lstStyle/>
          <a:p>
            <a:r>
              <a:rPr lang="pt-BR" sz="4800" b="1" cap="small" dirty="0">
                <a:solidFill>
                  <a:srgbClr val="00B050"/>
                </a:solidFill>
              </a:rPr>
              <a:t>Controle de m</a:t>
            </a:r>
            <a:r>
              <a:rPr lang="pt-BR" sz="4800" b="1" cap="small" dirty="0" smtClean="0">
                <a:solidFill>
                  <a:srgbClr val="00B050"/>
                </a:solidFill>
              </a:rPr>
              <a:t>udança</a:t>
            </a:r>
            <a:endParaRPr lang="pt-BR" sz="4800" b="1" cap="small" dirty="0">
              <a:solidFill>
                <a:srgbClr val="00B05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1164A8-81E5-4665-83B6-F18174C7759B}"/>
              </a:ext>
            </a:extLst>
          </p:cNvPr>
          <p:cNvSpPr txBox="1"/>
          <p:nvPr/>
        </p:nvSpPr>
        <p:spPr>
          <a:xfrm>
            <a:off x="1524001" y="1286058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err="1"/>
              <a:t>Jira</a:t>
            </a:r>
            <a:r>
              <a:rPr lang="pt-BR" sz="2800" b="1" dirty="0"/>
              <a:t> </a:t>
            </a:r>
            <a:r>
              <a:rPr lang="pt-BR" sz="2800" dirty="0"/>
              <a:t>é baseado em Java EE que operam em vários Bancos de dados e SO. Também apresenta painéis de controle adaptativo, filtros de pesquisa, estatísticas, RSS e </a:t>
            </a:r>
            <a:r>
              <a:rPr lang="pt-BR" sz="2800" dirty="0" err="1"/>
              <a:t>email</a:t>
            </a:r>
            <a:r>
              <a:rPr lang="pt-BR" sz="2800" dirty="0"/>
              <a:t>. A arquitetura flexível do </a:t>
            </a:r>
            <a:r>
              <a:rPr lang="pt-BR" sz="2800" dirty="0" err="1"/>
              <a:t>Jira</a:t>
            </a:r>
            <a:r>
              <a:rPr lang="pt-BR" sz="2800" dirty="0"/>
              <a:t> permite ao usuário criar extensões específicas que podem ser incluídos na </a:t>
            </a:r>
            <a:r>
              <a:rPr lang="pt-BR" sz="2800" i="1" dirty="0" err="1"/>
              <a:t>Jira</a:t>
            </a:r>
            <a:r>
              <a:rPr lang="pt-BR" sz="2800" i="1" dirty="0"/>
              <a:t> biblioteca de </a:t>
            </a:r>
            <a:r>
              <a:rPr lang="pt-BR" sz="2800" i="1" dirty="0" smtClean="0"/>
              <a:t>extensão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42ED3E-2386-4247-9AD0-53B0EE53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Aléxia</a:t>
            </a:r>
            <a:r>
              <a:rPr lang="pt-BR" dirty="0"/>
              <a:t> </a:t>
            </a:r>
            <a:r>
              <a:rPr lang="pt-BR" dirty="0" err="1"/>
              <a:t>Krüger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C9F399-5AA3-410F-96A7-490B893B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AEF6-2F7D-44A4-9C58-624DFD36BB67}" type="slidenum">
              <a:rPr lang="pt-BR" smtClean="0"/>
              <a:t>9</a:t>
            </a:fld>
            <a:endParaRPr lang="pt-BR"/>
          </a:p>
        </p:txBody>
      </p:sp>
      <p:pic>
        <p:nvPicPr>
          <p:cNvPr id="6" name="Picture 2" descr="Resultado de imagem para Ji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707" y="84917"/>
            <a:ext cx="2781300" cy="146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746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607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do Office</vt:lpstr>
      <vt:lpstr>GERÊNCIA DE CONFIGURAÇÃO DE SOFTWARE</vt:lpstr>
      <vt:lpstr>Apresentação do PowerPoint</vt:lpstr>
      <vt:lpstr>Controle de mudança</vt:lpstr>
      <vt:lpstr>Controle de mudança</vt:lpstr>
      <vt:lpstr>Controle de mudança</vt:lpstr>
      <vt:lpstr>Controle de mudança</vt:lpstr>
      <vt:lpstr>Controle de mudança</vt:lpstr>
      <vt:lpstr>Controle de mudança</vt:lpstr>
      <vt:lpstr>Controle de mudança</vt:lpstr>
      <vt:lpstr>Controle de mudança</vt:lpstr>
      <vt:lpstr>Controle de versão</vt:lpstr>
      <vt:lpstr>Controle de versão</vt:lpstr>
      <vt:lpstr>Controle de versão</vt:lpstr>
      <vt:lpstr>Controle de versão</vt:lpstr>
      <vt:lpstr>Integração contínua</vt:lpstr>
      <vt:lpstr>Integração contínua</vt:lpstr>
      <vt:lpstr>Integração contínua</vt:lpstr>
      <vt:lpstr>Integração contínua</vt:lpstr>
      <vt:lpstr>Fluxo de trabalho</vt:lpstr>
      <vt:lpstr>Referência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GERÊNCIA DE CONFIGURAÇÃO DE SOFTWARE</dc:title>
  <dc:creator>Aléxia Krüger</dc:creator>
  <cp:lastModifiedBy>User LAB BEL</cp:lastModifiedBy>
  <cp:revision>30</cp:revision>
  <dcterms:created xsi:type="dcterms:W3CDTF">2018-02-20T22:02:38Z</dcterms:created>
  <dcterms:modified xsi:type="dcterms:W3CDTF">2018-02-22T13:57:32Z</dcterms:modified>
</cp:coreProperties>
</file>