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00"/>
    <a:srgbClr val="F92D17"/>
    <a:srgbClr val="E6E6E6"/>
    <a:srgbClr val="FF6600"/>
    <a:srgbClr val="008000"/>
    <a:srgbClr val="1A0652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72" d="100"/>
          <a:sy n="72" d="100"/>
        </p:scale>
        <p:origin x="660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/>
              <a:t>when predicting estimated stock percentage</a:t>
            </a:r>
          </a:p>
        </c:rich>
      </c:tx>
      <c:layout>
        <c:manualLayout>
          <c:xMode val="edge"/>
          <c:yMode val="edge"/>
          <c:x val="8.8360173062018238E-2"/>
          <c:y val="3.073630458453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stock pct</c:v>
                </c:pt>
              </c:strCache>
            </c:strRef>
          </c:tx>
          <c:spPr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5553-4E64-ADA5-06007C83062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553-4E64-ADA5-06007C830628}"/>
              </c:ext>
            </c:extLst>
          </c:dPt>
          <c:dLbls>
            <c:dLbl>
              <c:idx val="0"/>
              <c:layout>
                <c:manualLayout>
                  <c:x val="4.6146964637979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E8-154A-9681-C6C3C60B7B55}"/>
                </c:ext>
              </c:extLst>
            </c:dLbl>
            <c:dLbl>
              <c:idx val="1"/>
              <c:layout>
                <c:manualLayout>
                  <c:x val="-4.0247593637797643E-3"/>
                  <c:y val="-1.2281617500461451E-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99384671032249"/>
                      <c:h val="0.1106497589732567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BE8-154A-9681-C6C3C60B7B5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BE8-154A-9681-C6C3C60B7B5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BE8-154A-9681-C6C3C60B7B5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553-4E64-ADA5-06007C83062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553-4E64-ADA5-06007C83062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unit price</c:v>
                </c:pt>
                <c:pt idx="1">
                  <c:v>temperature</c:v>
                </c:pt>
                <c:pt idx="2">
                  <c:v>quantity</c:v>
                </c:pt>
                <c:pt idx="3">
                  <c:v>month</c:v>
                </c:pt>
                <c:pt idx="4">
                  <c:v>week</c:v>
                </c:pt>
                <c:pt idx="5">
                  <c:v>hour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</c:v>
                </c:pt>
                <c:pt idx="1">
                  <c:v>16</c:v>
                </c:pt>
                <c:pt idx="2">
                  <c:v>7</c:v>
                </c:pt>
                <c:pt idx="3">
                  <c:v>5</c:v>
                </c:pt>
                <c:pt idx="4">
                  <c:v>5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02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127"/>
            <a:ext cx="12192000" cy="632038"/>
          </a:xfrm>
          <a:noFill/>
        </p:spPr>
        <p:txBody>
          <a:bodyPr/>
          <a:lstStyle/>
          <a:p>
            <a:pPr algn="ctr"/>
            <a:r>
              <a:rPr lang="en-GB" sz="4000" i="0" dirty="0">
                <a:solidFill>
                  <a:srgbClr val="0D0D0D"/>
                </a:solidFill>
                <a:effectLst/>
                <a:latin typeface="Söhne"/>
              </a:rPr>
              <a:t>"The relative significance of features."</a:t>
            </a:r>
            <a:endParaRPr lang="en-US" sz="6000" u="sng" dirty="0"/>
          </a:p>
        </p:txBody>
      </p:sp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007312"/>
              </p:ext>
            </p:extLst>
          </p:nvPr>
        </p:nvGraphicFramePr>
        <p:xfrm>
          <a:off x="116444" y="1231777"/>
          <a:ext cx="5504154" cy="439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5E569B-6571-EE9D-6FB9-F9260B0F0329}"/>
              </a:ext>
            </a:extLst>
          </p:cNvPr>
          <p:cNvSpPr txBox="1"/>
          <p:nvPr/>
        </p:nvSpPr>
        <p:spPr>
          <a:xfrm>
            <a:off x="3493130" y="3254011"/>
            <a:ext cx="112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28 %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89A60-3CFB-B5E2-FEC3-76E65C7A9C00}"/>
              </a:ext>
            </a:extLst>
          </p:cNvPr>
          <p:cNvSpPr txBox="1"/>
          <p:nvPr/>
        </p:nvSpPr>
        <p:spPr>
          <a:xfrm>
            <a:off x="2674904" y="4424727"/>
            <a:ext cx="112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17 %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E9009-E53F-B56E-6CD3-AF42A8FA5DDE}"/>
              </a:ext>
            </a:extLst>
          </p:cNvPr>
          <p:cNvSpPr txBox="1"/>
          <p:nvPr/>
        </p:nvSpPr>
        <p:spPr>
          <a:xfrm>
            <a:off x="1766656" y="4107198"/>
            <a:ext cx="49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7 %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10A6D-BBEB-D864-BD49-3C9C903B5C2F}"/>
              </a:ext>
            </a:extLst>
          </p:cNvPr>
          <p:cNvSpPr txBox="1"/>
          <p:nvPr/>
        </p:nvSpPr>
        <p:spPr>
          <a:xfrm>
            <a:off x="1636110" y="3438676"/>
            <a:ext cx="62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5 %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98147-81CF-4473-9F5C-FE69F880DC9C}"/>
              </a:ext>
            </a:extLst>
          </p:cNvPr>
          <p:cNvSpPr txBox="1"/>
          <p:nvPr/>
        </p:nvSpPr>
        <p:spPr>
          <a:xfrm rot="534469">
            <a:off x="1671863" y="2928747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5 %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5FBC4-D940-06E6-BFA1-B6908530E2CB}"/>
              </a:ext>
            </a:extLst>
          </p:cNvPr>
          <p:cNvSpPr txBox="1"/>
          <p:nvPr/>
        </p:nvSpPr>
        <p:spPr>
          <a:xfrm>
            <a:off x="2140551" y="2500211"/>
            <a:ext cx="11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11 %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646A5-9DFD-C952-1ABA-EBE547440FD5}"/>
              </a:ext>
            </a:extLst>
          </p:cNvPr>
          <p:cNvSpPr txBox="1"/>
          <p:nvPr/>
        </p:nvSpPr>
        <p:spPr>
          <a:xfrm>
            <a:off x="5567332" y="1307008"/>
            <a:ext cx="6163029" cy="134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8000"/>
                </a:solidFill>
                <a:latin typeface="Comic Sans MS" panose="030F0702030302020204" pitchFamily="66" charset="0"/>
              </a:rPr>
              <a:t>Require More data </a:t>
            </a:r>
          </a:p>
          <a:p>
            <a:endParaRPr lang="en-IN" sz="800" b="1" dirty="0">
              <a:solidFill>
                <a:srgbClr val="008000"/>
              </a:solidFill>
            </a:endParaRPr>
          </a:p>
          <a:p>
            <a:pPr algn="just"/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Based on the current dataset and features, the model achieves an accuracy of around 50%. To further validate and enhance its performance for production use, larger samples are necessary.</a:t>
            </a:r>
            <a:endParaRPr lang="en-US" sz="1600" dirty="0">
              <a:latin typeface="Rober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0E6EB-FBE6-DAE0-329A-9E2316481B11}"/>
              </a:ext>
            </a:extLst>
          </p:cNvPr>
          <p:cNvSpPr txBox="1"/>
          <p:nvPr/>
        </p:nvSpPr>
        <p:spPr>
          <a:xfrm>
            <a:off x="5567332" y="3070546"/>
            <a:ext cx="6109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92D17"/>
                </a:solidFill>
                <a:latin typeface="Comic Sans MS" panose="030F0702030302020204" pitchFamily="66" charset="0"/>
              </a:rPr>
              <a:t>Price Emerged as Critical Factor</a:t>
            </a:r>
          </a:p>
          <a:p>
            <a:endParaRPr lang="en-IN" sz="800" dirty="0">
              <a:solidFill>
                <a:srgbClr val="F92D17"/>
              </a:solidFill>
            </a:endParaRPr>
          </a:p>
          <a:p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Price emerged as a critical factor, whereas category did not significantly influence the model. Are there additional features available that could be incorporated to enhance its predictive capabilities?</a:t>
            </a:r>
            <a:endParaRPr lang="en-IN" sz="1600" dirty="0">
              <a:latin typeface="Rober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181DD-8CCF-62AC-97B9-75416072E345}"/>
              </a:ext>
            </a:extLst>
          </p:cNvPr>
          <p:cNvSpPr txBox="1"/>
          <p:nvPr/>
        </p:nvSpPr>
        <p:spPr>
          <a:xfrm>
            <a:off x="5514066" y="4627662"/>
            <a:ext cx="64037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Build on IoT</a:t>
            </a:r>
          </a:p>
          <a:p>
            <a:endParaRPr lang="en-IN" sz="800" dirty="0">
              <a:solidFill>
                <a:srgbClr val="FF6600"/>
              </a:solidFill>
            </a:endParaRPr>
          </a:p>
          <a:p>
            <a:r>
              <a:rPr lang="en-GB" sz="1600" b="0" i="0" dirty="0">
                <a:solidFill>
                  <a:srgbClr val="0D0D0D"/>
                </a:solidFill>
                <a:effectLst/>
                <a:latin typeface="Söhne"/>
              </a:rPr>
              <a:t>Temperature exhibited significance within the model. With access to more IoT data spanning a broader time frame, we anticipate an increase in the accuracy of this model. Moreover, this expansion enables the utilization of open-source data, such as weather information, further enhancing predictive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109</TotalTime>
  <Words>157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Comic Sans MS</vt:lpstr>
      <vt:lpstr>Corbel</vt:lpstr>
      <vt:lpstr>Roberto</vt:lpstr>
      <vt:lpstr>Söhne</vt:lpstr>
      <vt:lpstr>Office Theme</vt:lpstr>
      <vt:lpstr>"The relative significance of features."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importance of features</dc:title>
  <dc:creator>Eakta Prasad</dc:creator>
  <cp:lastModifiedBy>JAMES AKIBON</cp:lastModifiedBy>
  <cp:revision>5</cp:revision>
  <dcterms:created xsi:type="dcterms:W3CDTF">2023-08-22T18:06:15Z</dcterms:created>
  <dcterms:modified xsi:type="dcterms:W3CDTF">2024-03-26T16:06:53Z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