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3" r:id="rId1"/>
  </p:sldMasterIdLst>
  <p:sldIdLst>
    <p:sldId id="256" r:id="rId2"/>
    <p:sldId id="263" r:id="rId3"/>
    <p:sldId id="264" r:id="rId4"/>
    <p:sldId id="265" r:id="rId5"/>
    <p:sldId id="266" r:id="rId6"/>
    <p:sldId id="268" r:id="rId7"/>
    <p:sldId id="267" r:id="rId8"/>
    <p:sldId id="269" r:id="rId9"/>
    <p:sldId id="270" r:id="rId10"/>
    <p:sldId id="259" r:id="rId11"/>
    <p:sldId id="271" r:id="rId12"/>
    <p:sldId id="27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6758808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229560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83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1721162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7725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1183289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1089491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218591048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222094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6BC8A-82E7-4F19-8AEC-05494083A3FA}" type="datetimeFigureOut">
              <a:rPr lang="en-GB" smtClean="0"/>
              <a:t>12/04/2018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39254452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6BC8A-82E7-4F19-8AEC-05494083A3FA}" type="datetimeFigureOut">
              <a:rPr lang="en-GB" smtClean="0"/>
              <a:t>12/04/2018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411968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6BC8A-82E7-4F19-8AEC-05494083A3FA}" type="datetimeFigureOut">
              <a:rPr lang="en-GB" smtClean="0"/>
              <a:t>12/04/2018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314676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6BC8A-82E7-4F19-8AEC-05494083A3FA}" type="datetimeFigureOut">
              <a:rPr lang="en-GB" smtClean="0"/>
              <a:t>12/04/2018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239585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6BC8A-82E7-4F19-8AEC-05494083A3FA}" type="datetimeFigureOut">
              <a:rPr lang="en-GB" smtClean="0"/>
              <a:t>12/04/2018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6939031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6BC8A-82E7-4F19-8AEC-05494083A3FA}" type="datetimeFigureOut">
              <a:rPr lang="en-GB" smtClean="0"/>
              <a:t>12/04/2018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78629-885A-4BEB-BFB3-84C5599AA2DB}" type="slidenum">
              <a:rPr lang="en-GB" smtClean="0"/>
              <a:t>‹#›</a:t>
            </a:fld>
            <a:endParaRPr lang="en-GB"/>
          </a:p>
        </p:txBody>
      </p:sp>
    </p:spTree>
    <p:extLst>
      <p:ext uri="{BB962C8B-B14F-4D97-AF65-F5344CB8AC3E}">
        <p14:creationId xmlns:p14="http://schemas.microsoft.com/office/powerpoint/2010/main" val="542375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78629-885A-4BEB-BFB3-84C5599AA2DB}" type="slidenum">
              <a:rPr lang="en-GB" smtClean="0"/>
              <a:t>‹#›</a:t>
            </a:fld>
            <a:endParaRPr lang="en-GB"/>
          </a:p>
        </p:txBody>
      </p:sp>
      <p:sp>
        <p:nvSpPr>
          <p:cNvPr id="5" name="Date Placeholder 4"/>
          <p:cNvSpPr>
            <a:spLocks noGrp="1"/>
          </p:cNvSpPr>
          <p:nvPr>
            <p:ph type="dt" sz="half" idx="10"/>
          </p:nvPr>
        </p:nvSpPr>
        <p:spPr/>
        <p:txBody>
          <a:bodyPr/>
          <a:lstStyle/>
          <a:p>
            <a:fld id="{E336BC8A-82E7-4F19-8AEC-05494083A3FA}" type="datetimeFigureOut">
              <a:rPr lang="en-GB" smtClean="0"/>
              <a:t>12/04/2018</a:t>
            </a:fld>
            <a:endParaRPr lang="en-GB"/>
          </a:p>
        </p:txBody>
      </p:sp>
    </p:spTree>
    <p:extLst>
      <p:ext uri="{BB962C8B-B14F-4D97-AF65-F5344CB8AC3E}">
        <p14:creationId xmlns:p14="http://schemas.microsoft.com/office/powerpoint/2010/main" val="150344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6BC8A-82E7-4F19-8AEC-05494083A3FA}" type="datetimeFigureOut">
              <a:rPr lang="en-GB" smtClean="0"/>
              <a:t>12/04/2018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178629-885A-4BEB-BFB3-84C5599AA2DB}" type="slidenum">
              <a:rPr lang="en-GB" smtClean="0"/>
              <a:t>‹#›</a:t>
            </a:fld>
            <a:endParaRPr lang="en-GB"/>
          </a:p>
        </p:txBody>
      </p:sp>
    </p:spTree>
    <p:extLst>
      <p:ext uri="{BB962C8B-B14F-4D97-AF65-F5344CB8AC3E}">
        <p14:creationId xmlns:p14="http://schemas.microsoft.com/office/powerpoint/2010/main" val="3810491266"/>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lisonwells/intro-to-apis/blob/master/meetup-api-workshop.md" TargetMode="External"/><Relationship Id="rId2" Type="http://schemas.openxmlformats.org/officeDocument/2006/relationships/hyperlink" Target="https://github.com/jameswhale/git-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EADB-E896-4583-8F95-6B7DD5E51EFA}"/>
              </a:ext>
            </a:extLst>
          </p:cNvPr>
          <p:cNvSpPr>
            <a:spLocks noGrp="1"/>
          </p:cNvSpPr>
          <p:nvPr>
            <p:ph type="ctrTitle"/>
          </p:nvPr>
        </p:nvSpPr>
        <p:spPr/>
        <p:txBody>
          <a:bodyPr/>
          <a:lstStyle/>
          <a:p>
            <a:r>
              <a:rPr lang="en-GB" dirty="0"/>
              <a:t>Working collaboratively with Git</a:t>
            </a:r>
          </a:p>
        </p:txBody>
      </p:sp>
      <p:sp>
        <p:nvSpPr>
          <p:cNvPr id="5" name="Subtitle 4">
            <a:extLst>
              <a:ext uri="{FF2B5EF4-FFF2-40B4-BE49-F238E27FC236}">
                <a16:creationId xmlns:a16="http://schemas.microsoft.com/office/drawing/2014/main" id="{976CF4DF-95FD-433D-AF91-9AA7E93B0276}"/>
              </a:ext>
            </a:extLst>
          </p:cNvPr>
          <p:cNvSpPr>
            <a:spLocks noGrp="1"/>
          </p:cNvSpPr>
          <p:nvPr>
            <p:ph type="subTitle" idx="1"/>
          </p:nvPr>
        </p:nvSpPr>
        <p:spPr>
          <a:xfrm>
            <a:off x="1507067" y="5761101"/>
            <a:ext cx="7766936" cy="1096899"/>
          </a:xfrm>
        </p:spPr>
        <p:txBody>
          <a:bodyPr/>
          <a:lstStyle/>
          <a:p>
            <a:pPr algn="l"/>
            <a:r>
              <a:rPr lang="en-GB" dirty="0"/>
              <a:t>James Whale, Data Engineer</a:t>
            </a:r>
          </a:p>
        </p:txBody>
      </p:sp>
    </p:spTree>
    <p:extLst>
      <p:ext uri="{BB962C8B-B14F-4D97-AF65-F5344CB8AC3E}">
        <p14:creationId xmlns:p14="http://schemas.microsoft.com/office/powerpoint/2010/main" val="139445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B7A8A5-D5BE-4FF7-ACE5-524565421AC3}"/>
              </a:ext>
            </a:extLst>
          </p:cNvPr>
          <p:cNvPicPr>
            <a:picLocks noChangeAspect="1"/>
          </p:cNvPicPr>
          <p:nvPr/>
        </p:nvPicPr>
        <p:blipFill rotWithShape="1">
          <a:blip r:embed="rId2">
            <a:extLst>
              <a:ext uri="{28A0092B-C50C-407E-A947-70E740481C1C}">
                <a14:useLocalDpi xmlns:a14="http://schemas.microsoft.com/office/drawing/2010/main" val="0"/>
              </a:ext>
            </a:extLst>
          </a:blip>
          <a:srcRect l="24791"/>
          <a:stretch/>
        </p:blipFill>
        <p:spPr>
          <a:xfrm>
            <a:off x="1008301" y="137300"/>
            <a:ext cx="6421546" cy="6583400"/>
          </a:xfrm>
          <a:prstGeom prst="rect">
            <a:avLst/>
          </a:prstGeom>
        </p:spPr>
      </p:pic>
    </p:spTree>
    <p:extLst>
      <p:ext uri="{BB962C8B-B14F-4D97-AF65-F5344CB8AC3E}">
        <p14:creationId xmlns:p14="http://schemas.microsoft.com/office/powerpoint/2010/main" val="232000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E03E-2E33-4B4B-B68F-4DD0F22D1AA6}"/>
              </a:ext>
            </a:extLst>
          </p:cNvPr>
          <p:cNvSpPr>
            <a:spLocks noGrp="1"/>
          </p:cNvSpPr>
          <p:nvPr>
            <p:ph type="title"/>
          </p:nvPr>
        </p:nvSpPr>
        <p:spPr/>
        <p:txBody>
          <a:bodyPr/>
          <a:lstStyle/>
          <a:p>
            <a:r>
              <a:rPr lang="en-GB" dirty="0"/>
              <a:t>Pull Requests</a:t>
            </a:r>
          </a:p>
        </p:txBody>
      </p:sp>
      <p:sp>
        <p:nvSpPr>
          <p:cNvPr id="3" name="Content Placeholder 2">
            <a:extLst>
              <a:ext uri="{FF2B5EF4-FFF2-40B4-BE49-F238E27FC236}">
                <a16:creationId xmlns:a16="http://schemas.microsoft.com/office/drawing/2014/main" id="{9115DC5C-C03A-4172-B552-F8923020301E}"/>
              </a:ext>
            </a:extLst>
          </p:cNvPr>
          <p:cNvSpPr>
            <a:spLocks noGrp="1"/>
          </p:cNvSpPr>
          <p:nvPr>
            <p:ph idx="1"/>
          </p:nvPr>
        </p:nvSpPr>
        <p:spPr/>
        <p:txBody>
          <a:bodyPr/>
          <a:lstStyle/>
          <a:p>
            <a:r>
              <a:rPr lang="en-GB" dirty="0"/>
              <a:t>Pull Requests are a mechanism for allowing a developer to notify team member that they have completed a feature</a:t>
            </a:r>
          </a:p>
          <a:p>
            <a:r>
              <a:rPr lang="en-GB" dirty="0"/>
              <a:t>Once a developer has completed a feature they will create a pull request between their feature branch and the develop branch</a:t>
            </a:r>
          </a:p>
          <a:p>
            <a:r>
              <a:rPr lang="en-GB" dirty="0"/>
              <a:t>This allows the team to discuss, review and provide feedback on the proposed new feature before it is committed</a:t>
            </a:r>
          </a:p>
          <a:p>
            <a:r>
              <a:rPr lang="en-GB" dirty="0"/>
              <a:t>Depending on the outcome of the review and discussion on the pull requests the pull request may be merged into the develop branch or the original developer will make additional changes to the feature to and update their pull request</a:t>
            </a:r>
          </a:p>
          <a:p>
            <a:endParaRPr lang="en-GB" dirty="0"/>
          </a:p>
        </p:txBody>
      </p:sp>
    </p:spTree>
    <p:extLst>
      <p:ext uri="{BB962C8B-B14F-4D97-AF65-F5344CB8AC3E}">
        <p14:creationId xmlns:p14="http://schemas.microsoft.com/office/powerpoint/2010/main" val="304156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133B-27FA-48DE-B8D3-5C9C0883F359}"/>
              </a:ext>
            </a:extLst>
          </p:cNvPr>
          <p:cNvSpPr>
            <a:spLocks noGrp="1"/>
          </p:cNvSpPr>
          <p:nvPr>
            <p:ph type="ctrTitle"/>
          </p:nvPr>
        </p:nvSpPr>
        <p:spPr/>
        <p:txBody>
          <a:bodyPr/>
          <a:lstStyle/>
          <a:p>
            <a:r>
              <a:rPr lang="en-GB" dirty="0"/>
              <a:t>Questions?</a:t>
            </a:r>
          </a:p>
        </p:txBody>
      </p:sp>
    </p:spTree>
    <p:extLst>
      <p:ext uri="{BB962C8B-B14F-4D97-AF65-F5344CB8AC3E}">
        <p14:creationId xmlns:p14="http://schemas.microsoft.com/office/powerpoint/2010/main" val="242389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617B-75E6-44FE-A9B7-9B8C9F292876}"/>
              </a:ext>
            </a:extLst>
          </p:cNvPr>
          <p:cNvSpPr>
            <a:spLocks noGrp="1"/>
          </p:cNvSpPr>
          <p:nvPr>
            <p:ph type="title"/>
          </p:nvPr>
        </p:nvSpPr>
        <p:spPr/>
        <p:txBody>
          <a:bodyPr/>
          <a:lstStyle/>
          <a:p>
            <a:r>
              <a:rPr lang="en-GB" dirty="0"/>
              <a:t>Workshop</a:t>
            </a:r>
          </a:p>
        </p:txBody>
      </p:sp>
      <p:sp>
        <p:nvSpPr>
          <p:cNvPr id="3" name="Content Placeholder 2">
            <a:extLst>
              <a:ext uri="{FF2B5EF4-FFF2-40B4-BE49-F238E27FC236}">
                <a16:creationId xmlns:a16="http://schemas.microsoft.com/office/drawing/2014/main" id="{25DBF651-E35E-4460-8ACB-33005248FB0F}"/>
              </a:ext>
            </a:extLst>
          </p:cNvPr>
          <p:cNvSpPr>
            <a:spLocks noGrp="1"/>
          </p:cNvSpPr>
          <p:nvPr>
            <p:ph idx="1"/>
          </p:nvPr>
        </p:nvSpPr>
        <p:spPr/>
        <p:txBody>
          <a:bodyPr/>
          <a:lstStyle/>
          <a:p>
            <a:r>
              <a:rPr lang="en-US" dirty="0"/>
              <a:t>Go to </a:t>
            </a:r>
            <a:r>
              <a:rPr lang="en-US" dirty="0">
                <a:hlinkClick r:id="rId2"/>
              </a:rPr>
              <a:t>https://github.com/jameswhale/git-introduction/</a:t>
            </a:r>
            <a:endParaRPr lang="en-US" dirty="0"/>
          </a:p>
          <a:p>
            <a:r>
              <a:rPr lang="en-US" dirty="0"/>
              <a:t>Work through </a:t>
            </a:r>
            <a:r>
              <a:rPr lang="en-US" dirty="0">
                <a:hlinkClick r:id="rId3" tooltip="meetup-api-workshop.md"/>
              </a:rPr>
              <a:t>meetup-git-workshop.md</a:t>
            </a:r>
            <a:endParaRPr lang="en-US" dirty="0"/>
          </a:p>
          <a:p>
            <a:r>
              <a:rPr lang="en-US" dirty="0"/>
              <a:t>Ask myself or Alison questions about it or anything else</a:t>
            </a:r>
          </a:p>
          <a:p>
            <a:endParaRPr lang="en-GB" dirty="0"/>
          </a:p>
        </p:txBody>
      </p:sp>
    </p:spTree>
    <p:extLst>
      <p:ext uri="{BB962C8B-B14F-4D97-AF65-F5344CB8AC3E}">
        <p14:creationId xmlns:p14="http://schemas.microsoft.com/office/powerpoint/2010/main" val="30762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What is Git?</a:t>
            </a:r>
          </a:p>
        </p:txBody>
      </p:sp>
      <p:pic>
        <p:nvPicPr>
          <p:cNvPr id="4" name="Content Placeholder 4">
            <a:extLst>
              <a:ext uri="{FF2B5EF4-FFF2-40B4-BE49-F238E27FC236}">
                <a16:creationId xmlns:a16="http://schemas.microsoft.com/office/drawing/2014/main" id="{F362223F-0FDD-43EF-A374-13CD996F3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2520" y="609600"/>
            <a:ext cx="4113116" cy="5957789"/>
          </a:xfrm>
          <a:prstGeom prst="rect">
            <a:avLst/>
          </a:prstGeom>
          <a:noFill/>
          <a:ln>
            <a:noFill/>
          </a:ln>
          <a:effectLst>
            <a:glow rad="127000">
              <a:schemeClr val="accent1">
                <a:alpha val="0"/>
              </a:schemeClr>
            </a:glow>
            <a:softEdge rad="112500"/>
          </a:effectLst>
        </p:spPr>
      </p:pic>
    </p:spTree>
    <p:extLst>
      <p:ext uri="{BB962C8B-B14F-4D97-AF65-F5344CB8AC3E}">
        <p14:creationId xmlns:p14="http://schemas.microsoft.com/office/powerpoint/2010/main" val="316568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Using Git collaboratively</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p:txBody>
          <a:bodyPr/>
          <a:lstStyle/>
          <a:p>
            <a:r>
              <a:rPr lang="en-GB" dirty="0"/>
              <a:t>Git allow a team of developers to work collaboratively on the same project at the same time</a:t>
            </a:r>
          </a:p>
          <a:p>
            <a:r>
              <a:rPr lang="en-GB" dirty="0" err="1"/>
              <a:t>Gitflow</a:t>
            </a:r>
            <a:r>
              <a:rPr lang="en-GB" dirty="0"/>
              <a:t> model</a:t>
            </a:r>
          </a:p>
          <a:p>
            <a:r>
              <a:rPr lang="en-GB" dirty="0"/>
              <a:t>Pull Requests</a:t>
            </a:r>
          </a:p>
          <a:p>
            <a:endParaRPr lang="en-GB" dirty="0"/>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381265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err="1"/>
              <a:t>Gitflow</a:t>
            </a:r>
            <a:r>
              <a:rPr lang="en-GB" dirty="0"/>
              <a:t> model</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p:txBody>
          <a:bodyPr/>
          <a:lstStyle/>
          <a:p>
            <a:r>
              <a:rPr lang="en-GB" dirty="0"/>
              <a:t>Master branch</a:t>
            </a:r>
          </a:p>
          <a:p>
            <a:r>
              <a:rPr lang="en-GB" dirty="0"/>
              <a:t>Develop branch</a:t>
            </a:r>
          </a:p>
          <a:p>
            <a:r>
              <a:rPr lang="en-GB" dirty="0"/>
              <a:t>Feature branches</a:t>
            </a:r>
          </a:p>
          <a:p>
            <a:r>
              <a:rPr lang="en-GB" dirty="0"/>
              <a:t>Release branches</a:t>
            </a:r>
          </a:p>
          <a:p>
            <a:r>
              <a:rPr lang="en-GB" dirty="0"/>
              <a:t>Hotfix branches</a:t>
            </a:r>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57411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Master branch</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p:txBody>
          <a:bodyPr/>
          <a:lstStyle/>
          <a:p>
            <a:r>
              <a:rPr lang="en-GB" dirty="0"/>
              <a:t>The master branch is the main branch of a project</a:t>
            </a:r>
          </a:p>
          <a:p>
            <a:r>
              <a:rPr lang="en-GB" dirty="0"/>
              <a:t>The master branch is a permanent branch</a:t>
            </a:r>
          </a:p>
          <a:p>
            <a:r>
              <a:rPr lang="en-GB" dirty="0"/>
              <a:t>It should represent the production state of the repository</a:t>
            </a:r>
          </a:p>
          <a:p>
            <a:r>
              <a:rPr lang="en-GB" dirty="0"/>
              <a:t>Access to the master branch should be tightly controlled </a:t>
            </a:r>
          </a:p>
          <a:p>
            <a:r>
              <a:rPr lang="en-GB" dirty="0"/>
              <a:t>Whenever changes are merged into the master this branch, this is a new production release</a:t>
            </a:r>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6928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Develop branch</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p:txBody>
          <a:bodyPr/>
          <a:lstStyle/>
          <a:p>
            <a:r>
              <a:rPr lang="en-GB" dirty="0"/>
              <a:t>The develop branch is a permanent branch</a:t>
            </a:r>
          </a:p>
          <a:p>
            <a:r>
              <a:rPr lang="en-GB" dirty="0"/>
              <a:t>It’s state should represent the latest delivered development ready for the next release</a:t>
            </a:r>
          </a:p>
          <a:p>
            <a:r>
              <a:rPr lang="en-GB" dirty="0"/>
              <a:t>Sometime called the integration branch</a:t>
            </a:r>
          </a:p>
          <a:p>
            <a:r>
              <a:rPr lang="en-GB" dirty="0"/>
              <a:t>When the develop branch is in a stable state and is ready for a new release, the develop branch will be merged into the master branch</a:t>
            </a:r>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301332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Feature branches</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a:xfrm>
            <a:off x="677334" y="2160589"/>
            <a:ext cx="8596668" cy="3880773"/>
          </a:xfrm>
        </p:spPr>
        <p:txBody>
          <a:bodyPr/>
          <a:lstStyle/>
          <a:p>
            <a:r>
              <a:rPr lang="en-GB" dirty="0"/>
              <a:t>A feature branch is a short lived branch used to develop a new feature</a:t>
            </a:r>
          </a:p>
          <a:p>
            <a:r>
              <a:rPr lang="en-GB" dirty="0"/>
              <a:t>Feature branches will usually branch from the develop branch</a:t>
            </a:r>
          </a:p>
          <a:p>
            <a:r>
              <a:rPr lang="en-GB" dirty="0"/>
              <a:t>Feature branches should always be merged back into the develop branch</a:t>
            </a:r>
          </a:p>
          <a:p>
            <a:r>
              <a:rPr lang="en-GB" dirty="0"/>
              <a:t>Feature branches should only exist for the duration of the development of the new feature</a:t>
            </a:r>
          </a:p>
          <a:p>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359492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Release branches</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a:xfrm>
            <a:off x="677334" y="2160589"/>
            <a:ext cx="8596668" cy="3880773"/>
          </a:xfrm>
        </p:spPr>
        <p:txBody>
          <a:bodyPr/>
          <a:lstStyle/>
          <a:p>
            <a:r>
              <a:rPr lang="en-GB" dirty="0"/>
              <a:t>A release branch is used in preparation of a new production release</a:t>
            </a:r>
          </a:p>
          <a:p>
            <a:r>
              <a:rPr lang="en-GB" dirty="0"/>
              <a:t>Release branches will usually branch from the develop branch</a:t>
            </a:r>
          </a:p>
          <a:p>
            <a:r>
              <a:rPr lang="en-GB" dirty="0"/>
              <a:t>Release branches should always be merged back into the develop or master branches</a:t>
            </a:r>
          </a:p>
          <a:p>
            <a:r>
              <a:rPr lang="en-GB" dirty="0"/>
              <a:t>Release branches allow for minor bugfixes and testing before a release</a:t>
            </a:r>
          </a:p>
          <a:p>
            <a:r>
              <a:rPr lang="en-GB" dirty="0"/>
              <a:t>By doing this work on a release branch it frees up the develop branch for the development towards the next big release</a:t>
            </a:r>
          </a:p>
          <a:p>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90853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00A-E909-4AB6-AF55-C4B1AB037EC3}"/>
              </a:ext>
            </a:extLst>
          </p:cNvPr>
          <p:cNvSpPr>
            <a:spLocks noGrp="1"/>
          </p:cNvSpPr>
          <p:nvPr>
            <p:ph type="title"/>
          </p:nvPr>
        </p:nvSpPr>
        <p:spPr/>
        <p:txBody>
          <a:bodyPr/>
          <a:lstStyle/>
          <a:p>
            <a:r>
              <a:rPr lang="en-GB" dirty="0"/>
              <a:t>Hotfix branches</a:t>
            </a:r>
          </a:p>
        </p:txBody>
      </p:sp>
      <p:sp>
        <p:nvSpPr>
          <p:cNvPr id="3" name="Content Placeholder 2">
            <a:extLst>
              <a:ext uri="{FF2B5EF4-FFF2-40B4-BE49-F238E27FC236}">
                <a16:creationId xmlns:a16="http://schemas.microsoft.com/office/drawing/2014/main" id="{E3EE08D3-ECBE-44D0-8203-6F713894CF5F}"/>
              </a:ext>
            </a:extLst>
          </p:cNvPr>
          <p:cNvSpPr>
            <a:spLocks noGrp="1"/>
          </p:cNvSpPr>
          <p:nvPr>
            <p:ph idx="1"/>
          </p:nvPr>
        </p:nvSpPr>
        <p:spPr>
          <a:xfrm>
            <a:off x="677334" y="2160589"/>
            <a:ext cx="8596668" cy="3880773"/>
          </a:xfrm>
        </p:spPr>
        <p:txBody>
          <a:bodyPr/>
          <a:lstStyle/>
          <a:p>
            <a:r>
              <a:rPr lang="en-GB" dirty="0"/>
              <a:t>A hotfix branch is similar to a release branch, except they are for unplanned changes such as a critical bug found in production code</a:t>
            </a:r>
          </a:p>
          <a:p>
            <a:r>
              <a:rPr lang="en-GB" dirty="0"/>
              <a:t>hotfix branches will usually branch from the master branch</a:t>
            </a:r>
          </a:p>
          <a:p>
            <a:r>
              <a:rPr lang="en-GB" dirty="0"/>
              <a:t>hotfix branches should always be merged back into the develop and master branches</a:t>
            </a:r>
          </a:p>
          <a:p>
            <a:r>
              <a:rPr lang="en-GB" dirty="0"/>
              <a:t>This allows for the fix to be applied to the master branch without disrupting new work on the develop branch </a:t>
            </a:r>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509593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3982</TotalTime>
  <Words>477</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Working collaboratively with Git</vt:lpstr>
      <vt:lpstr>What is Git?</vt:lpstr>
      <vt:lpstr>Using Git collaboratively</vt:lpstr>
      <vt:lpstr>Gitflow model</vt:lpstr>
      <vt:lpstr>Master branch</vt:lpstr>
      <vt:lpstr>Develop branch</vt:lpstr>
      <vt:lpstr>Feature branches</vt:lpstr>
      <vt:lpstr>Release branches</vt:lpstr>
      <vt:lpstr>Hotfix branches</vt:lpstr>
      <vt:lpstr>PowerPoint Presentation</vt:lpstr>
      <vt:lpstr>Pull Requests</vt:lpstr>
      <vt:lpstr>Questions?</vt:lpstr>
      <vt:lpstr>Workshop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collaboratively with Git</dc:title>
  <dc:creator>James Whale</dc:creator>
  <cp:lastModifiedBy>James Whale</cp:lastModifiedBy>
  <cp:revision>16</cp:revision>
  <dcterms:created xsi:type="dcterms:W3CDTF">2018-04-12T21:03:27Z</dcterms:created>
  <dcterms:modified xsi:type="dcterms:W3CDTF">2018-04-15T15:25:43Z</dcterms:modified>
</cp:coreProperties>
</file>