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63" r:id="rId3"/>
    <p:sldId id="264" r:id="rId4"/>
    <p:sldId id="275" r:id="rId5"/>
    <p:sldId id="265" r:id="rId6"/>
    <p:sldId id="266" r:id="rId7"/>
    <p:sldId id="259" r:id="rId8"/>
    <p:sldId id="274" r:id="rId9"/>
    <p:sldId id="276" r:id="rId10"/>
    <p:sldId id="278" r:id="rId11"/>
    <p:sldId id="277" r:id="rId12"/>
    <p:sldId id="279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2D050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0" d="100"/>
          <a:sy n="120" d="100"/>
        </p:scale>
        <p:origin x="8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3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6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72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8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10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4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5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6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03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7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sonwells/intro-to-apis/blob/master/meetup-api-workshop.md" TargetMode="External"/><Relationship Id="rId2" Type="http://schemas.openxmlformats.org/officeDocument/2006/relationships/hyperlink" Target="https://github.com/jameswhale/git-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EADB-E896-4583-8F95-6B7DD5E5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collaboratively with Git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6CF4DF-95FD-433D-AF91-9AA7E93B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/>
          <a:lstStyle/>
          <a:p>
            <a:pPr algn="l"/>
            <a:r>
              <a:rPr lang="en-GB" dirty="0"/>
              <a:t>James Whale, Data Engineer</a:t>
            </a:r>
          </a:p>
        </p:txBody>
      </p:sp>
    </p:spTree>
    <p:extLst>
      <p:ext uri="{BB962C8B-B14F-4D97-AF65-F5344CB8AC3E}">
        <p14:creationId xmlns:p14="http://schemas.microsoft.com/office/powerpoint/2010/main" val="13944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dreaded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A merge conflict is when the same line of code is different on the two branches you are merging</a:t>
            </a:r>
          </a:p>
          <a:p>
            <a:r>
              <a:rPr lang="en-GB" dirty="0"/>
              <a:t>This can happen when two developers are working on the same file and they both add a new method to the bottom of a file</a:t>
            </a:r>
          </a:p>
          <a:p>
            <a:r>
              <a:rPr lang="en-GB" dirty="0"/>
              <a:t>How do I fix it?</a:t>
            </a:r>
          </a:p>
          <a:p>
            <a:r>
              <a:rPr lang="en-GB" dirty="0"/>
              <a:t>On your branch, pull the other developers changes from the remote branch</a:t>
            </a:r>
          </a:p>
          <a:p>
            <a:r>
              <a:rPr lang="en-GB" dirty="0"/>
              <a:t>This will mix their code to yours – so this can look really messy and confusing</a:t>
            </a:r>
          </a:p>
          <a:p>
            <a:r>
              <a:rPr lang="en-GB" dirty="0"/>
              <a:t>Manually fix the conflict by choosing the right code </a:t>
            </a:r>
          </a:p>
          <a:p>
            <a:r>
              <a:rPr lang="en-GB" dirty="0"/>
              <a:t>Don’t forget to then commit and push your commit again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1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03E-2E33-4B4B-B68F-4DD0F22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C5C-C03A-4172-B552-F8923020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making a pull requests:</a:t>
            </a:r>
          </a:p>
          <a:p>
            <a:r>
              <a:rPr lang="en-GB" dirty="0"/>
              <a:t>Make sure your build passes</a:t>
            </a:r>
          </a:p>
          <a:p>
            <a:r>
              <a:rPr lang="en-GB" dirty="0"/>
              <a:t>Check your code compiles</a:t>
            </a:r>
          </a:p>
          <a:p>
            <a:r>
              <a:rPr lang="en-GB" dirty="0"/>
              <a:t>Check you have fully implemented the feature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Pull requests are either approved or rejected (meaning they need more work)</a:t>
            </a:r>
          </a:p>
          <a:p>
            <a:r>
              <a:rPr lang="en-GB" dirty="0"/>
              <a:t>Once approved they can be merged into the target branch </a:t>
            </a:r>
          </a:p>
          <a:p>
            <a:r>
              <a:rPr lang="en-GB" dirty="0"/>
              <a:t>This is when you might get a merge conflict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03E-2E33-4B4B-B68F-4DD0F22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Pull Requests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C5C-C03A-4172-B552-F8923020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 if this is the right solution/approach as a team</a:t>
            </a:r>
          </a:p>
          <a:p>
            <a:r>
              <a:rPr lang="en-GB" dirty="0"/>
              <a:t>Pull requests are not personal! </a:t>
            </a:r>
          </a:p>
          <a:p>
            <a:r>
              <a:rPr lang="en-GB" dirty="0"/>
              <a:t>We’re all working together to make a good product with code that we can all proud of</a:t>
            </a:r>
          </a:p>
          <a:p>
            <a:r>
              <a:rPr lang="en-GB" dirty="0"/>
              <a:t>The whole team reviews each others pull requests</a:t>
            </a:r>
          </a:p>
          <a:p>
            <a:r>
              <a:rPr lang="en-GB" dirty="0"/>
              <a:t>Everyone can make comments and suggestions no matter how junior or senior you are</a:t>
            </a:r>
          </a:p>
          <a:p>
            <a:r>
              <a:rPr lang="en-GB" dirty="0"/>
              <a:t>When reviewing pull </a:t>
            </a:r>
            <a:r>
              <a:rPr lang="en-GB"/>
              <a:t>requests please be </a:t>
            </a:r>
            <a:r>
              <a:rPr lang="en-GB" dirty="0"/>
              <a:t>helpful and constructive!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5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133B-27FA-48DE-B8D3-5C9C0883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2389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617B-75E6-44FE-A9B7-9B8C9F29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F651-E35E-4460-8ACB-33005248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https://github.com/jameswhale/git-introduction/</a:t>
            </a:r>
            <a:endParaRPr lang="en-US" dirty="0"/>
          </a:p>
          <a:p>
            <a:r>
              <a:rPr lang="en-US" dirty="0"/>
              <a:t>Work through </a:t>
            </a:r>
            <a:r>
              <a:rPr lang="en-US" dirty="0">
                <a:hlinkClick r:id="rId3" tooltip="meetup-api-workshop.md"/>
              </a:rPr>
              <a:t>meetup-git-workshop.md</a:t>
            </a:r>
            <a:endParaRPr lang="en-US" dirty="0"/>
          </a:p>
          <a:p>
            <a:r>
              <a:rPr lang="en-US" dirty="0"/>
              <a:t>Ask myself or Alison questions about it or anything else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62223F-0FDD-43EF-A374-13CD996F3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0" y="609600"/>
            <a:ext cx="4113116" cy="595778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5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problems of multiple developers working together on the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two developers work on the same file at the same time?</a:t>
            </a:r>
          </a:p>
          <a:p>
            <a:r>
              <a:rPr lang="en-GB" dirty="0"/>
              <a:t>How do you control who can make changes?</a:t>
            </a:r>
          </a:p>
          <a:p>
            <a:r>
              <a:rPr lang="en-GB" dirty="0"/>
              <a:t>How do we know who made changes and why ?</a:t>
            </a:r>
          </a:p>
          <a:p>
            <a:r>
              <a:rPr lang="en-GB" dirty="0"/>
              <a:t>How do we can make sure we can properly test our code before releasing a new version?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65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git allow us to work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Git can help us solve these problems using the following:</a:t>
            </a:r>
          </a:p>
          <a:p>
            <a:r>
              <a:rPr lang="en-GB" dirty="0"/>
              <a:t>Branching</a:t>
            </a:r>
          </a:p>
          <a:p>
            <a:r>
              <a:rPr lang="en-GB" dirty="0"/>
              <a:t>Commit messages</a:t>
            </a:r>
          </a:p>
          <a:p>
            <a:r>
              <a:rPr lang="en-GB" dirty="0"/>
              <a:t>Pull Requests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branches?</a:t>
            </a:r>
          </a:p>
          <a:p>
            <a:r>
              <a:rPr lang="en-GB" dirty="0"/>
              <a:t>A branch is an independent instance of the code base</a:t>
            </a:r>
          </a:p>
          <a:p>
            <a:r>
              <a:rPr lang="en-GB" dirty="0"/>
              <a:t>Branches allow multiple developers to work on the same code without overwriting each other</a:t>
            </a:r>
          </a:p>
          <a:p>
            <a:r>
              <a:rPr lang="en-GB" dirty="0"/>
              <a:t>Five main types of branch:</a:t>
            </a:r>
          </a:p>
          <a:p>
            <a:r>
              <a:rPr lang="en-GB" dirty="0"/>
              <a:t>Master branch</a:t>
            </a:r>
          </a:p>
          <a:p>
            <a:r>
              <a:rPr lang="en-GB" dirty="0"/>
              <a:t>Develop branch</a:t>
            </a:r>
          </a:p>
          <a:p>
            <a:r>
              <a:rPr lang="en-GB" dirty="0"/>
              <a:t>Feature branches</a:t>
            </a:r>
          </a:p>
          <a:p>
            <a:r>
              <a:rPr lang="en-GB" dirty="0"/>
              <a:t>Release branches</a:t>
            </a:r>
          </a:p>
          <a:p>
            <a:r>
              <a:rPr lang="en-GB" dirty="0"/>
              <a:t>Hotfix branches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35B60B-3B9B-4A2C-9581-90F26FC50291}"/>
              </a:ext>
            </a:extLst>
          </p:cNvPr>
          <p:cNvCxnSpPr>
            <a:cxnSpLocks/>
          </p:cNvCxnSpPr>
          <p:nvPr/>
        </p:nvCxnSpPr>
        <p:spPr>
          <a:xfrm>
            <a:off x="1753297" y="565243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1F070B-C7DA-435F-83D8-FF985FCBD088}"/>
              </a:ext>
            </a:extLst>
          </p:cNvPr>
          <p:cNvCxnSpPr>
            <a:cxnSpLocks/>
          </p:cNvCxnSpPr>
          <p:nvPr/>
        </p:nvCxnSpPr>
        <p:spPr>
          <a:xfrm>
            <a:off x="1774968" y="2393016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F9F6FD-05D7-4DD5-B468-074BCACE5F13}"/>
              </a:ext>
            </a:extLst>
          </p:cNvPr>
          <p:cNvCxnSpPr>
            <a:cxnSpLocks/>
          </p:cNvCxnSpPr>
          <p:nvPr/>
        </p:nvCxnSpPr>
        <p:spPr>
          <a:xfrm>
            <a:off x="1753297" y="3041241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19D69D-E501-4279-8A07-1DB6990EB09D}"/>
              </a:ext>
            </a:extLst>
          </p:cNvPr>
          <p:cNvCxnSpPr>
            <a:cxnSpLocks/>
          </p:cNvCxnSpPr>
          <p:nvPr/>
        </p:nvCxnSpPr>
        <p:spPr>
          <a:xfrm>
            <a:off x="1753297" y="369325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E6F800-3C77-47C7-82C3-977B52DD04EB}"/>
              </a:ext>
            </a:extLst>
          </p:cNvPr>
          <p:cNvCxnSpPr>
            <a:cxnSpLocks/>
          </p:cNvCxnSpPr>
          <p:nvPr/>
        </p:nvCxnSpPr>
        <p:spPr>
          <a:xfrm>
            <a:off x="1733720" y="4344320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276C34-1FE8-48B1-8296-DC4E013B88BA}"/>
              </a:ext>
            </a:extLst>
          </p:cNvPr>
          <p:cNvCxnSpPr>
            <a:cxnSpLocks/>
          </p:cNvCxnSpPr>
          <p:nvPr/>
        </p:nvCxnSpPr>
        <p:spPr>
          <a:xfrm>
            <a:off x="1753297" y="499937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 branches at Kobalt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F4B126A-603A-4D2A-9B94-3E16052AA149}"/>
              </a:ext>
            </a:extLst>
          </p:cNvPr>
          <p:cNvSpPr/>
          <p:nvPr/>
        </p:nvSpPr>
        <p:spPr>
          <a:xfrm>
            <a:off x="2055303" y="2889190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44FB40-D144-4E1E-AA48-AE1BF1B554E0}"/>
              </a:ext>
            </a:extLst>
          </p:cNvPr>
          <p:cNvSpPr/>
          <p:nvPr/>
        </p:nvSpPr>
        <p:spPr>
          <a:xfrm>
            <a:off x="2453080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DFE9D7B-B80F-41A1-9558-56C8C055EBFB}"/>
              </a:ext>
            </a:extLst>
          </p:cNvPr>
          <p:cNvSpPr/>
          <p:nvPr/>
        </p:nvSpPr>
        <p:spPr>
          <a:xfrm>
            <a:off x="3075963" y="484837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12102AC-07C6-4787-848B-2C9E9DDD2FA4}"/>
              </a:ext>
            </a:extLst>
          </p:cNvPr>
          <p:cNvSpPr/>
          <p:nvPr/>
        </p:nvSpPr>
        <p:spPr>
          <a:xfrm>
            <a:off x="3900883" y="484837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408343-CF9E-4C4C-B918-5662E1E2344B}"/>
              </a:ext>
            </a:extLst>
          </p:cNvPr>
          <p:cNvSpPr/>
          <p:nvPr/>
        </p:nvSpPr>
        <p:spPr>
          <a:xfrm>
            <a:off x="2771163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466D327-F319-4F50-B2BB-6F1766407D67}"/>
              </a:ext>
            </a:extLst>
          </p:cNvPr>
          <p:cNvSpPr/>
          <p:nvPr/>
        </p:nvSpPr>
        <p:spPr>
          <a:xfrm>
            <a:off x="3808604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50079D6-AA2C-4842-ACFB-7925F237DFFF}"/>
              </a:ext>
            </a:extLst>
          </p:cNvPr>
          <p:cNvSpPr/>
          <p:nvPr/>
        </p:nvSpPr>
        <p:spPr>
          <a:xfrm>
            <a:off x="4846045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F9EE415-0D84-49B1-83EE-0EAD63185139}"/>
              </a:ext>
            </a:extLst>
          </p:cNvPr>
          <p:cNvSpPr/>
          <p:nvPr/>
        </p:nvSpPr>
        <p:spPr>
          <a:xfrm>
            <a:off x="4349684" y="4195310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4EE23E-EE26-47F4-A046-D6D4AC419D72}"/>
              </a:ext>
            </a:extLst>
          </p:cNvPr>
          <p:cNvSpPr/>
          <p:nvPr/>
        </p:nvSpPr>
        <p:spPr>
          <a:xfrm>
            <a:off x="6262382" y="2889190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D655F8A-D4A6-422F-B770-159D1413BC4A}"/>
              </a:ext>
            </a:extLst>
          </p:cNvPr>
          <p:cNvSpPr/>
          <p:nvPr/>
        </p:nvSpPr>
        <p:spPr>
          <a:xfrm>
            <a:off x="2534174" y="2242014"/>
            <a:ext cx="302004" cy="302004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ABCD596-C9B9-44FE-B19B-7200702EF88D}"/>
              </a:ext>
            </a:extLst>
          </p:cNvPr>
          <p:cNvSpPr/>
          <p:nvPr/>
        </p:nvSpPr>
        <p:spPr>
          <a:xfrm>
            <a:off x="5389933" y="4195310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58951F9-F11D-415E-8766-785E6AA4794C}"/>
              </a:ext>
            </a:extLst>
          </p:cNvPr>
          <p:cNvSpPr/>
          <p:nvPr/>
        </p:nvSpPr>
        <p:spPr>
          <a:xfrm>
            <a:off x="2924961" y="2892567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EBF7C7-C1D1-4B3A-A9A2-5201C0D32E6C}"/>
              </a:ext>
            </a:extLst>
          </p:cNvPr>
          <p:cNvSpPr/>
          <p:nvPr/>
        </p:nvSpPr>
        <p:spPr>
          <a:xfrm>
            <a:off x="335555" y="2242014"/>
            <a:ext cx="1398165" cy="302004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Hotfix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58399F-CD74-4F46-B6BB-8AFC013826FC}"/>
              </a:ext>
            </a:extLst>
          </p:cNvPr>
          <p:cNvSpPr/>
          <p:nvPr/>
        </p:nvSpPr>
        <p:spPr>
          <a:xfrm>
            <a:off x="335557" y="5501430"/>
            <a:ext cx="1398165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A73BE2-7BF4-4BF0-B083-E53B58B2562A}"/>
              </a:ext>
            </a:extLst>
          </p:cNvPr>
          <p:cNvSpPr/>
          <p:nvPr/>
        </p:nvSpPr>
        <p:spPr>
          <a:xfrm>
            <a:off x="335556" y="2889190"/>
            <a:ext cx="1398165" cy="302004"/>
          </a:xfrm>
          <a:prstGeom prst="roundRect">
            <a:avLst/>
          </a:prstGeom>
          <a:solidFill>
            <a:srgbClr val="7030A0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34AA-3410-467D-A0E8-8C7CB3962EC6}"/>
              </a:ext>
            </a:extLst>
          </p:cNvPr>
          <p:cNvSpPr/>
          <p:nvPr/>
        </p:nvSpPr>
        <p:spPr>
          <a:xfrm>
            <a:off x="335557" y="3542250"/>
            <a:ext cx="1398165" cy="302004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E6968E-B9D0-4E75-B159-EF1FD13A8152}"/>
              </a:ext>
            </a:extLst>
          </p:cNvPr>
          <p:cNvSpPr/>
          <p:nvPr/>
        </p:nvSpPr>
        <p:spPr>
          <a:xfrm>
            <a:off x="335558" y="4195310"/>
            <a:ext cx="1398165" cy="30200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E86C3C-6FCA-4E8B-985D-2F8E6F11B767}"/>
              </a:ext>
            </a:extLst>
          </p:cNvPr>
          <p:cNvSpPr/>
          <p:nvPr/>
        </p:nvSpPr>
        <p:spPr>
          <a:xfrm>
            <a:off x="335559" y="4848370"/>
            <a:ext cx="1398165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251459F-2D57-4072-9630-8B3AF87C723F}"/>
              </a:ext>
            </a:extLst>
          </p:cNvPr>
          <p:cNvSpPr/>
          <p:nvPr/>
        </p:nvSpPr>
        <p:spPr>
          <a:xfrm>
            <a:off x="7362738" y="3536598"/>
            <a:ext cx="302004" cy="30200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E4819A5-F523-45B8-9203-16EE6A3297C8}"/>
              </a:ext>
            </a:extLst>
          </p:cNvPr>
          <p:cNvSpPr/>
          <p:nvPr/>
        </p:nvSpPr>
        <p:spPr>
          <a:xfrm>
            <a:off x="6564386" y="3536365"/>
            <a:ext cx="302004" cy="30200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3A6EAC3-2D57-4DC1-AEB1-D268C12CE7EC}"/>
              </a:ext>
            </a:extLst>
          </p:cNvPr>
          <p:cNvSpPr/>
          <p:nvPr/>
        </p:nvSpPr>
        <p:spPr>
          <a:xfrm>
            <a:off x="7970940" y="2897812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6A833B-DFCA-4A8A-BDA1-2D8A7516E9C5}"/>
              </a:ext>
            </a:extLst>
          </p:cNvPr>
          <p:cNvCxnSpPr>
            <a:cxnSpLocks/>
          </p:cNvCxnSpPr>
          <p:nvPr/>
        </p:nvCxnSpPr>
        <p:spPr>
          <a:xfrm flipV="1">
            <a:off x="2313079" y="2549671"/>
            <a:ext cx="265322" cy="30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18FB0F-478C-4DBE-84EF-C11EB1A45153}"/>
              </a:ext>
            </a:extLst>
          </p:cNvPr>
          <p:cNvCxnSpPr>
            <a:cxnSpLocks/>
          </p:cNvCxnSpPr>
          <p:nvPr/>
        </p:nvCxnSpPr>
        <p:spPr>
          <a:xfrm>
            <a:off x="2271739" y="3236052"/>
            <a:ext cx="279810" cy="91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1C7F00-C937-479D-9245-0C771C3848D6}"/>
              </a:ext>
            </a:extLst>
          </p:cNvPr>
          <p:cNvCxnSpPr>
            <a:cxnSpLocks/>
          </p:cNvCxnSpPr>
          <p:nvPr/>
        </p:nvCxnSpPr>
        <p:spPr>
          <a:xfrm>
            <a:off x="2819743" y="2570155"/>
            <a:ext cx="150563" cy="30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15A212-750C-40C0-8EB6-58CD96DA360F}"/>
              </a:ext>
            </a:extLst>
          </p:cNvPr>
          <p:cNvCxnSpPr>
            <a:cxnSpLocks/>
          </p:cNvCxnSpPr>
          <p:nvPr/>
        </p:nvCxnSpPr>
        <p:spPr>
          <a:xfrm>
            <a:off x="2445740" y="3033441"/>
            <a:ext cx="390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EAA008-A674-42FC-86E0-7B743D2E4580}"/>
              </a:ext>
            </a:extLst>
          </p:cNvPr>
          <p:cNvCxnSpPr>
            <a:cxnSpLocks/>
          </p:cNvCxnSpPr>
          <p:nvPr/>
        </p:nvCxnSpPr>
        <p:spPr>
          <a:xfrm flipV="1">
            <a:off x="3340401" y="3040193"/>
            <a:ext cx="2809387" cy="5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094CD9-C3BC-48B5-AD7D-B1D81324F202}"/>
              </a:ext>
            </a:extLst>
          </p:cNvPr>
          <p:cNvCxnSpPr>
            <a:cxnSpLocks/>
          </p:cNvCxnSpPr>
          <p:nvPr/>
        </p:nvCxnSpPr>
        <p:spPr>
          <a:xfrm>
            <a:off x="2640959" y="4545975"/>
            <a:ext cx="229333" cy="90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07CBF0-9109-4950-A2D0-02A64A72630A}"/>
              </a:ext>
            </a:extLst>
          </p:cNvPr>
          <p:cNvCxnSpPr>
            <a:cxnSpLocks/>
          </p:cNvCxnSpPr>
          <p:nvPr/>
        </p:nvCxnSpPr>
        <p:spPr>
          <a:xfrm>
            <a:off x="2755625" y="4536112"/>
            <a:ext cx="314366" cy="31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E15EE4-EBB7-4FE4-9F33-80078D2F7F10}"/>
              </a:ext>
            </a:extLst>
          </p:cNvPr>
          <p:cNvCxnSpPr>
            <a:cxnSpLocks/>
          </p:cNvCxnSpPr>
          <p:nvPr/>
        </p:nvCxnSpPr>
        <p:spPr>
          <a:xfrm>
            <a:off x="3452889" y="4998257"/>
            <a:ext cx="3730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808748-604B-435B-8116-2B168158BCFB}"/>
              </a:ext>
            </a:extLst>
          </p:cNvPr>
          <p:cNvCxnSpPr>
            <a:cxnSpLocks/>
          </p:cNvCxnSpPr>
          <p:nvPr/>
        </p:nvCxnSpPr>
        <p:spPr>
          <a:xfrm>
            <a:off x="3179170" y="5652432"/>
            <a:ext cx="583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F9C4D7-12F8-4A8F-8BE9-F6D8A297D76F}"/>
              </a:ext>
            </a:extLst>
          </p:cNvPr>
          <p:cNvCxnSpPr>
            <a:cxnSpLocks/>
          </p:cNvCxnSpPr>
          <p:nvPr/>
        </p:nvCxnSpPr>
        <p:spPr>
          <a:xfrm flipV="1">
            <a:off x="4192526" y="4515049"/>
            <a:ext cx="210141" cy="313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37BAA4-E5B0-4202-9253-8A300FC78046}"/>
              </a:ext>
            </a:extLst>
          </p:cNvPr>
          <p:cNvCxnSpPr>
            <a:cxnSpLocks/>
          </p:cNvCxnSpPr>
          <p:nvPr/>
        </p:nvCxnSpPr>
        <p:spPr>
          <a:xfrm>
            <a:off x="4202887" y="5652432"/>
            <a:ext cx="583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7B9CB0A-FBB3-4DA6-88EB-3FE557B39E4A}"/>
              </a:ext>
            </a:extLst>
          </p:cNvPr>
          <p:cNvCxnSpPr>
            <a:cxnSpLocks/>
          </p:cNvCxnSpPr>
          <p:nvPr/>
        </p:nvCxnSpPr>
        <p:spPr>
          <a:xfrm flipV="1">
            <a:off x="2819743" y="4345263"/>
            <a:ext cx="520658" cy="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CF3262-D2BF-48A5-B7B0-6A7051F5FEE9}"/>
              </a:ext>
            </a:extLst>
          </p:cNvPr>
          <p:cNvCxnSpPr>
            <a:cxnSpLocks/>
          </p:cNvCxnSpPr>
          <p:nvPr/>
        </p:nvCxnSpPr>
        <p:spPr>
          <a:xfrm>
            <a:off x="4718211" y="4347127"/>
            <a:ext cx="57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97F689-A81F-4527-93E9-3BC24E54D00E}"/>
              </a:ext>
            </a:extLst>
          </p:cNvPr>
          <p:cNvCxnSpPr>
            <a:cxnSpLocks/>
          </p:cNvCxnSpPr>
          <p:nvPr/>
        </p:nvCxnSpPr>
        <p:spPr>
          <a:xfrm flipV="1">
            <a:off x="5089490" y="4536112"/>
            <a:ext cx="363353" cy="910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ADB4DF-7160-4F21-9558-2B841E0326EA}"/>
              </a:ext>
            </a:extLst>
          </p:cNvPr>
          <p:cNvCxnSpPr>
            <a:cxnSpLocks/>
          </p:cNvCxnSpPr>
          <p:nvPr/>
        </p:nvCxnSpPr>
        <p:spPr>
          <a:xfrm flipV="1">
            <a:off x="5803656" y="4345263"/>
            <a:ext cx="2094105" cy="1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2904971-23EC-4388-B98D-3D8C12839372}"/>
              </a:ext>
            </a:extLst>
          </p:cNvPr>
          <p:cNvCxnSpPr>
            <a:cxnSpLocks/>
          </p:cNvCxnSpPr>
          <p:nvPr/>
        </p:nvCxnSpPr>
        <p:spPr>
          <a:xfrm flipV="1">
            <a:off x="5691937" y="3236052"/>
            <a:ext cx="570445" cy="91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402E2110-BB40-46BA-802F-023AAAADA2FE}"/>
              </a:ext>
            </a:extLst>
          </p:cNvPr>
          <p:cNvSpPr/>
          <p:nvPr/>
        </p:nvSpPr>
        <p:spPr>
          <a:xfrm>
            <a:off x="7988643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03E197-66FD-48D4-AB93-C81B0E9A34C5}"/>
              </a:ext>
            </a:extLst>
          </p:cNvPr>
          <p:cNvCxnSpPr>
            <a:cxnSpLocks/>
          </p:cNvCxnSpPr>
          <p:nvPr/>
        </p:nvCxnSpPr>
        <p:spPr>
          <a:xfrm flipV="1">
            <a:off x="5752044" y="3791479"/>
            <a:ext cx="812342" cy="42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486DC-24BA-4E02-B7C1-318C8286062C}"/>
              </a:ext>
            </a:extLst>
          </p:cNvPr>
          <p:cNvCxnSpPr>
            <a:cxnSpLocks/>
          </p:cNvCxnSpPr>
          <p:nvPr/>
        </p:nvCxnSpPr>
        <p:spPr>
          <a:xfrm flipV="1">
            <a:off x="6922753" y="3694301"/>
            <a:ext cx="3675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5FBBB7-DD11-40CD-A69B-EFD313A8C7EE}"/>
              </a:ext>
            </a:extLst>
          </p:cNvPr>
          <p:cNvCxnSpPr>
            <a:cxnSpLocks/>
          </p:cNvCxnSpPr>
          <p:nvPr/>
        </p:nvCxnSpPr>
        <p:spPr>
          <a:xfrm flipV="1">
            <a:off x="7664742" y="3211574"/>
            <a:ext cx="359913" cy="33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FA4BB65-69AD-464C-8F39-1E719B362460}"/>
              </a:ext>
            </a:extLst>
          </p:cNvPr>
          <p:cNvCxnSpPr>
            <a:cxnSpLocks/>
          </p:cNvCxnSpPr>
          <p:nvPr/>
        </p:nvCxnSpPr>
        <p:spPr>
          <a:xfrm>
            <a:off x="7672041" y="3860390"/>
            <a:ext cx="316602" cy="36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22ABA-BDF5-4F33-A8DA-E7A4510DE369}"/>
              </a:ext>
            </a:extLst>
          </p:cNvPr>
          <p:cNvCxnSpPr>
            <a:cxnSpLocks/>
          </p:cNvCxnSpPr>
          <p:nvPr/>
        </p:nvCxnSpPr>
        <p:spPr>
          <a:xfrm flipV="1">
            <a:off x="6636599" y="3043003"/>
            <a:ext cx="12611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2FE8145E-4EBF-4B25-B711-AE3FFAD3ECF6}"/>
              </a:ext>
            </a:extLst>
          </p:cNvPr>
          <p:cNvSpPr/>
          <p:nvPr/>
        </p:nvSpPr>
        <p:spPr>
          <a:xfrm>
            <a:off x="3438447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34585-6341-481E-BDA9-CB0732807D33}"/>
              </a:ext>
            </a:extLst>
          </p:cNvPr>
          <p:cNvCxnSpPr>
            <a:cxnSpLocks/>
          </p:cNvCxnSpPr>
          <p:nvPr/>
        </p:nvCxnSpPr>
        <p:spPr>
          <a:xfrm flipV="1">
            <a:off x="3791556" y="4344320"/>
            <a:ext cx="520658" cy="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AA753A-A81C-4194-9BE5-2E4E9F421829}"/>
              </a:ext>
            </a:extLst>
          </p:cNvPr>
          <p:cNvCxnSpPr>
            <a:cxnSpLocks/>
          </p:cNvCxnSpPr>
          <p:nvPr/>
        </p:nvCxnSpPr>
        <p:spPr>
          <a:xfrm>
            <a:off x="3168037" y="3236052"/>
            <a:ext cx="337666" cy="90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5" grpId="0" animBg="1"/>
      <p:bldP spid="46" grpId="0" animBg="1"/>
      <p:bldP spid="47" grpId="0" animBg="1"/>
      <p:bldP spid="99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7A8A5-D5BE-4FF7-ACE5-52456542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1"/>
          <a:stretch/>
        </p:blipFill>
        <p:spPr>
          <a:xfrm>
            <a:off x="1008301" y="137300"/>
            <a:ext cx="6421546" cy="65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Once I’ve completed the feature I want to commit my code</a:t>
            </a:r>
          </a:p>
          <a:p>
            <a:r>
              <a:rPr lang="en-GB" dirty="0"/>
              <a:t>A commit is the code I’m going to change to complete a feature</a:t>
            </a:r>
          </a:p>
          <a:p>
            <a:r>
              <a:rPr lang="en-GB" dirty="0"/>
              <a:t>I write a commit message explaining what I changed and why</a:t>
            </a:r>
          </a:p>
          <a:p>
            <a:r>
              <a:rPr lang="en-GB" dirty="0"/>
              <a:t>Once you have made a commit don’t forget to push it to the remote repository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8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Commit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Commit messages should be meaningful</a:t>
            </a:r>
          </a:p>
          <a:p>
            <a:r>
              <a:rPr lang="en-GB" dirty="0"/>
              <a:t>They should describe why you made the change you did</a:t>
            </a:r>
          </a:p>
          <a:p>
            <a:r>
              <a:rPr lang="en-GB" dirty="0"/>
              <a:t>They should not be vague e.g. ‘changes’</a:t>
            </a:r>
          </a:p>
          <a:p>
            <a:r>
              <a:rPr lang="en-GB" dirty="0"/>
              <a:t>The purpose of a commit message is so that in the future someone can look back and understand why you made the change did</a:t>
            </a:r>
          </a:p>
          <a:p>
            <a:r>
              <a:rPr lang="en-GB" dirty="0"/>
              <a:t>Often this will be yourself, and it you can’t understand why you made the change, what chance does someone else have?</a:t>
            </a:r>
          </a:p>
          <a:p>
            <a:r>
              <a:rPr lang="en-GB" dirty="0"/>
              <a:t>This is you signing your signature on your code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33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4185</TotalTime>
  <Words>558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Working collaboratively with Git</vt:lpstr>
      <vt:lpstr>What is Git?</vt:lpstr>
      <vt:lpstr>What are the problems of multiple developers working together on the same code?</vt:lpstr>
      <vt:lpstr>How does git allow us to work together?</vt:lpstr>
      <vt:lpstr>Branches </vt:lpstr>
      <vt:lpstr>How we use branches at Kobalt</vt:lpstr>
      <vt:lpstr>PowerPoint Presentation</vt:lpstr>
      <vt:lpstr>Commits</vt:lpstr>
      <vt:lpstr>Useful Commit tips </vt:lpstr>
      <vt:lpstr>The dreaded merge conflict</vt:lpstr>
      <vt:lpstr>Pull Requests</vt:lpstr>
      <vt:lpstr>Useful Pull Requests tips</vt:lpstr>
      <vt:lpstr>Questions?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collaboratively with Git</dc:title>
  <dc:creator>James Whale</dc:creator>
  <cp:lastModifiedBy>James Whale</cp:lastModifiedBy>
  <cp:revision>34</cp:revision>
  <dcterms:created xsi:type="dcterms:W3CDTF">2018-04-12T21:03:27Z</dcterms:created>
  <dcterms:modified xsi:type="dcterms:W3CDTF">2018-04-18T00:45:36Z</dcterms:modified>
</cp:coreProperties>
</file>