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5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601575" cy="9001125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35">
          <p15:clr>
            <a:srgbClr val="A4A3A4"/>
          </p15:clr>
        </p15:guide>
        <p15:guide id="2" pos="39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23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572" y="96"/>
      </p:cViewPr>
      <p:guideLst>
        <p:guide orient="horz" pos="2835"/>
        <p:guide pos="396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>
            <a:extLst>
              <a:ext uri="{FF2B5EF4-FFF2-40B4-BE49-F238E27FC236}">
                <a16:creationId xmlns:a16="http://schemas.microsoft.com/office/drawing/2014/main" id="{6F41AC51-B4F6-46D8-B2C9-B25D45E75BDF}"/>
              </a:ext>
            </a:extLst>
          </p:cNvPr>
          <p:cNvGrpSpPr>
            <a:grpSpLocks/>
          </p:cNvGrpSpPr>
          <p:nvPr/>
        </p:nvGrpSpPr>
        <p:grpSpPr bwMode="auto">
          <a:xfrm>
            <a:off x="0" y="1200150"/>
            <a:ext cx="11971338" cy="3300413"/>
            <a:chOff x="0" y="576"/>
            <a:chExt cx="5472" cy="1584"/>
          </a:xfrm>
        </p:grpSpPr>
        <p:sp>
          <p:nvSpPr>
            <p:cNvPr id="5" name="Oval 7">
              <a:extLst>
                <a:ext uri="{FF2B5EF4-FFF2-40B4-BE49-F238E27FC236}">
                  <a16:creationId xmlns:a16="http://schemas.microsoft.com/office/drawing/2014/main" id="{6740EDA2-2FF2-4A6B-8BA0-CB6CCD8A72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576"/>
              <a:ext cx="1584" cy="158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3444" tIns="61722" rIns="123444" bIns="61722" anchor="ctr"/>
            <a:lstStyle>
              <a:lvl1pPr defTabSz="1235075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617538" defTabSz="1235075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235075" defTabSz="1235075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851025" defTabSz="1235075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468563" defTabSz="1235075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925763" defTabSz="1235075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3382963" defTabSz="1235075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840163" defTabSz="1235075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4297363" defTabSz="1235075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defRPr/>
              </a:pPr>
              <a:endParaRPr kumimoji="0" lang="zh-TW" altLang="zh-TW" sz="2400"/>
            </a:p>
          </p:txBody>
        </p:sp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E2891027-E1FA-4315-9937-D4B4457B7C9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3444" tIns="61722" rIns="123444" bIns="61722" anchor="ctr"/>
            <a:lstStyle>
              <a:lvl1pPr defTabSz="1235075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617538" defTabSz="1235075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235075" defTabSz="1235075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851025" defTabSz="1235075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468563" defTabSz="1235075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925763" defTabSz="1235075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3382963" defTabSz="1235075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840163" defTabSz="1235075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4297363" defTabSz="1235075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defRPr/>
              </a:pPr>
              <a:endParaRPr kumimoji="0" lang="zh-TW" altLang="zh-TW" sz="3200">
                <a:latin typeface="Times New Roman" panose="02020603050405020304" pitchFamily="18" charset="0"/>
              </a:endParaRPr>
            </a:p>
          </p:txBody>
        </p: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621D2CC0-3DAB-476A-A44A-EC321A12805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496" y="1056"/>
              <a:ext cx="2976" cy="7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3444" tIns="61722" rIns="123444" bIns="61722" anchor="ctr"/>
            <a:lstStyle>
              <a:lvl1pPr defTabSz="1235075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617538" defTabSz="1235075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235075" defTabSz="1235075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851025" defTabSz="1235075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468563" defTabSz="1235075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925763" defTabSz="1235075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3382963" defTabSz="1235075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840163" defTabSz="1235075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4297363" defTabSz="1235075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defRPr/>
              </a:pPr>
              <a:endParaRPr kumimoji="0" lang="zh-TW" altLang="zh-TW" sz="3200">
                <a:latin typeface="Times New Roman" panose="02020603050405020304" pitchFamily="18" charset="0"/>
              </a:endParaRPr>
            </a:p>
          </p:txBody>
        </p:sp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id="{F08558DC-0C90-4506-93F3-E62519942E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960"/>
              <a:ext cx="144" cy="913"/>
            </a:xfrm>
            <a:custGeom>
              <a:avLst/>
              <a:gdLst>
                <a:gd name="T0" fmla="*/ 144 w 1000"/>
                <a:gd name="T1" fmla="*/ 913 h 1000"/>
                <a:gd name="T2" fmla="*/ 0 w 1000"/>
                <a:gd name="T3" fmla="*/ 913 h 1000"/>
                <a:gd name="T4" fmla="*/ 0 w 1000"/>
                <a:gd name="T5" fmla="*/ 0 h 1000"/>
                <a:gd name="T6" fmla="*/ 144 w 1000"/>
                <a:gd name="T7" fmla="*/ 0 h 10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" h="1000">
                  <a:moveTo>
                    <a:pt x="1000" y="1000"/>
                  </a:moveTo>
                  <a:lnTo>
                    <a:pt x="0" y="1000"/>
                  </a:lnTo>
                  <a:lnTo>
                    <a:pt x="0" y="0"/>
                  </a:lnTo>
                  <a:lnTo>
                    <a:pt x="1000" y="0"/>
                  </a:lnTo>
                </a:path>
              </a:pathLst>
            </a:custGeom>
            <a:noFill/>
            <a:ln w="76200" cmpd="sng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B0291AEA-D987-42BC-BD5F-8C116AD21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762"/>
              <a:ext cx="165" cy="864"/>
            </a:xfrm>
            <a:custGeom>
              <a:avLst/>
              <a:gdLst>
                <a:gd name="T0" fmla="*/ 0 w 1000"/>
                <a:gd name="T1" fmla="*/ 0 h 1000"/>
                <a:gd name="T2" fmla="*/ 165 w 1000"/>
                <a:gd name="T3" fmla="*/ 0 h 1000"/>
                <a:gd name="T4" fmla="*/ 165 w 1000"/>
                <a:gd name="T5" fmla="*/ 864 h 1000"/>
                <a:gd name="T6" fmla="*/ 0 w 1000"/>
                <a:gd name="T7" fmla="*/ 864 h 10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" h="1000">
                  <a:moveTo>
                    <a:pt x="0" y="0"/>
                  </a:moveTo>
                  <a:lnTo>
                    <a:pt x="1000" y="0"/>
                  </a:lnTo>
                  <a:lnTo>
                    <a:pt x="1000" y="1000"/>
                  </a:lnTo>
                  <a:lnTo>
                    <a:pt x="0" y="1000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25282" name="Rectangle 2">
            <a:extLst>
              <a:ext uri="{FF2B5EF4-FFF2-40B4-BE49-F238E27FC236}">
                <a16:creationId xmlns:a16="http://schemas.microsoft.com/office/drawing/2014/main" id="{DE1F6B65-78BC-475F-96D0-2F0DACD783A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149600" y="4700588"/>
            <a:ext cx="7772400" cy="2500312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225292" name="Rectangle 12">
            <a:extLst>
              <a:ext uri="{FF2B5EF4-FFF2-40B4-BE49-F238E27FC236}">
                <a16:creationId xmlns:a16="http://schemas.microsoft.com/office/drawing/2014/main" id="{1B7FA2CC-7CCB-48BF-AA08-41E0BA88801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55700" y="1893888"/>
            <a:ext cx="9766300" cy="2100262"/>
          </a:xfrm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2C63FFCB-93DA-4446-8449-D2594D9F0E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44563" y="8201025"/>
            <a:ext cx="2625725" cy="6000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0CB5F035-7D49-4240-B37B-90E93B4259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305300" y="8201025"/>
            <a:ext cx="3990975" cy="6000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B86358F2-4CD3-418B-8E97-8F15AC15F2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9031288" y="8201025"/>
            <a:ext cx="2625725" cy="60007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CD84849-F1CD-4EB3-86A7-861DE6054C9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27056458"/>
      </p:ext>
    </p:extLst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04D2B0-0899-4707-B7A4-FF4BDCD3B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D41EABC-A36F-4AF6-A6C1-969FC9E18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35AB45B-9A41-4CA1-BF80-2807DC7AD8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CD7769ED-883A-489E-95FC-EC679E2F8F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A2A29859-A12E-46FE-A8BB-EE23CB9824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C410C4-1047-4794-97FE-A710F127912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5035633"/>
      </p:ext>
    </p:extLst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CE4C98E-0B03-4694-BE7E-6A50D4394F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21788" y="127000"/>
            <a:ext cx="2644775" cy="7874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8FE6AA0-091A-4F02-95DF-3805C3942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84288" y="127000"/>
            <a:ext cx="7785100" cy="78740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A10E783-DB74-43CC-8742-4174140DEC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DD74E054-5C69-4D3C-8749-3F207D4F21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25D9B304-1713-4B09-A156-9903553AC0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591848-FF80-475A-BE61-0245876B58A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15888884"/>
      </p:ext>
    </p:extLst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D233F9-5092-4556-A27D-E1476279A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A0EA8E-1A22-4551-936B-E8FEF27B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178A483-DD4B-4052-82FC-B4AFF133A5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5598D07D-E267-42E7-9DD6-82DBF35274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607EC600-1E79-4834-9A43-FE811BA0A6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697D7D-8376-46D1-95D3-D037F005AF9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59609781"/>
      </p:ext>
    </p:extLst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AA2326-C5FA-45CA-A5E6-B438937AD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425" y="2244725"/>
            <a:ext cx="10868025" cy="3743325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F1DB5E4-F962-45D9-B187-629E880B6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0425" y="6022975"/>
            <a:ext cx="10868025" cy="197008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840495E-A3E5-42FB-A9CB-6CE8033415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5ABAF242-3994-40A0-8DA7-3527589E4D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EACDB724-ECE5-4191-BE80-5DE72D28E4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3E06F0-51D1-41DD-BF45-B29D9624C49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05718460"/>
      </p:ext>
    </p:extLst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715EC8-03AF-4BE0-82DC-2B96AACB7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11774E-1F87-4872-BC69-43598793CD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08100" y="2600325"/>
            <a:ext cx="5202238" cy="540067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4ECE921-B4D8-4CDD-8A36-8DAEB8725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62738" y="2600325"/>
            <a:ext cx="5203825" cy="540067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FEAEBAD-9302-467D-B347-2AE24BA6A5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6A50310-09B3-42F7-93F7-125F3BC141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35D1BFC1-F3A8-4839-96A9-CF22374A9B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853FB6-09ED-45D0-A9C6-41C6C6E1A87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09795392"/>
      </p:ext>
    </p:extLst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5FFA84-4D57-4F73-8402-9A6EAF4BE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363" y="479425"/>
            <a:ext cx="10868025" cy="17399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9858E80-D4B7-44E9-ABEC-A11841EB3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8363" y="2206625"/>
            <a:ext cx="5330825" cy="10810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BD0A6E8-5AF1-40FF-A47A-D0A8ACBE4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8363" y="3287713"/>
            <a:ext cx="5330825" cy="4835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679377F-0393-4883-A712-153BB8859E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0163" y="2206625"/>
            <a:ext cx="5356225" cy="10810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ED0FDAE-97AD-437E-A476-8255275B84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0163" y="3287713"/>
            <a:ext cx="5356225" cy="4835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A1AE09-351F-4D1C-A24E-26F437E868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C4ED7E-EED8-487E-AA22-F9990F102C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FE65FA-6F58-4893-A882-E646A9B873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5A7BD8-DE5C-458B-9C7B-EC11CF14A43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5075216"/>
      </p:ext>
    </p:extLst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A16F66-129A-46D8-89CE-4E2A68792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B734263C-59C8-4D9A-98BC-EC2DDF6837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B9108AC2-FB5A-40CE-A0C3-70BA65F2D4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2792AAAD-1418-432D-A13F-A4F4F12A77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E032D3-DAA5-4C75-AA8F-34724F5CC0A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09525217"/>
      </p:ext>
    </p:extLst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84072B4E-3BC3-4019-82BC-A970AAFF87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57676FE7-6895-4B14-81BC-957AE241E8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7E893B4A-3059-4BB6-A547-E5DAC45C6E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EBAC91-3F19-4FA1-AF5A-CC6ED879B5B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4948841"/>
      </p:ext>
    </p:extLst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13AF50-968F-4B45-B86A-05E1F8951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363" y="600075"/>
            <a:ext cx="4064000" cy="2100263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7D8190-C315-4097-AB3A-A7302AA1D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7813" y="1295400"/>
            <a:ext cx="6378575" cy="6397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6FD3C19-E760-4D9D-B799-D5F654E12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363" y="2700338"/>
            <a:ext cx="4064000" cy="50022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4D2DD88-C5CE-47A0-A4CF-D73DFEC54A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280AAB9-8242-44F4-85F9-AB6033BF7A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E5149A51-A844-411B-ADD1-2BD8F0E51C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CC354A-4B19-4C2B-93D9-4D14B3BCE1E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99631936"/>
      </p:ext>
    </p:extLst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34D0EC-6E47-4FC5-B99A-B40747345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363" y="600075"/>
            <a:ext cx="4064000" cy="2100263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CD76106-29DA-48C6-B978-3B5DEB3C17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57813" y="1295400"/>
            <a:ext cx="6378575" cy="6397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98341FE-BE58-4135-B2A0-6020D241B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363" y="2700338"/>
            <a:ext cx="4064000" cy="50022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478BF43-6D3C-4AB3-A5D6-7E0F944F86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21564F94-49B8-44C7-BB09-D94A5E0D72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A91192A6-79AE-443E-A68A-40D2A8D5E0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AEB02F-C8B0-418C-9E29-932610D0165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91112286"/>
      </p:ext>
    </p:extLst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>
            <a:extLst>
              <a:ext uri="{FF2B5EF4-FFF2-40B4-BE49-F238E27FC236}">
                <a16:creationId xmlns:a16="http://schemas.microsoft.com/office/drawing/2014/main" id="{2EC2076E-B3AA-4486-82CF-B220D9011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08163"/>
            <a:ext cx="2940050" cy="1333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3444" tIns="61722" rIns="123444" bIns="61722" anchor="ctr"/>
          <a:lstStyle>
            <a:lvl1pPr defTabSz="1235075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617538" defTabSz="1235075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235075" defTabSz="1235075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851025" defTabSz="1235075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468563" defTabSz="1235075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925763" defTabSz="1235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3382963" defTabSz="1235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840163" defTabSz="1235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4297363" defTabSz="1235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zh-TW" sz="3200">
              <a:latin typeface="Times New Roman" panose="02020603050405020304" pitchFamily="18" charset="0"/>
            </a:endParaRPr>
          </a:p>
        </p:txBody>
      </p:sp>
      <p:sp>
        <p:nvSpPr>
          <p:cNvPr id="224259" name="Rectangle 3">
            <a:extLst>
              <a:ext uri="{FF2B5EF4-FFF2-40B4-BE49-F238E27FC236}">
                <a16:creationId xmlns:a16="http://schemas.microsoft.com/office/drawing/2014/main" id="{C62BD8BC-90B5-4A14-A63D-5C6FFAA1C6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488" y="1808163"/>
            <a:ext cx="9975850" cy="13335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3444" tIns="61722" rIns="123444" bIns="61722" anchor="ctr"/>
          <a:lstStyle>
            <a:lvl1pPr defTabSz="1235075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617538" defTabSz="1235075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235075" defTabSz="1235075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851025" defTabSz="1235075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468563" defTabSz="1235075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925763" defTabSz="1235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3382963" defTabSz="1235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840163" defTabSz="1235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4297363" defTabSz="1235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zh-TW" sz="3200">
              <a:latin typeface="Times New Roman" panose="02020603050405020304" pitchFamily="18" charset="0"/>
            </a:endParaRP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B4E6621-7B38-4E9A-9EC1-28DE15AFA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84288" y="127000"/>
            <a:ext cx="9864725" cy="185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3444" tIns="61722" rIns="123444" bIns="61722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B5941DC-9EC1-4960-A5AD-88ACE82672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308100" y="2600325"/>
            <a:ext cx="10558463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3444" tIns="61722" rIns="123444" bIns="617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224262" name="Rectangle 6">
            <a:extLst>
              <a:ext uri="{FF2B5EF4-FFF2-40B4-BE49-F238E27FC236}">
                <a16:creationId xmlns:a16="http://schemas.microsoft.com/office/drawing/2014/main" id="{4CDFA5EF-0DEB-4481-9FBA-B94FA08E107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03338" y="8201025"/>
            <a:ext cx="2625725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3444" tIns="61722" rIns="123444" bIns="61722" numCol="1" anchor="t" anchorCtr="0" compatLnSpc="1">
            <a:prstTxWarp prst="textNoShape">
              <a:avLst/>
            </a:prstTxWarp>
          </a:bodyPr>
          <a:lstStyle>
            <a:lvl1pPr defTabSz="1235075"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24263" name="Rectangle 7">
            <a:extLst>
              <a:ext uri="{FF2B5EF4-FFF2-40B4-BE49-F238E27FC236}">
                <a16:creationId xmlns:a16="http://schemas.microsoft.com/office/drawing/2014/main" id="{79B7FE6A-E927-41D2-957A-26433E46F22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21213" y="8201025"/>
            <a:ext cx="3989387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3444" tIns="61722" rIns="123444" bIns="61722" numCol="1" anchor="t" anchorCtr="0" compatLnSpc="1">
            <a:prstTxWarp prst="textNoShape">
              <a:avLst/>
            </a:prstTxWarp>
          </a:bodyPr>
          <a:lstStyle>
            <a:lvl1pPr algn="ctr" defTabSz="1235075"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24264" name="Rectangle 8">
            <a:extLst>
              <a:ext uri="{FF2B5EF4-FFF2-40B4-BE49-F238E27FC236}">
                <a16:creationId xmlns:a16="http://schemas.microsoft.com/office/drawing/2014/main" id="{005730E7-470F-4E5E-A6B5-8C6F822BC24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40838" y="8201025"/>
            <a:ext cx="2625725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3444" tIns="61722" rIns="123444" bIns="61722" numCol="1" anchor="t" anchorCtr="0" compatLnSpc="1">
            <a:prstTxWarp prst="textNoShape">
              <a:avLst/>
            </a:prstTxWarp>
          </a:bodyPr>
          <a:lstStyle>
            <a:lvl1pPr algn="r" defTabSz="1235075" eaLnBrk="1" hangingPunct="1">
              <a:defRPr kumimoji="0" sz="1400" smtClean="0"/>
            </a:lvl1pPr>
          </a:lstStyle>
          <a:p>
            <a:pPr>
              <a:defRPr/>
            </a:pPr>
            <a:fld id="{0C08A1E0-01A7-4095-AB3A-6A1E0CA4216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3" name="Freeform 9">
            <a:extLst>
              <a:ext uri="{FF2B5EF4-FFF2-40B4-BE49-F238E27FC236}">
                <a16:creationId xmlns:a16="http://schemas.microsoft.com/office/drawing/2014/main" id="{4AE5E593-9BA6-4335-A78E-9FFEC9F19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700" y="738188"/>
            <a:ext cx="209550" cy="1400175"/>
          </a:xfrm>
          <a:custGeom>
            <a:avLst/>
            <a:gdLst>
              <a:gd name="T0" fmla="*/ 209550 w 1000"/>
              <a:gd name="T1" fmla="*/ 1400175 h 1000"/>
              <a:gd name="T2" fmla="*/ 0 w 1000"/>
              <a:gd name="T3" fmla="*/ 1400175 h 1000"/>
              <a:gd name="T4" fmla="*/ 0 w 1000"/>
              <a:gd name="T5" fmla="*/ 0 h 1000"/>
              <a:gd name="T6" fmla="*/ 209550 w 1000"/>
              <a:gd name="T7" fmla="*/ 0 h 1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4" name="Freeform 10">
            <a:extLst>
              <a:ext uri="{FF2B5EF4-FFF2-40B4-BE49-F238E27FC236}">
                <a16:creationId xmlns:a16="http://schemas.microsoft.com/office/drawing/2014/main" id="{D144FB07-6AB0-44D8-A8E4-8200189BA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7138" y="354013"/>
            <a:ext cx="209550" cy="1408112"/>
          </a:xfrm>
          <a:custGeom>
            <a:avLst/>
            <a:gdLst>
              <a:gd name="T0" fmla="*/ 0 w 1000"/>
              <a:gd name="T1" fmla="*/ 0 h 1000"/>
              <a:gd name="T2" fmla="*/ 209550 w 1000"/>
              <a:gd name="T3" fmla="*/ 0 h 1000"/>
              <a:gd name="T4" fmla="*/ 209550 w 1000"/>
              <a:gd name="T5" fmla="*/ 1408112 h 1000"/>
              <a:gd name="T6" fmla="*/ 0 w 1000"/>
              <a:gd name="T7" fmla="*/ 1408112 h 1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</p:sldLayoutIdLst>
  <p:transition spd="slow">
    <p:randomBar dir="vert"/>
  </p:transition>
  <p:txStyles>
    <p:titleStyle>
      <a:lvl1pPr algn="l" defTabSz="1235075" rtl="0" eaLnBrk="0" fontAlgn="base" hangingPunct="0">
        <a:spcBef>
          <a:spcPct val="0"/>
        </a:spcBef>
        <a:spcAft>
          <a:spcPct val="0"/>
        </a:spcAft>
        <a:defRPr kumimoji="1" sz="5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defTabSz="1235075" rtl="0" eaLnBrk="0" fontAlgn="base" hangingPunct="0">
        <a:spcBef>
          <a:spcPct val="0"/>
        </a:spcBef>
        <a:spcAft>
          <a:spcPct val="0"/>
        </a:spcAft>
        <a:defRPr kumimoji="1" sz="5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2pPr>
      <a:lvl3pPr algn="l" defTabSz="1235075" rtl="0" eaLnBrk="0" fontAlgn="base" hangingPunct="0">
        <a:spcBef>
          <a:spcPct val="0"/>
        </a:spcBef>
        <a:spcAft>
          <a:spcPct val="0"/>
        </a:spcAft>
        <a:defRPr kumimoji="1" sz="5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3pPr>
      <a:lvl4pPr algn="l" defTabSz="1235075" rtl="0" eaLnBrk="0" fontAlgn="base" hangingPunct="0">
        <a:spcBef>
          <a:spcPct val="0"/>
        </a:spcBef>
        <a:spcAft>
          <a:spcPct val="0"/>
        </a:spcAft>
        <a:defRPr kumimoji="1" sz="5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4pPr>
      <a:lvl5pPr algn="l" defTabSz="1235075" rtl="0" eaLnBrk="0" fontAlgn="base" hangingPunct="0">
        <a:spcBef>
          <a:spcPct val="0"/>
        </a:spcBef>
        <a:spcAft>
          <a:spcPct val="0"/>
        </a:spcAft>
        <a:defRPr kumimoji="1" sz="5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5pPr>
      <a:lvl6pPr marL="457200" algn="l" defTabSz="1235075" rtl="0" fontAlgn="base">
        <a:spcBef>
          <a:spcPct val="0"/>
        </a:spcBef>
        <a:spcAft>
          <a:spcPct val="0"/>
        </a:spcAft>
        <a:defRPr kumimoji="1" sz="5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6pPr>
      <a:lvl7pPr marL="914400" algn="l" defTabSz="1235075" rtl="0" fontAlgn="base">
        <a:spcBef>
          <a:spcPct val="0"/>
        </a:spcBef>
        <a:spcAft>
          <a:spcPct val="0"/>
        </a:spcAft>
        <a:defRPr kumimoji="1" sz="5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7pPr>
      <a:lvl8pPr marL="1371600" algn="l" defTabSz="1235075" rtl="0" fontAlgn="base">
        <a:spcBef>
          <a:spcPct val="0"/>
        </a:spcBef>
        <a:spcAft>
          <a:spcPct val="0"/>
        </a:spcAft>
        <a:defRPr kumimoji="1" sz="5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8pPr>
      <a:lvl9pPr marL="1828800" algn="l" defTabSz="1235075" rtl="0" fontAlgn="base">
        <a:spcBef>
          <a:spcPct val="0"/>
        </a:spcBef>
        <a:spcAft>
          <a:spcPct val="0"/>
        </a:spcAft>
        <a:defRPr kumimoji="1" sz="5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9pPr>
    </p:titleStyle>
    <p:bodyStyle>
      <a:lvl1pPr marL="604838" indent="-604838" algn="l" defTabSz="1235075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0" indent="-593725" algn="l" defTabSz="1235075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¡"/>
        <a:defRPr kumimoji="1"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746250" indent="-544513" algn="l" defTabSz="1235075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270125" indent="-520700" algn="l" defTabSz="1235075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¡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94000" indent="-522288" algn="l" defTabSz="1235075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9CA2E119-765D-4F36-A57C-327F338AD04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16013" y="2052638"/>
            <a:ext cx="10606087" cy="1655762"/>
          </a:xfrm>
        </p:spPr>
        <p:txBody>
          <a:bodyPr/>
          <a:lstStyle/>
          <a:p>
            <a:pPr eaLnBrk="1" hangingPunct="1"/>
            <a:r>
              <a:rPr lang="zh-TW" altLang="en-US" sz="4800" b="1" i="1" dirty="0">
                <a:solidFill>
                  <a:srgbClr val="962304"/>
                </a:solidFill>
                <a:ea typeface="標楷體" panose="03000509000000000000" pitchFamily="65" charset="-120"/>
              </a:rPr>
              <a:t>股票的基本分析</a:t>
            </a:r>
            <a:br>
              <a:rPr lang="zh-TW" altLang="en-US" sz="4800" b="1" i="1" dirty="0">
                <a:solidFill>
                  <a:srgbClr val="962304"/>
                </a:solidFill>
                <a:ea typeface="標楷體" panose="03000509000000000000" pitchFamily="65" charset="-120"/>
              </a:rPr>
            </a:br>
            <a:r>
              <a:rPr lang="en-US" altLang="zh-TW" sz="4800" b="1" i="1" dirty="0">
                <a:solidFill>
                  <a:srgbClr val="962304"/>
                </a:solidFill>
                <a:ea typeface="標楷體" panose="03000509000000000000" pitchFamily="65" charset="-120"/>
              </a:rPr>
              <a:t>7-3</a:t>
            </a:r>
            <a:r>
              <a:rPr lang="zh-TW" altLang="en-US" sz="4800" b="1" i="1" dirty="0">
                <a:solidFill>
                  <a:srgbClr val="962304"/>
                </a:solidFill>
                <a:ea typeface="標楷體" panose="03000509000000000000" pitchFamily="65" charset="-120"/>
              </a:rPr>
              <a:t>產業分析</a:t>
            </a:r>
            <a:r>
              <a:rPr lang="en-US" altLang="zh-TW" sz="4800" b="1" i="1" dirty="0">
                <a:solidFill>
                  <a:srgbClr val="962304"/>
                </a:solidFill>
                <a:ea typeface="標楷體" panose="03000509000000000000" pitchFamily="65" charset="-120"/>
              </a:rPr>
              <a:t>-</a:t>
            </a:r>
            <a:r>
              <a:rPr lang="zh-TW" altLang="en-US" sz="4800" b="1" i="1" dirty="0">
                <a:solidFill>
                  <a:srgbClr val="962304"/>
                </a:solidFill>
                <a:ea typeface="標楷體" panose="03000509000000000000" pitchFamily="65" charset="-120"/>
              </a:rPr>
              <a:t>產業的競爭能力</a:t>
            </a:r>
          </a:p>
        </p:txBody>
      </p:sp>
      <p:sp>
        <p:nvSpPr>
          <p:cNvPr id="3075" name="Rectangle 6">
            <a:extLst>
              <a:ext uri="{FF2B5EF4-FFF2-40B4-BE49-F238E27FC236}">
                <a16:creationId xmlns:a16="http://schemas.microsoft.com/office/drawing/2014/main" id="{1F24E95A-2ED5-4D74-A039-3ABF983639F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4213" y="4700588"/>
            <a:ext cx="10237787" cy="3760787"/>
          </a:xfrm>
        </p:spPr>
        <p:txBody>
          <a:bodyPr/>
          <a:lstStyle/>
          <a:p>
            <a:pPr eaLnBrk="1" hangingPunct="1"/>
            <a:r>
              <a:rPr lang="en-US" altLang="zh-TW" dirty="0"/>
              <a:t>◆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潛在加入者的威脅</a:t>
            </a:r>
          </a:p>
          <a:p>
            <a:pPr eaLnBrk="1" hangingPunct="1"/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◆買方的議價能力 </a:t>
            </a:r>
          </a:p>
          <a:p>
            <a:pPr eaLnBrk="1" hangingPunct="1"/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◆供應商的議價能力</a:t>
            </a:r>
          </a:p>
          <a:p>
            <a:pPr eaLnBrk="1" hangingPunct="1"/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◆替代品的威脅</a:t>
            </a:r>
          </a:p>
          <a:p>
            <a:pPr eaLnBrk="1" hangingPunct="1"/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◆現有競爭者的威脅</a:t>
            </a:r>
          </a:p>
        </p:txBody>
      </p:sp>
      <p:sp>
        <p:nvSpPr>
          <p:cNvPr id="3076" name="Rectangle 8">
            <a:extLst>
              <a:ext uri="{FF2B5EF4-FFF2-40B4-BE49-F238E27FC236}">
                <a16:creationId xmlns:a16="http://schemas.microsoft.com/office/drawing/2014/main" id="{CE948E47-E654-4E6B-8710-14DFE6E99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252413"/>
            <a:ext cx="6769100" cy="101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defTabSz="1235075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4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1200150" indent="-593725" defTabSz="1235075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kumimoji="1" sz="3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746250" indent="-544513" defTabSz="1235075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2270125" indent="-520700" defTabSz="1235075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kumimoji="1" sz="27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794000" indent="-522288" defTabSz="1235075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7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3251200" indent="-522288" defTabSz="12350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7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3708400" indent="-522288" defTabSz="12350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7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4165600" indent="-522288" defTabSz="12350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7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4622800" indent="-522288" defTabSz="12350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7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540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五 力 模 式</a:t>
            </a:r>
          </a:p>
        </p:txBody>
      </p:sp>
      <p:pic>
        <p:nvPicPr>
          <p:cNvPr id="1026" name="Picture 2" descr="「五力模式」的圖片搜尋結果">
            <a:extLst>
              <a:ext uri="{FF2B5EF4-FFF2-40B4-BE49-F238E27FC236}">
                <a16:creationId xmlns:a16="http://schemas.microsoft.com/office/drawing/2014/main" id="{6DC8F275-7514-40F3-AFA2-9081ACF6E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731" y="4068514"/>
            <a:ext cx="6264696" cy="4800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259FCAF-7042-4ED7-865B-A14194464654}"/>
              </a:ext>
            </a:extLst>
          </p:cNvPr>
          <p:cNvSpPr/>
          <p:nvPr/>
        </p:nvSpPr>
        <p:spPr>
          <a:xfrm>
            <a:off x="10858004" y="50939"/>
            <a:ext cx="17281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zh-TW" altLang="en-US" sz="2000" b="1" i="1" dirty="0">
                <a:latin typeface="標楷體" panose="03000509000000000000" pitchFamily="65" charset="-120"/>
                <a:ea typeface="標楷體" panose="03000509000000000000" pitchFamily="65" charset="-120"/>
              </a:rPr>
              <a:t>張嘉玲</a:t>
            </a:r>
            <a:endParaRPr lang="en-US" altLang="zh-TW" sz="2000" b="1" i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 fontAlgn="ctr"/>
            <a:r>
              <a:rPr lang="en-US" altLang="zh-TW" sz="2000" b="1" i="1" dirty="0">
                <a:latin typeface="標楷體" panose="03000509000000000000" pitchFamily="65" charset="-120"/>
                <a:ea typeface="標楷體" panose="03000509000000000000" pitchFamily="65" charset="-120"/>
              </a:rPr>
              <a:t>2310602003</a:t>
            </a:r>
            <a:endParaRPr lang="zh-TW" altLang="en-US" sz="2000" b="1" i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1F152126-7C1E-4268-AB06-EDD47C4DD77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16013" y="2052638"/>
            <a:ext cx="10606087" cy="1655762"/>
          </a:xfrm>
        </p:spPr>
        <p:txBody>
          <a:bodyPr/>
          <a:lstStyle/>
          <a:p>
            <a:pPr eaLnBrk="1" hangingPunct="1"/>
            <a:r>
              <a:rPr lang="zh-TW" altLang="en-US" sz="4800" b="1" i="1">
                <a:solidFill>
                  <a:srgbClr val="962304"/>
                </a:solidFill>
                <a:ea typeface="標楷體" panose="03000509000000000000" pitchFamily="65" charset="-120"/>
              </a:rPr>
              <a:t>股票的基本分析</a:t>
            </a:r>
            <a:br>
              <a:rPr lang="zh-TW" altLang="en-US" sz="4800" b="1" i="1">
                <a:solidFill>
                  <a:srgbClr val="962304"/>
                </a:solidFill>
                <a:ea typeface="標楷體" panose="03000509000000000000" pitchFamily="65" charset="-120"/>
              </a:rPr>
            </a:br>
            <a:r>
              <a:rPr lang="en-US" altLang="zh-TW" sz="4800" b="1" i="1">
                <a:solidFill>
                  <a:srgbClr val="962304"/>
                </a:solidFill>
                <a:ea typeface="標楷體" panose="03000509000000000000" pitchFamily="65" charset="-120"/>
              </a:rPr>
              <a:t>7-3</a:t>
            </a:r>
            <a:r>
              <a:rPr lang="zh-TW" altLang="en-US" sz="4800" b="1" i="1">
                <a:solidFill>
                  <a:srgbClr val="962304"/>
                </a:solidFill>
                <a:ea typeface="標楷體" panose="03000509000000000000" pitchFamily="65" charset="-120"/>
              </a:rPr>
              <a:t>產業分析</a:t>
            </a:r>
            <a:r>
              <a:rPr lang="en-US" altLang="zh-TW" sz="4800" b="1" i="1">
                <a:solidFill>
                  <a:srgbClr val="962304"/>
                </a:solidFill>
                <a:ea typeface="標楷體" panose="03000509000000000000" pitchFamily="65" charset="-120"/>
              </a:rPr>
              <a:t>-</a:t>
            </a:r>
            <a:r>
              <a:rPr lang="zh-TW" altLang="en-US" sz="4800" b="1" i="1">
                <a:solidFill>
                  <a:srgbClr val="962304"/>
                </a:solidFill>
                <a:ea typeface="標楷體" panose="03000509000000000000" pitchFamily="65" charset="-120"/>
              </a:rPr>
              <a:t>產業的競爭能力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1B56C7E8-06D0-4D77-90A3-F163B262742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4213" y="4700588"/>
            <a:ext cx="10237787" cy="37607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>
                <a:ea typeface="標楷體" panose="03000509000000000000" pitchFamily="65" charset="-120"/>
              </a:rPr>
              <a:t>◆</a:t>
            </a:r>
            <a:r>
              <a:rPr lang="zh-TW" altLang="en-US">
                <a:ea typeface="標楷體" panose="03000509000000000000" pitchFamily="65" charset="-120"/>
              </a:rPr>
              <a:t>進入的威脅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>
                <a:ea typeface="標楷體" panose="03000509000000000000" pitchFamily="65" charset="-120"/>
              </a:rPr>
              <a:t>◆現存競爭者之間的對抗強度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>
                <a:ea typeface="標楷體" panose="03000509000000000000" pitchFamily="65" charset="-120"/>
              </a:rPr>
              <a:t>◆來自替代產品的壓力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>
                <a:ea typeface="標楷體" panose="03000509000000000000" pitchFamily="65" charset="-120"/>
              </a:rPr>
              <a:t>◆購買者的議價力量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>
                <a:ea typeface="標楷體" panose="03000509000000000000" pitchFamily="65" charset="-120"/>
              </a:rPr>
              <a:t>◆供應者的議價力量</a:t>
            </a:r>
          </a:p>
          <a:p>
            <a:pPr eaLnBrk="1" hangingPunct="1">
              <a:lnSpc>
                <a:spcPct val="90000"/>
              </a:lnSpc>
            </a:pPr>
            <a:endParaRPr lang="en-US" altLang="zh-TW">
              <a:ea typeface="標楷體" panose="03000509000000000000" pitchFamily="65" charset="-120"/>
            </a:endParaRP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8A3DEAB0-092C-4145-92D9-DEE82606A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0700" y="252413"/>
            <a:ext cx="7848600" cy="101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defTabSz="1235075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4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1200150" indent="-593725" defTabSz="1235075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kumimoji="1" sz="3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746250" indent="-544513" defTabSz="1235075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2270125" indent="-520700" defTabSz="1235075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kumimoji="1" sz="27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794000" indent="-522288" defTabSz="1235075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7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3251200" indent="-522288" defTabSz="12350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7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3708400" indent="-522288" defTabSz="12350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7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4165600" indent="-522288" defTabSz="12350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7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4622800" indent="-522288" defTabSz="12350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7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5400">
                <a:solidFill>
                  <a:schemeClr val="tx2"/>
                </a:solidFill>
                <a:ea typeface="標楷體" panose="03000509000000000000" pitchFamily="65" charset="-120"/>
              </a:rPr>
              <a:t>決定競爭強度的結構因素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6C78744-B5A3-4531-95DD-6A027161901D}"/>
              </a:ext>
            </a:extLst>
          </p:cNvPr>
          <p:cNvSpPr/>
          <p:nvPr/>
        </p:nvSpPr>
        <p:spPr>
          <a:xfrm>
            <a:off x="11076108" y="112494"/>
            <a:ext cx="149341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zh-TW" altLang="en-US" sz="2000" b="1" i="1" dirty="0">
                <a:latin typeface="標楷體" panose="03000509000000000000" pitchFamily="65" charset="-120"/>
                <a:ea typeface="標楷體" panose="03000509000000000000" pitchFamily="65" charset="-120"/>
              </a:rPr>
              <a:t>張嘉玲</a:t>
            </a:r>
            <a:endParaRPr lang="en-US" altLang="zh-TW" sz="2000" b="1" i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 fontAlgn="ctr"/>
            <a:r>
              <a:rPr lang="en-US" altLang="zh-TW" sz="2000" b="1" i="1" dirty="0">
                <a:latin typeface="標楷體" panose="03000509000000000000" pitchFamily="65" charset="-120"/>
                <a:ea typeface="標楷體" panose="03000509000000000000" pitchFamily="65" charset="-120"/>
              </a:rPr>
              <a:t>2310602003</a:t>
            </a:r>
            <a:endParaRPr lang="zh-TW" altLang="en-US" sz="2000" b="1" i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810AADC-D82E-4DB2-8B28-DC4279C65DC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16013" y="2052638"/>
            <a:ext cx="10606087" cy="1655762"/>
          </a:xfrm>
        </p:spPr>
        <p:txBody>
          <a:bodyPr/>
          <a:lstStyle/>
          <a:p>
            <a:pPr eaLnBrk="1" hangingPunct="1"/>
            <a:r>
              <a:rPr lang="zh-TW" altLang="en-US" sz="4800" b="1" i="1">
                <a:solidFill>
                  <a:srgbClr val="962304"/>
                </a:solidFill>
                <a:ea typeface="標楷體" panose="03000509000000000000" pitchFamily="65" charset="-120"/>
              </a:rPr>
              <a:t>股票的基本分析</a:t>
            </a:r>
            <a:br>
              <a:rPr lang="zh-TW" altLang="en-US" sz="4800" b="1" i="1">
                <a:solidFill>
                  <a:srgbClr val="962304"/>
                </a:solidFill>
                <a:ea typeface="標楷體" panose="03000509000000000000" pitchFamily="65" charset="-120"/>
              </a:rPr>
            </a:br>
            <a:r>
              <a:rPr lang="en-US" altLang="zh-TW" sz="4800" b="1" i="1">
                <a:solidFill>
                  <a:srgbClr val="962304"/>
                </a:solidFill>
                <a:ea typeface="標楷體" panose="03000509000000000000" pitchFamily="65" charset="-120"/>
              </a:rPr>
              <a:t>7-3</a:t>
            </a:r>
            <a:r>
              <a:rPr lang="zh-TW" altLang="en-US" sz="4800" b="1" i="1">
                <a:solidFill>
                  <a:srgbClr val="962304"/>
                </a:solidFill>
                <a:ea typeface="標楷體" panose="03000509000000000000" pitchFamily="65" charset="-120"/>
              </a:rPr>
              <a:t>產業分析</a:t>
            </a:r>
            <a:r>
              <a:rPr lang="en-US" altLang="zh-TW" sz="4800" b="1" i="1">
                <a:solidFill>
                  <a:srgbClr val="962304"/>
                </a:solidFill>
                <a:ea typeface="標楷體" panose="03000509000000000000" pitchFamily="65" charset="-120"/>
              </a:rPr>
              <a:t>-</a:t>
            </a:r>
            <a:r>
              <a:rPr lang="zh-TW" altLang="en-US" sz="4800" b="1" i="1">
                <a:solidFill>
                  <a:srgbClr val="962304"/>
                </a:solidFill>
                <a:ea typeface="標楷體" panose="03000509000000000000" pitchFamily="65" charset="-120"/>
              </a:rPr>
              <a:t>產業的競爭能力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54B8B115-314E-4F01-A173-AB05B194989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4214" y="4700588"/>
            <a:ext cx="3888382" cy="37607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3400" dirty="0">
                <a:ea typeface="標楷體" panose="03000509000000000000" pitchFamily="65" charset="-120"/>
              </a:rPr>
              <a:t>◆</a:t>
            </a:r>
            <a:r>
              <a:rPr lang="zh-TW" altLang="en-US" sz="3400" dirty="0">
                <a:ea typeface="標楷體" panose="03000509000000000000" pitchFamily="65" charset="-120"/>
              </a:rPr>
              <a:t>形象與知名度</a:t>
            </a:r>
          </a:p>
          <a:p>
            <a:pPr eaLnBrk="1" hangingPunct="1">
              <a:lnSpc>
                <a:spcPct val="80000"/>
              </a:lnSpc>
            </a:pPr>
            <a:r>
              <a:rPr lang="zh-TW" altLang="en-US" sz="3400" dirty="0">
                <a:ea typeface="標楷體" panose="03000509000000000000" pitchFamily="65" charset="-120"/>
              </a:rPr>
              <a:t>◆資金需求</a:t>
            </a:r>
          </a:p>
          <a:p>
            <a:pPr eaLnBrk="1" hangingPunct="1">
              <a:lnSpc>
                <a:spcPct val="80000"/>
              </a:lnSpc>
            </a:pPr>
            <a:r>
              <a:rPr lang="zh-TW" altLang="en-US" sz="3400" dirty="0">
                <a:ea typeface="標楷體" panose="03000509000000000000" pitchFamily="65" charset="-120"/>
              </a:rPr>
              <a:t>◆轉換成本</a:t>
            </a:r>
          </a:p>
          <a:p>
            <a:pPr eaLnBrk="1" hangingPunct="1">
              <a:lnSpc>
                <a:spcPct val="80000"/>
              </a:lnSpc>
            </a:pPr>
            <a:r>
              <a:rPr lang="zh-TW" altLang="en-US" sz="3400" dirty="0">
                <a:ea typeface="標楷體" panose="03000509000000000000" pitchFamily="65" charset="-120"/>
              </a:rPr>
              <a:t>◆規模經濟</a:t>
            </a:r>
          </a:p>
          <a:p>
            <a:pPr eaLnBrk="1" hangingPunct="1">
              <a:lnSpc>
                <a:spcPct val="80000"/>
              </a:lnSpc>
            </a:pPr>
            <a:r>
              <a:rPr lang="zh-TW" altLang="en-US" sz="3400" dirty="0">
                <a:ea typeface="標楷體" panose="03000509000000000000" pitchFamily="65" charset="-120"/>
              </a:rPr>
              <a:t>◆取得銷售通路</a:t>
            </a:r>
          </a:p>
          <a:p>
            <a:pPr eaLnBrk="1" hangingPunct="1">
              <a:lnSpc>
                <a:spcPct val="80000"/>
              </a:lnSpc>
            </a:pPr>
            <a:r>
              <a:rPr lang="zh-TW" altLang="en-US" sz="3400" dirty="0">
                <a:ea typeface="標楷體" panose="03000509000000000000" pitchFamily="65" charset="-120"/>
              </a:rPr>
              <a:t>◆學習或經驗曲線</a:t>
            </a:r>
          </a:p>
          <a:p>
            <a:pPr eaLnBrk="1" hangingPunct="1">
              <a:lnSpc>
                <a:spcPct val="80000"/>
              </a:lnSpc>
            </a:pPr>
            <a:r>
              <a:rPr lang="zh-TW" altLang="en-US" sz="3400" dirty="0">
                <a:ea typeface="標楷體" panose="03000509000000000000" pitchFamily="65" charset="-120"/>
              </a:rPr>
              <a:t>◆政府政策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D86E1753-61D8-4733-8B66-9353ADFC2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0700" y="252413"/>
            <a:ext cx="7848600" cy="101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defTabSz="1235075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4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1200150" indent="-593725" defTabSz="1235075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kumimoji="1" sz="3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746250" indent="-544513" defTabSz="1235075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2270125" indent="-520700" defTabSz="1235075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kumimoji="1" sz="27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794000" indent="-522288" defTabSz="1235075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7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3251200" indent="-522288" defTabSz="12350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7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3708400" indent="-522288" defTabSz="12350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7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4165600" indent="-522288" defTabSz="12350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7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4622800" indent="-522288" defTabSz="12350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7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5400">
                <a:solidFill>
                  <a:schemeClr val="tx2"/>
                </a:solidFill>
                <a:ea typeface="標楷體" panose="03000509000000000000" pitchFamily="65" charset="-120"/>
              </a:rPr>
              <a:t>進入障礙來源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C534E07-6653-4810-8F1B-B3DEC0CA023F}"/>
              </a:ext>
            </a:extLst>
          </p:cNvPr>
          <p:cNvSpPr/>
          <p:nvPr/>
        </p:nvSpPr>
        <p:spPr>
          <a:xfrm>
            <a:off x="10999122" y="61309"/>
            <a:ext cx="158417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zh-TW" altLang="en-US" sz="2000" b="1" i="1" dirty="0">
                <a:latin typeface="標楷體" panose="03000509000000000000" pitchFamily="65" charset="-120"/>
                <a:ea typeface="標楷體" panose="03000509000000000000" pitchFamily="65" charset="-120"/>
              </a:rPr>
              <a:t>張嘉玲</a:t>
            </a:r>
            <a:endParaRPr lang="en-US" altLang="zh-TW" sz="2000" b="1" i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 fontAlgn="ctr"/>
            <a:r>
              <a:rPr lang="en-US" altLang="zh-TW" sz="2000" b="1" i="1" dirty="0">
                <a:latin typeface="標楷體" panose="03000509000000000000" pitchFamily="65" charset="-120"/>
                <a:ea typeface="標楷體" panose="03000509000000000000" pitchFamily="65" charset="-120"/>
              </a:rPr>
              <a:t>2310602003</a:t>
            </a:r>
            <a:endParaRPr lang="zh-TW" altLang="en-US" sz="2000" b="1" i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486245A-FF69-4369-97B6-C3DAC82309E5}"/>
              </a:ext>
            </a:extLst>
          </p:cNvPr>
          <p:cNvSpPr/>
          <p:nvPr/>
        </p:nvSpPr>
        <p:spPr>
          <a:xfrm>
            <a:off x="6732835" y="4145558"/>
            <a:ext cx="22322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000" dirty="0">
                <a:solidFill>
                  <a:srgbClr val="962304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規模經濟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BAD46FED-D2E4-4091-8F56-F7A6D1968E60}"/>
              </a:ext>
            </a:extLst>
          </p:cNvPr>
          <p:cNvCxnSpPr>
            <a:cxnSpLocks/>
          </p:cNvCxnSpPr>
          <p:nvPr/>
        </p:nvCxnSpPr>
        <p:spPr>
          <a:xfrm>
            <a:off x="5940747" y="5220642"/>
            <a:ext cx="72008" cy="288032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E44577EE-9C05-4760-B52D-3BE7C4314086}"/>
              </a:ext>
            </a:extLst>
          </p:cNvPr>
          <p:cNvCxnSpPr>
            <a:cxnSpLocks/>
          </p:cNvCxnSpPr>
          <p:nvPr/>
        </p:nvCxnSpPr>
        <p:spPr>
          <a:xfrm>
            <a:off x="6012755" y="8100962"/>
            <a:ext cx="439248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4560DDA8-DBF0-45F7-AA4F-0191DBC1ED11}"/>
              </a:ext>
            </a:extLst>
          </p:cNvPr>
          <p:cNvSpPr/>
          <p:nvPr/>
        </p:nvSpPr>
        <p:spPr>
          <a:xfrm>
            <a:off x="5510053" y="4482506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成本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04DB9AF-0331-4B4F-B6DD-FE8ABFB66655}"/>
              </a:ext>
            </a:extLst>
          </p:cNvPr>
          <p:cNvSpPr/>
          <p:nvPr/>
        </p:nvSpPr>
        <p:spPr>
          <a:xfrm>
            <a:off x="10716697" y="7740922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產能</a:t>
            </a:r>
          </a:p>
        </p:txBody>
      </p:sp>
      <p:sp>
        <p:nvSpPr>
          <p:cNvPr id="13" name="Arc 7">
            <a:extLst>
              <a:ext uri="{FF2B5EF4-FFF2-40B4-BE49-F238E27FC236}">
                <a16:creationId xmlns:a16="http://schemas.microsoft.com/office/drawing/2014/main" id="{A3AB2282-AF9A-40AE-B3B4-E1E670D77B45}"/>
              </a:ext>
            </a:extLst>
          </p:cNvPr>
          <p:cNvSpPr>
            <a:spLocks/>
          </p:cNvSpPr>
          <p:nvPr/>
        </p:nvSpPr>
        <p:spPr bwMode="auto">
          <a:xfrm>
            <a:off x="6467374" y="5220642"/>
            <a:ext cx="3793854" cy="2191865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38100" cap="rnd">
            <a:solidFill>
              <a:srgbClr val="CC00C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276E3FCF-BEE0-4A5C-B08D-3D17A2B0296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16013" y="2052638"/>
            <a:ext cx="10606087" cy="1655762"/>
          </a:xfrm>
        </p:spPr>
        <p:txBody>
          <a:bodyPr/>
          <a:lstStyle/>
          <a:p>
            <a:pPr eaLnBrk="1" hangingPunct="1"/>
            <a:r>
              <a:rPr lang="zh-TW" altLang="en-US" sz="4800" b="1" i="1">
                <a:solidFill>
                  <a:srgbClr val="962304"/>
                </a:solidFill>
                <a:ea typeface="標楷體" panose="03000509000000000000" pitchFamily="65" charset="-120"/>
              </a:rPr>
              <a:t>股票的基本分析</a:t>
            </a:r>
            <a:br>
              <a:rPr lang="zh-TW" altLang="en-US" sz="4800" b="1" i="1">
                <a:solidFill>
                  <a:srgbClr val="962304"/>
                </a:solidFill>
                <a:ea typeface="標楷體" panose="03000509000000000000" pitchFamily="65" charset="-120"/>
              </a:rPr>
            </a:br>
            <a:r>
              <a:rPr lang="en-US" altLang="zh-TW" sz="4800" b="1" i="1">
                <a:solidFill>
                  <a:srgbClr val="962304"/>
                </a:solidFill>
                <a:ea typeface="標楷體" panose="03000509000000000000" pitchFamily="65" charset="-120"/>
              </a:rPr>
              <a:t>7-3</a:t>
            </a:r>
            <a:r>
              <a:rPr lang="zh-TW" altLang="en-US" sz="4800" b="1" i="1">
                <a:solidFill>
                  <a:srgbClr val="962304"/>
                </a:solidFill>
                <a:ea typeface="標楷體" panose="03000509000000000000" pitchFamily="65" charset="-120"/>
              </a:rPr>
              <a:t>產業分析</a:t>
            </a:r>
            <a:r>
              <a:rPr lang="en-US" altLang="zh-TW" sz="4800" b="1" i="1">
                <a:solidFill>
                  <a:srgbClr val="962304"/>
                </a:solidFill>
                <a:ea typeface="標楷體" panose="03000509000000000000" pitchFamily="65" charset="-120"/>
              </a:rPr>
              <a:t>-</a:t>
            </a:r>
            <a:r>
              <a:rPr lang="zh-TW" altLang="en-US" sz="4800" b="1" i="1">
                <a:solidFill>
                  <a:srgbClr val="962304"/>
                </a:solidFill>
                <a:ea typeface="標楷體" panose="03000509000000000000" pitchFamily="65" charset="-120"/>
              </a:rPr>
              <a:t>產業的競爭能力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A5DFBAA-0796-4062-BB94-B6F1BB50D78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4213" y="4716463"/>
            <a:ext cx="5400675" cy="3760787"/>
          </a:xfrm>
        </p:spPr>
        <p:txBody>
          <a:bodyPr/>
          <a:lstStyle/>
          <a:p>
            <a:pPr eaLnBrk="1" hangingPunct="1"/>
            <a:r>
              <a:rPr lang="en-US" altLang="zh-TW" sz="3600">
                <a:ea typeface="標楷體" panose="03000509000000000000" pitchFamily="65" charset="-120"/>
              </a:rPr>
              <a:t>◆</a:t>
            </a:r>
            <a:r>
              <a:rPr lang="zh-TW" altLang="en-US" sz="3600">
                <a:ea typeface="標楷體" panose="03000509000000000000" pitchFamily="65" charset="-120"/>
              </a:rPr>
              <a:t>競爭者很多且旗鼓相當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zh-TW" altLang="en-US" sz="3600">
                <a:ea typeface="標楷體" panose="03000509000000000000" pitchFamily="65" charset="-120"/>
              </a:rPr>
              <a:t>◆產業成長緩慢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zh-TW" altLang="en-US" sz="3600">
                <a:ea typeface="標楷體" panose="03000509000000000000" pitchFamily="65" charset="-120"/>
              </a:rPr>
              <a:t>◆固定或儲存成本高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zh-TW" altLang="en-US" sz="3600">
                <a:ea typeface="標楷體" panose="03000509000000000000" pitchFamily="65" charset="-120"/>
              </a:rPr>
              <a:t>◆缺少差異性或轉換成本</a:t>
            </a:r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2648BBBB-006B-447E-AEBB-9A06CEB6C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0700" y="252413"/>
            <a:ext cx="7848600" cy="101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defTabSz="1235075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4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1200150" indent="-593725" defTabSz="1235075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kumimoji="1" sz="3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746250" indent="-544513" defTabSz="1235075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2270125" indent="-520700" defTabSz="1235075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kumimoji="1" sz="27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794000" indent="-522288" defTabSz="1235075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7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3251200" indent="-522288" defTabSz="12350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7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3708400" indent="-522288" defTabSz="12350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7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4165600" indent="-522288" defTabSz="12350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7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4622800" indent="-522288" defTabSz="12350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7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5400">
                <a:solidFill>
                  <a:schemeClr val="tx2"/>
                </a:solidFill>
                <a:ea typeface="標楷體" panose="03000509000000000000" pitchFamily="65" charset="-120"/>
              </a:rPr>
              <a:t>現存競爭者間的對抗強度</a:t>
            </a:r>
          </a:p>
        </p:txBody>
      </p:sp>
      <p:sp>
        <p:nvSpPr>
          <p:cNvPr id="229381" name="Rectangle 5">
            <a:extLst>
              <a:ext uri="{FF2B5EF4-FFF2-40B4-BE49-F238E27FC236}">
                <a16:creationId xmlns:a16="http://schemas.microsoft.com/office/drawing/2014/main" id="{30FC29ED-4342-417D-99A3-E65DF9878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4716463"/>
            <a:ext cx="5291138" cy="316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TW" sz="3600" dirty="0">
                <a:effectLst>
                  <a:outerShdw blurRad="38100" dist="38100" dir="2700000" algn="tl">
                    <a:srgbClr val="C0C0C0"/>
                  </a:outerShdw>
                </a:effectLst>
                <a:ea typeface="標楷體" panose="03000509000000000000" pitchFamily="65" charset="-120"/>
              </a:rPr>
              <a:t>◆</a:t>
            </a:r>
            <a:r>
              <a:rPr lang="zh-TW" altLang="en-US" sz="3600" dirty="0">
                <a:effectLst>
                  <a:outerShdw blurRad="38100" dist="38100" dir="2700000" algn="tl">
                    <a:srgbClr val="C0C0C0"/>
                  </a:outerShdw>
                </a:effectLst>
                <a:ea typeface="標楷體" panose="03000509000000000000" pitchFamily="65" charset="-120"/>
              </a:rPr>
              <a:t>產能增加必須大量</a:t>
            </a:r>
          </a:p>
          <a:p>
            <a:pPr eaLnBrk="1" hangingPunct="1">
              <a:defRPr/>
            </a:pPr>
            <a:r>
              <a:rPr lang="zh-TW" altLang="en-US" sz="3600" dirty="0">
                <a:effectLst>
                  <a:outerShdw blurRad="38100" dist="38100" dir="2700000" algn="tl">
                    <a:srgbClr val="C0C0C0"/>
                  </a:outerShdw>
                </a:effectLst>
                <a:ea typeface="標楷體" panose="03000509000000000000" pitchFamily="65" charset="-120"/>
              </a:rPr>
              <a:t>◆競爭者多元化</a:t>
            </a:r>
          </a:p>
          <a:p>
            <a:pPr eaLnBrk="1" hangingPunct="1">
              <a:defRPr/>
            </a:pPr>
            <a:r>
              <a:rPr lang="zh-TW" altLang="en-US" sz="3600" dirty="0">
                <a:effectLst>
                  <a:outerShdw blurRad="38100" dist="38100" dir="2700000" algn="tl">
                    <a:srgbClr val="C0C0C0"/>
                  </a:outerShdw>
                </a:effectLst>
                <a:ea typeface="標楷體" panose="03000509000000000000" pitchFamily="65" charset="-120"/>
              </a:rPr>
              <a:t>◆重大戰略價值</a:t>
            </a:r>
          </a:p>
          <a:p>
            <a:pPr eaLnBrk="1" hangingPunct="1">
              <a:defRPr/>
            </a:pPr>
            <a:r>
              <a:rPr lang="zh-TW" altLang="en-US" sz="3600" dirty="0">
                <a:effectLst>
                  <a:outerShdw blurRad="38100" dist="38100" dir="2700000" algn="tl">
                    <a:srgbClr val="C0C0C0"/>
                  </a:outerShdw>
                </a:effectLst>
                <a:ea typeface="標楷體" panose="03000509000000000000" pitchFamily="65" charset="-120"/>
              </a:rPr>
              <a:t>◆高退出障礙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/>
            </a:pPr>
            <a:endParaRPr lang="en-US" altLang="zh-TW" sz="3600" dirty="0">
              <a:effectLst>
                <a:outerShdw blurRad="38100" dist="38100" dir="2700000" algn="tl">
                  <a:srgbClr val="C0C0C0"/>
                </a:outerShdw>
              </a:effectLst>
              <a:ea typeface="標楷體" panose="03000509000000000000" pitchFamily="65" charset="-12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1919219-9164-4C21-8D9C-9F13B475F5D5}"/>
              </a:ext>
            </a:extLst>
          </p:cNvPr>
          <p:cNvSpPr/>
          <p:nvPr/>
        </p:nvSpPr>
        <p:spPr>
          <a:xfrm>
            <a:off x="11108160" y="0"/>
            <a:ext cx="149341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zh-TW" altLang="en-US" sz="2000" b="1" i="1" dirty="0">
                <a:latin typeface="標楷體" panose="03000509000000000000" pitchFamily="65" charset="-120"/>
                <a:ea typeface="標楷體" panose="03000509000000000000" pitchFamily="65" charset="-120"/>
              </a:rPr>
              <a:t>張嘉玲</a:t>
            </a:r>
            <a:endParaRPr lang="en-US" altLang="zh-TW" sz="2000" b="1" i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 fontAlgn="ctr"/>
            <a:r>
              <a:rPr lang="en-US" altLang="zh-TW" sz="2000" b="1" i="1" dirty="0">
                <a:latin typeface="標楷體" panose="03000509000000000000" pitchFamily="65" charset="-120"/>
                <a:ea typeface="標楷體" panose="03000509000000000000" pitchFamily="65" charset="-120"/>
              </a:rPr>
              <a:t>2310602003</a:t>
            </a:r>
            <a:endParaRPr lang="zh-TW" altLang="en-US" sz="2000" b="1" i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04DB319B-6A3E-4916-AE60-1C76E02BB13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16013" y="2052638"/>
            <a:ext cx="10606087" cy="1655762"/>
          </a:xfrm>
        </p:spPr>
        <p:txBody>
          <a:bodyPr/>
          <a:lstStyle/>
          <a:p>
            <a:pPr eaLnBrk="1" hangingPunct="1"/>
            <a:r>
              <a:rPr lang="zh-TW" altLang="en-US" sz="4800" b="1" i="1">
                <a:solidFill>
                  <a:srgbClr val="962304"/>
                </a:solidFill>
                <a:ea typeface="標楷體" panose="03000509000000000000" pitchFamily="65" charset="-120"/>
              </a:rPr>
              <a:t>股票的基本分析</a:t>
            </a:r>
            <a:br>
              <a:rPr lang="zh-TW" altLang="en-US" sz="4800" b="1" i="1">
                <a:solidFill>
                  <a:srgbClr val="962304"/>
                </a:solidFill>
                <a:ea typeface="標楷體" panose="03000509000000000000" pitchFamily="65" charset="-120"/>
              </a:rPr>
            </a:br>
            <a:r>
              <a:rPr lang="en-US" altLang="zh-TW" sz="4800" b="1" i="1">
                <a:solidFill>
                  <a:srgbClr val="962304"/>
                </a:solidFill>
                <a:ea typeface="標楷體" panose="03000509000000000000" pitchFamily="65" charset="-120"/>
              </a:rPr>
              <a:t>7-3</a:t>
            </a:r>
            <a:r>
              <a:rPr lang="zh-TW" altLang="en-US" sz="4800" b="1" i="1">
                <a:solidFill>
                  <a:srgbClr val="962304"/>
                </a:solidFill>
                <a:ea typeface="標楷體" panose="03000509000000000000" pitchFamily="65" charset="-120"/>
              </a:rPr>
              <a:t>產業分析</a:t>
            </a:r>
            <a:r>
              <a:rPr lang="en-US" altLang="zh-TW" sz="4800" b="1" i="1">
                <a:solidFill>
                  <a:srgbClr val="962304"/>
                </a:solidFill>
                <a:ea typeface="標楷體" panose="03000509000000000000" pitchFamily="65" charset="-120"/>
              </a:rPr>
              <a:t>-</a:t>
            </a:r>
            <a:r>
              <a:rPr lang="zh-TW" altLang="en-US" sz="4800" b="1" i="1">
                <a:solidFill>
                  <a:srgbClr val="962304"/>
                </a:solidFill>
                <a:ea typeface="標楷體" panose="03000509000000000000" pitchFamily="65" charset="-120"/>
              </a:rPr>
              <a:t>產業的競爭能力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D1EE7711-BAF0-40C7-96B6-71ECC0EB299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12775" y="4716463"/>
            <a:ext cx="5616575" cy="37607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3400" dirty="0">
                <a:ea typeface="標楷體" panose="03000509000000000000" pitchFamily="65" charset="-120"/>
              </a:rPr>
              <a:t>◆</a:t>
            </a:r>
            <a:r>
              <a:rPr lang="zh-TW" altLang="en-US" sz="3400" dirty="0">
                <a:ea typeface="標楷體" panose="03000509000000000000" pitchFamily="65" charset="-120"/>
              </a:rPr>
              <a:t>買方集中，或做大量購買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zh-TW" altLang="en-US" sz="3400" dirty="0">
                <a:ea typeface="標楷體" panose="03000509000000000000" pitchFamily="65" charset="-120"/>
              </a:rPr>
              <a:t>◆買方採購之產品佔總成本</a:t>
            </a:r>
            <a:endParaRPr lang="en-US" altLang="zh-TW" sz="3400" dirty="0">
              <a:ea typeface="標楷體" panose="03000509000000000000" pitchFamily="65" charset="-12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zh-TW" altLang="en-US" sz="3400" dirty="0">
                <a:ea typeface="標楷體" panose="03000509000000000000" pitchFamily="65" charset="-120"/>
              </a:rPr>
              <a:t>    重要比例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zh-TW" altLang="en-US" sz="3400" dirty="0">
                <a:ea typeface="標楷體" panose="03000509000000000000" pitchFamily="65" charset="-120"/>
              </a:rPr>
              <a:t>◆產品標準化或無差異性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zh-TW" altLang="en-US" sz="3400" dirty="0">
                <a:ea typeface="標楷體" panose="03000509000000000000" pitchFamily="65" charset="-120"/>
              </a:rPr>
              <a:t>◆轉換成本不高</a:t>
            </a:r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E247502F-2A91-4578-A5BC-2059B5800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0700" y="252413"/>
            <a:ext cx="7848600" cy="101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defTabSz="1235075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4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1200150" indent="-593725" defTabSz="1235075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kumimoji="1" sz="3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746250" indent="-544513" defTabSz="1235075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2270125" indent="-520700" defTabSz="1235075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kumimoji="1" sz="27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794000" indent="-522288" defTabSz="1235075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7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3251200" indent="-522288" defTabSz="12350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7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3708400" indent="-522288" defTabSz="12350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7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4165600" indent="-522288" defTabSz="12350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7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4622800" indent="-522288" defTabSz="12350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7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5400">
                <a:solidFill>
                  <a:schemeClr val="tx2"/>
                </a:solidFill>
                <a:ea typeface="標楷體" panose="03000509000000000000" pitchFamily="65" charset="-120"/>
              </a:rPr>
              <a:t>購買者的議價力量</a:t>
            </a:r>
          </a:p>
        </p:txBody>
      </p:sp>
      <p:sp>
        <p:nvSpPr>
          <p:cNvPr id="230405" name="Rectangle 5">
            <a:extLst>
              <a:ext uri="{FF2B5EF4-FFF2-40B4-BE49-F238E27FC236}">
                <a16:creationId xmlns:a16="http://schemas.microsoft.com/office/drawing/2014/main" id="{F85D4829-D9C5-4574-BD90-B99312A53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4716463"/>
            <a:ext cx="5545138" cy="355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TW" sz="3400" dirty="0">
                <a:effectLst>
                  <a:outerShdw blurRad="38100" dist="38100" dir="2700000" algn="tl">
                    <a:srgbClr val="C0C0C0"/>
                  </a:outerShdw>
                </a:effectLst>
                <a:ea typeface="標楷體" panose="03000509000000000000" pitchFamily="65" charset="-120"/>
              </a:rPr>
              <a:t>◆</a:t>
            </a:r>
            <a:r>
              <a:rPr lang="zh-TW" altLang="en-US" sz="3400" dirty="0">
                <a:effectLst>
                  <a:outerShdw blurRad="38100" dist="38100" dir="2700000" algn="tl">
                    <a:srgbClr val="C0C0C0"/>
                  </a:outerShdw>
                </a:effectLst>
                <a:ea typeface="標楷體" panose="03000509000000000000" pitchFamily="65" charset="-120"/>
              </a:rPr>
              <a:t>買方獲利不高</a:t>
            </a:r>
          </a:p>
          <a:p>
            <a:pPr eaLnBrk="1" hangingPunct="1">
              <a:defRPr/>
            </a:pPr>
            <a:r>
              <a:rPr lang="zh-TW" altLang="en-US" sz="3400" dirty="0">
                <a:effectLst>
                  <a:outerShdw blurRad="38100" dist="38100" dir="2700000" algn="tl">
                    <a:srgbClr val="C0C0C0"/>
                  </a:outerShdw>
                </a:effectLst>
                <a:ea typeface="標楷體" panose="03000509000000000000" pitchFamily="65" charset="-120"/>
              </a:rPr>
              <a:t>◆買方擁有向後整合的威脅</a:t>
            </a:r>
          </a:p>
          <a:p>
            <a:pPr eaLnBrk="1" hangingPunct="1">
              <a:defRPr/>
            </a:pPr>
            <a:r>
              <a:rPr lang="zh-TW" altLang="en-US" sz="3400" dirty="0">
                <a:effectLst>
                  <a:outerShdw blurRad="38100" dist="38100" dir="2700000" algn="tl">
                    <a:srgbClr val="C0C0C0"/>
                  </a:outerShdw>
                </a:effectLst>
                <a:ea typeface="標楷體" panose="03000509000000000000" pitchFamily="65" charset="-120"/>
              </a:rPr>
              <a:t>◆買方產品品質受賣方產品</a:t>
            </a:r>
            <a:endParaRPr lang="en-US" altLang="zh-TW" sz="3400" dirty="0">
              <a:effectLst>
                <a:outerShdw blurRad="38100" dist="38100" dir="2700000" algn="tl">
                  <a:srgbClr val="C0C0C0"/>
                </a:outerShdw>
              </a:effectLst>
              <a:ea typeface="標楷體" panose="03000509000000000000" pitchFamily="65" charset="-120"/>
            </a:endParaRPr>
          </a:p>
          <a:p>
            <a:pPr eaLnBrk="1" hangingPunct="1">
              <a:defRPr/>
            </a:pPr>
            <a:r>
              <a:rPr lang="en-US" altLang="zh-TW" sz="3400" dirty="0">
                <a:effectLst>
                  <a:outerShdw blurRad="38100" dist="38100" dir="2700000" algn="tl">
                    <a:srgbClr val="C0C0C0"/>
                  </a:outerShdw>
                </a:effectLst>
                <a:ea typeface="標楷體" panose="03000509000000000000" pitchFamily="65" charset="-120"/>
              </a:rPr>
              <a:t>  </a:t>
            </a:r>
            <a:r>
              <a:rPr lang="zh-TW" altLang="en-US" sz="3400" dirty="0">
                <a:effectLst>
                  <a:outerShdw blurRad="38100" dist="38100" dir="2700000" algn="tl">
                    <a:srgbClr val="C0C0C0"/>
                  </a:outerShdw>
                </a:effectLst>
                <a:ea typeface="標楷體" panose="03000509000000000000" pitchFamily="65" charset="-120"/>
              </a:rPr>
              <a:t>  影響不大</a:t>
            </a:r>
          </a:p>
          <a:p>
            <a:pPr eaLnBrk="1" hangingPunct="1">
              <a:defRPr/>
            </a:pPr>
            <a:r>
              <a:rPr lang="zh-TW" altLang="en-US" sz="3400" dirty="0">
                <a:effectLst>
                  <a:outerShdw blurRad="38100" dist="38100" dir="2700000" algn="tl">
                    <a:srgbClr val="C0C0C0"/>
                  </a:outerShdw>
                </a:effectLst>
                <a:ea typeface="標楷體" panose="03000509000000000000" pitchFamily="65" charset="-120"/>
              </a:rPr>
              <a:t>◆買方擁有全部情報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/>
            </a:pPr>
            <a:endParaRPr lang="en-US" altLang="zh-TW" sz="3600" dirty="0">
              <a:effectLst>
                <a:outerShdw blurRad="38100" dist="38100" dir="2700000" algn="tl">
                  <a:srgbClr val="C0C0C0"/>
                </a:outerShdw>
              </a:effectLst>
              <a:ea typeface="標楷體" panose="03000509000000000000" pitchFamily="65" charset="-12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501F7F7-7BEA-4984-A343-5266E8AFF598}"/>
              </a:ext>
            </a:extLst>
          </p:cNvPr>
          <p:cNvSpPr/>
          <p:nvPr/>
        </p:nvSpPr>
        <p:spPr>
          <a:xfrm>
            <a:off x="11053316" y="48962"/>
            <a:ext cx="15172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zh-TW" altLang="en-US" sz="2000" b="1" i="1" dirty="0">
                <a:latin typeface="標楷體" panose="03000509000000000000" pitchFamily="65" charset="-120"/>
                <a:ea typeface="標楷體" panose="03000509000000000000" pitchFamily="65" charset="-120"/>
              </a:rPr>
              <a:t>張嘉玲</a:t>
            </a:r>
            <a:endParaRPr lang="en-US" altLang="zh-TW" sz="2000" b="1" i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 fontAlgn="ctr"/>
            <a:r>
              <a:rPr lang="en-US" altLang="zh-TW" sz="2000" b="1" i="1" dirty="0">
                <a:latin typeface="標楷體" panose="03000509000000000000" pitchFamily="65" charset="-120"/>
                <a:ea typeface="標楷體" panose="03000509000000000000" pitchFamily="65" charset="-120"/>
              </a:rPr>
              <a:t>2310602003</a:t>
            </a:r>
            <a:endParaRPr lang="zh-TW" altLang="en-US" sz="2000" b="1" i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99A56C84-FB89-43E5-A245-6A70A5B3065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16013" y="2052638"/>
            <a:ext cx="10606087" cy="1655762"/>
          </a:xfrm>
        </p:spPr>
        <p:txBody>
          <a:bodyPr/>
          <a:lstStyle/>
          <a:p>
            <a:pPr eaLnBrk="1" hangingPunct="1"/>
            <a:r>
              <a:rPr lang="zh-TW" altLang="en-US" sz="4800" b="1" i="1">
                <a:solidFill>
                  <a:srgbClr val="962304"/>
                </a:solidFill>
                <a:ea typeface="標楷體" panose="03000509000000000000" pitchFamily="65" charset="-120"/>
              </a:rPr>
              <a:t>股票的基本分析</a:t>
            </a:r>
            <a:br>
              <a:rPr lang="zh-TW" altLang="en-US" sz="4800" b="1" i="1">
                <a:solidFill>
                  <a:srgbClr val="962304"/>
                </a:solidFill>
                <a:ea typeface="標楷體" panose="03000509000000000000" pitchFamily="65" charset="-120"/>
              </a:rPr>
            </a:br>
            <a:r>
              <a:rPr lang="en-US" altLang="zh-TW" sz="4800" b="1" i="1">
                <a:solidFill>
                  <a:srgbClr val="962304"/>
                </a:solidFill>
                <a:ea typeface="標楷體" panose="03000509000000000000" pitchFamily="65" charset="-120"/>
              </a:rPr>
              <a:t>7-3</a:t>
            </a:r>
            <a:r>
              <a:rPr lang="zh-TW" altLang="en-US" sz="4800" b="1" i="1">
                <a:solidFill>
                  <a:srgbClr val="962304"/>
                </a:solidFill>
                <a:ea typeface="標楷體" panose="03000509000000000000" pitchFamily="65" charset="-120"/>
              </a:rPr>
              <a:t>產業分析</a:t>
            </a:r>
            <a:r>
              <a:rPr lang="en-US" altLang="zh-TW" sz="4800" b="1" i="1">
                <a:solidFill>
                  <a:srgbClr val="962304"/>
                </a:solidFill>
                <a:ea typeface="標楷體" panose="03000509000000000000" pitchFamily="65" charset="-120"/>
              </a:rPr>
              <a:t>-</a:t>
            </a:r>
            <a:r>
              <a:rPr lang="zh-TW" altLang="en-US" sz="4800" b="1" i="1">
                <a:solidFill>
                  <a:srgbClr val="962304"/>
                </a:solidFill>
                <a:ea typeface="標楷體" panose="03000509000000000000" pitchFamily="65" charset="-120"/>
              </a:rPr>
              <a:t>產業的競爭能力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BA292E3F-9553-4FF5-BDC1-688CA966C6A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4213" y="4700588"/>
            <a:ext cx="10237787" cy="37607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3400">
                <a:ea typeface="標楷體" panose="03000509000000000000" pitchFamily="65" charset="-120"/>
              </a:rPr>
              <a:t>◆</a:t>
            </a:r>
            <a:r>
              <a:rPr lang="zh-TW" altLang="en-US" sz="3400">
                <a:ea typeface="標楷體" panose="03000509000000000000" pitchFamily="65" charset="-120"/>
              </a:rPr>
              <a:t>由少數公司壟斷，並且比買方更為集中</a:t>
            </a:r>
          </a:p>
          <a:p>
            <a:pPr eaLnBrk="1" hangingPunct="1">
              <a:lnSpc>
                <a:spcPct val="80000"/>
              </a:lnSpc>
            </a:pPr>
            <a:r>
              <a:rPr lang="zh-TW" altLang="en-US" sz="3400">
                <a:ea typeface="標楷體" panose="03000509000000000000" pitchFamily="65" charset="-120"/>
              </a:rPr>
              <a:t>◆在銷售市場上不需要和其他替代品競爭</a:t>
            </a:r>
          </a:p>
          <a:p>
            <a:pPr eaLnBrk="1" hangingPunct="1">
              <a:lnSpc>
                <a:spcPct val="80000"/>
              </a:lnSpc>
            </a:pPr>
            <a:r>
              <a:rPr lang="zh-TW" altLang="en-US" sz="3400">
                <a:ea typeface="標楷體" panose="03000509000000000000" pitchFamily="65" charset="-120"/>
              </a:rPr>
              <a:t>◆買方產業不是賣方的重要顧客</a:t>
            </a:r>
          </a:p>
          <a:p>
            <a:pPr eaLnBrk="1" hangingPunct="1">
              <a:lnSpc>
                <a:spcPct val="80000"/>
              </a:lnSpc>
            </a:pPr>
            <a:r>
              <a:rPr lang="zh-TW" altLang="en-US" sz="3400">
                <a:ea typeface="標楷體" panose="03000509000000000000" pitchFamily="65" charset="-120"/>
              </a:rPr>
              <a:t>◆賣方產品是買方的重要投入品</a:t>
            </a:r>
          </a:p>
          <a:p>
            <a:pPr eaLnBrk="1" hangingPunct="1">
              <a:lnSpc>
                <a:spcPct val="80000"/>
              </a:lnSpc>
            </a:pPr>
            <a:r>
              <a:rPr lang="zh-TW" altLang="en-US" sz="3400">
                <a:ea typeface="標楷體" panose="03000509000000000000" pitchFamily="65" charset="-120"/>
              </a:rPr>
              <a:t>◆賣方產品具有差異性，或是已建立轉換成本</a:t>
            </a:r>
          </a:p>
          <a:p>
            <a:pPr eaLnBrk="1" hangingPunct="1">
              <a:lnSpc>
                <a:spcPct val="80000"/>
              </a:lnSpc>
            </a:pPr>
            <a:r>
              <a:rPr lang="zh-TW" altLang="en-US" sz="3400">
                <a:ea typeface="標楷體" panose="03000509000000000000" pitchFamily="65" charset="-120"/>
              </a:rPr>
              <a:t>◆賣方擁有向前整合的威脅力量</a:t>
            </a:r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EE406F5E-8CA2-4179-913B-2D85BF09A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0700" y="252413"/>
            <a:ext cx="7848600" cy="101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defTabSz="1235075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4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1200150" indent="-593725" defTabSz="1235075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kumimoji="1" sz="3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746250" indent="-544513" defTabSz="1235075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2270125" indent="-520700" defTabSz="1235075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kumimoji="1" sz="27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794000" indent="-522288" defTabSz="1235075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7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3251200" indent="-522288" defTabSz="12350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7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3708400" indent="-522288" defTabSz="12350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7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4165600" indent="-522288" defTabSz="12350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7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4622800" indent="-522288" defTabSz="12350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7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5400">
                <a:solidFill>
                  <a:schemeClr val="tx2"/>
                </a:solidFill>
                <a:ea typeface="標楷體" panose="03000509000000000000" pitchFamily="65" charset="-120"/>
              </a:rPr>
              <a:t>供應者的議價力量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5B9108E-FC8C-4483-810F-1AAD366361D3}"/>
              </a:ext>
            </a:extLst>
          </p:cNvPr>
          <p:cNvSpPr/>
          <p:nvPr/>
        </p:nvSpPr>
        <p:spPr>
          <a:xfrm>
            <a:off x="11108160" y="0"/>
            <a:ext cx="149341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zh-TW" altLang="en-US" sz="2000" b="1" i="1" dirty="0">
                <a:latin typeface="標楷體" panose="03000509000000000000" pitchFamily="65" charset="-120"/>
                <a:ea typeface="標楷體" panose="03000509000000000000" pitchFamily="65" charset="-120"/>
              </a:rPr>
              <a:t>張嘉玲</a:t>
            </a:r>
            <a:endParaRPr lang="en-US" altLang="zh-TW" sz="2000" b="1" i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 fontAlgn="ctr"/>
            <a:r>
              <a:rPr lang="en-US" altLang="zh-TW" sz="2000" b="1" i="1" dirty="0">
                <a:latin typeface="標楷體" panose="03000509000000000000" pitchFamily="65" charset="-120"/>
                <a:ea typeface="標楷體" panose="03000509000000000000" pitchFamily="65" charset="-120"/>
              </a:rPr>
              <a:t>2310602003</a:t>
            </a:r>
            <a:endParaRPr lang="zh-TW" altLang="en-US" sz="2000" b="1" i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Axis</Template>
  <TotalTime>523</TotalTime>
  <Words>302</Words>
  <Application>Microsoft Office PowerPoint</Application>
  <PresentationFormat>自訂</PresentationFormat>
  <Paragraphs>68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新細明體</vt:lpstr>
      <vt:lpstr>標楷體</vt:lpstr>
      <vt:lpstr>Arial</vt:lpstr>
      <vt:lpstr>Times New Roman</vt:lpstr>
      <vt:lpstr>Wingdings</vt:lpstr>
      <vt:lpstr>Axis</vt:lpstr>
      <vt:lpstr>股票的基本分析 7-3產業分析-產業的競爭能力</vt:lpstr>
      <vt:lpstr>股票的基本分析 7-3產業分析-產業的競爭能力</vt:lpstr>
      <vt:lpstr>股票的基本分析 7-3產業分析-產業的競爭能力</vt:lpstr>
      <vt:lpstr>股票的基本分析 7-3產業分析-產業的競爭能力</vt:lpstr>
      <vt:lpstr>股票的基本分析 7-3產業分析-產業的競爭能力</vt:lpstr>
      <vt:lpstr>股票的基本分析 7-3產業分析-產業的競爭能力</vt:lpstr>
    </vt:vector>
  </TitlesOfParts>
  <Company>HOMGER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UJS CO</dc:creator>
  <cp:lastModifiedBy>user134</cp:lastModifiedBy>
  <cp:revision>34</cp:revision>
  <dcterms:created xsi:type="dcterms:W3CDTF">2017-10-23T12:01:56Z</dcterms:created>
  <dcterms:modified xsi:type="dcterms:W3CDTF">2017-10-25T05:26:08Z</dcterms:modified>
</cp:coreProperties>
</file>