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72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3">
        <a:schemeClr val="bg2"/>
      </p:bgRef>
    </p:bg>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173157"/>
            <a:ext cx="7772400" cy="1470025"/>
          </a:xfrm>
        </p:spPr>
        <p:txBody>
          <a:bodyPr anchor="b"/>
          <a:lstStyle>
            <a:lvl1pPr algn="l">
              <a:defRPr sz="4800"/>
            </a:lvl1pPr>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fld id="{CA16CC56-53D5-47B2-A31C-62572D316CF2}" type="datetimeFigureOut">
              <a:rPr lang="zh-TW" altLang="en-US" smtClean="0"/>
              <a:t>2017/10/20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5A69436-BBD3-4BFE-92A3-6796C5C2EF41}"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CA16CC56-53D5-47B2-A31C-62572D316CF2}" type="datetimeFigureOut">
              <a:rPr lang="zh-TW" altLang="en-US" smtClean="0"/>
              <a:t>2017/10/20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5A69436-BBD3-4BFE-92A3-6796C5C2EF41}"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43768" y="274639"/>
            <a:ext cx="1543032"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9"/>
            <a:ext cx="661513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CA16CC56-53D5-47B2-A31C-62572D316CF2}" type="datetimeFigureOut">
              <a:rPr lang="zh-TW" altLang="en-US" smtClean="0"/>
              <a:t>2017/10/20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5A69436-BBD3-4BFE-92A3-6796C5C2EF41}"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CA16CC56-53D5-47B2-A31C-62572D316CF2}" type="datetimeFigureOut">
              <a:rPr lang="zh-TW" altLang="en-US" smtClean="0"/>
              <a:t>2017/10/20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5A69436-BBD3-4BFE-92A3-6796C5C2EF41}"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685800" y="2924181"/>
            <a:ext cx="7772400" cy="1362075"/>
          </a:xfrm>
        </p:spPr>
        <p:txBody>
          <a:bodyPr anchor="t"/>
          <a:lstStyle>
            <a:lvl1pPr algn="l">
              <a:defRPr sz="4400" b="0"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CA16CC56-53D5-47B2-A31C-62572D316CF2}" type="datetimeFigureOut">
              <a:rPr lang="zh-TW" altLang="en-US" smtClean="0"/>
              <a:t>2017/10/20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5A69436-BBD3-4BFE-92A3-6796C5C2EF41}"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CA16CC56-53D5-47B2-A31C-62572D316CF2}" type="datetimeFigureOut">
              <a:rPr lang="zh-TW" altLang="en-US" smtClean="0"/>
              <a:t>2017/10/20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5A69436-BBD3-4BFE-92A3-6796C5C2EF41}"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CA16CC56-53D5-47B2-A31C-62572D316CF2}" type="datetimeFigureOut">
              <a:rPr lang="zh-TW" altLang="en-US" smtClean="0"/>
              <a:t>2017/10/20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15A69436-BBD3-4BFE-92A3-6796C5C2EF41}"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CA16CC56-53D5-47B2-A31C-62572D316CF2}" type="datetimeFigureOut">
              <a:rPr lang="zh-TW" altLang="en-US" smtClean="0"/>
              <a:t>2017/10/20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15A69436-BBD3-4BFE-92A3-6796C5C2EF41}"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A16CC56-53D5-47B2-A31C-62572D316CF2}" type="datetimeFigureOut">
              <a:rPr lang="zh-TW" altLang="en-US" smtClean="0"/>
              <a:t>2017/10/20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5A69436-BBD3-4BFE-92A3-6796C5C2EF41}"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CA16CC56-53D5-47B2-A31C-62572D316CF2}" type="datetimeFigureOut">
              <a:rPr lang="zh-TW" altLang="en-US" smtClean="0"/>
              <a:t>2017/10/20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5A69436-BBD3-4BFE-92A3-6796C5C2EF41}" type="slidenum">
              <a:rPr lang="zh-TW" altLang="en-US" smtClean="0"/>
              <a:t>‹#›</a:t>
            </a:fld>
            <a:endParaRPr lang="zh-TW" altLang="en-US"/>
          </a:p>
        </p:txBody>
      </p:sp>
      <p:sp>
        <p:nvSpPr>
          <p:cNvPr id="2" name="標題 1"/>
          <p:cNvSpPr>
            <a:spLocks noGrp="1"/>
          </p:cNvSpPr>
          <p:nvPr>
            <p:ph type="title"/>
          </p:nvPr>
        </p:nvSpPr>
        <p:spPr>
          <a:xfrm>
            <a:off x="457205" y="285728"/>
            <a:ext cx="8230993" cy="696626"/>
          </a:xfrm>
        </p:spPr>
        <p:txBody>
          <a:bodyPr anchor="ctr"/>
          <a:lstStyle>
            <a:lvl1pPr algn="ctr">
              <a:defRPr sz="3600" b="0"/>
            </a:lvl1pPr>
          </a:lstStyle>
          <a:p>
            <a:r>
              <a:rPr kumimoji="0" lang="zh-TW" altLang="en-US" smtClean="0"/>
              <a:t>按一下以編輯母片標題樣式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001024" y="642918"/>
            <a:ext cx="785818" cy="4572032"/>
          </a:xfrm>
        </p:spPr>
        <p:txBody>
          <a:bodyPr vert="eaVert" anchor="ctr"/>
          <a:lstStyle>
            <a:lvl1pPr algn="l">
              <a:defRPr sz="2400" b="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CA16CC56-53D5-47B2-A31C-62572D316CF2}" type="datetimeFigureOut">
              <a:rPr lang="zh-TW" altLang="en-US" smtClean="0"/>
              <a:t>2017/10/20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5A69436-BBD3-4BFE-92A3-6796C5C2EF41}"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圖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圖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標題版面配置區 1"/>
          <p:cNvSpPr>
            <a:spLocks noGrp="1"/>
          </p:cNvSpPr>
          <p:nvPr>
            <p:ph type="title"/>
          </p:nvPr>
        </p:nvSpPr>
        <p:spPr>
          <a:xfrm>
            <a:off x="457200" y="274638"/>
            <a:ext cx="8229600" cy="1143000"/>
          </a:xfrm>
          <a:prstGeom prst="rect">
            <a:avLst/>
          </a:prstGeom>
        </p:spPr>
        <p:txBody>
          <a:bodyPr vert="horz" rtlCol="0" anchor="ctr">
            <a:normAutofit/>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CA16CC56-53D5-47B2-A31C-62572D316CF2}" type="datetimeFigureOut">
              <a:rPr lang="zh-TW" altLang="en-US" smtClean="0"/>
              <a:t>2017/10/20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15A69436-BBD3-4BFE-92A3-6796C5C2EF41}"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11560" y="44624"/>
            <a:ext cx="7772400" cy="1470025"/>
          </a:xfrm>
        </p:spPr>
        <p:txBody>
          <a:bodyPr/>
          <a:lstStyle/>
          <a:p>
            <a:r>
              <a:rPr lang="zh-TW" altLang="en-US" b="1" dirty="0" smtClean="0">
                <a:latin typeface="標楷體" panose="03000509000000000000" pitchFamily="65" charset="-120"/>
                <a:ea typeface="標楷體" panose="03000509000000000000" pitchFamily="65" charset="-120"/>
              </a:rPr>
              <a:t>產業景氣循環</a:t>
            </a:r>
            <a:endParaRPr lang="zh-TW" altLang="en-US" b="1"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a:xfrm>
            <a:off x="611560" y="1916832"/>
            <a:ext cx="7848872" cy="4032448"/>
          </a:xfrm>
        </p:spPr>
        <p:txBody>
          <a:bodyPr/>
          <a:lstStyle/>
          <a:p>
            <a:pPr algn="l"/>
            <a:r>
              <a:rPr lang="zh-TW" altLang="en-US" dirty="0">
                <a:solidFill>
                  <a:schemeClr val="tx1"/>
                </a:solidFill>
                <a:latin typeface="標楷體" panose="03000509000000000000" pitchFamily="65" charset="-120"/>
                <a:ea typeface="標楷體" panose="03000509000000000000" pitchFamily="65" charset="-120"/>
              </a:rPr>
              <a:t>各產業所處的景氣</a:t>
            </a:r>
            <a:r>
              <a:rPr lang="zh-TW" altLang="en-US" dirty="0" smtClean="0">
                <a:solidFill>
                  <a:schemeClr val="tx1"/>
                </a:solidFill>
                <a:latin typeface="標楷體" panose="03000509000000000000" pitchFamily="65" charset="-120"/>
                <a:ea typeface="標楷體" panose="03000509000000000000" pitchFamily="65" charset="-120"/>
              </a:rPr>
              <a:t>位置並不一定相同</a:t>
            </a:r>
            <a:r>
              <a:rPr lang="zh-TW" altLang="en-US" dirty="0">
                <a:solidFill>
                  <a:schemeClr val="tx1"/>
                </a:solidFill>
                <a:latin typeface="標楷體" panose="03000509000000000000" pitchFamily="65" charset="-120"/>
                <a:ea typeface="標楷體" panose="03000509000000000000" pitchFamily="65" charset="-120"/>
              </a:rPr>
              <a:t>，可</a:t>
            </a:r>
            <a:r>
              <a:rPr lang="zh-TW" altLang="en-US" dirty="0" smtClean="0">
                <a:solidFill>
                  <a:schemeClr val="tx1"/>
                </a:solidFill>
                <a:latin typeface="標楷體" panose="03000509000000000000" pitchFamily="65" charset="-120"/>
                <a:ea typeface="標楷體" panose="03000509000000000000" pitchFamily="65" charset="-120"/>
              </a:rPr>
              <a:t>依據不同產業對於總體經濟景氣變化的敏感度將產業進一步區分三種類型。</a:t>
            </a:r>
            <a:endParaRPr lang="en-US" altLang="zh-TW" dirty="0" smtClean="0">
              <a:solidFill>
                <a:schemeClr val="tx1"/>
              </a:solidFill>
              <a:latin typeface="標楷體" panose="03000509000000000000" pitchFamily="65" charset="-120"/>
              <a:ea typeface="標楷體" panose="03000509000000000000" pitchFamily="65" charset="-120"/>
            </a:endParaRPr>
          </a:p>
          <a:p>
            <a:pPr algn="l"/>
            <a:r>
              <a:rPr lang="zh-TW" altLang="en-US" dirty="0" smtClean="0">
                <a:solidFill>
                  <a:schemeClr val="tx1"/>
                </a:solidFill>
                <a:latin typeface="標楷體" panose="03000509000000000000" pitchFamily="65" charset="-120"/>
                <a:ea typeface="標楷體" panose="03000509000000000000" pitchFamily="65" charset="-120"/>
              </a:rPr>
              <a:t>成長型產業</a:t>
            </a:r>
            <a:r>
              <a:rPr lang="en-US" altLang="zh-TW" dirty="0" smtClean="0">
                <a:solidFill>
                  <a:schemeClr val="tx1"/>
                </a:solidFill>
                <a:latin typeface="標楷體" panose="03000509000000000000" pitchFamily="65" charset="-120"/>
                <a:ea typeface="標楷體" panose="03000509000000000000" pitchFamily="65" charset="-120"/>
              </a:rPr>
              <a:t>(</a:t>
            </a:r>
            <a:r>
              <a:rPr lang="en-US" altLang="zh-TW" dirty="0" smtClean="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rPr>
              <a:t>Growth Industry</a:t>
            </a:r>
            <a:r>
              <a:rPr lang="en-US" altLang="zh-TW" dirty="0" smtClean="0">
                <a:solidFill>
                  <a:schemeClr val="tx1"/>
                </a:solidFill>
                <a:latin typeface="標楷體" panose="03000509000000000000" pitchFamily="65" charset="-120"/>
                <a:ea typeface="標楷體" panose="03000509000000000000" pitchFamily="65" charset="-120"/>
              </a:rPr>
              <a:t>)</a:t>
            </a:r>
          </a:p>
          <a:p>
            <a:pPr algn="l"/>
            <a:r>
              <a:rPr lang="zh-TW" altLang="en-US" dirty="0" smtClean="0">
                <a:solidFill>
                  <a:schemeClr val="tx1"/>
                </a:solidFill>
                <a:latin typeface="標楷體" panose="03000509000000000000" pitchFamily="65" charset="-120"/>
                <a:ea typeface="標楷體" panose="03000509000000000000" pitchFamily="65" charset="-120"/>
              </a:rPr>
              <a:t>防禦型產業</a:t>
            </a:r>
            <a:r>
              <a:rPr lang="en-US" altLang="zh-TW" dirty="0" smtClean="0">
                <a:solidFill>
                  <a:schemeClr val="tx1"/>
                </a:solidFill>
                <a:latin typeface="標楷體" panose="03000509000000000000" pitchFamily="65" charset="-120"/>
                <a:ea typeface="標楷體" panose="03000509000000000000" pitchFamily="65" charset="-120"/>
              </a:rPr>
              <a:t>(</a:t>
            </a:r>
            <a:r>
              <a:rPr lang="en-US" altLang="zh-TW" dirty="0" smtClean="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rPr>
              <a:t>Defensive Industry</a:t>
            </a:r>
            <a:r>
              <a:rPr lang="en-US" altLang="zh-TW" dirty="0" smtClean="0">
                <a:solidFill>
                  <a:schemeClr val="tx1"/>
                </a:solidFill>
                <a:latin typeface="標楷體" panose="03000509000000000000" pitchFamily="65" charset="-120"/>
                <a:ea typeface="標楷體" panose="03000509000000000000" pitchFamily="65" charset="-120"/>
              </a:rPr>
              <a:t>)</a:t>
            </a:r>
          </a:p>
          <a:p>
            <a:pPr algn="l"/>
            <a:r>
              <a:rPr lang="zh-TW" altLang="en-US" dirty="0" smtClean="0">
                <a:solidFill>
                  <a:schemeClr val="tx1"/>
                </a:solidFill>
                <a:latin typeface="標楷體" panose="03000509000000000000" pitchFamily="65" charset="-120"/>
                <a:ea typeface="標楷體" panose="03000509000000000000" pitchFamily="65" charset="-120"/>
              </a:rPr>
              <a:t>循環型產業</a:t>
            </a:r>
            <a:r>
              <a:rPr lang="en-US" altLang="zh-TW" dirty="0" smtClean="0">
                <a:solidFill>
                  <a:schemeClr val="tx1"/>
                </a:solidFill>
                <a:latin typeface="標楷體" panose="03000509000000000000" pitchFamily="65" charset="-120"/>
                <a:ea typeface="標楷體" panose="03000509000000000000" pitchFamily="65" charset="-120"/>
              </a:rPr>
              <a:t>(</a:t>
            </a:r>
            <a:r>
              <a:rPr lang="en-US" altLang="zh-TW" dirty="0" smtClean="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rPr>
              <a:t>Cyclical Industry</a:t>
            </a:r>
            <a:r>
              <a:rPr lang="en-US" altLang="zh-TW" dirty="0" smtClean="0">
                <a:solidFill>
                  <a:schemeClr val="tx1"/>
                </a:solidFill>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3173213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smtClean="0">
                <a:latin typeface="標楷體" panose="03000509000000000000" pitchFamily="65" charset="-120"/>
                <a:ea typeface="標楷體" panose="03000509000000000000" pitchFamily="65" charset="-120"/>
              </a:rPr>
              <a:t>成長型產業</a:t>
            </a:r>
            <a:r>
              <a:rPr lang="en-US" altLang="zh-TW" b="1" dirty="0" smtClean="0">
                <a:latin typeface="標楷體" panose="03000509000000000000" pitchFamily="65" charset="-120"/>
                <a:ea typeface="標楷體" panose="03000509000000000000" pitchFamily="65" charset="-120"/>
              </a:rPr>
              <a:t>(</a:t>
            </a:r>
            <a:r>
              <a:rPr lang="en-US" altLang="zh-TW" b="1" dirty="0" smtClean="0">
                <a:latin typeface="Arial Unicode MS" panose="020B0604020202020204" pitchFamily="34" charset="-120"/>
                <a:ea typeface="Arial Unicode MS" panose="020B0604020202020204" pitchFamily="34" charset="-120"/>
                <a:cs typeface="Arial Unicode MS" panose="020B0604020202020204" pitchFamily="34" charset="-120"/>
              </a:rPr>
              <a:t>Growth Industry</a:t>
            </a:r>
            <a:r>
              <a:rPr lang="en-US" altLang="zh-TW" b="1" dirty="0" smtClean="0">
                <a:latin typeface="標楷體" panose="03000509000000000000" pitchFamily="65" charset="-120"/>
                <a:ea typeface="標楷體" panose="03000509000000000000" pitchFamily="65" charset="-120"/>
              </a:rPr>
              <a:t>)</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457200" y="2060848"/>
            <a:ext cx="8229600" cy="4065315"/>
          </a:xfrm>
        </p:spPr>
        <p:txBody>
          <a:bodyPr/>
          <a:lstStyle/>
          <a:p>
            <a:pPr marL="0" indent="0">
              <a:buNone/>
            </a:pPr>
            <a:r>
              <a:rPr lang="zh-TW" altLang="en-US" dirty="0" smtClean="0">
                <a:latin typeface="標楷體" panose="03000509000000000000" pitchFamily="65" charset="-120"/>
                <a:ea typeface="標楷體" panose="03000509000000000000" pitchFamily="65" charset="-120"/>
              </a:rPr>
              <a:t>台灣代表性產業</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生技業、過去的科技業</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處於市場需求大於供給的階段，其獲利優於整體經濟的表現，當然也勝過其他產業。</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例如一些新興的產業，產生時期不很長，還不夠壯大，但因為適應市場和經濟發展趨勢，有很好的發展前景。</a:t>
            </a:r>
            <a:endParaRPr lang="en-US" altLang="zh-TW" dirty="0" smtClean="0">
              <a:latin typeface="標楷體" panose="03000509000000000000" pitchFamily="65" charset="-120"/>
              <a:ea typeface="標楷體" panose="03000509000000000000" pitchFamily="65" charset="-120"/>
            </a:endParaRPr>
          </a:p>
          <a:p>
            <a:pPr marL="0" indent="0">
              <a:buNone/>
            </a:pPr>
            <a:endParaRPr lang="zh-TW" altLang="en-US" dirty="0"/>
          </a:p>
        </p:txBody>
      </p:sp>
    </p:spTree>
    <p:extLst>
      <p:ext uri="{BB962C8B-B14F-4D97-AF65-F5344CB8AC3E}">
        <p14:creationId xmlns:p14="http://schemas.microsoft.com/office/powerpoint/2010/main" val="1890396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smtClean="0">
                <a:latin typeface="標楷體" panose="03000509000000000000" pitchFamily="65" charset="-120"/>
                <a:ea typeface="標楷體" panose="03000509000000000000" pitchFamily="65" charset="-120"/>
              </a:rPr>
              <a:t>防禦型產業</a:t>
            </a:r>
            <a:r>
              <a:rPr lang="en-US" altLang="zh-TW" b="1" dirty="0" smtClean="0">
                <a:latin typeface="標楷體" panose="03000509000000000000" pitchFamily="65" charset="-120"/>
                <a:ea typeface="標楷體" panose="03000509000000000000" pitchFamily="65" charset="-120"/>
              </a:rPr>
              <a:t>(</a:t>
            </a:r>
            <a:r>
              <a:rPr lang="en-US" altLang="zh-TW" b="1" dirty="0" smtClean="0">
                <a:latin typeface="Arial Unicode MS" panose="020B0604020202020204" pitchFamily="34" charset="-120"/>
                <a:ea typeface="Arial Unicode MS" panose="020B0604020202020204" pitchFamily="34" charset="-120"/>
                <a:cs typeface="Arial Unicode MS" panose="020B0604020202020204" pitchFamily="34" charset="-120"/>
              </a:rPr>
              <a:t>Defensive Industry</a:t>
            </a:r>
            <a:r>
              <a:rPr lang="en-US" altLang="zh-TW" b="1" dirty="0" smtClean="0">
                <a:latin typeface="標楷體" panose="03000509000000000000" pitchFamily="65" charset="-120"/>
                <a:ea typeface="標楷體" panose="03000509000000000000" pitchFamily="65" charset="-120"/>
              </a:rPr>
              <a:t>)</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457200" y="1988840"/>
            <a:ext cx="8229600" cy="4137323"/>
          </a:xfrm>
        </p:spPr>
        <p:txBody>
          <a:bodyPr/>
          <a:lstStyle/>
          <a:p>
            <a:pPr marL="0" indent="0">
              <a:buNone/>
            </a:pPr>
            <a:r>
              <a:rPr lang="zh-TW" altLang="en-US" dirty="0" smtClean="0">
                <a:latin typeface="標楷體" panose="03000509000000000000" pitchFamily="65" charset="-120"/>
                <a:ea typeface="標楷體" panose="03000509000000000000" pitchFamily="65" charset="-120"/>
              </a:rPr>
              <a:t>台灣代表性產業</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食品業、水、電等公共事業、大眾運輸業</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較不受經濟景氣的好壞影響，但不若成長性產業有很高的成長率，獲利相對穩定。</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因為社會需求對其產品的收入彈性小，所以這些公司的收入相對穩定。。</a:t>
            </a:r>
            <a:endParaRPr lang="en-US" altLang="zh-TW"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838601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smtClean="0">
                <a:latin typeface="標楷體" panose="03000509000000000000" pitchFamily="65" charset="-120"/>
                <a:ea typeface="標楷體" panose="03000509000000000000" pitchFamily="65" charset="-120"/>
              </a:rPr>
              <a:t>循環型產業</a:t>
            </a:r>
            <a:r>
              <a:rPr lang="en-US" altLang="zh-TW" b="1" dirty="0" smtClean="0">
                <a:latin typeface="標楷體" panose="03000509000000000000" pitchFamily="65" charset="-120"/>
                <a:ea typeface="標楷體" panose="03000509000000000000" pitchFamily="65" charset="-120"/>
              </a:rPr>
              <a:t>(</a:t>
            </a:r>
            <a:r>
              <a:rPr lang="en-US" altLang="zh-TW" b="1" dirty="0" smtClean="0">
                <a:latin typeface="Arial Unicode MS" panose="020B0604020202020204" pitchFamily="34" charset="-120"/>
                <a:ea typeface="Arial Unicode MS" panose="020B0604020202020204" pitchFamily="34" charset="-120"/>
                <a:cs typeface="Arial Unicode MS" panose="020B0604020202020204" pitchFamily="34" charset="-120"/>
              </a:rPr>
              <a:t>Cyclical Industry</a:t>
            </a:r>
            <a:r>
              <a:rPr lang="en-US" altLang="zh-TW" b="1" dirty="0" smtClean="0">
                <a:latin typeface="標楷體" panose="03000509000000000000" pitchFamily="65" charset="-120"/>
                <a:ea typeface="標楷體" panose="03000509000000000000" pitchFamily="65" charset="-120"/>
              </a:rPr>
              <a:t>)</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467544" y="1772816"/>
            <a:ext cx="8229600" cy="4709120"/>
          </a:xfrm>
        </p:spPr>
        <p:txBody>
          <a:bodyPr/>
          <a:lstStyle/>
          <a:p>
            <a:pPr marL="0" indent="0">
              <a:buNone/>
            </a:pPr>
            <a:r>
              <a:rPr lang="zh-TW" altLang="en-US" dirty="0" smtClean="0">
                <a:latin typeface="標楷體" panose="03000509000000000000" pitchFamily="65" charset="-120"/>
                <a:ea typeface="標楷體" panose="03000509000000000000" pitchFamily="65" charset="-120"/>
              </a:rPr>
              <a:t>台灣代表性產業</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汽車、家電、旅遊、科技業中的</a:t>
            </a:r>
            <a:r>
              <a:rPr lang="en-US" altLang="zh-TW" dirty="0" smtClean="0">
                <a:latin typeface="Arial Unicode MS" panose="020B0604020202020204" pitchFamily="34" charset="-120"/>
                <a:ea typeface="Arial Unicode MS" panose="020B0604020202020204" pitchFamily="34" charset="-120"/>
                <a:cs typeface="Arial Unicode MS" panose="020B0604020202020204" pitchFamily="34" charset="-120"/>
              </a:rPr>
              <a:t>DRAM</a:t>
            </a:r>
            <a:r>
              <a:rPr lang="zh-TW" altLang="en-US" dirty="0" smtClean="0">
                <a:latin typeface="標楷體" panose="03000509000000000000" pitchFamily="65" charset="-120"/>
                <a:ea typeface="標楷體" panose="03000509000000000000" pitchFamily="65" charset="-120"/>
              </a:rPr>
              <a:t>、面板業</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與經濟景氣有著最密切的關係，當景氣好時，該產業的營運表現相當突出；當景氣不好時，營運表現也將隨之跌落谷底。</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在市場經濟情況下，產品價格形成的基礎是供求關係，而不是成本，成本只是產品最低價的穩定器，但不是決定的基礎。</a:t>
            </a:r>
            <a:endParaRPr lang="zh-TW" altLang="en-US"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719457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龍騰四海">
  <a:themeElements>
    <a:clrScheme name="龍騰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龍騰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龍騰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29</TotalTime>
  <Words>237</Words>
  <Application>Microsoft Office PowerPoint</Application>
  <PresentationFormat>如螢幕大小 (4:3)</PresentationFormat>
  <Paragraphs>16</Paragraphs>
  <Slides>4</Slides>
  <Notes>0</Notes>
  <HiddenSlides>0</HiddenSlides>
  <MMClips>0</MMClips>
  <ScaleCrop>false</ScaleCrop>
  <HeadingPairs>
    <vt:vector size="4" baseType="variant">
      <vt:variant>
        <vt:lpstr>佈景主題</vt:lpstr>
      </vt:variant>
      <vt:variant>
        <vt:i4>1</vt:i4>
      </vt:variant>
      <vt:variant>
        <vt:lpstr>投影片標題</vt:lpstr>
      </vt:variant>
      <vt:variant>
        <vt:i4>4</vt:i4>
      </vt:variant>
    </vt:vector>
  </HeadingPairs>
  <TitlesOfParts>
    <vt:vector size="5" baseType="lpstr">
      <vt:lpstr>龍騰四海</vt:lpstr>
      <vt:lpstr>產業景氣循環</vt:lpstr>
      <vt:lpstr>成長型產業(Growth Industry)</vt:lpstr>
      <vt:lpstr>防禦型產業(Defensive Industry)</vt:lpstr>
      <vt:lpstr>循環型產業(Cyclical Industry)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產業景氣循環</dc:title>
  <dc:creator>USER</dc:creator>
  <cp:lastModifiedBy>USER</cp:lastModifiedBy>
  <cp:revision>4</cp:revision>
  <dcterms:created xsi:type="dcterms:W3CDTF">2017-10-20T15:02:37Z</dcterms:created>
  <dcterms:modified xsi:type="dcterms:W3CDTF">2017-10-20T15:32:32Z</dcterms:modified>
</cp:coreProperties>
</file>