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881" autoAdjust="0"/>
  </p:normalViewPr>
  <p:slideViewPr>
    <p:cSldViewPr snapToGrid="0">
      <p:cViewPr varScale="1">
        <p:scale>
          <a:sx n="74" d="100"/>
          <a:sy n="74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r>
              <a:rPr lang="zh-TW" b="1">
                <a:latin typeface="標楷體" panose="03000509000000000000" pitchFamily="65" charset="-120"/>
                <a:ea typeface="標楷體" panose="03000509000000000000" pitchFamily="65" charset="-120"/>
              </a:rPr>
              <a:t>影響程度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3C-42E5-9C5C-8FD19E7885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3C-42E5-9C5C-8FD19E7885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3C-42E5-9C5C-8FD19E7885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3C-42E5-9C5C-8FD19E788501}"/>
              </c:ext>
            </c:extLst>
          </c:dPt>
          <c:cat>
            <c:strRef>
              <c:f>工作表1!$A$2:$A$5</c:f>
              <c:strCache>
                <c:ptCount val="4"/>
                <c:pt idx="0">
                  <c:v>稅負</c:v>
                </c:pt>
                <c:pt idx="1">
                  <c:v>政府輔助</c:v>
                </c:pt>
                <c:pt idx="2">
                  <c:v>人力資源</c:v>
                </c:pt>
                <c:pt idx="3">
                  <c:v>其他資源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20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4-4C39-94C2-8CC747DC1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ayout>
        <c:manualLayout>
          <c:xMode val="edge"/>
          <c:yMode val="edge"/>
          <c:x val="0.52644233329529455"/>
          <c:y val="0.87606294891364433"/>
          <c:w val="0.47355766670470539"/>
          <c:h val="8.68588006723449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E7A79-7CE1-4102-B0E9-0211BD951C8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AC99B93-0E69-4D76-864F-F44DB379BE23}">
      <dgm:prSet phldrT="[文字]" custT="1"/>
      <dgm:spPr/>
      <dgm:t>
        <a:bodyPr/>
        <a:lstStyle/>
        <a:p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鴻海在美設廠，獲得</a:t>
          </a:r>
          <a:r>
            <a: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600~900</a:t>
          </a:r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億的減稅方案</a:t>
          </a: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A4DE012-3837-4873-96CB-0AE188B4F2A6}" type="parTrans" cxnId="{189AD734-AD65-434D-B23D-870A66D8411E}">
      <dgm:prSet/>
      <dgm:spPr/>
      <dgm:t>
        <a:bodyPr/>
        <a:lstStyle/>
        <a:p>
          <a:endParaRPr lang="zh-TW" altLang="en-US"/>
        </a:p>
      </dgm:t>
    </dgm:pt>
    <dgm:pt modelId="{BE96EB39-6B6A-42C6-BC28-D196D8E53852}" type="sibTrans" cxnId="{189AD734-AD65-434D-B23D-870A66D8411E}">
      <dgm:prSet/>
      <dgm:spPr/>
      <dgm:t>
        <a:bodyPr/>
        <a:lstStyle/>
        <a:p>
          <a:endParaRPr lang="zh-TW" altLang="en-US"/>
        </a:p>
      </dgm:t>
    </dgm:pt>
    <dgm:pt modelId="{F2F31B11-5D18-46E2-8D31-C4A5B38A999C}">
      <dgm:prSet phldrT="[文字]"/>
      <dgm:spPr/>
      <dgm:t>
        <a:bodyPr/>
        <a:lstStyle/>
        <a:p>
          <a:endParaRPr lang="zh-TW" altLang="en-US" dirty="0"/>
        </a:p>
      </dgm:t>
    </dgm:pt>
    <dgm:pt modelId="{D460DEB2-3995-4565-A5AF-545005B08844}" type="parTrans" cxnId="{95E87146-FB4F-48E5-8DA4-B578335C80BB}">
      <dgm:prSet/>
      <dgm:spPr/>
      <dgm:t>
        <a:bodyPr/>
        <a:lstStyle/>
        <a:p>
          <a:endParaRPr lang="zh-TW" altLang="en-US"/>
        </a:p>
      </dgm:t>
    </dgm:pt>
    <dgm:pt modelId="{9DDB6236-E90F-4932-AC09-6F208F2A47F7}" type="sibTrans" cxnId="{95E87146-FB4F-48E5-8DA4-B578335C80BB}">
      <dgm:prSet/>
      <dgm:spPr/>
      <dgm:t>
        <a:bodyPr/>
        <a:lstStyle/>
        <a:p>
          <a:endParaRPr lang="zh-TW" altLang="en-US"/>
        </a:p>
      </dgm:t>
    </dgm:pt>
    <dgm:pt modelId="{F4C892E9-DE13-4E1C-9946-808C92EBF880}">
      <dgm:prSet/>
      <dgm:spPr/>
      <dgm:t>
        <a:bodyPr/>
        <a:lstStyle/>
        <a:p>
          <a:endParaRPr lang="zh-TW" altLang="en-US"/>
        </a:p>
      </dgm:t>
    </dgm:pt>
    <dgm:pt modelId="{81176F69-DDF8-4337-966C-41C7568EDD68}" type="parTrans" cxnId="{52DFA9EE-8F1D-4EB0-81BF-270AA0F0754B}">
      <dgm:prSet/>
      <dgm:spPr/>
      <dgm:t>
        <a:bodyPr/>
        <a:lstStyle/>
        <a:p>
          <a:endParaRPr lang="zh-TW" altLang="en-US"/>
        </a:p>
      </dgm:t>
    </dgm:pt>
    <dgm:pt modelId="{D979291D-A46F-4DBE-8D89-42491A0E3285}" type="sibTrans" cxnId="{52DFA9EE-8F1D-4EB0-81BF-270AA0F0754B}">
      <dgm:prSet/>
      <dgm:spPr/>
      <dgm:t>
        <a:bodyPr/>
        <a:lstStyle/>
        <a:p>
          <a:endParaRPr lang="zh-TW" altLang="en-US"/>
        </a:p>
      </dgm:t>
    </dgm:pt>
    <dgm:pt modelId="{BD995939-C297-4FE6-AD59-286987579343}">
      <dgm:prSet/>
      <dgm:spPr/>
      <dgm:t>
        <a:bodyPr/>
        <a:lstStyle/>
        <a:p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47072EE-03B0-4E95-B180-E4D6D442016D}" type="parTrans" cxnId="{395DDEFC-ED44-4111-88D1-134DA3731FE1}">
      <dgm:prSet/>
      <dgm:spPr/>
      <dgm:t>
        <a:bodyPr/>
        <a:lstStyle/>
        <a:p>
          <a:endParaRPr lang="zh-TW" altLang="en-US"/>
        </a:p>
      </dgm:t>
    </dgm:pt>
    <dgm:pt modelId="{92AF950C-CA41-4DC8-A4AF-6B7BB07D3588}" type="sibTrans" cxnId="{395DDEFC-ED44-4111-88D1-134DA3731FE1}">
      <dgm:prSet/>
      <dgm:spPr/>
      <dgm:t>
        <a:bodyPr/>
        <a:lstStyle/>
        <a:p>
          <a:endParaRPr lang="zh-TW" altLang="en-US"/>
        </a:p>
      </dgm:t>
    </dgm:pt>
    <dgm:pt modelId="{17C72C99-5C0F-48B8-84FB-2667A4A9A919}" type="pres">
      <dgm:prSet presAssocID="{42DE7A79-7CE1-4102-B0E9-0211BD951C8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7E7279DB-C5CB-46A8-8356-D08B6667CE14}" type="pres">
      <dgm:prSet presAssocID="{42DE7A79-7CE1-4102-B0E9-0211BD951C8F}" presName="Background" presStyleLbl="bgImgPlace1" presStyleIdx="0" presStyleCnt="1" custLinFactNeighborX="-3165" custLinFactNeighborY="-1818"/>
      <dgm:spPr/>
    </dgm:pt>
    <dgm:pt modelId="{BE5085B8-B214-405B-B37B-F4FE979B472E}" type="pres">
      <dgm:prSet presAssocID="{42DE7A79-7CE1-4102-B0E9-0211BD951C8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BBD4BA5-AD03-4799-962E-1DE52A8A79DF}" type="pres">
      <dgm:prSet presAssocID="{42DE7A79-7CE1-4102-B0E9-0211BD951C8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BBC8CA5-BAFD-4DA0-B519-9369B36E9B02}" type="pres">
      <dgm:prSet presAssocID="{42DE7A79-7CE1-4102-B0E9-0211BD951C8F}" presName="Plus" presStyleLbl="alignNode1" presStyleIdx="0" presStyleCnt="2" custLinFactNeighborX="-19243" custLinFactNeighborY="-3436"/>
      <dgm:spPr>
        <a:solidFill>
          <a:srgbClr val="FF0000"/>
        </a:solidFill>
      </dgm:spPr>
    </dgm:pt>
    <dgm:pt modelId="{074AE1D7-2952-44D8-BBDD-5AC4801FBD60}" type="pres">
      <dgm:prSet presAssocID="{42DE7A79-7CE1-4102-B0E9-0211BD951C8F}" presName="Minus" presStyleLbl="alignNode1" presStyleIdx="1" presStyleCnt="2" custLinFactNeighborX="730" custLinFactNeighborY="-23439"/>
      <dgm:spPr>
        <a:solidFill>
          <a:schemeClr val="accent6"/>
        </a:solidFill>
      </dgm:spPr>
    </dgm:pt>
    <dgm:pt modelId="{62866E7F-EE11-41EB-8DB9-3D12007C2278}" type="pres">
      <dgm:prSet presAssocID="{42DE7A79-7CE1-4102-B0E9-0211BD951C8F}" presName="Divider" presStyleLbl="parChTrans1D1" presStyleIdx="0" presStyleCnt="1"/>
      <dgm:spPr/>
    </dgm:pt>
  </dgm:ptLst>
  <dgm:cxnLst>
    <dgm:cxn modelId="{189AD734-AD65-434D-B23D-870A66D8411E}" srcId="{42DE7A79-7CE1-4102-B0E9-0211BD951C8F}" destId="{0AC99B93-0E69-4D76-864F-F44DB379BE23}" srcOrd="0" destOrd="0" parTransId="{DA4DE012-3837-4873-96CB-0AE188B4F2A6}" sibTransId="{BE96EB39-6B6A-42C6-BC28-D196D8E53852}"/>
    <dgm:cxn modelId="{2DD1AA65-EFDB-4F91-AE12-E4E3736846B3}" type="presOf" srcId="{F2F31B11-5D18-46E2-8D31-C4A5B38A999C}" destId="{5BBD4BA5-AD03-4799-962E-1DE52A8A79DF}" srcOrd="0" destOrd="0" presId="urn:microsoft.com/office/officeart/2009/3/layout/PlusandMinus"/>
    <dgm:cxn modelId="{95E87146-FB4F-48E5-8DA4-B578335C80BB}" srcId="{42DE7A79-7CE1-4102-B0E9-0211BD951C8F}" destId="{F2F31B11-5D18-46E2-8D31-C4A5B38A999C}" srcOrd="1" destOrd="0" parTransId="{D460DEB2-3995-4565-A5AF-545005B08844}" sibTransId="{9DDB6236-E90F-4932-AC09-6F208F2A47F7}"/>
    <dgm:cxn modelId="{E4512CCB-6277-49E6-AEF6-ED2805155C2C}" type="presOf" srcId="{0AC99B93-0E69-4D76-864F-F44DB379BE23}" destId="{BE5085B8-B214-405B-B37B-F4FE979B472E}" srcOrd="0" destOrd="0" presId="urn:microsoft.com/office/officeart/2009/3/layout/PlusandMinus"/>
    <dgm:cxn modelId="{7C068AE7-FEDC-43FA-BF1D-453DBD5D0F5E}" type="presOf" srcId="{42DE7A79-7CE1-4102-B0E9-0211BD951C8F}" destId="{17C72C99-5C0F-48B8-84FB-2667A4A9A919}" srcOrd="0" destOrd="0" presId="urn:microsoft.com/office/officeart/2009/3/layout/PlusandMinus"/>
    <dgm:cxn modelId="{52DFA9EE-8F1D-4EB0-81BF-270AA0F0754B}" srcId="{42DE7A79-7CE1-4102-B0E9-0211BD951C8F}" destId="{F4C892E9-DE13-4E1C-9946-808C92EBF880}" srcOrd="2" destOrd="0" parTransId="{81176F69-DDF8-4337-966C-41C7568EDD68}" sibTransId="{D979291D-A46F-4DBE-8D89-42491A0E3285}"/>
    <dgm:cxn modelId="{395DDEFC-ED44-4111-88D1-134DA3731FE1}" srcId="{42DE7A79-7CE1-4102-B0E9-0211BD951C8F}" destId="{BD995939-C297-4FE6-AD59-286987579343}" srcOrd="3" destOrd="0" parTransId="{747072EE-03B0-4E95-B180-E4D6D442016D}" sibTransId="{92AF950C-CA41-4DC8-A4AF-6B7BB07D3588}"/>
    <dgm:cxn modelId="{7CB53E8C-C8FE-4662-90B2-A51B399685CB}" type="presParOf" srcId="{17C72C99-5C0F-48B8-84FB-2667A4A9A919}" destId="{7E7279DB-C5CB-46A8-8356-D08B6667CE14}" srcOrd="0" destOrd="0" presId="urn:microsoft.com/office/officeart/2009/3/layout/PlusandMinus"/>
    <dgm:cxn modelId="{DEBD6B03-5ED0-4B85-B8DD-CE2A7D65522D}" type="presParOf" srcId="{17C72C99-5C0F-48B8-84FB-2667A4A9A919}" destId="{BE5085B8-B214-405B-B37B-F4FE979B472E}" srcOrd="1" destOrd="0" presId="urn:microsoft.com/office/officeart/2009/3/layout/PlusandMinus"/>
    <dgm:cxn modelId="{ADAA44AA-731F-4381-BC78-AF413D63C414}" type="presParOf" srcId="{17C72C99-5C0F-48B8-84FB-2667A4A9A919}" destId="{5BBD4BA5-AD03-4799-962E-1DE52A8A79DF}" srcOrd="2" destOrd="0" presId="urn:microsoft.com/office/officeart/2009/3/layout/PlusandMinus"/>
    <dgm:cxn modelId="{AD66C443-38A7-4BA3-A4DD-25C691338832}" type="presParOf" srcId="{17C72C99-5C0F-48B8-84FB-2667A4A9A919}" destId="{0BBC8CA5-BAFD-4DA0-B519-9369B36E9B02}" srcOrd="3" destOrd="0" presId="urn:microsoft.com/office/officeart/2009/3/layout/PlusandMinus"/>
    <dgm:cxn modelId="{0A5D8E87-6B80-41B5-942F-408FFD83B39B}" type="presParOf" srcId="{17C72C99-5C0F-48B8-84FB-2667A4A9A919}" destId="{074AE1D7-2952-44D8-BBDD-5AC4801FBD60}" srcOrd="4" destOrd="0" presId="urn:microsoft.com/office/officeart/2009/3/layout/PlusandMinus"/>
    <dgm:cxn modelId="{05973A65-B74F-462D-B489-E903E4F1E8C3}" type="presParOf" srcId="{17C72C99-5C0F-48B8-84FB-2667A4A9A919}" destId="{62866E7F-EE11-41EB-8DB9-3D12007C227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279DB-C5CB-46A8-8356-D08B6667CE14}">
      <dsp:nvSpPr>
        <dsp:cNvPr id="0" name=""/>
        <dsp:cNvSpPr/>
      </dsp:nvSpPr>
      <dsp:spPr>
        <a:xfrm>
          <a:off x="1607177" y="766306"/>
          <a:ext cx="7737589" cy="39987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085B8-B214-405B-B37B-F4FE979B472E}">
      <dsp:nvSpPr>
        <dsp:cNvPr id="0" name=""/>
        <dsp:cNvSpPr/>
      </dsp:nvSpPr>
      <dsp:spPr>
        <a:xfrm>
          <a:off x="2083310" y="1306661"/>
          <a:ext cx="3593087" cy="342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鴻海在美設廠，獲得</a:t>
          </a:r>
          <a:r>
            <a:rPr lang="en-US" alt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600~900</a:t>
          </a: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億的減稅方案</a:t>
          </a: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83310" y="1306661"/>
        <a:ext cx="3593087" cy="3420872"/>
      </dsp:txXfrm>
    </dsp:sp>
    <dsp:sp modelId="{5BBD4BA5-AD03-4799-962E-1DE52A8A79DF}">
      <dsp:nvSpPr>
        <dsp:cNvPr id="0" name=""/>
        <dsp:cNvSpPr/>
      </dsp:nvSpPr>
      <dsp:spPr>
        <a:xfrm>
          <a:off x="5756442" y="1306661"/>
          <a:ext cx="3593087" cy="342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500" kern="1200" dirty="0"/>
        </a:p>
      </dsp:txBody>
      <dsp:txXfrm>
        <a:off x="5756442" y="1306661"/>
        <a:ext cx="3593087" cy="3420872"/>
      </dsp:txXfrm>
    </dsp:sp>
    <dsp:sp modelId="{0BBC8CA5-BAFD-4DA0-B519-9369B36E9B02}">
      <dsp:nvSpPr>
        <dsp:cNvPr id="0" name=""/>
        <dsp:cNvSpPr/>
      </dsp:nvSpPr>
      <dsp:spPr>
        <a:xfrm>
          <a:off x="760688" y="0"/>
          <a:ext cx="1511942" cy="1511942"/>
        </a:xfrm>
        <a:prstGeom prst="plus">
          <a:avLst>
            <a:gd name="adj" fmla="val 328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AE1D7-2952-44D8-BBDD-5AC4801FBD60}">
      <dsp:nvSpPr>
        <dsp:cNvPr id="0" name=""/>
        <dsp:cNvSpPr/>
      </dsp:nvSpPr>
      <dsp:spPr>
        <a:xfrm>
          <a:off x="8532795" y="468198"/>
          <a:ext cx="1423004" cy="48765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6E7F-EE11-41EB-8DB9-3D12007C2278}">
      <dsp:nvSpPr>
        <dsp:cNvPr id="0" name=""/>
        <dsp:cNvSpPr/>
      </dsp:nvSpPr>
      <dsp:spPr>
        <a:xfrm>
          <a:off x="5720867" y="1313975"/>
          <a:ext cx="889" cy="3267262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29EE1-9DFC-4898-B056-1769C4735C9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D9B0-CA5C-45AB-BF9A-C0BCA894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59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</a:t>
            </a:r>
            <a:r>
              <a:rPr lang="zh-TW" altLang="en-US" dirty="0"/>
              <a:t>、經濟面：</a:t>
            </a:r>
            <a:r>
              <a:rPr lang="en-US" altLang="zh-TW" dirty="0"/>
              <a:t>A</a:t>
            </a:r>
            <a:r>
              <a:rPr lang="zh-TW" altLang="en-US" dirty="0"/>
              <a:t>、威斯康辛州提供</a:t>
            </a:r>
            <a:r>
              <a:rPr lang="en-US" altLang="zh-TW" dirty="0"/>
              <a:t>30</a:t>
            </a:r>
            <a:r>
              <a:rPr lang="zh-TW" altLang="en-US" dirty="0"/>
              <a:t>億美元稅務優惠，幾乎完全免除營業稅。</a:t>
            </a:r>
            <a:r>
              <a:rPr lang="en-US" altLang="zh-TW" dirty="0"/>
              <a:t>B</a:t>
            </a:r>
            <a:r>
              <a:rPr lang="zh-TW" altLang="en-US" dirty="0"/>
              <a:t>、若鴻海達到招聘目標，州可提供</a:t>
            </a:r>
            <a:r>
              <a:rPr lang="en-US" altLang="zh-TW" dirty="0"/>
              <a:t>20</a:t>
            </a:r>
            <a:r>
              <a:rPr lang="zh-TW" altLang="en-US" dirty="0"/>
              <a:t>年稅務優惠。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、產業面：</a:t>
            </a:r>
            <a:r>
              <a:rPr lang="en-US" altLang="zh-TW" dirty="0"/>
              <a:t>A</a:t>
            </a:r>
            <a:r>
              <a:rPr lang="zh-TW" altLang="en-US" dirty="0"/>
              <a:t>、面板廠需要大量的水供應，威斯康辛州臨近密西根湖，水源供應充沛。</a:t>
            </a:r>
            <a:r>
              <a:rPr lang="en-US" altLang="zh-TW" dirty="0"/>
              <a:t>B</a:t>
            </a:r>
            <a:r>
              <a:rPr lang="zh-TW" altLang="en-US" dirty="0"/>
              <a:t>、節省電視面板</a:t>
            </a:r>
            <a:r>
              <a:rPr lang="en-US" altLang="zh-TW" dirty="0"/>
              <a:t>4.5%</a:t>
            </a:r>
            <a:r>
              <a:rPr lang="zh-TW" altLang="en-US" dirty="0"/>
              <a:t>關稅，廠址位於美國中部，銷售北美市場，可降低物流成本。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05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</a:t>
            </a:r>
            <a:r>
              <a:rPr lang="zh-TW" altLang="en-US" dirty="0"/>
              <a:t>、經濟面：</a:t>
            </a:r>
            <a:r>
              <a:rPr lang="en-US" altLang="zh-TW" dirty="0"/>
              <a:t>A</a:t>
            </a:r>
            <a:r>
              <a:rPr lang="zh-TW" altLang="en-US" dirty="0"/>
              <a:t>、威斯康辛州提供</a:t>
            </a:r>
            <a:r>
              <a:rPr lang="en-US" altLang="zh-TW" dirty="0"/>
              <a:t>30</a:t>
            </a:r>
            <a:r>
              <a:rPr lang="zh-TW" altLang="en-US" dirty="0"/>
              <a:t>億美元稅務優惠，幾乎完全免除營業稅。</a:t>
            </a:r>
            <a:r>
              <a:rPr lang="en-US" altLang="zh-TW" dirty="0"/>
              <a:t>B</a:t>
            </a:r>
            <a:r>
              <a:rPr lang="zh-TW" altLang="en-US" dirty="0"/>
              <a:t>、若鴻海達到招聘目標，州可提供</a:t>
            </a:r>
            <a:r>
              <a:rPr lang="en-US" altLang="zh-TW" dirty="0"/>
              <a:t>20</a:t>
            </a:r>
            <a:r>
              <a:rPr lang="zh-TW" altLang="en-US" dirty="0"/>
              <a:t>年稅務優惠。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、產業面：</a:t>
            </a:r>
            <a:r>
              <a:rPr lang="en-US" altLang="zh-TW" dirty="0"/>
              <a:t>A</a:t>
            </a:r>
            <a:r>
              <a:rPr lang="zh-TW" altLang="en-US" dirty="0"/>
              <a:t>、面板廠需要大量的水供應，威斯康辛州臨近密西根湖，水源供應充沛。</a:t>
            </a:r>
            <a:r>
              <a:rPr lang="en-US" altLang="zh-TW" dirty="0"/>
              <a:t>B</a:t>
            </a:r>
            <a:r>
              <a:rPr lang="zh-TW" altLang="en-US" dirty="0"/>
              <a:t>、節省電視面板</a:t>
            </a:r>
            <a:r>
              <a:rPr lang="en-US" altLang="zh-TW" dirty="0"/>
              <a:t>4.5%</a:t>
            </a:r>
            <a:r>
              <a:rPr lang="zh-TW" altLang="en-US" dirty="0"/>
              <a:t>關稅，廠址位於美國中部，銷售北美市場，可降低物流成本。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22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世界第一座水力發電廠。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20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20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49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26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54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E4431-4F99-4475-8B2F-B76D13E16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F1BF3-A744-4A12-B72A-3280BA6BE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F98A4-9B96-4B92-B859-C2B13C2C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7C4C15-9886-4FCF-8D73-8CF839DD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1A9571-19DD-4674-917A-56DDF93B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8D5C9-FF78-4BAD-94B9-60301DAF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D76547-B9A3-4125-8F39-2879D23B6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554DC6-CB98-4271-8AD0-16E1500C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4F8ECE-680A-4C18-9130-9CBE2ED9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CE6313-12A0-4901-AE67-CE56E84D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78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A77DDB-69FF-4E2F-827E-3024555FD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A6B2FA-5452-432F-AE13-93116BA2B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15CCAB-C046-4035-B6E6-CA5C9223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28D185-12AA-463B-81C3-EA3D0BD9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25C97E-EA42-48C8-8A57-862A21C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86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F54DB-D707-47AE-8692-15759511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107B9-59BD-4ACB-86C9-17444525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673C23-FD87-49AC-8663-28C4D9E2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32E52E-A0DD-4C10-A73B-94824E2B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7718A-3184-4391-A4EF-4F9F37D4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40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A3F2F-091C-4724-882B-66BBC5BD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1DB35C-84C3-4D8C-B4B5-C24013A7A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C51142-BA27-4E7E-AA1E-F7ECBCD9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4109D-4711-477E-A927-ECEA4F8F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B295C-30D2-4274-A462-D68DFC84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0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A7EB8-CB2B-4D51-AD1E-D1E8BFA5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B3A950-8873-4EC8-93FD-5BA65D5EE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3F0FA2-B337-4C9D-8940-840FF583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D8B816-40F3-43FF-94CF-651DE8E2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C770FF-D51B-4D1C-89E3-026C8D83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753B65-58E7-4BBC-989F-76EAFC1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64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D51C4-E887-425D-8DB9-1D26425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E13B73-FC61-4E1B-B7F5-2D72EEBB4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17AFEA-0748-493C-B0D2-0C4990BE4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728D44-374A-4DD9-8097-43D13C20A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9C9EC9-5743-42D3-B42A-0D6FE0B65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8A26E-88E5-466D-94BD-FC64916C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12C2D0-86D4-449B-9C8F-7886F696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9077EF-D5BA-427F-9554-980862EA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89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772E1-7E57-40E6-A5FD-A46B0CB1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362B22-F339-453F-8D9B-6CA7099E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A8DF21-01C9-4610-BFF2-1634DA1D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B70FA4-E26B-430F-9619-131F6DB5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19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97244A-A08E-4F7B-B36C-9DBAE0F5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5A69F6-EC13-4825-ABCE-74087FAC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DB9E55-62C3-426F-85C0-A4A2B14C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7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B5C4E-B224-4AD4-AF3C-D54DA1E0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EB1DE-99CC-40FB-AD72-8B764EBE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AACBB8-14EA-4B9D-BC58-CD816168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2B9BC4-8C34-48FA-99DF-6A9E636C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7CEDD4-0BA7-4F78-8BC9-347BE95A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5ACC79-E203-4E1A-AB57-C7EE5576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88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55A53-1A9F-4138-AD82-44D02D3B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88DC5E-6235-48A4-8F9D-55C956F6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76B840-BED5-4CFB-AF12-AD33FD3F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C011D-091D-43A8-8E90-B40D3194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CBDF58-3EC3-4700-AD56-39F04909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9FECF8-D66B-49D4-988F-214F52E5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91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89C6F2-138C-438E-A2BF-6A0CFA3E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EE276B-26BE-493D-8A1E-8EDEC1D2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EA4C3D-BE85-4BEC-91E3-47F1F438E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F0814-B1FC-42FF-9580-FC5969332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BB8532-45AE-421E-93CA-FE2075FEE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BFF69-40D5-45F4-B604-CE8AD861C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38228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政府的政令與對產業的影響</a:t>
            </a:r>
            <a:b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2A5B2E-CB61-4BB2-8922-9D2D58BC1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1440" y="3482769"/>
            <a:ext cx="9125596" cy="943758"/>
          </a:xfrm>
        </p:spPr>
        <p:txBody>
          <a:bodyPr/>
          <a:lstStyle/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個人的野心往往能促使公共利益，他們甚至還打算競爭幾局</a:t>
            </a:r>
            <a:endParaRPr lang="en-US" altLang="zh-TW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亞當斯密</a:t>
            </a:r>
          </a:p>
        </p:txBody>
      </p:sp>
    </p:spTree>
    <p:extLst>
      <p:ext uri="{BB962C8B-B14F-4D97-AF65-F5344CB8AC3E}">
        <p14:creationId xmlns:p14="http://schemas.microsoft.com/office/powerpoint/2010/main" val="25694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376C0-4F8E-49C0-A8E3-C68F4655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190298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9600" b="1" dirty="0"/>
              <a:t>100%</a:t>
            </a:r>
            <a:endParaRPr lang="zh-TW" altLang="en-US" sz="96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1E1505-B60B-4D2F-A38D-0BBCF1EF2159}"/>
              </a:ext>
            </a:extLst>
          </p:cNvPr>
          <p:cNvSpPr/>
          <p:nvPr/>
        </p:nvSpPr>
        <p:spPr>
          <a:xfrm>
            <a:off x="5029200" y="3244334"/>
            <a:ext cx="3361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違法</a:t>
            </a:r>
          </a:p>
        </p:txBody>
      </p:sp>
    </p:spTree>
    <p:extLst>
      <p:ext uri="{BB962C8B-B14F-4D97-AF65-F5344CB8AC3E}">
        <p14:creationId xmlns:p14="http://schemas.microsoft.com/office/powerpoint/2010/main" val="375993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A35A7-0110-45F9-829D-2D3E44FA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2" y="-51619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AT&amp;T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9FEF8D00-1D65-4D61-9EEF-B19755E97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58" y="3027219"/>
            <a:ext cx="1603453" cy="1603453"/>
          </a:xfrm>
          <a:prstGeom prst="rect">
            <a:avLst/>
          </a:prstGeom>
        </p:spPr>
      </p:pic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58B32EB6-8A27-44E3-8295-8F14061AB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68" y="5018810"/>
            <a:ext cx="1603453" cy="1603453"/>
          </a:xfrm>
          <a:prstGeom prst="rect">
            <a:avLst/>
          </a:prstGeom>
        </p:spPr>
      </p:pic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48D4A34A-F9AE-472E-8D3B-1E0CE09AF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67" y="3027219"/>
            <a:ext cx="1603453" cy="1603453"/>
          </a:xfrm>
          <a:prstGeom prst="rect">
            <a:avLst/>
          </a:prstGeom>
        </p:spPr>
      </p:pic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id="{B52CCFC6-F94C-425B-8FFC-649A80195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76" y="3027219"/>
            <a:ext cx="1603453" cy="1603453"/>
          </a:xfrm>
          <a:prstGeom prst="rect">
            <a:avLst/>
          </a:prstGeom>
        </p:spPr>
      </p:pic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4C419E2F-173E-46BE-AE8F-C417F6016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66" y="1100453"/>
            <a:ext cx="1603453" cy="16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5648-933C-4CF4-B99B-0FD8F3F7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C3B8D0-5770-47EC-A40F-F96D0BAF9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20"/>
            <a:ext cx="12192000" cy="6892420"/>
          </a:xfrm>
        </p:spPr>
      </p:pic>
    </p:spTree>
    <p:extLst>
      <p:ext uri="{BB962C8B-B14F-4D97-AF65-F5344CB8AC3E}">
        <p14:creationId xmlns:p14="http://schemas.microsoft.com/office/powerpoint/2010/main" val="165461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FA505-9420-43A2-8A7E-67B0C7AC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6BCB02-611B-4452-9DE4-566D5175B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5289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CCF53-CD1B-4814-A386-55856516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WINDOWS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75CBDC-E0F3-424A-9BB4-CEB68FD26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66" y="875468"/>
            <a:ext cx="2604665" cy="1835105"/>
          </a:xfr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4761A03-81CD-4857-95A6-DED4CBFB4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58" y="2801864"/>
            <a:ext cx="2604665" cy="1835105"/>
          </a:xfrm>
          <a:prstGeom prst="rect">
            <a:avLst/>
          </a:prstGeom>
        </p:spPr>
      </p:pic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969FCF7B-0013-48E6-B636-4B77BBB36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74" y="2801864"/>
            <a:ext cx="2604665" cy="1835105"/>
          </a:xfrm>
          <a:prstGeom prst="rect">
            <a:avLst/>
          </a:prstGeom>
        </p:spPr>
      </p:pic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0AD66056-689E-4995-A853-E5A6C40AE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67" y="4759037"/>
            <a:ext cx="2604665" cy="1835105"/>
          </a:xfrm>
          <a:prstGeom prst="rect">
            <a:avLst/>
          </a:prstGeom>
        </p:spPr>
      </p:pic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4485B456-D440-4C51-9DBA-5692B177D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66" y="2801864"/>
            <a:ext cx="2604665" cy="18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8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C79F4-A7B7-4481-BC7A-24C09349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670464"/>
            <a:ext cx="10515600" cy="1462088"/>
          </a:xfrm>
        </p:spPr>
        <p:txBody>
          <a:bodyPr>
            <a:noAutofit/>
          </a:bodyPr>
          <a:lstStyle/>
          <a:p>
            <a:r>
              <a:rPr lang="en-US" altLang="zh-TW" sz="7200" b="1" dirty="0"/>
              <a:t>Let the APPLE survived.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313365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B7504-138B-4EFA-BA98-B9FBFBC9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0080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真是他媽的天才！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E641A6-ACD3-4BA6-B790-91F87F2C6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9" y="72737"/>
            <a:ext cx="6586201" cy="4992399"/>
          </a:xfrm>
        </p:spPr>
      </p:pic>
    </p:spTree>
    <p:extLst>
      <p:ext uri="{BB962C8B-B14F-4D97-AF65-F5344CB8AC3E}">
        <p14:creationId xmlns:p14="http://schemas.microsoft.com/office/powerpoint/2010/main" val="381740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7AA59-309B-40C1-9168-C940E237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57" y="2913667"/>
            <a:ext cx="10515600" cy="751171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瀕臨破產的公司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EDDEED-D844-4C03-93A3-A84B8CDDF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57" y="2131173"/>
            <a:ext cx="10515600" cy="782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如何從死對頭身上拿錢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D9C539A-B46D-49B0-98DA-3499E8965397}"/>
              </a:ext>
            </a:extLst>
          </p:cNvPr>
          <p:cNvSpPr txBox="1">
            <a:spLocks/>
          </p:cNvSpPr>
          <p:nvPr/>
        </p:nvSpPr>
        <p:spPr>
          <a:xfrm>
            <a:off x="2944090" y="3926309"/>
            <a:ext cx="10515600" cy="75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542B79D-C78C-4EEA-8683-D54421565269}"/>
              </a:ext>
            </a:extLst>
          </p:cNvPr>
          <p:cNvSpPr txBox="1">
            <a:spLocks/>
          </p:cNvSpPr>
          <p:nvPr/>
        </p:nvSpPr>
        <p:spPr>
          <a:xfrm>
            <a:off x="923057" y="142329"/>
            <a:ext cx="40836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如何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B817212-6472-4EA7-803E-98F1678BEE75}"/>
              </a:ext>
            </a:extLst>
          </p:cNvPr>
          <p:cNvSpPr txBox="1">
            <a:spLocks/>
          </p:cNvSpPr>
          <p:nvPr/>
        </p:nvSpPr>
        <p:spPr>
          <a:xfrm>
            <a:off x="923057" y="3798593"/>
            <a:ext cx="10515600" cy="75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不費吹灰之力取得資源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03EEC53-C62D-46F5-A8D2-501CA6D55B0F}"/>
              </a:ext>
            </a:extLst>
          </p:cNvPr>
          <p:cNvSpPr txBox="1">
            <a:spLocks/>
          </p:cNvSpPr>
          <p:nvPr/>
        </p:nvSpPr>
        <p:spPr>
          <a:xfrm>
            <a:off x="6726382" y="5562406"/>
            <a:ext cx="3300120" cy="75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作者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賈伯斯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4065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7D16B-C3C0-4B9D-951B-74FE7FC7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感謝</a:t>
            </a:r>
            <a:r>
              <a:rPr lang="en-US" altLang="zh-TW" b="1" dirty="0"/>
              <a:t>seafood</a:t>
            </a:r>
            <a:r>
              <a:rPr lang="zh-TW" altLang="en-US" b="1" dirty="0"/>
              <a:t>，感謝大家！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1DC49D2-F97F-45C5-89CE-45B7B78CD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06" y="1690688"/>
            <a:ext cx="7748848" cy="5129519"/>
          </a:xfrm>
        </p:spPr>
      </p:pic>
    </p:spTree>
    <p:extLst>
      <p:ext uri="{BB962C8B-B14F-4D97-AF65-F5344CB8AC3E}">
        <p14:creationId xmlns:p14="http://schemas.microsoft.com/office/powerpoint/2010/main" val="181920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93E7D-5EA2-4D0D-9479-EDBBD833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政策如何影響產業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66A4D-13FE-46DF-9236-E77041EB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555" y="3176442"/>
            <a:ext cx="2237509" cy="948748"/>
          </a:xfrm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稅負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1D891B1-E53A-40E3-BAC9-88C6D263BD9A}"/>
              </a:ext>
            </a:extLst>
          </p:cNvPr>
          <p:cNvSpPr txBox="1">
            <a:spLocks/>
          </p:cNvSpPr>
          <p:nvPr/>
        </p:nvSpPr>
        <p:spPr>
          <a:xfrm>
            <a:off x="7038110" y="3176442"/>
            <a:ext cx="2237509" cy="94874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非稅負</a:t>
            </a:r>
            <a:endParaRPr lang="en-US" altLang="zh-TW" sz="4800" b="1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91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16405-D765-45D4-9254-12C97190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影響最多的為何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3114C49A-6455-4822-92BA-92EC7D389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495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12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D41A3-F5B5-4585-8070-476D8B8B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以稅負之名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1D4DBB3F-08FF-4469-AA5B-B9638D575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541141"/>
              </p:ext>
            </p:extLst>
          </p:nvPr>
        </p:nvGraphicFramePr>
        <p:xfrm>
          <a:off x="484909" y="1690688"/>
          <a:ext cx="10997045" cy="487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1328422-7F53-4376-A7FD-1002255594AE}"/>
              </a:ext>
            </a:extLst>
          </p:cNvPr>
          <p:cNvSpPr/>
          <p:nvPr/>
        </p:nvSpPr>
        <p:spPr>
          <a:xfrm>
            <a:off x="6300357" y="2928614"/>
            <a:ext cx="3425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股利稅太高，外資都以購買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ETF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、展延型權證來避除權息稅務</a:t>
            </a:r>
          </a:p>
        </p:txBody>
      </p:sp>
    </p:spTree>
    <p:extLst>
      <p:ext uri="{BB962C8B-B14F-4D97-AF65-F5344CB8AC3E}">
        <p14:creationId xmlns:p14="http://schemas.microsoft.com/office/powerpoint/2010/main" val="8978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FF081-D3AF-4E45-AE09-FE343AEF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其他產業政策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094E6-B6B3-49A5-9130-3E03D8256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鴻海在美設廠，必須雇用當地勞工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強大的水力資源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一例一休政策  搭配台幣匯率高使台股破萬點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038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596985-1F2C-4A60-A6B4-4251A721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806"/>
            <a:ext cx="10515600" cy="10422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經典案例</a:t>
            </a:r>
          </a:p>
        </p:txBody>
      </p:sp>
    </p:spTree>
    <p:extLst>
      <p:ext uri="{BB962C8B-B14F-4D97-AF65-F5344CB8AC3E}">
        <p14:creationId xmlns:p14="http://schemas.microsoft.com/office/powerpoint/2010/main" val="413028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760A6D-0295-45C4-9F6A-B45D84586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61" y="904010"/>
            <a:ext cx="7099877" cy="5324908"/>
          </a:xfrm>
        </p:spPr>
      </p:pic>
    </p:spTree>
    <p:extLst>
      <p:ext uri="{BB962C8B-B14F-4D97-AF65-F5344CB8AC3E}">
        <p14:creationId xmlns:p14="http://schemas.microsoft.com/office/powerpoint/2010/main" val="308424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9110F31-502D-49BE-B6EE-07E0E1FEF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3" y="1059079"/>
            <a:ext cx="8535998" cy="5116297"/>
          </a:xfrm>
        </p:spPr>
      </p:pic>
    </p:spTree>
    <p:extLst>
      <p:ext uri="{BB962C8B-B14F-4D97-AF65-F5344CB8AC3E}">
        <p14:creationId xmlns:p14="http://schemas.microsoft.com/office/powerpoint/2010/main" val="89725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58CE4-EC18-4A9D-AE77-092A9868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73" y="16639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ANTI-TRUST</a:t>
            </a:r>
            <a:endParaRPr lang="zh-TW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F14E009-ACF1-442F-B4ED-309D783E1866}"/>
              </a:ext>
            </a:extLst>
          </p:cNvPr>
          <p:cNvSpPr txBox="1">
            <a:spLocks/>
          </p:cNvSpPr>
          <p:nvPr/>
        </p:nvSpPr>
        <p:spPr>
          <a:xfrm>
            <a:off x="4689763" y="29895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反托拉斯法</a:t>
            </a:r>
          </a:p>
        </p:txBody>
      </p:sp>
    </p:spTree>
    <p:extLst>
      <p:ext uri="{BB962C8B-B14F-4D97-AF65-F5344CB8AC3E}">
        <p14:creationId xmlns:p14="http://schemas.microsoft.com/office/powerpoint/2010/main" val="297812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252</Words>
  <Application>Microsoft Office PowerPoint</Application>
  <PresentationFormat>寬螢幕</PresentationFormat>
  <Paragraphs>41</Paragraphs>
  <Slides>18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Office 佈景主題</vt:lpstr>
      <vt:lpstr>政府的政令與對產業的影響 </vt:lpstr>
      <vt:lpstr>政策如何影響產業……</vt:lpstr>
      <vt:lpstr>影響最多的為何……</vt:lpstr>
      <vt:lpstr>以稅負之名……</vt:lpstr>
      <vt:lpstr>其他產業政策……</vt:lpstr>
      <vt:lpstr>PowerPoint 簡報</vt:lpstr>
      <vt:lpstr>PowerPoint 簡報</vt:lpstr>
      <vt:lpstr>PowerPoint 簡報</vt:lpstr>
      <vt:lpstr>ANTI-TRUST</vt:lpstr>
      <vt:lpstr>100%</vt:lpstr>
      <vt:lpstr>AT&amp;T</vt:lpstr>
      <vt:lpstr>PowerPoint 簡報</vt:lpstr>
      <vt:lpstr>PowerPoint 簡報</vt:lpstr>
      <vt:lpstr>WINDOWS</vt:lpstr>
      <vt:lpstr>Let the APPLE survived.</vt:lpstr>
      <vt:lpstr>真是他媽的天才！</vt:lpstr>
      <vt:lpstr>瀕臨破產的公司</vt:lpstr>
      <vt:lpstr>感謝seafood，感謝大家！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政府的政令</dc:title>
  <dc:creator>Wilson James</dc:creator>
  <cp:lastModifiedBy>Wilson James</cp:lastModifiedBy>
  <cp:revision>40</cp:revision>
  <dcterms:created xsi:type="dcterms:W3CDTF">2017-10-21T08:02:04Z</dcterms:created>
  <dcterms:modified xsi:type="dcterms:W3CDTF">2017-10-27T12:21:05Z</dcterms:modified>
</cp:coreProperties>
</file>