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4" r:id="rId11"/>
    <p:sldId id="276" r:id="rId12"/>
    <p:sldId id="264" r:id="rId13"/>
    <p:sldId id="269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969" autoAdjust="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3C-42E5-9C5C-8FD19E788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3C-42E5-9C5C-8FD19E788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3C-42E5-9C5C-8FD19E788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3C-42E5-9C5C-8FD19E788501}"/>
              </c:ext>
            </c:extLst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77577813942412699"/>
          <c:w val="0.47355766670470539"/>
          <c:h val="0.224221860575873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E7A79-7CE1-4102-B0E9-0211BD951C8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C99B93-0E69-4D76-864F-F44DB379BE23}">
      <dgm:prSet phldrT="[文字]" custT="1"/>
      <dgm:spPr/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節省掉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4.5%</a:t>
          </a:r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的關稅，降低物流成本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A4DE012-3837-4873-96CB-0AE188B4F2A6}" type="par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BE96EB39-6B6A-42C6-BC28-D196D8E53852}" type="sibTrans" cxnId="{189AD734-AD65-434D-B23D-870A66D8411E}">
      <dgm:prSet/>
      <dgm:spPr/>
      <dgm:t>
        <a:bodyPr/>
        <a:lstStyle/>
        <a:p>
          <a:endParaRPr lang="zh-TW" altLang="en-US"/>
        </a:p>
      </dgm:t>
    </dgm:pt>
    <dgm:pt modelId="{F2F31B11-5D18-46E2-8D31-C4A5B38A999C}">
      <dgm:prSet phldrT="[文字]"/>
      <dgm:spPr/>
      <dgm:t>
        <a:bodyPr/>
        <a:lstStyle/>
        <a:p>
          <a:endParaRPr lang="zh-TW" altLang="en-US" dirty="0"/>
        </a:p>
      </dgm:t>
    </dgm:pt>
    <dgm:pt modelId="{D460DEB2-3995-4565-A5AF-545005B08844}" type="par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9DDB6236-E90F-4932-AC09-6F208F2A47F7}" type="sibTrans" cxnId="{95E87146-FB4F-48E5-8DA4-B578335C80BB}">
      <dgm:prSet/>
      <dgm:spPr/>
      <dgm:t>
        <a:bodyPr/>
        <a:lstStyle/>
        <a:p>
          <a:endParaRPr lang="zh-TW" altLang="en-US"/>
        </a:p>
      </dgm:t>
    </dgm:pt>
    <dgm:pt modelId="{F4C892E9-DE13-4E1C-9946-808C92EBF880}">
      <dgm:prSet/>
      <dgm:spPr/>
      <dgm:t>
        <a:bodyPr/>
        <a:lstStyle/>
        <a:p>
          <a:endParaRPr lang="zh-TW" altLang="en-US"/>
        </a:p>
      </dgm:t>
    </dgm:pt>
    <dgm:pt modelId="{81176F69-DDF8-4337-966C-41C7568EDD68}" type="par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D979291D-A46F-4DBE-8D89-42491A0E3285}" type="sibTrans" cxnId="{52DFA9EE-8F1D-4EB0-81BF-270AA0F0754B}">
      <dgm:prSet/>
      <dgm:spPr/>
      <dgm:t>
        <a:bodyPr/>
        <a:lstStyle/>
        <a:p>
          <a:endParaRPr lang="zh-TW" altLang="en-US"/>
        </a:p>
      </dgm:t>
    </dgm:pt>
    <dgm:pt modelId="{BD995939-C297-4FE6-AD59-286987579343}">
      <dgm:prSet/>
      <dgm:spPr/>
      <dgm:t>
        <a:bodyPr/>
        <a:lstStyle/>
        <a:p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47072EE-03B0-4E95-B180-E4D6D442016D}" type="par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92AF950C-CA41-4DC8-A4AF-6B7BB07D3588}" type="sibTrans" cxnId="{395DDEFC-ED44-4111-88D1-134DA3731FE1}">
      <dgm:prSet/>
      <dgm:spPr/>
      <dgm:t>
        <a:bodyPr/>
        <a:lstStyle/>
        <a:p>
          <a:endParaRPr lang="zh-TW" altLang="en-US"/>
        </a:p>
      </dgm:t>
    </dgm:pt>
    <dgm:pt modelId="{17C72C99-5C0F-48B8-84FB-2667A4A9A919}" type="pres">
      <dgm:prSet presAssocID="{42DE7A79-7CE1-4102-B0E9-0211BD951C8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E7279DB-C5CB-46A8-8356-D08B6667CE14}" type="pres">
      <dgm:prSet presAssocID="{42DE7A79-7CE1-4102-B0E9-0211BD951C8F}" presName="Background" presStyleLbl="bgImgPlace1" presStyleIdx="0" presStyleCnt="1" custLinFactNeighborX="-3165" custLinFactNeighborY="-1818"/>
      <dgm:spPr/>
    </dgm:pt>
    <dgm:pt modelId="{BE5085B8-B214-405B-B37B-F4FE979B472E}" type="pres">
      <dgm:prSet presAssocID="{42DE7A79-7CE1-4102-B0E9-0211BD951C8F}" presName="ParentText1" presStyleLbl="revTx" presStyleIdx="0" presStyleCnt="2" custLinFactNeighborX="-2881" custLinFactNeighborY="-2009">
        <dgm:presLayoutVars>
          <dgm:chMax val="0"/>
          <dgm:chPref val="0"/>
          <dgm:bulletEnabled val="1"/>
        </dgm:presLayoutVars>
      </dgm:prSet>
      <dgm:spPr/>
    </dgm:pt>
    <dgm:pt modelId="{5BBD4BA5-AD03-4799-962E-1DE52A8A79DF}" type="pres">
      <dgm:prSet presAssocID="{42DE7A79-7CE1-4102-B0E9-0211BD951C8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BBC8CA5-BAFD-4DA0-B519-9369B36E9B02}" type="pres">
      <dgm:prSet presAssocID="{42DE7A79-7CE1-4102-B0E9-0211BD951C8F}" presName="Plus" presStyleLbl="alignNode1" presStyleIdx="0" presStyleCnt="2" custLinFactNeighborX="-19243" custLinFactNeighborY="-3436"/>
      <dgm:spPr>
        <a:solidFill>
          <a:srgbClr val="FF0000"/>
        </a:solidFill>
      </dgm:spPr>
    </dgm:pt>
    <dgm:pt modelId="{074AE1D7-2952-44D8-BBDD-5AC4801FBD60}" type="pres">
      <dgm:prSet presAssocID="{42DE7A79-7CE1-4102-B0E9-0211BD951C8F}" presName="Minus" presStyleLbl="alignNode1" presStyleIdx="1" presStyleCnt="2" custLinFactNeighborX="730" custLinFactNeighborY="-23439"/>
      <dgm:spPr>
        <a:solidFill>
          <a:schemeClr val="accent6"/>
        </a:solidFill>
      </dgm:spPr>
    </dgm:pt>
    <dgm:pt modelId="{62866E7F-EE11-41EB-8DB9-3D12007C2278}" type="pres">
      <dgm:prSet presAssocID="{42DE7A79-7CE1-4102-B0E9-0211BD951C8F}" presName="Divider" presStyleLbl="parChTrans1D1" presStyleIdx="0" presStyleCnt="1"/>
      <dgm:spPr/>
    </dgm:pt>
  </dgm:ptLst>
  <dgm:cxnLst>
    <dgm:cxn modelId="{189AD734-AD65-434D-B23D-870A66D8411E}" srcId="{42DE7A79-7CE1-4102-B0E9-0211BD951C8F}" destId="{0AC99B93-0E69-4D76-864F-F44DB379BE23}" srcOrd="0" destOrd="0" parTransId="{DA4DE012-3837-4873-96CB-0AE188B4F2A6}" sibTransId="{BE96EB39-6B6A-42C6-BC28-D196D8E53852}"/>
    <dgm:cxn modelId="{2DD1AA65-EFDB-4F91-AE12-E4E3736846B3}" type="presOf" srcId="{F2F31B11-5D18-46E2-8D31-C4A5B38A999C}" destId="{5BBD4BA5-AD03-4799-962E-1DE52A8A79DF}" srcOrd="0" destOrd="0" presId="urn:microsoft.com/office/officeart/2009/3/layout/PlusandMinus"/>
    <dgm:cxn modelId="{95E87146-FB4F-48E5-8DA4-B578335C80BB}" srcId="{42DE7A79-7CE1-4102-B0E9-0211BD951C8F}" destId="{F2F31B11-5D18-46E2-8D31-C4A5B38A999C}" srcOrd="1" destOrd="0" parTransId="{D460DEB2-3995-4565-A5AF-545005B08844}" sibTransId="{9DDB6236-E90F-4932-AC09-6F208F2A47F7}"/>
    <dgm:cxn modelId="{E4512CCB-6277-49E6-AEF6-ED2805155C2C}" type="presOf" srcId="{0AC99B93-0E69-4D76-864F-F44DB379BE23}" destId="{BE5085B8-B214-405B-B37B-F4FE979B472E}" srcOrd="0" destOrd="0" presId="urn:microsoft.com/office/officeart/2009/3/layout/PlusandMinus"/>
    <dgm:cxn modelId="{7C068AE7-FEDC-43FA-BF1D-453DBD5D0F5E}" type="presOf" srcId="{42DE7A79-7CE1-4102-B0E9-0211BD951C8F}" destId="{17C72C99-5C0F-48B8-84FB-2667A4A9A919}" srcOrd="0" destOrd="0" presId="urn:microsoft.com/office/officeart/2009/3/layout/PlusandMinus"/>
    <dgm:cxn modelId="{52DFA9EE-8F1D-4EB0-81BF-270AA0F0754B}" srcId="{42DE7A79-7CE1-4102-B0E9-0211BD951C8F}" destId="{F4C892E9-DE13-4E1C-9946-808C92EBF880}" srcOrd="2" destOrd="0" parTransId="{81176F69-DDF8-4337-966C-41C7568EDD68}" sibTransId="{D979291D-A46F-4DBE-8D89-42491A0E3285}"/>
    <dgm:cxn modelId="{395DDEFC-ED44-4111-88D1-134DA3731FE1}" srcId="{42DE7A79-7CE1-4102-B0E9-0211BD951C8F}" destId="{BD995939-C297-4FE6-AD59-286987579343}" srcOrd="3" destOrd="0" parTransId="{747072EE-03B0-4E95-B180-E4D6D442016D}" sibTransId="{92AF950C-CA41-4DC8-A4AF-6B7BB07D3588}"/>
    <dgm:cxn modelId="{7CB53E8C-C8FE-4662-90B2-A51B399685CB}" type="presParOf" srcId="{17C72C99-5C0F-48B8-84FB-2667A4A9A919}" destId="{7E7279DB-C5CB-46A8-8356-D08B6667CE14}" srcOrd="0" destOrd="0" presId="urn:microsoft.com/office/officeart/2009/3/layout/PlusandMinus"/>
    <dgm:cxn modelId="{DEBD6B03-5ED0-4B85-B8DD-CE2A7D65522D}" type="presParOf" srcId="{17C72C99-5C0F-48B8-84FB-2667A4A9A919}" destId="{BE5085B8-B214-405B-B37B-F4FE979B472E}" srcOrd="1" destOrd="0" presId="urn:microsoft.com/office/officeart/2009/3/layout/PlusandMinus"/>
    <dgm:cxn modelId="{ADAA44AA-731F-4381-BC78-AF413D63C414}" type="presParOf" srcId="{17C72C99-5C0F-48B8-84FB-2667A4A9A919}" destId="{5BBD4BA5-AD03-4799-962E-1DE52A8A79DF}" srcOrd="2" destOrd="0" presId="urn:microsoft.com/office/officeart/2009/3/layout/PlusandMinus"/>
    <dgm:cxn modelId="{AD66C443-38A7-4BA3-A4DD-25C691338832}" type="presParOf" srcId="{17C72C99-5C0F-48B8-84FB-2667A4A9A919}" destId="{0BBC8CA5-BAFD-4DA0-B519-9369B36E9B02}" srcOrd="3" destOrd="0" presId="urn:microsoft.com/office/officeart/2009/3/layout/PlusandMinus"/>
    <dgm:cxn modelId="{0A5D8E87-6B80-41B5-942F-408FFD83B39B}" type="presParOf" srcId="{17C72C99-5C0F-48B8-84FB-2667A4A9A919}" destId="{074AE1D7-2952-44D8-BBDD-5AC4801FBD60}" srcOrd="4" destOrd="0" presId="urn:microsoft.com/office/officeart/2009/3/layout/PlusandMinus"/>
    <dgm:cxn modelId="{05973A65-B74F-462D-B489-E903E4F1E8C3}" type="presParOf" srcId="{17C72C99-5C0F-48B8-84FB-2667A4A9A919}" destId="{62866E7F-EE11-41EB-8DB9-3D12007C227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79DB-C5CB-46A8-8356-D08B6667CE14}">
      <dsp:nvSpPr>
        <dsp:cNvPr id="0" name=""/>
        <dsp:cNvSpPr/>
      </dsp:nvSpPr>
      <dsp:spPr>
        <a:xfrm>
          <a:off x="1607177" y="766306"/>
          <a:ext cx="7737589" cy="3998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85B8-B214-405B-B37B-F4FE979B472E}">
      <dsp:nvSpPr>
        <dsp:cNvPr id="0" name=""/>
        <dsp:cNvSpPr/>
      </dsp:nvSpPr>
      <dsp:spPr>
        <a:xfrm>
          <a:off x="1979793" y="1237935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鴻海在美設廠，獲得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600~900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億的減稅方案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節省掉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4.5%</a:t>
          </a: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的關稅，降低物流成本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79793" y="1237935"/>
        <a:ext cx="3593087" cy="3420872"/>
      </dsp:txXfrm>
    </dsp:sp>
    <dsp:sp modelId="{5BBD4BA5-AD03-4799-962E-1DE52A8A79DF}">
      <dsp:nvSpPr>
        <dsp:cNvPr id="0" name=""/>
        <dsp:cNvSpPr/>
      </dsp:nvSpPr>
      <dsp:spPr>
        <a:xfrm>
          <a:off x="5756442" y="1306661"/>
          <a:ext cx="3593087" cy="342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500" kern="1200" dirty="0"/>
        </a:p>
      </dsp:txBody>
      <dsp:txXfrm>
        <a:off x="5756442" y="1306661"/>
        <a:ext cx="3593087" cy="3420872"/>
      </dsp:txXfrm>
    </dsp:sp>
    <dsp:sp modelId="{0BBC8CA5-BAFD-4DA0-B519-9369B36E9B02}">
      <dsp:nvSpPr>
        <dsp:cNvPr id="0" name=""/>
        <dsp:cNvSpPr/>
      </dsp:nvSpPr>
      <dsp:spPr>
        <a:xfrm>
          <a:off x="760688" y="0"/>
          <a:ext cx="1511942" cy="1511942"/>
        </a:xfrm>
        <a:prstGeom prst="plus">
          <a:avLst>
            <a:gd name="adj" fmla="val 32810"/>
          </a:avLst>
        </a:prstGeom>
        <a:solidFill>
          <a:srgbClr val="FF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AE1D7-2952-44D8-BBDD-5AC4801FBD60}">
      <dsp:nvSpPr>
        <dsp:cNvPr id="0" name=""/>
        <dsp:cNvSpPr/>
      </dsp:nvSpPr>
      <dsp:spPr>
        <a:xfrm>
          <a:off x="8532795" y="468198"/>
          <a:ext cx="1423004" cy="487651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6E7F-EE11-41EB-8DB9-3D12007C2278}">
      <dsp:nvSpPr>
        <dsp:cNvPr id="0" name=""/>
        <dsp:cNvSpPr/>
      </dsp:nvSpPr>
      <dsp:spPr>
        <a:xfrm>
          <a:off x="5720867" y="1313975"/>
          <a:ext cx="889" cy="3267262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政策與法令，是一個國家能不能變成一個強國至關重要的關鍵，凡是任何的商業活動，政府都會扮演至關重要的角色，好的國家都會制定好的規範，使國家富強。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4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ANTI-TRUST</a:t>
            </a:r>
            <a:r>
              <a:rPr lang="zh-TW" altLang="en-US" dirty="0"/>
              <a:t>是什麼？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3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265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政策如何影響產業？我大致簡單分成兩種：稅負以及非稅負 這兩種。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影響最多的為何：大部分已稅負占大宗，政府相關輔助為二，以及其他剩下的資源例如：人力，水力，地利等等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以稅負之名的有：鴻海設廠減稅方案，以及美國政府提出的</a:t>
            </a:r>
            <a:r>
              <a:rPr lang="en-US" altLang="zh-TW" dirty="0"/>
              <a:t>4.5%</a:t>
            </a:r>
            <a:r>
              <a:rPr lang="zh-TW" altLang="en-US" dirty="0"/>
              <a:t>關稅減免的政策。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那麼相反的：台灣股利稅太高，外資也會傾向做避稅的動作。比如：除權息前賣股轉買</a:t>
            </a:r>
            <a:r>
              <a:rPr lang="en-US" altLang="zh-TW" dirty="0"/>
              <a:t>ETF</a:t>
            </a:r>
            <a:r>
              <a:rPr lang="zh-TW" altLang="en-US" dirty="0"/>
              <a:t>或展延行權證避稅。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外資是如何避稅的呢？他們會在除權息之前賣出股票，轉以買進</a:t>
            </a:r>
            <a:r>
              <a:rPr lang="en-US" altLang="zh-TW" dirty="0"/>
              <a:t>ETF</a:t>
            </a:r>
            <a:r>
              <a:rPr lang="zh-TW" altLang="en-US" dirty="0"/>
              <a:t>，展延型權證會貼權息的衍生性金融商品。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44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鴻海設廠時，可以有當地水力發電使用權，以及必須雇用當地勞工的條款。</a:t>
            </a:r>
            <a:endParaRPr lang="en-US" altLang="zh-TW" dirty="0"/>
          </a:p>
          <a:p>
            <a:r>
              <a:rPr lang="zh-TW" altLang="en-US" dirty="0"/>
              <a:t>一例一休政策 </a:t>
            </a:r>
            <a:r>
              <a:rPr lang="en-US" altLang="zh-TW" dirty="0"/>
              <a:t>+</a:t>
            </a:r>
            <a:r>
              <a:rPr lang="zh-TW" altLang="en-US" dirty="0"/>
              <a:t> 台幣匯率使台股破萬點。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0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接下來我們來看看這經典的案例：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0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各位知道他是誰嗎？賈伯斯。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49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在某一次</a:t>
            </a:r>
            <a:r>
              <a:rPr lang="en-US" altLang="zh-TW" dirty="0"/>
              <a:t>APPLE</a:t>
            </a:r>
            <a:r>
              <a:rPr lang="zh-TW" altLang="en-US" dirty="0"/>
              <a:t>產品發表會時。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59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3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77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5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78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3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1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6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3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9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2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7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0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CA70-87DC-4D2A-89D4-B7AC723C2037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4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822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1440" y="3482769"/>
            <a:ext cx="9125596" cy="943758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個人的野心往往能促使公共利益，他們甚至還打算競爭幾局</a:t>
            </a:r>
            <a:endParaRPr lang="en-US" altLang="zh-TW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亞當斯密</a:t>
            </a:r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18001-F594-4B5D-B32E-1BA7A617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37" y="2626744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1.5</a:t>
            </a: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億美金</a:t>
            </a:r>
            <a:r>
              <a:rPr lang="en-US" altLang="zh-TW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sz="9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9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F718C-2233-4886-9EF0-3D0A6571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60" y="270438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9600" b="1" dirty="0"/>
              <a:t>Why?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2788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8CE4-EC18-4A9D-AE77-092A986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73" y="16639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ANTI-TRUST</a:t>
            </a:r>
            <a:endParaRPr lang="zh-TW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14E009-ACF1-442F-B4ED-309D783E1866}"/>
              </a:ext>
            </a:extLst>
          </p:cNvPr>
          <p:cNvSpPr txBox="1">
            <a:spLocks/>
          </p:cNvSpPr>
          <p:nvPr/>
        </p:nvSpPr>
        <p:spPr>
          <a:xfrm>
            <a:off x="4598377" y="2972135"/>
            <a:ext cx="108971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反托拉斯法</a:t>
            </a:r>
          </a:p>
        </p:txBody>
      </p:sp>
    </p:spTree>
    <p:extLst>
      <p:ext uri="{BB962C8B-B14F-4D97-AF65-F5344CB8AC3E}">
        <p14:creationId xmlns:p14="http://schemas.microsoft.com/office/powerpoint/2010/main" val="297812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76C0-4F8E-49C0-A8E3-C68F465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6" y="190298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dirty="0"/>
              <a:t>100%</a:t>
            </a:r>
            <a:endParaRPr lang="zh-TW" altLang="en-US" sz="9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E1505-B60B-4D2F-A38D-0BBCF1EF2159}"/>
              </a:ext>
            </a:extLst>
          </p:cNvPr>
          <p:cNvSpPr/>
          <p:nvPr/>
        </p:nvSpPr>
        <p:spPr>
          <a:xfrm>
            <a:off x="5029200" y="3244334"/>
            <a:ext cx="3361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違法</a:t>
            </a:r>
          </a:p>
        </p:txBody>
      </p:sp>
    </p:spTree>
    <p:extLst>
      <p:ext uri="{BB962C8B-B14F-4D97-AF65-F5344CB8AC3E}">
        <p14:creationId xmlns:p14="http://schemas.microsoft.com/office/powerpoint/2010/main" val="37599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A35A7-0110-45F9-829D-2D3E44FA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2" y="-51619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AT&amp;T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FEF8D00-1D65-4D61-9EEF-B19755E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58" y="3027219"/>
            <a:ext cx="1603453" cy="1603453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58B32EB6-8A27-44E3-8295-8F14061A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8" y="5018810"/>
            <a:ext cx="1603453" cy="1603453"/>
          </a:xfrm>
          <a:prstGeom prst="rect">
            <a:avLst/>
          </a:prstGeo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48D4A34A-F9AE-472E-8D3B-1E0CE09A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7" y="3027219"/>
            <a:ext cx="1603453" cy="1603453"/>
          </a:xfrm>
          <a:prstGeom prst="rect">
            <a:avLst/>
          </a:prstGeom>
        </p:spPr>
      </p:pic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B52CCFC6-F94C-425B-8FFC-649A8019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76" y="3027219"/>
            <a:ext cx="1603453" cy="1603453"/>
          </a:xfrm>
          <a:prstGeom prst="rect">
            <a:avLst/>
          </a:prstGeom>
        </p:spPr>
      </p:pic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id="{4C419E2F-173E-46BE-AE8F-C417F601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66" y="110045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5648-933C-4CF4-B99B-0FD8F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C3B8D0-5770-47EC-A40F-F96D0BAF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0"/>
            <a:ext cx="12192000" cy="6892420"/>
          </a:xfrm>
        </p:spPr>
      </p:pic>
    </p:spTree>
    <p:extLst>
      <p:ext uri="{BB962C8B-B14F-4D97-AF65-F5344CB8AC3E}">
        <p14:creationId xmlns:p14="http://schemas.microsoft.com/office/powerpoint/2010/main" val="165461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A505-9420-43A2-8A7E-67B0C7A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6BCB02-611B-4452-9DE4-566D5175B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89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CCF53-CD1B-4814-A386-55856516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7035" y="-61865"/>
            <a:ext cx="10018713" cy="1752599"/>
          </a:xfrm>
        </p:spPr>
        <p:txBody>
          <a:bodyPr/>
          <a:lstStyle/>
          <a:p>
            <a:r>
              <a:rPr lang="en-US" altLang="zh-TW" b="1" dirty="0"/>
              <a:t>WINDOWS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75CBDC-E0F3-424A-9BB4-CEB68FD26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875468"/>
            <a:ext cx="2604665" cy="1835105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4761A03-81CD-4857-95A6-DED4CBFB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58" y="2801864"/>
            <a:ext cx="2604665" cy="1835105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69FCF7B-0013-48E6-B636-4B77BBB3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74" y="2801864"/>
            <a:ext cx="2604665" cy="1835105"/>
          </a:xfrm>
          <a:prstGeom prst="rect">
            <a:avLst/>
          </a:prstGeom>
        </p:spPr>
      </p:pic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AD66056-689E-4995-A853-E5A6C40A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4759037"/>
            <a:ext cx="2604665" cy="183510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4485B456-D440-4C51-9DBA-5692B177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6" y="2801864"/>
            <a:ext cx="2604665" cy="18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C79F4-A7B7-4481-BC7A-24C0934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670464"/>
            <a:ext cx="10515600" cy="1462088"/>
          </a:xfrm>
        </p:spPr>
        <p:txBody>
          <a:bodyPr>
            <a:noAutofit/>
          </a:bodyPr>
          <a:lstStyle/>
          <a:p>
            <a:r>
              <a:rPr lang="en-US" altLang="zh-TW" sz="7200" b="1" dirty="0"/>
              <a:t>Let the APPLE survived.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1336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B7504-138B-4EFA-BA98-B9FBFBC9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008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真是他媽的天才！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E641A6-ACD3-4BA6-B790-91F87F2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72737"/>
            <a:ext cx="6586201" cy="4992399"/>
          </a:xfrm>
        </p:spPr>
      </p:pic>
    </p:spTree>
    <p:extLst>
      <p:ext uri="{BB962C8B-B14F-4D97-AF65-F5344CB8AC3E}">
        <p14:creationId xmlns:p14="http://schemas.microsoft.com/office/powerpoint/2010/main" val="38174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861" y="3029794"/>
            <a:ext cx="1740901" cy="948748"/>
          </a:xfr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7797236" y="3210949"/>
            <a:ext cx="2237509" cy="9487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非稅負</a:t>
            </a:r>
            <a:endParaRPr lang="en-US" altLang="zh-TW" sz="48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7AA59-309B-40C1-9168-C940E237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57" y="2913667"/>
            <a:ext cx="10515600" cy="751171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拯救瀕臨破產的公司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DDEED-D844-4C03-93A3-A84B8CDD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484" y="2131173"/>
            <a:ext cx="10515600" cy="782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死對頭身上要錢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D9C539A-B46D-49B0-98DA-3499E8965397}"/>
              </a:ext>
            </a:extLst>
          </p:cNvPr>
          <p:cNvSpPr txBox="1">
            <a:spLocks/>
          </p:cNvSpPr>
          <p:nvPr/>
        </p:nvSpPr>
        <p:spPr>
          <a:xfrm>
            <a:off x="2944090" y="3926309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542B79D-C78C-4EEA-8683-D54421565269}"/>
              </a:ext>
            </a:extLst>
          </p:cNvPr>
          <p:cNvSpPr txBox="1">
            <a:spLocks/>
          </p:cNvSpPr>
          <p:nvPr/>
        </p:nvSpPr>
        <p:spPr>
          <a:xfrm>
            <a:off x="923057" y="455749"/>
            <a:ext cx="40836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17212-6472-4EA7-803E-98F1678BEE75}"/>
              </a:ext>
            </a:extLst>
          </p:cNvPr>
          <p:cNvSpPr txBox="1">
            <a:spLocks/>
          </p:cNvSpPr>
          <p:nvPr/>
        </p:nvSpPr>
        <p:spPr>
          <a:xfrm>
            <a:off x="923057" y="3798593"/>
            <a:ext cx="1051560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不費吹灰之力取得資源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03EEC53-C62D-46F5-A8D2-501CA6D55B0F}"/>
              </a:ext>
            </a:extLst>
          </p:cNvPr>
          <p:cNvSpPr txBox="1">
            <a:spLocks/>
          </p:cNvSpPr>
          <p:nvPr/>
        </p:nvSpPr>
        <p:spPr>
          <a:xfrm>
            <a:off x="6726382" y="5562406"/>
            <a:ext cx="3300120" cy="75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賈伯斯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406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D16B-C3C0-4B9D-951B-74FE7FC7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56" y="72737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感謝</a:t>
            </a:r>
            <a:r>
              <a:rPr lang="en-US" altLang="zh-TW" sz="6000" b="1" dirty="0"/>
              <a:t>seafood</a:t>
            </a:r>
            <a:r>
              <a:rPr lang="zh-TW" altLang="en-US" sz="6000" b="1" dirty="0"/>
              <a:t>，感謝大家！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DC49D2-F97F-45C5-89CE-45B7B78C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06" y="1690688"/>
            <a:ext cx="7748848" cy="5129519"/>
          </a:xfrm>
        </p:spPr>
      </p:pic>
    </p:spTree>
    <p:extLst>
      <p:ext uri="{BB962C8B-B14F-4D97-AF65-F5344CB8AC3E}">
        <p14:creationId xmlns:p14="http://schemas.microsoft.com/office/powerpoint/2010/main" val="18192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71580"/>
              </p:ext>
            </p:extLst>
          </p:nvPr>
        </p:nvGraphicFramePr>
        <p:xfrm>
          <a:off x="935182" y="1922317"/>
          <a:ext cx="10567843" cy="405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D4DBB3F-08FF-4469-AA5B-B9638D575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039428"/>
              </p:ext>
            </p:extLst>
          </p:nvPr>
        </p:nvGraphicFramePr>
        <p:xfrm>
          <a:off x="484909" y="1690688"/>
          <a:ext cx="10997045" cy="487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1328422-7F53-4376-A7FD-1002255594AE}"/>
              </a:ext>
            </a:extLst>
          </p:cNvPr>
          <p:cNvSpPr/>
          <p:nvPr/>
        </p:nvSpPr>
        <p:spPr>
          <a:xfrm>
            <a:off x="6300357" y="2928614"/>
            <a:ext cx="3425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股利稅太高，外資都以購買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ETF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、展延型權證來避除權息稅務</a:t>
            </a:r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FF081-D3AF-4E45-AE09-FE343AEF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其他產業政策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094E6-B6B3-49A5-9130-3E03D825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995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鴻海在美設廠，必須雇用當地勞工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強大的水力資源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一例一休政策  搭配台幣高匯率使台股破萬點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3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6985-1F2C-4A60-A6B4-4251A721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806"/>
            <a:ext cx="10515600" cy="1042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經典案例</a:t>
            </a:r>
          </a:p>
        </p:txBody>
      </p:sp>
    </p:spTree>
    <p:extLst>
      <p:ext uri="{BB962C8B-B14F-4D97-AF65-F5344CB8AC3E}">
        <p14:creationId xmlns:p14="http://schemas.microsoft.com/office/powerpoint/2010/main" val="41302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760A6D-0295-45C4-9F6A-B45D8458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1" y="1318077"/>
            <a:ext cx="7099877" cy="5324908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A835A3-5040-4F62-823F-72974F0829E2}"/>
              </a:ext>
            </a:extLst>
          </p:cNvPr>
          <p:cNvSpPr/>
          <p:nvPr/>
        </p:nvSpPr>
        <p:spPr>
          <a:xfrm>
            <a:off x="2571941" y="259594"/>
            <a:ext cx="26468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他是誰？</a:t>
            </a:r>
          </a:p>
        </p:txBody>
      </p:sp>
    </p:spTree>
    <p:extLst>
      <p:ext uri="{BB962C8B-B14F-4D97-AF65-F5344CB8AC3E}">
        <p14:creationId xmlns:p14="http://schemas.microsoft.com/office/powerpoint/2010/main" val="30842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9CDE44-3CAC-4836-A2DF-F1AB3A89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2" y="776748"/>
            <a:ext cx="9967615" cy="5299587"/>
          </a:xfrm>
        </p:spPr>
      </p:pic>
    </p:spTree>
    <p:extLst>
      <p:ext uri="{BB962C8B-B14F-4D97-AF65-F5344CB8AC3E}">
        <p14:creationId xmlns:p14="http://schemas.microsoft.com/office/powerpoint/2010/main" val="86693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CD953C-854C-444B-A1D6-DBCD792E7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44" y="1288025"/>
            <a:ext cx="5414423" cy="5414423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487D0B-F398-404D-AF5D-638EDE9EFC4F}"/>
              </a:ext>
            </a:extLst>
          </p:cNvPr>
          <p:cNvSpPr/>
          <p:nvPr/>
        </p:nvSpPr>
        <p:spPr>
          <a:xfrm>
            <a:off x="1905423" y="383147"/>
            <a:ext cx="3877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跳了出來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255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1022</TotalTime>
  <Words>463</Words>
  <Application>Microsoft Office PowerPoint</Application>
  <PresentationFormat>寬螢幕</PresentationFormat>
  <Paragraphs>65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Corbel</vt:lpstr>
      <vt:lpstr>視差</vt:lpstr>
      <vt:lpstr>政府的政令與對產業的影響 </vt:lpstr>
      <vt:lpstr>政策如何影響產業……</vt:lpstr>
      <vt:lpstr>影響最多的為何……</vt:lpstr>
      <vt:lpstr>以稅負之名……</vt:lpstr>
      <vt:lpstr>其他產業政策……</vt:lpstr>
      <vt:lpstr>PowerPoint 簡報</vt:lpstr>
      <vt:lpstr>PowerPoint 簡報</vt:lpstr>
      <vt:lpstr>PowerPoint 簡報</vt:lpstr>
      <vt:lpstr>PowerPoint 簡報</vt:lpstr>
      <vt:lpstr>1.5億美金!!</vt:lpstr>
      <vt:lpstr>Why?</vt:lpstr>
      <vt:lpstr>ANTI-TRUST</vt:lpstr>
      <vt:lpstr>100%</vt:lpstr>
      <vt:lpstr>AT&amp;T</vt:lpstr>
      <vt:lpstr>PowerPoint 簡報</vt:lpstr>
      <vt:lpstr>PowerPoint 簡報</vt:lpstr>
      <vt:lpstr>WINDOWS</vt:lpstr>
      <vt:lpstr>Let the APPLE survived.</vt:lpstr>
      <vt:lpstr>真是他媽的天才！</vt:lpstr>
      <vt:lpstr>拯救瀕臨破產的公司</vt:lpstr>
      <vt:lpstr>感謝seafood，感謝大家！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74</cp:revision>
  <dcterms:created xsi:type="dcterms:W3CDTF">2017-10-21T08:02:04Z</dcterms:created>
  <dcterms:modified xsi:type="dcterms:W3CDTF">2017-10-27T14:24:05Z</dcterms:modified>
</cp:coreProperties>
</file>