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5881" autoAdjust="0"/>
  </p:normalViewPr>
  <p:slideViewPr>
    <p:cSldViewPr snapToGrid="0">
      <p:cViewPr varScale="1">
        <p:scale>
          <a:sx n="74" d="100"/>
          <a:sy n="74" d="100"/>
        </p:scale>
        <p:origin x="9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pPr>
            <a:r>
              <a:rPr lang="zh-TW" b="1">
                <a:latin typeface="標楷體" panose="03000509000000000000" pitchFamily="65" charset="-120"/>
                <a:ea typeface="標楷體" panose="03000509000000000000" pitchFamily="65" charset="-120"/>
              </a:rPr>
              <a:t>影響程度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defRPr>
          </a:pPr>
          <a:endParaRPr lang="zh-TW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銷售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63C-42E5-9C5C-8FD19E78850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63C-42E5-9C5C-8FD19E78850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63C-42E5-9C5C-8FD19E78850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63C-42E5-9C5C-8FD19E788501}"/>
              </c:ext>
            </c:extLst>
          </c:dPt>
          <c:cat>
            <c:strRef>
              <c:f>工作表1!$A$2:$A$5</c:f>
              <c:strCache>
                <c:ptCount val="4"/>
                <c:pt idx="0">
                  <c:v>稅負</c:v>
                </c:pt>
                <c:pt idx="1">
                  <c:v>政府輔助</c:v>
                </c:pt>
                <c:pt idx="2">
                  <c:v>人力資源</c:v>
                </c:pt>
                <c:pt idx="3">
                  <c:v>其他資源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20</c:v>
                </c:pt>
                <c:pt idx="1">
                  <c:v>8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34-4C39-94C2-8CC747DC12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pPr>
            <a:endParaRPr lang="zh-TW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pPr>
            <a:endParaRPr lang="zh-TW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pPr>
            <a:endParaRPr lang="zh-TW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accent4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pPr>
            <a:endParaRPr lang="zh-TW"/>
          </a:p>
        </c:txPr>
      </c:legendEntry>
      <c:layout>
        <c:manualLayout>
          <c:xMode val="edge"/>
          <c:yMode val="edge"/>
          <c:x val="0.52644233329529455"/>
          <c:y val="0.87606294891364433"/>
          <c:w val="0.47355766670470539"/>
          <c:h val="8.68588006723449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DE7A79-7CE1-4102-B0E9-0211BD951C8F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0AC99B93-0E69-4D76-864F-F44DB379BE23}">
      <dgm:prSet phldrT="[文字]" custT="1"/>
      <dgm:spPr/>
      <dgm:t>
        <a:bodyPr/>
        <a:lstStyle/>
        <a:p>
          <a:r>
            <a: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rPr>
            <a:t>鴻海在美設廠，獲得</a:t>
          </a:r>
          <a:r>
            <a: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rPr>
            <a:t>600~900</a:t>
          </a:r>
          <a:r>
            <a: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rPr>
            <a:t>億的減稅方案</a:t>
          </a:r>
          <a:endParaRPr lang="en-US" altLang="zh-TW" sz="24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endParaRPr lang="zh-TW" altLang="en-US" sz="2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DA4DE012-3837-4873-96CB-0AE188B4F2A6}" type="parTrans" cxnId="{189AD734-AD65-434D-B23D-870A66D8411E}">
      <dgm:prSet/>
      <dgm:spPr/>
      <dgm:t>
        <a:bodyPr/>
        <a:lstStyle/>
        <a:p>
          <a:endParaRPr lang="zh-TW" altLang="en-US"/>
        </a:p>
      </dgm:t>
    </dgm:pt>
    <dgm:pt modelId="{BE96EB39-6B6A-42C6-BC28-D196D8E53852}" type="sibTrans" cxnId="{189AD734-AD65-434D-B23D-870A66D8411E}">
      <dgm:prSet/>
      <dgm:spPr/>
      <dgm:t>
        <a:bodyPr/>
        <a:lstStyle/>
        <a:p>
          <a:endParaRPr lang="zh-TW" altLang="en-US"/>
        </a:p>
      </dgm:t>
    </dgm:pt>
    <dgm:pt modelId="{F2F31B11-5D18-46E2-8D31-C4A5B38A999C}">
      <dgm:prSet phldrT="[文字]"/>
      <dgm:spPr/>
      <dgm:t>
        <a:bodyPr/>
        <a:lstStyle/>
        <a:p>
          <a:endParaRPr lang="zh-TW" altLang="en-US" dirty="0"/>
        </a:p>
      </dgm:t>
    </dgm:pt>
    <dgm:pt modelId="{D460DEB2-3995-4565-A5AF-545005B08844}" type="parTrans" cxnId="{95E87146-FB4F-48E5-8DA4-B578335C80BB}">
      <dgm:prSet/>
      <dgm:spPr/>
      <dgm:t>
        <a:bodyPr/>
        <a:lstStyle/>
        <a:p>
          <a:endParaRPr lang="zh-TW" altLang="en-US"/>
        </a:p>
      </dgm:t>
    </dgm:pt>
    <dgm:pt modelId="{9DDB6236-E90F-4932-AC09-6F208F2A47F7}" type="sibTrans" cxnId="{95E87146-FB4F-48E5-8DA4-B578335C80BB}">
      <dgm:prSet/>
      <dgm:spPr/>
      <dgm:t>
        <a:bodyPr/>
        <a:lstStyle/>
        <a:p>
          <a:endParaRPr lang="zh-TW" altLang="en-US"/>
        </a:p>
      </dgm:t>
    </dgm:pt>
    <dgm:pt modelId="{F4C892E9-DE13-4E1C-9946-808C92EBF880}">
      <dgm:prSet/>
      <dgm:spPr/>
      <dgm:t>
        <a:bodyPr/>
        <a:lstStyle/>
        <a:p>
          <a:endParaRPr lang="zh-TW" altLang="en-US"/>
        </a:p>
      </dgm:t>
    </dgm:pt>
    <dgm:pt modelId="{81176F69-DDF8-4337-966C-41C7568EDD68}" type="parTrans" cxnId="{52DFA9EE-8F1D-4EB0-81BF-270AA0F0754B}">
      <dgm:prSet/>
      <dgm:spPr/>
      <dgm:t>
        <a:bodyPr/>
        <a:lstStyle/>
        <a:p>
          <a:endParaRPr lang="zh-TW" altLang="en-US"/>
        </a:p>
      </dgm:t>
    </dgm:pt>
    <dgm:pt modelId="{D979291D-A46F-4DBE-8D89-42491A0E3285}" type="sibTrans" cxnId="{52DFA9EE-8F1D-4EB0-81BF-270AA0F0754B}">
      <dgm:prSet/>
      <dgm:spPr/>
      <dgm:t>
        <a:bodyPr/>
        <a:lstStyle/>
        <a:p>
          <a:endParaRPr lang="zh-TW" altLang="en-US"/>
        </a:p>
      </dgm:t>
    </dgm:pt>
    <dgm:pt modelId="{BD995939-C297-4FE6-AD59-286987579343}">
      <dgm:prSet/>
      <dgm:spPr/>
      <dgm:t>
        <a:bodyPr/>
        <a:lstStyle/>
        <a:p>
          <a:endParaRPr lang="zh-TW" altLang="en-US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47072EE-03B0-4E95-B180-E4D6D442016D}" type="parTrans" cxnId="{395DDEFC-ED44-4111-88D1-134DA3731FE1}">
      <dgm:prSet/>
      <dgm:spPr/>
      <dgm:t>
        <a:bodyPr/>
        <a:lstStyle/>
        <a:p>
          <a:endParaRPr lang="zh-TW" altLang="en-US"/>
        </a:p>
      </dgm:t>
    </dgm:pt>
    <dgm:pt modelId="{92AF950C-CA41-4DC8-A4AF-6B7BB07D3588}" type="sibTrans" cxnId="{395DDEFC-ED44-4111-88D1-134DA3731FE1}">
      <dgm:prSet/>
      <dgm:spPr/>
      <dgm:t>
        <a:bodyPr/>
        <a:lstStyle/>
        <a:p>
          <a:endParaRPr lang="zh-TW" altLang="en-US"/>
        </a:p>
      </dgm:t>
    </dgm:pt>
    <dgm:pt modelId="{17C72C99-5C0F-48B8-84FB-2667A4A9A919}" type="pres">
      <dgm:prSet presAssocID="{42DE7A79-7CE1-4102-B0E9-0211BD951C8F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</dgm:pt>
    <dgm:pt modelId="{7E7279DB-C5CB-46A8-8356-D08B6667CE14}" type="pres">
      <dgm:prSet presAssocID="{42DE7A79-7CE1-4102-B0E9-0211BD951C8F}" presName="Background" presStyleLbl="bgImgPlace1" presStyleIdx="0" presStyleCnt="1" custLinFactNeighborX="-3165" custLinFactNeighborY="-1818"/>
      <dgm:spPr/>
    </dgm:pt>
    <dgm:pt modelId="{BE5085B8-B214-405B-B37B-F4FE979B472E}" type="pres">
      <dgm:prSet presAssocID="{42DE7A79-7CE1-4102-B0E9-0211BD951C8F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5BBD4BA5-AD03-4799-962E-1DE52A8A79DF}" type="pres">
      <dgm:prSet presAssocID="{42DE7A79-7CE1-4102-B0E9-0211BD951C8F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0BBC8CA5-BAFD-4DA0-B519-9369B36E9B02}" type="pres">
      <dgm:prSet presAssocID="{42DE7A79-7CE1-4102-B0E9-0211BD951C8F}" presName="Plus" presStyleLbl="alignNode1" presStyleIdx="0" presStyleCnt="2" custLinFactNeighborX="-19243" custLinFactNeighborY="-3436"/>
      <dgm:spPr>
        <a:solidFill>
          <a:srgbClr val="FF0000"/>
        </a:solidFill>
      </dgm:spPr>
    </dgm:pt>
    <dgm:pt modelId="{074AE1D7-2952-44D8-BBDD-5AC4801FBD60}" type="pres">
      <dgm:prSet presAssocID="{42DE7A79-7CE1-4102-B0E9-0211BD951C8F}" presName="Minus" presStyleLbl="alignNode1" presStyleIdx="1" presStyleCnt="2" custLinFactNeighborX="730" custLinFactNeighborY="-23439"/>
      <dgm:spPr>
        <a:solidFill>
          <a:schemeClr val="accent6"/>
        </a:solidFill>
      </dgm:spPr>
    </dgm:pt>
    <dgm:pt modelId="{62866E7F-EE11-41EB-8DB9-3D12007C2278}" type="pres">
      <dgm:prSet presAssocID="{42DE7A79-7CE1-4102-B0E9-0211BD951C8F}" presName="Divider" presStyleLbl="parChTrans1D1" presStyleIdx="0" presStyleCnt="1"/>
      <dgm:spPr/>
    </dgm:pt>
  </dgm:ptLst>
  <dgm:cxnLst>
    <dgm:cxn modelId="{189AD734-AD65-434D-B23D-870A66D8411E}" srcId="{42DE7A79-7CE1-4102-B0E9-0211BD951C8F}" destId="{0AC99B93-0E69-4D76-864F-F44DB379BE23}" srcOrd="0" destOrd="0" parTransId="{DA4DE012-3837-4873-96CB-0AE188B4F2A6}" sibTransId="{BE96EB39-6B6A-42C6-BC28-D196D8E53852}"/>
    <dgm:cxn modelId="{2DD1AA65-EFDB-4F91-AE12-E4E3736846B3}" type="presOf" srcId="{F2F31B11-5D18-46E2-8D31-C4A5B38A999C}" destId="{5BBD4BA5-AD03-4799-962E-1DE52A8A79DF}" srcOrd="0" destOrd="0" presId="urn:microsoft.com/office/officeart/2009/3/layout/PlusandMinus"/>
    <dgm:cxn modelId="{95E87146-FB4F-48E5-8DA4-B578335C80BB}" srcId="{42DE7A79-7CE1-4102-B0E9-0211BD951C8F}" destId="{F2F31B11-5D18-46E2-8D31-C4A5B38A999C}" srcOrd="1" destOrd="0" parTransId="{D460DEB2-3995-4565-A5AF-545005B08844}" sibTransId="{9DDB6236-E90F-4932-AC09-6F208F2A47F7}"/>
    <dgm:cxn modelId="{E4512CCB-6277-49E6-AEF6-ED2805155C2C}" type="presOf" srcId="{0AC99B93-0E69-4D76-864F-F44DB379BE23}" destId="{BE5085B8-B214-405B-B37B-F4FE979B472E}" srcOrd="0" destOrd="0" presId="urn:microsoft.com/office/officeart/2009/3/layout/PlusandMinus"/>
    <dgm:cxn modelId="{7C068AE7-FEDC-43FA-BF1D-453DBD5D0F5E}" type="presOf" srcId="{42DE7A79-7CE1-4102-B0E9-0211BD951C8F}" destId="{17C72C99-5C0F-48B8-84FB-2667A4A9A919}" srcOrd="0" destOrd="0" presId="urn:microsoft.com/office/officeart/2009/3/layout/PlusandMinus"/>
    <dgm:cxn modelId="{52DFA9EE-8F1D-4EB0-81BF-270AA0F0754B}" srcId="{42DE7A79-7CE1-4102-B0E9-0211BD951C8F}" destId="{F4C892E9-DE13-4E1C-9946-808C92EBF880}" srcOrd="2" destOrd="0" parTransId="{81176F69-DDF8-4337-966C-41C7568EDD68}" sibTransId="{D979291D-A46F-4DBE-8D89-42491A0E3285}"/>
    <dgm:cxn modelId="{395DDEFC-ED44-4111-88D1-134DA3731FE1}" srcId="{42DE7A79-7CE1-4102-B0E9-0211BD951C8F}" destId="{BD995939-C297-4FE6-AD59-286987579343}" srcOrd="3" destOrd="0" parTransId="{747072EE-03B0-4E95-B180-E4D6D442016D}" sibTransId="{92AF950C-CA41-4DC8-A4AF-6B7BB07D3588}"/>
    <dgm:cxn modelId="{7CB53E8C-C8FE-4662-90B2-A51B399685CB}" type="presParOf" srcId="{17C72C99-5C0F-48B8-84FB-2667A4A9A919}" destId="{7E7279DB-C5CB-46A8-8356-D08B6667CE14}" srcOrd="0" destOrd="0" presId="urn:microsoft.com/office/officeart/2009/3/layout/PlusandMinus"/>
    <dgm:cxn modelId="{DEBD6B03-5ED0-4B85-B8DD-CE2A7D65522D}" type="presParOf" srcId="{17C72C99-5C0F-48B8-84FB-2667A4A9A919}" destId="{BE5085B8-B214-405B-B37B-F4FE979B472E}" srcOrd="1" destOrd="0" presId="urn:microsoft.com/office/officeart/2009/3/layout/PlusandMinus"/>
    <dgm:cxn modelId="{ADAA44AA-731F-4381-BC78-AF413D63C414}" type="presParOf" srcId="{17C72C99-5C0F-48B8-84FB-2667A4A9A919}" destId="{5BBD4BA5-AD03-4799-962E-1DE52A8A79DF}" srcOrd="2" destOrd="0" presId="urn:microsoft.com/office/officeart/2009/3/layout/PlusandMinus"/>
    <dgm:cxn modelId="{AD66C443-38A7-4BA3-A4DD-25C691338832}" type="presParOf" srcId="{17C72C99-5C0F-48B8-84FB-2667A4A9A919}" destId="{0BBC8CA5-BAFD-4DA0-B519-9369B36E9B02}" srcOrd="3" destOrd="0" presId="urn:microsoft.com/office/officeart/2009/3/layout/PlusandMinus"/>
    <dgm:cxn modelId="{0A5D8E87-6B80-41B5-942F-408FFD83B39B}" type="presParOf" srcId="{17C72C99-5C0F-48B8-84FB-2667A4A9A919}" destId="{074AE1D7-2952-44D8-BBDD-5AC4801FBD60}" srcOrd="4" destOrd="0" presId="urn:microsoft.com/office/officeart/2009/3/layout/PlusandMinus"/>
    <dgm:cxn modelId="{05973A65-B74F-462D-B489-E903E4F1E8C3}" type="presParOf" srcId="{17C72C99-5C0F-48B8-84FB-2667A4A9A919}" destId="{62866E7F-EE11-41EB-8DB9-3D12007C2278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7279DB-C5CB-46A8-8356-D08B6667CE14}">
      <dsp:nvSpPr>
        <dsp:cNvPr id="0" name=""/>
        <dsp:cNvSpPr/>
      </dsp:nvSpPr>
      <dsp:spPr>
        <a:xfrm>
          <a:off x="1607177" y="766306"/>
          <a:ext cx="7737589" cy="399873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5085B8-B214-405B-B37B-F4FE979B472E}">
      <dsp:nvSpPr>
        <dsp:cNvPr id="0" name=""/>
        <dsp:cNvSpPr/>
      </dsp:nvSpPr>
      <dsp:spPr>
        <a:xfrm>
          <a:off x="2083310" y="1306661"/>
          <a:ext cx="3593087" cy="3420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鴻海在美設廠，獲得</a:t>
          </a:r>
          <a:r>
            <a:rPr lang="en-US" altLang="zh-TW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600~900</a:t>
          </a:r>
          <a:r>
            <a:rPr lang="zh-TW" altLang="en-US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億的減稅方案</a:t>
          </a:r>
          <a:endParaRPr lang="en-US" altLang="zh-TW" sz="2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083310" y="1306661"/>
        <a:ext cx="3593087" cy="3420872"/>
      </dsp:txXfrm>
    </dsp:sp>
    <dsp:sp modelId="{5BBD4BA5-AD03-4799-962E-1DE52A8A79DF}">
      <dsp:nvSpPr>
        <dsp:cNvPr id="0" name=""/>
        <dsp:cNvSpPr/>
      </dsp:nvSpPr>
      <dsp:spPr>
        <a:xfrm>
          <a:off x="5756442" y="1306661"/>
          <a:ext cx="3593087" cy="3420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500" kern="1200" dirty="0"/>
        </a:p>
      </dsp:txBody>
      <dsp:txXfrm>
        <a:off x="5756442" y="1306661"/>
        <a:ext cx="3593087" cy="3420872"/>
      </dsp:txXfrm>
    </dsp:sp>
    <dsp:sp modelId="{0BBC8CA5-BAFD-4DA0-B519-9369B36E9B02}">
      <dsp:nvSpPr>
        <dsp:cNvPr id="0" name=""/>
        <dsp:cNvSpPr/>
      </dsp:nvSpPr>
      <dsp:spPr>
        <a:xfrm>
          <a:off x="760688" y="0"/>
          <a:ext cx="1511942" cy="1511942"/>
        </a:xfrm>
        <a:prstGeom prst="plus">
          <a:avLst>
            <a:gd name="adj" fmla="val 32810"/>
          </a:avLst>
        </a:prstGeom>
        <a:solidFill>
          <a:srgbClr val="FF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4AE1D7-2952-44D8-BBDD-5AC4801FBD60}">
      <dsp:nvSpPr>
        <dsp:cNvPr id="0" name=""/>
        <dsp:cNvSpPr/>
      </dsp:nvSpPr>
      <dsp:spPr>
        <a:xfrm>
          <a:off x="8532795" y="468198"/>
          <a:ext cx="1423004" cy="487651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866E7F-EE11-41EB-8DB9-3D12007C2278}">
      <dsp:nvSpPr>
        <dsp:cNvPr id="0" name=""/>
        <dsp:cNvSpPr/>
      </dsp:nvSpPr>
      <dsp:spPr>
        <a:xfrm>
          <a:off x="5720867" y="1313975"/>
          <a:ext cx="889" cy="3267262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29EE1-9DFC-4898-B056-1769C4735C9A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6D9B0-CA5C-45AB-BF9A-C0BCA89437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595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1</a:t>
            </a:r>
            <a:r>
              <a:rPr lang="zh-TW" altLang="en-US" dirty="0"/>
              <a:t>、經濟面：</a:t>
            </a:r>
            <a:r>
              <a:rPr lang="en-US" altLang="zh-TW" dirty="0"/>
              <a:t>A</a:t>
            </a:r>
            <a:r>
              <a:rPr lang="zh-TW" altLang="en-US" dirty="0"/>
              <a:t>、威斯康辛州提供</a:t>
            </a:r>
            <a:r>
              <a:rPr lang="en-US" altLang="zh-TW" dirty="0"/>
              <a:t>30</a:t>
            </a:r>
            <a:r>
              <a:rPr lang="zh-TW" altLang="en-US" dirty="0"/>
              <a:t>億美元稅務優惠，幾乎完全免除營業稅。</a:t>
            </a:r>
            <a:r>
              <a:rPr lang="en-US" altLang="zh-TW" dirty="0"/>
              <a:t>B</a:t>
            </a:r>
            <a:r>
              <a:rPr lang="zh-TW" altLang="en-US" dirty="0"/>
              <a:t>、若鴻海達到招聘目標，州可提供</a:t>
            </a:r>
            <a:r>
              <a:rPr lang="en-US" altLang="zh-TW" dirty="0"/>
              <a:t>20</a:t>
            </a:r>
            <a:r>
              <a:rPr lang="zh-TW" altLang="en-US" dirty="0"/>
              <a:t>年稅務優惠。</a:t>
            </a:r>
            <a:br>
              <a:rPr lang="zh-TW" altLang="en-US" dirty="0"/>
            </a:br>
            <a:br>
              <a:rPr lang="zh-TW" altLang="en-US" dirty="0"/>
            </a:br>
            <a:r>
              <a:rPr lang="en-US" altLang="zh-TW" dirty="0"/>
              <a:t>2</a:t>
            </a:r>
            <a:r>
              <a:rPr lang="zh-TW" altLang="en-US" dirty="0"/>
              <a:t>、產業面：</a:t>
            </a:r>
            <a:r>
              <a:rPr lang="en-US" altLang="zh-TW" dirty="0"/>
              <a:t>A</a:t>
            </a:r>
            <a:r>
              <a:rPr lang="zh-TW" altLang="en-US" dirty="0"/>
              <a:t>、面板廠需要大量的水供應，威斯康辛州臨近密西根湖，水源供應充沛。</a:t>
            </a:r>
            <a:r>
              <a:rPr lang="en-US" altLang="zh-TW" dirty="0"/>
              <a:t>B</a:t>
            </a:r>
            <a:r>
              <a:rPr lang="zh-TW" altLang="en-US" dirty="0"/>
              <a:t>、節省電視面板</a:t>
            </a:r>
            <a:r>
              <a:rPr lang="en-US" altLang="zh-TW" dirty="0"/>
              <a:t>4.5%</a:t>
            </a:r>
            <a:r>
              <a:rPr lang="zh-TW" altLang="en-US" dirty="0"/>
              <a:t>關稅，廠址位於美國中部，銷售北美市場，可降低物流成本。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6D9B0-CA5C-45AB-BF9A-C0BCA89437F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052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1</a:t>
            </a:r>
            <a:r>
              <a:rPr lang="zh-TW" altLang="en-US" dirty="0"/>
              <a:t>、經濟面：</a:t>
            </a:r>
            <a:r>
              <a:rPr lang="en-US" altLang="zh-TW" dirty="0"/>
              <a:t>A</a:t>
            </a:r>
            <a:r>
              <a:rPr lang="zh-TW" altLang="en-US" dirty="0"/>
              <a:t>、威斯康辛州提供</a:t>
            </a:r>
            <a:r>
              <a:rPr lang="en-US" altLang="zh-TW" dirty="0"/>
              <a:t>30</a:t>
            </a:r>
            <a:r>
              <a:rPr lang="zh-TW" altLang="en-US" dirty="0"/>
              <a:t>億美元稅務優惠，幾乎完全免除營業稅。</a:t>
            </a:r>
            <a:r>
              <a:rPr lang="en-US" altLang="zh-TW" dirty="0"/>
              <a:t>B</a:t>
            </a:r>
            <a:r>
              <a:rPr lang="zh-TW" altLang="en-US" dirty="0"/>
              <a:t>、若鴻海達到招聘目標，州可提供</a:t>
            </a:r>
            <a:r>
              <a:rPr lang="en-US" altLang="zh-TW" dirty="0"/>
              <a:t>20</a:t>
            </a:r>
            <a:r>
              <a:rPr lang="zh-TW" altLang="en-US" dirty="0"/>
              <a:t>年稅務優惠。</a:t>
            </a:r>
            <a:br>
              <a:rPr lang="zh-TW" altLang="en-US" dirty="0"/>
            </a:br>
            <a:br>
              <a:rPr lang="zh-TW" altLang="en-US" dirty="0"/>
            </a:br>
            <a:r>
              <a:rPr lang="en-US" altLang="zh-TW" dirty="0"/>
              <a:t>2</a:t>
            </a:r>
            <a:r>
              <a:rPr lang="zh-TW" altLang="en-US" dirty="0"/>
              <a:t>、產業面：</a:t>
            </a:r>
            <a:r>
              <a:rPr lang="en-US" altLang="zh-TW" dirty="0"/>
              <a:t>A</a:t>
            </a:r>
            <a:r>
              <a:rPr lang="zh-TW" altLang="en-US" dirty="0"/>
              <a:t>、面板廠需要大量的水供應，威斯康辛州臨近密西根湖，水源供應充沛。</a:t>
            </a:r>
            <a:r>
              <a:rPr lang="en-US" altLang="zh-TW" dirty="0"/>
              <a:t>B</a:t>
            </a:r>
            <a:r>
              <a:rPr lang="zh-TW" altLang="en-US" dirty="0"/>
              <a:t>、節省電視面板</a:t>
            </a:r>
            <a:r>
              <a:rPr lang="en-US" altLang="zh-TW" dirty="0"/>
              <a:t>4.5%</a:t>
            </a:r>
            <a:r>
              <a:rPr lang="zh-TW" altLang="en-US" dirty="0"/>
              <a:t>關稅，廠址位於美國中部，銷售北美市場，可降低物流成本。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6D9B0-CA5C-45AB-BF9A-C0BCA89437F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221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世界第一座水力發電廠。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6D9B0-CA5C-45AB-BF9A-C0BCA89437F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206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6D9B0-CA5C-45AB-BF9A-C0BCA89437F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202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6D9B0-CA5C-45AB-BF9A-C0BCA89437F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496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3E4431-4F99-4475-8B2F-B76D13E16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EF1BF3-A744-4A12-B72A-3280BA6BE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3F98A4-9B96-4B92-B859-C2B13C2CF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7C4C15-9886-4FCF-8D73-8CF839DDB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1A9571-19DD-4674-917A-56DDF93B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66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B8D5C9-FF78-4BAD-94B9-60301DAF4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2D76547-B9A3-4125-8F39-2879D23B6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554DC6-CB98-4271-8AD0-16E1500C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4F8ECE-680A-4C18-9130-9CBE2ED98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CE6313-12A0-4901-AE67-CE56E84D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788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2A77DDB-69FF-4E2F-827E-3024555FD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9A6B2FA-5452-432F-AE13-93116BA2B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15CCAB-C046-4035-B6E6-CA5C92234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28D185-12AA-463B-81C3-EA3D0BD99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25C97E-EA42-48C8-8A57-862A21C8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586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6F54DB-D707-47AE-8692-15759511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1107B9-59BD-4ACB-86C9-17444525A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673C23-FD87-49AC-8663-28C4D9E21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32E52E-A0DD-4C10-A73B-94824E2B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27718A-3184-4391-A4EF-4F9F37D4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40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7A3F2F-091C-4724-882B-66BBC5BD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1DB35C-84C3-4D8C-B4B5-C24013A7A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C51142-BA27-4E7E-AA1E-F7ECBCD9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84109D-4711-477E-A927-ECEA4F8F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0B295C-30D2-4274-A462-D68DFC84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04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6A7EB8-CB2B-4D51-AD1E-D1E8BFA5B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B3A950-8873-4EC8-93FD-5BA65D5EEC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F3F0FA2-B337-4C9D-8940-840FF5839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D8B816-40F3-43FF-94CF-651DE8E2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C770FF-D51B-4D1C-89E3-026C8D838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E753B65-58E7-4BBC-989F-76EAFC1F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64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1D51C4-E887-425D-8DB9-1D2642573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1E13B73-FC61-4E1B-B7F5-2D72EEBB4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C17AFEA-0748-493C-B0D2-0C4990BE4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3728D44-374A-4DD9-8097-43D13C20A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D9C9EC9-5743-42D3-B42A-0D6FE0B65F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A8A26E-88E5-466D-94BD-FC64916C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112C2D0-86D4-449B-9C8F-7886F6964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99077EF-D5BA-427F-9554-980862EA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889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E772E1-7E57-40E6-A5FD-A46B0CB14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5362B22-F339-453F-8D9B-6CA7099E2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0A8DF21-01C9-4610-BFF2-1634DA1DA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B70FA4-E26B-430F-9619-131F6DB5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19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A97244A-A08E-4F7B-B36C-9DBAE0F5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85A69F6-EC13-4825-ABCE-74087FAC9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DB9E55-62C3-426F-85C0-A4A2B14C2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2170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1B5C4E-B224-4AD4-AF3C-D54DA1E08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3EB1DE-99CC-40FB-AD72-8B764EBE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AACBB8-14EA-4B9D-BC58-CD8161686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2B9BC4-8C34-48FA-99DF-6A9E636C0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7CEDD4-0BA7-4F78-8BC9-347BE95A4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5ACC79-E203-4E1A-AB57-C7EE55765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988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955A53-1A9F-4138-AD82-44D02D3BC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388DC5E-6235-48A4-8F9D-55C956F69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476B840-BED5-4CFB-AF12-AD33FD3F5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2C011D-091D-43A8-8E90-B40D3194C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ECBDF58-3EC3-4700-AD56-39F04909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9FECF8-D66B-49D4-988F-214F52E5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2916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589C6F2-138C-438E-A2BF-6A0CFA3E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7EE276B-26BE-493D-8A1E-8EDEC1D24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EA4C3D-BE85-4BEC-91E3-47F1F438E8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2F0814-B1FC-42FF-9580-FC5969332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BB8532-45AE-421E-93CA-FE2075FEE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88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CBFF69-40D5-45F4-B604-CE8AD861C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38228"/>
            <a:ext cx="9144000" cy="2387600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政府的政令與對產業的影響</a:t>
            </a:r>
            <a:br>
              <a:rPr lang="en-US" altLang="zh-TW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4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92A5B2E-CB61-4BB2-8922-9D2D58BC1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1440" y="3482769"/>
            <a:ext cx="9125596" cy="943758"/>
          </a:xfrm>
        </p:spPr>
        <p:txBody>
          <a:bodyPr/>
          <a:lstStyle/>
          <a:p>
            <a:r>
              <a:rPr lang="zh-TW" altLang="en-US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個人的野心往往能促使公共利益，他們甚至還打算競爭幾局</a:t>
            </a:r>
            <a:endParaRPr lang="en-US" altLang="zh-TW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                                          </a:t>
            </a:r>
            <a:r>
              <a:rPr lang="en-US" altLang="zh-TW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亞當斯密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7D07BDD-2F6C-431A-B600-55BAFEA7E7A9}"/>
              </a:ext>
            </a:extLst>
          </p:cNvPr>
          <p:cNvSpPr/>
          <p:nvPr/>
        </p:nvSpPr>
        <p:spPr>
          <a:xfrm>
            <a:off x="9121929" y="6488668"/>
            <a:ext cx="27494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2310602031</a:t>
            </a:r>
            <a:r>
              <a:rPr lang="zh-TW" altLang="en-US" sz="16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會資三</a:t>
            </a:r>
            <a:r>
              <a:rPr lang="en-US" altLang="zh-TW" sz="16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16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謝嘉瑋</a:t>
            </a:r>
            <a:endParaRPr lang="zh-TW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9421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993E7D-5EA2-4D0D-9479-EDBBD8338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政策如何影響產業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……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066A4D-13FE-46DF-9236-E77041EB2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4555" y="3176442"/>
            <a:ext cx="2237509" cy="948748"/>
          </a:xfrm>
          <a:effectLst>
            <a:outerShdw blurRad="50800" dist="38100" algn="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稅負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11D891B1-E53A-40E3-BAC9-88C6D263BD9A}"/>
              </a:ext>
            </a:extLst>
          </p:cNvPr>
          <p:cNvSpPr txBox="1">
            <a:spLocks/>
          </p:cNvSpPr>
          <p:nvPr/>
        </p:nvSpPr>
        <p:spPr>
          <a:xfrm>
            <a:off x="7038110" y="3176442"/>
            <a:ext cx="2237509" cy="94874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8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非稅負</a:t>
            </a:r>
            <a:endParaRPr lang="en-US" altLang="zh-TW" sz="4800" b="1" dirty="0">
              <a:solidFill>
                <a:srgbClr val="00B05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2919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916405-D765-45D4-9254-12C97190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影響最多的為何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……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3114C49A-6455-4822-92BA-92EC7D3895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14951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5122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6D41A3-F5B5-4585-8070-476D8B8B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以稅負之名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……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1D4DBB3F-08FF-4469-AA5B-B9638D5755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3541141"/>
              </p:ext>
            </p:extLst>
          </p:nvPr>
        </p:nvGraphicFramePr>
        <p:xfrm>
          <a:off x="484909" y="1690688"/>
          <a:ext cx="10997045" cy="4876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A1328422-7F53-4376-A7FD-1002255594AE}"/>
              </a:ext>
            </a:extLst>
          </p:cNvPr>
          <p:cNvSpPr/>
          <p:nvPr/>
        </p:nvSpPr>
        <p:spPr>
          <a:xfrm>
            <a:off x="6300357" y="2928614"/>
            <a:ext cx="34255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股利稅太高，外資都以購買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ETF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、展延型權證來避除權息稅務</a:t>
            </a:r>
          </a:p>
        </p:txBody>
      </p:sp>
    </p:spTree>
    <p:extLst>
      <p:ext uri="{BB962C8B-B14F-4D97-AF65-F5344CB8AC3E}">
        <p14:creationId xmlns:p14="http://schemas.microsoft.com/office/powerpoint/2010/main" val="89780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CFF081-D3AF-4E45-AE09-FE343AEF7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其他產業政策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……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C094E6-B6B3-49A5-9130-3E03D8256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鴻海在美設廠，必須雇用當地勞工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強大的水力資源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一例一休政策  搭配台幣匯率高使台股破萬點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0385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596985-1F2C-4A60-A6B4-4251A7214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0806"/>
            <a:ext cx="10515600" cy="104226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9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經典案例</a:t>
            </a:r>
          </a:p>
        </p:txBody>
      </p:sp>
    </p:spTree>
    <p:extLst>
      <p:ext uri="{BB962C8B-B14F-4D97-AF65-F5344CB8AC3E}">
        <p14:creationId xmlns:p14="http://schemas.microsoft.com/office/powerpoint/2010/main" val="4130281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80B149-283E-498B-8BA4-1FCB7F02C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8F0366-F6AD-4DA4-93FA-AD1AF97FD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4242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211</Words>
  <Application>Microsoft Office PowerPoint</Application>
  <PresentationFormat>寬螢幕</PresentationFormat>
  <Paragraphs>26</Paragraphs>
  <Slides>7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新細明體</vt:lpstr>
      <vt:lpstr>標楷體</vt:lpstr>
      <vt:lpstr>Arial</vt:lpstr>
      <vt:lpstr>Calibri</vt:lpstr>
      <vt:lpstr>Calibri Light</vt:lpstr>
      <vt:lpstr>Office 佈景主題</vt:lpstr>
      <vt:lpstr>政府的政令與對產業的影響 </vt:lpstr>
      <vt:lpstr>政策如何影響產業……</vt:lpstr>
      <vt:lpstr>影響最多的為何……</vt:lpstr>
      <vt:lpstr>以稅負之名……</vt:lpstr>
      <vt:lpstr>其他產業政策……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政府的政令</dc:title>
  <dc:creator>Wilson James</dc:creator>
  <cp:lastModifiedBy>Wilson James</cp:lastModifiedBy>
  <cp:revision>29</cp:revision>
  <dcterms:created xsi:type="dcterms:W3CDTF">2017-10-21T08:02:04Z</dcterms:created>
  <dcterms:modified xsi:type="dcterms:W3CDTF">2017-10-27T08:40:29Z</dcterms:modified>
</cp:coreProperties>
</file>