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9" r:id="rId6"/>
    <p:sldId id="260" r:id="rId7"/>
    <p:sldId id="263" r:id="rId8"/>
    <p:sldId id="264" r:id="rId9"/>
    <p:sldId id="261" r:id="rId10"/>
    <p:sldId id="262" r:id="rId11"/>
    <p:sldId id="265" r:id="rId12"/>
    <p:sldId id="266" r:id="rId13"/>
    <p:sldId id="267" r:id="rId14"/>
    <p:sldId id="268" r:id="rId15"/>
    <p:sldId id="270" r:id="rId16"/>
    <p:sldId id="271"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Good evening, everyone. I’m excited to present my project, which focuses on a highly impactful and practical topic: Customer Churn Prediction Using Big Data.</a:t>
            </a:r>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Model evaluation will be based on accuracy, precision, recall, F1-score, and ROC-AUC.</a:t>
            </a:r>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For Random Forest and XGBoost: Achieve near-perfect scores on all classification metrics, Suggests that these models capture both classes extremely well, including correctly identifying customers who are likely to churn. However, such perfect scores may indicate Overfitting on a possibly duplicated or synthetic dataset. And for Logistic Regression it performs reasonably but clearly worse across the board. Precision ≈ 0.66, Recall ≈ 0.55 → meaning it misses nearly half of actual churners. Accuracy and F1-score are also lower, which is expected for a simpler model.</a:t>
            </a:r>
            <a:br>
              <a:rPr lang="en-US" altLang="zh-CN"/>
            </a:br>
            <a:br>
              <a:rPr lang="en-US" altLang="zh-CN"/>
            </a:br>
            <a:r>
              <a:rPr lang="en-US" altLang="zh-CN"/>
              <a:t>ROC-AUC reflects how well the model separates churners from non-churners, regardless of threshold. Random Forest and XGBoost exhibit near-perfect separability, again raising overfitting concerns. Logistic Regression, while not perfect, gives a realistic ROC-AUC for real-world applications. So maybe in the feature, I will use Cross-validation or other techniques to Validate these high-performing models.</a:t>
            </a:r>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Last but not least, let’s make a Feature Importance Analysis. The plot shows the Top 20 Feature Importances from a Random Forest model. Feature importance reflects how useful each variable is in reducing impurity across all trees in the forest. As we can see, the top features are TotalCharges, MonthlyCharges, tenure. These top three are strongly predictive, aligning well with prior analysis: Customers with low tenure and high monthly charges tend to churn more. TotalCharges captures both engagement duration and value contribution. </a:t>
            </a:r>
            <a:br>
              <a:rPr lang="en-US" altLang="zh-CN"/>
            </a:br>
            <a:br>
              <a:rPr lang="en-US" altLang="zh-CN"/>
            </a:br>
            <a:r>
              <a:rPr lang="en-US" altLang="zh-CN"/>
              <a:t>I conclude that retention strategies should prioritize new customers with high monthly charges and those using electronic check payments. Encouraging longer-term contracts and promoting value-added services, such as technical support, can help reduce churn. Additionally, key features like tenure, monthly charges, and contract type should be used for customer segmentation and developing early warning systems.</a:t>
            </a:r>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55" name="Shape 4055"/>
        <p:cNvGrpSpPr/>
        <p:nvPr/>
      </p:nvGrpSpPr>
      <p:grpSpPr>
        <a:xfrm>
          <a:off x="0" y="0"/>
          <a:ext cx="0" cy="0"/>
          <a:chOff x="0" y="0"/>
          <a:chExt cx="0" cy="0"/>
        </a:xfrm>
      </p:grpSpPr>
      <p:sp>
        <p:nvSpPr>
          <p:cNvPr id="4056" name="Google Shape;4056;g35ed75ccf_022:notes"/>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7" name="Google Shape;4057;g35ed75ccf_02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Customer churn — or the loss of clients over time — is a major challenge for subscription-based businesses. Read the slides~~~.</a:t>
            </a: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At the core of the project is a binary classification task. For each customer, the model predicts a label: 1 if the customer is likely to churn (leave the service), and 0 if the customer is expected to stay. read the slides~~~</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The core dataset I’m using is the Telco Customer Churn Dataset, which contains about 7,000 records. Read the slides~~~</a:t>
            </a:r>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So now let’s begin our journey. Firstly about data preprocessing, read the slides~~~.</a:t>
            </a:r>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As for feature analysis, the major features I used are, read slides~~~</a:t>
            </a:r>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This plot displays the distribution of the tenure feature, normalized between 0 and 1. It indicates two large customer segments: One that just joined the service (low tenure). Another that has been with the company for a long time (high tenure). The middle range (0.3 to 0.7) has relatively fewer customers. The spike near tenure = 1 suggests strong loyalty or survivorship bias among long-term users. These customers might be satisfied or locked into favorable contracts or bundles.</a:t>
            </a:r>
            <a:br>
              <a:rPr lang="en-US" altLang="zh-CN"/>
            </a:br>
            <a:br>
              <a:rPr lang="en-US" altLang="zh-CN"/>
            </a:br>
            <a:r>
              <a:rPr lang="en-US" altLang="zh-CN"/>
              <a:t>The plot on the right visualizes the Churn Distribution. As we can see it is an Imbalanced Dataset with Roughly 73% of customers stayed, while About 27% of customers churned. To cope with this, I used SMOTE to oversample minority class and focus on recall, F1-score, and ROC-AUC to evaluate the model.</a:t>
            </a: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For numerical features, this plot shows the distribution of the MonthlyCharges feature, normalized between 0 and 1. There is a large spike near 0, suggesting a high concentration of customers with very low monthly charges. The middle section is relatively flat, suggesting a diverse range of customers with standard pricing structures. There is a Light Tail at Higher Charges suggesting fewer customers are paying close to the maximum monthly rate. </a:t>
            </a:r>
            <a:br>
              <a:rPr lang="en-US" altLang="zh-CN"/>
            </a:br>
            <a:br>
              <a:rPr lang="en-US" altLang="zh-CN"/>
            </a:br>
            <a:r>
              <a:rPr lang="en-US" altLang="zh-CN"/>
              <a:t>The box plot shows the relationship between Monthly Charges and Churn. The median monthly charge for churned customers (Churn = 1) is clearly higher than that for non-churned customers. This suggests that customers paying more each month are more likely to churn. Churned customers have a tighter interquartile range (IQR) centered around mid-to-high charge levels. Non-churned customers show a wider spread, with more individuals paying low amounts. Both groups have similar upper whiskers, but churners tend to cluster around higher charges, whereas non-churners include many low-paying users.</a:t>
            </a:r>
            <a:br>
              <a:rPr lang="en-US" altLang="zh-CN"/>
            </a:br>
            <a:br>
              <a:rPr lang="en-US" altLang="zh-CN"/>
            </a:br>
            <a:r>
              <a:rPr lang="en-US" altLang="zh-CN"/>
              <a:t>About feature correlation matrix, There is Moderate negative correlation between tenure and Churn — customers with longer tenure are less likely to churn. This is one of the strongest predictors of churn. And also a Weak negative correlation between TotalCharges and Churn— higher total payments over time are associated with lower churn. These may be more invested/loyal customers. As for MonthlyCharges and SeniorCitizen with Churn, their Weak positive correlation indicate customers with higher monthly bills are slightly more likely to churn and vice versa.</a:t>
            </a:r>
            <a:endParaRPr lang="en-US" altLang="zh-CN"/>
          </a:p>
          <a:p>
            <a:endParaRPr lang="en-US" altLang="zh-CN"/>
          </a:p>
          <a:p>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After analyze those unique features, I am ready to find the best-performing model. Read the slides ~~~</a:t>
            </a:r>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8" Type="http://schemas.openxmlformats.org/officeDocument/2006/relationships/tags" Target="../tags/tag22.xml"/><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44.xml"/><Relationship Id="rId8" Type="http://schemas.openxmlformats.org/officeDocument/2006/relationships/tags" Target="../tags/tag43.xml"/><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60.xml"/><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tags" Target="../tags/tag66.xml"/><Relationship Id="rId6" Type="http://schemas.openxmlformats.org/officeDocument/2006/relationships/tags" Target="../tags/tag65.xml"/><Relationship Id="rId5" Type="http://schemas.openxmlformats.org/officeDocument/2006/relationships/tags" Target="../tags/tag64.xml"/><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ags" Target="../tags/tag69.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flipH="1">
            <a:off x="8610600" y="1253806"/>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1" name="矩形: 圆顶角 13"/>
          <p:cNvSpPr/>
          <p:nvPr userDrawn="1">
            <p:custDataLst>
              <p:tags r:id="rId4"/>
            </p:custDataLst>
          </p:nvPr>
        </p:nvSpPr>
        <p:spPr>
          <a:xfrm rot="8100000" flipH="1">
            <a:off x="1561337" y="2210865"/>
            <a:ext cx="2029437" cy="3830417"/>
          </a:xfrm>
          <a:prstGeom prst="round2SameRect">
            <a:avLst>
              <a:gd name="adj1" fmla="val 50000"/>
              <a:gd name="adj2" fmla="val 0"/>
            </a:avLst>
          </a:prstGeom>
          <a:gradFill flip="none" rotWithShape="1">
            <a:gsLst>
              <a:gs pos="87000">
                <a:srgbClr val="FFFFFF">
                  <a:alpha val="0"/>
                </a:srgbClr>
              </a:gs>
              <a:gs pos="0">
                <a:schemeClr val="accent1">
                  <a:lumMod val="0"/>
                  <a:lumOff val="10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
        <p:nvSpPr>
          <p:cNvPr id="12" name="副标题"/>
          <p:cNvSpPr txBox="1">
            <a:spLocks noGrp="1"/>
          </p:cNvSpPr>
          <p:nvPr>
            <p:ph type="body" idx="3" hasCustomPrompt="1"/>
            <p:custDataLst>
              <p:tags r:id="rId5"/>
            </p:custDataLst>
          </p:nvPr>
        </p:nvSpPr>
        <p:spPr>
          <a:xfrm>
            <a:off x="4518584" y="1886033"/>
            <a:ext cx="6724805" cy="876899"/>
          </a:xfrm>
          <a:prstGeom prst="rect">
            <a:avLst/>
          </a:prstGeom>
          <a:noFill/>
          <a:ln>
            <a:noFill/>
            <a:prstDash val="sysDash"/>
          </a:ln>
        </p:spPr>
        <p:txBody>
          <a:bodyPr vert="horz" wrap="square" lIns="0" tIns="0" rIns="0" bIns="0" rtlCol="0" anchor="b" anchorCtr="0">
            <a:normAutofit/>
          </a:bodyPr>
          <a:lstStyle>
            <a:lvl1pPr marL="0" marR="0" lvl="0" algn="r" defTabSz="914400" rtl="0" eaLnBrk="1" fontAlgn="auto" latinLnBrk="0" hangingPunct="1">
              <a:lnSpc>
                <a:spcPct val="100000"/>
              </a:lnSpc>
              <a:spcBef>
                <a:spcPts val="600"/>
              </a:spcBef>
              <a:buClrTx/>
              <a:buSzTx/>
              <a:buFontTx/>
              <a:buNone/>
              <a:defRPr kumimoji="0" lang="zh-CN" altLang="en-US" sz="2200" b="1" i="0" u="none" strike="noStrike" kern="1200" cap="none" spc="0" normalizeH="0" baseline="0" noProof="1" dirty="0" smtClean="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单击此处编辑母版副标题样式</a:t>
            </a:r>
            <a:endParaRPr dirty="0">
              <a:sym typeface="+mn-ea"/>
            </a:endParaRPr>
          </a:p>
        </p:txBody>
      </p:sp>
      <p:sp>
        <p:nvSpPr>
          <p:cNvPr id="13" name="标题"/>
          <p:cNvSpPr txBox="1">
            <a:spLocks noGrp="1"/>
          </p:cNvSpPr>
          <p:nvPr>
            <p:ph type="title" idx="2" hasCustomPrompt="1"/>
            <p:custDataLst>
              <p:tags r:id="rId6"/>
            </p:custDataLst>
          </p:nvPr>
        </p:nvSpPr>
        <p:spPr>
          <a:xfrm>
            <a:off x="4200965" y="2887128"/>
            <a:ext cx="7100480" cy="1246841"/>
          </a:xfrm>
          <a:prstGeom prst="rect">
            <a:avLst/>
          </a:prstGeom>
          <a:noFill/>
        </p:spPr>
        <p:txBody>
          <a:bodyPr wrap="square" lIns="0" tIns="0" rIns="0" bIns="0" rtlCol="0" anchor="t" anchorCtr="0">
            <a:normAutofit/>
          </a:bodyPr>
          <a:lstStyle>
            <a:lvl1pPr marL="0" marR="0" algn="r" defTabSz="914400" rtl="0" eaLnBrk="1" fontAlgn="auto" latinLnBrk="0" hangingPunct="1">
              <a:lnSpc>
                <a:spcPct val="100000"/>
              </a:lnSpc>
              <a:buClrTx/>
              <a:buSzTx/>
              <a:buFontTx/>
              <a:buNone/>
              <a:defRPr kumimoji="0" lang="zh-CN" altLang="en-US" sz="7200" b="1" i="0" u="none" strike="noStrike" kern="1200" cap="none" spc="300" normalizeH="0" baseline="0" noProof="1" dirty="0">
                <a:solidFill>
                  <a:schemeClr val="accent1"/>
                </a:solidFill>
                <a:latin typeface="+mj-ea"/>
                <a:ea typeface="+mj-ea"/>
                <a:cs typeface="MiSans" panose="00000500000000000000" charset="-122"/>
              </a:defRPr>
            </a:lvl1pPr>
          </a:lstStyle>
          <a:p>
            <a:pPr lvl="0" algn="r"/>
            <a:r>
              <a:rPr dirty="0">
                <a:sym typeface="+mn-ea"/>
              </a:rPr>
              <a:t>此处编辑标题</a:t>
            </a:r>
            <a:endParaRPr dirty="0">
              <a:sym typeface="+mn-ea"/>
            </a:endParaRPr>
          </a:p>
        </p:txBody>
      </p:sp>
      <p:sp>
        <p:nvSpPr>
          <p:cNvPr id="15" name="日期占位符 3"/>
          <p:cNvSpPr>
            <a:spLocks noGrp="1"/>
          </p:cNvSpPr>
          <p:nvPr>
            <p:ph type="dt" sz="half" idx="10"/>
            <p:custDataLst>
              <p:tags r:id="rId7"/>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6"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17" name="灯片编号占位符 5"/>
          <p:cNvSpPr>
            <a:spLocks noGrp="1"/>
          </p:cNvSpPr>
          <p:nvPr>
            <p:ph type="sldNum" sz="quarter" idx="12"/>
            <p:custDataLst>
              <p:tags r:id="rId9"/>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9" name="署名占位符 10"/>
          <p:cNvSpPr>
            <a:spLocks noGrp="1"/>
          </p:cNvSpPr>
          <p:nvPr>
            <p:ph type="body" sz="quarter" idx="17" hasCustomPrompt="1"/>
            <p:custDataLst>
              <p:tags r:id="rId10"/>
            </p:custDataLst>
          </p:nvPr>
        </p:nvSpPr>
        <p:spPr>
          <a:xfrm>
            <a:off x="8583655" y="4607241"/>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
        <p:nvSpPr>
          <p:cNvPr id="9" name="矩形: 圆顶角 12"/>
          <p:cNvSpPr/>
          <p:nvPr userDrawn="1">
            <p:custDataLst>
              <p:tags r:id="rId11"/>
            </p:custDataLst>
          </p:nvPr>
        </p:nvSpPr>
        <p:spPr>
          <a:xfrm rot="18900000" flipH="1">
            <a:off x="1864646" y="998280"/>
            <a:ext cx="2029437" cy="377769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6" name="标题"/>
          <p:cNvSpPr txBox="1">
            <a:spLocks noGrp="1"/>
          </p:cNvSpPr>
          <p:nvPr>
            <p:ph type="title" idx="1" hasCustomPrompt="1"/>
            <p:custDataLst>
              <p:tags r:id="rId3"/>
            </p:custDataLst>
          </p:nvPr>
        </p:nvSpPr>
        <p:spPr>
          <a:xfrm>
            <a:off x="4391953" y="2821599"/>
            <a:ext cx="779487" cy="1214803"/>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zh-CN" altLang="en-US" sz="5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标题</a:t>
            </a:r>
            <a:endParaRPr dirty="0">
              <a:sym typeface="+mn-ea"/>
            </a:endParaRPr>
          </a:p>
        </p:txBody>
      </p:sp>
      <p:sp>
        <p:nvSpPr>
          <p:cNvPr id="17" name="日期占位符 2"/>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8"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9" name="灯片编号占位符 4"/>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9" name="任意多边形: 形状 8"/>
          <p:cNvSpPr/>
          <p:nvPr userDrawn="1">
            <p:custDataLst>
              <p:tags r:id="rId7"/>
            </p:custDataLst>
          </p:nvPr>
        </p:nvSpPr>
        <p:spPr>
          <a:xfrm>
            <a:off x="635" y="3260090"/>
            <a:ext cx="3695065" cy="3597910"/>
          </a:xfrm>
          <a:custGeom>
            <a:avLst/>
            <a:gdLst>
              <a:gd name="connsiteX0" fmla="*/ 736674 w 3699837"/>
              <a:gd name="connsiteY0" fmla="*/ 1 h 3598032"/>
              <a:gd name="connsiteX1" fmla="*/ 1521677 w 3699837"/>
              <a:gd name="connsiteY1" fmla="*/ 325103 h 3598032"/>
              <a:gd name="connsiteX2" fmla="*/ 3699837 w 3699837"/>
              <a:gd name="connsiteY2" fmla="*/ 2503264 h 3598032"/>
              <a:gd name="connsiteX3" fmla="*/ 2605068 w 3699837"/>
              <a:gd name="connsiteY3" fmla="*/ 3598032 h 3598032"/>
              <a:gd name="connsiteX4" fmla="*/ 1654210 w 3699837"/>
              <a:gd name="connsiteY4" fmla="*/ 3598032 h 3598032"/>
              <a:gd name="connsiteX5" fmla="*/ 0 w 3699837"/>
              <a:gd name="connsiteY5" fmla="*/ 1943822 h 3598032"/>
              <a:gd name="connsiteX6" fmla="*/ 144 w 3699837"/>
              <a:gd name="connsiteY6" fmla="*/ 281376 h 3598032"/>
              <a:gd name="connsiteX7" fmla="*/ 35939 w 3699837"/>
              <a:gd name="connsiteY7" fmla="*/ 249020 h 3598032"/>
              <a:gd name="connsiteX8" fmla="*/ 736674 w 3699837"/>
              <a:gd name="connsiteY8" fmla="*/ 1 h 359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99837" h="3598032">
                <a:moveTo>
                  <a:pt x="736674" y="1"/>
                </a:moveTo>
                <a:cubicBezTo>
                  <a:pt x="1020799" y="-24"/>
                  <a:pt x="1304915" y="108342"/>
                  <a:pt x="1521677" y="325103"/>
                </a:cubicBezTo>
                <a:lnTo>
                  <a:pt x="3699837" y="2503264"/>
                </a:lnTo>
                <a:lnTo>
                  <a:pt x="2605068" y="3598032"/>
                </a:lnTo>
                <a:lnTo>
                  <a:pt x="1654210" y="3598032"/>
                </a:lnTo>
                <a:lnTo>
                  <a:pt x="0" y="1943822"/>
                </a:lnTo>
                <a:lnTo>
                  <a:pt x="144" y="281376"/>
                </a:lnTo>
                <a:lnTo>
                  <a:pt x="35939" y="249020"/>
                </a:lnTo>
                <a:cubicBezTo>
                  <a:pt x="239448" y="83031"/>
                  <a:pt x="488064" y="22"/>
                  <a:pt x="736674" y="1"/>
                </a:cubicBezTo>
                <a:close/>
              </a:path>
            </a:pathLst>
          </a:custGeom>
          <a:gradFill flip="none" rotWithShape="1">
            <a:gsLst>
              <a:gs pos="87000">
                <a:schemeClr val="accent1">
                  <a:alpha val="0"/>
                  <a:lumMod val="2000"/>
                  <a:lumOff val="98000"/>
                </a:schemeClr>
              </a:gs>
              <a:gs pos="0">
                <a:schemeClr val="accent1">
                  <a:lumMod val="3000"/>
                  <a:lumOff val="97000"/>
                </a:schemeClr>
              </a:gs>
            </a:gsLst>
            <a:lin ang="2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a:p>
        </p:txBody>
      </p:sp>
      <p:sp>
        <p:nvSpPr>
          <p:cNvPr id="4" name="任意多边形: 形状 3"/>
          <p:cNvSpPr/>
          <p:nvPr userDrawn="1">
            <p:custDataLst>
              <p:tags r:id="rId8"/>
            </p:custDataLst>
          </p:nvPr>
        </p:nvSpPr>
        <p:spPr>
          <a:xfrm>
            <a:off x="0" y="4176395"/>
            <a:ext cx="2851785" cy="2681605"/>
          </a:xfrm>
          <a:custGeom>
            <a:avLst/>
            <a:gdLst>
              <a:gd name="connsiteX0" fmla="*/ 406010 w 2844974"/>
              <a:gd name="connsiteY0" fmla="*/ 0 h 2696845"/>
              <a:gd name="connsiteX1" fmla="*/ 2543439 w 2844974"/>
              <a:gd name="connsiteY1" fmla="*/ 2137429 h 2696845"/>
              <a:gd name="connsiteX2" fmla="*/ 2822872 w 2844974"/>
              <a:gd name="connsiteY2" fmla="*/ 2606335 h 2696845"/>
              <a:gd name="connsiteX3" fmla="*/ 2844974 w 2844974"/>
              <a:gd name="connsiteY3" fmla="*/ 2696845 h 2696845"/>
              <a:gd name="connsiteX4" fmla="*/ 78 w 2844974"/>
              <a:gd name="connsiteY4" fmla="*/ 2696747 h 2696845"/>
              <a:gd name="connsiteX5" fmla="*/ 0 w 2844974"/>
              <a:gd name="connsiteY5" fmla="*/ 406010 h 2696845"/>
              <a:gd name="connsiteX6" fmla="*/ 406010 w 2844974"/>
              <a:gd name="connsiteY6" fmla="*/ 0 h 2696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44974" h="2696845">
                <a:moveTo>
                  <a:pt x="406010" y="0"/>
                </a:moveTo>
                <a:lnTo>
                  <a:pt x="2543439" y="2137429"/>
                </a:lnTo>
                <a:cubicBezTo>
                  <a:pt x="2678919" y="2272909"/>
                  <a:pt x="2772063" y="2434691"/>
                  <a:pt x="2822872" y="2606335"/>
                </a:cubicBezTo>
                <a:lnTo>
                  <a:pt x="2844974" y="2696845"/>
                </a:lnTo>
                <a:lnTo>
                  <a:pt x="78" y="2696747"/>
                </a:lnTo>
                <a:lnTo>
                  <a:pt x="0" y="406010"/>
                </a:lnTo>
                <a:lnTo>
                  <a:pt x="406010" y="0"/>
                </a:lnTo>
                <a:close/>
              </a:path>
            </a:pathLst>
          </a:custGeom>
          <a:gradFill flip="none" rotWithShape="1">
            <a:gsLst>
              <a:gs pos="0">
                <a:srgbClr val="FFFFFF">
                  <a:alpha val="0"/>
                </a:srgbClr>
              </a:gs>
              <a:gs pos="56000">
                <a:schemeClr val="accent1">
                  <a:alpha val="34000"/>
                </a:schemeClr>
              </a:gs>
              <a:gs pos="98000">
                <a:schemeClr val="accent1">
                  <a:alpha val="55000"/>
                </a:schemeClr>
              </a:gs>
            </a:gsLst>
            <a:lin ang="1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p:nvSpPr>
          <p:cNvPr id="2" name="矩形 1"/>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标题"/>
          <p:cNvSpPr txBox="1">
            <a:spLocks noGrp="1"/>
          </p:cNvSpPr>
          <p:nvPr>
            <p:ph type="title" idx="2" hasCustomPrompt="1"/>
            <p:custDataLst>
              <p:tags r:id="rId3"/>
            </p:custDataLst>
          </p:nvPr>
        </p:nvSpPr>
        <p:spPr>
          <a:xfrm>
            <a:off x="4176395" y="3316586"/>
            <a:ext cx="6257925" cy="1645285"/>
          </a:xfrm>
          <a:prstGeom prst="rect">
            <a:avLst/>
          </a:prstGeom>
          <a:noFill/>
          <a:ln>
            <a:noFill/>
            <a:prstDash val="sysDash"/>
          </a:ln>
        </p:spPr>
        <p:txBody>
          <a:bodyPr vert="horz" wrap="square" lIns="0" tIns="0" rIns="0" bIns="0" rtlCol="0" anchor="t" anchorCtr="0">
            <a:normAutofit/>
          </a:bodyPr>
          <a:lstStyle>
            <a:lvl1pPr marL="0" marR="0" lvl="0" algn="r"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单击编辑标题</a:t>
            </a:r>
            <a:endParaRPr dirty="0">
              <a:sym typeface="+mn-ea"/>
            </a:endParaRPr>
          </a:p>
        </p:txBody>
      </p:sp>
      <p:sp>
        <p:nvSpPr>
          <p:cNvPr id="10" name="节编号"/>
          <p:cNvSpPr txBox="1">
            <a:spLocks noGrp="1"/>
          </p:cNvSpPr>
          <p:nvPr>
            <p:ph type="body" idx="1" hasCustomPrompt="1"/>
            <p:custDataLst>
              <p:tags r:id="rId4"/>
            </p:custDataLst>
          </p:nvPr>
        </p:nvSpPr>
        <p:spPr>
          <a:xfrm>
            <a:off x="6399681" y="1979230"/>
            <a:ext cx="4034659" cy="1151890"/>
          </a:xfrm>
          <a:prstGeom prst="rect">
            <a:avLst/>
          </a:prstGeom>
          <a:noFill/>
          <a:ln>
            <a:noFill/>
            <a:prstDash val="sysDash"/>
          </a:ln>
        </p:spPr>
        <p:txBody>
          <a:bodyPr vert="horz" wrap="none" lIns="0" tIns="0" rIns="0" bIns="0" rtlCol="0" anchor="b" anchorCtr="0">
            <a:normAutofit/>
          </a:bodyPr>
          <a:lstStyle>
            <a:lvl1pPr marL="0" marR="0" lvl="0" algn="r" defTabSz="914400" rtl="0" eaLnBrk="1" fontAlgn="auto" latinLnBrk="0" hangingPunct="1">
              <a:lnSpc>
                <a:spcPct val="100000"/>
              </a:lnSpc>
              <a:buClrTx/>
              <a:buSzTx/>
              <a:buFontTx/>
              <a:buNone/>
              <a:defRPr kumimoji="0" lang="zh-CN" altLang="en-US" sz="44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r>
              <a:rPr dirty="0">
                <a:sym typeface="+mn-ea"/>
              </a:rPr>
              <a:t>编辑节编号</a:t>
            </a:r>
            <a:endParaRPr dirty="0">
              <a:sym typeface="+mn-ea"/>
            </a:endParaRPr>
          </a:p>
        </p:txBody>
      </p:sp>
      <p:sp>
        <p:nvSpPr>
          <p:cNvPr id="11" name="日期占位符 3"/>
          <p:cNvSpPr>
            <a:spLocks noGrp="1"/>
          </p:cNvSpPr>
          <p:nvPr>
            <p:ph type="dt" sz="half" idx="10"/>
            <p:custDataLst>
              <p:tags r:id="rId5"/>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2"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13" name="灯片编号占位符 5"/>
          <p:cNvSpPr>
            <a:spLocks noGrp="1"/>
          </p:cNvSpPr>
          <p:nvPr>
            <p:ph type="sldNum" sz="quarter" idx="12"/>
            <p:custDataLst>
              <p:tags r:id="rId7"/>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4" name="矩形: 圆顶角 12"/>
          <p:cNvSpPr/>
          <p:nvPr userDrawn="1">
            <p:custDataLst>
              <p:tags r:id="rId8"/>
            </p:custDataLst>
          </p:nvPr>
        </p:nvSpPr>
        <p:spPr>
          <a:xfrm rot="2160000" flipH="1">
            <a:off x="2314395" y="2028634"/>
            <a:ext cx="1498714" cy="2882836"/>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5" name="矩形: 圆顶角 13"/>
          <p:cNvSpPr/>
          <p:nvPr userDrawn="1">
            <p:custDataLst>
              <p:tags r:id="rId9"/>
            </p:custDataLst>
          </p:nvPr>
        </p:nvSpPr>
        <p:spPr>
          <a:xfrm rot="12960000" flipH="1">
            <a:off x="1374377" y="1923376"/>
            <a:ext cx="1498714" cy="2923057"/>
          </a:xfrm>
          <a:prstGeom prst="round2SameRect">
            <a:avLst>
              <a:gd name="adj1" fmla="val 50000"/>
              <a:gd name="adj2" fmla="val 0"/>
            </a:avLst>
          </a:prstGeom>
          <a:gradFill flip="none" rotWithShape="1">
            <a:gsLst>
              <a:gs pos="87000">
                <a:schemeClr val="accent1">
                  <a:alpha val="0"/>
                  <a:lumMod val="0"/>
                  <a:lumOff val="100000"/>
                </a:scheme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0" name="矩形 9"/>
          <p:cNvSpPr/>
          <p:nvPr userDrawn="1">
            <p:custDataLst>
              <p:tags r:id="rId2"/>
            </p:custDataLst>
          </p:nvPr>
        </p:nvSpPr>
        <p:spPr>
          <a:xfrm>
            <a:off x="0" y="0"/>
            <a:ext cx="12190095" cy="6858000"/>
          </a:xfrm>
          <a:prstGeom prst="rect">
            <a:avLst/>
          </a:prstGeom>
          <a:gradFill>
            <a:gsLst>
              <a:gs pos="0">
                <a:schemeClr val="bg2">
                  <a:lumMod val="92000"/>
                </a:schemeClr>
              </a:gs>
              <a:gs pos="100000">
                <a:schemeClr val="bg1"/>
              </a:gs>
            </a:gsLst>
            <a:lin ang="7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8" name="椭圆 7"/>
          <p:cNvSpPr>
            <a:spLocks noChangeAspect="1"/>
          </p:cNvSpPr>
          <p:nvPr userDrawn="1">
            <p:custDataLst>
              <p:tags r:id="rId3"/>
            </p:custDataLst>
          </p:nvPr>
        </p:nvSpPr>
        <p:spPr>
          <a:xfrm>
            <a:off x="2288565" y="1318468"/>
            <a:ext cx="1763395" cy="1763395"/>
          </a:xfrm>
          <a:prstGeom prst="ellipse">
            <a:avLst/>
          </a:prstGeom>
          <a:gradFill>
            <a:gsLst>
              <a:gs pos="0">
                <a:schemeClr val="bg1">
                  <a:alpha val="0"/>
                </a:schemeClr>
              </a:gs>
              <a:gs pos="10000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9" name="日期占位符 3"/>
          <p:cNvSpPr>
            <a:spLocks noGrp="1"/>
          </p:cNvSpPr>
          <p:nvPr>
            <p:ph type="dt" sz="half" idx="10"/>
            <p:custDataLst>
              <p:tags r:id="rId4"/>
            </p:custDataLst>
          </p:nvPr>
        </p:nvSpPr>
        <p:spPr>
          <a:xfrm>
            <a:off x="838200" y="6356350"/>
            <a:ext cx="2743200" cy="365125"/>
          </a:xfrm>
        </p:spPr>
        <p:txBody>
          <a:bodyPr/>
          <a:lstStyle/>
          <a:p>
            <a:fld id="{D997B5FA-0921-464F-AAE1-844C04324D75}" type="datetimeFigureOut">
              <a:rPr lang="zh-CN" altLang="en-US" smtClean="0"/>
            </a:fld>
            <a:endParaRPr lang="zh-CN" altLang="en-US"/>
          </a:p>
        </p:txBody>
      </p:sp>
      <p:sp>
        <p:nvSpPr>
          <p:cNvPr id="11"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12" name="灯片编号占位符 5"/>
          <p:cNvSpPr>
            <a:spLocks noGrp="1"/>
          </p:cNvSpPr>
          <p:nvPr>
            <p:ph type="sldNum" sz="quarter" idx="12"/>
            <p:custDataLst>
              <p:tags r:id="rId6"/>
            </p:custDataLst>
          </p:nvPr>
        </p:nvSpPr>
        <p:spPr>
          <a:xfrm>
            <a:off x="8610600" y="6356350"/>
            <a:ext cx="2743200" cy="365125"/>
          </a:xfrm>
        </p:spPr>
        <p:txBody>
          <a:bodyPr/>
          <a:lstStyle/>
          <a:p>
            <a:fld id="{565CE74E-AB26-4998-AD42-012C4C1AD076}" type="slidenum">
              <a:rPr lang="zh-CN" altLang="en-US" smtClean="0"/>
            </a:fld>
            <a:endParaRPr lang="zh-CN" altLang="en-US"/>
          </a:p>
        </p:txBody>
      </p:sp>
      <p:sp>
        <p:nvSpPr>
          <p:cNvPr id="16" name="矩形: 圆顶角 12"/>
          <p:cNvSpPr/>
          <p:nvPr userDrawn="1">
            <p:custDataLst>
              <p:tags r:id="rId7"/>
            </p:custDataLst>
          </p:nvPr>
        </p:nvSpPr>
        <p:spPr>
          <a:xfrm rot="2700000" flipH="1" flipV="1">
            <a:off x="8203681" y="2169756"/>
            <a:ext cx="2033110" cy="3784533"/>
          </a:xfrm>
          <a:prstGeom prst="round2SameRect">
            <a:avLst>
              <a:gd name="adj1" fmla="val 50000"/>
              <a:gd name="adj2" fmla="val 0"/>
            </a:avLst>
          </a:prstGeom>
          <a:gradFill flip="none" rotWithShape="1">
            <a:gsLst>
              <a:gs pos="0">
                <a:srgbClr val="FFFFFF">
                  <a:alpha val="0"/>
                </a:srgbClr>
              </a:gs>
              <a:gs pos="56000">
                <a:schemeClr val="accent1">
                  <a:alpha val="34000"/>
                </a:schemeClr>
              </a:gs>
              <a:gs pos="98000">
                <a:schemeClr val="accent1">
                  <a:alpha val="5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dirty="0">
              <a:cs typeface="MiSans" panose="00000500000000000000" charset="-122"/>
              <a:sym typeface="+mn-ea"/>
            </a:endParaRPr>
          </a:p>
        </p:txBody>
      </p:sp>
      <p:sp>
        <p:nvSpPr>
          <p:cNvPr id="17" name="矩形: 圆顶角 13"/>
          <p:cNvSpPr/>
          <p:nvPr userDrawn="1">
            <p:custDataLst>
              <p:tags r:id="rId8"/>
            </p:custDataLst>
          </p:nvPr>
        </p:nvSpPr>
        <p:spPr>
          <a:xfrm rot="13500000" flipH="1" flipV="1">
            <a:off x="7899822" y="902160"/>
            <a:ext cx="2033110" cy="3837349"/>
          </a:xfrm>
          <a:prstGeom prst="round2SameRect">
            <a:avLst>
              <a:gd name="adj1" fmla="val 50000"/>
              <a:gd name="adj2" fmla="val 0"/>
            </a:avLst>
          </a:prstGeom>
          <a:gradFill flip="none" rotWithShape="1">
            <a:gsLst>
              <a:gs pos="87000">
                <a:srgbClr val="FFFFFF">
                  <a:alpha val="0"/>
                </a:srgbClr>
              </a:gs>
              <a:gs pos="0">
                <a:schemeClr val="accent1">
                  <a:lumMod val="5000"/>
                  <a:lumOff val="9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cs typeface="MiSans" panose="00000500000000000000" charset="-122"/>
              <a:sym typeface="+mn-ea"/>
            </a:endParaRPr>
          </a:p>
        </p:txBody>
      </p:sp>
      <p:sp>
        <p:nvSpPr>
          <p:cNvPr id="19" name="标题"/>
          <p:cNvSpPr txBox="1">
            <a:spLocks noGrp="1"/>
          </p:cNvSpPr>
          <p:nvPr>
            <p:ph type="title" idx="6" hasCustomPrompt="1"/>
            <p:custDataLst>
              <p:tags r:id="rId9"/>
            </p:custDataLst>
          </p:nvPr>
        </p:nvSpPr>
        <p:spPr>
          <a:xfrm>
            <a:off x="837565" y="2005330"/>
            <a:ext cx="5723255" cy="1383665"/>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6000" b="1" i="0" u="none" strike="noStrike" kern="1200" cap="none" spc="300" normalizeH="0" baseline="0" noProof="1" dirty="0">
                <a:ln>
                  <a:noFill/>
                  <a:prstDash val="sysDot"/>
                </a:ln>
                <a:solidFill>
                  <a:schemeClr val="accent1"/>
                </a:solidFill>
                <a:latin typeface="+mj-ea"/>
                <a:ea typeface="+mj-ea"/>
                <a:cs typeface="MiSans" panose="00000500000000000000" charset="-122"/>
                <a:sym typeface="+mn-ea"/>
              </a:defRPr>
            </a:lvl1pPr>
          </a:lstStyle>
          <a:p>
            <a:pPr lvl="0" algn="l"/>
            <a:r>
              <a:rPr dirty="0">
                <a:sym typeface="+mn-ea"/>
              </a:rPr>
              <a:t>单击此处</a:t>
            </a:r>
            <a:br>
              <a:rPr dirty="0">
                <a:sym typeface="+mn-ea"/>
              </a:rPr>
            </a:br>
            <a:r>
              <a:rPr dirty="0">
                <a:sym typeface="+mn-ea"/>
              </a:rPr>
              <a:t>编辑标题样式</a:t>
            </a:r>
            <a:endParaRPr dirty="0">
              <a:sym typeface="+mn-ea"/>
            </a:endParaRPr>
          </a:p>
        </p:txBody>
      </p:sp>
      <p:sp>
        <p:nvSpPr>
          <p:cNvPr id="2" name="署名占位符 10"/>
          <p:cNvSpPr>
            <a:spLocks noGrp="1"/>
          </p:cNvSpPr>
          <p:nvPr>
            <p:ph type="body" sz="quarter" idx="17" hasCustomPrompt="1"/>
            <p:custDataLst>
              <p:tags r:id="rId10"/>
            </p:custDataLst>
          </p:nvPr>
        </p:nvSpPr>
        <p:spPr>
          <a:xfrm>
            <a:off x="837565" y="4244627"/>
            <a:ext cx="2670175" cy="574359"/>
          </a:xfrm>
          <a:prstGeom prst="roundRect">
            <a:avLst>
              <a:gd name="adj" fmla="val 50000"/>
            </a:avLst>
          </a:prstGeom>
          <a:solidFill>
            <a:schemeClr val="accent1"/>
          </a:solidFill>
        </p:spPr>
        <p:txBody>
          <a:bodyPr wrap="square" anchor="ctr" anchorCtr="0">
            <a:normAutofit/>
          </a:bodyPr>
          <a:lstStyle>
            <a:lvl1pPr marL="0" indent="0" algn="ctr">
              <a:lnSpc>
                <a:spcPct val="100000"/>
              </a:lnSpc>
              <a:buNone/>
              <a:defRPr sz="1600">
                <a:solidFill>
                  <a:srgbClr val="FFFFFF"/>
                </a:solidFill>
              </a:defRPr>
            </a:lvl1pPr>
          </a:lstStyle>
          <a:p>
            <a:pPr lvl="0"/>
            <a:r>
              <a:rPr lang="zh-CN" altLang="en-US" dirty="0"/>
              <a:t>署名</a:t>
            </a:r>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chemeClr val="accent5"/>
        </a:solidFill>
        <a:effectLst/>
      </p:bgPr>
    </p:bg>
    <p:spTree>
      <p:nvGrpSpPr>
        <p:cNvPr id="3230" name="Shape 3230"/>
        <p:cNvGrpSpPr/>
        <p:nvPr/>
      </p:nvGrpSpPr>
      <p:grpSpPr>
        <a:xfrm>
          <a:off x="0" y="0"/>
          <a:ext cx="0" cy="0"/>
          <a:chOff x="0" y="0"/>
          <a:chExt cx="0" cy="0"/>
        </a:xfrm>
      </p:grpSpPr>
      <p:grpSp>
        <p:nvGrpSpPr>
          <p:cNvPr id="3231" name="Google Shape;3231;p11"/>
          <p:cNvGrpSpPr/>
          <p:nvPr/>
        </p:nvGrpSpPr>
        <p:grpSpPr>
          <a:xfrm rot="10800000">
            <a:off x="11801983" y="38276"/>
            <a:ext cx="352016" cy="6781736"/>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289" name="Google Shape;3289;p11"/>
          <p:cNvGrpSpPr/>
          <p:nvPr/>
        </p:nvGrpSpPr>
        <p:grpSpPr>
          <a:xfrm rot="10800000">
            <a:off x="10438095" y="38276"/>
            <a:ext cx="1521044" cy="6781736"/>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352" name="Google Shape;3352;p11"/>
          <p:cNvGrpSpPr/>
          <p:nvPr/>
        </p:nvGrpSpPr>
        <p:grpSpPr>
          <a:xfrm rot="10800000">
            <a:off x="10243268" y="38276"/>
            <a:ext cx="1326185" cy="6586909"/>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3454" name="Google Shape;3454;p11"/>
          <p:cNvGrpSpPr/>
          <p:nvPr/>
        </p:nvGrpSpPr>
        <p:grpSpPr>
          <a:xfrm rot="10800000">
            <a:off x="10243268" y="38276"/>
            <a:ext cx="1521044" cy="6781736"/>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3505" name="Google Shape;3505;p11"/>
          <p:cNvSpPr txBox="1"/>
          <p:nvPr>
            <p:ph type="sldNum" idx="12"/>
          </p:nvPr>
        </p:nvSpPr>
        <p:spPr>
          <a:xfrm>
            <a:off x="122041" y="6293601"/>
            <a:ext cx="731600" cy="524800"/>
          </a:xfrm>
          <a:prstGeom prst="rect">
            <a:avLst/>
          </a:prstGeom>
        </p:spPr>
        <p:txBody>
          <a:bodyPr spcFirstLastPara="1" wrap="square" lIns="91425" tIns="91425" rIns="91425" bIns="91425" anchor="ctr"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l" rtl="0">
              <a:spcBef>
                <a:spcPts val="0"/>
              </a:spcBef>
              <a:spcAft>
                <a:spcPts val="0"/>
              </a:spcAft>
              <a:buNone/>
            </a:pPr>
            <a:fld id="{00000000-1234-1234-1234-123412341234}" type="slidenum">
              <a:rPr lang="en-GB"/>
            </a:fld>
            <a:endParaRPr lang="en-GB"/>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1" Type="http://schemas.openxmlformats.org/officeDocument/2006/relationships/theme" Target="../theme/theme2.xml"/><Relationship Id="rId20" Type="http://schemas.openxmlformats.org/officeDocument/2006/relationships/tags" Target="../tags/tag77.xml"/><Relationship Id="rId2" Type="http://schemas.openxmlformats.org/officeDocument/2006/relationships/slideLayout" Target="../slideLayouts/slideLayout13.xml"/><Relationship Id="rId19" Type="http://schemas.openxmlformats.org/officeDocument/2006/relationships/tags" Target="../tags/tag76.xml"/><Relationship Id="rId18" Type="http://schemas.openxmlformats.org/officeDocument/2006/relationships/tags" Target="../tags/tag75.xml"/><Relationship Id="rId17" Type="http://schemas.openxmlformats.org/officeDocument/2006/relationships/tags" Target="../tags/tag74.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矩形 9"/>
          <p:cNvSpPr/>
          <p:nvPr userDrawn="1">
            <p:custDataLst>
              <p:tags r:id="rId13"/>
            </p:custDataLst>
          </p:nvPr>
        </p:nvSpPr>
        <p:spPr>
          <a:xfrm>
            <a:off x="0" y="0"/>
            <a:ext cx="12190095" cy="6858000"/>
          </a:xfrm>
          <a:prstGeom prst="rect">
            <a:avLst/>
          </a:prstGeom>
          <a:gradFill>
            <a:gsLst>
              <a:gs pos="0">
                <a:schemeClr val="bg2">
                  <a:lumMod val="92000"/>
                </a:schemeClr>
              </a:gs>
              <a:gs pos="100000">
                <a:schemeClr val="bg1"/>
              </a:gs>
            </a:gsLst>
            <a:lin ang="180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9" name="任意多边形: 形状 8"/>
          <p:cNvSpPr/>
          <p:nvPr userDrawn="1">
            <p:custDataLst>
              <p:tags r:id="rId14"/>
            </p:custDataLst>
          </p:nvPr>
        </p:nvSpPr>
        <p:spPr>
          <a:xfrm flipH="1">
            <a:off x="10699478" y="0"/>
            <a:ext cx="1490346" cy="840741"/>
          </a:xfrm>
          <a:custGeom>
            <a:avLst/>
            <a:gdLst>
              <a:gd name="connsiteX0" fmla="*/ 1480712 w 1490346"/>
              <a:gd name="connsiteY0" fmla="*/ 0 h 840741"/>
              <a:gd name="connsiteX1" fmla="*/ 9634 w 1490346"/>
              <a:gd name="connsiteY1" fmla="*/ 0 h 840741"/>
              <a:gd name="connsiteX2" fmla="*/ 0 w 1490346"/>
              <a:gd name="connsiteY2" fmla="*/ 95568 h 840741"/>
              <a:gd name="connsiteX3" fmla="*/ 745173 w 1490346"/>
              <a:gd name="connsiteY3" fmla="*/ 840741 h 840741"/>
              <a:gd name="connsiteX4" fmla="*/ 1490346 w 1490346"/>
              <a:gd name="connsiteY4" fmla="*/ 95568 h 8407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0346" h="840741">
                <a:moveTo>
                  <a:pt x="1480712" y="0"/>
                </a:moveTo>
                <a:lnTo>
                  <a:pt x="9634" y="0"/>
                </a:lnTo>
                <a:lnTo>
                  <a:pt x="0" y="95568"/>
                </a:lnTo>
                <a:cubicBezTo>
                  <a:pt x="0" y="507116"/>
                  <a:pt x="333625" y="840741"/>
                  <a:pt x="745173" y="840741"/>
                </a:cubicBezTo>
                <a:cubicBezTo>
                  <a:pt x="1156721" y="840741"/>
                  <a:pt x="1490346" y="507116"/>
                  <a:pt x="1490346" y="95568"/>
                </a:cubicBezTo>
                <a:close/>
              </a:path>
            </a:pathLst>
          </a:custGeom>
          <a:gradFill>
            <a:gsLst>
              <a:gs pos="100000">
                <a:schemeClr val="bg1">
                  <a:alpha val="0"/>
                </a:schemeClr>
              </a:gs>
              <a:gs pos="0">
                <a:schemeClr val="accent1">
                  <a:alpha val="17000"/>
                </a:schemeClr>
              </a:gs>
            </a:gsLst>
            <a:lin ang="20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2" name="标题占位符 1"/>
          <p:cNvSpPr>
            <a:spLocks noGrp="1"/>
          </p:cNvSpPr>
          <p:nvPr>
            <p:ph type="title"/>
            <p:custDataLst>
              <p:tags r:id="rId15"/>
            </p:custDataLst>
          </p:nvPr>
        </p:nvSpPr>
        <p:spPr>
          <a:xfrm>
            <a:off x="695960" y="3600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6"/>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7"/>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8"/>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8" name="KSO_TEMPLATE" hidden="1"/>
          <p:cNvSpPr/>
          <p:nvPr userDrawn="1">
            <p:custDataLst>
              <p:tags r:id="rId20"/>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100000"/>
        </a:lnSpc>
        <a:spcBef>
          <a:spcPct val="0"/>
        </a:spcBef>
        <a:buNone/>
        <a:defRPr sz="3200" b="1" kern="1200">
          <a:solidFill>
            <a:schemeClr val="accent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2.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tags" Target="../tags/tag78.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3.xml"/><Relationship Id="rId2" Type="http://schemas.openxmlformats.org/officeDocument/2006/relationships/tags" Target="../tags/tag90.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tags" Target="../tags/tag91.xml"/><Relationship Id="rId1"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9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3.xml"/><Relationship Id="rId2" Type="http://schemas.openxmlformats.org/officeDocument/2006/relationships/tags" Target="../tags/tag8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3.xml"/><Relationship Id="rId3" Type="http://schemas.openxmlformats.org/officeDocument/2006/relationships/tags" Target="../tags/tag86.xml"/><Relationship Id="rId2" Type="http://schemas.openxmlformats.org/officeDocument/2006/relationships/image" Target="../media/image3.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13.xml"/><Relationship Id="rId4" Type="http://schemas.openxmlformats.org/officeDocument/2006/relationships/tags" Target="../tags/tag8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3.xml"/><Relationship Id="rId1" Type="http://schemas.openxmlformats.org/officeDocument/2006/relationships/tags" Target="../tags/tag8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标题 6"/>
          <p:cNvSpPr>
            <a:spLocks noGrp="1"/>
          </p:cNvSpPr>
          <p:nvPr>
            <p:ph type="title" idx="2"/>
            <p:custDataLst>
              <p:tags r:id="rId1"/>
            </p:custDataLst>
          </p:nvPr>
        </p:nvSpPr>
        <p:spPr>
          <a:xfrm>
            <a:off x="4563550" y="3123348"/>
            <a:ext cx="7100480" cy="1246841"/>
          </a:xfrm>
        </p:spPr>
        <p:txBody>
          <a:bodyPr>
            <a:normAutofit fontScale="90000"/>
          </a:bodyPr>
          <a:p>
            <a:r>
              <a:rPr lang="en-US" altLang="zh-CN" sz="4445">
                <a:latin typeface="Times New Roman" panose="02020603050405020304" charset="0"/>
                <a:cs typeface="Times New Roman" panose="02020603050405020304" charset="0"/>
              </a:rPr>
              <a:t>Customer Churn Prediction Using Big Data</a:t>
            </a:r>
            <a:endParaRPr lang="en-US" altLang="zh-CN" sz="4445">
              <a:latin typeface="Times New Roman" panose="02020603050405020304" charset="0"/>
              <a:cs typeface="Times New Roman" panose="02020603050405020304" charset="0"/>
            </a:endParaRPr>
          </a:p>
        </p:txBody>
      </p:sp>
      <p:sp>
        <p:nvSpPr>
          <p:cNvPr id="9" name="文本占位符 8"/>
          <p:cNvSpPr>
            <a:spLocks noGrp="1"/>
          </p:cNvSpPr>
          <p:nvPr>
            <p:custDataLst>
              <p:tags r:id="rId2"/>
            </p:custDataLst>
          </p:nvPr>
        </p:nvSpPr>
        <p:spPr>
          <a:xfrm>
            <a:off x="8583655" y="4607241"/>
            <a:ext cx="2670175" cy="574359"/>
          </a:xfrm>
          <a:prstGeom prst="roundRect">
            <a:avLst>
              <a:gd name="adj" fmla="val 50000"/>
            </a:avLst>
          </a:prstGeom>
          <a:solidFill>
            <a:schemeClr val="accent1"/>
          </a:solidFill>
        </p:spPr>
        <p:txBody>
          <a:bodyPr vert="horz" wrap="square" lIns="0" tIns="0" rIns="0" bIns="0" rtlCol="0" anchor="ctr" anchorCtr="0">
            <a:normAutofit/>
          </a:bodyPr>
          <a:lstStyle>
            <a:lvl1pPr marL="0" indent="0" algn="ctr" defTabSz="914400" rtl="0" eaLnBrk="1" latinLnBrk="0" hangingPunct="1">
              <a:lnSpc>
                <a:spcPct val="100000"/>
              </a:lnSpc>
              <a:spcBef>
                <a:spcPts val="1000"/>
              </a:spcBef>
              <a:buFont typeface="Arial" panose="020B0604020202020204" pitchFamily="34" charset="0"/>
              <a:buNone/>
              <a:defRPr sz="1600" kern="1200">
                <a:solidFill>
                  <a:srgbClr val="FFFFFF"/>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bg1"/>
                </a:solidFill>
              </a:rPr>
              <a:t>Reporter: Ke Xu</a:t>
            </a:r>
            <a:endParaRPr lang="zh-CN" altLang="en-US">
              <a:solidFill>
                <a:schemeClr val="bg1"/>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 Evaluation Metrics</a:t>
            </a:r>
            <a:endParaRPr lang="en-US" altLang="zh-CN"/>
          </a:p>
        </p:txBody>
      </p:sp>
      <p:sp>
        <p:nvSpPr>
          <p:cNvPr id="3" name="内容占位符 2"/>
          <p:cNvSpPr>
            <a:spLocks noGrp="1"/>
          </p:cNvSpPr>
          <p:nvPr>
            <p:ph idx="1"/>
          </p:nvPr>
        </p:nvSpPr>
        <p:spPr/>
        <p:txBody>
          <a:bodyPr>
            <a:noAutofit/>
          </a:bodyPr>
          <a:p>
            <a:r>
              <a:rPr lang="en-US" altLang="zh-CN">
                <a:latin typeface="Times New Roman" panose="02020603050405020304" charset="0"/>
                <a:cs typeface="Times New Roman" panose="02020603050405020304" charset="0"/>
              </a:rPr>
              <a:t>I use the following performance metrics to evaluate the models:</a:t>
            </a:r>
            <a:endParaRPr lang="en-US" altLang="zh-CN">
              <a:latin typeface="Times New Roman" panose="02020603050405020304" charset="0"/>
              <a:cs typeface="Times New Roman" panose="02020603050405020304" charset="0"/>
            </a:endParaRPr>
          </a:p>
          <a:p>
            <a:pPr marL="0" indent="457200">
              <a:buNone/>
            </a:pPr>
            <a:r>
              <a:rPr lang="en-US" altLang="zh-CN">
                <a:latin typeface="Times New Roman" panose="02020603050405020304" charset="0"/>
                <a:cs typeface="Times New Roman" panose="02020603050405020304" charset="0"/>
              </a:rPr>
              <a:t>Accuracy: The proportion of correct predictions (suitable for balanced datasets).</a:t>
            </a:r>
            <a:endParaRPr lang="en-US" altLang="zh-CN">
              <a:latin typeface="Times New Roman" panose="02020603050405020304" charset="0"/>
              <a:cs typeface="Times New Roman" panose="02020603050405020304" charset="0"/>
            </a:endParaRPr>
          </a:p>
          <a:p>
            <a:pPr marL="0" indent="457200">
              <a:buNone/>
            </a:pPr>
            <a:r>
              <a:rPr lang="en-US" altLang="zh-CN">
                <a:latin typeface="Times New Roman" panose="02020603050405020304" charset="0"/>
                <a:cs typeface="Times New Roman" panose="02020603050405020304" charset="0"/>
              </a:rPr>
              <a:t>Precision: The proportion of true positive predictions out of all positive predictions.</a:t>
            </a:r>
            <a:endParaRPr lang="en-US" altLang="zh-CN">
              <a:latin typeface="Times New Roman" panose="02020603050405020304" charset="0"/>
              <a:cs typeface="Times New Roman" panose="02020603050405020304" charset="0"/>
            </a:endParaRPr>
          </a:p>
          <a:p>
            <a:pPr marL="0" indent="457200">
              <a:buNone/>
            </a:pPr>
            <a:r>
              <a:rPr lang="en-US" altLang="zh-CN">
                <a:latin typeface="Times New Roman" panose="02020603050405020304" charset="0"/>
                <a:cs typeface="Times New Roman" panose="02020603050405020304" charset="0"/>
              </a:rPr>
              <a:t>Recall: The proportion of true positive predictions out of all actual positives (important for identifying churn).</a:t>
            </a:r>
            <a:endParaRPr lang="en-US" altLang="zh-CN">
              <a:latin typeface="Times New Roman" panose="02020603050405020304" charset="0"/>
              <a:cs typeface="Times New Roman" panose="02020603050405020304" charset="0"/>
            </a:endParaRPr>
          </a:p>
          <a:p>
            <a:pPr marL="0" indent="457200">
              <a:buNone/>
            </a:pPr>
            <a:r>
              <a:rPr lang="en-US" altLang="zh-CN">
                <a:latin typeface="Times New Roman" panose="02020603050405020304" charset="0"/>
                <a:cs typeface="Times New Roman" panose="02020603050405020304" charset="0"/>
              </a:rPr>
              <a:t>F1-Score: The harmonic mean of precision and recall, useful for imbalanced datasets.</a:t>
            </a:r>
            <a:endParaRPr lang="en-US" altLang="zh-CN">
              <a:latin typeface="Times New Roman" panose="02020603050405020304" charset="0"/>
              <a:cs typeface="Times New Roman" panose="02020603050405020304" charset="0"/>
            </a:endParaRPr>
          </a:p>
          <a:p>
            <a:pPr marL="0" indent="457200">
              <a:buNone/>
            </a:pPr>
            <a:r>
              <a:rPr lang="en-US" altLang="zh-CN">
                <a:latin typeface="Times New Roman" panose="02020603050405020304" charset="0"/>
                <a:cs typeface="Times New Roman" panose="02020603050405020304" charset="0"/>
              </a:rPr>
              <a:t>Area Under the ROC Curve (AUC-ROC): Evaluates the model's ability to distinguish between classes.</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17220" y="52660"/>
            <a:ext cx="10800000" cy="720000"/>
          </a:xfrm>
        </p:spPr>
        <p:txBody>
          <a:bodyPr/>
          <a:p>
            <a:r>
              <a:rPr lang="en-US" altLang="zh-CN"/>
              <a:t>Model Comparison</a:t>
            </a:r>
            <a:endParaRPr lang="en-US" altLang="zh-CN"/>
          </a:p>
        </p:txBody>
      </p:sp>
      <p:pic>
        <p:nvPicPr>
          <p:cNvPr id="6" name="图片 5" descr="Model_Comparsion"/>
          <p:cNvPicPr>
            <a:picLocks noChangeAspect="1"/>
          </p:cNvPicPr>
          <p:nvPr/>
        </p:nvPicPr>
        <p:blipFill>
          <a:blip r:embed="rId1"/>
          <a:stretch>
            <a:fillRect/>
          </a:stretch>
        </p:blipFill>
        <p:spPr>
          <a:xfrm>
            <a:off x="2880995" y="772795"/>
            <a:ext cx="6273165" cy="627316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Feature Importance Analysis</a:t>
            </a:r>
            <a:endParaRPr lang="en-US" altLang="zh-CN"/>
          </a:p>
        </p:txBody>
      </p:sp>
      <p:pic>
        <p:nvPicPr>
          <p:cNvPr id="4" name="内容占位符 3" descr="Feature_Importance"/>
          <p:cNvPicPr>
            <a:picLocks noChangeAspect="1"/>
          </p:cNvPicPr>
          <p:nvPr>
            <p:ph idx="1"/>
          </p:nvPr>
        </p:nvPicPr>
        <p:blipFill>
          <a:blip r:embed="rId1"/>
          <a:stretch>
            <a:fillRect/>
          </a:stretch>
        </p:blipFill>
        <p:spPr>
          <a:xfrm>
            <a:off x="2526030" y="1080135"/>
            <a:ext cx="7140575" cy="5713095"/>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Conclusion</a:t>
            </a:r>
            <a:endParaRPr lang="en-US" altLang="zh-CN"/>
          </a:p>
        </p:txBody>
      </p:sp>
      <p:sp>
        <p:nvSpPr>
          <p:cNvPr id="3" name="内容占位符 2"/>
          <p:cNvSpPr>
            <a:spLocks noGrp="1"/>
          </p:cNvSpPr>
          <p:nvPr>
            <p:ph idx="1"/>
          </p:nvPr>
        </p:nvSpPr>
        <p:spPr/>
        <p:txBody>
          <a:bodyPr/>
          <a:p>
            <a:pPr marL="0" indent="0">
              <a:buNone/>
            </a:pPr>
            <a:r>
              <a:rPr lang="en-US" altLang="zh-CN" sz="2800">
                <a:latin typeface="Times New Roman" panose="02020603050405020304" charset="0"/>
                <a:cs typeface="Times New Roman" panose="02020603050405020304" charset="0"/>
              </a:rPr>
              <a:t>This project aims to create a robust, scalable model for predicting customer churn using big data techniques. By generating synthetic data and applying machine learning algorithms, businesses can make informed decisions about customer retention, ultimately improving profitability and customer satisfaction. The process will involve careful data preprocessing, algorithm selection, model tuning, and evaluation to ensure the best results, with actionable insights that businesses can apply in their customer relationship management strategies.</a:t>
            </a:r>
            <a:endParaRPr lang="en-US" altLang="zh-CN" sz="2800">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058" name="Shape 4058"/>
        <p:cNvGrpSpPr/>
        <p:nvPr/>
      </p:nvGrpSpPr>
      <p:grpSpPr>
        <a:xfrm>
          <a:off x="0" y="0"/>
          <a:ext cx="0" cy="0"/>
          <a:chOff x="0" y="0"/>
          <a:chExt cx="0" cy="0"/>
        </a:xfrm>
      </p:grpSpPr>
      <p:sp>
        <p:nvSpPr>
          <p:cNvPr id="4059" name="Google Shape;4059;p35"/>
          <p:cNvSpPr txBox="1"/>
          <p:nvPr>
            <p:ph type="ctrTitle" idx="4294967295"/>
          </p:nvPr>
        </p:nvSpPr>
        <p:spPr>
          <a:xfrm>
            <a:off x="914400" y="993533"/>
            <a:ext cx="6485200" cy="1546400"/>
          </a:xfrm>
          <a:prstGeom prst="rect">
            <a:avLst/>
          </a:prstGeom>
        </p:spPr>
        <p:txBody>
          <a:bodyPr spcFirstLastPara="1" wrap="square" lIns="121900" tIns="121900" rIns="121900" bIns="121900" anchor="b" anchorCtr="0">
            <a:noAutofit/>
          </a:bodyPr>
          <a:lstStyle/>
          <a:p>
            <a:pPr marL="0" lvl="0" indent="0" algn="l" rtl="0">
              <a:spcBef>
                <a:spcPts val="0"/>
              </a:spcBef>
              <a:spcAft>
                <a:spcPts val="0"/>
              </a:spcAft>
              <a:buNone/>
            </a:pPr>
            <a:r>
              <a:rPr lang="en-GB" sz="8000">
                <a:solidFill>
                  <a:srgbClr val="80BFB7"/>
                </a:solidFill>
              </a:rPr>
              <a:t>THANKS!</a:t>
            </a:r>
            <a:endParaRPr sz="8000">
              <a:solidFill>
                <a:srgbClr val="80BFB7"/>
              </a:solidFill>
            </a:endParaRPr>
          </a:p>
        </p:txBody>
      </p:sp>
      <p:sp>
        <p:nvSpPr>
          <p:cNvPr id="4060" name="Google Shape;4060;p35"/>
          <p:cNvSpPr txBox="1"/>
          <p:nvPr>
            <p:ph type="subTitle" idx="4294967295"/>
          </p:nvPr>
        </p:nvSpPr>
        <p:spPr>
          <a:xfrm>
            <a:off x="914400" y="2592967"/>
            <a:ext cx="6485200" cy="1046400"/>
          </a:xfrm>
          <a:prstGeom prst="rect">
            <a:avLst/>
          </a:prstGeom>
        </p:spPr>
        <p:txBody>
          <a:bodyPr spcFirstLastPara="1" wrap="square" lIns="121900" tIns="121900" rIns="121900" bIns="121900" anchor="t" anchorCtr="0">
            <a:noAutofit/>
          </a:bodyPr>
          <a:lstStyle/>
          <a:p>
            <a:pPr marL="0" lvl="0" indent="0" algn="l" rtl="0">
              <a:spcBef>
                <a:spcPts val="600"/>
              </a:spcBef>
              <a:spcAft>
                <a:spcPts val="0"/>
              </a:spcAft>
              <a:buNone/>
            </a:pPr>
            <a:r>
              <a:rPr lang="en-GB" sz="4800">
                <a:solidFill>
                  <a:srgbClr val="D3EBD5"/>
                </a:solidFill>
                <a:highlight>
                  <a:srgbClr val="01597F"/>
                </a:highlight>
              </a:rPr>
              <a:t>Any questions?</a:t>
            </a:r>
            <a:endParaRPr sz="4800">
              <a:solidFill>
                <a:srgbClr val="D3EBD5"/>
              </a:solidFill>
              <a:highlight>
                <a:srgbClr val="01597F"/>
              </a:highlight>
            </a:endParaRP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5960" y="292690"/>
            <a:ext cx="10800000" cy="720000"/>
          </a:xfrm>
        </p:spPr>
        <p:txBody>
          <a:bodyPr>
            <a:noAutofit/>
          </a:bodyPr>
          <a:p>
            <a:r>
              <a:rPr lang="en-US" altLang="zh-CN" sz="4800">
                <a:latin typeface="Times New Roman" panose="02020603050405020304" charset="0"/>
                <a:cs typeface="Times New Roman" panose="02020603050405020304" charset="0"/>
              </a:rPr>
              <a:t>Introduction</a:t>
            </a:r>
            <a:endParaRPr lang="en-US" altLang="zh-CN" sz="4800">
              <a:latin typeface="Times New Roman" panose="02020603050405020304" charset="0"/>
              <a:cs typeface="Times New Roman" panose="02020603050405020304" charset="0"/>
            </a:endParaRPr>
          </a:p>
        </p:txBody>
      </p:sp>
      <p:pic>
        <p:nvPicPr>
          <p:cNvPr id="4" name="内容占位符 3" descr="customer churn"/>
          <p:cNvPicPr>
            <a:picLocks noChangeAspect="1"/>
          </p:cNvPicPr>
          <p:nvPr>
            <p:ph idx="1"/>
          </p:nvPr>
        </p:nvPicPr>
        <p:blipFill>
          <a:blip r:embed="rId1"/>
          <a:stretch>
            <a:fillRect/>
          </a:stretch>
        </p:blipFill>
        <p:spPr>
          <a:xfrm>
            <a:off x="6179185" y="2257425"/>
            <a:ext cx="5791200" cy="3276600"/>
          </a:xfrm>
          <a:prstGeom prst="rect">
            <a:avLst/>
          </a:prstGeom>
        </p:spPr>
      </p:pic>
      <p:sp>
        <p:nvSpPr>
          <p:cNvPr id="6" name="文本框 5"/>
          <p:cNvSpPr txBox="1"/>
          <p:nvPr/>
        </p:nvSpPr>
        <p:spPr>
          <a:xfrm>
            <a:off x="750570" y="1080135"/>
            <a:ext cx="5151755" cy="5631180"/>
          </a:xfrm>
          <a:prstGeom prst="rect">
            <a:avLst/>
          </a:prstGeom>
          <a:noFill/>
        </p:spPr>
        <p:txBody>
          <a:bodyPr wrap="square" rtlCol="0">
            <a:spAutoFit/>
          </a:bodyPr>
          <a:p>
            <a:pPr marL="342900" indent="-342900" fontAlgn="auto">
              <a:lnSpc>
                <a:spcPct val="150000"/>
              </a:lnSpc>
              <a:buFont typeface="Arial" panose="020B0604020202020204" pitchFamily="34" charset="0"/>
              <a:buChar char="•"/>
            </a:pPr>
            <a:r>
              <a:rPr lang="en-US" altLang="zh-CN" sz="2400">
                <a:latin typeface="Times New Roman" panose="02020603050405020304" charset="0"/>
                <a:cs typeface="Times New Roman" panose="02020603050405020304" charset="0"/>
              </a:rPr>
              <a:t>Customer churn prediction is a key area of interest for businesses aiming to retain customers and improve long-term profitability. </a:t>
            </a:r>
            <a:endParaRPr lang="en-US" altLang="zh-CN" sz="2400">
              <a:latin typeface="Times New Roman" panose="02020603050405020304" charset="0"/>
              <a:cs typeface="Times New Roman" panose="02020603050405020304" charset="0"/>
            </a:endParaRPr>
          </a:p>
          <a:p>
            <a:pPr marL="342900" indent="-342900" fontAlgn="auto">
              <a:lnSpc>
                <a:spcPct val="150000"/>
              </a:lnSpc>
              <a:buFont typeface="Arial" panose="020B0604020202020204" pitchFamily="34" charset="0"/>
              <a:buChar char="•"/>
            </a:pPr>
            <a:r>
              <a:rPr lang="en-US" altLang="zh-CN" sz="2400">
                <a:latin typeface="Times New Roman" panose="02020603050405020304" charset="0"/>
                <a:cs typeface="Times New Roman" panose="02020603050405020304" charset="0"/>
              </a:rPr>
              <a:t>Churn occurs when customers stop using a service or product, and predicting when it will happen is crucial for businesses to take proactive measures to retain high-value customers.</a:t>
            </a:r>
            <a:endParaRPr lang="en-US" altLang="zh-CN" sz="2400">
              <a:latin typeface="Times New Roman" panose="02020603050405020304" charset="0"/>
              <a:cs typeface="Times New Roman" panose="02020603050405020304" charset="0"/>
            </a:endParaRPr>
          </a:p>
        </p:txBody>
      </p:sp>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Problem Statement</a:t>
            </a:r>
            <a:endParaRPr lang="en-US" altLang="zh-CN"/>
          </a:p>
        </p:txBody>
      </p:sp>
      <p:sp>
        <p:nvSpPr>
          <p:cNvPr id="3" name="内容占位符 2"/>
          <p:cNvSpPr>
            <a:spLocks noGrp="1"/>
          </p:cNvSpPr>
          <p:nvPr>
            <p:ph idx="1"/>
          </p:nvPr>
        </p:nvSpPr>
        <p:spPr/>
        <p:txBody>
          <a:bodyPr/>
          <a:p>
            <a:r>
              <a:rPr lang="en-US" altLang="zh-CN">
                <a:latin typeface="Times New Roman" panose="02020603050405020304" charset="0"/>
                <a:cs typeface="Times New Roman" panose="02020603050405020304" charset="0"/>
              </a:rPr>
              <a:t>The primary goal of this project is to predict customer churn (whether a customer will leave the service in the near future). This binary classification problem will involve predicting a target variable where:</a:t>
            </a:r>
            <a:endParaRPr lang="en-US" altLang="zh-CN">
              <a:latin typeface="Times New Roman" panose="02020603050405020304" charset="0"/>
              <a:cs typeface="Times New Roman" panose="02020603050405020304" charset="0"/>
            </a:endParaRPr>
          </a:p>
          <a:p>
            <a:pPr marL="0" indent="0">
              <a:buNone/>
            </a:pPr>
            <a:r>
              <a:rPr lang="en-US" altLang="zh-CN">
                <a:latin typeface="Times New Roman" panose="02020603050405020304" charset="0"/>
                <a:cs typeface="Times New Roman" panose="02020603050405020304" charset="0"/>
              </a:rPr>
              <a:t>   1 indicates that the customer will churn. 0 indicates that the customer will not churn.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Given the scale of the dataset and the potential impact of accurate churn predictions, this project will explore a range of algorithms to ensure the best model is selected for the task.</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90550" y="360000"/>
            <a:ext cx="10800000" cy="720000"/>
          </a:xfrm>
        </p:spPr>
        <p:txBody>
          <a:bodyPr/>
          <a:p>
            <a:r>
              <a:rPr lang="en-US" altLang="zh-CN"/>
              <a:t>Telco Customer Churn Dataset</a:t>
            </a:r>
            <a:endParaRPr lang="en-US" altLang="zh-CN"/>
          </a:p>
        </p:txBody>
      </p:sp>
      <p:sp>
        <p:nvSpPr>
          <p:cNvPr id="3" name="内容占位符 2"/>
          <p:cNvSpPr>
            <a:spLocks noGrp="1"/>
          </p:cNvSpPr>
          <p:nvPr>
            <p:ph idx="1"/>
          </p:nvPr>
        </p:nvSpPr>
        <p:spPr>
          <a:xfrm>
            <a:off x="590550" y="1334770"/>
            <a:ext cx="6194425" cy="4873625"/>
          </a:xfrm>
        </p:spPr>
        <p:txBody>
          <a:bodyPr>
            <a:noAutofit/>
          </a:bodyPr>
          <a:p>
            <a:r>
              <a:rPr lang="en-US" altLang="zh-CN" sz="1700">
                <a:latin typeface="Times New Roman" panose="02020603050405020304" charset="0"/>
                <a:cs typeface="Times New Roman" panose="02020603050405020304" charset="0"/>
              </a:rPr>
              <a:t>Source: IBM Sample Datasets (frequently used in Kaggle and ML educational materials)</a:t>
            </a:r>
            <a:endParaRPr lang="en-US" altLang="zh-CN" sz="1700">
              <a:latin typeface="Times New Roman" panose="02020603050405020304" charset="0"/>
              <a:cs typeface="Times New Roman" panose="02020603050405020304" charset="0"/>
            </a:endParaRPr>
          </a:p>
          <a:p>
            <a:r>
              <a:rPr lang="en-US" altLang="zh-CN" sz="1700">
                <a:latin typeface="Times New Roman" panose="02020603050405020304" charset="0"/>
                <a:cs typeface="Times New Roman" panose="02020603050405020304" charset="0"/>
              </a:rPr>
              <a:t>Format: CSV file</a:t>
            </a:r>
            <a:endParaRPr lang="en-US" altLang="zh-CN" sz="1700">
              <a:latin typeface="Times New Roman" panose="02020603050405020304" charset="0"/>
              <a:cs typeface="Times New Roman" panose="02020603050405020304" charset="0"/>
            </a:endParaRPr>
          </a:p>
          <a:p>
            <a:r>
              <a:rPr lang="en-US" altLang="zh-CN" sz="1700">
                <a:latin typeface="Times New Roman" panose="02020603050405020304" charset="0"/>
                <a:cs typeface="Times New Roman" panose="02020603050405020304" charset="0"/>
              </a:rPr>
              <a:t>Rows: ~7,000 (each row represents one customer)</a:t>
            </a:r>
            <a:endParaRPr lang="en-US" altLang="zh-CN" sz="1700">
              <a:latin typeface="Times New Roman" panose="02020603050405020304" charset="0"/>
              <a:cs typeface="Times New Roman" panose="02020603050405020304" charset="0"/>
            </a:endParaRPr>
          </a:p>
          <a:p>
            <a:r>
              <a:rPr lang="en-US" altLang="zh-CN" sz="1700">
                <a:latin typeface="Times New Roman" panose="02020603050405020304" charset="0"/>
                <a:cs typeface="Times New Roman" panose="02020603050405020304" charset="0"/>
              </a:rPr>
              <a:t>Columns: 21 total variables including: </a:t>
            </a:r>
            <a:endParaRPr lang="en-US" altLang="zh-CN" sz="1700">
              <a:latin typeface="Times New Roman" panose="02020603050405020304" charset="0"/>
              <a:cs typeface="Times New Roman" panose="02020603050405020304" charset="0"/>
            </a:endParaRPr>
          </a:p>
          <a:p>
            <a:pPr marL="0" indent="457200">
              <a:buNone/>
            </a:pPr>
            <a:r>
              <a:rPr lang="en-US" altLang="zh-CN" sz="1700">
                <a:latin typeface="Times New Roman" panose="02020603050405020304" charset="0"/>
                <a:cs typeface="Times New Roman" panose="02020603050405020304" charset="0"/>
              </a:rPr>
              <a:t>Cusomer demographics</a:t>
            </a:r>
            <a:endParaRPr lang="en-US" altLang="zh-CN" sz="1700">
              <a:latin typeface="Times New Roman" panose="02020603050405020304" charset="0"/>
              <a:cs typeface="Times New Roman" panose="02020603050405020304" charset="0"/>
            </a:endParaRPr>
          </a:p>
          <a:p>
            <a:pPr marL="0" indent="457200">
              <a:buNone/>
            </a:pPr>
            <a:r>
              <a:rPr lang="en-US" altLang="zh-CN" sz="1700">
                <a:latin typeface="Times New Roman" panose="02020603050405020304" charset="0"/>
                <a:cs typeface="Times New Roman" panose="02020603050405020304" charset="0"/>
              </a:rPr>
              <a:t>Service subscription details</a:t>
            </a:r>
            <a:endParaRPr lang="en-US" altLang="zh-CN" sz="1700">
              <a:latin typeface="Times New Roman" panose="02020603050405020304" charset="0"/>
              <a:cs typeface="Times New Roman" panose="02020603050405020304" charset="0"/>
            </a:endParaRPr>
          </a:p>
          <a:p>
            <a:pPr marL="0" indent="457200">
              <a:buNone/>
            </a:pPr>
            <a:r>
              <a:rPr lang="en-US" altLang="zh-CN" sz="1700">
                <a:latin typeface="Times New Roman" panose="02020603050405020304" charset="0"/>
                <a:cs typeface="Times New Roman" panose="02020603050405020304" charset="0"/>
              </a:rPr>
              <a:t>Account and billing information</a:t>
            </a:r>
            <a:endParaRPr lang="en-US" altLang="zh-CN" sz="1700">
              <a:latin typeface="Times New Roman" panose="02020603050405020304" charset="0"/>
              <a:cs typeface="Times New Roman" panose="02020603050405020304" charset="0"/>
            </a:endParaRPr>
          </a:p>
          <a:p>
            <a:pPr marL="0" indent="457200">
              <a:buNone/>
            </a:pPr>
            <a:r>
              <a:rPr lang="en-US" altLang="zh-CN" sz="1700">
                <a:latin typeface="Times New Roman" panose="02020603050405020304" charset="0"/>
                <a:cs typeface="Times New Roman" panose="02020603050405020304" charset="0"/>
              </a:rPr>
              <a:t>Churn label (target variable)</a:t>
            </a:r>
            <a:endParaRPr lang="en-US" altLang="zh-CN" sz="1700">
              <a:latin typeface="Times New Roman" panose="02020603050405020304" charset="0"/>
              <a:cs typeface="Times New Roman" panose="02020603050405020304" charset="0"/>
            </a:endParaRPr>
          </a:p>
        </p:txBody>
      </p:sp>
      <p:sp>
        <p:nvSpPr>
          <p:cNvPr id="4" name="文本框 3"/>
          <p:cNvSpPr txBox="1"/>
          <p:nvPr/>
        </p:nvSpPr>
        <p:spPr>
          <a:xfrm>
            <a:off x="6784975" y="2691130"/>
            <a:ext cx="5132070" cy="1476375"/>
          </a:xfrm>
          <a:prstGeom prst="rect">
            <a:avLst/>
          </a:prstGeom>
          <a:noFill/>
        </p:spPr>
        <p:txBody>
          <a:bodyPr wrap="square" rtlCol="0">
            <a:spAutoFit/>
          </a:bodyPr>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rPr>
              <a:t>In order to meet the dataset size requirement, I randomly sample from the existing dataset and duplicate records to increase the number of rows to nearly 1,000,000. </a:t>
            </a:r>
            <a:endParaRPr lang="en-US" altLang="zh-CN">
              <a:latin typeface="Times New Roman" panose="02020603050405020304" charset="0"/>
              <a:cs typeface="Times New Roman" panose="02020603050405020304" charset="0"/>
            </a:endParaRPr>
          </a:p>
          <a:p>
            <a:pPr marL="285750" indent="-285750">
              <a:buFont typeface="Arial" panose="020B0604020202020204" pitchFamily="34" charset="0"/>
              <a:buChar char="•"/>
            </a:pP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Data Preprocessing</a:t>
            </a:r>
            <a:endParaRPr lang="en-US" altLang="zh-CN"/>
          </a:p>
        </p:txBody>
      </p:sp>
      <p:sp>
        <p:nvSpPr>
          <p:cNvPr id="3" name="内容占位符 2"/>
          <p:cNvSpPr>
            <a:spLocks noGrp="1"/>
          </p:cNvSpPr>
          <p:nvPr>
            <p:ph idx="1"/>
          </p:nvPr>
        </p:nvSpPr>
        <p:spPr>
          <a:xfrm>
            <a:off x="695960" y="1677669"/>
            <a:ext cx="10800000" cy="4873625"/>
          </a:xfrm>
        </p:spPr>
        <p:txBody>
          <a:bodyPr>
            <a:normAutofit lnSpcReduction="20000"/>
          </a:bodyPr>
          <a:p>
            <a:r>
              <a:rPr lang="en-US" altLang="zh-CN">
                <a:latin typeface="Times New Roman" panose="02020603050405020304" charset="0"/>
                <a:cs typeface="Times New Roman" panose="02020603050405020304" charset="0"/>
              </a:rPr>
              <a:t>After loading the dataset, I firstly check for non-numeric values and empty strings in the numerical columns and replace empty strings with NaN. </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If there are still missing values after the replacement, impute them with column mean.</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Encode target variables and other binary categorical variables.</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Initialize the StandardScaler and apply Min-Max scaling to the numerical features</a:t>
            </a:r>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Calculate Z-scores for numerical columns and Identify outliers based on Z-score (|Z| &gt; 3). Using IQR (Q3-Q1) to remove outliers (values outside 1.5 * IQR).</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95960" y="274275"/>
            <a:ext cx="10800000" cy="720000"/>
          </a:xfrm>
        </p:spPr>
        <p:txBody>
          <a:bodyPr/>
          <a:p>
            <a:r>
              <a:rPr lang="en-US" altLang="zh-CN"/>
              <a:t>Feature Analysis</a:t>
            </a:r>
            <a:endParaRPr lang="en-US" altLang="zh-CN"/>
          </a:p>
        </p:txBody>
      </p:sp>
      <p:sp>
        <p:nvSpPr>
          <p:cNvPr id="3" name="内容占位符 2"/>
          <p:cNvSpPr>
            <a:spLocks noGrp="1"/>
          </p:cNvSpPr>
          <p:nvPr>
            <p:ph idx="1"/>
          </p:nvPr>
        </p:nvSpPr>
        <p:spPr>
          <a:xfrm>
            <a:off x="695960" y="1301750"/>
            <a:ext cx="3727450" cy="4873625"/>
          </a:xfrm>
        </p:spPr>
        <p:txBody>
          <a:bodyPr>
            <a:noAutofit/>
          </a:bodyPr>
          <a:p>
            <a:r>
              <a:rPr lang="en-US" altLang="zh-CN" sz="1800">
                <a:latin typeface="Times New Roman" panose="02020603050405020304" charset="0"/>
                <a:cs typeface="Times New Roman" panose="02020603050405020304" charset="0"/>
              </a:rPr>
              <a:t>Numerical Features:</a:t>
            </a:r>
            <a:endParaRPr lang="en-US" altLang="zh-CN" sz="1800">
              <a:latin typeface="Times New Roman" panose="02020603050405020304" charset="0"/>
              <a:cs typeface="Times New Roman" panose="02020603050405020304" charset="0"/>
            </a:endParaRPr>
          </a:p>
          <a:p>
            <a:r>
              <a:rPr lang="en-US" altLang="zh-CN" sz="1800">
                <a:latin typeface="Times New Roman" panose="02020603050405020304" charset="0"/>
                <a:cs typeface="Times New Roman" panose="02020603050405020304" charset="0"/>
              </a:rPr>
              <a:t>Customer tenure: The length of time the customer has been using the service.</a:t>
            </a:r>
            <a:endParaRPr lang="en-US" altLang="zh-CN" sz="1800">
              <a:latin typeface="Times New Roman" panose="02020603050405020304" charset="0"/>
              <a:cs typeface="Times New Roman" panose="02020603050405020304" charset="0"/>
            </a:endParaRPr>
          </a:p>
          <a:p>
            <a:r>
              <a:rPr lang="en-US" altLang="zh-CN" sz="1800">
                <a:latin typeface="Times New Roman" panose="02020603050405020304" charset="0"/>
                <a:cs typeface="Times New Roman" panose="02020603050405020304" charset="0"/>
              </a:rPr>
              <a:t>Monthly Charges: The average amount spent per month by the customer.</a:t>
            </a:r>
            <a:endParaRPr lang="en-US" altLang="zh-CN" sz="1800">
              <a:latin typeface="Times New Roman" panose="02020603050405020304" charset="0"/>
              <a:cs typeface="Times New Roman" panose="02020603050405020304" charset="0"/>
            </a:endParaRPr>
          </a:p>
          <a:p>
            <a:r>
              <a:rPr lang="en-US" altLang="zh-CN" sz="1800">
                <a:latin typeface="Times New Roman" panose="02020603050405020304" charset="0"/>
                <a:cs typeface="Times New Roman" panose="02020603050405020304" charset="0"/>
              </a:rPr>
              <a:t>Total Charges: The total charges of  a customer over time.</a:t>
            </a:r>
            <a:endParaRPr lang="en-US" altLang="zh-CN" sz="1800">
              <a:latin typeface="Times New Roman" panose="02020603050405020304" charset="0"/>
              <a:cs typeface="Times New Roman" panose="02020603050405020304" charset="0"/>
            </a:endParaRPr>
          </a:p>
          <a:p>
            <a:pPr marL="0" indent="0">
              <a:buNone/>
            </a:pPr>
            <a:endParaRPr lang="en-US" altLang="zh-CN" sz="1800">
              <a:latin typeface="Times New Roman" panose="02020603050405020304" charset="0"/>
              <a:cs typeface="Times New Roman" panose="02020603050405020304" charset="0"/>
            </a:endParaRPr>
          </a:p>
        </p:txBody>
      </p:sp>
      <p:sp>
        <p:nvSpPr>
          <p:cNvPr id="4" name="文本框 3"/>
          <p:cNvSpPr txBox="1"/>
          <p:nvPr/>
        </p:nvSpPr>
        <p:spPr>
          <a:xfrm>
            <a:off x="5969635" y="1308100"/>
            <a:ext cx="6068695" cy="368300"/>
          </a:xfrm>
          <a:prstGeom prst="rect">
            <a:avLst/>
          </a:prstGeom>
          <a:noFill/>
        </p:spPr>
        <p:txBody>
          <a:bodyPr wrap="square" rtlCol="0">
            <a:spAutoFit/>
          </a:bodyPr>
          <a:p>
            <a:endParaRPr lang="zh-CN" altLang="en-US"/>
          </a:p>
        </p:txBody>
      </p:sp>
      <p:sp>
        <p:nvSpPr>
          <p:cNvPr id="5" name="文本框 4"/>
          <p:cNvSpPr txBox="1"/>
          <p:nvPr/>
        </p:nvSpPr>
        <p:spPr>
          <a:xfrm>
            <a:off x="5259705" y="1503680"/>
            <a:ext cx="5671185" cy="2377440"/>
          </a:xfrm>
          <a:prstGeom prst="rect">
            <a:avLst/>
          </a:prstGeom>
          <a:noFill/>
        </p:spPr>
        <p:txBody>
          <a:bodyPr wrap="square" rtlCol="0">
            <a:spAutoFit/>
          </a:bodyPr>
          <a:p>
            <a:pPr marL="228600" indent="-228600" algn="l">
              <a:lnSpc>
                <a:spcPct val="130000"/>
              </a:lnSpc>
              <a:spcBef>
                <a:spcPts val="1000"/>
              </a:spcBef>
              <a:buClrTx/>
              <a:buSzTx/>
              <a:buFont typeface="Arial" panose="020B0604020202020204" pitchFamily="34" charset="0"/>
              <a:buChar char="•"/>
            </a:pPr>
            <a:r>
              <a:rPr lang="en-US" altLang="zh-CN">
                <a:latin typeface="Times New Roman" panose="02020603050405020304" charset="0"/>
                <a:cs typeface="Times New Roman" panose="02020603050405020304" charset="0"/>
              </a:rPr>
              <a:t>Categorical Features: </a:t>
            </a:r>
            <a:endParaRPr lang="en-US" altLang="zh-CN">
              <a:latin typeface="Times New Roman" panose="02020603050405020304" charset="0"/>
              <a:cs typeface="Times New Roman" panose="02020603050405020304" charset="0"/>
            </a:endParaRPr>
          </a:p>
          <a:p>
            <a:pPr marL="228600" indent="-228600" algn="l">
              <a:lnSpc>
                <a:spcPct val="130000"/>
              </a:lnSpc>
              <a:spcBef>
                <a:spcPts val="1000"/>
              </a:spcBef>
              <a:buClrTx/>
              <a:buSzTx/>
              <a:buFont typeface="Arial" panose="020B0604020202020204" pitchFamily="34" charset="0"/>
              <a:buChar char="•"/>
            </a:pPr>
            <a:r>
              <a:rPr lang="en-US" altLang="zh-CN">
                <a:latin typeface="Times New Roman" panose="02020603050405020304" charset="0"/>
                <a:cs typeface="Times New Roman" panose="02020603050405020304" charset="0"/>
              </a:rPr>
              <a:t>Gender, SeniorCitizen, Partner, Dependents,  PhoneService, MultipleLines, InternetService, OnlineSecurity, OnlineBackup, DeviceProtection, TechSupport, StreamingTV, StreamingMovies, Contract, PaperlessBilling, PaymentMethod, 	 </a:t>
            </a:r>
            <a:endParaRPr lang="en-US" altLang="zh-CN">
              <a:latin typeface="Times New Roman" panose="02020603050405020304" charset="0"/>
              <a:cs typeface="Times New Roman" panose="02020603050405020304" charset="0"/>
            </a:endParaRPr>
          </a:p>
        </p:txBody>
      </p:sp>
      <p:sp>
        <p:nvSpPr>
          <p:cNvPr id="24" name="文本框 23"/>
          <p:cNvSpPr txBox="1"/>
          <p:nvPr/>
        </p:nvSpPr>
        <p:spPr>
          <a:xfrm>
            <a:off x="5259705" y="4229735"/>
            <a:ext cx="6086475" cy="368300"/>
          </a:xfrm>
          <a:prstGeom prst="rect">
            <a:avLst/>
          </a:prstGeom>
          <a:noFill/>
        </p:spPr>
        <p:txBody>
          <a:bodyPr wrap="square" rtlCol="0">
            <a:spAutoFit/>
          </a:bodyPr>
          <a:p>
            <a:pPr marL="285750" indent="-285750">
              <a:buFont typeface="Arial" panose="020B0604020202020204" pitchFamily="34" charset="0"/>
              <a:buChar char="•"/>
            </a:pPr>
            <a:r>
              <a:rPr lang="en-US" altLang="zh-CN">
                <a:latin typeface="Times New Roman" panose="02020603050405020304" charset="0"/>
                <a:cs typeface="Times New Roman" panose="02020603050405020304" charset="0"/>
              </a:rPr>
              <a:t>Target Variable: Churn</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Feature Analysis</a:t>
            </a:r>
            <a:endParaRPr lang="zh-CN" altLang="en-US"/>
          </a:p>
        </p:txBody>
      </p:sp>
      <p:pic>
        <p:nvPicPr>
          <p:cNvPr id="6" name="图片 5" descr="Churn Distribution"/>
          <p:cNvPicPr>
            <a:picLocks noChangeAspect="1"/>
          </p:cNvPicPr>
          <p:nvPr/>
        </p:nvPicPr>
        <p:blipFill>
          <a:blip r:embed="rId1"/>
          <a:stretch>
            <a:fillRect/>
          </a:stretch>
        </p:blipFill>
        <p:spPr>
          <a:xfrm>
            <a:off x="6247765" y="1301750"/>
            <a:ext cx="5852160" cy="4389120"/>
          </a:xfrm>
          <a:prstGeom prst="rect">
            <a:avLst/>
          </a:prstGeom>
        </p:spPr>
      </p:pic>
      <p:pic>
        <p:nvPicPr>
          <p:cNvPr id="7" name="图片 6" descr="Distribution of Tenure"/>
          <p:cNvPicPr>
            <a:picLocks noChangeAspect="1"/>
          </p:cNvPicPr>
          <p:nvPr/>
        </p:nvPicPr>
        <p:blipFill>
          <a:blip r:embed="rId2"/>
          <a:stretch>
            <a:fillRect/>
          </a:stretch>
        </p:blipFill>
        <p:spPr>
          <a:xfrm>
            <a:off x="236220" y="1301750"/>
            <a:ext cx="5852160" cy="4389120"/>
          </a:xfrm>
          <a:prstGeom prst="rect">
            <a:avLst/>
          </a:prstGeom>
        </p:spPr>
      </p:pic>
    </p:spTree>
    <p:custDataLst>
      <p:tags r:id="rId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 name="图片 6" descr="Mothly Charges VS Churn"/>
          <p:cNvPicPr>
            <a:picLocks noChangeAspect="1"/>
          </p:cNvPicPr>
          <p:nvPr/>
        </p:nvPicPr>
        <p:blipFill>
          <a:blip r:embed="rId1"/>
          <a:stretch>
            <a:fillRect/>
          </a:stretch>
        </p:blipFill>
        <p:spPr>
          <a:xfrm>
            <a:off x="6289675" y="1471930"/>
            <a:ext cx="5852160" cy="4389120"/>
          </a:xfrm>
          <a:prstGeom prst="rect">
            <a:avLst/>
          </a:prstGeom>
        </p:spPr>
      </p:pic>
      <p:sp>
        <p:nvSpPr>
          <p:cNvPr id="2" name="标题 1"/>
          <p:cNvSpPr>
            <a:spLocks noGrp="1"/>
          </p:cNvSpPr>
          <p:nvPr>
            <p:ph type="title"/>
          </p:nvPr>
        </p:nvSpPr>
        <p:spPr/>
        <p:txBody>
          <a:bodyPr/>
          <a:p>
            <a:r>
              <a:rPr lang="en-US" altLang="zh-CN">
                <a:sym typeface="+mn-ea"/>
              </a:rPr>
              <a:t>Feature Analysis</a:t>
            </a:r>
            <a:endParaRPr lang="zh-CN" altLang="en-US"/>
          </a:p>
        </p:txBody>
      </p:sp>
      <p:pic>
        <p:nvPicPr>
          <p:cNvPr id="4" name="内容占位符 3" descr="Distribution of Monthly Charges"/>
          <p:cNvPicPr>
            <a:picLocks noChangeAspect="1"/>
          </p:cNvPicPr>
          <p:nvPr>
            <p:ph idx="1"/>
          </p:nvPr>
        </p:nvPicPr>
        <p:blipFill>
          <a:blip r:embed="rId2"/>
          <a:stretch>
            <a:fillRect/>
          </a:stretch>
        </p:blipFill>
        <p:spPr>
          <a:xfrm>
            <a:off x="236220" y="1471930"/>
            <a:ext cx="5852160" cy="4389120"/>
          </a:xfrm>
          <a:prstGeom prst="rect">
            <a:avLst/>
          </a:prstGeom>
        </p:spPr>
      </p:pic>
      <p:pic>
        <p:nvPicPr>
          <p:cNvPr id="6" name="图片 5" descr="Correlation Matrix"/>
          <p:cNvPicPr>
            <a:picLocks noChangeAspect="1"/>
          </p:cNvPicPr>
          <p:nvPr/>
        </p:nvPicPr>
        <p:blipFill>
          <a:blip r:embed="rId3"/>
          <a:stretch>
            <a:fillRect/>
          </a:stretch>
        </p:blipFill>
        <p:spPr>
          <a:xfrm>
            <a:off x="1524000" y="1222375"/>
            <a:ext cx="9144000" cy="5486400"/>
          </a:xfrm>
          <a:prstGeom prst="rect">
            <a:avLst/>
          </a:prstGeom>
        </p:spPr>
      </p:pic>
    </p:spTree>
    <p:custDataLst>
      <p:tags r:id="rId4"/>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to="" calcmode="lin" valueType="num">
                                      <p:cBhvr>
                                        <p:cTn id="7" dur="1" fill="hold"/>
                                        <p:tgtEl>
                                          <p:spTgt spid="4"/>
                                        </p:tgtEl>
                                      </p:cBhvr>
                                    </p:anim>
                                  </p:childTnLst>
                                </p:cTn>
                              </p:par>
                            </p:childTnLst>
                          </p:cTn>
                        </p:par>
                      </p:childTnLst>
                    </p:cTn>
                  </p:par>
                  <p:par>
                    <p:cTn id="8" fill="hold">
                      <p:stCondLst>
                        <p:cond delay="indefinite"/>
                      </p:stCondLst>
                      <p:childTnLst>
                        <p:par>
                          <p:cTn id="9" fill="hold">
                            <p:stCondLst>
                              <p:cond delay="0"/>
                            </p:stCondLst>
                            <p:childTnLst>
                              <p:par>
                                <p:cTn id="10" presetID="12" presetClass="exit" presetSubtype="4" fill="hold" nodeType="clickEffect">
                                  <p:stCondLst>
                                    <p:cond delay="0"/>
                                  </p:stCondLst>
                                  <p:childTnLst>
                                    <p:anim calcmode="lin" valueType="num">
                                      <p:cBhvr additive="base">
                                        <p:cTn id="11" dur="500"/>
                                        <p:tgtEl>
                                          <p:spTgt spid="4"/>
                                        </p:tgtEl>
                                        <p:attrNameLst>
                                          <p:attrName>ppt_y</p:attrName>
                                        </p:attrNameLst>
                                      </p:cBhvr>
                                      <p:tavLst>
                                        <p:tav tm="0">
                                          <p:val>
                                            <p:strVal val="#ppt_y"/>
                                          </p:val>
                                        </p:tav>
                                        <p:tav tm="100000">
                                          <p:val>
                                            <p:strVal val="#ppt_y+#ppt_h*1.125000"/>
                                          </p:val>
                                        </p:tav>
                                      </p:tavLst>
                                    </p:anim>
                                    <p:animEffect transition="out" filter="wipe(down)">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 to="" calcmode="lin" valueType="num">
                                      <p:cBhvr>
                                        <p:cTn id="18" dur="1" fill="hold"/>
                                        <p:tgtEl>
                                          <p:spTgt spid="7"/>
                                        </p:tgtEl>
                                      </p:cBhvr>
                                    </p:anim>
                                  </p:childTnLst>
                                </p:cTn>
                              </p:par>
                            </p:childTnLst>
                          </p:cTn>
                        </p:par>
                      </p:childTnLst>
                    </p:cTn>
                  </p:par>
                  <p:par>
                    <p:cTn id="19" fill="hold">
                      <p:stCondLst>
                        <p:cond delay="indefinite"/>
                      </p:stCondLst>
                      <p:childTnLst>
                        <p:par>
                          <p:cTn id="20" fill="hold">
                            <p:stCondLst>
                              <p:cond delay="0"/>
                            </p:stCondLst>
                            <p:childTnLst>
                              <p:par>
                                <p:cTn id="21" presetID="24" presetClass="exit" presetSubtype="0" fill="hold" nodeType="clickEffect">
                                  <p:stCondLst>
                                    <p:cond delay="0"/>
                                  </p:stCondLst>
                                  <p:childTnLst>
                                    <p:anim to="" calcmode="lin" valueType="num">
                                      <p:cBhvr>
                                        <p:cTn id="22" dur="1"/>
                                        <p:tgtEl>
                                          <p:spTgt spid="7"/>
                                        </p:tgtEl>
                                      </p:cBhvr>
                                    </p:anim>
                                    <p:set>
                                      <p:cBhvr>
                                        <p:cTn id="23" dur="1" fill="hold">
                                          <p:stCondLst>
                                            <p:cond delay="0"/>
                                          </p:stCondLst>
                                        </p:cTn>
                                        <p:tgtEl>
                                          <p:spTgt spid="7"/>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to="" calcmode="lin" valueType="num">
                                      <p:cBhvr>
                                        <p:cTn id="28" dur="1" fill="hold"/>
                                        <p:tgtEl>
                                          <p:spTgt spid="6"/>
                                        </p:tgtEl>
                                      </p:cBhvr>
                                    </p:anim>
                                  </p:childTnLst>
                                </p:cTn>
                              </p:par>
                            </p:childTnLst>
                          </p:cTn>
                        </p:par>
                      </p:childTnLst>
                    </p:cTn>
                  </p:par>
                  <p:par>
                    <p:cTn id="29" fill="hold">
                      <p:stCondLst>
                        <p:cond delay="indefinite"/>
                      </p:stCondLst>
                      <p:childTnLst>
                        <p:par>
                          <p:cTn id="30" fill="hold">
                            <p:stCondLst>
                              <p:cond delay="0"/>
                            </p:stCondLst>
                            <p:childTnLst>
                              <p:par>
                                <p:cTn id="31" presetID="24" presetClass="exit" presetSubtype="0" fill="hold" nodeType="clickEffect">
                                  <p:stCondLst>
                                    <p:cond delay="0"/>
                                  </p:stCondLst>
                                  <p:childTnLst>
                                    <p:anim to="" calcmode="lin" valueType="num">
                                      <p:cBhvr>
                                        <p:cTn id="32" dur="1"/>
                                        <p:tgtEl>
                                          <p:spTgt spid="6"/>
                                        </p:tgtEl>
                                      </p:cBhvr>
                                    </p:anim>
                                    <p:set>
                                      <p:cBhvr>
                                        <p:cTn id="33"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Model Selection and Hyperparameter Tuning</a:t>
            </a:r>
            <a:endParaRPr lang="en-US" altLang="zh-CN"/>
          </a:p>
        </p:txBody>
      </p:sp>
      <p:sp>
        <p:nvSpPr>
          <p:cNvPr id="3" name="内容占位符 2"/>
          <p:cNvSpPr>
            <a:spLocks noGrp="1"/>
          </p:cNvSpPr>
          <p:nvPr>
            <p:ph idx="1"/>
          </p:nvPr>
        </p:nvSpPr>
        <p:spPr>
          <a:xfrm>
            <a:off x="695960" y="1301750"/>
            <a:ext cx="4612005" cy="4873625"/>
          </a:xfrm>
        </p:spPr>
        <p:txBody>
          <a:bodyPr/>
          <a:p>
            <a:r>
              <a:rPr lang="en-US" altLang="zh-CN" sz="1800">
                <a:latin typeface="Times New Roman" panose="02020603050405020304" charset="0"/>
                <a:cs typeface="Times New Roman" panose="02020603050405020304" charset="0"/>
              </a:rPr>
              <a:t>I select three basic machine learning algorithm to apply to the churn prediction problem:</a:t>
            </a:r>
            <a:endParaRPr lang="en-US" altLang="zh-CN" sz="1800">
              <a:latin typeface="Times New Roman" panose="02020603050405020304" charset="0"/>
              <a:cs typeface="Times New Roman" panose="02020603050405020304" charset="0"/>
            </a:endParaRPr>
          </a:p>
          <a:p>
            <a:pPr marL="0" indent="457200">
              <a:buNone/>
            </a:pPr>
            <a:r>
              <a:rPr lang="en-US" altLang="zh-CN" sz="1800" b="1">
                <a:latin typeface="Times New Roman" panose="02020603050405020304" charset="0"/>
                <a:cs typeface="Times New Roman" panose="02020603050405020304" charset="0"/>
              </a:rPr>
              <a:t>Logistic Regression</a:t>
            </a:r>
            <a:r>
              <a:rPr lang="en-US" altLang="zh-CN" sz="1800">
                <a:latin typeface="Times New Roman" panose="02020603050405020304" charset="0"/>
                <a:cs typeface="Times New Roman" panose="02020603050405020304" charset="0"/>
              </a:rPr>
              <a:t>: A simple but interpretable model for binary classification,    serving as a baseline model.</a:t>
            </a:r>
            <a:endParaRPr lang="en-US" altLang="zh-CN" sz="1800">
              <a:latin typeface="Times New Roman" panose="02020603050405020304" charset="0"/>
              <a:cs typeface="Times New Roman" panose="02020603050405020304" charset="0"/>
            </a:endParaRPr>
          </a:p>
          <a:p>
            <a:pPr marL="0" indent="457200">
              <a:buNone/>
            </a:pPr>
            <a:r>
              <a:rPr lang="en-US" altLang="zh-CN" sz="1800" b="1">
                <a:latin typeface="Times New Roman" panose="02020603050405020304" charset="0"/>
                <a:cs typeface="Times New Roman" panose="02020603050405020304" charset="0"/>
              </a:rPr>
              <a:t>Random Forest</a:t>
            </a:r>
            <a:r>
              <a:rPr lang="en-US" altLang="zh-CN" sz="1800">
                <a:latin typeface="Times New Roman" panose="02020603050405020304" charset="0"/>
                <a:cs typeface="Times New Roman" panose="02020603050405020304" charset="0"/>
              </a:rPr>
              <a:t>: An ensemble of decision trees that reduces overfitting and improves generalization.</a:t>
            </a:r>
            <a:endParaRPr lang="en-US" altLang="zh-CN" sz="1800">
              <a:latin typeface="Times New Roman" panose="02020603050405020304" charset="0"/>
              <a:cs typeface="Times New Roman" panose="02020603050405020304" charset="0"/>
            </a:endParaRPr>
          </a:p>
          <a:p>
            <a:pPr marL="0" indent="457200">
              <a:buNone/>
            </a:pPr>
            <a:r>
              <a:rPr lang="en-US" altLang="zh-CN" sz="1800" b="1">
                <a:latin typeface="Times New Roman" panose="02020603050405020304" charset="0"/>
                <a:cs typeface="Times New Roman" panose="02020603050405020304" charset="0"/>
              </a:rPr>
              <a:t>Gradient Boosting Machines (GBM)</a:t>
            </a:r>
            <a:r>
              <a:rPr lang="en-US" altLang="zh-CN" sz="1800">
                <a:latin typeface="Times New Roman" panose="02020603050405020304" charset="0"/>
                <a:cs typeface="Times New Roman" panose="02020603050405020304" charset="0"/>
              </a:rPr>
              <a:t>: A powerful ensemble method, such as XGBoost, that works well for structured data.</a:t>
            </a:r>
            <a:endParaRPr lang="en-US" altLang="zh-CN" sz="1800">
              <a:latin typeface="Times New Roman" panose="02020603050405020304" charset="0"/>
              <a:cs typeface="Times New Roman" panose="02020603050405020304" charset="0"/>
            </a:endParaRPr>
          </a:p>
        </p:txBody>
      </p:sp>
      <p:sp>
        <p:nvSpPr>
          <p:cNvPr id="4" name="文本框 3"/>
          <p:cNvSpPr txBox="1"/>
          <p:nvPr/>
        </p:nvSpPr>
        <p:spPr>
          <a:xfrm>
            <a:off x="5563870" y="1301750"/>
            <a:ext cx="6116320" cy="4072890"/>
          </a:xfrm>
          <a:prstGeom prst="rect">
            <a:avLst/>
          </a:prstGeom>
          <a:noFill/>
        </p:spPr>
        <p:txBody>
          <a:bodyPr wrap="square" rtlCol="0">
            <a:spAutoFit/>
          </a:bodyPr>
          <a:p>
            <a:pPr marL="228600" indent="-228600" algn="l">
              <a:lnSpc>
                <a:spcPct val="130000"/>
              </a:lnSpc>
              <a:spcBef>
                <a:spcPts val="1000"/>
              </a:spcBef>
              <a:buClrTx/>
              <a:buSzTx/>
              <a:buFont typeface="Arial" panose="020B0604020202020204" pitchFamily="34" charset="0"/>
              <a:buChar char="•"/>
            </a:pPr>
            <a:r>
              <a:rPr lang="en-US" altLang="zh-CN">
                <a:latin typeface="Times New Roman" panose="02020603050405020304" charset="0"/>
                <a:cs typeface="Times New Roman" panose="02020603050405020304" charset="0"/>
              </a:rPr>
              <a:t>For each algorithm, I perform hyperparameter tuning using techniques like </a:t>
            </a:r>
            <a:r>
              <a:rPr lang="en-US" altLang="zh-CN" b="1">
                <a:latin typeface="Times New Roman" panose="02020603050405020304" charset="0"/>
                <a:cs typeface="Times New Roman" panose="02020603050405020304" charset="0"/>
              </a:rPr>
              <a:t>Grid Search</a:t>
            </a:r>
            <a:r>
              <a:rPr lang="en-US" altLang="zh-CN">
                <a:latin typeface="Times New Roman" panose="02020603050405020304" charset="0"/>
                <a:cs typeface="Times New Roman" panose="02020603050405020304" charset="0"/>
              </a:rPr>
              <a:t> or </a:t>
            </a:r>
            <a:r>
              <a:rPr lang="en-US" altLang="zh-CN" b="1">
                <a:latin typeface="Times New Roman" panose="02020603050405020304" charset="0"/>
                <a:cs typeface="Times New Roman" panose="02020603050405020304" charset="0"/>
              </a:rPr>
              <a:t>Randomized Search</a:t>
            </a:r>
            <a:r>
              <a:rPr lang="en-US" altLang="zh-CN">
                <a:latin typeface="Times New Roman" panose="02020603050405020304" charset="0"/>
                <a:cs typeface="Times New Roman" panose="02020603050405020304" charset="0"/>
              </a:rPr>
              <a:t> to optimize model performance. Key hyperparameters to tune include:</a:t>
            </a:r>
            <a:endParaRPr lang="en-US" altLang="zh-CN">
              <a:latin typeface="Times New Roman" panose="02020603050405020304" charset="0"/>
              <a:cs typeface="Times New Roman" panose="02020603050405020304" charset="0"/>
            </a:endParaRPr>
          </a:p>
          <a:p>
            <a:pPr indent="457200" algn="l">
              <a:lnSpc>
                <a:spcPct val="130000"/>
              </a:lnSpc>
              <a:spcBef>
                <a:spcPts val="1000"/>
              </a:spcBef>
              <a:buClrTx/>
              <a:buSzTx/>
              <a:buFont typeface="Arial" panose="020B0604020202020204" pitchFamily="34" charset="0"/>
              <a:buNone/>
            </a:pPr>
            <a:r>
              <a:rPr lang="en-US" altLang="zh-CN" b="1">
                <a:latin typeface="Times New Roman" panose="02020603050405020304" charset="0"/>
                <a:cs typeface="Times New Roman" panose="02020603050405020304" charset="0"/>
              </a:rPr>
              <a:t>Logistic Regression</a:t>
            </a:r>
            <a:r>
              <a:rPr lang="en-US" altLang="zh-CN">
                <a:latin typeface="Times New Roman" panose="02020603050405020304" charset="0"/>
                <a:cs typeface="Times New Roman" panose="02020603050405020304" charset="0"/>
              </a:rPr>
              <a:t>: Regularization strength (C), solver type.</a:t>
            </a:r>
            <a:endParaRPr lang="en-US" altLang="zh-CN">
              <a:latin typeface="Times New Roman" panose="02020603050405020304" charset="0"/>
              <a:cs typeface="Times New Roman" panose="02020603050405020304" charset="0"/>
            </a:endParaRPr>
          </a:p>
          <a:p>
            <a:pPr indent="457200" algn="l">
              <a:lnSpc>
                <a:spcPct val="130000"/>
              </a:lnSpc>
              <a:spcBef>
                <a:spcPts val="1000"/>
              </a:spcBef>
              <a:buClrTx/>
              <a:buSzTx/>
              <a:buFont typeface="Arial" panose="020B0604020202020204" pitchFamily="34" charset="0"/>
              <a:buNone/>
            </a:pPr>
            <a:r>
              <a:rPr lang="en-US" altLang="zh-CN" b="1">
                <a:latin typeface="Times New Roman" panose="02020603050405020304" charset="0"/>
                <a:cs typeface="Times New Roman" panose="02020603050405020304" charset="0"/>
                <a:sym typeface="+mn-ea"/>
              </a:rPr>
              <a:t>Random Forest</a:t>
            </a:r>
            <a:r>
              <a:rPr lang="en-US" altLang="zh-CN">
                <a:latin typeface="Times New Roman" panose="02020603050405020304" charset="0"/>
                <a:cs typeface="Times New Roman" panose="02020603050405020304" charset="0"/>
                <a:sym typeface="+mn-ea"/>
              </a:rPr>
              <a:t>: Number of estimators, maximum depth of trees.</a:t>
            </a:r>
            <a:endParaRPr lang="en-US" altLang="zh-CN">
              <a:latin typeface="Times New Roman" panose="02020603050405020304" charset="0"/>
              <a:cs typeface="Times New Roman" panose="02020603050405020304" charset="0"/>
            </a:endParaRPr>
          </a:p>
          <a:p>
            <a:pPr indent="457200" algn="l">
              <a:lnSpc>
                <a:spcPct val="130000"/>
              </a:lnSpc>
              <a:spcBef>
                <a:spcPts val="1000"/>
              </a:spcBef>
              <a:buClrTx/>
              <a:buSzTx/>
              <a:buFont typeface="Arial" panose="020B0604020202020204" pitchFamily="34" charset="0"/>
              <a:buNone/>
            </a:pPr>
            <a:r>
              <a:rPr lang="en-US" altLang="zh-CN" b="1">
                <a:latin typeface="Times New Roman" panose="02020603050405020304" charset="0"/>
                <a:cs typeface="Times New Roman" panose="02020603050405020304" charset="0"/>
              </a:rPr>
              <a:t>GBM</a:t>
            </a:r>
            <a:r>
              <a:rPr lang="en-US" altLang="zh-CN">
                <a:latin typeface="Times New Roman" panose="02020603050405020304" charset="0"/>
                <a:cs typeface="Times New Roman" panose="02020603050405020304" charset="0"/>
              </a:rPr>
              <a:t>: Learning rate, number of estimators, maximum depth.</a:t>
            </a:r>
            <a:endParaRPr lang="en-US" altLang="zh-CN">
              <a:latin typeface="Times New Roman" panose="02020603050405020304" charset="0"/>
              <a:cs typeface="Times New Roman" panose="02020603050405020304" charset="0"/>
            </a:endParaRPr>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i*13"/>
  <p:tag name="KSO_WM_UNIT_LAYERLEVEL" val="1"/>
  <p:tag name="KSO_WM_TAG_VERSION" val="3.0"/>
  <p:tag name="KSO_WM_BEAUTIFY_FLAG" val="#wm#"/>
  <p:tag name="KSO_WM_UNIT_TYPE" val="i"/>
  <p:tag name="KSO_WM_UNIT_INDEX" val="13"/>
</p:tagLst>
</file>

<file path=ppt/tags/tag1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13"/>
  <p:tag name="KSO_WM_UNIT_LAYERLEVEL" val="1"/>
  <p:tag name="KSO_WM_TAG_VERSION" val="3.0"/>
  <p:tag name="KSO_WM_BEAUTIFY_FLAG" val="#wm#"/>
  <p:tag name="KSO_WM_UNIT_TYPE" val="i"/>
  <p:tag name="KSO_WM_UNIT_INDEX" val="13"/>
</p:tagLst>
</file>

<file path=ppt/tags/tag17.xml><?xml version="1.0" encoding="utf-8"?>
<p:tagLst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i*1"/>
  <p:tag name="KSO_WM_UNIT_LAYERLEVEL" val="1"/>
  <p:tag name="KSO_WM_TAG_VERSION" val="3.0"/>
  <p:tag name="KSO_WM_BEAUTIFY_FLAG" val="#wm#"/>
  <p:tag name="KSO_WM_UNIT_TYPE" val="i"/>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2"/>
  <p:tag name="KSO_WM_UNIT_LAYERLEVEL" val="1"/>
  <p:tag name="KSO_WM_TAG_VERSION" val="3.0"/>
  <p:tag name="KSO_WM_BEAUTIFY_FLAG" val="#wm#"/>
  <p:tag name="KSO_WM_UNIT_TYPE" val="i"/>
  <p:tag name="KSO_WM_UNIT_INDEX" val="2"/>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i*3"/>
  <p:tag name="KSO_WM_UNIT_LAYERLEVEL" val="1"/>
  <p:tag name="KSO_WM_TAG_VERSION" val="3.0"/>
  <p:tag name="KSO_WM_BEAUTIFY_FLAG" val="#wm#"/>
  <p:tag name="KSO_WM_UNIT_TYPE" val="i"/>
  <p:tag name="KSO_WM_UNIT_INDEX" val="3"/>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i*13"/>
  <p:tag name="KSO_WM_UNIT_LAYERLEVEL" val="1"/>
  <p:tag name="KSO_WM_TAG_VERSION" val="3.0"/>
  <p:tag name="KSO_WM_BEAUTIFY_FLAG" val="#wm#"/>
  <p:tag name="KSO_WM_UNIT_TYPE" val="i"/>
  <p:tag name="KSO_WM_UNIT_INDEX" val="13"/>
</p:tagLst>
</file>

<file path=ppt/tags/tag24.xml><?xml version="1.0" encoding="utf-8"?>
<p:tagLst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25.xml><?xml version="1.0" encoding="utf-8"?>
<p:tagLst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9.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4*i*2"/>
  <p:tag name="KSO_WM_UNIT_LAYERLEVEL" val="1"/>
  <p:tag name="KSO_WM_TAG_VERSION" val="3.0"/>
  <p:tag name="KSO_WM_BEAUTIFY_FLAG" val="#wm#"/>
</p:tagLst>
</file>

<file path=ppt/tags/tag3.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 name="KSO_WM_BEAUTIFY_FLAG" val="#wm#"/>
</p:tagLst>
</file>

<file path=ppt/tags/tag30.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4.xml><?xml version="1.0" encoding="utf-8"?>
<p:tagLst xmlns:p="http://schemas.openxmlformats.org/presentationml/2006/main">
  <p:tag name="KSO_WM_UNIT_ISCONTENTSTITLE" val="0"/>
  <p:tag name="KSO_WM_UNIT_ISNUMDGMTITLE" val="0"/>
  <p:tag name="KSO_WM_UNIT_PRESET_TEXT" val=" 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CONTENT_GROUP_TYPE" val="contentchip"/>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xml><?xml version="1.0" encoding="utf-8"?>
<p:tagLst xmlns:p="http://schemas.openxmlformats.org/presentationml/2006/main">
  <p:tag name="KSO_WM_UNIT_ISCONTENTSTITLE" val="0"/>
  <p:tag name="KSO_WM_UNIT_ISNUMDGMTITLE" val="0"/>
  <p:tag name="KSO_WM_UNIT_PRESET_TEXT" val="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i*13"/>
  <p:tag name="KSO_WM_UNIT_LAYERLEVEL" val="1"/>
  <p:tag name="KSO_WM_TAG_VERSION" val="3.0"/>
  <p:tag name="KSO_WM_BEAUTIFY_FLAG" val="#wm#"/>
  <p:tag name="KSO_WM_UNIT_TYPE" val="i"/>
  <p:tag name="KSO_WM_UNIT_INDEX" val="13"/>
</p:tagLst>
</file>

<file path=ppt/tags/tag62.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66"/>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BEAUTIFY_FLAG" val="#wm#"/>
  <p:tag name="KSO_WM_UNIT_TYPE" val="i"/>
  <p:tag name="KSO_WM_UNIT_INDEX" val="1"/>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6.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1"/>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11*i*2"/>
  <p:tag name="KSO_WM_UNIT_LAYERLEVEL" val="1"/>
  <p:tag name="KSO_WM_TAG_VERSION" val="3.0"/>
  <p:tag name="KSO_WM_BEAUTIFY_FLAG" val="#wm#"/>
</p:tagLst>
</file>

<file path=ppt/tags/tag67.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3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3"/>
  <p:tag name="KSO_WM_UNIT_ID" val="_11*i*3"/>
  <p:tag name="KSO_WM_UNIT_LAYERLEVEL" val="1"/>
  <p:tag name="KSO_WM_TAG_VERSION" val="3.0"/>
  <p:tag name="KSO_WM_BEAUTIFY_FLAG" val="#wm#"/>
</p:tagLst>
</file>

<file path=ppt/tags/tag68.xml><?xml version="1.0" encoding="utf-8"?>
<p:tagLst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titlestyle"/>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71.xml><?xml version="1.0" encoding="utf-8"?>
<p:tagLst xmlns:p="http://schemas.openxmlformats.org/presentationml/2006/main">
  <p:tag name="KSO_WM_UNIT_FILL_FORE_SCHEMECOLOR_INDEX_1_BRIGHTNESS" val="0"/>
  <p:tag name="KSO_WM_UNIT_FILL_FORE_SCHEMECOLOR_INDEX_1" val="14"/>
  <p:tag name="KSO_WM_UNIT_FILL_FORE_SCHEMECOLOR_INDEX_1_POS" val="0"/>
  <p:tag name="KSO_WM_UNIT_FILL_FORE_SCHEMECOLOR_INDEX_1_TRANS" val="0.72"/>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311"/>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TEMPLATE_CATEGORY" val="custom"/>
  <p:tag name="KSO_WM_TEMPLATE_INDEX" val="20230311"/>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311"/>
  <p:tag name="KSO_WM_TEMPLATE_THUMBS_INDEX" val="1、9"/>
</p:tagLst>
</file>

<file path=ppt/tags/tag7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311_1*a*1"/>
  <p:tag name="KSO_WM_TEMPLATE_CATEGORY" val="custom"/>
  <p:tag name="KSO_WM_TEMPLATE_INDEX" val="20230311"/>
  <p:tag name="KSO_WM_UNIT_LAYERLEVEL" val="1"/>
  <p:tag name="KSO_WM_TAG_VERSION" val="3.0"/>
  <p:tag name="KSO_WM_BEAUTIFY_FLAG" val="#wm#"/>
  <p:tag name="KSO_WM_UNIT_CONTENT_GROUP_TYPE" val="contentchip"/>
  <p:tag name="KSO_WM_UNIT_PRESET_TEXT" val="添加文档标题"/>
  <p:tag name="KSO_WM_UNIT_TEXT_TYPE" val="1"/>
</p:tagLst>
</file>

<file path=ppt/tags/tag79.xml><?xml version="1.0" encoding="utf-8"?>
<p:tagLst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311_1*f*1"/>
  <p:tag name="KSO_WM_TEMPLATE_CATEGORY" val="custom"/>
  <p:tag name="KSO_WM_TEMPLATE_INDEX" val="20230311"/>
  <p:tag name="KSO_WM_UNIT_LAYERLEVEL" val="1"/>
  <p:tag name="KSO_WM_TAG_VERSION" val="3.0"/>
  <p:tag name="KSO_WM_BEAUTIFY_FLAG" val="#wm#"/>
  <p:tag name="KSO_WM_UNIT_CONTENT_GROUP_TYPE" val="contentchip"/>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80.xml><?xml version="1.0" encoding="utf-8"?>
<p:tagLst xmlns:p="http://schemas.openxmlformats.org/presentationml/2006/main">
  <p:tag name="KSO_WM_SLIDE_ID" val="custom20230311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311"/>
  <p:tag name="KSO_WM_SLIDE_LAYOUT" val="a_b_f"/>
  <p:tag name="KSO_WM_SLIDE_LAYOUT_CNT" val="1_1_1"/>
  <p:tag name="KSO_WM_TEMPLATE_THUMBS_INDEX" val="1、9"/>
  <p:tag name="KSO_WM_SLIDE_CONTENT_AREA" val="{&quot;left&quot;:&quot;312.85&quot;,&quot;top&quot;:&quot;117.3&quot;,&quot;width&quot;:&quot;619.95&quot;,&quot;height&quot;:&quot;244.5&quot;}"/>
  <p:tag name="KSO_WM_SLIDE_THEME_ID" val="3303377"/>
  <p:tag name="KSO_WM_SLIDE_THEME_NAME" val="渐变胶囊简约风"/>
</p:tagLst>
</file>

<file path=ppt/tags/tag81.xml><?xml version="1.0" encoding="utf-8"?>
<p:tagLst xmlns:p="http://schemas.openxmlformats.org/presentationml/2006/main">
  <p:tag name="KSO_WM_BEAUTIFY_FLAG" val="#wm#"/>
  <p:tag name="KSO_WM_TEMPLATE_CATEGORY" val="custom"/>
  <p:tag name="KSO_WM_TEMPLATE_INDEX" val="20230311"/>
</p:tagLst>
</file>

<file path=ppt/tags/tag82.xml><?xml version="1.0" encoding="utf-8"?>
<p:tagLst xmlns:p="http://schemas.openxmlformats.org/presentationml/2006/main">
  <p:tag name="KSO_WM_BEAUTIFY_FLAG" val="#wm#"/>
  <p:tag name="KSO_WM_TEMPLATE_CATEGORY" val="custom"/>
  <p:tag name="KSO_WM_TEMPLATE_INDEX" val="20230311"/>
</p:tagLst>
</file>

<file path=ppt/tags/tag83.xml><?xml version="1.0" encoding="utf-8"?>
<p:tagLst xmlns:p="http://schemas.openxmlformats.org/presentationml/2006/main">
  <p:tag name="KSO_WM_BEAUTIFY_FLAG" val="#wm#"/>
  <p:tag name="KSO_WM_TEMPLATE_CATEGORY" val="custom"/>
  <p:tag name="KSO_WM_TEMPLATE_INDEX" val="20230311"/>
</p:tagLst>
</file>

<file path=ppt/tags/tag84.xml><?xml version="1.0" encoding="utf-8"?>
<p:tagLst xmlns:p="http://schemas.openxmlformats.org/presentationml/2006/main">
  <p:tag name="KSO_WM_BEAUTIFY_FLAG" val="#wm#"/>
  <p:tag name="KSO_WM_TEMPLATE_CATEGORY" val="custom"/>
  <p:tag name="KSO_WM_TEMPLATE_INDEX" val="20230311"/>
</p:tagLst>
</file>

<file path=ppt/tags/tag85.xml><?xml version="1.0" encoding="utf-8"?>
<p:tagLst xmlns:p="http://schemas.openxmlformats.org/presentationml/2006/main">
  <p:tag name="KSO_WM_BEAUTIFY_FLAG" val="#wm#"/>
  <p:tag name="KSO_WM_TEMPLATE_CATEGORY" val="custom"/>
  <p:tag name="KSO_WM_TEMPLATE_INDEX" val="20230311"/>
</p:tagLst>
</file>

<file path=ppt/tags/tag86.xml><?xml version="1.0" encoding="utf-8"?>
<p:tagLst xmlns:p="http://schemas.openxmlformats.org/presentationml/2006/main">
  <p:tag name="KSO_WM_BEAUTIFY_FLAG" val="#wm#"/>
  <p:tag name="KSO_WM_TEMPLATE_CATEGORY" val="custom"/>
  <p:tag name="KSO_WM_TEMPLATE_INDEX" val="20230311"/>
</p:tagLst>
</file>

<file path=ppt/tags/tag87.xml><?xml version="1.0" encoding="utf-8"?>
<p:tagLst xmlns:p="http://schemas.openxmlformats.org/presentationml/2006/main">
  <p:tag name="KSO_WM_BEAUTIFY_FLAG" val="#wm#"/>
  <p:tag name="KSO_WM_TEMPLATE_CATEGORY" val="custom"/>
  <p:tag name="KSO_WM_TEMPLATE_INDEX" val="20230311"/>
</p:tagLst>
</file>

<file path=ppt/tags/tag88.xml><?xml version="1.0" encoding="utf-8"?>
<p:tagLst xmlns:p="http://schemas.openxmlformats.org/presentationml/2006/main">
  <p:tag name="KSO_WM_BEAUTIFY_FLAG" val="#wm#"/>
  <p:tag name="KSO_WM_TEMPLATE_CATEGORY" val="custom"/>
  <p:tag name="KSO_WM_TEMPLATE_INDEX" val="20230311"/>
</p:tagLst>
</file>

<file path=ppt/tags/tag89.xml><?xml version="1.0" encoding="utf-8"?>
<p:tagLst xmlns:p="http://schemas.openxmlformats.org/presentationml/2006/main">
  <p:tag name="KSO_WM_BEAUTIFY_FLAG" val="#wm#"/>
  <p:tag name="KSO_WM_TEMPLATE_CATEGORY" val="custom"/>
  <p:tag name="KSO_WM_TEMPLATE_INDEX" val="2023031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f*4"/>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4"/>
</p:tagLst>
</file>

<file path=ppt/tags/tag90.xml><?xml version="1.0" encoding="utf-8"?>
<p:tagLst xmlns:p="http://schemas.openxmlformats.org/presentationml/2006/main">
  <p:tag name="KSO_WM_BEAUTIFY_FLAG" val="#wm#"/>
  <p:tag name="KSO_WM_TEMPLATE_CATEGORY" val="custom"/>
  <p:tag name="KSO_WM_TEMPLATE_INDEX" val="20230311"/>
</p:tagLst>
</file>

<file path=ppt/tags/tag91.xml><?xml version="1.0" encoding="utf-8"?>
<p:tagLst xmlns:p="http://schemas.openxmlformats.org/presentationml/2006/main">
  <p:tag name="KSO_WM_BEAUTIFY_FLAG" val="#wm#"/>
  <p:tag name="KSO_WM_TEMPLATE_CATEGORY" val="custom"/>
  <p:tag name="KSO_WM_TEMPLATE_INDEX" val="20230311"/>
</p:tagLst>
</file>

<file path=ppt/tags/tag92.xml><?xml version="1.0" encoding="utf-8"?>
<p:tagLst xmlns:p="http://schemas.openxmlformats.org/presentationml/2006/main">
  <p:tag name="KSO_WM_BEAUTIFY_FLAG" val="#wm#"/>
  <p:tag name="KSO_WM_TEMPLATE_CATEGORY" val="custom"/>
  <p:tag name="KSO_WM_TEMPLATE_INDEX" val="2023031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渐变胶囊简约风">
  <a:themeElements>
    <a:clrScheme name="自定义 17">
      <a:dk1>
        <a:srgbClr val="000000"/>
      </a:dk1>
      <a:lt1>
        <a:srgbClr val="FFFFFF"/>
      </a:lt1>
      <a:dk2>
        <a:srgbClr val="32107E"/>
      </a:dk2>
      <a:lt2>
        <a:srgbClr val="D8E4FB"/>
      </a:lt2>
      <a:accent1>
        <a:srgbClr val="3A76E9"/>
      </a:accent1>
      <a:accent2>
        <a:srgbClr val="6868EA"/>
      </a:accent2>
      <a:accent3>
        <a:srgbClr val="8152EA"/>
      </a:accent3>
      <a:accent4>
        <a:srgbClr val="279EEA"/>
      </a:accent4>
      <a:accent5>
        <a:srgbClr val="13C7EC"/>
      </a:accent5>
      <a:accent6>
        <a:srgbClr val="36D8D4"/>
      </a:accent6>
      <a:hlink>
        <a:srgbClr val="0563C1"/>
      </a:hlink>
      <a:folHlink>
        <a:srgbClr val="954F72"/>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4428</Words>
  <Application>WPS 演示</Application>
  <PresentationFormat>宽屏</PresentationFormat>
  <Paragraphs>87</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2</vt:i4>
      </vt:variant>
      <vt:variant>
        <vt:lpstr>幻灯片标题</vt:lpstr>
      </vt:variant>
      <vt:variant>
        <vt:i4>14</vt:i4>
      </vt:variant>
    </vt:vector>
  </HeadingPairs>
  <TitlesOfParts>
    <vt:vector size="24" baseType="lpstr">
      <vt:lpstr>Arial</vt:lpstr>
      <vt:lpstr>宋体</vt:lpstr>
      <vt:lpstr>Wingdings</vt:lpstr>
      <vt:lpstr>MiSans</vt:lpstr>
      <vt:lpstr>Times New Roman</vt:lpstr>
      <vt:lpstr>微软雅黑</vt:lpstr>
      <vt:lpstr>Arial Unicode MS</vt:lpstr>
      <vt:lpstr>Calibri</vt:lpstr>
      <vt:lpstr>WPS</vt:lpstr>
      <vt:lpstr>渐变胶囊简约风</vt:lpstr>
      <vt:lpstr>Customer Churn Prediction Using Big Data</vt:lpstr>
      <vt:lpstr>Introduction</vt:lpstr>
      <vt:lpstr>Problem Statement</vt:lpstr>
      <vt:lpstr>Telco Customer Churn Dataset</vt:lpstr>
      <vt:lpstr>Data Preprocessing</vt:lpstr>
      <vt:lpstr>Feature Analysis</vt:lpstr>
      <vt:lpstr>Feature Analysis</vt:lpstr>
      <vt:lpstr>Feature Analysis</vt:lpstr>
      <vt:lpstr>Model Selection and Hyperparameter Tuning</vt:lpstr>
      <vt:lpstr>Model Evaluation Metrics</vt:lpstr>
      <vt:lpstr>Model Comparison</vt:lpstr>
      <vt:lpstr>Feature Importance Analysis</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 Xu</dc:creator>
  <cp:lastModifiedBy>King James</cp:lastModifiedBy>
  <cp:revision>23</cp:revision>
  <dcterms:created xsi:type="dcterms:W3CDTF">2023-08-09T12:44:00Z</dcterms:created>
  <dcterms:modified xsi:type="dcterms:W3CDTF">2025-05-08T23:31:51Z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