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2" r:id="rId2"/>
    <p:sldId id="259" r:id="rId3"/>
    <p:sldId id="273" r:id="rId4"/>
    <p:sldId id="274" r:id="rId5"/>
    <p:sldId id="275" r:id="rId6"/>
    <p:sldId id="276" r:id="rId7"/>
    <p:sldId id="278" r:id="rId8"/>
    <p:sldId id="279" r:id="rId9"/>
    <p:sldId id="280" r:id="rId10"/>
    <p:sldId id="281" r:id="rId11"/>
    <p:sldId id="282" r:id="rId12"/>
    <p:sldId id="283" r:id="rId13"/>
    <p:sldId id="284" r:id="rId14"/>
    <p:sldId id="285" r:id="rId15"/>
    <p:sldId id="286" r:id="rId16"/>
    <p:sldId id="25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34"/>
    <p:restoredTop sz="68977" autoAdjust="0"/>
  </p:normalViewPr>
  <p:slideViewPr>
    <p:cSldViewPr snapToGrid="0">
      <p:cViewPr varScale="1">
        <p:scale>
          <a:sx n="108" d="100"/>
          <a:sy n="108"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8.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8.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3A8EE-D3E7-49BE-8FDD-C03C2A902C7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0A6E4AB-DFC0-4094-AAFF-3C71B39836E7}">
      <dgm:prSet/>
      <dgm:spPr/>
      <dgm:t>
        <a:bodyPr/>
        <a:lstStyle/>
        <a:p>
          <a:pPr>
            <a:lnSpc>
              <a:spcPct val="100000"/>
            </a:lnSpc>
            <a:defRPr cap="all"/>
          </a:pPr>
          <a:r>
            <a:rPr kumimoji="1" lang="en-US"/>
            <a:t>Objective: Machine Translation </a:t>
          </a:r>
          <a:endParaRPr lang="en-US"/>
        </a:p>
      </dgm:t>
    </dgm:pt>
    <dgm:pt modelId="{9EE767C4-8902-485E-A2E6-1ED0F9F36DA1}" type="parTrans" cxnId="{B7FFC05B-CA56-4709-BC5F-A39DADF30AE8}">
      <dgm:prSet/>
      <dgm:spPr/>
      <dgm:t>
        <a:bodyPr/>
        <a:lstStyle/>
        <a:p>
          <a:endParaRPr lang="en-US"/>
        </a:p>
      </dgm:t>
    </dgm:pt>
    <dgm:pt modelId="{D78BCF02-4CDE-499A-B5EB-97C4BE6B6649}" type="sibTrans" cxnId="{B7FFC05B-CA56-4709-BC5F-A39DADF30AE8}">
      <dgm:prSet/>
      <dgm:spPr/>
      <dgm:t>
        <a:bodyPr/>
        <a:lstStyle/>
        <a:p>
          <a:endParaRPr lang="en-US"/>
        </a:p>
      </dgm:t>
    </dgm:pt>
    <dgm:pt modelId="{1A332A98-5B82-4C2D-A746-500E56F822C4}">
      <dgm:prSet/>
      <dgm:spPr/>
      <dgm:t>
        <a:bodyPr/>
        <a:lstStyle/>
        <a:p>
          <a:pPr>
            <a:lnSpc>
              <a:spcPct val="100000"/>
            </a:lnSpc>
            <a:defRPr cap="all"/>
          </a:pPr>
          <a:r>
            <a:rPr kumimoji="1" lang="en-US"/>
            <a:t>Model: Encoder-Decoder Transformer</a:t>
          </a:r>
          <a:endParaRPr lang="en-US"/>
        </a:p>
      </dgm:t>
    </dgm:pt>
    <dgm:pt modelId="{4C2CAA91-C9B8-448A-900D-7A7E0A6E6D6F}" type="parTrans" cxnId="{A8AD28E0-FA11-4143-9AF2-1ABB3DBC6D32}">
      <dgm:prSet/>
      <dgm:spPr/>
      <dgm:t>
        <a:bodyPr/>
        <a:lstStyle/>
        <a:p>
          <a:endParaRPr lang="en-US"/>
        </a:p>
      </dgm:t>
    </dgm:pt>
    <dgm:pt modelId="{D48E6A0F-5DD4-4F00-9FB6-F383D3B22C47}" type="sibTrans" cxnId="{A8AD28E0-FA11-4143-9AF2-1ABB3DBC6D32}">
      <dgm:prSet/>
      <dgm:spPr/>
      <dgm:t>
        <a:bodyPr/>
        <a:lstStyle/>
        <a:p>
          <a:endParaRPr lang="en-US"/>
        </a:p>
      </dgm:t>
    </dgm:pt>
    <dgm:pt modelId="{334AF209-C9A0-4D2B-A559-BD7A619E9BE6}">
      <dgm:prSet/>
      <dgm:spPr/>
      <dgm:t>
        <a:bodyPr/>
        <a:lstStyle/>
        <a:p>
          <a:pPr>
            <a:lnSpc>
              <a:spcPct val="100000"/>
            </a:lnSpc>
            <a:defRPr cap="all"/>
          </a:pPr>
          <a:r>
            <a:rPr kumimoji="1" lang="en-US"/>
            <a:t>Input: English Sentence</a:t>
          </a:r>
          <a:endParaRPr lang="en-US"/>
        </a:p>
      </dgm:t>
    </dgm:pt>
    <dgm:pt modelId="{493C3087-982F-4A62-B24C-F25591CB8E40}" type="parTrans" cxnId="{99BEE2AA-678F-4866-BB15-36C20F3D299C}">
      <dgm:prSet/>
      <dgm:spPr/>
      <dgm:t>
        <a:bodyPr/>
        <a:lstStyle/>
        <a:p>
          <a:endParaRPr lang="en-US"/>
        </a:p>
      </dgm:t>
    </dgm:pt>
    <dgm:pt modelId="{25B8C728-13ED-4C4E-AEF0-C347FD952D45}" type="sibTrans" cxnId="{99BEE2AA-678F-4866-BB15-36C20F3D299C}">
      <dgm:prSet/>
      <dgm:spPr/>
      <dgm:t>
        <a:bodyPr/>
        <a:lstStyle/>
        <a:p>
          <a:endParaRPr lang="en-US"/>
        </a:p>
      </dgm:t>
    </dgm:pt>
    <dgm:pt modelId="{79D0EF7D-C383-40D1-8DB5-19708DCB6917}">
      <dgm:prSet/>
      <dgm:spPr/>
      <dgm:t>
        <a:bodyPr/>
        <a:lstStyle/>
        <a:p>
          <a:pPr>
            <a:lnSpc>
              <a:spcPct val="100000"/>
            </a:lnSpc>
            <a:defRPr cap="all"/>
          </a:pPr>
          <a:r>
            <a:rPr kumimoji="1" lang="en-US"/>
            <a:t>Output: Chinese Sentence</a:t>
          </a:r>
          <a:endParaRPr lang="en-US"/>
        </a:p>
      </dgm:t>
    </dgm:pt>
    <dgm:pt modelId="{7CB6176E-0E73-4902-9740-EC1FB8071E44}" type="parTrans" cxnId="{A32D944C-D52E-4BA0-9A4D-0FCB8DB11A98}">
      <dgm:prSet/>
      <dgm:spPr/>
      <dgm:t>
        <a:bodyPr/>
        <a:lstStyle/>
        <a:p>
          <a:endParaRPr lang="en-US"/>
        </a:p>
      </dgm:t>
    </dgm:pt>
    <dgm:pt modelId="{14174F84-30CB-4A06-ACF1-C889C0CE7C32}" type="sibTrans" cxnId="{A32D944C-D52E-4BA0-9A4D-0FCB8DB11A98}">
      <dgm:prSet/>
      <dgm:spPr/>
      <dgm:t>
        <a:bodyPr/>
        <a:lstStyle/>
        <a:p>
          <a:endParaRPr lang="en-US"/>
        </a:p>
      </dgm:t>
    </dgm:pt>
    <dgm:pt modelId="{7FDC43D3-4A6D-4D20-AEB7-2CE3AF62B4FA}">
      <dgm:prSet/>
      <dgm:spPr/>
      <dgm:t>
        <a:bodyPr/>
        <a:lstStyle/>
        <a:p>
          <a:pPr>
            <a:lnSpc>
              <a:spcPct val="100000"/>
            </a:lnSpc>
            <a:defRPr cap="all"/>
          </a:pPr>
          <a:r>
            <a:rPr kumimoji="1" lang="en-US"/>
            <a:t>Expected: Semantic Integrity</a:t>
          </a:r>
          <a:endParaRPr lang="en-US"/>
        </a:p>
      </dgm:t>
    </dgm:pt>
    <dgm:pt modelId="{A57DC979-F58D-4A6D-9890-A3DCAB2B02B9}" type="parTrans" cxnId="{DB2DFBC9-2D30-4B18-A7F8-00BA7BD6F9FD}">
      <dgm:prSet/>
      <dgm:spPr/>
      <dgm:t>
        <a:bodyPr/>
        <a:lstStyle/>
        <a:p>
          <a:endParaRPr lang="en-US"/>
        </a:p>
      </dgm:t>
    </dgm:pt>
    <dgm:pt modelId="{4A0C37BD-D40F-47D2-B42B-EA0065A101E6}" type="sibTrans" cxnId="{DB2DFBC9-2D30-4B18-A7F8-00BA7BD6F9FD}">
      <dgm:prSet/>
      <dgm:spPr/>
      <dgm:t>
        <a:bodyPr/>
        <a:lstStyle/>
        <a:p>
          <a:endParaRPr lang="en-US"/>
        </a:p>
      </dgm:t>
    </dgm:pt>
    <dgm:pt modelId="{775E3422-7B44-40F9-BDB4-6510FBBB35D6}" type="pres">
      <dgm:prSet presAssocID="{15C3A8EE-D3E7-49BE-8FDD-C03C2A902C77}" presName="root" presStyleCnt="0">
        <dgm:presLayoutVars>
          <dgm:dir/>
          <dgm:resizeHandles val="exact"/>
        </dgm:presLayoutVars>
      </dgm:prSet>
      <dgm:spPr/>
    </dgm:pt>
    <dgm:pt modelId="{D6B4483E-8FF8-4B13-BC12-42DAEF01E61A}" type="pres">
      <dgm:prSet presAssocID="{20A6E4AB-DFC0-4094-AAFF-3C71B39836E7}" presName="compNode" presStyleCnt="0"/>
      <dgm:spPr/>
    </dgm:pt>
    <dgm:pt modelId="{1304A022-FD35-4651-A545-2258225688D6}" type="pres">
      <dgm:prSet presAssocID="{20A6E4AB-DFC0-4094-AAFF-3C71B39836E7}" presName="iconBgRect" presStyleLbl="bgShp" presStyleIdx="0" presStyleCnt="5"/>
      <dgm:spPr/>
    </dgm:pt>
    <dgm:pt modelId="{2DE14D6D-0E1A-48E4-A875-0049EC3E9D05}" type="pres">
      <dgm:prSet presAssocID="{20A6E4AB-DFC0-4094-AAFF-3C71B39836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靶心"/>
        </a:ext>
      </dgm:extLst>
    </dgm:pt>
    <dgm:pt modelId="{6C8451E9-958A-4EF7-8D8E-20E27FF62579}" type="pres">
      <dgm:prSet presAssocID="{20A6E4AB-DFC0-4094-AAFF-3C71B39836E7}" presName="spaceRect" presStyleCnt="0"/>
      <dgm:spPr/>
    </dgm:pt>
    <dgm:pt modelId="{87F0D258-F60E-4AB7-8636-3D1719419A49}" type="pres">
      <dgm:prSet presAssocID="{20A6E4AB-DFC0-4094-AAFF-3C71B39836E7}" presName="textRect" presStyleLbl="revTx" presStyleIdx="0" presStyleCnt="5">
        <dgm:presLayoutVars>
          <dgm:chMax val="1"/>
          <dgm:chPref val="1"/>
        </dgm:presLayoutVars>
      </dgm:prSet>
      <dgm:spPr/>
    </dgm:pt>
    <dgm:pt modelId="{4CCCF02F-1BEB-488D-BCEB-21CC8F69C883}" type="pres">
      <dgm:prSet presAssocID="{D78BCF02-4CDE-499A-B5EB-97C4BE6B6649}" presName="sibTrans" presStyleCnt="0"/>
      <dgm:spPr/>
    </dgm:pt>
    <dgm:pt modelId="{50F32A7B-7016-4783-AD94-D46B099467BC}" type="pres">
      <dgm:prSet presAssocID="{1A332A98-5B82-4C2D-A746-500E56F822C4}" presName="compNode" presStyleCnt="0"/>
      <dgm:spPr/>
    </dgm:pt>
    <dgm:pt modelId="{A1181FFC-4082-452F-8E67-12E2C9665A56}" type="pres">
      <dgm:prSet presAssocID="{1A332A98-5B82-4C2D-A746-500E56F822C4}" presName="iconBgRect" presStyleLbl="bgShp" presStyleIdx="1" presStyleCnt="5"/>
      <dgm:spPr/>
    </dgm:pt>
    <dgm:pt modelId="{C75B1472-61A7-47CD-9D9B-DCEE5E6D14A7}" type="pres">
      <dgm:prSet presAssocID="{1A332A98-5B82-4C2D-A746-500E56F822C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数据库"/>
        </a:ext>
      </dgm:extLst>
    </dgm:pt>
    <dgm:pt modelId="{E3BAE448-A5C5-4CCB-9307-B354E38E8B0C}" type="pres">
      <dgm:prSet presAssocID="{1A332A98-5B82-4C2D-A746-500E56F822C4}" presName="spaceRect" presStyleCnt="0"/>
      <dgm:spPr/>
    </dgm:pt>
    <dgm:pt modelId="{9D830B5F-60D8-468A-ADA0-4F3DDF3CB64A}" type="pres">
      <dgm:prSet presAssocID="{1A332A98-5B82-4C2D-A746-500E56F822C4}" presName="textRect" presStyleLbl="revTx" presStyleIdx="1" presStyleCnt="5">
        <dgm:presLayoutVars>
          <dgm:chMax val="1"/>
          <dgm:chPref val="1"/>
        </dgm:presLayoutVars>
      </dgm:prSet>
      <dgm:spPr/>
    </dgm:pt>
    <dgm:pt modelId="{C4FAFAB5-BE23-46AB-97B1-A34A8966B90B}" type="pres">
      <dgm:prSet presAssocID="{D48E6A0F-5DD4-4F00-9FB6-F383D3B22C47}" presName="sibTrans" presStyleCnt="0"/>
      <dgm:spPr/>
    </dgm:pt>
    <dgm:pt modelId="{151C1A34-66AC-4CE3-AD97-59451EEF9D90}" type="pres">
      <dgm:prSet presAssocID="{334AF209-C9A0-4D2B-A559-BD7A619E9BE6}" presName="compNode" presStyleCnt="0"/>
      <dgm:spPr/>
    </dgm:pt>
    <dgm:pt modelId="{E10E38FB-D605-4C46-847A-E6290E2B3381}" type="pres">
      <dgm:prSet presAssocID="{334AF209-C9A0-4D2B-A559-BD7A619E9BE6}" presName="iconBgRect" presStyleLbl="bgShp" presStyleIdx="2" presStyleCnt="5"/>
      <dgm:spPr/>
    </dgm:pt>
    <dgm:pt modelId="{52A7E756-41BF-4680-A4D3-D8F0915A0D9A}" type="pres">
      <dgm:prSet presAssocID="{334AF209-C9A0-4D2B-A559-BD7A619E9B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字幕"/>
        </a:ext>
      </dgm:extLst>
    </dgm:pt>
    <dgm:pt modelId="{C6296C55-0188-4FBF-AA9F-68160C886CEA}" type="pres">
      <dgm:prSet presAssocID="{334AF209-C9A0-4D2B-A559-BD7A619E9BE6}" presName="spaceRect" presStyleCnt="0"/>
      <dgm:spPr/>
    </dgm:pt>
    <dgm:pt modelId="{6526D48B-77EE-43E6-85AA-274E08E7D646}" type="pres">
      <dgm:prSet presAssocID="{334AF209-C9A0-4D2B-A559-BD7A619E9BE6}" presName="textRect" presStyleLbl="revTx" presStyleIdx="2" presStyleCnt="5">
        <dgm:presLayoutVars>
          <dgm:chMax val="1"/>
          <dgm:chPref val="1"/>
        </dgm:presLayoutVars>
      </dgm:prSet>
      <dgm:spPr/>
    </dgm:pt>
    <dgm:pt modelId="{F7AD3027-79BC-4640-92E3-611F48B104E0}" type="pres">
      <dgm:prSet presAssocID="{25B8C728-13ED-4C4E-AEF0-C347FD952D45}" presName="sibTrans" presStyleCnt="0"/>
      <dgm:spPr/>
    </dgm:pt>
    <dgm:pt modelId="{61C05F9E-76DC-46AE-8587-5CB801FBB5DC}" type="pres">
      <dgm:prSet presAssocID="{79D0EF7D-C383-40D1-8DB5-19708DCB6917}" presName="compNode" presStyleCnt="0"/>
      <dgm:spPr/>
    </dgm:pt>
    <dgm:pt modelId="{DA4278E4-7283-4915-92B8-25DDC08C5F7E}" type="pres">
      <dgm:prSet presAssocID="{79D0EF7D-C383-40D1-8DB5-19708DCB6917}" presName="iconBgRect" presStyleLbl="bgShp" presStyleIdx="3" presStyleCnt="5"/>
      <dgm:spPr/>
    </dgm:pt>
    <dgm:pt modelId="{8BA65B18-DA35-4BC8-A53C-B035C08211FD}" type="pres">
      <dgm:prSet presAssocID="{79D0EF7D-C383-40D1-8DB5-19708DCB69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铅笔"/>
        </a:ext>
      </dgm:extLst>
    </dgm:pt>
    <dgm:pt modelId="{7E1335F8-07C3-4803-A32A-209721450D51}" type="pres">
      <dgm:prSet presAssocID="{79D0EF7D-C383-40D1-8DB5-19708DCB6917}" presName="spaceRect" presStyleCnt="0"/>
      <dgm:spPr/>
    </dgm:pt>
    <dgm:pt modelId="{6FCEBB1A-2A7B-4C4C-9EFC-4FAD11033CC0}" type="pres">
      <dgm:prSet presAssocID="{79D0EF7D-C383-40D1-8DB5-19708DCB6917}" presName="textRect" presStyleLbl="revTx" presStyleIdx="3" presStyleCnt="5">
        <dgm:presLayoutVars>
          <dgm:chMax val="1"/>
          <dgm:chPref val="1"/>
        </dgm:presLayoutVars>
      </dgm:prSet>
      <dgm:spPr/>
    </dgm:pt>
    <dgm:pt modelId="{F6F0D876-06A7-4611-8A74-9C340F7E04B0}" type="pres">
      <dgm:prSet presAssocID="{14174F84-30CB-4A06-ACF1-C889C0CE7C32}" presName="sibTrans" presStyleCnt="0"/>
      <dgm:spPr/>
    </dgm:pt>
    <dgm:pt modelId="{FB0AA2F6-C5B9-4B9B-9B8D-0E704D24E49E}" type="pres">
      <dgm:prSet presAssocID="{7FDC43D3-4A6D-4D20-AEB7-2CE3AF62B4FA}" presName="compNode" presStyleCnt="0"/>
      <dgm:spPr/>
    </dgm:pt>
    <dgm:pt modelId="{16DE864B-35C3-4C99-BD5A-3AA55ACE593F}" type="pres">
      <dgm:prSet presAssocID="{7FDC43D3-4A6D-4D20-AEB7-2CE3AF62B4FA}" presName="iconBgRect" presStyleLbl="bgShp" presStyleIdx="4" presStyleCnt="5"/>
      <dgm:spPr/>
    </dgm:pt>
    <dgm:pt modelId="{6FEB81F9-6538-4EB6-A250-E5483427F18D}" type="pres">
      <dgm:prSet presAssocID="{7FDC43D3-4A6D-4D20-AEB7-2CE3AF62B4F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复选标记"/>
        </a:ext>
      </dgm:extLst>
    </dgm:pt>
    <dgm:pt modelId="{6BECB406-2146-43B7-9D78-7A7A4F274314}" type="pres">
      <dgm:prSet presAssocID="{7FDC43D3-4A6D-4D20-AEB7-2CE3AF62B4FA}" presName="spaceRect" presStyleCnt="0"/>
      <dgm:spPr/>
    </dgm:pt>
    <dgm:pt modelId="{DB5C6DA9-3501-44DA-83D9-492EF0350795}" type="pres">
      <dgm:prSet presAssocID="{7FDC43D3-4A6D-4D20-AEB7-2CE3AF62B4FA}" presName="textRect" presStyleLbl="revTx" presStyleIdx="4" presStyleCnt="5">
        <dgm:presLayoutVars>
          <dgm:chMax val="1"/>
          <dgm:chPref val="1"/>
        </dgm:presLayoutVars>
      </dgm:prSet>
      <dgm:spPr/>
    </dgm:pt>
  </dgm:ptLst>
  <dgm:cxnLst>
    <dgm:cxn modelId="{13F8BC07-958C-437E-ABEB-65A31EEAFC9E}" type="presOf" srcId="{79D0EF7D-C383-40D1-8DB5-19708DCB6917}" destId="{6FCEBB1A-2A7B-4C4C-9EFC-4FAD11033CC0}" srcOrd="0" destOrd="0" presId="urn:microsoft.com/office/officeart/2018/5/layout/IconCircleLabelList"/>
    <dgm:cxn modelId="{5E122A22-F31D-40C6-8456-9838E06ED080}" type="presOf" srcId="{7FDC43D3-4A6D-4D20-AEB7-2CE3AF62B4FA}" destId="{DB5C6DA9-3501-44DA-83D9-492EF0350795}" srcOrd="0" destOrd="0" presId="urn:microsoft.com/office/officeart/2018/5/layout/IconCircleLabelList"/>
    <dgm:cxn modelId="{82F1A439-BD58-4B8D-B10A-F6715F2A8DA7}" type="presOf" srcId="{1A332A98-5B82-4C2D-A746-500E56F822C4}" destId="{9D830B5F-60D8-468A-ADA0-4F3DDF3CB64A}" srcOrd="0" destOrd="0" presId="urn:microsoft.com/office/officeart/2018/5/layout/IconCircleLabelList"/>
    <dgm:cxn modelId="{A32D944C-D52E-4BA0-9A4D-0FCB8DB11A98}" srcId="{15C3A8EE-D3E7-49BE-8FDD-C03C2A902C77}" destId="{79D0EF7D-C383-40D1-8DB5-19708DCB6917}" srcOrd="3" destOrd="0" parTransId="{7CB6176E-0E73-4902-9740-EC1FB8071E44}" sibTransId="{14174F84-30CB-4A06-ACF1-C889C0CE7C32}"/>
    <dgm:cxn modelId="{B7FFC05B-CA56-4709-BC5F-A39DADF30AE8}" srcId="{15C3A8EE-D3E7-49BE-8FDD-C03C2A902C77}" destId="{20A6E4AB-DFC0-4094-AAFF-3C71B39836E7}" srcOrd="0" destOrd="0" parTransId="{9EE767C4-8902-485E-A2E6-1ED0F9F36DA1}" sibTransId="{D78BCF02-4CDE-499A-B5EB-97C4BE6B6649}"/>
    <dgm:cxn modelId="{1F2BBE5C-118E-4EE0-B6DA-D24EA70A94A1}" type="presOf" srcId="{20A6E4AB-DFC0-4094-AAFF-3C71B39836E7}" destId="{87F0D258-F60E-4AB7-8636-3D1719419A49}" srcOrd="0" destOrd="0" presId="urn:microsoft.com/office/officeart/2018/5/layout/IconCircleLabelList"/>
    <dgm:cxn modelId="{99BEE2AA-678F-4866-BB15-36C20F3D299C}" srcId="{15C3A8EE-D3E7-49BE-8FDD-C03C2A902C77}" destId="{334AF209-C9A0-4D2B-A559-BD7A619E9BE6}" srcOrd="2" destOrd="0" parTransId="{493C3087-982F-4A62-B24C-F25591CB8E40}" sibTransId="{25B8C728-13ED-4C4E-AEF0-C347FD952D45}"/>
    <dgm:cxn modelId="{DB2DFBC9-2D30-4B18-A7F8-00BA7BD6F9FD}" srcId="{15C3A8EE-D3E7-49BE-8FDD-C03C2A902C77}" destId="{7FDC43D3-4A6D-4D20-AEB7-2CE3AF62B4FA}" srcOrd="4" destOrd="0" parTransId="{A57DC979-F58D-4A6D-9890-A3DCAB2B02B9}" sibTransId="{4A0C37BD-D40F-47D2-B42B-EA0065A101E6}"/>
    <dgm:cxn modelId="{A2BB00D2-BC65-4AE8-B45F-9F07194F22E7}" type="presOf" srcId="{334AF209-C9A0-4D2B-A559-BD7A619E9BE6}" destId="{6526D48B-77EE-43E6-85AA-274E08E7D646}" srcOrd="0" destOrd="0" presId="urn:microsoft.com/office/officeart/2018/5/layout/IconCircleLabelList"/>
    <dgm:cxn modelId="{861313D9-2DD0-458A-BA21-4A17B51FCD7F}" type="presOf" srcId="{15C3A8EE-D3E7-49BE-8FDD-C03C2A902C77}" destId="{775E3422-7B44-40F9-BDB4-6510FBBB35D6}" srcOrd="0" destOrd="0" presId="urn:microsoft.com/office/officeart/2018/5/layout/IconCircleLabelList"/>
    <dgm:cxn modelId="{A8AD28E0-FA11-4143-9AF2-1ABB3DBC6D32}" srcId="{15C3A8EE-D3E7-49BE-8FDD-C03C2A902C77}" destId="{1A332A98-5B82-4C2D-A746-500E56F822C4}" srcOrd="1" destOrd="0" parTransId="{4C2CAA91-C9B8-448A-900D-7A7E0A6E6D6F}" sibTransId="{D48E6A0F-5DD4-4F00-9FB6-F383D3B22C47}"/>
    <dgm:cxn modelId="{E05109D6-66CA-432D-9A2E-D742B2E650C6}" type="presParOf" srcId="{775E3422-7B44-40F9-BDB4-6510FBBB35D6}" destId="{D6B4483E-8FF8-4B13-BC12-42DAEF01E61A}" srcOrd="0" destOrd="0" presId="urn:microsoft.com/office/officeart/2018/5/layout/IconCircleLabelList"/>
    <dgm:cxn modelId="{571338FE-5C57-4479-B61C-628A2363DF9A}" type="presParOf" srcId="{D6B4483E-8FF8-4B13-BC12-42DAEF01E61A}" destId="{1304A022-FD35-4651-A545-2258225688D6}" srcOrd="0" destOrd="0" presId="urn:microsoft.com/office/officeart/2018/5/layout/IconCircleLabelList"/>
    <dgm:cxn modelId="{B27C2446-8726-475E-8BD0-EE0317B9DAEE}" type="presParOf" srcId="{D6B4483E-8FF8-4B13-BC12-42DAEF01E61A}" destId="{2DE14D6D-0E1A-48E4-A875-0049EC3E9D05}" srcOrd="1" destOrd="0" presId="urn:microsoft.com/office/officeart/2018/5/layout/IconCircleLabelList"/>
    <dgm:cxn modelId="{B1801C60-5BE6-4C4E-A5D2-E35569916846}" type="presParOf" srcId="{D6B4483E-8FF8-4B13-BC12-42DAEF01E61A}" destId="{6C8451E9-958A-4EF7-8D8E-20E27FF62579}" srcOrd="2" destOrd="0" presId="urn:microsoft.com/office/officeart/2018/5/layout/IconCircleLabelList"/>
    <dgm:cxn modelId="{35B7D76C-97D1-4318-9EE2-765074E61DC4}" type="presParOf" srcId="{D6B4483E-8FF8-4B13-BC12-42DAEF01E61A}" destId="{87F0D258-F60E-4AB7-8636-3D1719419A49}" srcOrd="3" destOrd="0" presId="urn:microsoft.com/office/officeart/2018/5/layout/IconCircleLabelList"/>
    <dgm:cxn modelId="{7CD26D17-87F5-4A5B-A95A-EC3D7E7675FD}" type="presParOf" srcId="{775E3422-7B44-40F9-BDB4-6510FBBB35D6}" destId="{4CCCF02F-1BEB-488D-BCEB-21CC8F69C883}" srcOrd="1" destOrd="0" presId="urn:microsoft.com/office/officeart/2018/5/layout/IconCircleLabelList"/>
    <dgm:cxn modelId="{BBA1CC51-A645-4C33-8431-A511D833590B}" type="presParOf" srcId="{775E3422-7B44-40F9-BDB4-6510FBBB35D6}" destId="{50F32A7B-7016-4783-AD94-D46B099467BC}" srcOrd="2" destOrd="0" presId="urn:microsoft.com/office/officeart/2018/5/layout/IconCircleLabelList"/>
    <dgm:cxn modelId="{F670433E-41CA-41E2-A687-56AE1B817340}" type="presParOf" srcId="{50F32A7B-7016-4783-AD94-D46B099467BC}" destId="{A1181FFC-4082-452F-8E67-12E2C9665A56}" srcOrd="0" destOrd="0" presId="urn:microsoft.com/office/officeart/2018/5/layout/IconCircleLabelList"/>
    <dgm:cxn modelId="{D2E9A772-B3D1-4FB5-B0E7-BFA52E37D261}" type="presParOf" srcId="{50F32A7B-7016-4783-AD94-D46B099467BC}" destId="{C75B1472-61A7-47CD-9D9B-DCEE5E6D14A7}" srcOrd="1" destOrd="0" presId="urn:microsoft.com/office/officeart/2018/5/layout/IconCircleLabelList"/>
    <dgm:cxn modelId="{DB921959-F053-4FD4-9A3D-A4333EA79BF8}" type="presParOf" srcId="{50F32A7B-7016-4783-AD94-D46B099467BC}" destId="{E3BAE448-A5C5-4CCB-9307-B354E38E8B0C}" srcOrd="2" destOrd="0" presId="urn:microsoft.com/office/officeart/2018/5/layout/IconCircleLabelList"/>
    <dgm:cxn modelId="{6496D070-CFB3-4234-A53C-600F952CFC36}" type="presParOf" srcId="{50F32A7B-7016-4783-AD94-D46B099467BC}" destId="{9D830B5F-60D8-468A-ADA0-4F3DDF3CB64A}" srcOrd="3" destOrd="0" presId="urn:microsoft.com/office/officeart/2018/5/layout/IconCircleLabelList"/>
    <dgm:cxn modelId="{CD108685-71CA-493D-8FB1-1EE1B22454F4}" type="presParOf" srcId="{775E3422-7B44-40F9-BDB4-6510FBBB35D6}" destId="{C4FAFAB5-BE23-46AB-97B1-A34A8966B90B}" srcOrd="3" destOrd="0" presId="urn:microsoft.com/office/officeart/2018/5/layout/IconCircleLabelList"/>
    <dgm:cxn modelId="{DB93A883-CDCB-4C65-B822-92EF06D989EF}" type="presParOf" srcId="{775E3422-7B44-40F9-BDB4-6510FBBB35D6}" destId="{151C1A34-66AC-4CE3-AD97-59451EEF9D90}" srcOrd="4" destOrd="0" presId="urn:microsoft.com/office/officeart/2018/5/layout/IconCircleLabelList"/>
    <dgm:cxn modelId="{D62665ED-2963-45B6-A829-B66ECE0721AD}" type="presParOf" srcId="{151C1A34-66AC-4CE3-AD97-59451EEF9D90}" destId="{E10E38FB-D605-4C46-847A-E6290E2B3381}" srcOrd="0" destOrd="0" presId="urn:microsoft.com/office/officeart/2018/5/layout/IconCircleLabelList"/>
    <dgm:cxn modelId="{A0E9B8A0-5DDF-4609-BB6D-4CC36D543E11}" type="presParOf" srcId="{151C1A34-66AC-4CE3-AD97-59451EEF9D90}" destId="{52A7E756-41BF-4680-A4D3-D8F0915A0D9A}" srcOrd="1" destOrd="0" presId="urn:microsoft.com/office/officeart/2018/5/layout/IconCircleLabelList"/>
    <dgm:cxn modelId="{242A4E8C-DE8A-42F1-BC6B-DBABCF74BF1A}" type="presParOf" srcId="{151C1A34-66AC-4CE3-AD97-59451EEF9D90}" destId="{C6296C55-0188-4FBF-AA9F-68160C886CEA}" srcOrd="2" destOrd="0" presId="urn:microsoft.com/office/officeart/2018/5/layout/IconCircleLabelList"/>
    <dgm:cxn modelId="{30B9E745-F680-48C6-A231-F23BD8625365}" type="presParOf" srcId="{151C1A34-66AC-4CE3-AD97-59451EEF9D90}" destId="{6526D48B-77EE-43E6-85AA-274E08E7D646}" srcOrd="3" destOrd="0" presId="urn:microsoft.com/office/officeart/2018/5/layout/IconCircleLabelList"/>
    <dgm:cxn modelId="{4E83A42C-5C2C-4C94-A733-0863D237D5EE}" type="presParOf" srcId="{775E3422-7B44-40F9-BDB4-6510FBBB35D6}" destId="{F7AD3027-79BC-4640-92E3-611F48B104E0}" srcOrd="5" destOrd="0" presId="urn:microsoft.com/office/officeart/2018/5/layout/IconCircleLabelList"/>
    <dgm:cxn modelId="{9C725937-8437-4C49-B79A-68F3A6F37D65}" type="presParOf" srcId="{775E3422-7B44-40F9-BDB4-6510FBBB35D6}" destId="{61C05F9E-76DC-46AE-8587-5CB801FBB5DC}" srcOrd="6" destOrd="0" presId="urn:microsoft.com/office/officeart/2018/5/layout/IconCircleLabelList"/>
    <dgm:cxn modelId="{9DEC09FA-DB0A-4616-A915-760A74204D2F}" type="presParOf" srcId="{61C05F9E-76DC-46AE-8587-5CB801FBB5DC}" destId="{DA4278E4-7283-4915-92B8-25DDC08C5F7E}" srcOrd="0" destOrd="0" presId="urn:microsoft.com/office/officeart/2018/5/layout/IconCircleLabelList"/>
    <dgm:cxn modelId="{261B9AAD-88A9-4F45-965A-4DA8CFD5AAB3}" type="presParOf" srcId="{61C05F9E-76DC-46AE-8587-5CB801FBB5DC}" destId="{8BA65B18-DA35-4BC8-A53C-B035C08211FD}" srcOrd="1" destOrd="0" presId="urn:microsoft.com/office/officeart/2018/5/layout/IconCircleLabelList"/>
    <dgm:cxn modelId="{E70866E4-5BE4-4FA3-9246-F29E7297B790}" type="presParOf" srcId="{61C05F9E-76DC-46AE-8587-5CB801FBB5DC}" destId="{7E1335F8-07C3-4803-A32A-209721450D51}" srcOrd="2" destOrd="0" presId="urn:microsoft.com/office/officeart/2018/5/layout/IconCircleLabelList"/>
    <dgm:cxn modelId="{0984F025-0A97-4A50-8591-4D599723A1A5}" type="presParOf" srcId="{61C05F9E-76DC-46AE-8587-5CB801FBB5DC}" destId="{6FCEBB1A-2A7B-4C4C-9EFC-4FAD11033CC0}" srcOrd="3" destOrd="0" presId="urn:microsoft.com/office/officeart/2018/5/layout/IconCircleLabelList"/>
    <dgm:cxn modelId="{BD8B9526-B09D-40D3-9B60-DAB54A30D12B}" type="presParOf" srcId="{775E3422-7B44-40F9-BDB4-6510FBBB35D6}" destId="{F6F0D876-06A7-4611-8A74-9C340F7E04B0}" srcOrd="7" destOrd="0" presId="urn:microsoft.com/office/officeart/2018/5/layout/IconCircleLabelList"/>
    <dgm:cxn modelId="{6C51B2D7-D7BC-4F3D-9AC8-FE616D4C5CEE}" type="presParOf" srcId="{775E3422-7B44-40F9-BDB4-6510FBBB35D6}" destId="{FB0AA2F6-C5B9-4B9B-9B8D-0E704D24E49E}" srcOrd="8" destOrd="0" presId="urn:microsoft.com/office/officeart/2018/5/layout/IconCircleLabelList"/>
    <dgm:cxn modelId="{BE56A48C-FAD6-4B73-964A-05C70F2F8E11}" type="presParOf" srcId="{FB0AA2F6-C5B9-4B9B-9B8D-0E704D24E49E}" destId="{16DE864B-35C3-4C99-BD5A-3AA55ACE593F}" srcOrd="0" destOrd="0" presId="urn:microsoft.com/office/officeart/2018/5/layout/IconCircleLabelList"/>
    <dgm:cxn modelId="{9E26CA45-ACB5-4C60-9394-C6BB33E5B0E9}" type="presParOf" srcId="{FB0AA2F6-C5B9-4B9B-9B8D-0E704D24E49E}" destId="{6FEB81F9-6538-4EB6-A250-E5483427F18D}" srcOrd="1" destOrd="0" presId="urn:microsoft.com/office/officeart/2018/5/layout/IconCircleLabelList"/>
    <dgm:cxn modelId="{69CB3158-8CA5-430B-8946-5FC657859189}" type="presParOf" srcId="{FB0AA2F6-C5B9-4B9B-9B8D-0E704D24E49E}" destId="{6BECB406-2146-43B7-9D78-7A7A4F274314}" srcOrd="2" destOrd="0" presId="urn:microsoft.com/office/officeart/2018/5/layout/IconCircleLabelList"/>
    <dgm:cxn modelId="{99676F2A-E6D5-4E11-AAF8-DFBF8145BB59}" type="presParOf" srcId="{FB0AA2F6-C5B9-4B9B-9B8D-0E704D24E49E}" destId="{DB5C6DA9-3501-44DA-83D9-492EF035079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28D35-39C3-4CC4-8166-FBAB559F5EF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0866492-E661-4BDF-9B8C-DD023AE8B8B4}">
      <dgm:prSet/>
      <dgm:spPr/>
      <dgm:t>
        <a:bodyPr/>
        <a:lstStyle/>
        <a:p>
          <a:pPr>
            <a:lnSpc>
              <a:spcPct val="100000"/>
            </a:lnSpc>
          </a:pPr>
          <a:r>
            <a:rPr kumimoji="1" lang="en-US"/>
            <a:t>Data-Preprocessing</a:t>
          </a:r>
          <a:endParaRPr lang="en-US"/>
        </a:p>
      </dgm:t>
    </dgm:pt>
    <dgm:pt modelId="{1BB0CF9C-102E-44A7-B270-7FC3A3ADF255}" type="parTrans" cxnId="{EC1AE478-56C4-46F2-9193-72EA1029F7FC}">
      <dgm:prSet/>
      <dgm:spPr/>
      <dgm:t>
        <a:bodyPr/>
        <a:lstStyle/>
        <a:p>
          <a:endParaRPr lang="en-US"/>
        </a:p>
      </dgm:t>
    </dgm:pt>
    <dgm:pt modelId="{BD92D631-D76E-41D9-A403-021263E99C88}" type="sibTrans" cxnId="{EC1AE478-56C4-46F2-9193-72EA1029F7FC}">
      <dgm:prSet/>
      <dgm:spPr/>
      <dgm:t>
        <a:bodyPr/>
        <a:lstStyle/>
        <a:p>
          <a:pPr>
            <a:lnSpc>
              <a:spcPct val="100000"/>
            </a:lnSpc>
          </a:pPr>
          <a:endParaRPr lang="en-US"/>
        </a:p>
      </dgm:t>
    </dgm:pt>
    <dgm:pt modelId="{654D66E0-B9D0-40C2-9A6A-1A3E68866F93}">
      <dgm:prSet/>
      <dgm:spPr/>
      <dgm:t>
        <a:bodyPr/>
        <a:lstStyle/>
        <a:p>
          <a:pPr>
            <a:lnSpc>
              <a:spcPct val="100000"/>
            </a:lnSpc>
          </a:pPr>
          <a:r>
            <a:rPr kumimoji="1" lang="en-US"/>
            <a:t>Model A</a:t>
          </a:r>
          <a:r>
            <a:rPr lang="en-US"/>
            <a:t>rchitecture</a:t>
          </a:r>
        </a:p>
      </dgm:t>
    </dgm:pt>
    <dgm:pt modelId="{E7628434-E52A-49A8-9DC5-D7211E63FC48}" type="parTrans" cxnId="{E90E547C-F9AF-4ECD-B14C-A8B719EBBF20}">
      <dgm:prSet/>
      <dgm:spPr/>
      <dgm:t>
        <a:bodyPr/>
        <a:lstStyle/>
        <a:p>
          <a:endParaRPr lang="en-US"/>
        </a:p>
      </dgm:t>
    </dgm:pt>
    <dgm:pt modelId="{A9621C83-DF4B-4F68-A0A4-EC788D09F0CC}" type="sibTrans" cxnId="{E90E547C-F9AF-4ECD-B14C-A8B719EBBF20}">
      <dgm:prSet/>
      <dgm:spPr/>
      <dgm:t>
        <a:bodyPr/>
        <a:lstStyle/>
        <a:p>
          <a:pPr>
            <a:lnSpc>
              <a:spcPct val="100000"/>
            </a:lnSpc>
          </a:pPr>
          <a:endParaRPr lang="en-US"/>
        </a:p>
      </dgm:t>
    </dgm:pt>
    <dgm:pt modelId="{BEE1C9D1-19D5-405D-AF61-F5DE54D9CC63}">
      <dgm:prSet/>
      <dgm:spPr/>
      <dgm:t>
        <a:bodyPr/>
        <a:lstStyle/>
        <a:p>
          <a:pPr>
            <a:lnSpc>
              <a:spcPct val="100000"/>
            </a:lnSpc>
          </a:pPr>
          <a:r>
            <a:rPr kumimoji="1" lang="en-US"/>
            <a:t>Training</a:t>
          </a:r>
          <a:endParaRPr lang="en-US"/>
        </a:p>
      </dgm:t>
    </dgm:pt>
    <dgm:pt modelId="{38738516-B458-4570-AACE-4021CAA4A966}" type="parTrans" cxnId="{59029F2E-52C2-403A-8E16-5CFC2A77DFBA}">
      <dgm:prSet/>
      <dgm:spPr/>
      <dgm:t>
        <a:bodyPr/>
        <a:lstStyle/>
        <a:p>
          <a:endParaRPr lang="en-US"/>
        </a:p>
      </dgm:t>
    </dgm:pt>
    <dgm:pt modelId="{C7AAFC34-2B04-4F43-9464-AF6BC2155FE1}" type="sibTrans" cxnId="{59029F2E-52C2-403A-8E16-5CFC2A77DFBA}">
      <dgm:prSet/>
      <dgm:spPr/>
      <dgm:t>
        <a:bodyPr/>
        <a:lstStyle/>
        <a:p>
          <a:pPr>
            <a:lnSpc>
              <a:spcPct val="100000"/>
            </a:lnSpc>
          </a:pPr>
          <a:endParaRPr lang="en-US"/>
        </a:p>
      </dgm:t>
    </dgm:pt>
    <dgm:pt modelId="{75911475-6B32-41EC-935D-C6A851523191}">
      <dgm:prSet/>
      <dgm:spPr/>
      <dgm:t>
        <a:bodyPr/>
        <a:lstStyle/>
        <a:p>
          <a:pPr>
            <a:lnSpc>
              <a:spcPct val="100000"/>
            </a:lnSpc>
          </a:pPr>
          <a:r>
            <a:rPr kumimoji="1" lang="en-US"/>
            <a:t>Evaluation</a:t>
          </a:r>
          <a:endParaRPr lang="en-US"/>
        </a:p>
      </dgm:t>
    </dgm:pt>
    <dgm:pt modelId="{15FFEC7B-0E94-4616-8AEF-2D25CD7B17BA}" type="parTrans" cxnId="{F33CD263-EEE2-47CC-B7B0-7A20F95F48D1}">
      <dgm:prSet/>
      <dgm:spPr/>
      <dgm:t>
        <a:bodyPr/>
        <a:lstStyle/>
        <a:p>
          <a:endParaRPr lang="en-US"/>
        </a:p>
      </dgm:t>
    </dgm:pt>
    <dgm:pt modelId="{39699DE1-2F7C-4078-B6B8-DE4711A63776}" type="sibTrans" cxnId="{F33CD263-EEE2-47CC-B7B0-7A20F95F48D1}">
      <dgm:prSet/>
      <dgm:spPr/>
      <dgm:t>
        <a:bodyPr/>
        <a:lstStyle/>
        <a:p>
          <a:pPr>
            <a:lnSpc>
              <a:spcPct val="100000"/>
            </a:lnSpc>
          </a:pPr>
          <a:endParaRPr lang="en-US"/>
        </a:p>
      </dgm:t>
    </dgm:pt>
    <dgm:pt modelId="{AD78C515-5B26-4C58-8D9D-64D8F0A130FC}">
      <dgm:prSet/>
      <dgm:spPr/>
      <dgm:t>
        <a:bodyPr/>
        <a:lstStyle/>
        <a:p>
          <a:pPr>
            <a:lnSpc>
              <a:spcPct val="100000"/>
            </a:lnSpc>
          </a:pPr>
          <a:r>
            <a:rPr kumimoji="1" lang="en-US"/>
            <a:t>Demonstration</a:t>
          </a:r>
          <a:endParaRPr lang="en-US"/>
        </a:p>
      </dgm:t>
    </dgm:pt>
    <dgm:pt modelId="{9D0D4165-4260-42EA-B339-6C3F44CC518E}" type="parTrans" cxnId="{193CBBF2-B472-4B46-A027-AE5E4406CD0B}">
      <dgm:prSet/>
      <dgm:spPr/>
      <dgm:t>
        <a:bodyPr/>
        <a:lstStyle/>
        <a:p>
          <a:endParaRPr lang="en-US"/>
        </a:p>
      </dgm:t>
    </dgm:pt>
    <dgm:pt modelId="{A6ED5677-602F-4F8F-B39F-D3B88DAB60AE}" type="sibTrans" cxnId="{193CBBF2-B472-4B46-A027-AE5E4406CD0B}">
      <dgm:prSet/>
      <dgm:spPr/>
      <dgm:t>
        <a:bodyPr/>
        <a:lstStyle/>
        <a:p>
          <a:pPr>
            <a:lnSpc>
              <a:spcPct val="100000"/>
            </a:lnSpc>
          </a:pPr>
          <a:endParaRPr lang="en-US"/>
        </a:p>
      </dgm:t>
    </dgm:pt>
    <dgm:pt modelId="{D7273A0D-5B49-450E-80CD-738B69D8F498}">
      <dgm:prSet/>
      <dgm:spPr/>
      <dgm:t>
        <a:bodyPr/>
        <a:lstStyle/>
        <a:p>
          <a:pPr>
            <a:lnSpc>
              <a:spcPct val="100000"/>
            </a:lnSpc>
          </a:pPr>
          <a:r>
            <a:rPr kumimoji="1" lang="en-US"/>
            <a:t>Limitation</a:t>
          </a:r>
          <a:endParaRPr lang="en-US"/>
        </a:p>
      </dgm:t>
    </dgm:pt>
    <dgm:pt modelId="{BCAEB697-78A2-499D-B4F4-4CB8B438CB71}" type="parTrans" cxnId="{EB0EA8FD-9080-41ED-9F1C-88BEA57C04D5}">
      <dgm:prSet/>
      <dgm:spPr/>
      <dgm:t>
        <a:bodyPr/>
        <a:lstStyle/>
        <a:p>
          <a:endParaRPr lang="en-US"/>
        </a:p>
      </dgm:t>
    </dgm:pt>
    <dgm:pt modelId="{72010CCC-AFD9-4424-9F15-0F823823AC2C}" type="sibTrans" cxnId="{EB0EA8FD-9080-41ED-9F1C-88BEA57C04D5}">
      <dgm:prSet/>
      <dgm:spPr/>
      <dgm:t>
        <a:bodyPr/>
        <a:lstStyle/>
        <a:p>
          <a:pPr>
            <a:lnSpc>
              <a:spcPct val="100000"/>
            </a:lnSpc>
          </a:pPr>
          <a:endParaRPr lang="en-US"/>
        </a:p>
      </dgm:t>
    </dgm:pt>
    <dgm:pt modelId="{CA4858F9-75BA-4906-95B6-4312A099E06B}">
      <dgm:prSet/>
      <dgm:spPr/>
      <dgm:t>
        <a:bodyPr/>
        <a:lstStyle/>
        <a:p>
          <a:pPr>
            <a:lnSpc>
              <a:spcPct val="100000"/>
            </a:lnSpc>
          </a:pPr>
          <a:r>
            <a:rPr kumimoji="1" lang="en-US"/>
            <a:t>Conclusion</a:t>
          </a:r>
          <a:endParaRPr lang="en-US"/>
        </a:p>
      </dgm:t>
    </dgm:pt>
    <dgm:pt modelId="{A7AC0F1F-A3DF-4326-9F6F-C404A8AA79EC}" type="parTrans" cxnId="{2C85E604-54D8-4636-9D9A-2CDA373C0731}">
      <dgm:prSet/>
      <dgm:spPr/>
      <dgm:t>
        <a:bodyPr/>
        <a:lstStyle/>
        <a:p>
          <a:endParaRPr lang="en-US"/>
        </a:p>
      </dgm:t>
    </dgm:pt>
    <dgm:pt modelId="{E35DD2D3-479A-45DA-9B21-98E1DA1E8F3B}" type="sibTrans" cxnId="{2C85E604-54D8-4636-9D9A-2CDA373C0731}">
      <dgm:prSet/>
      <dgm:spPr/>
      <dgm:t>
        <a:bodyPr/>
        <a:lstStyle/>
        <a:p>
          <a:endParaRPr lang="en-US"/>
        </a:p>
      </dgm:t>
    </dgm:pt>
    <dgm:pt modelId="{CE05F013-B397-4AA7-8E61-25941788BCAC}" type="pres">
      <dgm:prSet presAssocID="{42E28D35-39C3-4CC4-8166-FBAB559F5EFA}" presName="root" presStyleCnt="0">
        <dgm:presLayoutVars>
          <dgm:dir/>
          <dgm:resizeHandles val="exact"/>
        </dgm:presLayoutVars>
      </dgm:prSet>
      <dgm:spPr/>
    </dgm:pt>
    <dgm:pt modelId="{BCC89143-7BB6-48CA-B83F-4758000B9AF1}" type="pres">
      <dgm:prSet presAssocID="{42E28D35-39C3-4CC4-8166-FBAB559F5EFA}" presName="container" presStyleCnt="0">
        <dgm:presLayoutVars>
          <dgm:dir/>
          <dgm:resizeHandles val="exact"/>
        </dgm:presLayoutVars>
      </dgm:prSet>
      <dgm:spPr/>
    </dgm:pt>
    <dgm:pt modelId="{5477D225-81D9-453F-91EB-0298A74B447E}" type="pres">
      <dgm:prSet presAssocID="{10866492-E661-4BDF-9B8C-DD023AE8B8B4}" presName="compNode" presStyleCnt="0"/>
      <dgm:spPr/>
    </dgm:pt>
    <dgm:pt modelId="{9F421059-8202-4C03-BD59-13C8B20C5B7E}" type="pres">
      <dgm:prSet presAssocID="{10866492-E661-4BDF-9B8C-DD023AE8B8B4}" presName="iconBgRect" presStyleLbl="bgShp" presStyleIdx="0" presStyleCnt="7"/>
      <dgm:spPr/>
    </dgm:pt>
    <dgm:pt modelId="{B01DFCF2-EF34-4937-BDAD-BEC621E4FC88}" type="pres">
      <dgm:prSet presAssocID="{10866492-E661-4BDF-9B8C-DD023AE8B8B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D228337-CEA8-43A4-9844-16B1B150F321}" type="pres">
      <dgm:prSet presAssocID="{10866492-E661-4BDF-9B8C-DD023AE8B8B4}" presName="spaceRect" presStyleCnt="0"/>
      <dgm:spPr/>
    </dgm:pt>
    <dgm:pt modelId="{49126E64-AA1A-4209-AEDA-87E8E826F8C7}" type="pres">
      <dgm:prSet presAssocID="{10866492-E661-4BDF-9B8C-DD023AE8B8B4}" presName="textRect" presStyleLbl="revTx" presStyleIdx="0" presStyleCnt="7">
        <dgm:presLayoutVars>
          <dgm:chMax val="1"/>
          <dgm:chPref val="1"/>
        </dgm:presLayoutVars>
      </dgm:prSet>
      <dgm:spPr/>
    </dgm:pt>
    <dgm:pt modelId="{A347445D-3DBA-47CC-A1B2-9E325AAD3B1B}" type="pres">
      <dgm:prSet presAssocID="{BD92D631-D76E-41D9-A403-021263E99C88}" presName="sibTrans" presStyleLbl="sibTrans2D1" presStyleIdx="0" presStyleCnt="0"/>
      <dgm:spPr/>
    </dgm:pt>
    <dgm:pt modelId="{6C190F2A-5B8B-4A77-BD5A-BCF24FA33EE2}" type="pres">
      <dgm:prSet presAssocID="{654D66E0-B9D0-40C2-9A6A-1A3E68866F93}" presName="compNode" presStyleCnt="0"/>
      <dgm:spPr/>
    </dgm:pt>
    <dgm:pt modelId="{9B5705D8-CE15-4064-A6DE-2444CEE132E6}" type="pres">
      <dgm:prSet presAssocID="{654D66E0-B9D0-40C2-9A6A-1A3E68866F93}" presName="iconBgRect" presStyleLbl="bgShp" presStyleIdx="1" presStyleCnt="7"/>
      <dgm:spPr/>
    </dgm:pt>
    <dgm:pt modelId="{3473D1F9-C055-4436-9DF8-4A8569282201}" type="pres">
      <dgm:prSet presAssocID="{654D66E0-B9D0-40C2-9A6A-1A3E68866F9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数据库"/>
        </a:ext>
      </dgm:extLst>
    </dgm:pt>
    <dgm:pt modelId="{4FAE4F4D-EF24-43BD-95A1-41298A13CA00}" type="pres">
      <dgm:prSet presAssocID="{654D66E0-B9D0-40C2-9A6A-1A3E68866F93}" presName="spaceRect" presStyleCnt="0"/>
      <dgm:spPr/>
    </dgm:pt>
    <dgm:pt modelId="{43335A0A-2955-4F16-AC4B-FFC80ACC06A8}" type="pres">
      <dgm:prSet presAssocID="{654D66E0-B9D0-40C2-9A6A-1A3E68866F93}" presName="textRect" presStyleLbl="revTx" presStyleIdx="1" presStyleCnt="7">
        <dgm:presLayoutVars>
          <dgm:chMax val="1"/>
          <dgm:chPref val="1"/>
        </dgm:presLayoutVars>
      </dgm:prSet>
      <dgm:spPr/>
    </dgm:pt>
    <dgm:pt modelId="{3E4137B9-3BC5-4818-ACE6-F98354A174C6}" type="pres">
      <dgm:prSet presAssocID="{A9621C83-DF4B-4F68-A0A4-EC788D09F0CC}" presName="sibTrans" presStyleLbl="sibTrans2D1" presStyleIdx="0" presStyleCnt="0"/>
      <dgm:spPr/>
    </dgm:pt>
    <dgm:pt modelId="{39AF1369-7165-46E2-8F65-37A0840A2D25}" type="pres">
      <dgm:prSet presAssocID="{BEE1C9D1-19D5-405D-AF61-F5DE54D9CC63}" presName="compNode" presStyleCnt="0"/>
      <dgm:spPr/>
    </dgm:pt>
    <dgm:pt modelId="{59D53312-7024-48A5-BFB3-FAFB15B8D017}" type="pres">
      <dgm:prSet presAssocID="{BEE1C9D1-19D5-405D-AF61-F5DE54D9CC63}" presName="iconBgRect" presStyleLbl="bgShp" presStyleIdx="2" presStyleCnt="7"/>
      <dgm:spPr/>
    </dgm:pt>
    <dgm:pt modelId="{A6A4D909-18EA-40EB-9182-ECE390808DC1}" type="pres">
      <dgm:prSet presAssocID="{BEE1C9D1-19D5-405D-AF61-F5DE54D9CC6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教师"/>
        </a:ext>
      </dgm:extLst>
    </dgm:pt>
    <dgm:pt modelId="{1EF0CDF1-DD19-4C46-9AA8-127BC2101BA8}" type="pres">
      <dgm:prSet presAssocID="{BEE1C9D1-19D5-405D-AF61-F5DE54D9CC63}" presName="spaceRect" presStyleCnt="0"/>
      <dgm:spPr/>
    </dgm:pt>
    <dgm:pt modelId="{43FF908D-761B-4B81-AFB6-2A9416A83144}" type="pres">
      <dgm:prSet presAssocID="{BEE1C9D1-19D5-405D-AF61-F5DE54D9CC63}" presName="textRect" presStyleLbl="revTx" presStyleIdx="2" presStyleCnt="7">
        <dgm:presLayoutVars>
          <dgm:chMax val="1"/>
          <dgm:chPref val="1"/>
        </dgm:presLayoutVars>
      </dgm:prSet>
      <dgm:spPr/>
    </dgm:pt>
    <dgm:pt modelId="{4602A4E5-F76F-4098-9FB6-441F901943E0}" type="pres">
      <dgm:prSet presAssocID="{C7AAFC34-2B04-4F43-9464-AF6BC2155FE1}" presName="sibTrans" presStyleLbl="sibTrans2D1" presStyleIdx="0" presStyleCnt="0"/>
      <dgm:spPr/>
    </dgm:pt>
    <dgm:pt modelId="{6914B4CE-89A1-4D28-B099-AC4BA4511EEF}" type="pres">
      <dgm:prSet presAssocID="{75911475-6B32-41EC-935D-C6A851523191}" presName="compNode" presStyleCnt="0"/>
      <dgm:spPr/>
    </dgm:pt>
    <dgm:pt modelId="{2407F803-6928-49BE-A323-8724B1124D11}" type="pres">
      <dgm:prSet presAssocID="{75911475-6B32-41EC-935D-C6A851523191}" presName="iconBgRect" presStyleLbl="bgShp" presStyleIdx="3" presStyleCnt="7"/>
      <dgm:spPr/>
    </dgm:pt>
    <dgm:pt modelId="{90D252B5-8DCE-45EB-AD85-D0AA981B52FC}" type="pres">
      <dgm:prSet presAssocID="{75911475-6B32-41EC-935D-C6A85152319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复选标记"/>
        </a:ext>
      </dgm:extLst>
    </dgm:pt>
    <dgm:pt modelId="{DDC08906-3F8A-4620-9FEA-8EF5F599B7E5}" type="pres">
      <dgm:prSet presAssocID="{75911475-6B32-41EC-935D-C6A851523191}" presName="spaceRect" presStyleCnt="0"/>
      <dgm:spPr/>
    </dgm:pt>
    <dgm:pt modelId="{AC395FF0-5AB0-47CF-AD3B-AA8E2C24B400}" type="pres">
      <dgm:prSet presAssocID="{75911475-6B32-41EC-935D-C6A851523191}" presName="textRect" presStyleLbl="revTx" presStyleIdx="3" presStyleCnt="7">
        <dgm:presLayoutVars>
          <dgm:chMax val="1"/>
          <dgm:chPref val="1"/>
        </dgm:presLayoutVars>
      </dgm:prSet>
      <dgm:spPr/>
    </dgm:pt>
    <dgm:pt modelId="{33A35455-2F75-44D3-8533-2B77179BA943}" type="pres">
      <dgm:prSet presAssocID="{39699DE1-2F7C-4078-B6B8-DE4711A63776}" presName="sibTrans" presStyleLbl="sibTrans2D1" presStyleIdx="0" presStyleCnt="0"/>
      <dgm:spPr/>
    </dgm:pt>
    <dgm:pt modelId="{E206D78C-C266-4C9A-B944-0B802DFF3169}" type="pres">
      <dgm:prSet presAssocID="{AD78C515-5B26-4C58-8D9D-64D8F0A130FC}" presName="compNode" presStyleCnt="0"/>
      <dgm:spPr/>
    </dgm:pt>
    <dgm:pt modelId="{97875B09-A5C9-4B85-9E5B-285CCD6DB72A}" type="pres">
      <dgm:prSet presAssocID="{AD78C515-5B26-4C58-8D9D-64D8F0A130FC}" presName="iconBgRect" presStyleLbl="bgShp" presStyleIdx="4" presStyleCnt="7"/>
      <dgm:spPr/>
    </dgm:pt>
    <dgm:pt modelId="{C603930A-F8DD-43B8-8108-8F83D1F5B84B}" type="pres">
      <dgm:prSet presAssocID="{AD78C515-5B26-4C58-8D9D-64D8F0A130F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jector screen"/>
        </a:ext>
      </dgm:extLst>
    </dgm:pt>
    <dgm:pt modelId="{9A9C052D-DF4C-4849-B52D-B6FFE00FAA16}" type="pres">
      <dgm:prSet presAssocID="{AD78C515-5B26-4C58-8D9D-64D8F0A130FC}" presName="spaceRect" presStyleCnt="0"/>
      <dgm:spPr/>
    </dgm:pt>
    <dgm:pt modelId="{F7E94F88-DC1F-4157-9CF9-9DD4F822F296}" type="pres">
      <dgm:prSet presAssocID="{AD78C515-5B26-4C58-8D9D-64D8F0A130FC}" presName="textRect" presStyleLbl="revTx" presStyleIdx="4" presStyleCnt="7">
        <dgm:presLayoutVars>
          <dgm:chMax val="1"/>
          <dgm:chPref val="1"/>
        </dgm:presLayoutVars>
      </dgm:prSet>
      <dgm:spPr/>
    </dgm:pt>
    <dgm:pt modelId="{589C13B6-8197-4041-B6CD-363F87E09CF5}" type="pres">
      <dgm:prSet presAssocID="{A6ED5677-602F-4F8F-B39F-D3B88DAB60AE}" presName="sibTrans" presStyleLbl="sibTrans2D1" presStyleIdx="0" presStyleCnt="0"/>
      <dgm:spPr/>
    </dgm:pt>
    <dgm:pt modelId="{60F25325-8425-4712-8805-3313A6EB76AA}" type="pres">
      <dgm:prSet presAssocID="{D7273A0D-5B49-450E-80CD-738B69D8F498}" presName="compNode" presStyleCnt="0"/>
      <dgm:spPr/>
    </dgm:pt>
    <dgm:pt modelId="{3E23474B-A635-45DE-874B-D5D32B377A42}" type="pres">
      <dgm:prSet presAssocID="{D7273A0D-5B49-450E-80CD-738B69D8F498}" presName="iconBgRect" presStyleLbl="bgShp" presStyleIdx="5" presStyleCnt="7"/>
      <dgm:spPr/>
    </dgm:pt>
    <dgm:pt modelId="{EF65F042-4BE0-4F95-99B6-ACC3E967641B}" type="pres">
      <dgm:prSet presAssocID="{D7273A0D-5B49-450E-80CD-738B69D8F4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警告"/>
        </a:ext>
      </dgm:extLst>
    </dgm:pt>
    <dgm:pt modelId="{F088DB16-C128-4B33-8B10-E84831B3B796}" type="pres">
      <dgm:prSet presAssocID="{D7273A0D-5B49-450E-80CD-738B69D8F498}" presName="spaceRect" presStyleCnt="0"/>
      <dgm:spPr/>
    </dgm:pt>
    <dgm:pt modelId="{9CFCBFFA-5329-490B-8417-9382344B10AE}" type="pres">
      <dgm:prSet presAssocID="{D7273A0D-5B49-450E-80CD-738B69D8F498}" presName="textRect" presStyleLbl="revTx" presStyleIdx="5" presStyleCnt="7">
        <dgm:presLayoutVars>
          <dgm:chMax val="1"/>
          <dgm:chPref val="1"/>
        </dgm:presLayoutVars>
      </dgm:prSet>
      <dgm:spPr/>
    </dgm:pt>
    <dgm:pt modelId="{25291C28-D11A-45AC-A4DA-1C90CE427BCD}" type="pres">
      <dgm:prSet presAssocID="{72010CCC-AFD9-4424-9F15-0F823823AC2C}" presName="sibTrans" presStyleLbl="sibTrans2D1" presStyleIdx="0" presStyleCnt="0"/>
      <dgm:spPr/>
    </dgm:pt>
    <dgm:pt modelId="{75BD3EF8-E2F6-4BEC-B533-F7BDE9C4E082}" type="pres">
      <dgm:prSet presAssocID="{CA4858F9-75BA-4906-95B6-4312A099E06B}" presName="compNode" presStyleCnt="0"/>
      <dgm:spPr/>
    </dgm:pt>
    <dgm:pt modelId="{15D124E1-E066-403F-8F07-8EF3F64A2FBF}" type="pres">
      <dgm:prSet presAssocID="{CA4858F9-75BA-4906-95B6-4312A099E06B}" presName="iconBgRect" presStyleLbl="bgShp" presStyleIdx="6" presStyleCnt="7"/>
      <dgm:spPr/>
    </dgm:pt>
    <dgm:pt modelId="{766500C2-C7E6-428B-A419-0F589B1E0097}" type="pres">
      <dgm:prSet presAssocID="{CA4858F9-75BA-4906-95B6-4312A099E06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法槌"/>
        </a:ext>
      </dgm:extLst>
    </dgm:pt>
    <dgm:pt modelId="{A4D76956-49F0-4A6C-9E54-24BA8AB7B5D8}" type="pres">
      <dgm:prSet presAssocID="{CA4858F9-75BA-4906-95B6-4312A099E06B}" presName="spaceRect" presStyleCnt="0"/>
      <dgm:spPr/>
    </dgm:pt>
    <dgm:pt modelId="{EAF11D5D-8247-4C8F-AF8A-377B18B211E8}" type="pres">
      <dgm:prSet presAssocID="{CA4858F9-75BA-4906-95B6-4312A099E06B}" presName="textRect" presStyleLbl="revTx" presStyleIdx="6" presStyleCnt="7">
        <dgm:presLayoutVars>
          <dgm:chMax val="1"/>
          <dgm:chPref val="1"/>
        </dgm:presLayoutVars>
      </dgm:prSet>
      <dgm:spPr/>
    </dgm:pt>
  </dgm:ptLst>
  <dgm:cxnLst>
    <dgm:cxn modelId="{2C85E604-54D8-4636-9D9A-2CDA373C0731}" srcId="{42E28D35-39C3-4CC4-8166-FBAB559F5EFA}" destId="{CA4858F9-75BA-4906-95B6-4312A099E06B}" srcOrd="6" destOrd="0" parTransId="{A7AC0F1F-A3DF-4326-9F6F-C404A8AA79EC}" sibTransId="{E35DD2D3-479A-45DA-9B21-98E1DA1E8F3B}"/>
    <dgm:cxn modelId="{59029F2E-52C2-403A-8E16-5CFC2A77DFBA}" srcId="{42E28D35-39C3-4CC4-8166-FBAB559F5EFA}" destId="{BEE1C9D1-19D5-405D-AF61-F5DE54D9CC63}" srcOrd="2" destOrd="0" parTransId="{38738516-B458-4570-AACE-4021CAA4A966}" sibTransId="{C7AAFC34-2B04-4F43-9464-AF6BC2155FE1}"/>
    <dgm:cxn modelId="{166A2430-277A-47F4-904E-505A0F0DF14B}" type="presOf" srcId="{10866492-E661-4BDF-9B8C-DD023AE8B8B4}" destId="{49126E64-AA1A-4209-AEDA-87E8E826F8C7}" srcOrd="0" destOrd="0" presId="urn:microsoft.com/office/officeart/2018/2/layout/IconCircleList"/>
    <dgm:cxn modelId="{6FBD7839-C1B5-435D-BCBB-84B45ECFD08C}" type="presOf" srcId="{BEE1C9D1-19D5-405D-AF61-F5DE54D9CC63}" destId="{43FF908D-761B-4B81-AFB6-2A9416A83144}" srcOrd="0" destOrd="0" presId="urn:microsoft.com/office/officeart/2018/2/layout/IconCircleList"/>
    <dgm:cxn modelId="{F3BA7742-55EA-4518-8BD4-B345258FBD2B}" type="presOf" srcId="{A6ED5677-602F-4F8F-B39F-D3B88DAB60AE}" destId="{589C13B6-8197-4041-B6CD-363F87E09CF5}" srcOrd="0" destOrd="0" presId="urn:microsoft.com/office/officeart/2018/2/layout/IconCircleList"/>
    <dgm:cxn modelId="{89BA2844-F1A2-47FA-901B-57D4E5F3BECB}" type="presOf" srcId="{A9621C83-DF4B-4F68-A0A4-EC788D09F0CC}" destId="{3E4137B9-3BC5-4818-ACE6-F98354A174C6}" srcOrd="0" destOrd="0" presId="urn:microsoft.com/office/officeart/2018/2/layout/IconCircleList"/>
    <dgm:cxn modelId="{FB0D534C-1C7A-49BD-89FD-14B2826E0741}" type="presOf" srcId="{C7AAFC34-2B04-4F43-9464-AF6BC2155FE1}" destId="{4602A4E5-F76F-4098-9FB6-441F901943E0}" srcOrd="0" destOrd="0" presId="urn:microsoft.com/office/officeart/2018/2/layout/IconCircleList"/>
    <dgm:cxn modelId="{F33CD263-EEE2-47CC-B7B0-7A20F95F48D1}" srcId="{42E28D35-39C3-4CC4-8166-FBAB559F5EFA}" destId="{75911475-6B32-41EC-935D-C6A851523191}" srcOrd="3" destOrd="0" parTransId="{15FFEC7B-0E94-4616-8AEF-2D25CD7B17BA}" sibTransId="{39699DE1-2F7C-4078-B6B8-DE4711A63776}"/>
    <dgm:cxn modelId="{2565506D-E375-418B-AB26-5081102D70D5}" type="presOf" srcId="{39699DE1-2F7C-4078-B6B8-DE4711A63776}" destId="{33A35455-2F75-44D3-8533-2B77179BA943}" srcOrd="0" destOrd="0" presId="urn:microsoft.com/office/officeart/2018/2/layout/IconCircleList"/>
    <dgm:cxn modelId="{EC1AE478-56C4-46F2-9193-72EA1029F7FC}" srcId="{42E28D35-39C3-4CC4-8166-FBAB559F5EFA}" destId="{10866492-E661-4BDF-9B8C-DD023AE8B8B4}" srcOrd="0" destOrd="0" parTransId="{1BB0CF9C-102E-44A7-B270-7FC3A3ADF255}" sibTransId="{BD92D631-D76E-41D9-A403-021263E99C88}"/>
    <dgm:cxn modelId="{E90E547C-F9AF-4ECD-B14C-A8B719EBBF20}" srcId="{42E28D35-39C3-4CC4-8166-FBAB559F5EFA}" destId="{654D66E0-B9D0-40C2-9A6A-1A3E68866F93}" srcOrd="1" destOrd="0" parTransId="{E7628434-E52A-49A8-9DC5-D7211E63FC48}" sibTransId="{A9621C83-DF4B-4F68-A0A4-EC788D09F0CC}"/>
    <dgm:cxn modelId="{D8FA018F-ECA8-4093-9AB3-4E1EB7432CCB}" type="presOf" srcId="{AD78C515-5B26-4C58-8D9D-64D8F0A130FC}" destId="{F7E94F88-DC1F-4157-9CF9-9DD4F822F296}" srcOrd="0" destOrd="0" presId="urn:microsoft.com/office/officeart/2018/2/layout/IconCircleList"/>
    <dgm:cxn modelId="{D8F964A0-4893-4291-94CF-020E291D9872}" type="presOf" srcId="{BD92D631-D76E-41D9-A403-021263E99C88}" destId="{A347445D-3DBA-47CC-A1B2-9E325AAD3B1B}" srcOrd="0" destOrd="0" presId="urn:microsoft.com/office/officeart/2018/2/layout/IconCircleList"/>
    <dgm:cxn modelId="{A621A3B3-3AA5-464D-93D0-56DC680A6CD9}" type="presOf" srcId="{D7273A0D-5B49-450E-80CD-738B69D8F498}" destId="{9CFCBFFA-5329-490B-8417-9382344B10AE}" srcOrd="0" destOrd="0" presId="urn:microsoft.com/office/officeart/2018/2/layout/IconCircleList"/>
    <dgm:cxn modelId="{CEE972BB-F46C-46BF-AEA4-0AD8ACD2CEE8}" type="presOf" srcId="{654D66E0-B9D0-40C2-9A6A-1A3E68866F93}" destId="{43335A0A-2955-4F16-AC4B-FFC80ACC06A8}" srcOrd="0" destOrd="0" presId="urn:microsoft.com/office/officeart/2018/2/layout/IconCircleList"/>
    <dgm:cxn modelId="{C8B902C1-E7CB-4AA0-8A10-38A9ECFBC9A0}" type="presOf" srcId="{75911475-6B32-41EC-935D-C6A851523191}" destId="{AC395FF0-5AB0-47CF-AD3B-AA8E2C24B400}" srcOrd="0" destOrd="0" presId="urn:microsoft.com/office/officeart/2018/2/layout/IconCircleList"/>
    <dgm:cxn modelId="{C0C732C1-9E60-491F-A165-F34E8E620924}" type="presOf" srcId="{72010CCC-AFD9-4424-9F15-0F823823AC2C}" destId="{25291C28-D11A-45AC-A4DA-1C90CE427BCD}" srcOrd="0" destOrd="0" presId="urn:microsoft.com/office/officeart/2018/2/layout/IconCircleList"/>
    <dgm:cxn modelId="{33371FD6-97DC-434E-A820-E2343449D4C1}" type="presOf" srcId="{42E28D35-39C3-4CC4-8166-FBAB559F5EFA}" destId="{CE05F013-B397-4AA7-8E61-25941788BCAC}" srcOrd="0" destOrd="0" presId="urn:microsoft.com/office/officeart/2018/2/layout/IconCircleList"/>
    <dgm:cxn modelId="{E99FA3D6-FF7B-4F2C-9DDA-4BAFA0F6E3D4}" type="presOf" srcId="{CA4858F9-75BA-4906-95B6-4312A099E06B}" destId="{EAF11D5D-8247-4C8F-AF8A-377B18B211E8}" srcOrd="0" destOrd="0" presId="urn:microsoft.com/office/officeart/2018/2/layout/IconCircleList"/>
    <dgm:cxn modelId="{193CBBF2-B472-4B46-A027-AE5E4406CD0B}" srcId="{42E28D35-39C3-4CC4-8166-FBAB559F5EFA}" destId="{AD78C515-5B26-4C58-8D9D-64D8F0A130FC}" srcOrd="4" destOrd="0" parTransId="{9D0D4165-4260-42EA-B339-6C3F44CC518E}" sibTransId="{A6ED5677-602F-4F8F-B39F-D3B88DAB60AE}"/>
    <dgm:cxn modelId="{EB0EA8FD-9080-41ED-9F1C-88BEA57C04D5}" srcId="{42E28D35-39C3-4CC4-8166-FBAB559F5EFA}" destId="{D7273A0D-5B49-450E-80CD-738B69D8F498}" srcOrd="5" destOrd="0" parTransId="{BCAEB697-78A2-499D-B4F4-4CB8B438CB71}" sibTransId="{72010CCC-AFD9-4424-9F15-0F823823AC2C}"/>
    <dgm:cxn modelId="{2D996C70-D6A4-4E85-BCB6-65539AC28BCB}" type="presParOf" srcId="{CE05F013-B397-4AA7-8E61-25941788BCAC}" destId="{BCC89143-7BB6-48CA-B83F-4758000B9AF1}" srcOrd="0" destOrd="0" presId="urn:microsoft.com/office/officeart/2018/2/layout/IconCircleList"/>
    <dgm:cxn modelId="{EF896BEC-21D0-49AD-9023-75411CA8760B}" type="presParOf" srcId="{BCC89143-7BB6-48CA-B83F-4758000B9AF1}" destId="{5477D225-81D9-453F-91EB-0298A74B447E}" srcOrd="0" destOrd="0" presId="urn:microsoft.com/office/officeart/2018/2/layout/IconCircleList"/>
    <dgm:cxn modelId="{1D358296-3ED4-4085-B6A6-BC8068CF0719}" type="presParOf" srcId="{5477D225-81D9-453F-91EB-0298A74B447E}" destId="{9F421059-8202-4C03-BD59-13C8B20C5B7E}" srcOrd="0" destOrd="0" presId="urn:microsoft.com/office/officeart/2018/2/layout/IconCircleList"/>
    <dgm:cxn modelId="{123931E6-51E9-41FB-901B-AD9B3AAAD583}" type="presParOf" srcId="{5477D225-81D9-453F-91EB-0298A74B447E}" destId="{B01DFCF2-EF34-4937-BDAD-BEC621E4FC88}" srcOrd="1" destOrd="0" presId="urn:microsoft.com/office/officeart/2018/2/layout/IconCircleList"/>
    <dgm:cxn modelId="{0ADE0E05-BBAA-420A-AF1E-B8D10964AC65}" type="presParOf" srcId="{5477D225-81D9-453F-91EB-0298A74B447E}" destId="{AD228337-CEA8-43A4-9844-16B1B150F321}" srcOrd="2" destOrd="0" presId="urn:microsoft.com/office/officeart/2018/2/layout/IconCircleList"/>
    <dgm:cxn modelId="{15F47D72-73E5-4BCB-9B86-E804166C6DB9}" type="presParOf" srcId="{5477D225-81D9-453F-91EB-0298A74B447E}" destId="{49126E64-AA1A-4209-AEDA-87E8E826F8C7}" srcOrd="3" destOrd="0" presId="urn:microsoft.com/office/officeart/2018/2/layout/IconCircleList"/>
    <dgm:cxn modelId="{E0A2D6DE-F570-427F-86F3-2AA3AC246E4A}" type="presParOf" srcId="{BCC89143-7BB6-48CA-B83F-4758000B9AF1}" destId="{A347445D-3DBA-47CC-A1B2-9E325AAD3B1B}" srcOrd="1" destOrd="0" presId="urn:microsoft.com/office/officeart/2018/2/layout/IconCircleList"/>
    <dgm:cxn modelId="{7FB882F3-BBA0-4EE0-B87E-C54C07EC547A}" type="presParOf" srcId="{BCC89143-7BB6-48CA-B83F-4758000B9AF1}" destId="{6C190F2A-5B8B-4A77-BD5A-BCF24FA33EE2}" srcOrd="2" destOrd="0" presId="urn:microsoft.com/office/officeart/2018/2/layout/IconCircleList"/>
    <dgm:cxn modelId="{80DBF2D6-1C31-40DF-8F8F-340E2F20A2B2}" type="presParOf" srcId="{6C190F2A-5B8B-4A77-BD5A-BCF24FA33EE2}" destId="{9B5705D8-CE15-4064-A6DE-2444CEE132E6}" srcOrd="0" destOrd="0" presId="urn:microsoft.com/office/officeart/2018/2/layout/IconCircleList"/>
    <dgm:cxn modelId="{20CC9860-7A0B-4C24-A4DE-533B2B9252EC}" type="presParOf" srcId="{6C190F2A-5B8B-4A77-BD5A-BCF24FA33EE2}" destId="{3473D1F9-C055-4436-9DF8-4A8569282201}" srcOrd="1" destOrd="0" presId="urn:microsoft.com/office/officeart/2018/2/layout/IconCircleList"/>
    <dgm:cxn modelId="{50C91F73-2EA6-4D16-B175-A1B6143E8AEC}" type="presParOf" srcId="{6C190F2A-5B8B-4A77-BD5A-BCF24FA33EE2}" destId="{4FAE4F4D-EF24-43BD-95A1-41298A13CA00}" srcOrd="2" destOrd="0" presId="urn:microsoft.com/office/officeart/2018/2/layout/IconCircleList"/>
    <dgm:cxn modelId="{AD5BF8AC-2DAD-4A18-8738-356D92DC987C}" type="presParOf" srcId="{6C190F2A-5B8B-4A77-BD5A-BCF24FA33EE2}" destId="{43335A0A-2955-4F16-AC4B-FFC80ACC06A8}" srcOrd="3" destOrd="0" presId="urn:microsoft.com/office/officeart/2018/2/layout/IconCircleList"/>
    <dgm:cxn modelId="{D2EE2404-F95E-4D27-AB0B-783865B5E0B8}" type="presParOf" srcId="{BCC89143-7BB6-48CA-B83F-4758000B9AF1}" destId="{3E4137B9-3BC5-4818-ACE6-F98354A174C6}" srcOrd="3" destOrd="0" presId="urn:microsoft.com/office/officeart/2018/2/layout/IconCircleList"/>
    <dgm:cxn modelId="{7827FBE4-312F-4E21-AC6B-0DB232553594}" type="presParOf" srcId="{BCC89143-7BB6-48CA-B83F-4758000B9AF1}" destId="{39AF1369-7165-46E2-8F65-37A0840A2D25}" srcOrd="4" destOrd="0" presId="urn:microsoft.com/office/officeart/2018/2/layout/IconCircleList"/>
    <dgm:cxn modelId="{B76736E3-513B-42FF-AEFC-BAC18DA3B558}" type="presParOf" srcId="{39AF1369-7165-46E2-8F65-37A0840A2D25}" destId="{59D53312-7024-48A5-BFB3-FAFB15B8D017}" srcOrd="0" destOrd="0" presId="urn:microsoft.com/office/officeart/2018/2/layout/IconCircleList"/>
    <dgm:cxn modelId="{9C37A5DF-F8EA-4046-83AE-84774B3D96E1}" type="presParOf" srcId="{39AF1369-7165-46E2-8F65-37A0840A2D25}" destId="{A6A4D909-18EA-40EB-9182-ECE390808DC1}" srcOrd="1" destOrd="0" presId="urn:microsoft.com/office/officeart/2018/2/layout/IconCircleList"/>
    <dgm:cxn modelId="{780442AC-0178-4D11-8C96-010350EB5D05}" type="presParOf" srcId="{39AF1369-7165-46E2-8F65-37A0840A2D25}" destId="{1EF0CDF1-DD19-4C46-9AA8-127BC2101BA8}" srcOrd="2" destOrd="0" presId="urn:microsoft.com/office/officeart/2018/2/layout/IconCircleList"/>
    <dgm:cxn modelId="{960F535E-CEF3-4BBD-B359-1FB893A33178}" type="presParOf" srcId="{39AF1369-7165-46E2-8F65-37A0840A2D25}" destId="{43FF908D-761B-4B81-AFB6-2A9416A83144}" srcOrd="3" destOrd="0" presId="urn:microsoft.com/office/officeart/2018/2/layout/IconCircleList"/>
    <dgm:cxn modelId="{8BA6B81D-9690-4077-B486-8707FD00521C}" type="presParOf" srcId="{BCC89143-7BB6-48CA-B83F-4758000B9AF1}" destId="{4602A4E5-F76F-4098-9FB6-441F901943E0}" srcOrd="5" destOrd="0" presId="urn:microsoft.com/office/officeart/2018/2/layout/IconCircleList"/>
    <dgm:cxn modelId="{E99D1906-B169-420D-9A28-B8EBEC1606BB}" type="presParOf" srcId="{BCC89143-7BB6-48CA-B83F-4758000B9AF1}" destId="{6914B4CE-89A1-4D28-B099-AC4BA4511EEF}" srcOrd="6" destOrd="0" presId="urn:microsoft.com/office/officeart/2018/2/layout/IconCircleList"/>
    <dgm:cxn modelId="{0CA79968-4299-478D-A503-AE967B8EF151}" type="presParOf" srcId="{6914B4CE-89A1-4D28-B099-AC4BA4511EEF}" destId="{2407F803-6928-49BE-A323-8724B1124D11}" srcOrd="0" destOrd="0" presId="urn:microsoft.com/office/officeart/2018/2/layout/IconCircleList"/>
    <dgm:cxn modelId="{00EDA2F0-695C-459E-B9C0-7822CB68188A}" type="presParOf" srcId="{6914B4CE-89A1-4D28-B099-AC4BA4511EEF}" destId="{90D252B5-8DCE-45EB-AD85-D0AA981B52FC}" srcOrd="1" destOrd="0" presId="urn:microsoft.com/office/officeart/2018/2/layout/IconCircleList"/>
    <dgm:cxn modelId="{6E4CA3AF-EFCE-432D-A233-E220ACC8D277}" type="presParOf" srcId="{6914B4CE-89A1-4D28-B099-AC4BA4511EEF}" destId="{DDC08906-3F8A-4620-9FEA-8EF5F599B7E5}" srcOrd="2" destOrd="0" presId="urn:microsoft.com/office/officeart/2018/2/layout/IconCircleList"/>
    <dgm:cxn modelId="{11820458-F44D-494B-B542-62FDBDBA5EC8}" type="presParOf" srcId="{6914B4CE-89A1-4D28-B099-AC4BA4511EEF}" destId="{AC395FF0-5AB0-47CF-AD3B-AA8E2C24B400}" srcOrd="3" destOrd="0" presId="urn:microsoft.com/office/officeart/2018/2/layout/IconCircleList"/>
    <dgm:cxn modelId="{7116122C-6D55-4C1A-A2F2-9FB16A45774B}" type="presParOf" srcId="{BCC89143-7BB6-48CA-B83F-4758000B9AF1}" destId="{33A35455-2F75-44D3-8533-2B77179BA943}" srcOrd="7" destOrd="0" presId="urn:microsoft.com/office/officeart/2018/2/layout/IconCircleList"/>
    <dgm:cxn modelId="{A4026E28-D917-4458-8CC9-A28EB104A33B}" type="presParOf" srcId="{BCC89143-7BB6-48CA-B83F-4758000B9AF1}" destId="{E206D78C-C266-4C9A-B944-0B802DFF3169}" srcOrd="8" destOrd="0" presId="urn:microsoft.com/office/officeart/2018/2/layout/IconCircleList"/>
    <dgm:cxn modelId="{F307DD81-2E25-475B-8C82-C2E36B3D2A43}" type="presParOf" srcId="{E206D78C-C266-4C9A-B944-0B802DFF3169}" destId="{97875B09-A5C9-4B85-9E5B-285CCD6DB72A}" srcOrd="0" destOrd="0" presId="urn:microsoft.com/office/officeart/2018/2/layout/IconCircleList"/>
    <dgm:cxn modelId="{A14170E9-55E2-41C8-BEA0-2030193264DB}" type="presParOf" srcId="{E206D78C-C266-4C9A-B944-0B802DFF3169}" destId="{C603930A-F8DD-43B8-8108-8F83D1F5B84B}" srcOrd="1" destOrd="0" presId="urn:microsoft.com/office/officeart/2018/2/layout/IconCircleList"/>
    <dgm:cxn modelId="{86B31869-A774-4DED-B091-D67C59E1C8D7}" type="presParOf" srcId="{E206D78C-C266-4C9A-B944-0B802DFF3169}" destId="{9A9C052D-DF4C-4849-B52D-B6FFE00FAA16}" srcOrd="2" destOrd="0" presId="urn:microsoft.com/office/officeart/2018/2/layout/IconCircleList"/>
    <dgm:cxn modelId="{87EFD88F-773E-485E-955D-B04BEC6F2D1E}" type="presParOf" srcId="{E206D78C-C266-4C9A-B944-0B802DFF3169}" destId="{F7E94F88-DC1F-4157-9CF9-9DD4F822F296}" srcOrd="3" destOrd="0" presId="urn:microsoft.com/office/officeart/2018/2/layout/IconCircleList"/>
    <dgm:cxn modelId="{B4044CF2-4028-4FC8-A9E3-E0A4EC628A93}" type="presParOf" srcId="{BCC89143-7BB6-48CA-B83F-4758000B9AF1}" destId="{589C13B6-8197-4041-B6CD-363F87E09CF5}" srcOrd="9" destOrd="0" presId="urn:microsoft.com/office/officeart/2018/2/layout/IconCircleList"/>
    <dgm:cxn modelId="{955D1B1F-2374-4719-85A0-D2DE9B9EA5E0}" type="presParOf" srcId="{BCC89143-7BB6-48CA-B83F-4758000B9AF1}" destId="{60F25325-8425-4712-8805-3313A6EB76AA}" srcOrd="10" destOrd="0" presId="urn:microsoft.com/office/officeart/2018/2/layout/IconCircleList"/>
    <dgm:cxn modelId="{16EA4619-E31C-4C9F-B7BF-583BB211F728}" type="presParOf" srcId="{60F25325-8425-4712-8805-3313A6EB76AA}" destId="{3E23474B-A635-45DE-874B-D5D32B377A42}" srcOrd="0" destOrd="0" presId="urn:microsoft.com/office/officeart/2018/2/layout/IconCircleList"/>
    <dgm:cxn modelId="{411309ED-1507-49CE-B041-0F9B5D6B71C3}" type="presParOf" srcId="{60F25325-8425-4712-8805-3313A6EB76AA}" destId="{EF65F042-4BE0-4F95-99B6-ACC3E967641B}" srcOrd="1" destOrd="0" presId="urn:microsoft.com/office/officeart/2018/2/layout/IconCircleList"/>
    <dgm:cxn modelId="{01701B37-8462-4131-B127-0D69CD9E43AB}" type="presParOf" srcId="{60F25325-8425-4712-8805-3313A6EB76AA}" destId="{F088DB16-C128-4B33-8B10-E84831B3B796}" srcOrd="2" destOrd="0" presId="urn:microsoft.com/office/officeart/2018/2/layout/IconCircleList"/>
    <dgm:cxn modelId="{DC1E3786-5B82-4D86-ABF6-F19DD4CF8192}" type="presParOf" srcId="{60F25325-8425-4712-8805-3313A6EB76AA}" destId="{9CFCBFFA-5329-490B-8417-9382344B10AE}" srcOrd="3" destOrd="0" presId="urn:microsoft.com/office/officeart/2018/2/layout/IconCircleList"/>
    <dgm:cxn modelId="{2EEEA872-0679-4851-9CA3-DBC19BC96989}" type="presParOf" srcId="{BCC89143-7BB6-48CA-B83F-4758000B9AF1}" destId="{25291C28-D11A-45AC-A4DA-1C90CE427BCD}" srcOrd="11" destOrd="0" presId="urn:microsoft.com/office/officeart/2018/2/layout/IconCircleList"/>
    <dgm:cxn modelId="{40DA571F-9B58-4864-96A5-2B96DF9A374E}" type="presParOf" srcId="{BCC89143-7BB6-48CA-B83F-4758000B9AF1}" destId="{75BD3EF8-E2F6-4BEC-B533-F7BDE9C4E082}" srcOrd="12" destOrd="0" presId="urn:microsoft.com/office/officeart/2018/2/layout/IconCircleList"/>
    <dgm:cxn modelId="{0B87E4E0-E4F7-447F-BCBD-4260586A5594}" type="presParOf" srcId="{75BD3EF8-E2F6-4BEC-B533-F7BDE9C4E082}" destId="{15D124E1-E066-403F-8F07-8EF3F64A2FBF}" srcOrd="0" destOrd="0" presId="urn:microsoft.com/office/officeart/2018/2/layout/IconCircleList"/>
    <dgm:cxn modelId="{B5F30DD2-3DEE-4B09-BBF6-FF0B1E889CE5}" type="presParOf" srcId="{75BD3EF8-E2F6-4BEC-B533-F7BDE9C4E082}" destId="{766500C2-C7E6-428B-A419-0F589B1E0097}" srcOrd="1" destOrd="0" presId="urn:microsoft.com/office/officeart/2018/2/layout/IconCircleList"/>
    <dgm:cxn modelId="{414BF64D-B62C-4E20-A992-40CBAFE7E759}" type="presParOf" srcId="{75BD3EF8-E2F6-4BEC-B533-F7BDE9C4E082}" destId="{A4D76956-49F0-4A6C-9E54-24BA8AB7B5D8}" srcOrd="2" destOrd="0" presId="urn:microsoft.com/office/officeart/2018/2/layout/IconCircleList"/>
    <dgm:cxn modelId="{5A91B428-1B28-4007-BCA4-9301D86859EF}" type="presParOf" srcId="{75BD3EF8-E2F6-4BEC-B533-F7BDE9C4E082}" destId="{EAF11D5D-8247-4C8F-AF8A-377B18B211E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305B3D-1BBD-4E17-9424-5CD6352D6281}"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92EDA108-C086-4F9E-A4D0-695D063862F8}">
      <dgm:prSet/>
      <dgm:spPr/>
      <dgm:t>
        <a:bodyPr/>
        <a:lstStyle/>
        <a:p>
          <a:r>
            <a:rPr lang="en-US" dirty="0"/>
            <a:t>Learning rate = 8e-5</a:t>
          </a:r>
        </a:p>
      </dgm:t>
    </dgm:pt>
    <dgm:pt modelId="{F17E769C-2BBA-4AD8-A46E-ECC84465664A}" type="parTrans" cxnId="{BECEFF74-361C-4623-9219-B10807E07900}">
      <dgm:prSet/>
      <dgm:spPr/>
      <dgm:t>
        <a:bodyPr/>
        <a:lstStyle/>
        <a:p>
          <a:endParaRPr lang="en-US"/>
        </a:p>
      </dgm:t>
    </dgm:pt>
    <dgm:pt modelId="{0B92EE16-423D-4280-9172-97F94865F95A}" type="sibTrans" cxnId="{BECEFF74-361C-4623-9219-B10807E07900}">
      <dgm:prSet/>
      <dgm:spPr/>
      <dgm:t>
        <a:bodyPr/>
        <a:lstStyle/>
        <a:p>
          <a:endParaRPr lang="en-US"/>
        </a:p>
      </dgm:t>
    </dgm:pt>
    <dgm:pt modelId="{8103E7A4-EF3D-4BD7-97C7-FDC2B4F8FF27}">
      <dgm:prSet/>
      <dgm:spPr/>
      <dgm:t>
        <a:bodyPr/>
        <a:lstStyle/>
        <a:p>
          <a:r>
            <a:rPr lang="en-US" dirty="0"/>
            <a:t>Optimizer = </a:t>
          </a:r>
          <a:r>
            <a:rPr lang="en-US" dirty="0" err="1"/>
            <a:t>AdamW</a:t>
          </a:r>
          <a:endParaRPr lang="en-US" dirty="0"/>
        </a:p>
      </dgm:t>
    </dgm:pt>
    <dgm:pt modelId="{CF72AF71-1F9B-4A7B-8562-8C07C77C7F65}" type="parTrans" cxnId="{FDEE7617-E2F5-4D6F-BF68-D6CF0B807576}">
      <dgm:prSet/>
      <dgm:spPr/>
      <dgm:t>
        <a:bodyPr/>
        <a:lstStyle/>
        <a:p>
          <a:endParaRPr lang="en-US"/>
        </a:p>
      </dgm:t>
    </dgm:pt>
    <dgm:pt modelId="{2F58059E-3329-489C-8A8D-57D3AA9A2150}" type="sibTrans" cxnId="{FDEE7617-E2F5-4D6F-BF68-D6CF0B807576}">
      <dgm:prSet/>
      <dgm:spPr/>
      <dgm:t>
        <a:bodyPr/>
        <a:lstStyle/>
        <a:p>
          <a:endParaRPr lang="en-US"/>
        </a:p>
      </dgm:t>
    </dgm:pt>
    <dgm:pt modelId="{BB28CFF2-0E71-4DC0-9543-3E3563CD55FF}">
      <dgm:prSet/>
      <dgm:spPr/>
      <dgm:t>
        <a:bodyPr/>
        <a:lstStyle/>
        <a:p>
          <a:r>
            <a:rPr lang="en-US" dirty="0"/>
            <a:t>Learning rate decay scheduler = </a:t>
          </a:r>
          <a:r>
            <a:rPr lang="en-US" dirty="0" err="1"/>
            <a:t>CosineAnnealingLR</a:t>
          </a:r>
          <a:endParaRPr lang="en-US" dirty="0"/>
        </a:p>
      </dgm:t>
    </dgm:pt>
    <dgm:pt modelId="{CC8B0299-3AFF-4FF1-8C6D-B1FB9DA08F5B}" type="parTrans" cxnId="{D98D383F-C933-470D-8CF2-B40BF315D768}">
      <dgm:prSet/>
      <dgm:spPr/>
      <dgm:t>
        <a:bodyPr/>
        <a:lstStyle/>
        <a:p>
          <a:endParaRPr lang="en-US"/>
        </a:p>
      </dgm:t>
    </dgm:pt>
    <dgm:pt modelId="{ED021D3A-A982-477F-AAF0-02669F593624}" type="sibTrans" cxnId="{D98D383F-C933-470D-8CF2-B40BF315D768}">
      <dgm:prSet/>
      <dgm:spPr/>
      <dgm:t>
        <a:bodyPr/>
        <a:lstStyle/>
        <a:p>
          <a:endParaRPr lang="en-US"/>
        </a:p>
      </dgm:t>
    </dgm:pt>
    <dgm:pt modelId="{CC7FC975-1B59-4054-8EAA-9FD1717590F8}">
      <dgm:prSet/>
      <dgm:spPr/>
      <dgm:t>
        <a:bodyPr/>
        <a:lstStyle/>
        <a:p>
          <a:r>
            <a:rPr lang="en-US" dirty="0"/>
            <a:t>Number of epochs = </a:t>
          </a:r>
          <a:r>
            <a:rPr lang="en-US" altLang="zh-CN" dirty="0"/>
            <a:t>15</a:t>
          </a:r>
          <a:endParaRPr lang="en-US" dirty="0"/>
        </a:p>
      </dgm:t>
    </dgm:pt>
    <dgm:pt modelId="{89DBE250-6CA4-4E20-A787-591A5B43E9DE}" type="parTrans" cxnId="{9B068F9F-4C3E-412F-8DDC-C626AB08B9BA}">
      <dgm:prSet/>
      <dgm:spPr/>
      <dgm:t>
        <a:bodyPr/>
        <a:lstStyle/>
        <a:p>
          <a:endParaRPr lang="en-US"/>
        </a:p>
      </dgm:t>
    </dgm:pt>
    <dgm:pt modelId="{09A311BA-9CAA-4D85-AC70-7C285C3482A4}" type="sibTrans" cxnId="{9B068F9F-4C3E-412F-8DDC-C626AB08B9BA}">
      <dgm:prSet/>
      <dgm:spPr/>
      <dgm:t>
        <a:bodyPr/>
        <a:lstStyle/>
        <a:p>
          <a:endParaRPr lang="en-US"/>
        </a:p>
      </dgm:t>
    </dgm:pt>
    <dgm:pt modelId="{4B373606-20A9-4E35-A005-5C2EA99C9AD1}">
      <dgm:prSet/>
      <dgm:spPr/>
      <dgm:t>
        <a:bodyPr/>
        <a:lstStyle/>
        <a:p>
          <a:r>
            <a:rPr lang="en-US" dirty="0"/>
            <a:t>Batch size = 128</a:t>
          </a:r>
        </a:p>
      </dgm:t>
    </dgm:pt>
    <dgm:pt modelId="{1850811C-6171-4739-B8EF-E1556991C905}" type="parTrans" cxnId="{7D4F90E2-1C0F-435E-AFF2-CE633679DBED}">
      <dgm:prSet/>
      <dgm:spPr/>
      <dgm:t>
        <a:bodyPr/>
        <a:lstStyle/>
        <a:p>
          <a:endParaRPr lang="en-US"/>
        </a:p>
      </dgm:t>
    </dgm:pt>
    <dgm:pt modelId="{0BC57E8D-61EE-4180-9F9E-A4420071DB53}" type="sibTrans" cxnId="{7D4F90E2-1C0F-435E-AFF2-CE633679DBED}">
      <dgm:prSet/>
      <dgm:spPr/>
      <dgm:t>
        <a:bodyPr/>
        <a:lstStyle/>
        <a:p>
          <a:endParaRPr lang="en-US"/>
        </a:p>
      </dgm:t>
    </dgm:pt>
    <dgm:pt modelId="{49C1D222-18BE-AB49-979B-F84EBC6CC324}" type="pres">
      <dgm:prSet presAssocID="{4D305B3D-1BBD-4E17-9424-5CD6352D6281}" presName="diagram" presStyleCnt="0">
        <dgm:presLayoutVars>
          <dgm:dir/>
          <dgm:resizeHandles val="exact"/>
        </dgm:presLayoutVars>
      </dgm:prSet>
      <dgm:spPr/>
    </dgm:pt>
    <dgm:pt modelId="{054B5B01-BF80-064A-BD2D-F85B5D6CCECC}" type="pres">
      <dgm:prSet presAssocID="{92EDA108-C086-4F9E-A4D0-695D063862F8}" presName="node" presStyleLbl="node1" presStyleIdx="0" presStyleCnt="5">
        <dgm:presLayoutVars>
          <dgm:bulletEnabled val="1"/>
        </dgm:presLayoutVars>
      </dgm:prSet>
      <dgm:spPr/>
    </dgm:pt>
    <dgm:pt modelId="{1BF1498F-827C-BC4C-8D66-595CE5FC6B1F}" type="pres">
      <dgm:prSet presAssocID="{0B92EE16-423D-4280-9172-97F94865F95A}" presName="sibTrans" presStyleCnt="0"/>
      <dgm:spPr/>
    </dgm:pt>
    <dgm:pt modelId="{49073896-5849-8A41-9CAC-27E0565BB983}" type="pres">
      <dgm:prSet presAssocID="{8103E7A4-EF3D-4BD7-97C7-FDC2B4F8FF27}" presName="node" presStyleLbl="node1" presStyleIdx="1" presStyleCnt="5">
        <dgm:presLayoutVars>
          <dgm:bulletEnabled val="1"/>
        </dgm:presLayoutVars>
      </dgm:prSet>
      <dgm:spPr/>
    </dgm:pt>
    <dgm:pt modelId="{FA614669-5557-DE45-92BE-347C1B908CBB}" type="pres">
      <dgm:prSet presAssocID="{2F58059E-3329-489C-8A8D-57D3AA9A2150}" presName="sibTrans" presStyleCnt="0"/>
      <dgm:spPr/>
    </dgm:pt>
    <dgm:pt modelId="{7A299F6F-BB7B-0749-BCE4-895D86BE0E9F}" type="pres">
      <dgm:prSet presAssocID="{BB28CFF2-0E71-4DC0-9543-3E3563CD55FF}" presName="node" presStyleLbl="node1" presStyleIdx="2" presStyleCnt="5">
        <dgm:presLayoutVars>
          <dgm:bulletEnabled val="1"/>
        </dgm:presLayoutVars>
      </dgm:prSet>
      <dgm:spPr/>
    </dgm:pt>
    <dgm:pt modelId="{E446968F-E7C7-0349-AC06-3FC4F676BC2C}" type="pres">
      <dgm:prSet presAssocID="{ED021D3A-A982-477F-AAF0-02669F593624}" presName="sibTrans" presStyleCnt="0"/>
      <dgm:spPr/>
    </dgm:pt>
    <dgm:pt modelId="{0BFFC58A-134E-DF42-8EBF-36349D5C4E51}" type="pres">
      <dgm:prSet presAssocID="{CC7FC975-1B59-4054-8EAA-9FD1717590F8}" presName="node" presStyleLbl="node1" presStyleIdx="3" presStyleCnt="5">
        <dgm:presLayoutVars>
          <dgm:bulletEnabled val="1"/>
        </dgm:presLayoutVars>
      </dgm:prSet>
      <dgm:spPr/>
    </dgm:pt>
    <dgm:pt modelId="{B0207CF9-BACD-BC48-A0DE-D7C553B63701}" type="pres">
      <dgm:prSet presAssocID="{09A311BA-9CAA-4D85-AC70-7C285C3482A4}" presName="sibTrans" presStyleCnt="0"/>
      <dgm:spPr/>
    </dgm:pt>
    <dgm:pt modelId="{B83E8525-864A-4B40-8B18-E05F8CF665CB}" type="pres">
      <dgm:prSet presAssocID="{4B373606-20A9-4E35-A005-5C2EA99C9AD1}" presName="node" presStyleLbl="node1" presStyleIdx="4" presStyleCnt="5">
        <dgm:presLayoutVars>
          <dgm:bulletEnabled val="1"/>
        </dgm:presLayoutVars>
      </dgm:prSet>
      <dgm:spPr/>
    </dgm:pt>
  </dgm:ptLst>
  <dgm:cxnLst>
    <dgm:cxn modelId="{60BB1E06-4D78-074F-8817-547BB9E4D513}" type="presOf" srcId="{8103E7A4-EF3D-4BD7-97C7-FDC2B4F8FF27}" destId="{49073896-5849-8A41-9CAC-27E0565BB983}" srcOrd="0" destOrd="0" presId="urn:microsoft.com/office/officeart/2005/8/layout/default"/>
    <dgm:cxn modelId="{28E2A40B-54B2-5646-8761-E5B7493A4557}" type="presOf" srcId="{4D305B3D-1BBD-4E17-9424-5CD6352D6281}" destId="{49C1D222-18BE-AB49-979B-F84EBC6CC324}" srcOrd="0" destOrd="0" presId="urn:microsoft.com/office/officeart/2005/8/layout/default"/>
    <dgm:cxn modelId="{FDEE7617-E2F5-4D6F-BF68-D6CF0B807576}" srcId="{4D305B3D-1BBD-4E17-9424-5CD6352D6281}" destId="{8103E7A4-EF3D-4BD7-97C7-FDC2B4F8FF27}" srcOrd="1" destOrd="0" parTransId="{CF72AF71-1F9B-4A7B-8562-8C07C77C7F65}" sibTransId="{2F58059E-3329-489C-8A8D-57D3AA9A2150}"/>
    <dgm:cxn modelId="{52D21A38-F0C2-714B-8D38-D553434B7F2F}" type="presOf" srcId="{CC7FC975-1B59-4054-8EAA-9FD1717590F8}" destId="{0BFFC58A-134E-DF42-8EBF-36349D5C4E51}" srcOrd="0" destOrd="0" presId="urn:microsoft.com/office/officeart/2005/8/layout/default"/>
    <dgm:cxn modelId="{D98D383F-C933-470D-8CF2-B40BF315D768}" srcId="{4D305B3D-1BBD-4E17-9424-5CD6352D6281}" destId="{BB28CFF2-0E71-4DC0-9543-3E3563CD55FF}" srcOrd="2" destOrd="0" parTransId="{CC8B0299-3AFF-4FF1-8C6D-B1FB9DA08F5B}" sibTransId="{ED021D3A-A982-477F-AAF0-02669F593624}"/>
    <dgm:cxn modelId="{BECEFF74-361C-4623-9219-B10807E07900}" srcId="{4D305B3D-1BBD-4E17-9424-5CD6352D6281}" destId="{92EDA108-C086-4F9E-A4D0-695D063862F8}" srcOrd="0" destOrd="0" parTransId="{F17E769C-2BBA-4AD8-A46E-ECC84465664A}" sibTransId="{0B92EE16-423D-4280-9172-97F94865F95A}"/>
    <dgm:cxn modelId="{9B068F9F-4C3E-412F-8DDC-C626AB08B9BA}" srcId="{4D305B3D-1BBD-4E17-9424-5CD6352D6281}" destId="{CC7FC975-1B59-4054-8EAA-9FD1717590F8}" srcOrd="3" destOrd="0" parTransId="{89DBE250-6CA4-4E20-A787-591A5B43E9DE}" sibTransId="{09A311BA-9CAA-4D85-AC70-7C285C3482A4}"/>
    <dgm:cxn modelId="{7CAF62C0-1F1E-7D4C-990E-D6E2D4E58200}" type="presOf" srcId="{92EDA108-C086-4F9E-A4D0-695D063862F8}" destId="{054B5B01-BF80-064A-BD2D-F85B5D6CCECC}" srcOrd="0" destOrd="0" presId="urn:microsoft.com/office/officeart/2005/8/layout/default"/>
    <dgm:cxn modelId="{81139FCD-92A0-1A48-95ED-3485B5887F67}" type="presOf" srcId="{4B373606-20A9-4E35-A005-5C2EA99C9AD1}" destId="{B83E8525-864A-4B40-8B18-E05F8CF665CB}" srcOrd="0" destOrd="0" presId="urn:microsoft.com/office/officeart/2005/8/layout/default"/>
    <dgm:cxn modelId="{B9DDECDB-D737-1D4E-B099-3B02C2811B1A}" type="presOf" srcId="{BB28CFF2-0E71-4DC0-9543-3E3563CD55FF}" destId="{7A299F6F-BB7B-0749-BCE4-895D86BE0E9F}" srcOrd="0" destOrd="0" presId="urn:microsoft.com/office/officeart/2005/8/layout/default"/>
    <dgm:cxn modelId="{7D4F90E2-1C0F-435E-AFF2-CE633679DBED}" srcId="{4D305B3D-1BBD-4E17-9424-5CD6352D6281}" destId="{4B373606-20A9-4E35-A005-5C2EA99C9AD1}" srcOrd="4" destOrd="0" parTransId="{1850811C-6171-4739-B8EF-E1556991C905}" sibTransId="{0BC57E8D-61EE-4180-9F9E-A4420071DB53}"/>
    <dgm:cxn modelId="{D3F5F1C6-C3E1-134F-A91C-E04D66D6887C}" type="presParOf" srcId="{49C1D222-18BE-AB49-979B-F84EBC6CC324}" destId="{054B5B01-BF80-064A-BD2D-F85B5D6CCECC}" srcOrd="0" destOrd="0" presId="urn:microsoft.com/office/officeart/2005/8/layout/default"/>
    <dgm:cxn modelId="{90CBD1A1-FD80-C14A-8805-4473DBA6AC37}" type="presParOf" srcId="{49C1D222-18BE-AB49-979B-F84EBC6CC324}" destId="{1BF1498F-827C-BC4C-8D66-595CE5FC6B1F}" srcOrd="1" destOrd="0" presId="urn:microsoft.com/office/officeart/2005/8/layout/default"/>
    <dgm:cxn modelId="{62F3C10E-2DFE-5E4E-98BF-98B35D292261}" type="presParOf" srcId="{49C1D222-18BE-AB49-979B-F84EBC6CC324}" destId="{49073896-5849-8A41-9CAC-27E0565BB983}" srcOrd="2" destOrd="0" presId="urn:microsoft.com/office/officeart/2005/8/layout/default"/>
    <dgm:cxn modelId="{2EE6A257-D0C8-4149-B535-81EFCFE1209D}" type="presParOf" srcId="{49C1D222-18BE-AB49-979B-F84EBC6CC324}" destId="{FA614669-5557-DE45-92BE-347C1B908CBB}" srcOrd="3" destOrd="0" presId="urn:microsoft.com/office/officeart/2005/8/layout/default"/>
    <dgm:cxn modelId="{F11601DC-6B20-264D-B7C2-EB996F847A12}" type="presParOf" srcId="{49C1D222-18BE-AB49-979B-F84EBC6CC324}" destId="{7A299F6F-BB7B-0749-BCE4-895D86BE0E9F}" srcOrd="4" destOrd="0" presId="urn:microsoft.com/office/officeart/2005/8/layout/default"/>
    <dgm:cxn modelId="{30AEFB41-166A-014E-B271-E35AA352C966}" type="presParOf" srcId="{49C1D222-18BE-AB49-979B-F84EBC6CC324}" destId="{E446968F-E7C7-0349-AC06-3FC4F676BC2C}" srcOrd="5" destOrd="0" presId="urn:microsoft.com/office/officeart/2005/8/layout/default"/>
    <dgm:cxn modelId="{1171CE59-AD0D-4A4D-8CA8-EDA05E0D23A5}" type="presParOf" srcId="{49C1D222-18BE-AB49-979B-F84EBC6CC324}" destId="{0BFFC58A-134E-DF42-8EBF-36349D5C4E51}" srcOrd="6" destOrd="0" presId="urn:microsoft.com/office/officeart/2005/8/layout/default"/>
    <dgm:cxn modelId="{8A557ADC-FBE5-0B4F-BADF-D741A5F60F5F}" type="presParOf" srcId="{49C1D222-18BE-AB49-979B-F84EBC6CC324}" destId="{B0207CF9-BACD-BC48-A0DE-D7C553B63701}" srcOrd="7" destOrd="0" presId="urn:microsoft.com/office/officeart/2005/8/layout/default"/>
    <dgm:cxn modelId="{D99D42D0-2B92-DF49-AFD1-751A4ABF6681}" type="presParOf" srcId="{49C1D222-18BE-AB49-979B-F84EBC6CC324}" destId="{B83E8525-864A-4B40-8B18-E05F8CF665C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4A022-FD35-4651-A545-2258225688D6}">
      <dsp:nvSpPr>
        <dsp:cNvPr id="0" name=""/>
        <dsp:cNvSpPr/>
      </dsp:nvSpPr>
      <dsp:spPr>
        <a:xfrm>
          <a:off x="338454" y="193986"/>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14D6D-0E1A-48E4-A875-0049EC3E9D05}">
      <dsp:nvSpPr>
        <dsp:cNvPr id="0" name=""/>
        <dsp:cNvSpPr/>
      </dsp:nvSpPr>
      <dsp:spPr>
        <a:xfrm>
          <a:off x="562628" y="418159"/>
          <a:ext cx="603544" cy="603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0D258-F60E-4AB7-8636-3D1719419A49}">
      <dsp:nvSpPr>
        <dsp:cNvPr id="0" name=""/>
        <dsp:cNvSpPr/>
      </dsp:nvSpPr>
      <dsp:spPr>
        <a:xfrm>
          <a:off x="2193" y="1573517"/>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kumimoji="1" lang="en-US" sz="1300" kern="1200"/>
            <a:t>Objective: Machine Translation </a:t>
          </a:r>
          <a:endParaRPr lang="en-US" sz="1300" kern="1200"/>
        </a:p>
      </dsp:txBody>
      <dsp:txXfrm>
        <a:off x="2193" y="1573517"/>
        <a:ext cx="1724414" cy="689765"/>
      </dsp:txXfrm>
    </dsp:sp>
    <dsp:sp modelId="{A1181FFC-4082-452F-8E67-12E2C9665A56}">
      <dsp:nvSpPr>
        <dsp:cNvPr id="0" name=""/>
        <dsp:cNvSpPr/>
      </dsp:nvSpPr>
      <dsp:spPr>
        <a:xfrm>
          <a:off x="2364641" y="193986"/>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B1472-61A7-47CD-9D9B-DCEE5E6D14A7}">
      <dsp:nvSpPr>
        <dsp:cNvPr id="0" name=""/>
        <dsp:cNvSpPr/>
      </dsp:nvSpPr>
      <dsp:spPr>
        <a:xfrm>
          <a:off x="2588815" y="418159"/>
          <a:ext cx="603544" cy="603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30B5F-60D8-468A-ADA0-4F3DDF3CB64A}">
      <dsp:nvSpPr>
        <dsp:cNvPr id="0" name=""/>
        <dsp:cNvSpPr/>
      </dsp:nvSpPr>
      <dsp:spPr>
        <a:xfrm>
          <a:off x="2028380" y="1573517"/>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kumimoji="1" lang="en-US" sz="1300" kern="1200"/>
            <a:t>Model: Encoder-Decoder Transformer</a:t>
          </a:r>
          <a:endParaRPr lang="en-US" sz="1300" kern="1200"/>
        </a:p>
      </dsp:txBody>
      <dsp:txXfrm>
        <a:off x="2028380" y="1573517"/>
        <a:ext cx="1724414" cy="689765"/>
      </dsp:txXfrm>
    </dsp:sp>
    <dsp:sp modelId="{E10E38FB-D605-4C46-847A-E6290E2B3381}">
      <dsp:nvSpPr>
        <dsp:cNvPr id="0" name=""/>
        <dsp:cNvSpPr/>
      </dsp:nvSpPr>
      <dsp:spPr>
        <a:xfrm>
          <a:off x="4390827" y="193986"/>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7E756-41BF-4680-A4D3-D8F0915A0D9A}">
      <dsp:nvSpPr>
        <dsp:cNvPr id="0" name=""/>
        <dsp:cNvSpPr/>
      </dsp:nvSpPr>
      <dsp:spPr>
        <a:xfrm>
          <a:off x="4615001" y="418159"/>
          <a:ext cx="603544" cy="603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6D48B-77EE-43E6-85AA-274E08E7D646}">
      <dsp:nvSpPr>
        <dsp:cNvPr id="0" name=""/>
        <dsp:cNvSpPr/>
      </dsp:nvSpPr>
      <dsp:spPr>
        <a:xfrm>
          <a:off x="4054566" y="1573517"/>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kumimoji="1" lang="en-US" sz="1300" kern="1200"/>
            <a:t>Input: English Sentence</a:t>
          </a:r>
          <a:endParaRPr lang="en-US" sz="1300" kern="1200"/>
        </a:p>
      </dsp:txBody>
      <dsp:txXfrm>
        <a:off x="4054566" y="1573517"/>
        <a:ext cx="1724414" cy="689765"/>
      </dsp:txXfrm>
    </dsp:sp>
    <dsp:sp modelId="{DA4278E4-7283-4915-92B8-25DDC08C5F7E}">
      <dsp:nvSpPr>
        <dsp:cNvPr id="0" name=""/>
        <dsp:cNvSpPr/>
      </dsp:nvSpPr>
      <dsp:spPr>
        <a:xfrm>
          <a:off x="6417014" y="193986"/>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65B18-DA35-4BC8-A53C-B035C08211FD}">
      <dsp:nvSpPr>
        <dsp:cNvPr id="0" name=""/>
        <dsp:cNvSpPr/>
      </dsp:nvSpPr>
      <dsp:spPr>
        <a:xfrm>
          <a:off x="6641188" y="418159"/>
          <a:ext cx="603544" cy="603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EBB1A-2A7B-4C4C-9EFC-4FAD11033CC0}">
      <dsp:nvSpPr>
        <dsp:cNvPr id="0" name=""/>
        <dsp:cNvSpPr/>
      </dsp:nvSpPr>
      <dsp:spPr>
        <a:xfrm>
          <a:off x="6080753" y="1573517"/>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kumimoji="1" lang="en-US" sz="1300" kern="1200"/>
            <a:t>Output: Chinese Sentence</a:t>
          </a:r>
          <a:endParaRPr lang="en-US" sz="1300" kern="1200"/>
        </a:p>
      </dsp:txBody>
      <dsp:txXfrm>
        <a:off x="6080753" y="1573517"/>
        <a:ext cx="1724414" cy="689765"/>
      </dsp:txXfrm>
    </dsp:sp>
    <dsp:sp modelId="{16DE864B-35C3-4C99-BD5A-3AA55ACE593F}">
      <dsp:nvSpPr>
        <dsp:cNvPr id="0" name=""/>
        <dsp:cNvSpPr/>
      </dsp:nvSpPr>
      <dsp:spPr>
        <a:xfrm>
          <a:off x="8443200" y="193986"/>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B81F9-6538-4EB6-A250-E5483427F18D}">
      <dsp:nvSpPr>
        <dsp:cNvPr id="0" name=""/>
        <dsp:cNvSpPr/>
      </dsp:nvSpPr>
      <dsp:spPr>
        <a:xfrm>
          <a:off x="8667374" y="418159"/>
          <a:ext cx="603544" cy="603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C6DA9-3501-44DA-83D9-492EF0350795}">
      <dsp:nvSpPr>
        <dsp:cNvPr id="0" name=""/>
        <dsp:cNvSpPr/>
      </dsp:nvSpPr>
      <dsp:spPr>
        <a:xfrm>
          <a:off x="8106940" y="1573517"/>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kumimoji="1" lang="en-US" sz="1300" kern="1200"/>
            <a:t>Expected: Semantic Integrity</a:t>
          </a:r>
          <a:endParaRPr lang="en-US" sz="1300" kern="1200"/>
        </a:p>
      </dsp:txBody>
      <dsp:txXfrm>
        <a:off x="8106940" y="1573517"/>
        <a:ext cx="1724414" cy="689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21059-8202-4C03-BD59-13C8B20C5B7E}">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DFCF2-EF34-4937-BDAD-BEC621E4FC88}">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26E64-AA1A-4209-AEDA-87E8E826F8C7}">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Data-Preprocessing</a:t>
          </a:r>
          <a:endParaRPr lang="en-US" sz="2400" kern="1200"/>
        </a:p>
      </dsp:txBody>
      <dsp:txXfrm>
        <a:off x="1172126" y="90072"/>
        <a:ext cx="2114937" cy="897246"/>
      </dsp:txXfrm>
    </dsp:sp>
    <dsp:sp modelId="{9B5705D8-CE15-4064-A6DE-2444CEE132E6}">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3D1F9-C055-4436-9DF8-4A8569282201}">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35A0A-2955-4F16-AC4B-FFC80ACC06A8}">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Model A</a:t>
          </a:r>
          <a:r>
            <a:rPr lang="en-US" sz="2400" kern="1200"/>
            <a:t>rchitecture</a:t>
          </a:r>
        </a:p>
      </dsp:txBody>
      <dsp:txXfrm>
        <a:off x="4745088" y="90072"/>
        <a:ext cx="2114937" cy="897246"/>
      </dsp:txXfrm>
    </dsp:sp>
    <dsp:sp modelId="{59D53312-7024-48A5-BFB3-FAFB15B8D017}">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4D909-18EA-40EB-9182-ECE390808DC1}">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FF908D-761B-4B81-AFB6-2A9416A83144}">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Training</a:t>
          </a:r>
          <a:endParaRPr lang="en-US" sz="2400" kern="1200"/>
        </a:p>
      </dsp:txBody>
      <dsp:txXfrm>
        <a:off x="8318049" y="90072"/>
        <a:ext cx="2114937" cy="897246"/>
      </dsp:txXfrm>
    </dsp:sp>
    <dsp:sp modelId="{2407F803-6928-49BE-A323-8724B1124D11}">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252B5-8DCE-45EB-AD85-D0AA981B52FC}">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95FF0-5AB0-47CF-AD3B-AA8E2C24B400}">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Evaluation</a:t>
          </a:r>
          <a:endParaRPr lang="en-US" sz="2400" kern="1200"/>
        </a:p>
      </dsp:txBody>
      <dsp:txXfrm>
        <a:off x="1172126" y="1727045"/>
        <a:ext cx="2114937" cy="897246"/>
      </dsp:txXfrm>
    </dsp:sp>
    <dsp:sp modelId="{97875B09-A5C9-4B85-9E5B-285CCD6DB72A}">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3930A-F8DD-43B8-8108-8F83D1F5B84B}">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E94F88-DC1F-4157-9CF9-9DD4F822F296}">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Demonstration</a:t>
          </a:r>
          <a:endParaRPr lang="en-US" sz="2400" kern="1200"/>
        </a:p>
      </dsp:txBody>
      <dsp:txXfrm>
        <a:off x="4745088" y="1727045"/>
        <a:ext cx="2114937" cy="897246"/>
      </dsp:txXfrm>
    </dsp:sp>
    <dsp:sp modelId="{3E23474B-A635-45DE-874B-D5D32B377A42}">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5F042-4BE0-4F95-99B6-ACC3E967641B}">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CBFFA-5329-490B-8417-9382344B10AE}">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Limitation</a:t>
          </a:r>
          <a:endParaRPr lang="en-US" sz="2400" kern="1200"/>
        </a:p>
      </dsp:txBody>
      <dsp:txXfrm>
        <a:off x="8318049" y="1727045"/>
        <a:ext cx="2114937" cy="897246"/>
      </dsp:txXfrm>
    </dsp:sp>
    <dsp:sp modelId="{15D124E1-E066-403F-8F07-8EF3F64A2FBF}">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500C2-C7E6-428B-A419-0F589B1E0097}">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11D5D-8247-4C8F-AF8A-377B18B211E8}">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kumimoji="1" lang="en-US" sz="2400" kern="1200"/>
            <a:t>Conclusion</a:t>
          </a:r>
          <a:endParaRPr lang="en-US" sz="2400" kern="1200"/>
        </a:p>
      </dsp:txBody>
      <dsp:txXfrm>
        <a:off x="1172126" y="3364019"/>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B5B01-BF80-064A-BD2D-F85B5D6CCECC}">
      <dsp:nvSpPr>
        <dsp:cNvPr id="0" name=""/>
        <dsp:cNvSpPr/>
      </dsp:nvSpPr>
      <dsp:spPr>
        <a:xfrm>
          <a:off x="0" y="39687"/>
          <a:ext cx="3286125" cy="1971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Learning rate = 8e-5</a:t>
          </a:r>
        </a:p>
      </dsp:txBody>
      <dsp:txXfrm>
        <a:off x="0" y="39687"/>
        <a:ext cx="3286125" cy="1971675"/>
      </dsp:txXfrm>
    </dsp:sp>
    <dsp:sp modelId="{49073896-5849-8A41-9CAC-27E0565BB983}">
      <dsp:nvSpPr>
        <dsp:cNvPr id="0" name=""/>
        <dsp:cNvSpPr/>
      </dsp:nvSpPr>
      <dsp:spPr>
        <a:xfrm>
          <a:off x="3614737" y="39687"/>
          <a:ext cx="3286125" cy="1971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Optimizer = </a:t>
          </a:r>
          <a:r>
            <a:rPr lang="en-US" sz="2900" kern="1200" dirty="0" err="1"/>
            <a:t>AdamW</a:t>
          </a:r>
          <a:endParaRPr lang="en-US" sz="2900" kern="1200" dirty="0"/>
        </a:p>
      </dsp:txBody>
      <dsp:txXfrm>
        <a:off x="3614737" y="39687"/>
        <a:ext cx="3286125" cy="1971675"/>
      </dsp:txXfrm>
    </dsp:sp>
    <dsp:sp modelId="{7A299F6F-BB7B-0749-BCE4-895D86BE0E9F}">
      <dsp:nvSpPr>
        <dsp:cNvPr id="0" name=""/>
        <dsp:cNvSpPr/>
      </dsp:nvSpPr>
      <dsp:spPr>
        <a:xfrm>
          <a:off x="7229475" y="39687"/>
          <a:ext cx="3286125" cy="1971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Learning rate decay scheduler = </a:t>
          </a:r>
          <a:r>
            <a:rPr lang="en-US" sz="2900" kern="1200" dirty="0" err="1"/>
            <a:t>CosineAnnealingLR</a:t>
          </a:r>
          <a:endParaRPr lang="en-US" sz="2900" kern="1200" dirty="0"/>
        </a:p>
      </dsp:txBody>
      <dsp:txXfrm>
        <a:off x="7229475" y="39687"/>
        <a:ext cx="3286125" cy="1971675"/>
      </dsp:txXfrm>
    </dsp:sp>
    <dsp:sp modelId="{0BFFC58A-134E-DF42-8EBF-36349D5C4E51}">
      <dsp:nvSpPr>
        <dsp:cNvPr id="0" name=""/>
        <dsp:cNvSpPr/>
      </dsp:nvSpPr>
      <dsp:spPr>
        <a:xfrm>
          <a:off x="1807368" y="2339975"/>
          <a:ext cx="3286125" cy="1971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Number of epochs = </a:t>
          </a:r>
          <a:r>
            <a:rPr lang="en-US" altLang="zh-CN" sz="2900" kern="1200" dirty="0"/>
            <a:t>15</a:t>
          </a:r>
          <a:endParaRPr lang="en-US" sz="2900" kern="1200" dirty="0"/>
        </a:p>
      </dsp:txBody>
      <dsp:txXfrm>
        <a:off x="1807368" y="2339975"/>
        <a:ext cx="3286125" cy="1971675"/>
      </dsp:txXfrm>
    </dsp:sp>
    <dsp:sp modelId="{B83E8525-864A-4B40-8B18-E05F8CF665CB}">
      <dsp:nvSpPr>
        <dsp:cNvPr id="0" name=""/>
        <dsp:cNvSpPr/>
      </dsp:nvSpPr>
      <dsp:spPr>
        <a:xfrm>
          <a:off x="5422106" y="2339975"/>
          <a:ext cx="3286125" cy="19716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Batch size = 128</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8F3CE-900F-E543-9488-821001FD3BEF}" type="datetimeFigureOut">
              <a:rPr kumimoji="1" lang="zh-CN" altLang="en-US" smtClean="0"/>
              <a:t>2024/5/12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A61D4-125C-C346-838D-7FFCB0901FDB}" type="slidenum">
              <a:rPr kumimoji="1" lang="zh-CN" altLang="en-US" smtClean="0"/>
              <a:t>‹#›</a:t>
            </a:fld>
            <a:endParaRPr kumimoji="1" lang="zh-CN" altLang="en-US"/>
          </a:p>
        </p:txBody>
      </p:sp>
    </p:spTree>
    <p:extLst>
      <p:ext uri="{BB962C8B-B14F-4D97-AF65-F5344CB8AC3E}">
        <p14:creationId xmlns:p14="http://schemas.microsoft.com/office/powerpoint/2010/main" val="116910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u="none" strike="noStrike" dirty="0">
                <a:solidFill>
                  <a:srgbClr val="0D0D0D"/>
                </a:solidFill>
                <a:effectLst/>
                <a:latin typeface="Söhne"/>
              </a:rPr>
              <a:t>In this project, we implement a transformer-based architecture to develop a machine translation model that translates English sentences into Mandarin.</a:t>
            </a:r>
          </a:p>
          <a:p>
            <a:pPr algn="l"/>
            <a:r>
              <a:rPr lang="en-US" altLang="zh-CN" b="0" i="0" u="none" strike="noStrike" dirty="0">
                <a:solidFill>
                  <a:srgbClr val="0D0D0D"/>
                </a:solidFill>
                <a:effectLst/>
                <a:latin typeface="Söhne"/>
              </a:rPr>
              <a:t>Our objective is to achieve translations that are comprehensible at a human level, maintaining the semantic integrity of the original English inputs.</a:t>
            </a:r>
          </a:p>
          <a:p>
            <a:pPr algn="l"/>
            <a:r>
              <a:rPr lang="en-US" altLang="zh-CN" b="0" i="0" u="none" strike="noStrike" dirty="0">
                <a:solidFill>
                  <a:srgbClr val="0D0D0D"/>
                </a:solidFill>
                <a:effectLst/>
                <a:latin typeface="Söhne"/>
              </a:rPr>
              <a:t>The model employs a supervised learning approach, utilizing external datasets comprising pairs of English sentences and their corresponding Mandarin translations, which have been manually annotated. This data facilitates the training of our model to accurately capture linguistic nuances between the two languages.</a:t>
            </a:r>
          </a:p>
          <a:p>
            <a:pPr algn="l"/>
            <a:r>
              <a:rPr lang="en-US" altLang="zh-CN" b="0" i="0" u="none" strike="noStrike" dirty="0">
                <a:solidFill>
                  <a:srgbClr val="0D0D0D"/>
                </a:solidFill>
                <a:effectLst/>
                <a:latin typeface="Söhne"/>
              </a:rPr>
              <a:t>Specifically, we utilize an encoder-decoder transformer architecture. This approach leverages the transformer's ability to handle sequential data and its effectiveness in learning contextual relationships within and between languages.</a:t>
            </a:r>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2</a:t>
            </a:fld>
            <a:endParaRPr kumimoji="1" lang="zh-CN" altLang="en-US"/>
          </a:p>
        </p:txBody>
      </p:sp>
    </p:spTree>
    <p:extLst>
      <p:ext uri="{BB962C8B-B14F-4D97-AF65-F5344CB8AC3E}">
        <p14:creationId xmlns:p14="http://schemas.microsoft.com/office/powerpoint/2010/main" val="4120125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highlight>
                  <a:srgbClr val="FFFFFF"/>
                </a:highlight>
                <a:latin typeface="Söhne"/>
              </a:rPr>
              <a:t>the model generates each token in the translated sequence sequentially, conditioning its predictions on previously generated tokens. At each time step, the model uses its own predictions as input to generate the next token in the sequence.</a:t>
            </a:r>
          </a:p>
          <a:p>
            <a:pPr algn="l"/>
            <a:r>
              <a:rPr lang="en-US" altLang="zh-CN" b="0" i="0" dirty="0">
                <a:solidFill>
                  <a:srgbClr val="0D0D0D"/>
                </a:solidFill>
                <a:effectLst/>
                <a:highlight>
                  <a:srgbClr val="FFFFFF"/>
                </a:highlight>
                <a:latin typeface="Söhne"/>
              </a:rPr>
              <a:t>This approach allows the model to leverage context from the already generated tokens, enabling it to produce fluent and coherent translations.</a:t>
            </a:r>
          </a:p>
          <a:p>
            <a:pPr algn="l"/>
            <a:r>
              <a:rPr lang="en-US" altLang="zh-CN" b="0" i="0" dirty="0">
                <a:solidFill>
                  <a:srgbClr val="0D0D0D"/>
                </a:solidFill>
                <a:effectLst/>
                <a:highlight>
                  <a:srgbClr val="FFFFFF"/>
                </a:highlight>
                <a:latin typeface="Söhne"/>
              </a:rPr>
              <a:t>For the sake of simplicity, we do not apply beam search, but use greedy search, where the token with the highest probability is chosen as the prediction.</a:t>
            </a:r>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11</a:t>
            </a:fld>
            <a:endParaRPr kumimoji="1" lang="zh-CN" altLang="en-US"/>
          </a:p>
        </p:txBody>
      </p:sp>
    </p:spTree>
    <p:extLst>
      <p:ext uri="{BB962C8B-B14F-4D97-AF65-F5344CB8AC3E}">
        <p14:creationId xmlns:p14="http://schemas.microsoft.com/office/powerpoint/2010/main" val="236328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D0D0D"/>
                </a:solidFill>
                <a:effectLst/>
                <a:highlight>
                  <a:srgbClr val="FFFFFF"/>
                </a:highlight>
                <a:latin typeface="Söhne"/>
              </a:rPr>
              <a:t>The BLEU score is a widely-used metric for evaluating the quality of machine-translated text against one or more reference translations. It measures the similarity between the generated translation and the reference translations based on n-gram precision. BLEU score ranges from 0 to 1, with higher scores indicating better translation quality. It provides a measure of how well the generated translation aligns with human judgments.</a:t>
            </a:r>
          </a:p>
          <a:p>
            <a:pPr algn="l"/>
            <a:r>
              <a:rPr lang="en-US" altLang="zh-CN" b="0" i="0" dirty="0">
                <a:solidFill>
                  <a:srgbClr val="0D0D0D"/>
                </a:solidFill>
                <a:effectLst/>
                <a:highlight>
                  <a:srgbClr val="FFFFFF"/>
                </a:highlight>
                <a:latin typeface="Söhne"/>
              </a:rPr>
              <a:t>BERT score is a more recent evaluation metric that leverages pre-trained BERT models to compute similarity between generated and reference translations. Unlike BLEU score, BERT score considers semantic similarity by comparing embeddings of words and phrases in the generated and reference translations. This makes BERT score more robust to syntactic variations and word order differences.</a:t>
            </a:r>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12</a:t>
            </a:fld>
            <a:endParaRPr kumimoji="1" lang="zh-CN" altLang="en-US"/>
          </a:p>
        </p:txBody>
      </p:sp>
    </p:spTree>
    <p:extLst>
      <p:ext uri="{BB962C8B-B14F-4D97-AF65-F5344CB8AC3E}">
        <p14:creationId xmlns:p14="http://schemas.microsoft.com/office/powerpoint/2010/main" val="38820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This slide shows the evaluation based on the two metrics before and after training. It can be seen that after 15 epochs of training, the model's performance has significantly improved according to various evaluation metrics.</a:t>
            </a:r>
          </a:p>
          <a:p>
            <a:r>
              <a:rPr lang="en-US" altLang="zh-CN" b="0" i="0" dirty="0">
                <a:solidFill>
                  <a:srgbClr val="0D0D0D"/>
                </a:solidFill>
                <a:effectLst/>
                <a:highlight>
                  <a:srgbClr val="FFFFFF"/>
                </a:highlight>
                <a:latin typeface="Söhne"/>
              </a:rPr>
              <a:t>However, this level of accuracy is still insufficient. We will provide detailed explanations of specific limitations in the subsequent section on limitations.</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13</a:t>
            </a:fld>
            <a:endParaRPr kumimoji="1" lang="zh-CN" altLang="en-US"/>
          </a:p>
        </p:txBody>
      </p:sp>
    </p:spTree>
    <p:extLst>
      <p:ext uri="{BB962C8B-B14F-4D97-AF65-F5344CB8AC3E}">
        <p14:creationId xmlns:p14="http://schemas.microsoft.com/office/powerpoint/2010/main" val="1128305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Here are the translation results of the model before training. As you can see, the translation results at this point don't make sense at all.</a:t>
            </a:r>
          </a:p>
          <a:p>
            <a:endParaRPr lang="en-US" altLang="zh-CN" b="0" i="0" dirty="0">
              <a:solidFill>
                <a:srgbClr val="0D0D0D"/>
              </a:solidFill>
              <a:effectLst/>
              <a:highlight>
                <a:srgbClr val="FFFFFF"/>
              </a:highlight>
              <a:latin typeface="Söhne"/>
            </a:endParaRPr>
          </a:p>
          <a:p>
            <a:r>
              <a:rPr lang="en-US" altLang="zh-CN" b="0" i="0" dirty="0">
                <a:solidFill>
                  <a:srgbClr val="0D0D0D"/>
                </a:solidFill>
                <a:effectLst/>
                <a:highlight>
                  <a:srgbClr val="FFFFFF"/>
                </a:highlight>
                <a:latin typeface="Söhne"/>
              </a:rPr>
              <a:t>Here are the translation results of the model after training. </a:t>
            </a:r>
          </a:p>
          <a:p>
            <a:r>
              <a:rPr lang="en-US" altLang="zh-CN" b="0" i="0" dirty="0">
                <a:solidFill>
                  <a:srgbClr val="0D0D0D"/>
                </a:solidFill>
                <a:effectLst/>
                <a:highlight>
                  <a:srgbClr val="FFFFFF"/>
                </a:highlight>
                <a:latin typeface="Söhne"/>
              </a:rPr>
              <a:t>The first example comes from the training set, and the correct translation of this Chinese sentence is: ”Are you worried about?" </a:t>
            </a:r>
          </a:p>
          <a:p>
            <a:r>
              <a:rPr lang="en-US" altLang="zh-CN" b="0" i="0" dirty="0">
                <a:solidFill>
                  <a:srgbClr val="0D0D0D"/>
                </a:solidFill>
                <a:effectLst/>
                <a:highlight>
                  <a:srgbClr val="FFFFFF"/>
                </a:highlight>
                <a:latin typeface="Söhne"/>
              </a:rPr>
              <a:t>The second example is an arbitrary input, and the correct translation of this Chinese sentence is: "How old are you?" </a:t>
            </a:r>
          </a:p>
          <a:p>
            <a:r>
              <a:rPr lang="en-US" altLang="zh-CN" b="0" i="0" dirty="0">
                <a:solidFill>
                  <a:srgbClr val="0D0D0D"/>
                </a:solidFill>
                <a:effectLst/>
                <a:highlight>
                  <a:srgbClr val="FFFFFF"/>
                </a:highlight>
                <a:latin typeface="Söhne"/>
              </a:rPr>
              <a:t>As you can see, although the translation results are still not very accurate, they are starting to make some sense.</a:t>
            </a:r>
            <a:endParaRPr lang="zh-CN" altLang="en-US" dirty="0"/>
          </a:p>
          <a:p>
            <a:endParaRPr kumimoji="1" lang="en-US" altLang="zh-CN"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14</a:t>
            </a:fld>
            <a:endParaRPr kumimoji="1" lang="zh-CN" altLang="en-US"/>
          </a:p>
        </p:txBody>
      </p:sp>
    </p:spTree>
    <p:extLst>
      <p:ext uri="{BB962C8B-B14F-4D97-AF65-F5344CB8AC3E}">
        <p14:creationId xmlns:p14="http://schemas.microsoft.com/office/powerpoint/2010/main" val="263835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The main drawback of our model is its low accuracy, as demonstrated earlier, with a BLEU score of only 4.402. For comparison, in the "Attention is All You Need" paper, although their model is used for English to German translation, while ours is for English to Chinese translation, their base model achieved a BLEU score of 25.8.  Furthermore, from the actual results, our model did not achieve overfitting on the training set. To improve this, possible directions for enhancement include: training the model for more epochs, increasing model complexity, and adjusting hyperparameters including learning rate.</a:t>
            </a:r>
          </a:p>
          <a:p>
            <a:endParaRPr lang="en-US" altLang="zh-CN" b="0" i="0" dirty="0">
              <a:solidFill>
                <a:srgbClr val="0D0D0D"/>
              </a:solidFill>
              <a:effectLst/>
              <a:highlight>
                <a:srgbClr val="FFFFFF"/>
              </a:highlight>
              <a:latin typeface="Söhne"/>
            </a:endParaRPr>
          </a:p>
          <a:p>
            <a:r>
              <a:rPr lang="en-US" altLang="zh-CN" b="0" i="0" dirty="0">
                <a:solidFill>
                  <a:srgbClr val="0D0D0D"/>
                </a:solidFill>
                <a:effectLst/>
                <a:highlight>
                  <a:srgbClr val="FFFFFF"/>
                </a:highlight>
                <a:latin typeface="Söhne"/>
              </a:rPr>
              <a:t>Another significant drawback of the model is its slow translation generation speed because the model currently does not support multiple sentences input simultaneously. That is, during inference, it requires the batch size to be exact 1. This greatly slows down the evaluation speed. Due to this limitation, our evaluation was conducted only twice on the validation set, before and after training, instead of monitoring of the model‘s performance on the validation set during the training process.</a:t>
            </a:r>
            <a:r>
              <a:rPr lang="zh-CN" altLang="en-US" b="0" i="0" dirty="0">
                <a:solidFill>
                  <a:srgbClr val="0D0D0D"/>
                </a:solidFill>
                <a:effectLst/>
                <a:highlight>
                  <a:srgbClr val="FFFFFF"/>
                </a:highlight>
                <a:latin typeface="Söhne"/>
              </a:rPr>
              <a:t> </a:t>
            </a:r>
            <a:r>
              <a:rPr lang="en-US" altLang="zh-CN" b="0" i="0" dirty="0">
                <a:solidFill>
                  <a:srgbClr val="0D0D0D"/>
                </a:solidFill>
                <a:effectLst/>
                <a:highlight>
                  <a:srgbClr val="FFFFFF"/>
                </a:highlight>
                <a:latin typeface="Söhne"/>
              </a:rPr>
              <a:t>This is the best we can do for now. To address this issue, a deeper understanding of the auto-regressive mechanism and corresponding code implementation are required.</a:t>
            </a:r>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15</a:t>
            </a:fld>
            <a:endParaRPr kumimoji="1" lang="zh-CN" altLang="en-US"/>
          </a:p>
        </p:txBody>
      </p:sp>
    </p:spTree>
    <p:extLst>
      <p:ext uri="{BB962C8B-B14F-4D97-AF65-F5344CB8AC3E}">
        <p14:creationId xmlns:p14="http://schemas.microsoft.com/office/powerpoint/2010/main" val="209581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Here is the outline for this presentation.</a:t>
            </a:r>
          </a:p>
          <a:p>
            <a:r>
              <a:rPr lang="en-US" altLang="zh-CN" b="0" i="0" dirty="0">
                <a:solidFill>
                  <a:srgbClr val="0D0D0D"/>
                </a:solidFill>
                <a:effectLst/>
                <a:highlight>
                  <a:srgbClr val="FFFFFF"/>
                </a:highlight>
                <a:latin typeface="Söhne"/>
              </a:rPr>
              <a:t>First, we will briefly introduce the dataset we used, as well as the process and results of data preprocessing. </a:t>
            </a:r>
          </a:p>
          <a:p>
            <a:r>
              <a:rPr lang="en-US" altLang="zh-CN" b="0" i="0" dirty="0">
                <a:solidFill>
                  <a:srgbClr val="0D0D0D"/>
                </a:solidFill>
                <a:effectLst/>
                <a:highlight>
                  <a:srgbClr val="FFFFFF"/>
                </a:highlight>
                <a:latin typeface="Söhne"/>
              </a:rPr>
              <a:t>Second, we will introduce the architecture of the transformer model we used, detailing how each parameter of the model is set. </a:t>
            </a:r>
          </a:p>
          <a:p>
            <a:r>
              <a:rPr lang="en-US" altLang="zh-CN" b="0" i="0" dirty="0">
                <a:solidFill>
                  <a:srgbClr val="0D0D0D"/>
                </a:solidFill>
                <a:effectLst/>
                <a:highlight>
                  <a:srgbClr val="FFFFFF"/>
                </a:highlight>
                <a:latin typeface="Söhne"/>
              </a:rPr>
              <a:t>Then, we will discuss the relevant hyperparameters and some technical details when training and evaluating the model.</a:t>
            </a:r>
          </a:p>
          <a:p>
            <a:r>
              <a:rPr lang="en-US" altLang="zh-CN" b="0" i="0" dirty="0">
                <a:solidFill>
                  <a:srgbClr val="0D0D0D"/>
                </a:solidFill>
                <a:effectLst/>
                <a:highlight>
                  <a:srgbClr val="FFFFFF"/>
                </a:highlight>
                <a:latin typeface="Söhne"/>
              </a:rPr>
              <a:t>Next, we will demonstrate the training performance of the model, as well as the results generated by the model. </a:t>
            </a:r>
          </a:p>
          <a:p>
            <a:r>
              <a:rPr lang="en-US" altLang="zh-CN" b="0" i="0" dirty="0">
                <a:solidFill>
                  <a:srgbClr val="0D0D0D"/>
                </a:solidFill>
                <a:effectLst/>
                <a:highlight>
                  <a:srgbClr val="FFFFFF"/>
                </a:highlight>
                <a:latin typeface="Söhne"/>
              </a:rPr>
              <a:t>Finally, we will discuss the current limitations and shortcomings of the model.</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3</a:t>
            </a:fld>
            <a:endParaRPr kumimoji="1" lang="zh-CN" altLang="en-US"/>
          </a:p>
        </p:txBody>
      </p:sp>
    </p:spTree>
    <p:extLst>
      <p:ext uri="{BB962C8B-B14F-4D97-AF65-F5344CB8AC3E}">
        <p14:creationId xmlns:p14="http://schemas.microsoft.com/office/powerpoint/2010/main" val="309579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This is the original format of the dataset: an English sentence and its corresponding Chinese translation.</a:t>
            </a:r>
          </a:p>
          <a:p>
            <a:r>
              <a:rPr lang="en-US" altLang="zh-CN" b="0" i="0" dirty="0">
                <a:solidFill>
                  <a:srgbClr val="0D0D0D"/>
                </a:solidFill>
                <a:effectLst/>
                <a:highlight>
                  <a:srgbClr val="FFFFFF"/>
                </a:highlight>
                <a:latin typeface="Söhne"/>
              </a:rPr>
              <a:t>Next, we tokenize these two sentences using two tokenizers downloaded from Hugging Face, both containing the same special tokens. </a:t>
            </a:r>
          </a:p>
          <a:p>
            <a:r>
              <a:rPr lang="en-US" altLang="zh-CN" b="0" i="0" dirty="0">
                <a:solidFill>
                  <a:srgbClr val="0D0D0D"/>
                </a:solidFill>
                <a:effectLst/>
                <a:highlight>
                  <a:srgbClr val="FFFFFF"/>
                </a:highlight>
                <a:latin typeface="Söhne"/>
              </a:rPr>
              <a:t>The results after tokenization show that the English sentence is tokenized at the word level, while the Chinese sentence is tokenized at the character level. Additionally, we add [CLS] and [SEP] as special tokens to indicate the beginning and end of each sentence. (Note: [CLS] and [SEP] tokens are not originally used to indicate sentence boundaries, but since we are training a model from scratch and the model has not seen any tokens before, we simplify the usage of [CLS] and [SEP] tokens when using a BERT-based tokenizer). </a:t>
            </a:r>
          </a:p>
          <a:p>
            <a:r>
              <a:rPr lang="en-US" altLang="zh-CN" b="0" i="0" dirty="0">
                <a:solidFill>
                  <a:srgbClr val="0D0D0D"/>
                </a:solidFill>
                <a:effectLst/>
                <a:highlight>
                  <a:srgbClr val="FFFFFF"/>
                </a:highlight>
                <a:latin typeface="Söhne"/>
              </a:rPr>
              <a:t>Then, we convert these English and Chinese tokens into integers, mapping each token to its corresponding ID in the vocabulary, thus completing the data preprocessing. </a:t>
            </a:r>
          </a:p>
          <a:p>
            <a:r>
              <a:rPr lang="en-US" altLang="zh-CN" b="0" i="0" dirty="0">
                <a:solidFill>
                  <a:srgbClr val="0D0D0D"/>
                </a:solidFill>
                <a:effectLst/>
                <a:highlight>
                  <a:srgbClr val="FFFFFF"/>
                </a:highlight>
                <a:latin typeface="Söhne"/>
              </a:rPr>
              <a:t>Finally, we save the entire dataset into a JSON file, making it convenient to directly access the preprocessed dataset for each training session.</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4</a:t>
            </a:fld>
            <a:endParaRPr kumimoji="1" lang="zh-CN" altLang="en-US"/>
          </a:p>
        </p:txBody>
      </p:sp>
    </p:spTree>
    <p:extLst>
      <p:ext uri="{BB962C8B-B14F-4D97-AF65-F5344CB8AC3E}">
        <p14:creationId xmlns:p14="http://schemas.microsoft.com/office/powerpoint/2010/main" val="3946907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how the dataset looks like after preprocessing.</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5</a:t>
            </a:fld>
            <a:endParaRPr kumimoji="1" lang="zh-CN" altLang="en-US"/>
          </a:p>
        </p:txBody>
      </p:sp>
    </p:spTree>
    <p:extLst>
      <p:ext uri="{BB962C8B-B14F-4D97-AF65-F5344CB8AC3E}">
        <p14:creationId xmlns:p14="http://schemas.microsoft.com/office/powerpoint/2010/main" val="16208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Our model architecture utilizes the standard Transformer as demonstrated in the "Attention is All You Need" paper, and it invokes the </a:t>
            </a:r>
            <a:r>
              <a:rPr lang="en-US" altLang="zh-CN" dirty="0" err="1"/>
              <a:t>torch.nn.Transformer</a:t>
            </a:r>
            <a:r>
              <a:rPr lang="en-US" altLang="zh-CN" b="0" i="0" dirty="0">
                <a:solidFill>
                  <a:srgbClr val="0D0D0D"/>
                </a:solidFill>
                <a:effectLst/>
                <a:highlight>
                  <a:srgbClr val="FFFFFF"/>
                </a:highlight>
                <a:latin typeface="Söhne"/>
              </a:rPr>
              <a:t> class from </a:t>
            </a:r>
            <a:r>
              <a:rPr lang="en-US" altLang="zh-CN" b="0" i="0" dirty="0" err="1">
                <a:solidFill>
                  <a:srgbClr val="0D0D0D"/>
                </a:solidFill>
                <a:effectLst/>
                <a:highlight>
                  <a:srgbClr val="FFFFFF"/>
                </a:highlight>
                <a:latin typeface="Söhne"/>
              </a:rPr>
              <a:t>PyTorch</a:t>
            </a:r>
            <a:r>
              <a:rPr lang="en-US" altLang="zh-CN" b="0" i="0" dirty="0">
                <a:solidFill>
                  <a:srgbClr val="0D0D0D"/>
                </a:solidFill>
                <a:effectLst/>
                <a:highlight>
                  <a:srgbClr val="FFFFFF"/>
                </a:highlight>
                <a:latin typeface="Söhne"/>
              </a:rPr>
              <a:t>. The specific parameter settings of the model are shown as depicted in the figure.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Our model parameters’ size is slightly less than the base model in original paper due to the limitation of computational resources.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6</a:t>
            </a:fld>
            <a:endParaRPr kumimoji="1" lang="zh-CN" altLang="en-US"/>
          </a:p>
        </p:txBody>
      </p:sp>
    </p:spTree>
    <p:extLst>
      <p:ext uri="{BB962C8B-B14F-4D97-AF65-F5344CB8AC3E}">
        <p14:creationId xmlns:p14="http://schemas.microsoft.com/office/powerpoint/2010/main" val="375141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Batching involves packing multiple samples into a single tensor. However, to create a valid tensor, each sample's length should be the same, which is not the case as each sentence has a different length. Therefore, we need to pad the sentences using a special token [PAD] (corresponding to ID 0). However, since [PAD] itself does not affect the meaning of the sentence, we need to instruct the model not to pay attention to it. Thus, we need to pass a padding mask to the model to indicate which part of the sentence is padded.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As an example, assuming a batch size of 3, before padding, the three sentences look like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After padding, zeros are added to the end of each sentence to match the length of the longest sentence.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Then, a mask containing only 0s and 1s is used to indicate which parts are [PAD].</a:t>
            </a: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7</a:t>
            </a:fld>
            <a:endParaRPr kumimoji="1" lang="zh-CN" altLang="en-US"/>
          </a:p>
        </p:txBody>
      </p:sp>
    </p:spTree>
    <p:extLst>
      <p:ext uri="{BB962C8B-B14F-4D97-AF65-F5344CB8AC3E}">
        <p14:creationId xmlns:p14="http://schemas.microsoft.com/office/powerpoint/2010/main" val="350901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Attention masks are a vital component of the machine translation model based on the Transformer architecture. These masks control which parts of the input sequence the model should focus on during decoding.</a:t>
            </a:r>
          </a:p>
          <a:p>
            <a:r>
              <a:rPr lang="en-US" altLang="zh-CN" b="0" i="0" dirty="0">
                <a:solidFill>
                  <a:srgbClr val="0D0D0D"/>
                </a:solidFill>
                <a:effectLst/>
                <a:highlight>
                  <a:srgbClr val="FFFFFF"/>
                </a:highlight>
                <a:latin typeface="Söhne"/>
              </a:rPr>
              <a:t>In machine translation, the decoder generates each word of the translated sentence one at a time, it would be cheating to see the answer from future.</a:t>
            </a:r>
          </a:p>
          <a:p>
            <a:r>
              <a:rPr lang="en-US" altLang="zh-CN" b="0" i="0" dirty="0">
                <a:solidFill>
                  <a:srgbClr val="0D0D0D"/>
                </a:solidFill>
                <a:effectLst/>
                <a:highlight>
                  <a:srgbClr val="FFFFFF"/>
                </a:highlight>
                <a:latin typeface="Söhne"/>
              </a:rPr>
              <a:t>By using attention masks, we ensure that the decoder only attends to current and previous part of the sequence, considering only the tokens that have been generated so far.</a:t>
            </a:r>
          </a:p>
          <a:p>
            <a:r>
              <a:rPr lang="en-US" altLang="zh-CN" dirty="0">
                <a:effectLst/>
              </a:rPr>
              <a:t>Specifically, the attention mask is a T</a:t>
            </a:r>
            <a:r>
              <a:rPr lang="en-US" altLang="zh-CN" i="1" dirty="0">
                <a:effectLst/>
              </a:rPr>
              <a:t> </a:t>
            </a:r>
            <a:r>
              <a:rPr lang="en-US" altLang="zh-CN" i="0" dirty="0">
                <a:effectLst/>
              </a:rPr>
              <a:t>by T</a:t>
            </a:r>
            <a:r>
              <a:rPr lang="en-US" altLang="zh-CN" i="1" dirty="0">
                <a:effectLst/>
              </a:rPr>
              <a:t> </a:t>
            </a:r>
            <a:r>
              <a:rPr lang="en-US" altLang="zh-CN" i="0" dirty="0">
                <a:effectLst/>
              </a:rPr>
              <a:t>lower triangular matrix, where T is the length of the sequence. Elements on the main diagonal and below are set to 1, while elements above the main diagonal are set to 0. This mask, enables the model to mask out future parts of the sequence.</a:t>
            </a:r>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8</a:t>
            </a:fld>
            <a:endParaRPr kumimoji="1" lang="zh-CN" altLang="en-US"/>
          </a:p>
        </p:txBody>
      </p:sp>
    </p:spTree>
    <p:extLst>
      <p:ext uri="{BB962C8B-B14F-4D97-AF65-F5344CB8AC3E}">
        <p14:creationId xmlns:p14="http://schemas.microsoft.com/office/powerpoint/2010/main" val="1105555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This slide shows the some hyperparameters we use for training, including the learning rate, the number of epochs, the batch size, the optimizer and how we control the learning rate decay.</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9</a:t>
            </a:fld>
            <a:endParaRPr kumimoji="1" lang="zh-CN" altLang="en-US"/>
          </a:p>
        </p:txBody>
      </p:sp>
    </p:spTree>
    <p:extLst>
      <p:ext uri="{BB962C8B-B14F-4D97-AF65-F5344CB8AC3E}">
        <p14:creationId xmlns:p14="http://schemas.microsoft.com/office/powerpoint/2010/main" val="193233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Teacher forcing involves feeding the model with the ground-truth target sequence during training instead of its own predictions, which is different from auto-regressive, and we will take about it next. </a:t>
            </a:r>
          </a:p>
          <a:p>
            <a:r>
              <a:rPr lang="en-US" altLang="zh-CN" b="0" i="0" dirty="0">
                <a:solidFill>
                  <a:srgbClr val="0D0D0D"/>
                </a:solidFill>
                <a:effectLst/>
                <a:highlight>
                  <a:srgbClr val="FFFFFF"/>
                </a:highlight>
                <a:latin typeface="Söhne"/>
              </a:rPr>
              <a:t>Teacher forcing means that at each time step, the model receives the correct next token as input, regardless of its own previous predictions.</a:t>
            </a:r>
          </a:p>
          <a:p>
            <a:r>
              <a:rPr lang="en-US" altLang="zh-CN" b="0" i="0" dirty="0">
                <a:solidFill>
                  <a:srgbClr val="0D0D0D"/>
                </a:solidFill>
                <a:effectLst/>
                <a:highlight>
                  <a:srgbClr val="FFFFFF"/>
                </a:highlight>
                <a:latin typeface="Söhne"/>
              </a:rPr>
              <a:t>This technique helps stabilize and accelerate the training process by providing more accurate signals to the model during training. It also mitigates the issue of exposure bias, where the model may struggle to generate accurate predictions during inference if it has only been exposed to its own imperfect predictions during training.</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BB4A61D4-125C-C346-838D-7FFCB0901FDB}" type="slidenum">
              <a:rPr kumimoji="1" lang="zh-CN" altLang="en-US" smtClean="0"/>
              <a:t>10</a:t>
            </a:fld>
            <a:endParaRPr kumimoji="1" lang="zh-CN" altLang="en-US"/>
          </a:p>
        </p:txBody>
      </p:sp>
    </p:spTree>
    <p:extLst>
      <p:ext uri="{BB962C8B-B14F-4D97-AF65-F5344CB8AC3E}">
        <p14:creationId xmlns:p14="http://schemas.microsoft.com/office/powerpoint/2010/main" val="139553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40E2B-8B1B-D4AA-F723-499FA3EF8CA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03A4572-08B2-4DA2-56BD-0158AA335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989A1B5-1E43-38E1-9D08-DB607581F5F2}"/>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9F934CCD-DE8A-BF0C-2468-811A10CA23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2F29653-568C-302C-845E-03657F7ABC81}"/>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9436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33298-EBDA-A1A6-9E7C-3F387254776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B71EE2D-725F-2FCE-A991-7235EEEF818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91BAB72-8CD9-8A33-F437-2447A8A4EE2B}"/>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39735A04-ADE1-7309-B47D-E3B90FCB06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A3ECD0-2C8A-000B-9978-8E7DD7540773}"/>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63891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EF90E7-0961-5BEF-11F2-30CBEEEAB28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0851E2-5801-8A2F-BE88-705D54370A0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D269C7-76F7-0A4A-1AEF-1F44CF676855}"/>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EA3D0850-EA42-A33A-B95F-EA8B6DF9C8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A9A5103-B29E-8907-C262-C34A34B2CBFE}"/>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200405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41B41-584E-A725-90A7-FAA354D6CF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3FFC7B8-C8FB-C469-7C47-CB04B5CE02B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9A60BA-8DFB-2DC0-AE9D-4A9D7E1FBF86}"/>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3D88A62D-43CB-6F5B-3AC2-BC4CAEF152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93AD5C-5236-FC22-9614-6A9AA41A9C9C}"/>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359648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8DFA-E339-3EEA-25C9-71E8AE085F9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6F4BDDC-5138-5224-D430-9C0196309F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74C5F82-7B55-F9BB-B274-5CFCE62F677B}"/>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5D855C79-4B2E-3909-8A46-164B760A33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5265EB-8DF3-D01B-DB54-036F4785CFEC}"/>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120480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1C81B-994C-A8E6-63D2-7261C272E54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83AD82B-9D5F-9DFF-FBB8-10E0F6556AD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746BBD3-4E0F-1DD9-745B-4D6CF84B7F5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13E7CC6-16CD-DA3A-6E30-353C5906C5D0}"/>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6" name="页脚占位符 5">
            <a:extLst>
              <a:ext uri="{FF2B5EF4-FFF2-40B4-BE49-F238E27FC236}">
                <a16:creationId xmlns:a16="http://schemas.microsoft.com/office/drawing/2014/main" id="{C44CBE19-F56F-18EC-1455-EA719F7E949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0D10B8-4F33-C258-1D44-E5879A111434}"/>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58434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6D63-9ABE-B1E3-81CF-E34C55F70BA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E09585-E7A7-F9D1-4B1A-0A49D2381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C02DEB3-ACC5-BFA3-37AD-AD60EAF1ADA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286A2BA-2A60-FDA5-2C72-497AB0E98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66799C6-87BE-F775-A070-7D852C593C3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6064965-A795-913A-9A37-5DD82BC16E9A}"/>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8" name="页脚占位符 7">
            <a:extLst>
              <a:ext uri="{FF2B5EF4-FFF2-40B4-BE49-F238E27FC236}">
                <a16:creationId xmlns:a16="http://schemas.microsoft.com/office/drawing/2014/main" id="{45A5F0CB-9B09-A9C0-AE2E-653EA42A982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8ECC21A-6554-D209-0CA6-57787B94964A}"/>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159828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7E2DF-CE81-6F7C-799E-7239C4FC8B5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5417509-3258-9A05-9B95-9D55299EAF6F}"/>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4" name="页脚占位符 3">
            <a:extLst>
              <a:ext uri="{FF2B5EF4-FFF2-40B4-BE49-F238E27FC236}">
                <a16:creationId xmlns:a16="http://schemas.microsoft.com/office/drawing/2014/main" id="{1362FE1F-FA64-F4BA-D462-177078501CC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3F04955-5A76-07B9-5439-8E1E84648104}"/>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316331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FCE68F-59A4-BADA-9122-F1A1B72D0817}"/>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3" name="页脚占位符 2">
            <a:extLst>
              <a:ext uri="{FF2B5EF4-FFF2-40B4-BE49-F238E27FC236}">
                <a16:creationId xmlns:a16="http://schemas.microsoft.com/office/drawing/2014/main" id="{CE3B05F8-64FA-D374-26F2-B5CC0855BC8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684460B-83D6-E1F0-E136-7A5BA1037C40}"/>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16310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C4AEE-D859-B3B5-3194-EBC13FA5AF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9BA640A-C047-A6E6-2592-4284D58AA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CB3B50F-E94B-D4B8-1837-2DD4AE7DA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A923220-3C5E-7C6A-0DB9-96513430E308}"/>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6" name="页脚占位符 5">
            <a:extLst>
              <a:ext uri="{FF2B5EF4-FFF2-40B4-BE49-F238E27FC236}">
                <a16:creationId xmlns:a16="http://schemas.microsoft.com/office/drawing/2014/main" id="{453405F2-203C-294D-05BA-E4709C3ECA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CF1A5AA-DC0C-8423-7895-93544F6DACCA}"/>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387135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F01A9-636E-FAEE-8E33-D45DDF2095A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61C2A1-292B-6088-3D13-9DD6425496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05B5193-3357-0939-48D2-DD3308030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87CB107-CE2C-9F8B-D1CC-2C533613EBC2}"/>
              </a:ext>
            </a:extLst>
          </p:cNvPr>
          <p:cNvSpPr>
            <a:spLocks noGrp="1"/>
          </p:cNvSpPr>
          <p:nvPr>
            <p:ph type="dt" sz="half" idx="10"/>
          </p:nvPr>
        </p:nvSpPr>
        <p:spPr/>
        <p:txBody>
          <a:bodyPr/>
          <a:lstStyle/>
          <a:p>
            <a:fld id="{66990332-4A9F-8345-823C-0A000A7721F0}" type="datetimeFigureOut">
              <a:rPr kumimoji="1" lang="zh-CN" altLang="en-US" smtClean="0"/>
              <a:t>2024/5/12</a:t>
            </a:fld>
            <a:endParaRPr kumimoji="1" lang="zh-CN" altLang="en-US"/>
          </a:p>
        </p:txBody>
      </p:sp>
      <p:sp>
        <p:nvSpPr>
          <p:cNvPr id="6" name="页脚占位符 5">
            <a:extLst>
              <a:ext uri="{FF2B5EF4-FFF2-40B4-BE49-F238E27FC236}">
                <a16:creationId xmlns:a16="http://schemas.microsoft.com/office/drawing/2014/main" id="{F5C1FC04-A340-BF8C-1973-9338CAAE1CF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91F5AC-14C4-AD1F-AA1B-42D9C6E11E09}"/>
              </a:ext>
            </a:extLst>
          </p:cNvPr>
          <p:cNvSpPr>
            <a:spLocks noGrp="1"/>
          </p:cNvSpPr>
          <p:nvPr>
            <p:ph type="sldNum" sz="quarter" idx="12"/>
          </p:nvPr>
        </p:nvSpPr>
        <p:spPr/>
        <p:txBody>
          <a:body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5446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84AE90-8397-1A89-B37C-D6DE5EA5B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3B3435D-FDF2-5111-7C36-E1D6B80B8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1549E86-F205-CFC8-5230-52BB7B89C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90332-4A9F-8345-823C-0A000A7721F0}" type="datetimeFigureOut">
              <a:rPr kumimoji="1" lang="zh-CN" altLang="en-US" smtClean="0"/>
              <a:t>2024/5/12</a:t>
            </a:fld>
            <a:endParaRPr kumimoji="1" lang="zh-CN" altLang="en-US"/>
          </a:p>
        </p:txBody>
      </p:sp>
      <p:sp>
        <p:nvSpPr>
          <p:cNvPr id="5" name="页脚占位符 4">
            <a:extLst>
              <a:ext uri="{FF2B5EF4-FFF2-40B4-BE49-F238E27FC236}">
                <a16:creationId xmlns:a16="http://schemas.microsoft.com/office/drawing/2014/main" id="{F02ACE48-D270-3353-FD4F-50B8EBEAF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2C524AA-BCCC-17C2-6E85-E8B225983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5339BB-96DD-AE49-A80D-DF480F3D765D}" type="slidenum">
              <a:rPr kumimoji="1" lang="zh-CN" altLang="en-US" smtClean="0"/>
              <a:t>‹#›</a:t>
            </a:fld>
            <a:endParaRPr kumimoji="1" lang="zh-CN" altLang="en-US"/>
          </a:p>
        </p:txBody>
      </p:sp>
    </p:spTree>
    <p:extLst>
      <p:ext uri="{BB962C8B-B14F-4D97-AF65-F5344CB8AC3E}">
        <p14:creationId xmlns:p14="http://schemas.microsoft.com/office/powerpoint/2010/main" val="159617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标题 1">
            <a:extLst>
              <a:ext uri="{FF2B5EF4-FFF2-40B4-BE49-F238E27FC236}">
                <a16:creationId xmlns:a16="http://schemas.microsoft.com/office/drawing/2014/main" id="{CEDF1BCA-1DDD-E3D6-3F92-A3FA2443DCFA}"/>
              </a:ext>
            </a:extLst>
          </p:cNvPr>
          <p:cNvSpPr>
            <a:spLocks noGrp="1"/>
          </p:cNvSpPr>
          <p:nvPr>
            <p:ph type="ctrTitle"/>
          </p:nvPr>
        </p:nvSpPr>
        <p:spPr>
          <a:xfrm>
            <a:off x="1524000" y="1122363"/>
            <a:ext cx="9144000" cy="2387600"/>
          </a:xfrm>
        </p:spPr>
        <p:txBody>
          <a:bodyPr/>
          <a:lstStyle/>
          <a:p>
            <a:r>
              <a:rPr kumimoji="1" lang="en-US" altLang="zh-CN" dirty="0">
                <a:latin typeface="SF Pro Semibold" pitchFamily="2" charset="0"/>
                <a:ea typeface="SF Pro Semibold" pitchFamily="2" charset="0"/>
                <a:cs typeface="SF Pro Semibold" pitchFamily="2" charset="0"/>
              </a:rPr>
              <a:t>Transformer Based Machine Translation</a:t>
            </a:r>
            <a:endParaRPr kumimoji="1" lang="zh-CN" altLang="en-US" dirty="0">
              <a:latin typeface="SF Pro Semibold" pitchFamily="2" charset="0"/>
              <a:cs typeface="SF Pro Semibold" pitchFamily="2" charset="0"/>
            </a:endParaRPr>
          </a:p>
        </p:txBody>
      </p:sp>
      <p:sp>
        <p:nvSpPr>
          <p:cNvPr id="11" name="副标题 2">
            <a:extLst>
              <a:ext uri="{FF2B5EF4-FFF2-40B4-BE49-F238E27FC236}">
                <a16:creationId xmlns:a16="http://schemas.microsoft.com/office/drawing/2014/main" id="{802728EE-17FD-2C2A-DFA0-F23FC5B8BD01}"/>
              </a:ext>
            </a:extLst>
          </p:cNvPr>
          <p:cNvSpPr>
            <a:spLocks noGrp="1"/>
          </p:cNvSpPr>
          <p:nvPr>
            <p:ph type="subTitle" idx="1"/>
          </p:nvPr>
        </p:nvSpPr>
        <p:spPr>
          <a:xfrm>
            <a:off x="1524000" y="4368157"/>
            <a:ext cx="9144000" cy="450978"/>
          </a:xfrm>
        </p:spPr>
        <p:txBody>
          <a:bodyPr/>
          <a:lstStyle/>
          <a:p>
            <a:r>
              <a:rPr kumimoji="1" lang="en-US" altLang="zh-CN" dirty="0">
                <a:latin typeface="SF Pro Semibold" pitchFamily="2" charset="0"/>
                <a:ea typeface="SF Pro Semibold" pitchFamily="2" charset="0"/>
                <a:cs typeface="SF Pro Semibold" pitchFamily="2" charset="0"/>
              </a:rPr>
              <a:t>From English to Mandarin</a:t>
            </a:r>
            <a:endParaRPr kumimoji="1" lang="zh-CN" altLang="en-US" dirty="0">
              <a:latin typeface="SF Pro Semibold" pitchFamily="2" charset="0"/>
              <a:cs typeface="SF Pro Semibold" pitchFamily="2" charset="0"/>
            </a:endParaRPr>
          </a:p>
        </p:txBody>
      </p:sp>
      <p:sp>
        <p:nvSpPr>
          <p:cNvPr id="22" name="副标题 2">
            <a:extLst>
              <a:ext uri="{FF2B5EF4-FFF2-40B4-BE49-F238E27FC236}">
                <a16:creationId xmlns:a16="http://schemas.microsoft.com/office/drawing/2014/main" id="{4746CE36-3B36-7C4D-D725-254DF2973894}"/>
              </a:ext>
            </a:extLst>
          </p:cNvPr>
          <p:cNvSpPr txBox="1">
            <a:spLocks/>
          </p:cNvSpPr>
          <p:nvPr/>
        </p:nvSpPr>
        <p:spPr>
          <a:xfrm>
            <a:off x="1524000" y="4977757"/>
            <a:ext cx="9144000" cy="450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en-US" altLang="zh-CN" dirty="0" err="1">
                <a:latin typeface="SF Pro Semibold" pitchFamily="2" charset="0"/>
                <a:ea typeface="SF Pro Semibold" pitchFamily="2" charset="0"/>
                <a:cs typeface="SF Pro Semibold" pitchFamily="2" charset="0"/>
              </a:rPr>
              <a:t>Jiayuan</a:t>
            </a:r>
            <a:r>
              <a:rPr kumimoji="1" lang="en-US" altLang="zh-CN" dirty="0">
                <a:latin typeface="SF Pro Semibold" pitchFamily="2" charset="0"/>
                <a:ea typeface="SF Pro Semibold" pitchFamily="2" charset="0"/>
                <a:cs typeface="SF Pro Semibold" pitchFamily="2" charset="0"/>
              </a:rPr>
              <a:t> Shen, </a:t>
            </a:r>
            <a:r>
              <a:rPr kumimoji="1" lang="en-US" altLang="zh-CN" dirty="0" err="1">
                <a:latin typeface="SF Pro Semibold" pitchFamily="2" charset="0"/>
                <a:ea typeface="SF Pro Semibold" pitchFamily="2" charset="0"/>
                <a:cs typeface="SF Pro Semibold" pitchFamily="2" charset="0"/>
              </a:rPr>
              <a:t>Ke</a:t>
            </a:r>
            <a:r>
              <a:rPr kumimoji="1" lang="en-US" altLang="zh-CN" dirty="0">
                <a:latin typeface="SF Pro Semibold" pitchFamily="2" charset="0"/>
                <a:ea typeface="SF Pro Semibold" pitchFamily="2" charset="0"/>
                <a:cs typeface="SF Pro Semibold" pitchFamily="2" charset="0"/>
              </a:rPr>
              <a:t> Xu, </a:t>
            </a:r>
            <a:r>
              <a:rPr kumimoji="1" lang="en-US" altLang="zh-CN" dirty="0" err="1">
                <a:latin typeface="SF Pro Semibold" pitchFamily="2" charset="0"/>
                <a:ea typeface="SF Pro Semibold" pitchFamily="2" charset="0"/>
                <a:cs typeface="SF Pro Semibold" pitchFamily="2" charset="0"/>
              </a:rPr>
              <a:t>Qiao</a:t>
            </a:r>
            <a:r>
              <a:rPr kumimoji="1" lang="en-US" altLang="zh-CN" dirty="0">
                <a:latin typeface="SF Pro Semibold" pitchFamily="2" charset="0"/>
                <a:ea typeface="SF Pro Semibold" pitchFamily="2" charset="0"/>
                <a:cs typeface="SF Pro Semibold" pitchFamily="2" charset="0"/>
              </a:rPr>
              <a:t> Qin</a:t>
            </a:r>
            <a:endParaRPr kumimoji="1" lang="zh-CN" altLang="en-US" dirty="0">
              <a:latin typeface="SF Pro Semibold" pitchFamily="2" charset="0"/>
              <a:cs typeface="SF Pro Semibold" pitchFamily="2" charset="0"/>
            </a:endParaRPr>
          </a:p>
        </p:txBody>
      </p:sp>
    </p:spTree>
    <p:extLst>
      <p:ext uri="{BB962C8B-B14F-4D97-AF65-F5344CB8AC3E}">
        <p14:creationId xmlns:p14="http://schemas.microsoft.com/office/powerpoint/2010/main" val="274984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E273A865-3E25-F35F-8473-03862AF8B429}"/>
              </a:ext>
            </a:extLst>
          </p:cNvPr>
          <p:cNvSpPr>
            <a:spLocks noGrp="1"/>
          </p:cNvSpPr>
          <p:nvPr>
            <p:ph type="title"/>
          </p:nvPr>
        </p:nvSpPr>
        <p:spPr>
          <a:xfrm>
            <a:off x="838200" y="365125"/>
            <a:ext cx="10515600" cy="1325563"/>
          </a:xfrm>
        </p:spPr>
        <p:txBody>
          <a:bodyPr/>
          <a:lstStyle/>
          <a:p>
            <a:r>
              <a:rPr kumimoji="1" lang="en-US" altLang="zh-CN" dirty="0">
                <a:latin typeface="SF Pro Semibold" pitchFamily="2" charset="0"/>
                <a:ea typeface="SF Pro Semibold" pitchFamily="2" charset="0"/>
                <a:cs typeface="SF Pro Semibold" pitchFamily="2" charset="0"/>
              </a:rPr>
              <a:t>Training: Teacher Forcing</a:t>
            </a:r>
            <a:endParaRPr kumimoji="1" lang="zh-CN" altLang="en-US" dirty="0">
              <a:latin typeface="SF Pro Semibold" pitchFamily="2" charset="0"/>
              <a:cs typeface="SF Pro Semibold" pitchFamily="2" charset="0"/>
            </a:endParaRPr>
          </a:p>
        </p:txBody>
      </p:sp>
      <p:sp>
        <p:nvSpPr>
          <p:cNvPr id="5" name="内容占位符 2">
            <a:extLst>
              <a:ext uri="{FF2B5EF4-FFF2-40B4-BE49-F238E27FC236}">
                <a16:creationId xmlns:a16="http://schemas.microsoft.com/office/drawing/2014/main" id="{75D8C153-DE6F-2D42-C8E8-4A406AA79BB6}"/>
              </a:ext>
            </a:extLst>
          </p:cNvPr>
          <p:cNvSpPr>
            <a:spLocks noGrp="1"/>
          </p:cNvSpPr>
          <p:nvPr>
            <p:ph idx="1"/>
          </p:nvPr>
        </p:nvSpPr>
        <p:spPr>
          <a:xfrm>
            <a:off x="6511637" y="2936153"/>
            <a:ext cx="4599709" cy="1843665"/>
          </a:xfrm>
        </p:spPr>
        <p:txBody>
          <a:bodyPr/>
          <a:lstStyle/>
          <a:p>
            <a:pPr marL="0" indent="0">
              <a:buNone/>
            </a:pPr>
            <a:r>
              <a:rPr kumimoji="1" lang="en-US" altLang="zh-CN" dirty="0">
                <a:latin typeface="SF Pro Semibold" pitchFamily="2" charset="0"/>
                <a:ea typeface="SF Pro Semibold" pitchFamily="2" charset="0"/>
                <a:cs typeface="SF Pro Semibold" pitchFamily="2" charset="0"/>
              </a:rPr>
              <a:t>During Training, instead of letting the decoder pass its prediction as the next input, pass the correct input.</a:t>
            </a:r>
            <a:endParaRPr kumimoji="1" lang="zh-CN" altLang="en-US" dirty="0">
              <a:latin typeface="SF Pro Semibold" pitchFamily="2" charset="0"/>
              <a:cs typeface="SF Pro Semibold" pitchFamily="2" charset="0"/>
            </a:endParaRPr>
          </a:p>
        </p:txBody>
      </p:sp>
      <p:pic>
        <p:nvPicPr>
          <p:cNvPr id="6" name="图片 5">
            <a:extLst>
              <a:ext uri="{FF2B5EF4-FFF2-40B4-BE49-F238E27FC236}">
                <a16:creationId xmlns:a16="http://schemas.microsoft.com/office/drawing/2014/main" id="{3A7FC550-DF50-6329-95F7-67AE4B639AEB}"/>
              </a:ext>
            </a:extLst>
          </p:cNvPr>
          <p:cNvPicPr>
            <a:picLocks noChangeAspect="1"/>
          </p:cNvPicPr>
          <p:nvPr/>
        </p:nvPicPr>
        <p:blipFill>
          <a:blip r:embed="rId3"/>
          <a:stretch>
            <a:fillRect/>
          </a:stretch>
        </p:blipFill>
        <p:spPr>
          <a:xfrm>
            <a:off x="838200" y="2243570"/>
            <a:ext cx="4467225" cy="2952750"/>
          </a:xfrm>
          <a:prstGeom prst="rect">
            <a:avLst/>
          </a:prstGeom>
        </p:spPr>
      </p:pic>
    </p:spTree>
    <p:extLst>
      <p:ext uri="{BB962C8B-B14F-4D97-AF65-F5344CB8AC3E}">
        <p14:creationId xmlns:p14="http://schemas.microsoft.com/office/powerpoint/2010/main" val="358351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A890A0D0-F4EE-CF84-A692-26DB2087C0BD}"/>
              </a:ext>
            </a:extLst>
          </p:cNvPr>
          <p:cNvSpPr>
            <a:spLocks noGrp="1"/>
          </p:cNvSpPr>
          <p:nvPr>
            <p:ph type="title"/>
          </p:nvPr>
        </p:nvSpPr>
        <p:spPr>
          <a:xfrm>
            <a:off x="838200" y="365125"/>
            <a:ext cx="10515600" cy="1325563"/>
          </a:xfrm>
        </p:spPr>
        <p:txBody>
          <a:bodyPr/>
          <a:lstStyle/>
          <a:p>
            <a:r>
              <a:rPr lang="en-US" altLang="zh-CN" dirty="0">
                <a:latin typeface="SF Pro Semibold" pitchFamily="2" charset="0"/>
                <a:ea typeface="SF Pro Semibold" pitchFamily="2" charset="0"/>
                <a:cs typeface="SF Pro Semibold" pitchFamily="2" charset="0"/>
              </a:rPr>
              <a:t>Inference: Auto-regressive</a:t>
            </a:r>
            <a:endParaRPr lang="zh-CN" altLang="en-US" dirty="0">
              <a:latin typeface="SF Pro Semibold" pitchFamily="2" charset="0"/>
              <a:cs typeface="SF Pro Semibold" pitchFamily="2" charset="0"/>
            </a:endParaRPr>
          </a:p>
        </p:txBody>
      </p:sp>
      <p:sp>
        <p:nvSpPr>
          <p:cNvPr id="5" name="内容占位符 6">
            <a:extLst>
              <a:ext uri="{FF2B5EF4-FFF2-40B4-BE49-F238E27FC236}">
                <a16:creationId xmlns:a16="http://schemas.microsoft.com/office/drawing/2014/main" id="{E5B00D03-C71A-19D5-86E8-FC0C3FC3D13D}"/>
              </a:ext>
            </a:extLst>
          </p:cNvPr>
          <p:cNvSpPr>
            <a:spLocks noGrp="1"/>
          </p:cNvSpPr>
          <p:nvPr>
            <p:ph idx="1"/>
          </p:nvPr>
        </p:nvSpPr>
        <p:spPr>
          <a:xfrm>
            <a:off x="6562295" y="3114567"/>
            <a:ext cx="3745487" cy="1773454"/>
          </a:xfrm>
        </p:spPr>
        <p:txBody>
          <a:bodyPr/>
          <a:lstStyle/>
          <a:p>
            <a:pPr marL="0" indent="0">
              <a:buNone/>
            </a:pPr>
            <a:r>
              <a:rPr kumimoji="1" lang="en-US" altLang="zh-CN" dirty="0">
                <a:latin typeface="SF Pro Semibold" pitchFamily="2" charset="0"/>
                <a:ea typeface="SF Pro Semibold" pitchFamily="2" charset="0"/>
                <a:cs typeface="SF Pro Semibold" pitchFamily="2" charset="0"/>
              </a:rPr>
              <a:t>During inference, let the decoder pass its prediction as the next input.</a:t>
            </a:r>
            <a:endParaRPr kumimoji="1" lang="zh-CN" altLang="en-US" dirty="0">
              <a:latin typeface="SF Pro Semibold" pitchFamily="2" charset="0"/>
              <a:cs typeface="SF Pro Semibold" pitchFamily="2" charset="0"/>
            </a:endParaRPr>
          </a:p>
        </p:txBody>
      </p:sp>
      <p:pic>
        <p:nvPicPr>
          <p:cNvPr id="6" name="图片 5">
            <a:extLst>
              <a:ext uri="{FF2B5EF4-FFF2-40B4-BE49-F238E27FC236}">
                <a16:creationId xmlns:a16="http://schemas.microsoft.com/office/drawing/2014/main" id="{9F923BF8-99B9-1788-8729-AC08D471CD2B}"/>
              </a:ext>
            </a:extLst>
          </p:cNvPr>
          <p:cNvPicPr>
            <a:picLocks noChangeAspect="1"/>
          </p:cNvPicPr>
          <p:nvPr/>
        </p:nvPicPr>
        <p:blipFill>
          <a:blip r:embed="rId3"/>
          <a:stretch>
            <a:fillRect/>
          </a:stretch>
        </p:blipFill>
        <p:spPr>
          <a:xfrm>
            <a:off x="1048182" y="2410619"/>
            <a:ext cx="4581525" cy="3181350"/>
          </a:xfrm>
          <a:prstGeom prst="rect">
            <a:avLst/>
          </a:prstGeom>
        </p:spPr>
      </p:pic>
    </p:spTree>
    <p:extLst>
      <p:ext uri="{BB962C8B-B14F-4D97-AF65-F5344CB8AC3E}">
        <p14:creationId xmlns:p14="http://schemas.microsoft.com/office/powerpoint/2010/main" val="212361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9A1E5714-CA68-6D6C-2AA6-2637A06FC8D3}"/>
              </a:ext>
            </a:extLst>
          </p:cNvPr>
          <p:cNvSpPr>
            <a:spLocks noGrp="1"/>
          </p:cNvSpPr>
          <p:nvPr>
            <p:ph type="title"/>
          </p:nvPr>
        </p:nvSpPr>
        <p:spPr>
          <a:xfrm>
            <a:off x="838200" y="365125"/>
            <a:ext cx="10515600" cy="1325563"/>
          </a:xfrm>
        </p:spPr>
        <p:txBody>
          <a:bodyPr/>
          <a:lstStyle/>
          <a:p>
            <a:r>
              <a:rPr lang="en-US" altLang="zh-CN" dirty="0">
                <a:latin typeface="SF Pro Semibold" pitchFamily="2" charset="0"/>
                <a:ea typeface="SF Pro Semibold" pitchFamily="2" charset="0"/>
                <a:cs typeface="SF Pro Semibold" pitchFamily="2" charset="0"/>
              </a:rPr>
              <a:t>Evaluation</a:t>
            </a:r>
            <a:endParaRPr lang="zh-CN" altLang="en-US" dirty="0">
              <a:latin typeface="SF Pro Semibold" pitchFamily="2" charset="0"/>
              <a:cs typeface="SF Pro Semibold" pitchFamily="2" charset="0"/>
            </a:endParaRPr>
          </a:p>
        </p:txBody>
      </p:sp>
      <p:sp>
        <p:nvSpPr>
          <p:cNvPr id="5" name="内容占位符 2">
            <a:extLst>
              <a:ext uri="{FF2B5EF4-FFF2-40B4-BE49-F238E27FC236}">
                <a16:creationId xmlns:a16="http://schemas.microsoft.com/office/drawing/2014/main" id="{3C448988-E1C6-2151-ECB3-9A00940BDBB6}"/>
              </a:ext>
            </a:extLst>
          </p:cNvPr>
          <p:cNvSpPr>
            <a:spLocks noGrp="1"/>
          </p:cNvSpPr>
          <p:nvPr>
            <p:ph idx="1"/>
          </p:nvPr>
        </p:nvSpPr>
        <p:spPr>
          <a:xfrm>
            <a:off x="838199" y="1825625"/>
            <a:ext cx="9705109" cy="4351338"/>
          </a:xfrm>
        </p:spPr>
        <p:txBody>
          <a:bodyPr>
            <a:normAutofit/>
          </a:bodyPr>
          <a:lstStyle/>
          <a:p>
            <a:pPr marL="0" indent="0">
              <a:buNone/>
            </a:pPr>
            <a:r>
              <a:rPr lang="en-US" altLang="zh-CN" b="1" dirty="0"/>
              <a:t>BLEU score                                </a:t>
            </a:r>
            <a:r>
              <a:rPr lang="en-US" altLang="zh-CN" dirty="0" err="1"/>
              <a:t>evaluate.load</a:t>
            </a:r>
            <a:r>
              <a:rPr lang="en-US" altLang="zh-CN" dirty="0"/>
              <a:t>('</a:t>
            </a:r>
            <a:r>
              <a:rPr lang="en-US" altLang="zh-CN" dirty="0" err="1"/>
              <a:t>sacrebleu</a:t>
            </a:r>
            <a:r>
              <a:rPr lang="en-US" altLang="zh-CN" dirty="0"/>
              <a:t>')</a:t>
            </a:r>
          </a:p>
          <a:p>
            <a:pPr marL="0" indent="0">
              <a:buNone/>
            </a:pPr>
            <a:r>
              <a:rPr lang="en-US" altLang="zh-CN" dirty="0">
                <a:latin typeface="SF Pro Semibold" pitchFamily="2" charset="0"/>
                <a:ea typeface="SF Pro Semibold" pitchFamily="2" charset="0"/>
                <a:cs typeface="SF Pro Semibold" pitchFamily="2" charset="0"/>
              </a:rPr>
              <a:t>It measures the similarity between the generated translation and the reference translations based on n-gram precision.</a:t>
            </a:r>
          </a:p>
        </p:txBody>
      </p:sp>
      <p:sp>
        <p:nvSpPr>
          <p:cNvPr id="6" name="文本框 5">
            <a:extLst>
              <a:ext uri="{FF2B5EF4-FFF2-40B4-BE49-F238E27FC236}">
                <a16:creationId xmlns:a16="http://schemas.microsoft.com/office/drawing/2014/main" id="{9CFCBF88-31B1-3D35-A107-72D5BC9186F3}"/>
              </a:ext>
            </a:extLst>
          </p:cNvPr>
          <p:cNvSpPr txBox="1"/>
          <p:nvPr/>
        </p:nvSpPr>
        <p:spPr>
          <a:xfrm>
            <a:off x="838199" y="3876098"/>
            <a:ext cx="9705109" cy="1660968"/>
          </a:xfrm>
          <a:prstGeom prst="rect">
            <a:avLst/>
          </a:prstGeom>
          <a:noFill/>
        </p:spPr>
        <p:txBody>
          <a:bodyPr wrap="square" rtlCol="0">
            <a:spAutoFit/>
          </a:bodyPr>
          <a:lstStyle/>
          <a:p>
            <a:pPr>
              <a:lnSpc>
                <a:spcPct val="90000"/>
              </a:lnSpc>
              <a:spcBef>
                <a:spcPts val="1000"/>
              </a:spcBef>
            </a:pPr>
            <a:r>
              <a:rPr lang="en-US" altLang="zh-CN" sz="2800" b="1" dirty="0"/>
              <a:t>BERT score                                 </a:t>
            </a:r>
            <a:r>
              <a:rPr lang="en-US" altLang="zh-CN" sz="2800" dirty="0" err="1"/>
              <a:t>evaluate.load</a:t>
            </a:r>
            <a:r>
              <a:rPr lang="en-US" altLang="zh-CN" sz="2800" dirty="0"/>
              <a:t>('</a:t>
            </a:r>
            <a:r>
              <a:rPr lang="en-US" altLang="zh-CN" sz="2800" dirty="0" err="1"/>
              <a:t>bertscore</a:t>
            </a:r>
            <a:r>
              <a:rPr lang="en-US" altLang="zh-CN" sz="2800" dirty="0"/>
              <a:t>')</a:t>
            </a:r>
          </a:p>
          <a:p>
            <a:pPr marL="0" indent="0">
              <a:lnSpc>
                <a:spcPct val="90000"/>
              </a:lnSpc>
              <a:spcBef>
                <a:spcPts val="1000"/>
              </a:spcBef>
              <a:buFont typeface="Arial" panose="020B0604020202020204" pitchFamily="34" charset="0"/>
              <a:buNone/>
            </a:pPr>
            <a:r>
              <a:rPr lang="en-US" altLang="zh-CN" sz="2800" dirty="0">
                <a:latin typeface="SF Pro Semibold" pitchFamily="2" charset="0"/>
                <a:ea typeface="SF Pro Semibold" pitchFamily="2" charset="0"/>
                <a:cs typeface="SF Pro Semibold" pitchFamily="2" charset="0"/>
              </a:rPr>
              <a:t>It considers semantic similarity by comparing embeddings of words and phrases in the generated and reference translations.</a:t>
            </a:r>
            <a:endParaRPr lang="zh-CN" altLang="en-US" sz="2800" dirty="0">
              <a:latin typeface="SF Pro Semibold" pitchFamily="2" charset="0"/>
              <a:cs typeface="SF Pro Semibold" pitchFamily="2" charset="0"/>
            </a:endParaRPr>
          </a:p>
          <a:p>
            <a:endParaRPr lang="zh-CN" altLang="en-US" dirty="0"/>
          </a:p>
        </p:txBody>
      </p:sp>
    </p:spTree>
    <p:extLst>
      <p:ext uri="{BB962C8B-B14F-4D97-AF65-F5344CB8AC3E}">
        <p14:creationId xmlns:p14="http://schemas.microsoft.com/office/powerpoint/2010/main" val="95830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05240B66-7549-1630-95AB-8147D6D0291B}"/>
              </a:ext>
            </a:extLst>
          </p:cNvPr>
          <p:cNvSpPr>
            <a:spLocks noGrp="1"/>
          </p:cNvSpPr>
          <p:nvPr>
            <p:ph type="title"/>
          </p:nvPr>
        </p:nvSpPr>
        <p:spPr>
          <a:xfrm>
            <a:off x="838200" y="365125"/>
            <a:ext cx="10515600" cy="1325563"/>
          </a:xfrm>
        </p:spPr>
        <p:txBody>
          <a:bodyPr/>
          <a:lstStyle/>
          <a:p>
            <a:r>
              <a:rPr lang="en-US" altLang="zh-CN" dirty="0">
                <a:latin typeface="SF Pro Semibold" pitchFamily="2" charset="0"/>
                <a:ea typeface="SF Pro Semibold" pitchFamily="2" charset="0"/>
                <a:cs typeface="SF Pro Semibold" pitchFamily="2" charset="0"/>
              </a:rPr>
              <a:t>Results</a:t>
            </a:r>
            <a:endParaRPr lang="zh-CN" altLang="en-US" dirty="0">
              <a:latin typeface="SF Pro Semibold" pitchFamily="2" charset="0"/>
              <a:cs typeface="SF Pro Semibold" pitchFamily="2" charset="0"/>
            </a:endParaRPr>
          </a:p>
        </p:txBody>
      </p:sp>
      <p:graphicFrame>
        <p:nvGraphicFramePr>
          <p:cNvPr id="5" name="表格 4">
            <a:extLst>
              <a:ext uri="{FF2B5EF4-FFF2-40B4-BE49-F238E27FC236}">
                <a16:creationId xmlns:a16="http://schemas.microsoft.com/office/drawing/2014/main" id="{6399ED58-08E4-E1D5-8B13-123F9CC5E6D2}"/>
              </a:ext>
            </a:extLst>
          </p:cNvPr>
          <p:cNvGraphicFramePr>
            <a:graphicFrameLocks noGrp="1"/>
          </p:cNvGraphicFramePr>
          <p:nvPr>
            <p:extLst>
              <p:ext uri="{D42A27DB-BD31-4B8C-83A1-F6EECF244321}">
                <p14:modId xmlns:p14="http://schemas.microsoft.com/office/powerpoint/2010/main" val="3241425307"/>
              </p:ext>
            </p:extLst>
          </p:nvPr>
        </p:nvGraphicFramePr>
        <p:xfrm>
          <a:off x="966650" y="1690688"/>
          <a:ext cx="10802982" cy="4239850"/>
        </p:xfrm>
        <a:graphic>
          <a:graphicData uri="http://schemas.openxmlformats.org/drawingml/2006/table">
            <a:tbl>
              <a:tblPr firstRow="1" bandRow="1">
                <a:tableStyleId>{5C22544A-7EE6-4342-B048-85BDC9FD1C3A}</a:tableStyleId>
              </a:tblPr>
              <a:tblGrid>
                <a:gridCol w="1800497">
                  <a:extLst>
                    <a:ext uri="{9D8B030D-6E8A-4147-A177-3AD203B41FA5}">
                      <a16:colId xmlns:a16="http://schemas.microsoft.com/office/drawing/2014/main" val="4159002998"/>
                    </a:ext>
                  </a:extLst>
                </a:gridCol>
                <a:gridCol w="1800497">
                  <a:extLst>
                    <a:ext uri="{9D8B030D-6E8A-4147-A177-3AD203B41FA5}">
                      <a16:colId xmlns:a16="http://schemas.microsoft.com/office/drawing/2014/main" val="3996845573"/>
                    </a:ext>
                  </a:extLst>
                </a:gridCol>
                <a:gridCol w="3600994">
                  <a:extLst>
                    <a:ext uri="{9D8B030D-6E8A-4147-A177-3AD203B41FA5}">
                      <a16:colId xmlns:a16="http://schemas.microsoft.com/office/drawing/2014/main" val="4272812197"/>
                    </a:ext>
                  </a:extLst>
                </a:gridCol>
                <a:gridCol w="3600994">
                  <a:extLst>
                    <a:ext uri="{9D8B030D-6E8A-4147-A177-3AD203B41FA5}">
                      <a16:colId xmlns:a16="http://schemas.microsoft.com/office/drawing/2014/main" val="28868176"/>
                    </a:ext>
                  </a:extLst>
                </a:gridCol>
              </a:tblGrid>
              <a:tr h="622998">
                <a:tc gridSpan="2">
                  <a:txBody>
                    <a:bodyPr/>
                    <a:lstStyle/>
                    <a:p>
                      <a:pPr algn="ctr"/>
                      <a:r>
                        <a:rPr lang="en-US" altLang="zh-CN" sz="3200" dirty="0"/>
                        <a:t>Metrics</a:t>
                      </a:r>
                      <a:endParaRPr lang="zh-CN" altLang="en-US" sz="3200" dirty="0"/>
                    </a:p>
                  </a:txBody>
                  <a:tcPr anchor="ctr"/>
                </a:tc>
                <a:tc h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dirty="0"/>
                        <a:t>Before Training</a:t>
                      </a:r>
                      <a:endParaRPr lang="zh-CN" altLang="en-US" sz="3200" dirty="0"/>
                    </a:p>
                  </a:txBody>
                  <a:tcPr anchor="ctr"/>
                </a:tc>
                <a:tc>
                  <a:txBody>
                    <a:bodyPr/>
                    <a:lstStyle/>
                    <a:p>
                      <a:pPr algn="ctr"/>
                      <a:r>
                        <a:rPr lang="en-US" altLang="zh-CN" sz="3200" dirty="0"/>
                        <a:t>After Training</a:t>
                      </a:r>
                      <a:endParaRPr lang="zh-CN" altLang="en-US" sz="3200" dirty="0"/>
                    </a:p>
                  </a:txBody>
                  <a:tcPr anchor="ctr"/>
                </a:tc>
                <a:extLst>
                  <a:ext uri="{0D108BD9-81ED-4DB2-BD59-A6C34878D82A}">
                    <a16:rowId xmlns:a16="http://schemas.microsoft.com/office/drawing/2014/main" val="648209325"/>
                  </a:ext>
                </a:extLst>
              </a:tr>
              <a:tr h="631651">
                <a:tc rowSpan="2">
                  <a:txBody>
                    <a:bodyPr/>
                    <a:lstStyle/>
                    <a:p>
                      <a:pPr algn="ctr"/>
                      <a:r>
                        <a:rPr lang="en-US" altLang="zh-CN" sz="3200" dirty="0"/>
                        <a:t>BLEU score</a:t>
                      </a:r>
                      <a:endParaRPr lang="zh-CN" altLang="en-US" sz="3200" dirty="0"/>
                    </a:p>
                  </a:txBody>
                  <a:tcPr anchor="ctr"/>
                </a:tc>
                <a:tc>
                  <a:txBody>
                    <a:bodyPr/>
                    <a:lstStyle/>
                    <a:p>
                      <a:pPr algn="ctr"/>
                      <a:r>
                        <a:rPr lang="en-US" altLang="zh-CN" sz="3200" dirty="0"/>
                        <a:t>Score</a:t>
                      </a:r>
                      <a:endParaRPr lang="zh-CN" altLang="en-US" sz="3200" dirty="0"/>
                    </a:p>
                  </a:txBody>
                  <a:tcPr anchor="ctr"/>
                </a:tc>
                <a:tc>
                  <a:txBody>
                    <a:bodyPr/>
                    <a:lstStyle/>
                    <a:p>
                      <a:pPr algn="ctr"/>
                      <a:r>
                        <a:rPr lang="en-US" altLang="zh-CN" sz="3200" dirty="0"/>
                        <a:t>0.0</a:t>
                      </a:r>
                      <a:endParaRPr lang="zh-CN" altLang="en-US" sz="3200" dirty="0"/>
                    </a:p>
                  </a:txBody>
                  <a:tcPr anchor="ctr"/>
                </a:tc>
                <a:tc>
                  <a:txBody>
                    <a:bodyPr/>
                    <a:lstStyle/>
                    <a:p>
                      <a:pPr algn="ctr"/>
                      <a:r>
                        <a:rPr lang="en-US" altLang="zh-CN" sz="3200" dirty="0"/>
                        <a:t>7.520</a:t>
                      </a:r>
                      <a:endParaRPr lang="zh-CN" altLang="en-US" sz="3200" dirty="0"/>
                    </a:p>
                  </a:txBody>
                  <a:tcPr anchor="ctr"/>
                </a:tc>
                <a:extLst>
                  <a:ext uri="{0D108BD9-81ED-4DB2-BD59-A6C34878D82A}">
                    <a16:rowId xmlns:a16="http://schemas.microsoft.com/office/drawing/2014/main" val="3499914899"/>
                  </a:ext>
                </a:extLst>
              </a:tr>
              <a:tr h="1090248">
                <a:tc vMerge="1">
                  <a:txBody>
                    <a:bodyPr/>
                    <a:lstStyle/>
                    <a:p>
                      <a:endParaRPr lang="zh-CN" altLang="en-US" dirty="0"/>
                    </a:p>
                  </a:txBody>
                  <a:tcPr/>
                </a:tc>
                <a:tc>
                  <a:txBody>
                    <a:bodyPr/>
                    <a:lstStyle/>
                    <a:p>
                      <a:pPr algn="ctr"/>
                      <a:r>
                        <a:rPr lang="en-US" altLang="zh-CN" sz="3200" dirty="0"/>
                        <a:t>Precision</a:t>
                      </a:r>
                      <a:endParaRPr lang="zh-CN" altLang="en-US" sz="3200" dirty="0"/>
                    </a:p>
                  </a:txBody>
                  <a:tcPr anchor="ctr"/>
                </a:tc>
                <a:tc>
                  <a:txBody>
                    <a:bodyPr/>
                    <a:lstStyle/>
                    <a:p>
                      <a:pPr algn="ctr"/>
                      <a:r>
                        <a:rPr lang="en-US" altLang="zh-CN" sz="3200" dirty="0"/>
                        <a:t>[0.0, 0.0, 0.0, 0.0]</a:t>
                      </a:r>
                      <a:endParaRPr lang="zh-CN" altLang="en-US" sz="3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a:t>[37.034, 11.786, </a:t>
                      </a:r>
                      <a:r>
                        <a:rPr lang="en-US" altLang="zh-CN" sz="3200" dirty="0"/>
                        <a:t>4.507, 1.803]</a:t>
                      </a:r>
                    </a:p>
                  </a:txBody>
                  <a:tcPr anchor="ctr"/>
                </a:tc>
                <a:extLst>
                  <a:ext uri="{0D108BD9-81ED-4DB2-BD59-A6C34878D82A}">
                    <a16:rowId xmlns:a16="http://schemas.microsoft.com/office/drawing/2014/main" val="3164914007"/>
                  </a:ext>
                </a:extLst>
              </a:tr>
              <a:tr h="631651">
                <a:tc rowSpan="3">
                  <a:txBody>
                    <a:bodyPr/>
                    <a:lstStyle/>
                    <a:p>
                      <a:pPr algn="ctr"/>
                      <a:r>
                        <a:rPr lang="en-US" altLang="zh-CN" sz="3200" dirty="0"/>
                        <a:t>BERT score</a:t>
                      </a:r>
                      <a:endParaRPr lang="zh-CN" altLang="en-US" sz="3200" dirty="0"/>
                    </a:p>
                  </a:txBody>
                  <a:tcPr anchor="ctr"/>
                </a:tc>
                <a:tc>
                  <a:txBody>
                    <a:bodyPr/>
                    <a:lstStyle/>
                    <a:p>
                      <a:pPr algn="ctr"/>
                      <a:r>
                        <a:rPr lang="en-US" altLang="zh-CN" sz="3200" dirty="0"/>
                        <a:t>Precision</a:t>
                      </a:r>
                      <a:endParaRPr lang="zh-CN" altLang="en-US" sz="3200" dirty="0"/>
                    </a:p>
                  </a:txBody>
                  <a:tcPr anchor="ctr"/>
                </a:tc>
                <a:tc>
                  <a:txBody>
                    <a:bodyPr/>
                    <a:lstStyle/>
                    <a:p>
                      <a:pPr algn="ctr"/>
                      <a:r>
                        <a:rPr lang="en-US" altLang="zh-CN" sz="3200" dirty="0"/>
                        <a:t>0.312</a:t>
                      </a:r>
                      <a:endParaRPr lang="zh-CN" altLang="en-US" sz="3200" dirty="0"/>
                    </a:p>
                  </a:txBody>
                  <a:tcPr anchor="ctr"/>
                </a:tc>
                <a:tc>
                  <a:txBody>
                    <a:bodyPr/>
                    <a:lstStyle/>
                    <a:p>
                      <a:pPr algn="ctr"/>
                      <a:r>
                        <a:rPr lang="en-US" altLang="zh-CN" sz="3200" dirty="0"/>
                        <a:t>0.705</a:t>
                      </a:r>
                      <a:endParaRPr lang="zh-CN" altLang="en-US" sz="3200" dirty="0"/>
                    </a:p>
                  </a:txBody>
                  <a:tcPr anchor="ctr"/>
                </a:tc>
                <a:extLst>
                  <a:ext uri="{0D108BD9-81ED-4DB2-BD59-A6C34878D82A}">
                    <a16:rowId xmlns:a16="http://schemas.microsoft.com/office/drawing/2014/main" val="1020658771"/>
                  </a:ext>
                </a:extLst>
              </a:tr>
              <a:tr h="631651">
                <a:tc vMerge="1">
                  <a:txBody>
                    <a:bodyPr/>
                    <a:lstStyle/>
                    <a:p>
                      <a:endParaRPr lang="zh-CN" altLang="en-US" dirty="0"/>
                    </a:p>
                  </a:txBody>
                  <a:tcPr/>
                </a:tc>
                <a:tc>
                  <a:txBody>
                    <a:bodyPr/>
                    <a:lstStyle/>
                    <a:p>
                      <a:pPr algn="ctr"/>
                      <a:r>
                        <a:rPr lang="en-US" altLang="zh-CN" sz="3200" dirty="0"/>
                        <a:t>Recall</a:t>
                      </a:r>
                      <a:endParaRPr lang="zh-CN" altLang="en-US" sz="3200" dirty="0"/>
                    </a:p>
                  </a:txBody>
                  <a:tcPr anchor="ctr"/>
                </a:tc>
                <a:tc>
                  <a:txBody>
                    <a:bodyPr/>
                    <a:lstStyle/>
                    <a:p>
                      <a:pPr algn="ctr"/>
                      <a:r>
                        <a:rPr lang="en-US" altLang="zh-CN" sz="3200" dirty="0"/>
                        <a:t>0.450</a:t>
                      </a:r>
                      <a:endParaRPr lang="zh-CN" altLang="en-US" sz="3200" dirty="0"/>
                    </a:p>
                  </a:txBody>
                  <a:tcPr anchor="ctr"/>
                </a:tc>
                <a:tc>
                  <a:txBody>
                    <a:bodyPr/>
                    <a:lstStyle/>
                    <a:p>
                      <a:pPr algn="ctr"/>
                      <a:r>
                        <a:rPr lang="en-US" altLang="zh-CN" sz="3200" dirty="0"/>
                        <a:t>0.678</a:t>
                      </a:r>
                      <a:endParaRPr lang="zh-CN" altLang="en-US" sz="3200" dirty="0"/>
                    </a:p>
                  </a:txBody>
                  <a:tcPr anchor="ctr"/>
                </a:tc>
                <a:extLst>
                  <a:ext uri="{0D108BD9-81ED-4DB2-BD59-A6C34878D82A}">
                    <a16:rowId xmlns:a16="http://schemas.microsoft.com/office/drawing/2014/main" val="4135309144"/>
                  </a:ext>
                </a:extLst>
              </a:tr>
              <a:tr h="631651">
                <a:tc vMerge="1">
                  <a:txBody>
                    <a:bodyPr/>
                    <a:lstStyle/>
                    <a:p>
                      <a:endParaRPr lang="zh-CN" altLang="en-US" dirty="0"/>
                    </a:p>
                  </a:txBody>
                  <a:tcPr/>
                </a:tc>
                <a:tc>
                  <a:txBody>
                    <a:bodyPr/>
                    <a:lstStyle/>
                    <a:p>
                      <a:pPr algn="ctr"/>
                      <a:r>
                        <a:rPr lang="en-US" altLang="zh-CN" sz="3200" dirty="0"/>
                        <a:t>F1</a:t>
                      </a:r>
                      <a:endParaRPr lang="zh-CN" altLang="en-US" sz="3200" dirty="0"/>
                    </a:p>
                  </a:txBody>
                  <a:tcPr anchor="ctr"/>
                </a:tc>
                <a:tc>
                  <a:txBody>
                    <a:bodyPr/>
                    <a:lstStyle/>
                    <a:p>
                      <a:pPr algn="ctr"/>
                      <a:r>
                        <a:rPr lang="en-US" altLang="zh-CN" sz="3200" dirty="0"/>
                        <a:t>0.365</a:t>
                      </a:r>
                      <a:endParaRPr lang="zh-CN" altLang="en-US" sz="3200" dirty="0"/>
                    </a:p>
                  </a:txBody>
                  <a:tcPr anchor="ctr"/>
                </a:tc>
                <a:tc>
                  <a:txBody>
                    <a:bodyPr/>
                    <a:lstStyle/>
                    <a:p>
                      <a:pPr algn="ctr"/>
                      <a:r>
                        <a:rPr lang="en-US" altLang="zh-CN" sz="3200" dirty="0"/>
                        <a:t>0.691</a:t>
                      </a:r>
                      <a:endParaRPr lang="zh-CN" altLang="en-US" sz="3200" dirty="0"/>
                    </a:p>
                  </a:txBody>
                  <a:tcPr anchor="ctr"/>
                </a:tc>
                <a:extLst>
                  <a:ext uri="{0D108BD9-81ED-4DB2-BD59-A6C34878D82A}">
                    <a16:rowId xmlns:a16="http://schemas.microsoft.com/office/drawing/2014/main" val="3553638312"/>
                  </a:ext>
                </a:extLst>
              </a:tr>
            </a:tbl>
          </a:graphicData>
        </a:graphic>
      </p:graphicFrame>
    </p:spTree>
    <p:extLst>
      <p:ext uri="{BB962C8B-B14F-4D97-AF65-F5344CB8AC3E}">
        <p14:creationId xmlns:p14="http://schemas.microsoft.com/office/powerpoint/2010/main" val="385037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F332B80A-6A3D-A6F8-1AE7-81FC27DFA90A}"/>
              </a:ext>
            </a:extLst>
          </p:cNvPr>
          <p:cNvSpPr>
            <a:spLocks noGrp="1"/>
          </p:cNvSpPr>
          <p:nvPr>
            <p:ph type="title"/>
          </p:nvPr>
        </p:nvSpPr>
        <p:spPr>
          <a:xfrm>
            <a:off x="838200" y="365125"/>
            <a:ext cx="10515600" cy="1325563"/>
          </a:xfrm>
        </p:spPr>
        <p:txBody>
          <a:bodyPr/>
          <a:lstStyle/>
          <a:p>
            <a:r>
              <a:rPr lang="en-US" altLang="zh-CN" dirty="0">
                <a:latin typeface="SF Pro Semibold" pitchFamily="2" charset="0"/>
                <a:ea typeface="SF Pro Semibold" pitchFamily="2" charset="0"/>
                <a:cs typeface="SF Pro Semibold" pitchFamily="2" charset="0"/>
              </a:rPr>
              <a:t>Output</a:t>
            </a:r>
            <a:endParaRPr lang="zh-CN" altLang="en-US" dirty="0">
              <a:latin typeface="SF Pro Semibold" pitchFamily="2" charset="0"/>
              <a:cs typeface="SF Pro Semibold" pitchFamily="2" charset="0"/>
            </a:endParaRPr>
          </a:p>
        </p:txBody>
      </p:sp>
      <p:sp>
        <p:nvSpPr>
          <p:cNvPr id="5" name="内容占位符 2">
            <a:extLst>
              <a:ext uri="{FF2B5EF4-FFF2-40B4-BE49-F238E27FC236}">
                <a16:creationId xmlns:a16="http://schemas.microsoft.com/office/drawing/2014/main" id="{FE10872F-38BC-CA6E-C9F6-124862D15096}"/>
              </a:ext>
            </a:extLst>
          </p:cNvPr>
          <p:cNvSpPr>
            <a:spLocks noGrp="1"/>
          </p:cNvSpPr>
          <p:nvPr>
            <p:ph idx="1"/>
          </p:nvPr>
        </p:nvSpPr>
        <p:spPr>
          <a:xfrm>
            <a:off x="5280660" y="2710655"/>
            <a:ext cx="6645730" cy="1563232"/>
          </a:xfrm>
        </p:spPr>
        <p:txBody>
          <a:bodyPr>
            <a:normAutofit/>
          </a:bodyPr>
          <a:lstStyle/>
          <a:p>
            <a:r>
              <a:rPr lang="en-US" altLang="zh-CN" dirty="0">
                <a:latin typeface="SF Pro Semibold" pitchFamily="2" charset="0"/>
                <a:ea typeface="SF Pro Semibold" pitchFamily="2" charset="0"/>
                <a:cs typeface="SF Pro Semibold" pitchFamily="2" charset="0"/>
              </a:rPr>
              <a:t>Input:  'Are you worried about the African front ?’</a:t>
            </a:r>
          </a:p>
          <a:p>
            <a:r>
              <a:rPr lang="en-US" altLang="zh-CN" dirty="0">
                <a:latin typeface="SF Pro Semibold" pitchFamily="2" charset="0"/>
                <a:ea typeface="SF Pro Semibold" pitchFamily="2" charset="0"/>
                <a:cs typeface="SF Pro Semibold" pitchFamily="2" charset="0"/>
              </a:rPr>
              <a:t>Output: [CLS] </a:t>
            </a:r>
            <a:r>
              <a:rPr lang="zh-CN" altLang="en-US" dirty="0">
                <a:latin typeface="SF Pro Semibold" pitchFamily="2" charset="0"/>
                <a:ea typeface="SF Pro Semibold" pitchFamily="2" charset="0"/>
                <a:cs typeface="SF Pro Semibold" pitchFamily="2" charset="0"/>
              </a:rPr>
              <a:t>你 还 有 担 心 吗 ？ </a:t>
            </a:r>
            <a:r>
              <a:rPr lang="en-US" altLang="zh-CN" dirty="0">
                <a:latin typeface="SF Pro Semibold" pitchFamily="2" charset="0"/>
                <a:ea typeface="SF Pro Semibold" pitchFamily="2" charset="0"/>
                <a:cs typeface="SF Pro Semibold" pitchFamily="2" charset="0"/>
              </a:rPr>
              <a:t>[SEP]</a:t>
            </a:r>
            <a:endParaRPr lang="zh-CN" altLang="en-US" dirty="0">
              <a:latin typeface="SF Pro Semibold" pitchFamily="2" charset="0"/>
              <a:cs typeface="SF Pro Semibold" pitchFamily="2" charset="0"/>
            </a:endParaRPr>
          </a:p>
        </p:txBody>
      </p:sp>
      <p:sp>
        <p:nvSpPr>
          <p:cNvPr id="6" name="内容占位符 2">
            <a:extLst>
              <a:ext uri="{FF2B5EF4-FFF2-40B4-BE49-F238E27FC236}">
                <a16:creationId xmlns:a16="http://schemas.microsoft.com/office/drawing/2014/main" id="{37BA78BB-A122-A05D-7CCB-F2BFBE421269}"/>
              </a:ext>
            </a:extLst>
          </p:cNvPr>
          <p:cNvSpPr txBox="1">
            <a:spLocks/>
          </p:cNvSpPr>
          <p:nvPr/>
        </p:nvSpPr>
        <p:spPr>
          <a:xfrm>
            <a:off x="5280660" y="4606623"/>
            <a:ext cx="5843454" cy="1126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SF Pro Semibold" pitchFamily="2" charset="0"/>
                <a:ea typeface="SF Pro Semibold" pitchFamily="2" charset="0"/>
                <a:cs typeface="SF Pro Semibold" pitchFamily="2" charset="0"/>
              </a:rPr>
              <a:t>Input:  'How old are you ?’</a:t>
            </a:r>
          </a:p>
          <a:p>
            <a:r>
              <a:rPr lang="en-US" altLang="zh-CN" dirty="0">
                <a:latin typeface="SF Pro Semibold" pitchFamily="2" charset="0"/>
                <a:ea typeface="SF Pro Semibold" pitchFamily="2" charset="0"/>
                <a:cs typeface="SF Pro Semibold" pitchFamily="2" charset="0"/>
              </a:rPr>
              <a:t>Output: [CLS] </a:t>
            </a:r>
            <a:r>
              <a:rPr lang="zh-CN" altLang="en-US" dirty="0">
                <a:latin typeface="SF Pro Semibold" pitchFamily="2" charset="0"/>
                <a:ea typeface="SF Pro Semibold" pitchFamily="2" charset="0"/>
                <a:cs typeface="SF Pro Semibold" pitchFamily="2" charset="0"/>
              </a:rPr>
              <a:t>你 几 岁 ？ </a:t>
            </a:r>
            <a:r>
              <a:rPr lang="en-US" altLang="zh-CN" dirty="0">
                <a:latin typeface="SF Pro Semibold" pitchFamily="2" charset="0"/>
                <a:ea typeface="SF Pro Semibold" pitchFamily="2" charset="0"/>
                <a:cs typeface="SF Pro Semibold" pitchFamily="2" charset="0"/>
              </a:rPr>
              <a:t>[SEP]</a:t>
            </a:r>
            <a:endParaRPr lang="zh-CN" altLang="en-US" dirty="0">
              <a:latin typeface="SF Pro Semibold" pitchFamily="2" charset="0"/>
              <a:cs typeface="SF Pro Semibold" pitchFamily="2" charset="0"/>
            </a:endParaRPr>
          </a:p>
        </p:txBody>
      </p:sp>
      <p:sp>
        <p:nvSpPr>
          <p:cNvPr id="7" name="内容占位符 2">
            <a:extLst>
              <a:ext uri="{FF2B5EF4-FFF2-40B4-BE49-F238E27FC236}">
                <a16:creationId xmlns:a16="http://schemas.microsoft.com/office/drawing/2014/main" id="{9BFAD08B-E925-2F1A-961B-67842836C2B7}"/>
              </a:ext>
            </a:extLst>
          </p:cNvPr>
          <p:cNvSpPr txBox="1">
            <a:spLocks/>
          </p:cNvSpPr>
          <p:nvPr/>
        </p:nvSpPr>
        <p:spPr>
          <a:xfrm>
            <a:off x="838200" y="2354488"/>
            <a:ext cx="3851366" cy="45035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SF Pro Semibold" pitchFamily="2" charset="0"/>
                <a:ea typeface="SF Pro Semibold" pitchFamily="2" charset="0"/>
                <a:cs typeface="SF Pro Semibold" pitchFamily="2" charset="0"/>
              </a:rPr>
              <a:t>Input:  'How old are you ?’</a:t>
            </a:r>
          </a:p>
          <a:p>
            <a:r>
              <a:rPr lang="en-US" altLang="zh-CN" dirty="0">
                <a:latin typeface="SF Pro Semibold" pitchFamily="2" charset="0"/>
                <a:ea typeface="SF Pro Semibold" pitchFamily="2" charset="0"/>
                <a:cs typeface="SF Pro Semibold" pitchFamily="2" charset="0"/>
              </a:rPr>
              <a:t>Output: [CLS]</a:t>
            </a:r>
            <a:r>
              <a:rPr lang="zh-CN" altLang="en-US" dirty="0">
                <a:latin typeface="SF Pro Semibold" pitchFamily="2" charset="0"/>
                <a:cs typeface="SF Pro Semibold" pitchFamily="2" charset="0"/>
              </a:rPr>
              <a:t>条条条条条条条条条条条条条条条条条条条条条条条条条条条条条条条条条条条条条条条条条条条条条条条条条条条条条条条条条条条条条条条条条条条条条条条条条条条条条条条条条条条条条条条条条条条条条条条条</a:t>
            </a:r>
            <a:r>
              <a:rPr lang="en-US" altLang="zh-CN" dirty="0">
                <a:latin typeface="SF Pro Semibold" pitchFamily="2" charset="0"/>
                <a:ea typeface="SF Pro Semibold" pitchFamily="2" charset="0"/>
                <a:cs typeface="SF Pro Semibold" pitchFamily="2" charset="0"/>
              </a:rPr>
              <a:t>…</a:t>
            </a:r>
            <a:endParaRPr lang="zh-CN" altLang="en-US" dirty="0">
              <a:latin typeface="SF Pro Semibold" pitchFamily="2" charset="0"/>
              <a:cs typeface="SF Pro Semibold" pitchFamily="2" charset="0"/>
            </a:endParaRPr>
          </a:p>
        </p:txBody>
      </p:sp>
      <p:sp>
        <p:nvSpPr>
          <p:cNvPr id="9" name="文本框 8">
            <a:extLst>
              <a:ext uri="{FF2B5EF4-FFF2-40B4-BE49-F238E27FC236}">
                <a16:creationId xmlns:a16="http://schemas.microsoft.com/office/drawing/2014/main" id="{01F31E50-F957-D0C4-1356-B066046E1CBA}"/>
              </a:ext>
            </a:extLst>
          </p:cNvPr>
          <p:cNvSpPr txBox="1"/>
          <p:nvPr/>
        </p:nvSpPr>
        <p:spPr>
          <a:xfrm>
            <a:off x="5285560" y="1588497"/>
            <a:ext cx="3317965" cy="523220"/>
          </a:xfrm>
          <a:prstGeom prst="rect">
            <a:avLst/>
          </a:prstGeom>
          <a:noFill/>
        </p:spPr>
        <p:txBody>
          <a:bodyPr wrap="square" rtlCol="0">
            <a:spAutoFit/>
          </a:bodyPr>
          <a:lstStyle/>
          <a:p>
            <a:r>
              <a:rPr lang="en-US" altLang="zh-CN" sz="2800" dirty="0">
                <a:latin typeface="SF Pro Semibold" pitchFamily="2" charset="0"/>
                <a:ea typeface="SF Pro Semibold" pitchFamily="2" charset="0"/>
                <a:cs typeface="SF Pro Semibold" pitchFamily="2" charset="0"/>
              </a:rPr>
              <a:t>After training</a:t>
            </a:r>
            <a:endParaRPr lang="zh-CN" altLang="en-US" sz="2800" dirty="0">
              <a:latin typeface="SF Pro Semibold" pitchFamily="2" charset="0"/>
              <a:cs typeface="SF Pro Semibold" pitchFamily="2" charset="0"/>
            </a:endParaRPr>
          </a:p>
        </p:txBody>
      </p:sp>
      <p:sp>
        <p:nvSpPr>
          <p:cNvPr id="11" name="文本框 10">
            <a:extLst>
              <a:ext uri="{FF2B5EF4-FFF2-40B4-BE49-F238E27FC236}">
                <a16:creationId xmlns:a16="http://schemas.microsoft.com/office/drawing/2014/main" id="{46004DF6-4328-71F4-47E3-C8EF4B622FD6}"/>
              </a:ext>
            </a:extLst>
          </p:cNvPr>
          <p:cNvSpPr txBox="1"/>
          <p:nvPr/>
        </p:nvSpPr>
        <p:spPr>
          <a:xfrm>
            <a:off x="876302" y="1588497"/>
            <a:ext cx="3317965" cy="523220"/>
          </a:xfrm>
          <a:prstGeom prst="rect">
            <a:avLst/>
          </a:prstGeom>
          <a:noFill/>
        </p:spPr>
        <p:txBody>
          <a:bodyPr wrap="square" rtlCol="0">
            <a:spAutoFit/>
          </a:bodyPr>
          <a:lstStyle/>
          <a:p>
            <a:r>
              <a:rPr lang="en-US" altLang="zh-CN" sz="2800" dirty="0">
                <a:latin typeface="SF Pro Semibold" pitchFamily="2" charset="0"/>
                <a:ea typeface="SF Pro Semibold" pitchFamily="2" charset="0"/>
                <a:cs typeface="SF Pro Semibold" pitchFamily="2" charset="0"/>
              </a:rPr>
              <a:t>Before training</a:t>
            </a:r>
            <a:endParaRPr lang="zh-CN" altLang="en-US" sz="2800" dirty="0">
              <a:latin typeface="SF Pro Semibold" pitchFamily="2" charset="0"/>
              <a:cs typeface="SF Pro Semibold" pitchFamily="2" charset="0"/>
            </a:endParaRPr>
          </a:p>
        </p:txBody>
      </p:sp>
    </p:spTree>
    <p:extLst>
      <p:ext uri="{BB962C8B-B14F-4D97-AF65-F5344CB8AC3E}">
        <p14:creationId xmlns:p14="http://schemas.microsoft.com/office/powerpoint/2010/main" val="225311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52991437-EBC7-1C58-C6B3-E020C44C9CC1}"/>
              </a:ext>
            </a:extLst>
          </p:cNvPr>
          <p:cNvSpPr>
            <a:spLocks noGrp="1"/>
          </p:cNvSpPr>
          <p:nvPr>
            <p:ph type="title"/>
          </p:nvPr>
        </p:nvSpPr>
        <p:spPr>
          <a:xfrm>
            <a:off x="838200" y="365125"/>
            <a:ext cx="10515600" cy="1325563"/>
          </a:xfrm>
        </p:spPr>
        <p:txBody>
          <a:bodyPr/>
          <a:lstStyle/>
          <a:p>
            <a:r>
              <a:rPr lang="en-US" altLang="zh-CN" dirty="0">
                <a:latin typeface="SF Pro Semibold" pitchFamily="2" charset="0"/>
                <a:ea typeface="SF Pro Semibold" pitchFamily="2" charset="0"/>
                <a:cs typeface="SF Pro Semibold" pitchFamily="2" charset="0"/>
              </a:rPr>
              <a:t>Limitation</a:t>
            </a:r>
            <a:endParaRPr lang="zh-CN" altLang="en-US" dirty="0">
              <a:latin typeface="SF Pro Semibold" pitchFamily="2" charset="0"/>
              <a:cs typeface="SF Pro Semibold" pitchFamily="2" charset="0"/>
            </a:endParaRPr>
          </a:p>
        </p:txBody>
      </p:sp>
      <p:sp>
        <p:nvSpPr>
          <p:cNvPr id="5" name="内容占位符 2">
            <a:extLst>
              <a:ext uri="{FF2B5EF4-FFF2-40B4-BE49-F238E27FC236}">
                <a16:creationId xmlns:a16="http://schemas.microsoft.com/office/drawing/2014/main" id="{ED101F22-60BF-9120-05A1-34BD1C90221A}"/>
              </a:ext>
            </a:extLst>
          </p:cNvPr>
          <p:cNvSpPr>
            <a:spLocks noGrp="1"/>
          </p:cNvSpPr>
          <p:nvPr>
            <p:ph idx="1"/>
          </p:nvPr>
        </p:nvSpPr>
        <p:spPr>
          <a:xfrm>
            <a:off x="838200" y="2599508"/>
            <a:ext cx="10515600" cy="2062163"/>
          </a:xfrm>
        </p:spPr>
        <p:txBody>
          <a:bodyPr/>
          <a:lstStyle/>
          <a:p>
            <a:r>
              <a:rPr lang="en-US" altLang="zh-CN" dirty="0">
                <a:latin typeface="SF Pro Semibold" pitchFamily="2" charset="0"/>
                <a:ea typeface="SF Pro Semibold" pitchFamily="2" charset="0"/>
                <a:cs typeface="SF Pro Semibold" pitchFamily="2" charset="0"/>
              </a:rPr>
              <a:t>Under-fitting</a:t>
            </a:r>
          </a:p>
          <a:p>
            <a:endParaRPr lang="en-US" altLang="zh-CN" dirty="0">
              <a:latin typeface="SF Pro Semibold" pitchFamily="2" charset="0"/>
              <a:ea typeface="SF Pro Semibold" pitchFamily="2" charset="0"/>
              <a:cs typeface="SF Pro Semibold" pitchFamily="2" charset="0"/>
            </a:endParaRPr>
          </a:p>
          <a:p>
            <a:r>
              <a:rPr lang="en-US" altLang="zh-CN" dirty="0">
                <a:latin typeface="SF Pro Semibold" pitchFamily="2" charset="0"/>
                <a:ea typeface="SF Pro Semibold" pitchFamily="2" charset="0"/>
                <a:cs typeface="SF Pro Semibold" pitchFamily="2" charset="0"/>
              </a:rPr>
              <a:t>Slow generating</a:t>
            </a:r>
          </a:p>
          <a:p>
            <a:endParaRPr lang="en-US" altLang="zh-CN" dirty="0">
              <a:latin typeface="SF Pro Semibold" pitchFamily="2" charset="0"/>
              <a:ea typeface="SF Pro Semibold" pitchFamily="2" charset="0"/>
              <a:cs typeface="SF Pro Semibold" pitchFamily="2" charset="0"/>
            </a:endParaRPr>
          </a:p>
          <a:p>
            <a:endParaRPr lang="zh-CN" altLang="en-US" dirty="0">
              <a:latin typeface="SF Pro Semibold" pitchFamily="2" charset="0"/>
              <a:cs typeface="SF Pro Semibold" pitchFamily="2" charset="0"/>
            </a:endParaRPr>
          </a:p>
        </p:txBody>
      </p:sp>
    </p:spTree>
    <p:extLst>
      <p:ext uri="{BB962C8B-B14F-4D97-AF65-F5344CB8AC3E}">
        <p14:creationId xmlns:p14="http://schemas.microsoft.com/office/powerpoint/2010/main" val="303928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标题 1">
            <a:extLst>
              <a:ext uri="{FF2B5EF4-FFF2-40B4-BE49-F238E27FC236}">
                <a16:creationId xmlns:a16="http://schemas.microsoft.com/office/drawing/2014/main" id="{56D1D351-CE7F-2AB8-252B-DF48CEA84438}"/>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kumimoji="1" lang="en-US" altLang="zh-CN" sz="5200" kern="1200">
                <a:solidFill>
                  <a:schemeClr val="tx2"/>
                </a:solidFill>
                <a:latin typeface="+mj-lt"/>
                <a:ea typeface="+mj-ea"/>
                <a:cs typeface="+mj-cs"/>
              </a:rPr>
              <a:t>Thank You</a:t>
            </a:r>
          </a:p>
        </p:txBody>
      </p:sp>
      <p:sp>
        <p:nvSpPr>
          <p:cNvPr id="3" name="标题 1">
            <a:extLst>
              <a:ext uri="{FF2B5EF4-FFF2-40B4-BE49-F238E27FC236}">
                <a16:creationId xmlns:a16="http://schemas.microsoft.com/office/drawing/2014/main" id="{48F1632C-D0DF-EF7B-F733-9919D468CFBF}"/>
              </a:ext>
            </a:extLst>
          </p:cNvPr>
          <p:cNvSpPr txBox="1">
            <a:spLocks/>
          </p:cNvSpPr>
          <p:nvPr/>
        </p:nvSpPr>
        <p:spPr>
          <a:xfrm>
            <a:off x="3502135" y="4001587"/>
            <a:ext cx="5188034" cy="682079"/>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kumimoji="1" lang="en-US" altLang="zh-CN" sz="2400" kern="1200">
                <a:solidFill>
                  <a:schemeClr val="tx2"/>
                </a:solidFill>
                <a:latin typeface="+mn-lt"/>
                <a:ea typeface="+mn-ea"/>
                <a:cs typeface="+mn-cs"/>
              </a:rPr>
              <a:t>Q&amp;A</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230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AF24CC4-8297-A883-0DFD-16E6495005D1}"/>
              </a:ext>
            </a:extLst>
          </p:cNvPr>
          <p:cNvSpPr>
            <a:spLocks noGrp="1"/>
          </p:cNvSpPr>
          <p:nvPr>
            <p:ph type="title"/>
          </p:nvPr>
        </p:nvSpPr>
        <p:spPr>
          <a:xfrm>
            <a:off x="1179226" y="1594707"/>
            <a:ext cx="9833548" cy="1325563"/>
          </a:xfrm>
        </p:spPr>
        <p:txBody>
          <a:bodyPr anchor="b">
            <a:normAutofit/>
          </a:bodyPr>
          <a:lstStyle/>
          <a:p>
            <a:pPr algn="ctr"/>
            <a:r>
              <a:rPr kumimoji="1" lang="en-US" altLang="zh-CN" sz="3600">
                <a:solidFill>
                  <a:schemeClr val="tx2"/>
                </a:solidFill>
                <a:latin typeface="SF Pro Semibold" pitchFamily="2" charset="0"/>
                <a:cs typeface="SF Pro Semibold" pitchFamily="2" charset="0"/>
              </a:rPr>
              <a:t>Abstract</a:t>
            </a:r>
            <a:endParaRPr kumimoji="1" lang="zh-CN" altLang="en-US" sz="3600">
              <a:solidFill>
                <a:schemeClr val="tx2"/>
              </a:solidFill>
              <a:latin typeface="SF Pro Semibold" pitchFamily="2" charset="0"/>
              <a:cs typeface="SF Pro Semibold" pitchFamily="2" charset="0"/>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 name="内容占位符 2">
            <a:extLst>
              <a:ext uri="{FF2B5EF4-FFF2-40B4-BE49-F238E27FC236}">
                <a16:creationId xmlns:a16="http://schemas.microsoft.com/office/drawing/2014/main" id="{2C1358D6-F1F0-A11F-C5C5-E933B996FBCA}"/>
              </a:ext>
            </a:extLst>
          </p:cNvPr>
          <p:cNvGraphicFramePr>
            <a:graphicFrameLocks noGrp="1"/>
          </p:cNvGraphicFramePr>
          <p:nvPr>
            <p:ph idx="1"/>
          </p:nvPr>
        </p:nvGraphicFramePr>
        <p:xfrm>
          <a:off x="1179226" y="3329677"/>
          <a:ext cx="9833548" cy="245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615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5BA299DE-DBD7-1CA4-91AB-77653E8B704B}"/>
              </a:ext>
            </a:extLst>
          </p:cNvPr>
          <p:cNvSpPr>
            <a:spLocks noGrp="1"/>
          </p:cNvSpPr>
          <p:nvPr>
            <p:ph type="title"/>
          </p:nvPr>
        </p:nvSpPr>
        <p:spPr>
          <a:xfrm>
            <a:off x="838200" y="365125"/>
            <a:ext cx="10515600" cy="1325563"/>
          </a:xfrm>
        </p:spPr>
        <p:txBody>
          <a:bodyPr/>
          <a:lstStyle/>
          <a:p>
            <a:r>
              <a:rPr kumimoji="1" lang="en-US" altLang="zh-CN">
                <a:latin typeface="SF Pro Semibold" pitchFamily="2" charset="0"/>
                <a:ea typeface="SF Pro Semibold" pitchFamily="2" charset="0"/>
                <a:cs typeface="SF Pro Semibold" pitchFamily="2" charset="0"/>
              </a:rPr>
              <a:t>Outline</a:t>
            </a:r>
            <a:endParaRPr kumimoji="1" lang="zh-CN" altLang="en-US" dirty="0">
              <a:latin typeface="SF Pro Semibold" pitchFamily="2" charset="0"/>
              <a:cs typeface="SF Pro Semibold" pitchFamily="2" charset="0"/>
            </a:endParaRPr>
          </a:p>
        </p:txBody>
      </p:sp>
      <p:graphicFrame>
        <p:nvGraphicFramePr>
          <p:cNvPr id="5" name="内容占位符 2">
            <a:extLst>
              <a:ext uri="{FF2B5EF4-FFF2-40B4-BE49-F238E27FC236}">
                <a16:creationId xmlns:a16="http://schemas.microsoft.com/office/drawing/2014/main" id="{64CA1750-E2DF-0657-9C24-14C0E59622C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120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E8EDEA4C-4E15-2541-DE4D-A9640A77CE06}"/>
              </a:ext>
            </a:extLst>
          </p:cNvPr>
          <p:cNvSpPr>
            <a:spLocks noGrp="1"/>
          </p:cNvSpPr>
          <p:nvPr>
            <p:ph type="title"/>
          </p:nvPr>
        </p:nvSpPr>
        <p:spPr>
          <a:xfrm>
            <a:off x="838200" y="365125"/>
            <a:ext cx="10515600" cy="1325563"/>
          </a:xfrm>
        </p:spPr>
        <p:txBody>
          <a:bodyPr/>
          <a:lstStyle/>
          <a:p>
            <a:r>
              <a:rPr kumimoji="1" lang="en-US" altLang="zh-CN" dirty="0">
                <a:latin typeface="SF Pro Semibold" pitchFamily="2" charset="0"/>
                <a:ea typeface="SF Pro Semibold" pitchFamily="2" charset="0"/>
                <a:cs typeface="SF Pro Semibold" pitchFamily="2" charset="0"/>
              </a:rPr>
              <a:t>Data Preprocessing</a:t>
            </a:r>
            <a:endParaRPr kumimoji="1" lang="zh-CN" altLang="en-US" dirty="0"/>
          </a:p>
        </p:txBody>
      </p:sp>
      <p:sp>
        <p:nvSpPr>
          <p:cNvPr id="5" name="文本框 4">
            <a:extLst>
              <a:ext uri="{FF2B5EF4-FFF2-40B4-BE49-F238E27FC236}">
                <a16:creationId xmlns:a16="http://schemas.microsoft.com/office/drawing/2014/main" id="{50941B06-F077-B320-105A-1CFB070734A2}"/>
              </a:ext>
            </a:extLst>
          </p:cNvPr>
          <p:cNvSpPr txBox="1"/>
          <p:nvPr/>
        </p:nvSpPr>
        <p:spPr>
          <a:xfrm>
            <a:off x="4144985" y="1412826"/>
            <a:ext cx="3902030" cy="646331"/>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Input: I have big news, everybody.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Output: </a:t>
            </a:r>
            <a:r>
              <a:rPr kumimoji="1" lang="zh-CN" altLang="en-US" dirty="0">
                <a:latin typeface="SF Pro Semibold" pitchFamily="2" charset="0"/>
                <a:cs typeface="SF Pro Semibold" pitchFamily="2" charset="0"/>
              </a:rPr>
              <a:t>各位，我有重大新闻要宣布</a:t>
            </a:r>
            <a:r>
              <a:rPr kumimoji="1" lang="en-US" altLang="zh-CN" dirty="0">
                <a:latin typeface="SF Pro Semibold" pitchFamily="2" charset="0"/>
                <a:ea typeface="SF Pro Semibold" pitchFamily="2" charset="0"/>
                <a:cs typeface="SF Pro Semibold" pitchFamily="2" charset="0"/>
              </a:rPr>
              <a:t>  </a:t>
            </a:r>
            <a:endParaRPr kumimoji="1" lang="zh-CN" altLang="en-US" dirty="0">
              <a:latin typeface="SF Pro Semibold" pitchFamily="2" charset="0"/>
              <a:cs typeface="SF Pro Semibold" pitchFamily="2" charset="0"/>
            </a:endParaRPr>
          </a:p>
        </p:txBody>
      </p:sp>
      <p:sp>
        <p:nvSpPr>
          <p:cNvPr id="6" name="文本框 5">
            <a:extLst>
              <a:ext uri="{FF2B5EF4-FFF2-40B4-BE49-F238E27FC236}">
                <a16:creationId xmlns:a16="http://schemas.microsoft.com/office/drawing/2014/main" id="{88A4D315-12AB-9637-195A-69C963B9BD0D}"/>
              </a:ext>
            </a:extLst>
          </p:cNvPr>
          <p:cNvSpPr txBox="1"/>
          <p:nvPr/>
        </p:nvSpPr>
        <p:spPr>
          <a:xfrm>
            <a:off x="1700710" y="1867200"/>
            <a:ext cx="4178125" cy="923330"/>
          </a:xfrm>
          <a:prstGeom prst="rect">
            <a:avLst/>
          </a:prstGeom>
          <a:noFill/>
        </p:spPr>
        <p:txBody>
          <a:bodyPr wrap="square" rtlCol="0">
            <a:spAutoFit/>
          </a:bodyPr>
          <a:lstStyle/>
          <a:p>
            <a:r>
              <a:rPr kumimoji="1" lang="en-US" altLang="zh-CN" dirty="0">
                <a:latin typeface="SF Pro Semibold" pitchFamily="2" charset="0"/>
                <a:ea typeface="SF Pro Semibold" pitchFamily="2" charset="0"/>
                <a:cs typeface="SF Pro Semibold" pitchFamily="2" charset="0"/>
              </a:rPr>
              <a:t>Two Tokenizers:</a:t>
            </a:r>
          </a:p>
          <a:p>
            <a:r>
              <a:rPr kumimoji="1" lang="en-US" altLang="zh-CN" dirty="0">
                <a:latin typeface="SF Pro Semibold" pitchFamily="2" charset="0"/>
                <a:ea typeface="SF Pro Semibold" pitchFamily="2" charset="0"/>
                <a:cs typeface="SF Pro Semibold" pitchFamily="2" charset="0"/>
              </a:rPr>
              <a:t> English: </a:t>
            </a:r>
            <a:r>
              <a:rPr kumimoji="1" lang="en-US" altLang="zh-CN" dirty="0" err="1">
                <a:latin typeface="SF Pro Semibold" pitchFamily="2" charset="0"/>
                <a:ea typeface="SF Pro Semibold" pitchFamily="2" charset="0"/>
                <a:cs typeface="SF Pro Semibold" pitchFamily="2" charset="0"/>
              </a:rPr>
              <a:t>bert</a:t>
            </a:r>
            <a:r>
              <a:rPr kumimoji="1" lang="en-US" altLang="zh-CN" dirty="0">
                <a:latin typeface="SF Pro Semibold" pitchFamily="2" charset="0"/>
                <a:ea typeface="SF Pro Semibold" pitchFamily="2" charset="0"/>
                <a:cs typeface="SF Pro Semibold" pitchFamily="2" charset="0"/>
              </a:rPr>
              <a:t>-base-cased,</a:t>
            </a:r>
          </a:p>
          <a:p>
            <a:r>
              <a:rPr kumimoji="1" lang="en-US" altLang="zh-CN" dirty="0">
                <a:latin typeface="SF Pro Semibold" pitchFamily="2" charset="0"/>
                <a:ea typeface="SF Pro Semibold" pitchFamily="2" charset="0"/>
                <a:cs typeface="SF Pro Semibold" pitchFamily="2" charset="0"/>
              </a:rPr>
              <a:t>Chinese: google-</a:t>
            </a:r>
            <a:r>
              <a:rPr kumimoji="1" lang="en-US" altLang="zh-CN" dirty="0" err="1">
                <a:latin typeface="SF Pro Semibold" pitchFamily="2" charset="0"/>
                <a:ea typeface="SF Pro Semibold" pitchFamily="2" charset="0"/>
                <a:cs typeface="SF Pro Semibold" pitchFamily="2" charset="0"/>
              </a:rPr>
              <a:t>bert</a:t>
            </a:r>
            <a:r>
              <a:rPr kumimoji="1" lang="en-US" altLang="zh-CN" dirty="0">
                <a:latin typeface="SF Pro Semibold" pitchFamily="2" charset="0"/>
                <a:ea typeface="SF Pro Semibold" pitchFamily="2" charset="0"/>
                <a:cs typeface="SF Pro Semibold" pitchFamily="2" charset="0"/>
              </a:rPr>
              <a:t>/</a:t>
            </a:r>
            <a:r>
              <a:rPr kumimoji="1" lang="en-US" altLang="zh-CN" dirty="0" err="1">
                <a:latin typeface="SF Pro Semibold" pitchFamily="2" charset="0"/>
                <a:ea typeface="SF Pro Semibold" pitchFamily="2" charset="0"/>
                <a:cs typeface="SF Pro Semibold" pitchFamily="2" charset="0"/>
              </a:rPr>
              <a:t>bert</a:t>
            </a:r>
            <a:r>
              <a:rPr kumimoji="1" lang="en-US" altLang="zh-CN" dirty="0">
                <a:latin typeface="SF Pro Semibold" pitchFamily="2" charset="0"/>
                <a:ea typeface="SF Pro Semibold" pitchFamily="2" charset="0"/>
                <a:cs typeface="SF Pro Semibold" pitchFamily="2" charset="0"/>
              </a:rPr>
              <a:t>-base-</a:t>
            </a:r>
            <a:r>
              <a:rPr kumimoji="1" lang="en-US" altLang="zh-CN" dirty="0" err="1">
                <a:latin typeface="SF Pro Semibold" pitchFamily="2" charset="0"/>
                <a:ea typeface="SF Pro Semibold" pitchFamily="2" charset="0"/>
                <a:cs typeface="SF Pro Semibold" pitchFamily="2" charset="0"/>
              </a:rPr>
              <a:t>chinese</a:t>
            </a:r>
            <a:endParaRPr kumimoji="1" lang="en-US" altLang="zh-CN" dirty="0">
              <a:latin typeface="SF Pro Semibold" pitchFamily="2" charset="0"/>
              <a:ea typeface="SF Pro Semibold" pitchFamily="2" charset="0"/>
              <a:cs typeface="SF Pro Semibold" pitchFamily="2" charset="0"/>
            </a:endParaRPr>
          </a:p>
        </p:txBody>
      </p:sp>
      <p:sp>
        <p:nvSpPr>
          <p:cNvPr id="7" name="文本框 6">
            <a:extLst>
              <a:ext uri="{FF2B5EF4-FFF2-40B4-BE49-F238E27FC236}">
                <a16:creationId xmlns:a16="http://schemas.microsoft.com/office/drawing/2014/main" id="{DB5E695D-984A-78C4-D620-90E06C90D1F2}"/>
              </a:ext>
            </a:extLst>
          </p:cNvPr>
          <p:cNvSpPr txBox="1"/>
          <p:nvPr/>
        </p:nvSpPr>
        <p:spPr>
          <a:xfrm>
            <a:off x="7181854" y="1996261"/>
            <a:ext cx="4518577" cy="646331"/>
          </a:xfrm>
          <a:prstGeom prst="rect">
            <a:avLst/>
          </a:prstGeom>
          <a:noFill/>
        </p:spPr>
        <p:txBody>
          <a:bodyPr wrap="square" rtlCol="0">
            <a:spAutoFit/>
          </a:bodyPr>
          <a:lstStyle/>
          <a:p>
            <a:r>
              <a:rPr kumimoji="1" lang="en-US" altLang="zh-CN" dirty="0">
                <a:latin typeface="SF Pro Semibold" pitchFamily="2" charset="0"/>
                <a:ea typeface="SF Pro Semibold" pitchFamily="2" charset="0"/>
                <a:cs typeface="SF Pro Semibold" pitchFamily="2" charset="0"/>
              </a:rPr>
              <a:t>Special Tokens:</a:t>
            </a:r>
          </a:p>
          <a:p>
            <a:r>
              <a:rPr kumimoji="1" lang="en-US" altLang="zh-CN" dirty="0">
                <a:latin typeface="SF Pro Semibold" pitchFamily="2" charset="0"/>
                <a:ea typeface="SF Pro Semibold" pitchFamily="2" charset="0"/>
                <a:cs typeface="SF Pro Semibold" pitchFamily="2" charset="0"/>
              </a:rPr>
              <a:t> ['[UNK]', '[SEP]', '[PAD]', '[CLS]', '[MASK]'] </a:t>
            </a:r>
            <a:endParaRPr kumimoji="1" lang="zh-CN" altLang="en-US" dirty="0">
              <a:latin typeface="SF Pro Semibold" pitchFamily="2" charset="0"/>
              <a:cs typeface="SF Pro Semibold" pitchFamily="2" charset="0"/>
            </a:endParaRPr>
          </a:p>
        </p:txBody>
      </p:sp>
      <p:sp>
        <p:nvSpPr>
          <p:cNvPr id="9" name="文本框 8">
            <a:extLst>
              <a:ext uri="{FF2B5EF4-FFF2-40B4-BE49-F238E27FC236}">
                <a16:creationId xmlns:a16="http://schemas.microsoft.com/office/drawing/2014/main" id="{F1F7411A-D99C-20F0-C9BC-C64E4A5D2D93}"/>
              </a:ext>
            </a:extLst>
          </p:cNvPr>
          <p:cNvSpPr txBox="1"/>
          <p:nvPr/>
        </p:nvSpPr>
        <p:spPr>
          <a:xfrm>
            <a:off x="838200" y="3608273"/>
            <a:ext cx="4754828" cy="646331"/>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Word-level tokenize: English sentences</a:t>
            </a:r>
          </a:p>
          <a:p>
            <a:r>
              <a:rPr kumimoji="1" lang="en-US" altLang="zh-CN" dirty="0">
                <a:latin typeface="SF Pro Semibold" pitchFamily="2" charset="0"/>
                <a:ea typeface="SF Pro Semibold" pitchFamily="2" charset="0"/>
                <a:cs typeface="SF Pro Semibold" pitchFamily="2" charset="0"/>
              </a:rPr>
              <a:t>Character-level tokenize: Mandarin sentences</a:t>
            </a:r>
            <a:endParaRPr kumimoji="1" lang="zh-CN" altLang="en-US" dirty="0">
              <a:latin typeface="SF Pro Semibold" pitchFamily="2" charset="0"/>
              <a:cs typeface="SF Pro Semibold" pitchFamily="2" charset="0"/>
            </a:endParaRPr>
          </a:p>
        </p:txBody>
      </p:sp>
      <p:sp>
        <p:nvSpPr>
          <p:cNvPr id="11" name="文本框 10">
            <a:extLst>
              <a:ext uri="{FF2B5EF4-FFF2-40B4-BE49-F238E27FC236}">
                <a16:creationId xmlns:a16="http://schemas.microsoft.com/office/drawing/2014/main" id="{C7979082-8408-3552-C7A5-E0CC689790AD}"/>
              </a:ext>
            </a:extLst>
          </p:cNvPr>
          <p:cNvSpPr txBox="1"/>
          <p:nvPr/>
        </p:nvSpPr>
        <p:spPr>
          <a:xfrm>
            <a:off x="2375693" y="2919591"/>
            <a:ext cx="7440613" cy="646331"/>
          </a:xfrm>
          <a:prstGeom prst="rect">
            <a:avLst/>
          </a:prstGeom>
          <a:noFill/>
        </p:spPr>
        <p:txBody>
          <a:bodyPr wrap="square" rtlCol="0">
            <a:spAutoFit/>
          </a:bodyPr>
          <a:lstStyle/>
          <a:p>
            <a:r>
              <a:rPr kumimoji="1" lang="en-US" altLang="zh-CN" dirty="0"/>
              <a:t>['[CLS]', 'I', 'have', 'big', 'news', ',', 'everybody', '.', '[SEP]’] </a:t>
            </a:r>
          </a:p>
          <a:p>
            <a:r>
              <a:rPr kumimoji="1" lang="en-US" altLang="zh-CN" dirty="0"/>
              <a:t>['[CLS]', '</a:t>
            </a:r>
            <a:r>
              <a:rPr kumimoji="1" lang="zh-CN" altLang="en-US" dirty="0"/>
              <a:t>各</a:t>
            </a:r>
            <a:r>
              <a:rPr kumimoji="1" lang="en-US" altLang="zh-CN" dirty="0"/>
              <a:t>', '</a:t>
            </a:r>
            <a:r>
              <a:rPr kumimoji="1" lang="zh-CN" altLang="en-US" dirty="0"/>
              <a:t>位</a:t>
            </a:r>
            <a:r>
              <a:rPr kumimoji="1" lang="en-US" altLang="zh-CN" dirty="0"/>
              <a:t>', '</a:t>
            </a:r>
            <a:r>
              <a:rPr kumimoji="1" lang="zh-CN" altLang="en-US" dirty="0"/>
              <a:t>，</a:t>
            </a:r>
            <a:r>
              <a:rPr kumimoji="1" lang="en-US" altLang="zh-CN" dirty="0"/>
              <a:t>', '</a:t>
            </a:r>
            <a:r>
              <a:rPr kumimoji="1" lang="zh-CN" altLang="en-US" dirty="0"/>
              <a:t>我</a:t>
            </a:r>
            <a:r>
              <a:rPr kumimoji="1" lang="en-US" altLang="zh-CN" dirty="0"/>
              <a:t>', '</a:t>
            </a:r>
            <a:r>
              <a:rPr kumimoji="1" lang="zh-CN" altLang="en-US" dirty="0"/>
              <a:t>有</a:t>
            </a:r>
            <a:r>
              <a:rPr kumimoji="1" lang="en-US" altLang="zh-CN" dirty="0"/>
              <a:t>', '</a:t>
            </a:r>
            <a:r>
              <a:rPr kumimoji="1" lang="zh-CN" altLang="en-US" dirty="0"/>
              <a:t>重</a:t>
            </a:r>
            <a:r>
              <a:rPr kumimoji="1" lang="en-US" altLang="zh-CN" dirty="0"/>
              <a:t>', '</a:t>
            </a:r>
            <a:r>
              <a:rPr kumimoji="1" lang="zh-CN" altLang="en-US" dirty="0"/>
              <a:t>大</a:t>
            </a:r>
            <a:r>
              <a:rPr kumimoji="1" lang="en-US" altLang="zh-CN" dirty="0"/>
              <a:t>', '</a:t>
            </a:r>
            <a:r>
              <a:rPr kumimoji="1" lang="zh-CN" altLang="en-US" dirty="0"/>
              <a:t>新</a:t>
            </a:r>
            <a:r>
              <a:rPr kumimoji="1" lang="en-US" altLang="zh-CN" dirty="0"/>
              <a:t>', '</a:t>
            </a:r>
            <a:r>
              <a:rPr kumimoji="1" lang="zh-CN" altLang="en-US" dirty="0"/>
              <a:t>闻</a:t>
            </a:r>
            <a:r>
              <a:rPr kumimoji="1" lang="en-US" altLang="zh-CN" dirty="0"/>
              <a:t>', '</a:t>
            </a:r>
            <a:r>
              <a:rPr kumimoji="1" lang="zh-CN" altLang="en-US" dirty="0"/>
              <a:t>要</a:t>
            </a:r>
            <a:r>
              <a:rPr kumimoji="1" lang="en-US" altLang="zh-CN" dirty="0"/>
              <a:t>', '</a:t>
            </a:r>
            <a:r>
              <a:rPr kumimoji="1" lang="zh-CN" altLang="en-US" dirty="0"/>
              <a:t>宣</a:t>
            </a:r>
            <a:r>
              <a:rPr kumimoji="1" lang="en-US" altLang="zh-CN" dirty="0"/>
              <a:t>', '</a:t>
            </a:r>
            <a:r>
              <a:rPr kumimoji="1" lang="zh-CN" altLang="en-US" dirty="0"/>
              <a:t>布</a:t>
            </a:r>
            <a:r>
              <a:rPr kumimoji="1" lang="en-US" altLang="zh-CN" dirty="0"/>
              <a:t>', '</a:t>
            </a:r>
            <a:r>
              <a:rPr kumimoji="1" lang="zh-CN" altLang="en-US" dirty="0"/>
              <a:t>。</a:t>
            </a:r>
            <a:r>
              <a:rPr kumimoji="1" lang="en-US" altLang="zh-CN" dirty="0"/>
              <a:t>', '[SEP]']</a:t>
            </a:r>
            <a:endParaRPr kumimoji="1" lang="zh-CN" altLang="en-US" dirty="0"/>
          </a:p>
        </p:txBody>
      </p:sp>
      <p:sp>
        <p:nvSpPr>
          <p:cNvPr id="17" name="文本框 16">
            <a:extLst>
              <a:ext uri="{FF2B5EF4-FFF2-40B4-BE49-F238E27FC236}">
                <a16:creationId xmlns:a16="http://schemas.microsoft.com/office/drawing/2014/main" id="{F542A121-8FFC-C33E-A20D-7762D50E016B}"/>
              </a:ext>
            </a:extLst>
          </p:cNvPr>
          <p:cNvSpPr txBox="1"/>
          <p:nvPr/>
        </p:nvSpPr>
        <p:spPr>
          <a:xfrm>
            <a:off x="6197734" y="3658255"/>
            <a:ext cx="2858475" cy="369332"/>
          </a:xfrm>
          <a:prstGeom prst="rect">
            <a:avLst/>
          </a:prstGeom>
          <a:noFill/>
        </p:spPr>
        <p:txBody>
          <a:bodyPr wrap="none" rtlCol="0">
            <a:spAutoFit/>
          </a:bodyPr>
          <a:lstStyle/>
          <a:p>
            <a:r>
              <a:rPr kumimoji="1" lang="en-US" altLang="zh-CN" dirty="0"/>
              <a:t>Convert tokens to integrals</a:t>
            </a:r>
            <a:endParaRPr kumimoji="1" lang="zh-CN" altLang="en-US" dirty="0"/>
          </a:p>
        </p:txBody>
      </p:sp>
      <p:sp>
        <p:nvSpPr>
          <p:cNvPr id="23" name="文本框 22">
            <a:extLst>
              <a:ext uri="{FF2B5EF4-FFF2-40B4-BE49-F238E27FC236}">
                <a16:creationId xmlns:a16="http://schemas.microsoft.com/office/drawing/2014/main" id="{2D1E335E-5372-77D9-DC96-B15616D1256D}"/>
              </a:ext>
            </a:extLst>
          </p:cNvPr>
          <p:cNvSpPr txBox="1"/>
          <p:nvPr/>
        </p:nvSpPr>
        <p:spPr>
          <a:xfrm>
            <a:off x="2079723" y="4296800"/>
            <a:ext cx="8735084" cy="646331"/>
          </a:xfrm>
          <a:prstGeom prst="rect">
            <a:avLst/>
          </a:prstGeom>
          <a:noFill/>
        </p:spPr>
        <p:txBody>
          <a:bodyPr wrap="none" rtlCol="0">
            <a:spAutoFit/>
          </a:bodyPr>
          <a:lstStyle/>
          <a:p>
            <a:r>
              <a:rPr kumimoji="1" lang="en-US" altLang="zh-CN" dirty="0"/>
              <a:t>[101, 146, 1138, 1992, 2371, 117, 10565, 119, 102] </a:t>
            </a:r>
          </a:p>
          <a:p>
            <a:r>
              <a:rPr kumimoji="1" lang="en-US" altLang="zh-CN" dirty="0"/>
              <a:t>[101, 1392, 855, 8024, 2769, 3300, 7028, 1920, 3173, 7319, 6206, 2146, 2357, 511, 102]</a:t>
            </a:r>
            <a:endParaRPr kumimoji="1" lang="zh-CN" altLang="en-US" dirty="0"/>
          </a:p>
        </p:txBody>
      </p:sp>
      <p:sp>
        <p:nvSpPr>
          <p:cNvPr id="24" name="文本框 23">
            <a:extLst>
              <a:ext uri="{FF2B5EF4-FFF2-40B4-BE49-F238E27FC236}">
                <a16:creationId xmlns:a16="http://schemas.microsoft.com/office/drawing/2014/main" id="{1507DA71-72EC-365E-80DF-1D2390E2E68B}"/>
              </a:ext>
            </a:extLst>
          </p:cNvPr>
          <p:cNvSpPr txBox="1"/>
          <p:nvPr/>
        </p:nvSpPr>
        <p:spPr>
          <a:xfrm>
            <a:off x="4410281" y="5613360"/>
            <a:ext cx="3371436" cy="369332"/>
          </a:xfrm>
          <a:prstGeom prst="rect">
            <a:avLst/>
          </a:prstGeom>
          <a:noFill/>
        </p:spPr>
        <p:txBody>
          <a:bodyPr wrap="none" rtlCol="0">
            <a:spAutoFit/>
          </a:bodyPr>
          <a:lstStyle/>
          <a:p>
            <a:r>
              <a:rPr kumimoji="1" lang="en-US" altLang="zh-CN" dirty="0"/>
              <a:t>Save the data into the JSON file</a:t>
            </a:r>
            <a:endParaRPr kumimoji="1" lang="zh-CN" altLang="en-US" dirty="0"/>
          </a:p>
        </p:txBody>
      </p:sp>
      <p:cxnSp>
        <p:nvCxnSpPr>
          <p:cNvPr id="25" name="直线箭头连接符 24">
            <a:extLst>
              <a:ext uri="{FF2B5EF4-FFF2-40B4-BE49-F238E27FC236}">
                <a16:creationId xmlns:a16="http://schemas.microsoft.com/office/drawing/2014/main" id="{584B4AEE-6921-0180-86DF-739746FF9FA8}"/>
              </a:ext>
            </a:extLst>
          </p:cNvPr>
          <p:cNvCxnSpPr>
            <a:cxnSpLocks/>
            <a:stCxn id="5" idx="2"/>
          </p:cNvCxnSpPr>
          <p:nvPr/>
        </p:nvCxnSpPr>
        <p:spPr>
          <a:xfrm>
            <a:off x="6096000" y="2059157"/>
            <a:ext cx="0" cy="819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线箭头连接符 25">
            <a:extLst>
              <a:ext uri="{FF2B5EF4-FFF2-40B4-BE49-F238E27FC236}">
                <a16:creationId xmlns:a16="http://schemas.microsoft.com/office/drawing/2014/main" id="{4B4BE407-6020-4B33-D858-19BC140D630D}"/>
              </a:ext>
            </a:extLst>
          </p:cNvPr>
          <p:cNvCxnSpPr>
            <a:cxnSpLocks/>
            <a:stCxn id="11" idx="2"/>
          </p:cNvCxnSpPr>
          <p:nvPr/>
        </p:nvCxnSpPr>
        <p:spPr>
          <a:xfrm flipH="1">
            <a:off x="6095999" y="3565922"/>
            <a:ext cx="1" cy="730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42157A09-AFB2-EAEC-A5BC-B32ACB0F5048}"/>
              </a:ext>
            </a:extLst>
          </p:cNvPr>
          <p:cNvSpPr txBox="1"/>
          <p:nvPr/>
        </p:nvSpPr>
        <p:spPr>
          <a:xfrm>
            <a:off x="6035021" y="2256578"/>
            <a:ext cx="1067921" cy="369332"/>
          </a:xfrm>
          <a:prstGeom prst="rect">
            <a:avLst/>
          </a:prstGeom>
          <a:noFill/>
        </p:spPr>
        <p:txBody>
          <a:bodyPr wrap="none" rtlCol="0">
            <a:spAutoFit/>
          </a:bodyPr>
          <a:lstStyle/>
          <a:p>
            <a:r>
              <a:rPr kumimoji="1" lang="en-US" altLang="zh-CN" dirty="0"/>
              <a:t>Tokenize</a:t>
            </a:r>
            <a:endParaRPr kumimoji="1" lang="zh-CN" altLang="en-US" dirty="0"/>
          </a:p>
        </p:txBody>
      </p:sp>
      <p:cxnSp>
        <p:nvCxnSpPr>
          <p:cNvPr id="28" name="直线箭头连接符 27">
            <a:extLst>
              <a:ext uri="{FF2B5EF4-FFF2-40B4-BE49-F238E27FC236}">
                <a16:creationId xmlns:a16="http://schemas.microsoft.com/office/drawing/2014/main" id="{AB2F695F-22E2-36C2-E855-D34EB4FF13FF}"/>
              </a:ext>
            </a:extLst>
          </p:cNvPr>
          <p:cNvCxnSpPr>
            <a:cxnSpLocks/>
          </p:cNvCxnSpPr>
          <p:nvPr/>
        </p:nvCxnSpPr>
        <p:spPr>
          <a:xfrm flipH="1">
            <a:off x="6095999" y="4985327"/>
            <a:ext cx="1" cy="730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57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xit" presetSubtype="0" fill="hold" grpId="1" nodeType="clickEffect">
                                  <p:stCondLst>
                                    <p:cond delay="0"/>
                                  </p:stCondLst>
                                  <p:childTnLst>
                                    <p:animEffect transition="out" filter="wedge">
                                      <p:cBhvr>
                                        <p:cTn id="20" dur="2000"/>
                                        <p:tgtEl>
                                          <p:spTgt spid="6"/>
                                        </p:tgtEl>
                                      </p:cBhvr>
                                    </p:animEffect>
                                    <p:set>
                                      <p:cBhvr>
                                        <p:cTn id="21" dur="1" fill="hold">
                                          <p:stCondLst>
                                            <p:cond delay="19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strips(downLeft)">
                                      <p:cBhvr>
                                        <p:cTn id="31" dur="500"/>
                                        <p:tgtEl>
                                          <p:spTgt spid="27"/>
                                        </p:tgtEl>
                                      </p:cBhvr>
                                    </p:animEffect>
                                  </p:childTnLst>
                                </p:cTn>
                              </p:par>
                              <p:par>
                                <p:cTn id="32" presetID="18" presetClass="entr" presetSubtype="12"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strips(downLeft)">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900" decel="100000" fill="hold"/>
                                        <p:tgtEl>
                                          <p:spTgt spid="9"/>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8" presetClass="exit" presetSubtype="12" fill="hold" grpId="1" nodeType="clickEffect">
                                  <p:stCondLst>
                                    <p:cond delay="0"/>
                                  </p:stCondLst>
                                  <p:childTnLst>
                                    <p:animEffect transition="out" filter="strips(downLeft)">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randombar(horizontal)">
                                      <p:cBhvr>
                                        <p:cTn id="57" dur="500"/>
                                        <p:tgtEl>
                                          <p:spTgt spid="2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randombar(horizontal)">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dissolv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p:tgtEl>
                                          <p:spTgt spid="24"/>
                                        </p:tgtEl>
                                        <p:attrNameLst>
                                          <p:attrName>ppt_y</p:attrName>
                                        </p:attrNameLst>
                                      </p:cBhvr>
                                      <p:tavLst>
                                        <p:tav tm="0">
                                          <p:val>
                                            <p:strVal val="#ppt_y+#ppt_h*1.125000"/>
                                          </p:val>
                                        </p:tav>
                                        <p:tav tm="100000">
                                          <p:val>
                                            <p:strVal val="#ppt_y"/>
                                          </p:val>
                                        </p:tav>
                                      </p:tavLst>
                                    </p:anim>
                                    <p:animEffect transition="in" filter="wipe(up)">
                                      <p:cBhvr>
                                        <p:cTn id="71" dur="500"/>
                                        <p:tgtEl>
                                          <p:spTgt spid="24"/>
                                        </p:tgtEl>
                                      </p:cBhvr>
                                    </p:animEffect>
                                  </p:childTnLst>
                                </p:cTn>
                              </p:par>
                              <p:par>
                                <p:cTn id="72" presetID="12" presetClass="entr" presetSubtype="4"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p:tgtEl>
                                          <p:spTgt spid="28"/>
                                        </p:tgtEl>
                                        <p:attrNameLst>
                                          <p:attrName>ppt_y</p:attrName>
                                        </p:attrNameLst>
                                      </p:cBhvr>
                                      <p:tavLst>
                                        <p:tav tm="0">
                                          <p:val>
                                            <p:strVal val="#ppt_y+#ppt_h*1.125000"/>
                                          </p:val>
                                        </p:tav>
                                        <p:tav tm="100000">
                                          <p:val>
                                            <p:strVal val="#ppt_y"/>
                                          </p:val>
                                        </p:tav>
                                      </p:tavLst>
                                    </p:anim>
                                    <p:animEffect transition="in" filter="wipe(up)">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P spid="7" grpId="1"/>
      <p:bldP spid="9" grpId="0"/>
      <p:bldP spid="9" grpId="1"/>
      <p:bldP spid="11" grpId="0"/>
      <p:bldP spid="17" grpId="0"/>
      <p:bldP spid="23" grpId="0"/>
      <p:bldP spid="2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34293CF8-CB38-3798-F728-B42DE19DB487}"/>
              </a:ext>
            </a:extLst>
          </p:cNvPr>
          <p:cNvSpPr>
            <a:spLocks noGrp="1"/>
          </p:cNvSpPr>
          <p:nvPr>
            <p:ph type="title"/>
          </p:nvPr>
        </p:nvSpPr>
        <p:spPr>
          <a:xfrm>
            <a:off x="838200" y="365125"/>
            <a:ext cx="10515600" cy="1325563"/>
          </a:xfrm>
        </p:spPr>
        <p:txBody>
          <a:bodyPr/>
          <a:lstStyle/>
          <a:p>
            <a:r>
              <a:rPr kumimoji="1" lang="en-US" altLang="zh-CN" dirty="0">
                <a:latin typeface="SF Pro Semibold" pitchFamily="2" charset="0"/>
                <a:ea typeface="SF Pro Semibold" pitchFamily="2" charset="0"/>
                <a:cs typeface="SF Pro Semibold" pitchFamily="2" charset="0"/>
              </a:rPr>
              <a:t>Data After Preprocessing</a:t>
            </a:r>
            <a:endParaRPr kumimoji="1" lang="zh-CN" altLang="en-US" dirty="0"/>
          </a:p>
        </p:txBody>
      </p:sp>
      <p:pic>
        <p:nvPicPr>
          <p:cNvPr id="5" name="图片 4" descr="表格&#10;&#10;描述已自动生成">
            <a:extLst>
              <a:ext uri="{FF2B5EF4-FFF2-40B4-BE49-F238E27FC236}">
                <a16:creationId xmlns:a16="http://schemas.microsoft.com/office/drawing/2014/main" id="{335D2CA6-407F-D733-2478-2D3DC38994BF}"/>
              </a:ext>
            </a:extLst>
          </p:cNvPr>
          <p:cNvPicPr>
            <a:picLocks noChangeAspect="1"/>
          </p:cNvPicPr>
          <p:nvPr/>
        </p:nvPicPr>
        <p:blipFill>
          <a:blip r:embed="rId3"/>
          <a:stretch>
            <a:fillRect/>
          </a:stretch>
        </p:blipFill>
        <p:spPr>
          <a:xfrm>
            <a:off x="0" y="2447365"/>
            <a:ext cx="12043571" cy="3421850"/>
          </a:xfrm>
          <a:prstGeom prst="rect">
            <a:avLst/>
          </a:prstGeom>
        </p:spPr>
      </p:pic>
    </p:spTree>
    <p:extLst>
      <p:ext uri="{BB962C8B-B14F-4D97-AF65-F5344CB8AC3E}">
        <p14:creationId xmlns:p14="http://schemas.microsoft.com/office/powerpoint/2010/main" val="66846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E3FFA6D9-1C80-34D3-B07D-C1716F082ACC}"/>
              </a:ext>
            </a:extLst>
          </p:cNvPr>
          <p:cNvSpPr>
            <a:spLocks noGrp="1"/>
          </p:cNvSpPr>
          <p:nvPr>
            <p:ph type="title"/>
          </p:nvPr>
        </p:nvSpPr>
        <p:spPr>
          <a:xfrm>
            <a:off x="838200" y="365125"/>
            <a:ext cx="10515600" cy="1325563"/>
          </a:xfrm>
        </p:spPr>
        <p:txBody>
          <a:bodyPr/>
          <a:lstStyle/>
          <a:p>
            <a:r>
              <a:rPr kumimoji="1" lang="en-US" altLang="zh-CN">
                <a:latin typeface="SF Pro Semibold" pitchFamily="2" charset="0"/>
                <a:ea typeface="SF Pro Semibold" pitchFamily="2" charset="0"/>
                <a:cs typeface="SF Pro Semibold" pitchFamily="2" charset="0"/>
              </a:rPr>
              <a:t>Model </a:t>
            </a:r>
            <a:r>
              <a:rPr kumimoji="1" lang="en-US" altLang="zh-CN">
                <a:solidFill>
                  <a:srgbClr val="0D0D0D"/>
                </a:solidFill>
                <a:highlight>
                  <a:srgbClr val="FFFFFF"/>
                </a:highlight>
                <a:latin typeface="SF Pro Semibold" pitchFamily="2" charset="0"/>
                <a:ea typeface="SF Pro Semibold" pitchFamily="2" charset="0"/>
                <a:cs typeface="SF Pro Semibold" pitchFamily="2" charset="0"/>
              </a:rPr>
              <a:t>A</a:t>
            </a:r>
            <a:r>
              <a:rPr lang="en-US" altLang="zh-CN" u="none" strike="noStrike">
                <a:solidFill>
                  <a:srgbClr val="0D0D0D"/>
                </a:solidFill>
                <a:effectLst/>
                <a:highlight>
                  <a:srgbClr val="FFFFFF"/>
                </a:highlight>
                <a:latin typeface="SF Pro Semibold" pitchFamily="2" charset="0"/>
                <a:ea typeface="SF Pro Semibold" pitchFamily="2" charset="0"/>
                <a:cs typeface="SF Pro Semibold" pitchFamily="2" charset="0"/>
              </a:rPr>
              <a:t>rchitecture</a:t>
            </a:r>
            <a:endParaRPr kumimoji="1" lang="zh-CN" altLang="en-US" dirty="0"/>
          </a:p>
        </p:txBody>
      </p:sp>
      <p:pic>
        <p:nvPicPr>
          <p:cNvPr id="5" name="图片 4" descr="图示&#10;&#10;描述已自动生成">
            <a:extLst>
              <a:ext uri="{FF2B5EF4-FFF2-40B4-BE49-F238E27FC236}">
                <a16:creationId xmlns:a16="http://schemas.microsoft.com/office/drawing/2014/main" id="{60DF26D9-0862-9C9D-BE53-02D83E307D82}"/>
              </a:ext>
            </a:extLst>
          </p:cNvPr>
          <p:cNvPicPr>
            <a:picLocks noChangeAspect="1"/>
          </p:cNvPicPr>
          <p:nvPr/>
        </p:nvPicPr>
        <p:blipFill>
          <a:blip r:embed="rId3"/>
          <a:stretch>
            <a:fillRect/>
          </a:stretch>
        </p:blipFill>
        <p:spPr>
          <a:xfrm>
            <a:off x="7411658" y="803918"/>
            <a:ext cx="3583066" cy="487872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BF0ED76-5A0C-EF7B-7CEE-12AA790460E6}"/>
                  </a:ext>
                </a:extLst>
              </p:cNvPr>
              <p:cNvSpPr txBox="1"/>
              <p:nvPr/>
            </p:nvSpPr>
            <p:spPr>
              <a:xfrm>
                <a:off x="1197276" y="1794860"/>
                <a:ext cx="3942144" cy="1779013"/>
              </a:xfrm>
              <a:prstGeom prst="rect">
                <a:avLst/>
              </a:prstGeom>
              <a:noFill/>
            </p:spPr>
            <p:txBody>
              <a:bodyPr wrap="square" rtlCol="0">
                <a:spAutoFit/>
              </a:bodyPr>
              <a:lstStyle/>
              <a:p>
                <a:r>
                  <a:rPr kumimoji="1" lang="en-US" altLang="zh-CN" dirty="0">
                    <a:latin typeface="SF Pro Semibold" pitchFamily="2" charset="0"/>
                    <a:ea typeface="SF Pro Semibold" pitchFamily="2" charset="0"/>
                    <a:cs typeface="SF Pro Semibold" pitchFamily="2" charset="0"/>
                  </a:rPr>
                  <a:t>Number of Blocks</a:t>
                </a:r>
                <a14:m>
                  <m:oMath xmlns:m="http://schemas.openxmlformats.org/officeDocument/2006/math">
                    <m:r>
                      <a:rPr kumimoji="1" lang="en-US" altLang="zh-CN" b="0" i="0" smtClean="0">
                        <a:latin typeface="Cambria Math" panose="02040503050406030204" pitchFamily="18" charset="0"/>
                      </a:rPr>
                      <m:t>: </m:t>
                    </m:r>
                    <m:r>
                      <m:rPr>
                        <m:sty m:val="p"/>
                      </m:rPr>
                      <a:rPr kumimoji="1" lang="en-US" altLang="zh-CN" b="0" i="0" smtClean="0">
                        <a:latin typeface="Cambria Math" panose="02040503050406030204" pitchFamily="18" charset="0"/>
                      </a:rPr>
                      <m:t>N</m:t>
                    </m:r>
                    <m:r>
                      <a:rPr kumimoji="1" lang="en-US" altLang="zh-CN" b="0" i="0" smtClean="0">
                        <a:latin typeface="Cambria Math" panose="02040503050406030204" pitchFamily="18" charset="0"/>
                      </a:rPr>
                      <m:t>=3</m:t>
                    </m:r>
                  </m:oMath>
                </a14:m>
                <a:endParaRPr kumimoji="1" lang="en-US" altLang="zh-CN" dirty="0">
                  <a:latin typeface="SF Pro Semibold" pitchFamily="2" charset="0"/>
                  <a:ea typeface="SF Pro Semibold" pitchFamily="2" charset="0"/>
                  <a:cs typeface="SF Pro Semibold" pitchFamily="2" charset="0"/>
                </a:endParaRPr>
              </a:p>
              <a:p>
                <a:r>
                  <a:rPr kumimoji="1" lang="en-US" altLang="zh-CN" dirty="0">
                    <a:latin typeface="SF Pro Semibold" pitchFamily="2" charset="0"/>
                    <a:ea typeface="SF Pro Semibold" pitchFamily="2" charset="0"/>
                    <a:cs typeface="SF Pro Semibold" pitchFamily="2" charset="0"/>
                  </a:rPr>
                  <a:t>Embedding Size: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d</m:t>
                        </m:r>
                      </m:e>
                      <m:sub>
                        <m:r>
                          <m:rPr>
                            <m:sty m:val="p"/>
                          </m:rPr>
                          <a:rPr kumimoji="1" lang="en-US" altLang="zh-CN" b="0" i="0" smtClean="0">
                            <a:latin typeface="Cambria Math" panose="02040503050406030204" pitchFamily="18" charset="0"/>
                          </a:rPr>
                          <m:t>model</m:t>
                        </m:r>
                      </m:sub>
                    </m:sSub>
                    <m:r>
                      <a:rPr kumimoji="1" lang="en-US" altLang="zh-CN" b="0" i="0" smtClean="0">
                        <a:latin typeface="Cambria Math" panose="02040503050406030204" pitchFamily="18" charset="0"/>
                      </a:rPr>
                      <m:t>=512</m:t>
                    </m:r>
                  </m:oMath>
                </a14:m>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Feed Forward Dimension: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d</m:t>
                        </m:r>
                      </m:e>
                      <m:sub>
                        <m:r>
                          <m:rPr>
                            <m:sty m:val="p"/>
                          </m:rPr>
                          <a:rPr kumimoji="1" lang="en-US" altLang="zh-CN" b="0" i="0" smtClean="0">
                            <a:latin typeface="Cambria Math" panose="02040503050406030204" pitchFamily="18" charset="0"/>
                          </a:rPr>
                          <m:t>ff</m:t>
                        </m:r>
                      </m:sub>
                    </m:sSub>
                    <m:r>
                      <a:rPr kumimoji="1" lang="en-US" altLang="zh-CN" b="0" i="0" smtClean="0">
                        <a:latin typeface="Cambria Math" panose="02040503050406030204" pitchFamily="18" charset="0"/>
                      </a:rPr>
                      <m:t>=1024</m:t>
                    </m:r>
                  </m:oMath>
                </a14:m>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Number of Heads: </a:t>
                </a:r>
                <a14:m>
                  <m:oMath xmlns:m="http://schemas.openxmlformats.org/officeDocument/2006/math">
                    <m:r>
                      <m:rPr>
                        <m:sty m:val="p"/>
                      </m:rPr>
                      <a:rPr kumimoji="1" lang="en-US" altLang="zh-CN" b="0" i="0" smtClean="0">
                        <a:latin typeface="Cambria Math" panose="02040503050406030204" pitchFamily="18" charset="0"/>
                      </a:rPr>
                      <m:t>h</m:t>
                    </m:r>
                    <m:r>
                      <a:rPr kumimoji="1" lang="en-US" altLang="zh-CN" b="0" i="0" smtClean="0">
                        <a:latin typeface="Cambria Math" panose="02040503050406030204" pitchFamily="18" charset="0"/>
                      </a:rPr>
                      <m:t>=8</m:t>
                    </m:r>
                  </m:oMath>
                </a14:m>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Heads Size: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d</m:t>
                        </m:r>
                      </m:e>
                      <m:sub>
                        <m:r>
                          <m:rPr>
                            <m:sty m:val="p"/>
                          </m:rPr>
                          <a:rPr kumimoji="1" lang="en-US" altLang="zh-CN" b="0" i="0" smtClean="0">
                            <a:latin typeface="Cambria Math" panose="02040503050406030204" pitchFamily="18" charset="0"/>
                          </a:rPr>
                          <m:t>k</m:t>
                        </m:r>
                      </m:sub>
                    </m:sSub>
                    <m:r>
                      <a:rPr kumimoji="1" lang="en-US" altLang="zh-CN" b="0" i="0" smtClean="0">
                        <a:latin typeface="Cambria Math" panose="02040503050406030204" pitchFamily="18" charset="0"/>
                      </a:rPr>
                      <m:t>=</m:t>
                    </m:r>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d</m:t>
                        </m:r>
                      </m:e>
                      <m:sub>
                        <m:r>
                          <m:rPr>
                            <m:sty m:val="p"/>
                          </m:rPr>
                          <a:rPr kumimoji="1" lang="en-US" altLang="zh-CN" b="0" i="0" smtClean="0">
                            <a:latin typeface="Cambria Math" panose="02040503050406030204" pitchFamily="18" charset="0"/>
                          </a:rPr>
                          <m:t>v</m:t>
                        </m:r>
                      </m:sub>
                    </m:sSub>
                    <m:r>
                      <a:rPr kumimoji="1" lang="en-US" altLang="zh-CN" b="0" i="0" smtClean="0">
                        <a:latin typeface="Cambria Math" panose="02040503050406030204" pitchFamily="18" charset="0"/>
                      </a:rPr>
                      <m:t>=64</m:t>
                    </m:r>
                  </m:oMath>
                </a14:m>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Dropout Probability: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P</m:t>
                        </m:r>
                      </m:e>
                      <m:sub>
                        <m:r>
                          <m:rPr>
                            <m:sty m:val="p"/>
                          </m:rPr>
                          <a:rPr kumimoji="1" lang="en-US" altLang="zh-CN" b="0" i="0" smtClean="0">
                            <a:latin typeface="Cambria Math" panose="02040503050406030204" pitchFamily="18" charset="0"/>
                          </a:rPr>
                          <m:t>drop</m:t>
                        </m:r>
                      </m:sub>
                    </m:sSub>
                    <m:r>
                      <a:rPr kumimoji="1" lang="en-US" altLang="zh-CN" b="0" i="0" smtClean="0">
                        <a:latin typeface="Cambria Math" panose="02040503050406030204" pitchFamily="18" charset="0"/>
                      </a:rPr>
                      <m:t>=0.1</m:t>
                    </m:r>
                  </m:oMath>
                </a14:m>
                <a:endParaRPr kumimoji="1" lang="en-US" altLang="zh-CN" dirty="0">
                  <a:latin typeface="SF Pro Semibold" pitchFamily="2" charset="0"/>
                  <a:cs typeface="SF Pro Semibold" pitchFamily="2" charset="0"/>
                </a:endParaRPr>
              </a:p>
            </p:txBody>
          </p:sp>
        </mc:Choice>
        <mc:Fallback xmlns="">
          <p:sp>
            <p:nvSpPr>
              <p:cNvPr id="6" name="文本框 5">
                <a:extLst>
                  <a:ext uri="{FF2B5EF4-FFF2-40B4-BE49-F238E27FC236}">
                    <a16:creationId xmlns:a16="http://schemas.microsoft.com/office/drawing/2014/main" id="{3BF0ED76-5A0C-EF7B-7CEE-12AA790460E6}"/>
                  </a:ext>
                </a:extLst>
              </p:cNvPr>
              <p:cNvSpPr txBox="1">
                <a:spLocks noRot="1" noChangeAspect="1" noMove="1" noResize="1" noEditPoints="1" noAdjustHandles="1" noChangeArrowheads="1" noChangeShapeType="1" noTextEdit="1"/>
              </p:cNvSpPr>
              <p:nvPr/>
            </p:nvSpPr>
            <p:spPr>
              <a:xfrm>
                <a:off x="1197276" y="1794860"/>
                <a:ext cx="3942144" cy="1779013"/>
              </a:xfrm>
              <a:prstGeom prst="rect">
                <a:avLst/>
              </a:prstGeom>
              <a:blipFill>
                <a:blip r:embed="rId4"/>
                <a:stretch>
                  <a:fillRect l="-1286" t="-1418" b="-283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4B449E9-78AC-F12E-1307-AD419AFA9352}"/>
              </a:ext>
            </a:extLst>
          </p:cNvPr>
          <p:cNvSpPr txBox="1"/>
          <p:nvPr/>
        </p:nvSpPr>
        <p:spPr>
          <a:xfrm>
            <a:off x="995423" y="3995636"/>
            <a:ext cx="5648446" cy="923330"/>
          </a:xfrm>
          <a:prstGeom prst="rect">
            <a:avLst/>
          </a:prstGeom>
          <a:noFill/>
        </p:spPr>
        <p:txBody>
          <a:bodyPr wrap="square" rtlCol="0">
            <a:spAutoFit/>
          </a:bodyPr>
          <a:lstStyle/>
          <a:p>
            <a:r>
              <a:rPr kumimoji="1" lang="en-US" altLang="zh-CN" dirty="0">
                <a:latin typeface="SF Pro Semibold" pitchFamily="2" charset="0"/>
                <a:ea typeface="SF Pro Semibold" pitchFamily="2" charset="0"/>
                <a:cs typeface="SF Pro Semibold" pitchFamily="2" charset="0"/>
              </a:rPr>
              <a:t>Our model parameters’ size is slightly less than the base model in original paper due to the limitation of computational resources.</a:t>
            </a:r>
            <a:endParaRPr kumimoji="1" lang="zh-CN" altLang="en-US" dirty="0">
              <a:latin typeface="SF Pro Semibold" pitchFamily="2" charset="0"/>
              <a:cs typeface="SF Pro Semibold" pitchFamily="2" charset="0"/>
            </a:endParaRPr>
          </a:p>
        </p:txBody>
      </p:sp>
    </p:spTree>
    <p:extLst>
      <p:ext uri="{BB962C8B-B14F-4D97-AF65-F5344CB8AC3E}">
        <p14:creationId xmlns:p14="http://schemas.microsoft.com/office/powerpoint/2010/main" val="72636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01CCCFC0-1C7B-FA23-6D20-9E5D12DED2DD}"/>
              </a:ext>
            </a:extLst>
          </p:cNvPr>
          <p:cNvSpPr>
            <a:spLocks noGrp="1"/>
          </p:cNvSpPr>
          <p:nvPr>
            <p:ph type="title"/>
          </p:nvPr>
        </p:nvSpPr>
        <p:spPr>
          <a:xfrm>
            <a:off x="838200" y="365125"/>
            <a:ext cx="10515600" cy="1325563"/>
          </a:xfrm>
        </p:spPr>
        <p:txBody>
          <a:bodyPr/>
          <a:lstStyle/>
          <a:p>
            <a:r>
              <a:rPr kumimoji="1" lang="en-US" altLang="zh-CN" dirty="0">
                <a:solidFill>
                  <a:srgbClr val="0D0D0D"/>
                </a:solidFill>
                <a:highlight>
                  <a:srgbClr val="FFFFFF"/>
                </a:highlight>
                <a:latin typeface="SF Pro Semibold" pitchFamily="2" charset="0"/>
                <a:ea typeface="SF Pro Semibold" pitchFamily="2" charset="0"/>
                <a:cs typeface="SF Pro Semibold" pitchFamily="2" charset="0"/>
              </a:rPr>
              <a:t>Loading-Data: Padding Mask</a:t>
            </a:r>
            <a:endParaRPr kumimoji="1" lang="zh-CN" altLang="en-US" dirty="0"/>
          </a:p>
        </p:txBody>
      </p:sp>
      <p:sp>
        <p:nvSpPr>
          <p:cNvPr id="5" name="文本框 4">
            <a:extLst>
              <a:ext uri="{FF2B5EF4-FFF2-40B4-BE49-F238E27FC236}">
                <a16:creationId xmlns:a16="http://schemas.microsoft.com/office/drawing/2014/main" id="{6CE2B6CF-1D4C-7F06-F1A6-3B78D84E8467}"/>
              </a:ext>
            </a:extLst>
          </p:cNvPr>
          <p:cNvSpPr txBox="1"/>
          <p:nvPr/>
        </p:nvSpPr>
        <p:spPr>
          <a:xfrm>
            <a:off x="9509380" y="2022923"/>
            <a:ext cx="1710725" cy="369332"/>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Before Padding</a:t>
            </a:r>
            <a:endParaRPr kumimoji="1" lang="zh-CN" altLang="en-US" dirty="0">
              <a:latin typeface="SF Pro Semibold" pitchFamily="2" charset="0"/>
              <a:cs typeface="SF Pro Semibold" pitchFamily="2" charset="0"/>
            </a:endParaRPr>
          </a:p>
        </p:txBody>
      </p:sp>
      <p:sp>
        <p:nvSpPr>
          <p:cNvPr id="6" name="左大括号 5">
            <a:extLst>
              <a:ext uri="{FF2B5EF4-FFF2-40B4-BE49-F238E27FC236}">
                <a16:creationId xmlns:a16="http://schemas.microsoft.com/office/drawing/2014/main" id="{53FBF02A-3ED3-5E1B-2555-8042338ABB72}"/>
              </a:ext>
            </a:extLst>
          </p:cNvPr>
          <p:cNvSpPr/>
          <p:nvPr/>
        </p:nvSpPr>
        <p:spPr>
          <a:xfrm>
            <a:off x="1371332" y="1719761"/>
            <a:ext cx="228510" cy="11914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latin typeface="SF Pro Semibold" pitchFamily="2" charset="0"/>
              <a:cs typeface="SF Pro Semibold" pitchFamily="2" charset="0"/>
            </a:endParaRPr>
          </a:p>
        </p:txBody>
      </p:sp>
      <p:sp>
        <p:nvSpPr>
          <p:cNvPr id="7" name="左大括号 6">
            <a:extLst>
              <a:ext uri="{FF2B5EF4-FFF2-40B4-BE49-F238E27FC236}">
                <a16:creationId xmlns:a16="http://schemas.microsoft.com/office/drawing/2014/main" id="{8E0B7D20-9DD3-C217-6C74-D66AA89BC488}"/>
              </a:ext>
            </a:extLst>
          </p:cNvPr>
          <p:cNvSpPr/>
          <p:nvPr/>
        </p:nvSpPr>
        <p:spPr>
          <a:xfrm rot="10800000">
            <a:off x="9269608" y="3667382"/>
            <a:ext cx="340855" cy="11034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latin typeface="SF Pro Semibold" pitchFamily="2" charset="0"/>
              <a:cs typeface="SF Pro Semibold" pitchFamily="2" charset="0"/>
            </a:endParaRPr>
          </a:p>
        </p:txBody>
      </p:sp>
      <p:sp>
        <p:nvSpPr>
          <p:cNvPr id="9" name="文本框 8">
            <a:extLst>
              <a:ext uri="{FF2B5EF4-FFF2-40B4-BE49-F238E27FC236}">
                <a16:creationId xmlns:a16="http://schemas.microsoft.com/office/drawing/2014/main" id="{140A49A6-79E8-7D68-3FDF-98CEE0D706A8}"/>
              </a:ext>
            </a:extLst>
          </p:cNvPr>
          <p:cNvSpPr txBox="1"/>
          <p:nvPr/>
        </p:nvSpPr>
        <p:spPr>
          <a:xfrm>
            <a:off x="365014" y="2077291"/>
            <a:ext cx="917239" cy="369332"/>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1 Batch</a:t>
            </a:r>
            <a:endParaRPr kumimoji="1" lang="zh-CN" altLang="en-US" dirty="0">
              <a:latin typeface="SF Pro Semibold" pitchFamily="2" charset="0"/>
              <a:cs typeface="SF Pro Semibold" pitchFamily="2" charset="0"/>
            </a:endParaRPr>
          </a:p>
        </p:txBody>
      </p:sp>
      <p:sp>
        <p:nvSpPr>
          <p:cNvPr id="11" name="文本框 10">
            <a:extLst>
              <a:ext uri="{FF2B5EF4-FFF2-40B4-BE49-F238E27FC236}">
                <a16:creationId xmlns:a16="http://schemas.microsoft.com/office/drawing/2014/main" id="{EB884DB5-4FF5-10DA-9DD1-539A71E2CE96}"/>
              </a:ext>
            </a:extLst>
          </p:cNvPr>
          <p:cNvSpPr txBox="1"/>
          <p:nvPr/>
        </p:nvSpPr>
        <p:spPr>
          <a:xfrm>
            <a:off x="1278318" y="3757425"/>
            <a:ext cx="7616188" cy="923330"/>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Sentence 1 : [101, 146  , 1138, 1992, 2371, 117  , 10565, 119  , 102  , 0    , 0    ]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2 : [101, 1252, 170  , 2113, 1315, 7201, 1111  , 1139, 5080, 119, 102]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3 : [101, 2353, 6124, 1108, 1653, 117  , 102    , 0      , 0     , 0     , 0   ] </a:t>
            </a:r>
            <a:endParaRPr kumimoji="1" lang="zh-CN" altLang="en-US" dirty="0">
              <a:latin typeface="SF Pro Semibold" pitchFamily="2" charset="0"/>
              <a:cs typeface="SF Pro Semibold" pitchFamily="2" charset="0"/>
            </a:endParaRPr>
          </a:p>
        </p:txBody>
      </p:sp>
      <p:cxnSp>
        <p:nvCxnSpPr>
          <p:cNvPr id="17" name="直线箭头连接符 16">
            <a:extLst>
              <a:ext uri="{FF2B5EF4-FFF2-40B4-BE49-F238E27FC236}">
                <a16:creationId xmlns:a16="http://schemas.microsoft.com/office/drawing/2014/main" id="{113F29D4-26E4-463F-1E1A-70DCCC2E7AC2}"/>
              </a:ext>
            </a:extLst>
          </p:cNvPr>
          <p:cNvCxnSpPr>
            <a:cxnSpLocks/>
          </p:cNvCxnSpPr>
          <p:nvPr/>
        </p:nvCxnSpPr>
        <p:spPr>
          <a:xfrm>
            <a:off x="4614291" y="2833607"/>
            <a:ext cx="0" cy="787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a16="http://schemas.microsoft.com/office/drawing/2014/main" id="{29668536-FF54-AC20-9119-3DA27C20CE33}"/>
              </a:ext>
            </a:extLst>
          </p:cNvPr>
          <p:cNvSpPr txBox="1"/>
          <p:nvPr/>
        </p:nvSpPr>
        <p:spPr>
          <a:xfrm>
            <a:off x="4614291" y="3042785"/>
            <a:ext cx="1003801" cy="369332"/>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Padding</a:t>
            </a:r>
            <a:endParaRPr kumimoji="1" lang="zh-CN" altLang="en-US" dirty="0">
              <a:latin typeface="SF Pro Semibold" pitchFamily="2" charset="0"/>
              <a:cs typeface="SF Pro Semibold" pitchFamily="2" charset="0"/>
            </a:endParaRPr>
          </a:p>
        </p:txBody>
      </p:sp>
      <p:sp>
        <p:nvSpPr>
          <p:cNvPr id="24" name="文本框 23">
            <a:extLst>
              <a:ext uri="{FF2B5EF4-FFF2-40B4-BE49-F238E27FC236}">
                <a16:creationId xmlns:a16="http://schemas.microsoft.com/office/drawing/2014/main" id="{1AC3B095-6A07-70A4-4024-5AF203B34111}"/>
              </a:ext>
            </a:extLst>
          </p:cNvPr>
          <p:cNvSpPr txBox="1"/>
          <p:nvPr/>
        </p:nvSpPr>
        <p:spPr>
          <a:xfrm>
            <a:off x="1599842" y="1800292"/>
            <a:ext cx="7909538" cy="923330"/>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Sentence 1 : [101, 146  , 1138, 1992, 2371, 117  , 10565, 119  , 102]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2 : [101, 1252, 170  , 2113, 1315, 7201, 1111  , 1139, 5080, 119, 102]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3 : [101, 2353, 6124, 1108, 1653, 117  , 102] </a:t>
            </a:r>
            <a:endParaRPr kumimoji="1" lang="zh-CN" altLang="en-US" dirty="0">
              <a:latin typeface="SF Pro Semibold" pitchFamily="2" charset="0"/>
              <a:cs typeface="SF Pro Semibold" pitchFamily="2" charset="0"/>
            </a:endParaRPr>
          </a:p>
        </p:txBody>
      </p:sp>
      <p:sp>
        <p:nvSpPr>
          <p:cNvPr id="25" name="文本框 24">
            <a:extLst>
              <a:ext uri="{FF2B5EF4-FFF2-40B4-BE49-F238E27FC236}">
                <a16:creationId xmlns:a16="http://schemas.microsoft.com/office/drawing/2014/main" id="{BFA8DD40-ECF7-F840-059B-ECFAF0C2A959}"/>
              </a:ext>
            </a:extLst>
          </p:cNvPr>
          <p:cNvSpPr txBox="1"/>
          <p:nvPr/>
        </p:nvSpPr>
        <p:spPr>
          <a:xfrm>
            <a:off x="2719449" y="5576684"/>
            <a:ext cx="4441397" cy="923330"/>
          </a:xfrm>
          <a:prstGeom prst="rect">
            <a:avLst/>
          </a:prstGeom>
          <a:noFill/>
        </p:spPr>
        <p:txBody>
          <a:bodyPr wrap="square" rtlCol="0">
            <a:spAutoFit/>
          </a:bodyPr>
          <a:lstStyle/>
          <a:p>
            <a:r>
              <a:rPr kumimoji="1" lang="en-US" altLang="zh-CN" dirty="0">
                <a:latin typeface="SF Pro Semibold" pitchFamily="2" charset="0"/>
                <a:ea typeface="SF Pro Semibold" pitchFamily="2" charset="0"/>
                <a:cs typeface="SF Pro Semibold" pitchFamily="2" charset="0"/>
              </a:rPr>
              <a:t>Sentence 1 : [0, 0, 0, 0, 0, 0, 0, 0, 0, 1, 1]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2 : [0, 0, 0, 0, 0, 0, 0, 0, 0, 0, 0] </a:t>
            </a:r>
            <a:br>
              <a:rPr kumimoji="1" lang="en-US" altLang="zh-CN" dirty="0">
                <a:latin typeface="SF Pro Semibold" pitchFamily="2" charset="0"/>
                <a:ea typeface="SF Pro Semibold" pitchFamily="2" charset="0"/>
                <a:cs typeface="SF Pro Semibold" pitchFamily="2" charset="0"/>
              </a:rPr>
            </a:br>
            <a:r>
              <a:rPr kumimoji="1" lang="en-US" altLang="zh-CN" dirty="0">
                <a:latin typeface="SF Pro Semibold" pitchFamily="2" charset="0"/>
                <a:ea typeface="SF Pro Semibold" pitchFamily="2" charset="0"/>
                <a:cs typeface="SF Pro Semibold" pitchFamily="2" charset="0"/>
              </a:rPr>
              <a:t>Sentence 3 : [0, 0, 0, 0, 0, 0, 0, 1, 1, 1, 1] </a:t>
            </a:r>
            <a:endParaRPr kumimoji="1" lang="zh-CN" altLang="en-US" dirty="0">
              <a:latin typeface="SF Pro Semibold" pitchFamily="2" charset="0"/>
              <a:cs typeface="SF Pro Semibold" pitchFamily="2" charset="0"/>
            </a:endParaRPr>
          </a:p>
        </p:txBody>
      </p:sp>
      <p:sp>
        <p:nvSpPr>
          <p:cNvPr id="26" name="文本框 25">
            <a:extLst>
              <a:ext uri="{FF2B5EF4-FFF2-40B4-BE49-F238E27FC236}">
                <a16:creationId xmlns:a16="http://schemas.microsoft.com/office/drawing/2014/main" id="{AEFF1F4E-F7D0-D5F2-3E08-CCEDF0BD0350}"/>
              </a:ext>
            </a:extLst>
          </p:cNvPr>
          <p:cNvSpPr txBox="1"/>
          <p:nvPr/>
        </p:nvSpPr>
        <p:spPr>
          <a:xfrm>
            <a:off x="7368223" y="5806891"/>
            <a:ext cx="1585690" cy="369332"/>
          </a:xfrm>
          <a:prstGeom prst="rect">
            <a:avLst/>
          </a:prstGeom>
          <a:noFill/>
        </p:spPr>
        <p:txBody>
          <a:bodyPr wrap="none" rtlCol="0">
            <a:spAutoFit/>
          </a:bodyPr>
          <a:lstStyle/>
          <a:p>
            <a:r>
              <a:rPr kumimoji="1" lang="en-US" altLang="zh-CN" dirty="0">
                <a:latin typeface="SF Pro Semibold" pitchFamily="2" charset="0"/>
                <a:ea typeface="SF Pro Semibold" pitchFamily="2" charset="0"/>
                <a:cs typeface="SF Pro Semibold" pitchFamily="2" charset="0"/>
              </a:rPr>
              <a:t>Padding Mask</a:t>
            </a:r>
            <a:endParaRPr kumimoji="1" lang="zh-CN" altLang="en-US" dirty="0">
              <a:latin typeface="SF Pro Semibold" pitchFamily="2" charset="0"/>
              <a:cs typeface="SF Pro Semibold" pitchFamily="2" charset="0"/>
            </a:endParaRPr>
          </a:p>
        </p:txBody>
      </p:sp>
      <p:sp>
        <p:nvSpPr>
          <p:cNvPr id="27" name="矩形 26">
            <a:extLst>
              <a:ext uri="{FF2B5EF4-FFF2-40B4-BE49-F238E27FC236}">
                <a16:creationId xmlns:a16="http://schemas.microsoft.com/office/drawing/2014/main" id="{37472420-5CB8-8EE6-8D14-14F52BBDB54A}"/>
              </a:ext>
            </a:extLst>
          </p:cNvPr>
          <p:cNvSpPr/>
          <p:nvPr/>
        </p:nvSpPr>
        <p:spPr>
          <a:xfrm>
            <a:off x="5844643" y="6193320"/>
            <a:ext cx="935865" cy="3237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SF Pro Semibold" pitchFamily="2" charset="0"/>
              <a:cs typeface="SF Pro Semibold" pitchFamily="2" charset="0"/>
            </a:endParaRPr>
          </a:p>
        </p:txBody>
      </p:sp>
      <p:sp>
        <p:nvSpPr>
          <p:cNvPr id="28" name="矩形 27">
            <a:extLst>
              <a:ext uri="{FF2B5EF4-FFF2-40B4-BE49-F238E27FC236}">
                <a16:creationId xmlns:a16="http://schemas.microsoft.com/office/drawing/2014/main" id="{11433B0F-A45C-FAAC-2C74-1355A9A63E63}"/>
              </a:ext>
            </a:extLst>
          </p:cNvPr>
          <p:cNvSpPr/>
          <p:nvPr/>
        </p:nvSpPr>
        <p:spPr>
          <a:xfrm>
            <a:off x="6649791" y="4356964"/>
            <a:ext cx="2126562" cy="3237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SF Pro Semibold" pitchFamily="2" charset="0"/>
              <a:cs typeface="SF Pro Semibold" pitchFamily="2" charset="0"/>
            </a:endParaRPr>
          </a:p>
        </p:txBody>
      </p:sp>
      <p:cxnSp>
        <p:nvCxnSpPr>
          <p:cNvPr id="29" name="直线箭头连接符 28">
            <a:extLst>
              <a:ext uri="{FF2B5EF4-FFF2-40B4-BE49-F238E27FC236}">
                <a16:creationId xmlns:a16="http://schemas.microsoft.com/office/drawing/2014/main" id="{445D6D58-0D73-F1F7-7786-2F4EBED0AF7E}"/>
              </a:ext>
            </a:extLst>
          </p:cNvPr>
          <p:cNvCxnSpPr>
            <a:stCxn id="28" idx="2"/>
          </p:cNvCxnSpPr>
          <p:nvPr/>
        </p:nvCxnSpPr>
        <p:spPr>
          <a:xfrm flipH="1">
            <a:off x="6879465" y="4680755"/>
            <a:ext cx="833607" cy="14954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88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ppt_y</p:attrName>
                                        </p:attrNameLst>
                                      </p:cBhvr>
                                      <p:tavLst>
                                        <p:tav tm="0">
                                          <p:val>
                                            <p:strVal val="#ppt_y+#ppt_h*1.125000"/>
                                          </p:val>
                                        </p:tav>
                                        <p:tav tm="100000">
                                          <p:val>
                                            <p:strVal val="#ppt_y"/>
                                          </p:val>
                                        </p:tav>
                                      </p:tavLst>
                                    </p:anim>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xit" presetSubtype="1" fill="hold" grpId="1" nodeType="clickEffect">
                                  <p:stCondLst>
                                    <p:cond delay="0"/>
                                  </p:stCondLst>
                                  <p:childTnLst>
                                    <p:animEffect transition="out" filter="wheel(1)">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strips(downLeft)">
                                      <p:cBhvr>
                                        <p:cTn id="40" dur="500"/>
                                        <p:tgtEl>
                                          <p:spTgt spid="11"/>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trips(down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arn(inVertical)">
                                      <p:cBhvr>
                                        <p:cTn id="48" dur="500"/>
                                        <p:tgtEl>
                                          <p:spTgt spid="2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arn(inVertic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heckerboard(across)">
                                      <p:cBhvr>
                                        <p:cTn id="56" dur="500"/>
                                        <p:tgtEl>
                                          <p:spTgt spid="27"/>
                                        </p:tgtEl>
                                      </p:cBhvr>
                                    </p:animEffect>
                                  </p:childTnLst>
                                </p:cTn>
                              </p:par>
                              <p:par>
                                <p:cTn id="57" presetID="5" presetClass="entr" presetSubtype="1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checkerboard(across)">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7" grpId="0" animBg="1"/>
      <p:bldP spid="9" grpId="0"/>
      <p:bldP spid="11" grpId="0"/>
      <p:bldP spid="23" grpId="0"/>
      <p:bldP spid="24" grpId="0"/>
      <p:bldP spid="25" grpId="0"/>
      <p:bldP spid="26" grpId="0"/>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41935689-64EA-978D-E214-B06C66FE78DE}"/>
              </a:ext>
            </a:extLst>
          </p:cNvPr>
          <p:cNvSpPr>
            <a:spLocks noGrp="1"/>
          </p:cNvSpPr>
          <p:nvPr>
            <p:ph type="title"/>
          </p:nvPr>
        </p:nvSpPr>
        <p:spPr>
          <a:xfrm>
            <a:off x="838200" y="365125"/>
            <a:ext cx="10515600" cy="1325563"/>
          </a:xfrm>
        </p:spPr>
        <p:txBody>
          <a:bodyPr/>
          <a:lstStyle/>
          <a:p>
            <a:r>
              <a:rPr kumimoji="1" lang="en-US" altLang="zh-CN" dirty="0">
                <a:solidFill>
                  <a:srgbClr val="0D0D0D"/>
                </a:solidFill>
                <a:highlight>
                  <a:srgbClr val="FFFFFF"/>
                </a:highlight>
                <a:latin typeface="SF Pro Semibold" pitchFamily="2" charset="0"/>
                <a:ea typeface="SF Pro Semibold" pitchFamily="2" charset="0"/>
                <a:cs typeface="SF Pro Semibold" pitchFamily="2" charset="0"/>
              </a:rPr>
              <a:t>Loading-Data: Attention Mask</a:t>
            </a:r>
            <a:endParaRPr kumimoji="1" lang="zh-CN" altLang="en-US" dirty="0"/>
          </a:p>
        </p:txBody>
      </p:sp>
      <mc:AlternateContent xmlns:mc="http://schemas.openxmlformats.org/markup-compatibility/2006" xmlns:a14="http://schemas.microsoft.com/office/drawing/2010/main">
        <mc:Choice Requires="a14">
          <p:sp>
            <p:nvSpPr>
              <p:cNvPr id="5" name="内容占位符 6">
                <a:extLst>
                  <a:ext uri="{FF2B5EF4-FFF2-40B4-BE49-F238E27FC236}">
                    <a16:creationId xmlns:a16="http://schemas.microsoft.com/office/drawing/2014/main" id="{CC30D2A4-8EF3-C245-011D-D8CB5560AB2A}"/>
                  </a:ext>
                </a:extLst>
              </p:cNvPr>
              <p:cNvSpPr>
                <a:spLocks noGrp="1"/>
              </p:cNvSpPr>
              <p:nvPr>
                <p:ph idx="1"/>
              </p:nvPr>
            </p:nvSpPr>
            <p:spPr>
              <a:xfrm>
                <a:off x="4035004" y="3194139"/>
                <a:ext cx="7165621" cy="1140177"/>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𝐴𝑡𝑡𝑒𝑛𝑡𝑖𝑜𝑛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𝑠𝑜𝑓𝑡𝑚𝑎𝑥</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e>
                              </m:rad>
                            </m:den>
                          </m:f>
                        </m:e>
                      </m:d>
                      <m:r>
                        <a:rPr lang="en-US" altLang="zh-CN" b="0" i="1" smtClean="0">
                          <a:latin typeface="Cambria Math" panose="02040503050406030204" pitchFamily="18" charset="0"/>
                        </a:rPr>
                        <m:t>𝑉</m:t>
                      </m:r>
                    </m:oMath>
                  </m:oMathPara>
                </a14:m>
                <a:endParaRPr lang="zh-CN" altLang="en-US" dirty="0"/>
              </a:p>
            </p:txBody>
          </p:sp>
        </mc:Choice>
        <mc:Fallback xmlns="">
          <p:sp>
            <p:nvSpPr>
              <p:cNvPr id="5" name="内容占位符 6">
                <a:extLst>
                  <a:ext uri="{FF2B5EF4-FFF2-40B4-BE49-F238E27FC236}">
                    <a16:creationId xmlns:a16="http://schemas.microsoft.com/office/drawing/2014/main" id="{CC30D2A4-8EF3-C245-011D-D8CB5560AB2A}"/>
                  </a:ext>
                </a:extLst>
              </p:cNvPr>
              <p:cNvSpPr>
                <a:spLocks noGrp="1" noRot="1" noChangeAspect="1" noMove="1" noResize="1" noEditPoints="1" noAdjustHandles="1" noChangeArrowheads="1" noChangeShapeType="1" noTextEdit="1"/>
              </p:cNvSpPr>
              <p:nvPr>
                <p:ph idx="1"/>
              </p:nvPr>
            </p:nvSpPr>
            <p:spPr>
              <a:xfrm>
                <a:off x="4035004" y="3194139"/>
                <a:ext cx="7165621" cy="1140177"/>
              </a:xfrm>
              <a:blipFill>
                <a:blip r:embed="rId3"/>
                <a:stretch>
                  <a:fillRect t="-219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48DF7FC-7A77-6801-EB25-3C7A4133ECD4}"/>
              </a:ext>
            </a:extLst>
          </p:cNvPr>
          <p:cNvPicPr>
            <a:picLocks noChangeAspect="1"/>
          </p:cNvPicPr>
          <p:nvPr/>
        </p:nvPicPr>
        <p:blipFill>
          <a:blip r:embed="rId4"/>
          <a:stretch>
            <a:fillRect/>
          </a:stretch>
        </p:blipFill>
        <p:spPr>
          <a:xfrm>
            <a:off x="991375" y="2716478"/>
            <a:ext cx="2085975" cy="2095500"/>
          </a:xfrm>
          <a:prstGeom prst="rect">
            <a:avLst/>
          </a:prstGeom>
        </p:spPr>
      </p:pic>
    </p:spTree>
    <p:extLst>
      <p:ext uri="{BB962C8B-B14F-4D97-AF65-F5344CB8AC3E}">
        <p14:creationId xmlns:p14="http://schemas.microsoft.com/office/powerpoint/2010/main" val="216636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标题 1">
            <a:extLst>
              <a:ext uri="{FF2B5EF4-FFF2-40B4-BE49-F238E27FC236}">
                <a16:creationId xmlns:a16="http://schemas.microsoft.com/office/drawing/2014/main" id="{C0AA4429-E66D-B413-A7ED-E6DF2952BE59}"/>
              </a:ext>
            </a:extLst>
          </p:cNvPr>
          <p:cNvSpPr>
            <a:spLocks noGrp="1"/>
          </p:cNvSpPr>
          <p:nvPr>
            <p:ph type="title"/>
          </p:nvPr>
        </p:nvSpPr>
        <p:spPr>
          <a:xfrm>
            <a:off x="838200" y="365125"/>
            <a:ext cx="10515600" cy="1325563"/>
          </a:xfrm>
        </p:spPr>
        <p:txBody>
          <a:bodyPr/>
          <a:lstStyle/>
          <a:p>
            <a:r>
              <a:rPr kumimoji="1" lang="en-US" altLang="zh-CN" dirty="0">
                <a:solidFill>
                  <a:srgbClr val="0D0D0D"/>
                </a:solidFill>
                <a:highlight>
                  <a:srgbClr val="FFFFFF"/>
                </a:highlight>
                <a:latin typeface="SF Pro Semibold" pitchFamily="2" charset="0"/>
                <a:ea typeface="SF Pro Semibold" pitchFamily="2" charset="0"/>
                <a:cs typeface="SF Pro Semibold" pitchFamily="2" charset="0"/>
              </a:rPr>
              <a:t>Training</a:t>
            </a:r>
            <a:endParaRPr kumimoji="1" lang="zh-CN" altLang="en-US" dirty="0"/>
          </a:p>
        </p:txBody>
      </p:sp>
      <p:graphicFrame>
        <p:nvGraphicFramePr>
          <p:cNvPr id="5" name="内容占位符 2">
            <a:extLst>
              <a:ext uri="{FF2B5EF4-FFF2-40B4-BE49-F238E27FC236}">
                <a16:creationId xmlns:a16="http://schemas.microsoft.com/office/drawing/2014/main" id="{16E56DA0-29F1-AB87-A4D2-6E7BD1E9EDF5}"/>
              </a:ext>
            </a:extLst>
          </p:cNvPr>
          <p:cNvGraphicFramePr>
            <a:graphicFrameLocks noGrp="1"/>
          </p:cNvGraphicFramePr>
          <p:nvPr>
            <p:ph idx="1"/>
            <p:extLst>
              <p:ext uri="{D42A27DB-BD31-4B8C-83A1-F6EECF244321}">
                <p14:modId xmlns:p14="http://schemas.microsoft.com/office/powerpoint/2010/main" val="37568820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1913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631</TotalTime>
  <Words>2468</Words>
  <Application>Microsoft Macintosh PowerPoint</Application>
  <PresentationFormat>宽屏</PresentationFormat>
  <Paragraphs>159</Paragraphs>
  <Slides>16</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Söhne</vt:lpstr>
      <vt:lpstr>Arial</vt:lpstr>
      <vt:lpstr>Cambria Math</vt:lpstr>
      <vt:lpstr>SF Pro Semibold</vt:lpstr>
      <vt:lpstr>Office 主题​​</vt:lpstr>
      <vt:lpstr>Transformer Based Machine Translation</vt:lpstr>
      <vt:lpstr>Abstract</vt:lpstr>
      <vt:lpstr>Outline</vt:lpstr>
      <vt:lpstr>Data Preprocessing</vt:lpstr>
      <vt:lpstr>Data After Preprocessing</vt:lpstr>
      <vt:lpstr>Model Architecture</vt:lpstr>
      <vt:lpstr>Loading-Data: Padding Mask</vt:lpstr>
      <vt:lpstr>Loading-Data: Attention Mask</vt:lpstr>
      <vt:lpstr>Training</vt:lpstr>
      <vt:lpstr>Training: Teacher Forcing</vt:lpstr>
      <vt:lpstr>Inference: Auto-regressive</vt:lpstr>
      <vt:lpstr>Evaluation</vt:lpstr>
      <vt:lpstr>Results</vt:lpstr>
      <vt:lpstr>Output</vt:lpstr>
      <vt:lpstr>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Based Machine Translation</dc:title>
  <dc:creator>Jiayuan Shen</dc:creator>
  <cp:lastModifiedBy>Jiayuan Shen</cp:lastModifiedBy>
  <cp:revision>16</cp:revision>
  <dcterms:created xsi:type="dcterms:W3CDTF">2024-05-07T19:33:38Z</dcterms:created>
  <dcterms:modified xsi:type="dcterms:W3CDTF">2024-05-12T20:21:57Z</dcterms:modified>
</cp:coreProperties>
</file>