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511" r:id="rId1"/>
  </p:sldMasterIdLst>
  <p:notesMasterIdLst>
    <p:notesMasterId r:id="rId41"/>
  </p:notesMasterIdLst>
  <p:handoutMasterIdLst>
    <p:handoutMasterId r:id="rId42"/>
  </p:handoutMasterIdLst>
  <p:sldIdLst>
    <p:sldId id="638" r:id="rId2"/>
    <p:sldId id="470" r:id="rId3"/>
    <p:sldId id="643" r:id="rId4"/>
    <p:sldId id="468" r:id="rId5"/>
    <p:sldId id="561" r:id="rId6"/>
    <p:sldId id="564" r:id="rId7"/>
    <p:sldId id="563" r:id="rId8"/>
    <p:sldId id="644" r:id="rId9"/>
    <p:sldId id="566" r:id="rId10"/>
    <p:sldId id="567" r:id="rId11"/>
    <p:sldId id="642" r:id="rId12"/>
    <p:sldId id="568" r:id="rId13"/>
    <p:sldId id="569" r:id="rId14"/>
    <p:sldId id="570" r:id="rId15"/>
    <p:sldId id="571" r:id="rId16"/>
    <p:sldId id="572" r:id="rId17"/>
    <p:sldId id="573" r:id="rId18"/>
    <p:sldId id="574" r:id="rId19"/>
    <p:sldId id="575" r:id="rId20"/>
    <p:sldId id="576" r:id="rId21"/>
    <p:sldId id="578" r:id="rId22"/>
    <p:sldId id="579" r:id="rId23"/>
    <p:sldId id="486" r:id="rId24"/>
    <p:sldId id="485" r:id="rId25"/>
    <p:sldId id="487" r:id="rId26"/>
    <p:sldId id="580" r:id="rId27"/>
    <p:sldId id="581" r:id="rId28"/>
    <p:sldId id="488" r:id="rId29"/>
    <p:sldId id="582" r:id="rId30"/>
    <p:sldId id="583" r:id="rId31"/>
    <p:sldId id="584" r:id="rId32"/>
    <p:sldId id="492" r:id="rId33"/>
    <p:sldId id="495" r:id="rId34"/>
    <p:sldId id="497" r:id="rId35"/>
    <p:sldId id="496" r:id="rId36"/>
    <p:sldId id="498" r:id="rId37"/>
    <p:sldId id="585" r:id="rId38"/>
    <p:sldId id="645" r:id="rId39"/>
    <p:sldId id="646" r:id="rId40"/>
  </p:sldIdLst>
  <p:sldSz cx="9144000" cy="6858000" type="screen4x3"/>
  <p:notesSz cx="6832600" cy="9906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1128" userDrawn="1">
          <p15:clr>
            <a:srgbClr val="A4A3A4"/>
          </p15:clr>
        </p15:guide>
        <p15:guide id="2" pos="635" userDrawn="1">
          <p15:clr>
            <a:srgbClr val="A4A3A4"/>
          </p15:clr>
        </p15:guide>
        <p15:guide id="3" pos="960" userDrawn="1">
          <p15:clr>
            <a:srgbClr val="A4A3A4"/>
          </p15:clr>
        </p15:guide>
        <p15:guide id="4" pos="3600" userDrawn="1">
          <p15:clr>
            <a:srgbClr val="A4A3A4"/>
          </p15:clr>
        </p15:guide>
      </p15:sldGuideLst>
    </p:ext>
    <p:ext uri="{2D200454-40CA-4A62-9FC3-DE9A4176ACB9}">
      <p15:notesGuideLst xmlns="" xmlns:p15="http://schemas.microsoft.com/office/powerpoint/2012/main">
        <p15:guide id="1" orient="horz" pos="3120">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 clrIdx="0">
    <p:extLst>
      <p:ext uri="{19B8F6BF-5375-455C-9EA6-DF929625EA0E}">
        <p15:presenceInfo xmlns=""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CC0099"/>
    <a:srgbClr val="FF33CC"/>
    <a:srgbClr val="008000"/>
    <a:srgbClr val="FF9900"/>
    <a:srgbClr val="800000"/>
    <a:srgbClr val="009900"/>
    <a:srgbClr val="B51723"/>
    <a:srgbClr val="0033CC"/>
    <a:srgbClr val="000099"/>
    <a:srgbClr val="CC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1765" autoAdjust="0"/>
  </p:normalViewPr>
  <p:slideViewPr>
    <p:cSldViewPr snapToGrid="0">
      <p:cViewPr>
        <p:scale>
          <a:sx n="80" d="100"/>
          <a:sy n="80" d="100"/>
        </p:scale>
        <p:origin x="-240" y="667"/>
      </p:cViewPr>
      <p:guideLst>
        <p:guide orient="horz" pos="1128"/>
        <p:guide pos="635"/>
        <p:guide pos="960"/>
        <p:guide pos="3600"/>
      </p:guideLst>
    </p:cSldViewPr>
  </p:slideViewPr>
  <p:outlineViewPr>
    <p:cViewPr>
      <p:scale>
        <a:sx n="33" d="100"/>
        <a:sy n="33" d="100"/>
      </p:scale>
      <p:origin x="0" y="88944"/>
    </p:cViewPr>
  </p:outlineViewPr>
  <p:notesTextViewPr>
    <p:cViewPr>
      <p:scale>
        <a:sx n="100" d="100"/>
        <a:sy n="100" d="100"/>
      </p:scale>
      <p:origin x="0" y="0"/>
    </p:cViewPr>
  </p:notesTextViewPr>
  <p:sorterViewPr>
    <p:cViewPr>
      <p:scale>
        <a:sx n="75" d="100"/>
        <a:sy n="75" d="100"/>
      </p:scale>
      <p:origin x="0" y="-18048"/>
    </p:cViewPr>
  </p:sorterViewPr>
  <p:notesViewPr>
    <p:cSldViewPr snapToGrid="0">
      <p:cViewPr varScale="1">
        <p:scale>
          <a:sx n="37" d="100"/>
          <a:sy n="37" d="100"/>
        </p:scale>
        <p:origin x="-1470" y="-96"/>
      </p:cViewPr>
      <p:guideLst>
        <p:guide orient="horz" pos="3120"/>
        <p:guide pos="215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7" name="Rectangle 3"/>
          <p:cNvSpPr>
            <a:spLocks noGrp="1" noChangeArrowheads="1"/>
          </p:cNvSpPr>
          <p:nvPr>
            <p:ph type="dt" sz="quarter"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52228" name="Rectangle 4"/>
          <p:cNvSpPr>
            <a:spLocks noGrp="1" noChangeArrowheads="1"/>
          </p:cNvSpPr>
          <p:nvPr>
            <p:ph type="ftr" sz="quarter" idx="2"/>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9" name="Rectangle 5"/>
          <p:cNvSpPr>
            <a:spLocks noGrp="1" noChangeArrowheads="1"/>
          </p:cNvSpPr>
          <p:nvPr>
            <p:ph type="sldNum" sz="quarter" idx="3"/>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1B67EBD8-FF4B-4EE6-8125-159F7FA9DF36}" type="slidenum">
              <a:rPr lang="en-US" altLang="en-US"/>
              <a:pPr>
                <a:defRPr/>
              </a:pPr>
              <a:t>‹#›</a:t>
            </a:fld>
            <a:endParaRPr lang="en-US" altLang="en-US"/>
          </a:p>
        </p:txBody>
      </p:sp>
    </p:spTree>
    <p:extLst>
      <p:ext uri="{BB962C8B-B14F-4D97-AF65-F5344CB8AC3E}">
        <p14:creationId xmlns="" xmlns:p14="http://schemas.microsoft.com/office/powerpoint/2010/main" val="3994016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3" name="Rectangle 3"/>
          <p:cNvSpPr>
            <a:spLocks noGrp="1" noChangeArrowheads="1"/>
          </p:cNvSpPr>
          <p:nvPr>
            <p:ph type="dt"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941388" y="742950"/>
            <a:ext cx="4953000" cy="37147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11225" y="4706938"/>
            <a:ext cx="5010150" cy="4456112"/>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06" name="Rectangle 6"/>
          <p:cNvSpPr>
            <a:spLocks noGrp="1" noChangeArrowheads="1"/>
          </p:cNvSpPr>
          <p:nvPr>
            <p:ph type="ftr" sz="quarter" idx="4"/>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7" name="Rectangle 7"/>
          <p:cNvSpPr>
            <a:spLocks noGrp="1" noChangeArrowheads="1"/>
          </p:cNvSpPr>
          <p:nvPr>
            <p:ph type="sldNum" sz="quarter" idx="5"/>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AD5917C6-AE04-4577-B86B-9BBB7CAA6E4D}" type="slidenum">
              <a:rPr lang="en-US" altLang="en-US"/>
              <a:pPr>
                <a:defRPr/>
              </a:pPr>
              <a:t>‹#›</a:t>
            </a:fld>
            <a:endParaRPr lang="en-US" altLang="en-US"/>
          </a:p>
        </p:txBody>
      </p:sp>
    </p:spTree>
    <p:extLst>
      <p:ext uri="{BB962C8B-B14F-4D97-AF65-F5344CB8AC3E}">
        <p14:creationId xmlns="" xmlns:p14="http://schemas.microsoft.com/office/powerpoint/2010/main" val="615459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a:t>
            </a:fld>
            <a:endParaRPr lang="en-US" altLang="en-US"/>
          </a:p>
        </p:txBody>
      </p:sp>
    </p:spTree>
    <p:extLst>
      <p:ext uri="{BB962C8B-B14F-4D97-AF65-F5344CB8AC3E}">
        <p14:creationId xmlns="" xmlns:p14="http://schemas.microsoft.com/office/powerpoint/2010/main" val="1392551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10</a:t>
            </a:fld>
            <a:endParaRPr lang="en-US" altLang="en-US"/>
          </a:p>
        </p:txBody>
      </p:sp>
    </p:spTree>
    <p:extLst>
      <p:ext uri="{BB962C8B-B14F-4D97-AF65-F5344CB8AC3E}">
        <p14:creationId xmlns="" xmlns:p14="http://schemas.microsoft.com/office/powerpoint/2010/main" val="1935547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The second algorithm for graph traversal is the Depth First Search. </a:t>
            </a:r>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11</a:t>
            </a:fld>
            <a:endParaRPr lang="en-US" altLang="en-US"/>
          </a:p>
        </p:txBody>
      </p:sp>
    </p:spTree>
    <p:extLst>
      <p:ext uri="{BB962C8B-B14F-4D97-AF65-F5344CB8AC3E}">
        <p14:creationId xmlns="" xmlns:p14="http://schemas.microsoft.com/office/powerpoint/2010/main" val="3763794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Suppose </a:t>
            </a:r>
            <a:r>
              <a:rPr kumimoji="1" lang="en-US" sz="1200" kern="1200" dirty="0">
                <a:solidFill>
                  <a:schemeClr val="tx1"/>
                </a:solidFill>
                <a:effectLst/>
                <a:latin typeface="Times New Roman" pitchFamily="18" charset="0"/>
                <a:ea typeface="+mn-ea"/>
                <a:cs typeface="+mn-cs"/>
              </a:rPr>
              <a:t>we start from vertex v, and w1, w2, and so on till </a:t>
            </a:r>
            <a:r>
              <a:rPr kumimoji="1" lang="en-US" sz="1200" kern="1200" dirty="0" err="1">
                <a:solidFill>
                  <a:schemeClr val="tx1"/>
                </a:solidFill>
                <a:effectLst/>
                <a:latin typeface="Times New Roman" pitchFamily="18" charset="0"/>
                <a:ea typeface="+mn-ea"/>
                <a:cs typeface="+mn-cs"/>
              </a:rPr>
              <a:t>wk</a:t>
            </a:r>
            <a:r>
              <a:rPr kumimoji="1" lang="en-US" sz="1200" kern="1200" dirty="0">
                <a:solidFill>
                  <a:schemeClr val="tx1"/>
                </a:solidFill>
                <a:effectLst/>
                <a:latin typeface="Times New Roman" pitchFamily="18" charset="0"/>
                <a:ea typeface="+mn-ea"/>
                <a:cs typeface="+mn-cs"/>
              </a:rPr>
              <a:t> are neighbors of vertex v.  In other words, they are adjacent to vertex v. </a:t>
            </a:r>
          </a:p>
          <a:p>
            <a:r>
              <a:rPr kumimoji="1" lang="en-US" sz="1200" kern="1200" dirty="0" smtClean="0">
                <a:solidFill>
                  <a:schemeClr val="tx1"/>
                </a:solidFill>
                <a:effectLst/>
                <a:latin typeface="Times New Roman" pitchFamily="18" charset="0"/>
                <a:ea typeface="+mn-ea"/>
                <a:cs typeface="+mn-cs"/>
              </a:rPr>
              <a:t>During </a:t>
            </a:r>
            <a:r>
              <a:rPr kumimoji="1" lang="en-US" sz="1200" kern="1200" dirty="0">
                <a:solidFill>
                  <a:schemeClr val="tx1"/>
                </a:solidFill>
                <a:effectLst/>
                <a:latin typeface="Times New Roman" pitchFamily="18" charset="0"/>
                <a:ea typeface="+mn-ea"/>
                <a:cs typeface="+mn-cs"/>
              </a:rPr>
              <a:t>our visit to vertex v, we go to visit vertex w1, and keep other neighbors of v waiting. Visiting w1 is considered as part of visiting v, because we will return from w1 to v in the future. Next, instead of visiting w2, we are going to directly visit the neighbor of w1. </a:t>
            </a:r>
          </a:p>
          <a:p>
            <a:r>
              <a:rPr kumimoji="1" lang="en-US" sz="1200" kern="1200" dirty="0" smtClean="0">
                <a:solidFill>
                  <a:schemeClr val="tx1"/>
                </a:solidFill>
                <a:effectLst/>
                <a:latin typeface="Times New Roman" pitchFamily="18" charset="0"/>
                <a:ea typeface="+mn-ea"/>
                <a:cs typeface="+mn-cs"/>
              </a:rPr>
              <a:t>When </a:t>
            </a:r>
            <a:r>
              <a:rPr kumimoji="1" lang="en-US" sz="1200" kern="1200" dirty="0">
                <a:solidFill>
                  <a:schemeClr val="tx1"/>
                </a:solidFill>
                <a:effectLst/>
                <a:latin typeface="Times New Roman" pitchFamily="18" charset="0"/>
                <a:ea typeface="+mn-ea"/>
                <a:cs typeface="+mn-cs"/>
              </a:rPr>
              <a:t>visiting w1, we explore all the vertices adjacent to it, as well as neighbors of neighbors. This means that we visit all vertices that can be reached from w1. After that, we will backtrack to v, and try the next neighbor of v, which is vertex w2. And likewise, we will explore the neighborhood of w2, and backtrack to v again, and then explore the neighborhood of w3, and so on. Here, “backtrack” is the key move. This is like travelling to a city, and putting our luggage in a hotel. TW will explore the places of interest in the city, but at the end of the day we need to return to the hotel for a rest, so that we can continue exploring the city  the next day. So returning to the hotel is like the “backtrack” here.</a:t>
            </a:r>
          </a:p>
          <a:p>
            <a:endParaRPr kumimoji="1" lang="en-SG" sz="1200" kern="1200" dirty="0">
              <a:solidFill>
                <a:schemeClr val="tx1"/>
              </a:solidFill>
              <a:effectLst/>
              <a:latin typeface="Times New Roman" pitchFamily="18" charset="0"/>
              <a:ea typeface="+mn-ea"/>
              <a:cs typeface="+mn-cs"/>
            </a:endParaRPr>
          </a:p>
          <a:p>
            <a:r>
              <a:rPr kumimoji="1" lang="en-US" sz="1200" kern="1200" dirty="0">
                <a:solidFill>
                  <a:schemeClr val="tx1"/>
                </a:solidFill>
                <a:effectLst/>
                <a:latin typeface="Times New Roman" pitchFamily="18" charset="0"/>
                <a:ea typeface="+mn-ea"/>
                <a:cs typeface="+mn-cs"/>
              </a:rPr>
              <a:t>Let us compare the two algorithms of graph traversal. In BFS, we will visit all the direct neighbors of the source vertex, before exploring the next layer of vertices further away. But in DFS, we go deeper first. After visiting the first neighbor, we will visit the neighbor of the first neighbor, instead of the second neighbor of the source vertex. As the names of the two algorithms suggest, BFS and DFS give priorities to different dimensions, breadth (which is horizontal) versus depth (which is vertical).</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12</a:t>
            </a:fld>
            <a:endParaRPr lang="en-US" altLang="en-US"/>
          </a:p>
        </p:txBody>
      </p:sp>
    </p:spTree>
    <p:extLst>
      <p:ext uri="{BB962C8B-B14F-4D97-AF65-F5344CB8AC3E}">
        <p14:creationId xmlns="" xmlns:p14="http://schemas.microsoft.com/office/powerpoint/2010/main" val="57491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Here is a picture to illustrate the Depth first search. </a:t>
            </a:r>
          </a:p>
          <a:p>
            <a:r>
              <a:rPr kumimoji="1" lang="en-US" sz="1200" kern="1200" dirty="0" smtClean="0">
                <a:solidFill>
                  <a:schemeClr val="tx1"/>
                </a:solidFill>
                <a:effectLst/>
                <a:latin typeface="Times New Roman" pitchFamily="18" charset="0"/>
                <a:ea typeface="+mn-ea"/>
                <a:cs typeface="+mn-cs"/>
              </a:rPr>
              <a:t>Starting </a:t>
            </a:r>
            <a:r>
              <a:rPr kumimoji="1" lang="en-US" sz="1200" kern="1200" dirty="0">
                <a:solidFill>
                  <a:schemeClr val="tx1"/>
                </a:solidFill>
                <a:effectLst/>
                <a:latin typeface="Times New Roman" pitchFamily="18" charset="0"/>
                <a:ea typeface="+mn-ea"/>
                <a:cs typeface="+mn-cs"/>
              </a:rPr>
              <a:t>from vertex v, we will first visit w1. </a:t>
            </a:r>
          </a:p>
          <a:p>
            <a:r>
              <a:rPr kumimoji="1" lang="en-US" sz="1200" kern="1200" dirty="0" smtClean="0">
                <a:solidFill>
                  <a:schemeClr val="tx1"/>
                </a:solidFill>
                <a:effectLst/>
                <a:latin typeface="Times New Roman" pitchFamily="18" charset="0"/>
                <a:ea typeface="+mn-ea"/>
                <a:cs typeface="+mn-cs"/>
              </a:rPr>
              <a:t>Then</a:t>
            </a:r>
            <a:r>
              <a:rPr kumimoji="1" lang="en-US" sz="1200" kern="1200" dirty="0">
                <a:solidFill>
                  <a:schemeClr val="tx1"/>
                </a:solidFill>
                <a:effectLst/>
                <a:latin typeface="Times New Roman" pitchFamily="18" charset="0"/>
                <a:ea typeface="+mn-ea"/>
                <a:cs typeface="+mn-cs"/>
              </a:rPr>
              <a:t>, the next vertex we are going to visit is w11. </a:t>
            </a:r>
          </a:p>
          <a:p>
            <a:r>
              <a:rPr kumimoji="1" lang="en-US" sz="1200" kern="1200" dirty="0" smtClean="0">
                <a:solidFill>
                  <a:schemeClr val="tx1"/>
                </a:solidFill>
                <a:effectLst/>
                <a:latin typeface="Times New Roman" pitchFamily="18" charset="0"/>
                <a:ea typeface="+mn-ea"/>
                <a:cs typeface="+mn-cs"/>
              </a:rPr>
              <a:t>After </a:t>
            </a:r>
            <a:r>
              <a:rPr kumimoji="1" lang="en-US" sz="1200" kern="1200" dirty="0">
                <a:solidFill>
                  <a:schemeClr val="tx1"/>
                </a:solidFill>
                <a:effectLst/>
                <a:latin typeface="Times New Roman" pitchFamily="18" charset="0"/>
                <a:ea typeface="+mn-ea"/>
                <a:cs typeface="+mn-cs"/>
              </a:rPr>
              <a:t>which, we will  backtrack to w1, and explore an alternative path, which will be leading to w12. </a:t>
            </a:r>
          </a:p>
          <a:p>
            <a:r>
              <a:rPr kumimoji="1" lang="en-US" sz="1200" kern="1200" dirty="0" smtClean="0">
                <a:solidFill>
                  <a:schemeClr val="tx1"/>
                </a:solidFill>
                <a:effectLst/>
                <a:latin typeface="Times New Roman" pitchFamily="18" charset="0"/>
                <a:ea typeface="+mn-ea"/>
                <a:cs typeface="+mn-cs"/>
              </a:rPr>
              <a:t>Then </a:t>
            </a:r>
            <a:r>
              <a:rPr kumimoji="1" lang="en-US" sz="1200" kern="1200" dirty="0">
                <a:solidFill>
                  <a:schemeClr val="tx1"/>
                </a:solidFill>
                <a:effectLst/>
                <a:latin typeface="Times New Roman" pitchFamily="18" charset="0"/>
                <a:ea typeface="+mn-ea"/>
                <a:cs typeface="+mn-cs"/>
              </a:rPr>
              <a:t>again, we will backtrack to w1 exploring the next neighbor w13. </a:t>
            </a:r>
          </a:p>
          <a:p>
            <a:r>
              <a:rPr kumimoji="1" lang="en-US" sz="1200" kern="1200" dirty="0" smtClean="0">
                <a:solidFill>
                  <a:schemeClr val="tx1"/>
                </a:solidFill>
                <a:effectLst/>
                <a:latin typeface="Times New Roman" pitchFamily="18" charset="0"/>
                <a:ea typeface="+mn-ea"/>
                <a:cs typeface="+mn-cs"/>
              </a:rPr>
              <a:t>When </a:t>
            </a:r>
            <a:r>
              <a:rPr kumimoji="1" lang="en-US" sz="1200" kern="1200" dirty="0">
                <a:solidFill>
                  <a:schemeClr val="tx1"/>
                </a:solidFill>
                <a:effectLst/>
                <a:latin typeface="Times New Roman" pitchFamily="18" charset="0"/>
                <a:ea typeface="+mn-ea"/>
                <a:cs typeface="+mn-cs"/>
              </a:rPr>
              <a:t>all the neighbors of w1 have been explored, we will backtrack to v, and try an alternative path from v, which is to w2. </a:t>
            </a:r>
          </a:p>
          <a:p>
            <a:r>
              <a:rPr kumimoji="1" lang="en-US" sz="1200" kern="1200" dirty="0" smtClean="0">
                <a:solidFill>
                  <a:schemeClr val="tx1"/>
                </a:solidFill>
                <a:effectLst/>
                <a:latin typeface="Times New Roman" pitchFamily="18" charset="0"/>
                <a:ea typeface="+mn-ea"/>
                <a:cs typeface="+mn-cs"/>
              </a:rPr>
              <a:t>After </a:t>
            </a:r>
            <a:r>
              <a:rPr kumimoji="1" lang="en-US" sz="1200" kern="1200" dirty="0">
                <a:solidFill>
                  <a:schemeClr val="tx1"/>
                </a:solidFill>
                <a:effectLst/>
                <a:latin typeface="Times New Roman" pitchFamily="18" charset="0"/>
                <a:ea typeface="+mn-ea"/>
                <a:cs typeface="+mn-cs"/>
              </a:rPr>
              <a:t>the neighborhood of w2 is explored, we go to w3, and so forth.</a:t>
            </a:r>
            <a:endParaRPr kumimoji="1" lang="en-SG" sz="1200" kern="1200" dirty="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Here </a:t>
            </a:r>
            <a:r>
              <a:rPr kumimoji="1" lang="en-US" sz="1200" kern="1200" dirty="0">
                <a:solidFill>
                  <a:schemeClr val="tx1"/>
                </a:solidFill>
                <a:effectLst/>
                <a:latin typeface="Times New Roman" pitchFamily="18" charset="0"/>
                <a:ea typeface="+mn-ea"/>
                <a:cs typeface="+mn-cs"/>
              </a:rPr>
              <a:t>is the pseudo code for Depth first search. </a:t>
            </a:r>
          </a:p>
          <a:p>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function DFS, which stands for depth first search, is a recursive function. Although it is a different strategy from the Breadth first search, there are still some common techniques between these two algorithms. One, is we use marking technique to ensure there is no duplicate visit. I will explain the DFS algorithm in detail after we have learned the specifics of BFS. </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13</a:t>
            </a:fld>
            <a:endParaRPr lang="en-US" altLang="en-US"/>
          </a:p>
        </p:txBody>
      </p:sp>
    </p:spTree>
    <p:extLst>
      <p:ext uri="{BB962C8B-B14F-4D97-AF65-F5344CB8AC3E}">
        <p14:creationId xmlns="" xmlns:p14="http://schemas.microsoft.com/office/powerpoint/2010/main" val="250042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14</a:t>
            </a:fld>
            <a:endParaRPr lang="en-US" altLang="en-US"/>
          </a:p>
        </p:txBody>
      </p:sp>
    </p:spTree>
    <p:extLst>
      <p:ext uri="{BB962C8B-B14F-4D97-AF65-F5344CB8AC3E}">
        <p14:creationId xmlns="" xmlns:p14="http://schemas.microsoft.com/office/powerpoint/2010/main" val="1487641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15</a:t>
            </a:fld>
            <a:endParaRPr lang="en-US" altLang="en-US"/>
          </a:p>
        </p:txBody>
      </p:sp>
    </p:spTree>
    <p:extLst>
      <p:ext uri="{BB962C8B-B14F-4D97-AF65-F5344CB8AC3E}">
        <p14:creationId xmlns="" xmlns:p14="http://schemas.microsoft.com/office/powerpoint/2010/main" val="3752032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16</a:t>
            </a:fld>
            <a:endParaRPr lang="en-US" altLang="en-US"/>
          </a:p>
        </p:txBody>
      </p:sp>
    </p:spTree>
    <p:extLst>
      <p:ext uri="{BB962C8B-B14F-4D97-AF65-F5344CB8AC3E}">
        <p14:creationId xmlns="" xmlns:p14="http://schemas.microsoft.com/office/powerpoint/2010/main" val="4216361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17</a:t>
            </a:fld>
            <a:endParaRPr lang="en-US" altLang="en-US"/>
          </a:p>
        </p:txBody>
      </p:sp>
    </p:spTree>
    <p:extLst>
      <p:ext uri="{BB962C8B-B14F-4D97-AF65-F5344CB8AC3E}">
        <p14:creationId xmlns="" xmlns:p14="http://schemas.microsoft.com/office/powerpoint/2010/main" val="2155256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18</a:t>
            </a:fld>
            <a:endParaRPr lang="en-US" altLang="en-US"/>
          </a:p>
        </p:txBody>
      </p:sp>
    </p:spTree>
    <p:extLst>
      <p:ext uri="{BB962C8B-B14F-4D97-AF65-F5344CB8AC3E}">
        <p14:creationId xmlns="" xmlns:p14="http://schemas.microsoft.com/office/powerpoint/2010/main" val="586498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19</a:t>
            </a:fld>
            <a:endParaRPr lang="en-US" altLang="en-US"/>
          </a:p>
        </p:txBody>
      </p:sp>
    </p:spTree>
    <p:extLst>
      <p:ext uri="{BB962C8B-B14F-4D97-AF65-F5344CB8AC3E}">
        <p14:creationId xmlns="" xmlns:p14="http://schemas.microsoft.com/office/powerpoint/2010/main" val="375477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In this module, we will learn algorithms for solving this problem called “traversal of graphs”. </a:t>
            </a:r>
            <a:endParaRPr lang="en-US"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a:t>
            </a:fld>
            <a:endParaRPr lang="en-US" altLang="en-US"/>
          </a:p>
        </p:txBody>
      </p:sp>
    </p:spTree>
    <p:extLst>
      <p:ext uri="{BB962C8B-B14F-4D97-AF65-F5344CB8AC3E}">
        <p14:creationId xmlns="" xmlns:p14="http://schemas.microsoft.com/office/powerpoint/2010/main" val="3491983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20</a:t>
            </a:fld>
            <a:endParaRPr lang="en-US" altLang="en-US"/>
          </a:p>
        </p:txBody>
      </p:sp>
    </p:spTree>
    <p:extLst>
      <p:ext uri="{BB962C8B-B14F-4D97-AF65-F5344CB8AC3E}">
        <p14:creationId xmlns="" xmlns:p14="http://schemas.microsoft.com/office/powerpoint/2010/main" val="810431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21</a:t>
            </a:fld>
            <a:endParaRPr lang="en-US" altLang="en-US"/>
          </a:p>
        </p:txBody>
      </p:sp>
    </p:spTree>
    <p:extLst>
      <p:ext uri="{BB962C8B-B14F-4D97-AF65-F5344CB8AC3E}">
        <p14:creationId xmlns="" xmlns:p14="http://schemas.microsoft.com/office/powerpoint/2010/main" val="3101458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22</a:t>
            </a:fld>
            <a:endParaRPr lang="en-US" altLang="en-US"/>
          </a:p>
        </p:txBody>
      </p:sp>
    </p:spTree>
    <p:extLst>
      <p:ext uri="{BB962C8B-B14F-4D97-AF65-F5344CB8AC3E}">
        <p14:creationId xmlns="" xmlns:p14="http://schemas.microsoft.com/office/powerpoint/2010/main" val="414823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23</a:t>
            </a:fld>
            <a:endParaRPr lang="en-US" altLang="en-US"/>
          </a:p>
        </p:txBody>
      </p:sp>
    </p:spTree>
    <p:extLst>
      <p:ext uri="{BB962C8B-B14F-4D97-AF65-F5344CB8AC3E}">
        <p14:creationId xmlns="" xmlns:p14="http://schemas.microsoft.com/office/powerpoint/2010/main" val="576035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Backtracking is a strategy of algorithm design for solving some artificial intelligence problems. It is actually an application of Depth First Search. The main idea is that we are going to generate the possible solutions to a problem as a tree, which is dynamically generated. </a:t>
            </a:r>
          </a:p>
          <a:p>
            <a:r>
              <a:rPr kumimoji="1" lang="en-US" sz="1200" kern="1200" dirty="0" smtClean="0">
                <a:solidFill>
                  <a:schemeClr val="tx1"/>
                </a:solidFill>
                <a:effectLst/>
                <a:latin typeface="Times New Roman" pitchFamily="18" charset="0"/>
                <a:ea typeface="+mn-ea"/>
                <a:cs typeface="+mn-cs"/>
              </a:rPr>
              <a:t>And </a:t>
            </a:r>
            <a:r>
              <a:rPr kumimoji="1" lang="en-US" sz="1200" kern="1200" dirty="0">
                <a:solidFill>
                  <a:schemeClr val="tx1"/>
                </a:solidFill>
                <a:effectLst/>
                <a:latin typeface="Times New Roman" pitchFamily="18" charset="0"/>
                <a:ea typeface="+mn-ea"/>
                <a:cs typeface="+mn-cs"/>
              </a:rPr>
              <a:t>on this tree, we will systematically search for a correct or optimal solution. </a:t>
            </a:r>
            <a:endParaRPr kumimoji="1" lang="en-US" sz="1200" b="1" kern="1200" dirty="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A </a:t>
            </a:r>
            <a:r>
              <a:rPr kumimoji="1" lang="en-US" sz="1200" kern="1200" dirty="0">
                <a:solidFill>
                  <a:schemeClr val="tx1"/>
                </a:solidFill>
                <a:effectLst/>
                <a:latin typeface="Times New Roman" pitchFamily="18" charset="0"/>
                <a:ea typeface="+mn-ea"/>
                <a:cs typeface="+mn-cs"/>
              </a:rPr>
              <a:t>major challenge is how to define the solution space for a problem. In other words, we need to translate a real-life problem and possible solutions into a graph that can be represented by                                                                                                                                                                                                                                                                                                                                                                                                                                                                                                                                                                                                                                                                                                                                                                                                                                                                                                                                                                                                                                                                                                                                                                                                                                                                                                                                                                                                                                                                                                                                                                                                                                                                                                                                                                                                                                                                                                                                                                                                                                                                                                                                                                                                                                                                                                                                                                                                                                                                                                                                                                                                                                                                                                                                                                                                                                                                                                                                                                                                                                                                                                                                                                                                                                                                                                                                                                                                                                                                                                                                                                                                                                                                                                                                                                                                                                                                                                                                                                                                                                                                                                                                                                                                                                                                                                                                                                                                                                                                                                                                                                                                                                                                                                                                                                                                                                                                                                                                                                                                                                                                                                                                                                                                                                                                                                                                                                                                                                                                                                                                                                                                                                                                                                                                                                                                                                                                                                                                                                                                                                          a computer. Then we can design an algorithm to find optimal solutions. The solution space should contain at least one optimal solution, so that we can find it by searching in the space. This is challenging as we need to  understand the problem itself, and then rephrase or model it, using the language of algorithms. </a:t>
            </a:r>
          </a:p>
          <a:p>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first node to search is the initial state of the problem. Here the state means the configuration of a solution. For instance, when you are taking a quiz, the initial state is that your answer sheet is blank. Later, as you write something on it, the state will change. Another example is that while playing chess, the initial state is that there is no chess piece on the chess board. </a:t>
            </a:r>
          </a:p>
          <a:p>
            <a:r>
              <a:rPr kumimoji="1" lang="en-US" sz="1200" kern="1200" dirty="0" smtClean="0">
                <a:solidFill>
                  <a:schemeClr val="tx1"/>
                </a:solidFill>
                <a:effectLst/>
                <a:latin typeface="Times New Roman" pitchFamily="18" charset="0"/>
                <a:ea typeface="+mn-ea"/>
                <a:cs typeface="+mn-cs"/>
              </a:rPr>
              <a:t>From </a:t>
            </a:r>
            <a:r>
              <a:rPr kumimoji="1" lang="en-US" sz="1200" kern="1200" dirty="0">
                <a:solidFill>
                  <a:schemeClr val="tx1"/>
                </a:solidFill>
                <a:effectLst/>
                <a:latin typeface="Times New Roman" pitchFamily="18" charset="0"/>
                <a:ea typeface="+mn-ea"/>
                <a:cs typeface="+mn-cs"/>
              </a:rPr>
              <a:t>the starting node, we will search in a depth-first manner in the solution space. This is similar to a human’s thinking process. For example, when we analyze the running time of a recursive algorithm, we follow a sequence of steps: First, we derive a recurrence equation; secondly we solve the equation by repeated substitutions; and lastly, we use the big O notation to represent the time complexity. Going through these steps is like moving down the path of a tree. However, our experiences tell us that it is not always that smooth. Sometimes we are just stuck at some step of derivation, maybe due to some mistake in a previous step. In that case, what should we do? We need to do backtracking.</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24</a:t>
            </a:fld>
            <a:endParaRPr lang="en-US" altLang="en-US"/>
          </a:p>
        </p:txBody>
      </p:sp>
    </p:spTree>
    <p:extLst>
      <p:ext uri="{BB962C8B-B14F-4D97-AF65-F5344CB8AC3E}">
        <p14:creationId xmlns="" xmlns:p14="http://schemas.microsoft.com/office/powerpoint/2010/main" val="1989350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When </a:t>
            </a:r>
            <a:r>
              <a:rPr kumimoji="1" lang="en-US" sz="1200" kern="1200" dirty="0">
                <a:solidFill>
                  <a:schemeClr val="tx1"/>
                </a:solidFill>
                <a:effectLst/>
                <a:latin typeface="Times New Roman" pitchFamily="18" charset="0"/>
                <a:ea typeface="+mn-ea"/>
                <a:cs typeface="+mn-cs"/>
              </a:rPr>
              <a:t>we encounter a dead end during the search, it means we cannot proceed any further, or it is impossible to find a correct solution along the path. In that case we then backtrack to the most recent node that we have seen, to try an alternative path. This is also a strategy we often use in the exam. When we figure that an idea doesn’t work, instead of crossing out the whole partial answer, we  just check the previous step, modify a little bit and try an alternative train of thought. </a:t>
            </a:r>
          </a:p>
          <a:p>
            <a:r>
              <a:rPr kumimoji="1" lang="en-US" sz="1200" kern="1200" dirty="0" smtClean="0">
                <a:solidFill>
                  <a:schemeClr val="tx1"/>
                </a:solidFill>
                <a:effectLst/>
                <a:latin typeface="Times New Roman" pitchFamily="18" charset="0"/>
                <a:ea typeface="+mn-ea"/>
                <a:cs typeface="+mn-cs"/>
              </a:rPr>
              <a:t>Therefore</a:t>
            </a:r>
            <a:r>
              <a:rPr kumimoji="1" lang="en-US" sz="1200" kern="1200" dirty="0">
                <a:solidFill>
                  <a:schemeClr val="tx1"/>
                </a:solidFill>
                <a:effectLst/>
                <a:latin typeface="Times New Roman" pitchFamily="18" charset="0"/>
                <a:ea typeface="+mn-ea"/>
                <a:cs typeface="+mn-cs"/>
              </a:rPr>
              <a:t>, when should the search stop? The search will terminate when we either have found the optimal answer, or once we have run out of nodes to backtrack to. The first case applies when finding one answer will be enough. It does not pose as a concern if there are other possible answers. The latter is when we need to find all possible answers, and after all possible paths have been explored, we return to the starting vertex. Because it is the starting vertex, we have nowhere to backtrack to. Thus, the terminating conditions will depend on the requirement of the problem</a:t>
            </a:r>
            <a:r>
              <a:rPr kumimoji="1" lang="en-US" sz="1200" kern="1200" dirty="0" smtClean="0">
                <a:solidFill>
                  <a:schemeClr val="tx1"/>
                </a:solidFill>
                <a:effectLst/>
                <a:latin typeface="Times New Roman" pitchFamily="18" charset="0"/>
                <a:ea typeface="+mn-ea"/>
                <a:cs typeface="+mn-cs"/>
              </a:rPr>
              <a:t>.</a:t>
            </a:r>
          </a:p>
          <a:p>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25</a:t>
            </a:fld>
            <a:endParaRPr lang="en-US" altLang="en-US"/>
          </a:p>
        </p:txBody>
      </p:sp>
    </p:spTree>
    <p:extLst>
      <p:ext uri="{BB962C8B-B14F-4D97-AF65-F5344CB8AC3E}">
        <p14:creationId xmlns="" xmlns:p14="http://schemas.microsoft.com/office/powerpoint/2010/main" val="2214990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35</a:t>
            </a:fld>
            <a:endParaRPr lang="en-US" altLang="en-US"/>
          </a:p>
        </p:txBody>
      </p:sp>
    </p:spTree>
    <p:extLst>
      <p:ext uri="{BB962C8B-B14F-4D97-AF65-F5344CB8AC3E}">
        <p14:creationId xmlns="" xmlns:p14="http://schemas.microsoft.com/office/powerpoint/2010/main" val="2948187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39</a:t>
            </a:fld>
            <a:endParaRPr lang="en-US" altLang="en-US"/>
          </a:p>
        </p:txBody>
      </p:sp>
    </p:spTree>
    <p:extLst>
      <p:ext uri="{BB962C8B-B14F-4D97-AF65-F5344CB8AC3E}">
        <p14:creationId xmlns="" xmlns:p14="http://schemas.microsoft.com/office/powerpoint/2010/main" val="3640466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Graph traversal is a fundamental problem solved by graph algorithms. Different applications can </a:t>
            </a:r>
          </a:p>
          <a:p>
            <a:r>
              <a:rPr lang="en-GB" dirty="0" smtClean="0"/>
              <a:t>be built based on</a:t>
            </a:r>
            <a:r>
              <a:rPr lang="en-GB" baseline="0" dirty="0" smtClean="0"/>
              <a:t> the framework of graph traversal. At the end of our lecture, we should be able to do the following.</a:t>
            </a:r>
          </a:p>
          <a:p>
            <a:r>
              <a:rPr lang="en-GB" baseline="0" dirty="0" smtClean="0"/>
              <a:t>First, we will learn two basic algorithms for graph traversal. The first algorithm is called Breadth-first search, or BFS in short.</a:t>
            </a:r>
          </a:p>
          <a:p>
            <a:r>
              <a:rPr lang="en-GB" baseline="0" dirty="0" smtClean="0"/>
              <a:t>The other algorithm is called Depth-first search, or DFS in short. We should be able to describe the two algorithms, and</a:t>
            </a:r>
          </a:p>
          <a:p>
            <a:r>
              <a:rPr lang="en-GB" baseline="0" dirty="0" smtClean="0"/>
              <a:t>explain how they can solve the graph traversal problem.</a:t>
            </a:r>
          </a:p>
          <a:p>
            <a:r>
              <a:rPr lang="en-GB" baseline="0" dirty="0" smtClean="0"/>
              <a:t>Secondly, we should be able to analyse the running times of the two algorithms. </a:t>
            </a:r>
          </a:p>
          <a:p>
            <a:r>
              <a:rPr lang="en-GB" baseline="0" dirty="0" smtClean="0"/>
              <a:t>Note that the time complexity could depend on which of the two data structures is used to represent a graph, namely adjacency matrix or array of adjacency lists.</a:t>
            </a:r>
          </a:p>
          <a:p>
            <a:r>
              <a:rPr lang="en-GB" dirty="0" smtClean="0"/>
              <a:t>Then, we will see how depth-first search can be adapted to artificial intelligence</a:t>
            </a:r>
            <a:r>
              <a:rPr lang="en-GB" baseline="0" dirty="0" smtClean="0"/>
              <a:t> problems</a:t>
            </a:r>
            <a:r>
              <a:rPr lang="en-GB" dirty="0" smtClean="0"/>
              <a:t>, which often involve efficient</a:t>
            </a:r>
            <a:r>
              <a:rPr lang="en-GB" baseline="0" dirty="0" smtClean="0"/>
              <a:t> searching for a solution from a high-dimensional space that is represented by a graph. </a:t>
            </a:r>
          </a:p>
          <a:p>
            <a:r>
              <a:rPr lang="en-GB" baseline="0" dirty="0" smtClean="0"/>
              <a:t>We will learn two problems, namely the eight-queens problem, which is to play chess by computing, </a:t>
            </a:r>
          </a:p>
          <a:p>
            <a:r>
              <a:rPr lang="en-GB" baseline="0" dirty="0" smtClean="0"/>
              <a:t>and the problem of navigating through a maize. The application examples will illustrate the usefulness of graph algorithms. </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a:t>
            </a:fld>
            <a:endParaRPr lang="en-US" altLang="en-US"/>
          </a:p>
        </p:txBody>
      </p:sp>
    </p:spTree>
    <p:extLst>
      <p:ext uri="{BB962C8B-B14F-4D97-AF65-F5344CB8AC3E}">
        <p14:creationId xmlns="" xmlns:p14="http://schemas.microsoft.com/office/powerpoint/2010/main" val="57017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What does it mean to traverse a graph? It means that we want to visit the vertices of a given graph systematically in some </a:t>
            </a:r>
            <a:r>
              <a:rPr kumimoji="1" lang="en-US" sz="1200" kern="1200" dirty="0" smtClean="0">
                <a:solidFill>
                  <a:schemeClr val="tx1"/>
                </a:solidFill>
                <a:effectLst/>
                <a:latin typeface="Times New Roman" pitchFamily="18" charset="0"/>
                <a:ea typeface="+mn-ea"/>
                <a:cs typeface="+mn-cs"/>
              </a:rPr>
              <a:t>order. For </a:t>
            </a:r>
            <a:r>
              <a:rPr kumimoji="1" lang="en-US" sz="1200" kern="1200" dirty="0">
                <a:solidFill>
                  <a:schemeClr val="tx1"/>
                </a:solidFill>
                <a:effectLst/>
                <a:latin typeface="Times New Roman" pitchFamily="18" charset="0"/>
                <a:ea typeface="+mn-ea"/>
                <a:cs typeface="+mn-cs"/>
              </a:rPr>
              <a:t>example, when you came to NTU for the first time, you were given an orientation, or a tour of the NTU campus. You wanted to visit every interesting place on the campus, systematically. But you are given a limited time, say two days, to do that. Then you need a good plan for the visit. This is not easy, because the campus is quite big. So we need a graph algorithm to help us. In the graph, each vertex represents a location on the map. Here, the “systematic order” means two things. First, we don’t want to miss out any vertex in the traversal, as we will want to visit every vertex possible. Secondly, for the purpose of efficiency, we don’t want to visit the same vertex twice, because that will waste time. Therefore, the two objectives of graph traversal are basically to have “comprehensive coverage” and “no duplicates”.</a:t>
            </a:r>
          </a:p>
          <a:p>
            <a:r>
              <a:rPr kumimoji="1" lang="en-US" sz="1200" kern="1200" dirty="0" smtClean="0">
                <a:solidFill>
                  <a:schemeClr val="tx1"/>
                </a:solidFill>
                <a:effectLst/>
                <a:latin typeface="Times New Roman" pitchFamily="18" charset="0"/>
                <a:ea typeface="+mn-ea"/>
                <a:cs typeface="+mn-cs"/>
              </a:rPr>
              <a:t>Sometimes </a:t>
            </a:r>
            <a:r>
              <a:rPr kumimoji="1" lang="en-US" sz="1200" kern="1200" dirty="0">
                <a:solidFill>
                  <a:schemeClr val="tx1"/>
                </a:solidFill>
                <a:effectLst/>
                <a:latin typeface="Times New Roman" pitchFamily="18" charset="0"/>
                <a:ea typeface="+mn-ea"/>
                <a:cs typeface="+mn-cs"/>
              </a:rPr>
              <a:t>we want to do some processing at each vertex that we visit. For example, when we visit a place within tour, we stop to do some shopping, or have lunch in a canteen, and so on. The processing can be implemented for specific applications. But the basic framework is still to traverse the graph. So an algorithm for graph traversal can serve as a template for different applications of graphs.</a:t>
            </a:r>
          </a:p>
          <a:p>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this course, we will learn two strategies of graph traversal. One is called “Breadth first search”, or BFS in short. The other is called “Depth first search”, or DFS in short. The goal shared by the two algorithms is to efficiently visit each vertex and each edge in a graph exactly once, no more no less.</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4</a:t>
            </a:fld>
            <a:endParaRPr lang="en-US" altLang="en-US"/>
          </a:p>
        </p:txBody>
      </p:sp>
    </p:spTree>
    <p:extLst>
      <p:ext uri="{BB962C8B-B14F-4D97-AF65-F5344CB8AC3E}">
        <p14:creationId xmlns="" xmlns:p14="http://schemas.microsoft.com/office/powerpoint/2010/main" val="152050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Let us first look at the main idea of the Breadth First Search algorithm.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Given a graph G with vertices in set V and edges in set E, and suppose we start the traversal from the source vertex x. The strategy of BFS algorithm is to explore the edges that are directly connected to x, before visiting other vertices further away.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this picture, we start from vertex x. We are going to visit the direct neighbors of x first,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which </a:t>
            </a:r>
            <a:r>
              <a:rPr kumimoji="1" lang="en-US" sz="1200" kern="1200" dirty="0">
                <a:solidFill>
                  <a:schemeClr val="tx1"/>
                </a:solidFill>
                <a:effectLst/>
                <a:latin typeface="Times New Roman" pitchFamily="18" charset="0"/>
                <a:ea typeface="+mn-ea"/>
                <a:cs typeface="+mn-cs"/>
              </a:rPr>
              <a:t>are w1, </a:t>
            </a:r>
            <a:r>
              <a:rPr kumimoji="1" lang="en-US" sz="1200" kern="1200" dirty="0" smtClean="0">
                <a:solidFill>
                  <a:schemeClr val="tx1"/>
                </a:solidFill>
                <a:effectLst/>
                <a:latin typeface="Times New Roman" pitchFamily="18" charset="0"/>
                <a:ea typeface="+mn-ea"/>
                <a:cs typeface="+mn-cs"/>
              </a:rPr>
              <a:t>w2</a:t>
            </a:r>
            <a:r>
              <a:rPr kumimoji="1" lang="en-US" sz="1200" kern="1200" dirty="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and </a:t>
            </a:r>
            <a:r>
              <a:rPr kumimoji="1" lang="en-US" sz="1200" kern="1200" dirty="0">
                <a:solidFill>
                  <a:schemeClr val="tx1"/>
                </a:solidFill>
                <a:effectLst/>
                <a:latin typeface="Times New Roman" pitchFamily="18" charset="0"/>
                <a:ea typeface="+mn-ea"/>
                <a:cs typeface="+mn-cs"/>
              </a:rPr>
              <a:t>w3. After that, we are going to visit the vertices in the next layer, which are the neighbors of the neighbors of vertex x. In this picture,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we </a:t>
            </a:r>
            <a:r>
              <a:rPr kumimoji="1" lang="en-US" sz="1200" kern="1200" dirty="0">
                <a:solidFill>
                  <a:schemeClr val="tx1"/>
                </a:solidFill>
                <a:effectLst/>
                <a:latin typeface="Times New Roman" pitchFamily="18" charset="0"/>
                <a:ea typeface="+mn-ea"/>
                <a:cs typeface="+mn-cs"/>
              </a:rPr>
              <a:t>will next visit w11, which is a neighbor of w1, and then </a:t>
            </a:r>
            <a:r>
              <a:rPr kumimoji="1" lang="en-US" sz="1200" kern="1200" dirty="0" smtClean="0">
                <a:solidFill>
                  <a:schemeClr val="tx1"/>
                </a:solidFill>
                <a:effectLst/>
                <a:latin typeface="Times New Roman" pitchFamily="18" charset="0"/>
                <a:ea typeface="+mn-ea"/>
                <a:cs typeface="+mn-cs"/>
              </a:rPr>
              <a:t>w12</a:t>
            </a:r>
            <a:r>
              <a:rPr kumimoji="1" lang="en-US" sz="1200" kern="1200" dirty="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w13</a:t>
            </a:r>
            <a:r>
              <a:rPr kumimoji="1" lang="en-US" sz="1200" kern="1200" dirty="0">
                <a:solidFill>
                  <a:schemeClr val="tx1"/>
                </a:solidFill>
                <a:effectLst/>
                <a:latin typeface="Times New Roman" pitchFamily="18" charset="0"/>
                <a:ea typeface="+mn-ea"/>
                <a:cs typeface="+mn-cs"/>
              </a:rPr>
              <a:t>, and so on. This picture is a little bit over simplified, in that it is only a tree which has no cycle and has a hierarchical structure, which makes it easy to see layers one by one from top to bottom. But in many graphs, there are cycles. With cycles, it may not be easy to tell which layer a vertex belongs to, or how to schedule the order of visits to the vertices. For example, in this picture, after visiting w3, how can we remember that w11, which is far away from w3, should be visited next? We need some data structure to help us do the book-keeping. Moreover, we should avoid duplicate visits. For instance, after w1 has been visited, we should remember that, and won’t visit it again in the future. These are the technical questions we need to answer when designing the BFS algorithm</a:t>
            </a:r>
            <a:r>
              <a:rPr kumimoji="1" lang="en-US" sz="1200" kern="1200" dirty="0" smtClean="0">
                <a:solidFill>
                  <a:schemeClr val="tx1"/>
                </a:solidFill>
                <a:effectLst/>
                <a:latin typeface="Times New Roman" pitchFamily="18" charset="0"/>
                <a:ea typeface="+mn-ea"/>
                <a:cs typeface="+mn-cs"/>
              </a:rPr>
              <a:t>.</a:t>
            </a: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5</a:t>
            </a:fld>
            <a:endParaRPr lang="en-US" altLang="en-US"/>
          </a:p>
        </p:txBody>
      </p:sp>
    </p:spTree>
    <p:extLst>
      <p:ext uri="{BB962C8B-B14F-4D97-AF65-F5344CB8AC3E}">
        <p14:creationId xmlns="" xmlns:p14="http://schemas.microsoft.com/office/powerpoint/2010/main" val="2510869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6</a:t>
            </a:fld>
            <a:endParaRPr lang="en-US" altLang="en-US"/>
          </a:p>
        </p:txBody>
      </p:sp>
    </p:spTree>
    <p:extLst>
      <p:ext uri="{BB962C8B-B14F-4D97-AF65-F5344CB8AC3E}">
        <p14:creationId xmlns="" xmlns:p14="http://schemas.microsoft.com/office/powerpoint/2010/main" val="2057051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7</a:t>
            </a:fld>
            <a:endParaRPr lang="en-US" altLang="en-US"/>
          </a:p>
        </p:txBody>
      </p:sp>
    </p:spTree>
    <p:extLst>
      <p:ext uri="{BB962C8B-B14F-4D97-AF65-F5344CB8AC3E}">
        <p14:creationId xmlns="" xmlns:p14="http://schemas.microsoft.com/office/powerpoint/2010/main" val="4019101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8</a:t>
            </a:fld>
            <a:endParaRPr lang="en-US" altLang="en-US"/>
          </a:p>
        </p:txBody>
      </p:sp>
    </p:spTree>
    <p:extLst>
      <p:ext uri="{BB962C8B-B14F-4D97-AF65-F5344CB8AC3E}">
        <p14:creationId xmlns="" xmlns:p14="http://schemas.microsoft.com/office/powerpoint/2010/main" val="2619845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9</a:t>
            </a:fld>
            <a:endParaRPr lang="en-US" altLang="en-US"/>
          </a:p>
        </p:txBody>
      </p:sp>
    </p:spTree>
    <p:extLst>
      <p:ext uri="{BB962C8B-B14F-4D97-AF65-F5344CB8AC3E}">
        <p14:creationId xmlns="" xmlns:p14="http://schemas.microsoft.com/office/powerpoint/2010/main" val="941614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6" name="Notched Right Arrow 5"/>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Notched Right Arrow 6"/>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39256" y="3129687"/>
            <a:ext cx="8795127" cy="499032"/>
          </a:xfrm>
        </p:spPr>
        <p:txBody>
          <a:bodyPr/>
          <a:lstStyle>
            <a:lvl1pPr algn="ctr" rtl="0" eaLnBrk="1" fontAlgn="base" hangingPunct="1">
              <a:spcBef>
                <a:spcPct val="0"/>
              </a:spcBef>
              <a:spcAft>
                <a:spcPct val="0"/>
              </a:spcAft>
              <a:defRPr lang="en-US" sz="4063"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139256" y="3737097"/>
            <a:ext cx="8795127"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28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 subtitle style</a:t>
            </a:r>
          </a:p>
        </p:txBody>
      </p:sp>
      <p:sp>
        <p:nvSpPr>
          <p:cNvPr id="4" name="Text Placeholder 3"/>
          <p:cNvSpPr>
            <a:spLocks noGrp="1"/>
          </p:cNvSpPr>
          <p:nvPr>
            <p:ph type="body" sz="quarter" idx="13"/>
          </p:nvPr>
        </p:nvSpPr>
        <p:spPr>
          <a:xfrm>
            <a:off x="139256" y="4745306"/>
            <a:ext cx="8795127" cy="542925"/>
          </a:xfrm>
        </p:spPr>
        <p:txBody>
          <a:bodyPr/>
          <a:lstStyle>
            <a:lvl1pPr marL="0" indent="0" algn="ctr">
              <a:buNone/>
              <a:defRPr lang="en-GB" sz="1847" b="1" baseline="0" dirty="0">
                <a:solidFill>
                  <a:schemeClr val="bg2">
                    <a:lumMod val="50000"/>
                  </a:schemeClr>
                </a:solidFill>
                <a:latin typeface="+mn-lt"/>
                <a:ea typeface="+mn-ea"/>
                <a:cs typeface="+mn-cs"/>
              </a:defRPr>
            </a:lvl1pPr>
          </a:lstStyle>
          <a:p>
            <a:pPr lvl="0"/>
            <a:r>
              <a:rPr lang="en-US"/>
              <a:t>Click to edit Master text styles</a:t>
            </a:r>
          </a:p>
        </p:txBody>
      </p:sp>
    </p:spTree>
    <p:extLst>
      <p:ext uri="{BB962C8B-B14F-4D97-AF65-F5344CB8AC3E}">
        <p14:creationId xmlns="" xmlns:p14="http://schemas.microsoft.com/office/powerpoint/2010/main" val="17476094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Notched Right Arrow 4"/>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6" name="Picture 7"/>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1455361" y="3730718"/>
            <a:ext cx="6400800" cy="594139"/>
          </a:xfrm>
        </p:spPr>
        <p:txBody>
          <a:bodyPr/>
          <a:lstStyle>
            <a:lvl1pPr marL="0" indent="0" algn="ctr">
              <a:buFont typeface="Wingdings" pitchFamily="2" charset="2"/>
              <a:buNone/>
              <a:defRPr sz="2800" b="1">
                <a:solidFill>
                  <a:srgbClr val="C00000"/>
                </a:solidFill>
              </a:defRPr>
            </a:lvl1pPr>
          </a:lstStyle>
          <a:p>
            <a:pPr lvl="0"/>
            <a:r>
              <a:rPr lang="en-US" noProof="0" dirty="0"/>
              <a:t>Click to edit Master subtitle style</a:t>
            </a:r>
          </a:p>
        </p:txBody>
      </p:sp>
    </p:spTree>
    <p:extLst>
      <p:ext uri="{BB962C8B-B14F-4D97-AF65-F5344CB8AC3E}">
        <p14:creationId xmlns="" xmlns:p14="http://schemas.microsoft.com/office/powerpoint/2010/main" val="21011203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Khin_Title and Content">
    <p:spTree>
      <p:nvGrpSpPr>
        <p:cNvPr id="1" name=""/>
        <p:cNvGrpSpPr/>
        <p:nvPr/>
      </p:nvGrpSpPr>
      <p:grpSpPr>
        <a:xfrm>
          <a:off x="0" y="0"/>
          <a:ext cx="0" cy="0"/>
          <a:chOff x="0" y="0"/>
          <a:chExt cx="0" cy="0"/>
        </a:xfrm>
      </p:grpSpPr>
      <p:sp>
        <p:nvSpPr>
          <p:cNvPr id="4" name="Round Same Side Corner Rectangle 3"/>
          <p:cNvSpPr/>
          <p:nvPr/>
        </p:nvSpPr>
        <p:spPr>
          <a:xfrm rot="10800000">
            <a:off x="101600"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Round Same Side Corner Rectangle 4"/>
          <p:cNvSpPr/>
          <p:nvPr/>
        </p:nvSpPr>
        <p:spPr>
          <a:xfrm rot="10800000">
            <a:off x="130175"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680F5704-1559-48DA-9EF2-1208927894F5}" type="slidenum">
              <a:rPr lang="en-US" altLang="en-US" sz="1200" smtClean="0"/>
              <a:pPr algn="r" eaLnBrk="1" hangingPunct="1">
                <a:defRPr/>
              </a:pPr>
              <a:t>‹#›</a:t>
            </a:fld>
            <a:endParaRPr lang="en-US" altLang="en-US" sz="1200"/>
          </a:p>
        </p:txBody>
      </p:sp>
      <p:sp>
        <p:nvSpPr>
          <p:cNvPr id="8" name="Rectangle 7"/>
          <p:cNvSpPr/>
          <p:nvPr/>
        </p:nvSpPr>
        <p:spPr>
          <a:xfrm rot="1700955">
            <a:off x="158750" y="1095375"/>
            <a:ext cx="1582738" cy="617538"/>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nvGrpSpPr>
          <p:cNvPr id="9" name="Group 11"/>
          <p:cNvGrpSpPr>
            <a:grpSpLocks/>
          </p:cNvGrpSpPr>
          <p:nvPr/>
        </p:nvGrpSpPr>
        <p:grpSpPr bwMode="auto">
          <a:xfrm>
            <a:off x="319088" y="1066800"/>
            <a:ext cx="8501062" cy="5411788"/>
            <a:chOff x="686064" y="-22263"/>
            <a:chExt cx="7620000" cy="5965864"/>
          </a:xfrm>
        </p:grpSpPr>
        <p:pic>
          <p:nvPicPr>
            <p:cNvPr id="10" name="Picture 3" descr="C:\Users\Tom\Documents\My Dropbox\!temp\page-curls\page-curl v5.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ounded Rectangle 10"/>
            <p:cNvSpPr/>
            <p:nvPr/>
          </p:nvSpPr>
          <p:spPr>
            <a:xfrm>
              <a:off x="686064" y="-22263"/>
              <a:ext cx="5334711"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sp>
        <p:nvSpPr>
          <p:cNvPr id="12" name="Rounded Rectangle 11"/>
          <p:cNvSpPr/>
          <p:nvPr/>
        </p:nvSpPr>
        <p:spPr bwMode="auto">
          <a:xfrm>
            <a:off x="4116388" y="1233488"/>
            <a:ext cx="4703762" cy="2816225"/>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3" name="Notched Right Arrow 1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4" name="Notched Right Arrow 1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5" name="TextBox 14"/>
          <p:cNvSpPr txBox="1"/>
          <p:nvPr/>
        </p:nvSpPr>
        <p:spPr>
          <a:xfrm>
            <a:off x="225425" y="69532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6"/>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Rectangle 16"/>
          <p:cNvSpPr/>
          <p:nvPr/>
        </p:nvSpPr>
        <p:spPr>
          <a:xfrm>
            <a:off x="295275" y="327025"/>
            <a:ext cx="7708900" cy="247650"/>
          </a:xfrm>
          <a:prstGeom prst="rect">
            <a:avLst/>
          </a:prstGeom>
        </p:spPr>
        <p:txBody>
          <a:bodyPr>
            <a:spAutoFit/>
          </a:bodyPr>
          <a:lstStyle/>
          <a:p>
            <a:pPr>
              <a:defRPr/>
            </a:pPr>
            <a:r>
              <a:rPr lang="en-US"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p:nvPr>
        </p:nvSpPr>
        <p:spPr>
          <a:xfrm>
            <a:off x="613859" y="737408"/>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
        <p:nvSpPr>
          <p:cNvPr id="3" name="Content Placeholder 2"/>
          <p:cNvSpPr>
            <a:spLocks noGrp="1"/>
          </p:cNvSpPr>
          <p:nvPr>
            <p:ph sz="quarter" idx="17"/>
          </p:nvPr>
        </p:nvSpPr>
        <p:spPr>
          <a:xfrm>
            <a:off x="469392" y="1688930"/>
            <a:ext cx="8229600" cy="3987800"/>
          </a:xfrm>
        </p:spPr>
        <p:txBody>
          <a:bodyPr/>
          <a:lstStyle>
            <a:lvl1pPr>
              <a:defRPr sz="2400">
                <a:solidFill>
                  <a:srgbClr val="002060"/>
                </a:solidFill>
              </a:defRPr>
            </a:lvl1pPr>
            <a:lvl2pPr marL="685800" indent="-263525">
              <a:buFont typeface="Arial" panose="020B0604020202020204" pitchFamily="34" charset="0"/>
              <a:buChar char="•"/>
              <a:defRPr sz="2000"/>
            </a:lvl2pPr>
            <a:lvl3pPr marL="1054100" indent="-2095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Rectangle 6"/>
          <p:cNvSpPr>
            <a:spLocks noGrp="1" noChangeArrowheads="1"/>
          </p:cNvSpPr>
          <p:nvPr>
            <p:ph type="sldNum" sz="quarter" idx="20"/>
          </p:nvPr>
        </p:nvSpPr>
        <p:spPr/>
        <p:txBody>
          <a:bodyPr/>
          <a:lstStyle>
            <a:lvl1pPr>
              <a:defRPr smtClean="0"/>
            </a:lvl1pPr>
          </a:lstStyle>
          <a:p>
            <a:pPr>
              <a:defRPr/>
            </a:pPr>
            <a:fld id="{9EA8AC6B-18B7-411D-BC0A-DDF07DB1E0DE}" type="slidenum">
              <a:rPr lang="en-US" altLang="en-US"/>
              <a:pPr>
                <a:defRPr/>
              </a:pPr>
              <a:t>‹#›</a:t>
            </a:fld>
            <a:endParaRPr lang="en-US" altLang="en-US"/>
          </a:p>
        </p:txBody>
      </p:sp>
    </p:spTree>
    <p:extLst>
      <p:ext uri="{BB962C8B-B14F-4D97-AF65-F5344CB8AC3E}">
        <p14:creationId xmlns="" xmlns:p14="http://schemas.microsoft.com/office/powerpoint/2010/main" val="35432340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hin_Title and Content(blank)">
    <p:spTree>
      <p:nvGrpSpPr>
        <p:cNvPr id="1" name=""/>
        <p:cNvGrpSpPr/>
        <p:nvPr/>
      </p:nvGrpSpPr>
      <p:grpSpPr>
        <a:xfrm>
          <a:off x="0" y="0"/>
          <a:ext cx="0" cy="0"/>
          <a:chOff x="0" y="0"/>
          <a:chExt cx="0" cy="0"/>
        </a:xfrm>
      </p:grpSpPr>
      <p:sp>
        <p:nvSpPr>
          <p:cNvPr id="3" name="Notched Right Arrow 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TextBox 4"/>
          <p:cNvSpPr txBox="1"/>
          <p:nvPr/>
        </p:nvSpPr>
        <p:spPr>
          <a:xfrm>
            <a:off x="200025" y="68897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4458D905-C6AF-4670-8464-8E82DDDAACCA}" type="slidenum">
              <a:rPr lang="en-US" altLang="en-US" sz="1200" smtClean="0"/>
              <a:pPr algn="r" eaLnBrk="1" hangingPunct="1">
                <a:defRPr/>
              </a:pPr>
              <a:t>‹#›</a:t>
            </a:fld>
            <a:endParaRPr lang="en-US" altLang="en-US" sz="1200"/>
          </a:p>
        </p:txBody>
      </p:sp>
      <p:pic>
        <p:nvPicPr>
          <p:cNvPr id="7" name="Picture 8"/>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7"/>
          <p:cNvSpPr/>
          <p:nvPr/>
        </p:nvSpPr>
        <p:spPr>
          <a:xfrm>
            <a:off x="295275" y="327025"/>
            <a:ext cx="7708900" cy="247650"/>
          </a:xfrm>
          <a:prstGeom prst="rect">
            <a:avLst/>
          </a:prstGeom>
        </p:spPr>
        <p:txBody>
          <a:bodyPr>
            <a:spAutoFit/>
          </a:bodyPr>
          <a:lstStyle/>
          <a:p>
            <a:pPr>
              <a:defRPr/>
            </a:pPr>
            <a:r>
              <a:rPr lang="en-US"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p:nvPr>
        </p:nvSpPr>
        <p:spPr>
          <a:xfrm>
            <a:off x="609600" y="762000"/>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Tree>
    <p:extLst>
      <p:ext uri="{BB962C8B-B14F-4D97-AF65-F5344CB8AC3E}">
        <p14:creationId xmlns="" xmlns:p14="http://schemas.microsoft.com/office/powerpoint/2010/main" val="14241157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5" name="Rectangle 4"/>
          <p:cNvSpPr>
            <a:spLocks noGrp="1" noChangeArrowheads="1"/>
          </p:cNvSpPr>
          <p:nvPr>
            <p:ph type="sldNum" sz="quarter" idx="12"/>
          </p:nvPr>
        </p:nvSpPr>
        <p:spPr/>
        <p:txBody>
          <a:bodyPr/>
          <a:lstStyle>
            <a:lvl1pPr>
              <a:defRPr smtClean="0"/>
            </a:lvl1pPr>
          </a:lstStyle>
          <a:p>
            <a:pPr>
              <a:defRPr/>
            </a:pPr>
            <a:fld id="{93B98198-4A55-47F1-8CF0-713A9C6CBD4B}" type="slidenum">
              <a:rPr lang="en-US" altLang="en-US"/>
              <a:pPr>
                <a:defRPr/>
              </a:pPr>
              <a:t>‹#›</a:t>
            </a:fld>
            <a:endParaRPr lang="en-US" altLang="en-US"/>
          </a:p>
        </p:txBody>
      </p:sp>
    </p:spTree>
    <p:extLst>
      <p:ext uri="{BB962C8B-B14F-4D97-AF65-F5344CB8AC3E}">
        <p14:creationId xmlns="" xmlns:p14="http://schemas.microsoft.com/office/powerpoint/2010/main" val="239177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6020" y="457200"/>
            <a:ext cx="7771960" cy="1143000"/>
          </a:xfrm>
        </p:spPr>
        <p:txBody>
          <a:bodyPr/>
          <a:lstStyle/>
          <a:p>
            <a:r>
              <a:rPr lang="en-US"/>
              <a:t>Click to edit Master title style</a:t>
            </a:r>
          </a:p>
        </p:txBody>
      </p:sp>
      <p:sp>
        <p:nvSpPr>
          <p:cNvPr id="3" name="Text Placeholder 2"/>
          <p:cNvSpPr>
            <a:spLocks noGrp="1"/>
          </p:cNvSpPr>
          <p:nvPr>
            <p:ph type="body" sz="half" idx="1"/>
          </p:nvPr>
        </p:nvSpPr>
        <p:spPr>
          <a:xfrm>
            <a:off x="686021" y="1981200"/>
            <a:ext cx="38156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2361" y="19812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2361" y="41148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7" name="Footer Placeholder 6"/>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8" name="Rectangle 7"/>
          <p:cNvSpPr>
            <a:spLocks noGrp="1" noChangeArrowheads="1"/>
          </p:cNvSpPr>
          <p:nvPr>
            <p:ph type="sldNum" sz="quarter" idx="12"/>
          </p:nvPr>
        </p:nvSpPr>
        <p:spPr/>
        <p:txBody>
          <a:bodyPr/>
          <a:lstStyle>
            <a:lvl1pPr>
              <a:defRPr smtClean="0"/>
            </a:lvl1pPr>
          </a:lstStyle>
          <a:p>
            <a:pPr>
              <a:defRPr/>
            </a:pPr>
            <a:fld id="{439E7EF0-02EB-40AE-B7F7-5922A87E2711}" type="slidenum">
              <a:rPr lang="en-US" altLang="en-US"/>
              <a:pPr>
                <a:defRPr/>
              </a:pPr>
              <a:t>‹#›</a:t>
            </a:fld>
            <a:endParaRPr lang="en-US" altLang="en-US"/>
          </a:p>
        </p:txBody>
      </p:sp>
    </p:spTree>
    <p:extLst>
      <p:ext uri="{BB962C8B-B14F-4D97-AF65-F5344CB8AC3E}">
        <p14:creationId xmlns="" xmlns:p14="http://schemas.microsoft.com/office/powerpoint/2010/main" val="370313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8458200" cy="9445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447800"/>
            <a:ext cx="83820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D741F261-0B1D-4A14-85F8-E1D148988E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1" r:id="rId5"/>
    <p:sldLayoutId id="2147484602" r:id="rId6"/>
  </p:sldLayoutIdLst>
  <p:transition>
    <p:fade/>
  </p:transition>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22158" algn="ctr" rtl="0" eaLnBrk="1" fontAlgn="base" hangingPunct="1">
        <a:spcBef>
          <a:spcPct val="0"/>
        </a:spcBef>
        <a:spcAft>
          <a:spcPct val="0"/>
        </a:spcAft>
        <a:defRPr sz="4063">
          <a:solidFill>
            <a:schemeClr val="tx2"/>
          </a:solidFill>
          <a:latin typeface="Arial" charset="0"/>
        </a:defRPr>
      </a:lvl6pPr>
      <a:lvl7pPr marL="844314" algn="ctr" rtl="0" eaLnBrk="1" fontAlgn="base" hangingPunct="1">
        <a:spcBef>
          <a:spcPct val="0"/>
        </a:spcBef>
        <a:spcAft>
          <a:spcPct val="0"/>
        </a:spcAft>
        <a:defRPr sz="4063">
          <a:solidFill>
            <a:schemeClr val="tx2"/>
          </a:solidFill>
          <a:latin typeface="Arial" charset="0"/>
        </a:defRPr>
      </a:lvl7pPr>
      <a:lvl8pPr marL="1266473" algn="ctr" rtl="0" eaLnBrk="1" fontAlgn="base" hangingPunct="1">
        <a:spcBef>
          <a:spcPct val="0"/>
        </a:spcBef>
        <a:spcAft>
          <a:spcPct val="0"/>
        </a:spcAft>
        <a:defRPr sz="4063">
          <a:solidFill>
            <a:schemeClr val="tx2"/>
          </a:solidFill>
          <a:latin typeface="Arial" charset="0"/>
        </a:defRPr>
      </a:lvl8pPr>
      <a:lvl9pPr marL="1688630" algn="ctr" rtl="0" eaLnBrk="1" fontAlgn="base" hangingPunct="1">
        <a:spcBef>
          <a:spcPct val="0"/>
        </a:spcBef>
        <a:spcAft>
          <a:spcPct val="0"/>
        </a:spcAft>
        <a:defRPr sz="4063">
          <a:solidFill>
            <a:schemeClr val="tx2"/>
          </a:solidFill>
          <a:latin typeface="Arial" charset="0"/>
        </a:defRPr>
      </a:lvl9pPr>
    </p:titleStyle>
    <p:bodyStyle>
      <a:lvl1pPr marL="315913" indent="-315913" algn="l" rtl="0" eaLnBrk="0" fontAlgn="base" hangingPunct="0">
        <a:spcBef>
          <a:spcPct val="20000"/>
        </a:spcBef>
        <a:spcAft>
          <a:spcPct val="0"/>
        </a:spcAft>
        <a:buClr>
          <a:schemeClr val="bg2"/>
        </a:buClr>
        <a:buFont typeface="Wingdings" panose="05000000000000000000" pitchFamily="2" charset="2"/>
        <a:buChar char="§"/>
        <a:defRPr sz="2900">
          <a:solidFill>
            <a:schemeClr val="tx1"/>
          </a:solidFill>
          <a:latin typeface="+mn-lt"/>
          <a:ea typeface="+mn-ea"/>
          <a:cs typeface="+mn-cs"/>
        </a:defRPr>
      </a:lvl1pPr>
      <a:lvl2pPr marL="685800" indent="-263525" algn="l" rtl="0" eaLnBrk="0" fontAlgn="base" hangingPunct="0">
        <a:spcBef>
          <a:spcPct val="20000"/>
        </a:spcBef>
        <a:spcAft>
          <a:spcPct val="0"/>
        </a:spcAft>
        <a:buClr>
          <a:schemeClr val="bg2"/>
        </a:buClr>
        <a:buFont typeface="Wingdings" panose="05000000000000000000" pitchFamily="2" charset="2"/>
        <a:buChar char="§"/>
        <a:defRPr sz="2500">
          <a:solidFill>
            <a:schemeClr val="tx1"/>
          </a:solidFill>
          <a:latin typeface="+mn-lt"/>
        </a:defRPr>
      </a:lvl2pPr>
      <a:lvl3pPr marL="1054100" indent="-209550" algn="l" rtl="0" eaLnBrk="0" fontAlgn="base" hangingPunct="0">
        <a:spcBef>
          <a:spcPct val="20000"/>
        </a:spcBef>
        <a:spcAft>
          <a:spcPct val="0"/>
        </a:spcAft>
        <a:buClr>
          <a:schemeClr val="bg2"/>
        </a:buClr>
        <a:buFont typeface="Wingdings" panose="05000000000000000000" pitchFamily="2" charset="2"/>
        <a:buChar char="§"/>
        <a:defRPr sz="22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p:bodyStyle>
    <p:otherStyle>
      <a:defPPr>
        <a:defRPr lang="en-US"/>
      </a:defPPr>
      <a:lvl1pPr marL="0" algn="l" defTabSz="844314" rtl="0" eaLnBrk="1" latinLnBrk="0" hangingPunct="1">
        <a:defRPr sz="1662" kern="1200">
          <a:solidFill>
            <a:schemeClr val="tx1"/>
          </a:solidFill>
          <a:latin typeface="+mn-lt"/>
          <a:ea typeface="+mn-ea"/>
          <a:cs typeface="+mn-cs"/>
        </a:defRPr>
      </a:lvl1pPr>
      <a:lvl2pPr marL="422158" algn="l" defTabSz="844314" rtl="0" eaLnBrk="1" latinLnBrk="0" hangingPunct="1">
        <a:defRPr sz="1662" kern="1200">
          <a:solidFill>
            <a:schemeClr val="tx1"/>
          </a:solidFill>
          <a:latin typeface="+mn-lt"/>
          <a:ea typeface="+mn-ea"/>
          <a:cs typeface="+mn-cs"/>
        </a:defRPr>
      </a:lvl2pPr>
      <a:lvl3pPr marL="844314" algn="l" defTabSz="844314" rtl="0" eaLnBrk="1" latinLnBrk="0" hangingPunct="1">
        <a:defRPr sz="1662" kern="1200">
          <a:solidFill>
            <a:schemeClr val="tx1"/>
          </a:solidFill>
          <a:latin typeface="+mn-lt"/>
          <a:ea typeface="+mn-ea"/>
          <a:cs typeface="+mn-cs"/>
        </a:defRPr>
      </a:lvl3pPr>
      <a:lvl4pPr marL="1266473" algn="l" defTabSz="844314" rtl="0" eaLnBrk="1" latinLnBrk="0" hangingPunct="1">
        <a:defRPr sz="1662" kern="1200">
          <a:solidFill>
            <a:schemeClr val="tx1"/>
          </a:solidFill>
          <a:latin typeface="+mn-lt"/>
          <a:ea typeface="+mn-ea"/>
          <a:cs typeface="+mn-cs"/>
        </a:defRPr>
      </a:lvl4pPr>
      <a:lvl5pPr marL="1688630" algn="l" defTabSz="844314" rtl="0" eaLnBrk="1" latinLnBrk="0" hangingPunct="1">
        <a:defRPr sz="1662" kern="1200">
          <a:solidFill>
            <a:schemeClr val="tx1"/>
          </a:solidFill>
          <a:latin typeface="+mn-lt"/>
          <a:ea typeface="+mn-ea"/>
          <a:cs typeface="+mn-cs"/>
        </a:defRPr>
      </a:lvl5pPr>
      <a:lvl6pPr marL="2110787" algn="l" defTabSz="844314" rtl="0" eaLnBrk="1" latinLnBrk="0" hangingPunct="1">
        <a:defRPr sz="1662" kern="1200">
          <a:solidFill>
            <a:schemeClr val="tx1"/>
          </a:solidFill>
          <a:latin typeface="+mn-lt"/>
          <a:ea typeface="+mn-ea"/>
          <a:cs typeface="+mn-cs"/>
        </a:defRPr>
      </a:lvl6pPr>
      <a:lvl7pPr marL="2532943" algn="l" defTabSz="844314" rtl="0" eaLnBrk="1" latinLnBrk="0" hangingPunct="1">
        <a:defRPr sz="1662" kern="1200">
          <a:solidFill>
            <a:schemeClr val="tx1"/>
          </a:solidFill>
          <a:latin typeface="+mn-lt"/>
          <a:ea typeface="+mn-ea"/>
          <a:cs typeface="+mn-cs"/>
        </a:defRPr>
      </a:lvl7pPr>
      <a:lvl8pPr marL="2955102" algn="l" defTabSz="844314" rtl="0" eaLnBrk="1" latinLnBrk="0" hangingPunct="1">
        <a:defRPr sz="1662" kern="1200">
          <a:solidFill>
            <a:schemeClr val="tx1"/>
          </a:solidFill>
          <a:latin typeface="+mn-lt"/>
          <a:ea typeface="+mn-ea"/>
          <a:cs typeface="+mn-cs"/>
        </a:defRPr>
      </a:lvl8pPr>
      <a:lvl9pPr marL="3377260" algn="l" defTabSz="844314"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139256" y="3129687"/>
            <a:ext cx="8795127" cy="499032"/>
          </a:xfrm>
        </p:spPr>
        <p:txBody>
          <a:bodyPr/>
          <a:lstStyle/>
          <a:p>
            <a:r>
              <a:rPr lang="en-GB" sz="3600" dirty="0"/>
              <a:t>CE2001/ CZ2001: Algorithms</a:t>
            </a:r>
          </a:p>
        </p:txBody>
      </p:sp>
      <p:sp>
        <p:nvSpPr>
          <p:cNvPr id="10" name="Subtitle 2"/>
          <p:cNvSpPr>
            <a:spLocks noGrp="1"/>
          </p:cNvSpPr>
          <p:nvPr>
            <p:ph type="subTitle" idx="1"/>
          </p:nvPr>
        </p:nvSpPr>
        <p:spPr>
          <a:xfrm>
            <a:off x="139256" y="3737097"/>
            <a:ext cx="8795127" cy="594139"/>
          </a:xfrm>
        </p:spPr>
        <p:txBody>
          <a:bodyPr/>
          <a:lstStyle/>
          <a:p>
            <a:r>
              <a:rPr lang="en-GB" sz="3600" dirty="0" smtClean="0"/>
              <a:t>Graphs</a:t>
            </a:r>
          </a:p>
          <a:p>
            <a:endParaRPr lang="en-GB" sz="3600" dirty="0"/>
          </a:p>
          <a:p>
            <a:endParaRPr lang="en-GB" sz="3600" dirty="0"/>
          </a:p>
        </p:txBody>
      </p:sp>
      <p:sp>
        <p:nvSpPr>
          <p:cNvPr id="11" name="Text Placeholder 3"/>
          <p:cNvSpPr>
            <a:spLocks noGrp="1"/>
          </p:cNvSpPr>
          <p:nvPr>
            <p:ph type="body" sz="quarter" idx="13"/>
          </p:nvPr>
        </p:nvSpPr>
        <p:spPr>
          <a:xfrm>
            <a:off x="139256" y="4520022"/>
            <a:ext cx="8795127" cy="542925"/>
          </a:xfrm>
        </p:spPr>
        <p:txBody>
          <a:bodyPr/>
          <a:lstStyle/>
          <a:p>
            <a:r>
              <a:rPr lang="en-US" dirty="0"/>
              <a:t>Asst. Prof. Zheng </a:t>
            </a:r>
            <a:r>
              <a:rPr lang="en-US" dirty="0" err="1"/>
              <a:t>Jie</a:t>
            </a:r>
            <a:endParaRPr lang="en-GB" dirty="0"/>
          </a:p>
        </p:txBody>
      </p:sp>
    </p:spTree>
    <p:extLst>
      <p:ext uri="{BB962C8B-B14F-4D97-AF65-F5344CB8AC3E}">
        <p14:creationId xmlns="" xmlns:p14="http://schemas.microsoft.com/office/powerpoint/2010/main" val="189587811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Time Complexity of BFS</a:t>
            </a:r>
            <a:endParaRPr altLang="en-US" sz="4000" dirty="0"/>
          </a:p>
        </p:txBody>
      </p:sp>
      <p:sp>
        <p:nvSpPr>
          <p:cNvPr id="7" name="Rectangle 3"/>
          <p:cNvSpPr>
            <a:spLocks noGrp="1" noChangeArrowheads="1"/>
          </p:cNvSpPr>
          <p:nvPr>
            <p:ph sz="quarter" idx="17"/>
          </p:nvPr>
        </p:nvSpPr>
        <p:spPr>
          <a:xfrm>
            <a:off x="849100" y="1865018"/>
            <a:ext cx="7863579" cy="4557815"/>
          </a:xfrm>
        </p:spPr>
        <p:txBody>
          <a:bodyPr/>
          <a:lstStyle/>
          <a:p>
            <a:pPr marL="395169" indent="-342900" eaLnBrk="1" hangingPunct="1">
              <a:spcBef>
                <a:spcPts val="0"/>
              </a:spcBef>
              <a:defRPr/>
            </a:pPr>
            <a:r>
              <a:rPr lang="en-US" altLang="en-US" dirty="0">
                <a:solidFill>
                  <a:schemeClr val="tx1"/>
                </a:solidFill>
              </a:rPr>
              <a:t>Each edge is processed once in the while loop for a total cost of </a:t>
            </a:r>
            <a:r>
              <a:rPr lang="en-US" altLang="en-US" dirty="0">
                <a:solidFill>
                  <a:schemeClr val="tx1"/>
                </a:solidFill>
                <a:sym typeface="Symbol" panose="05050102010706020507" pitchFamily="18" charset="2"/>
              </a:rPr>
              <a:t></a:t>
            </a:r>
            <a:r>
              <a:rPr lang="en-US" altLang="en-US" dirty="0">
                <a:solidFill>
                  <a:schemeClr val="tx1"/>
                </a:solidFill>
              </a:rPr>
              <a:t>(|E|)</a:t>
            </a:r>
          </a:p>
          <a:p>
            <a:pPr marL="52269" indent="0" eaLnBrk="1" hangingPunct="1">
              <a:spcBef>
                <a:spcPts val="0"/>
              </a:spcBef>
              <a:buNone/>
              <a:defRPr/>
            </a:pPr>
            <a:endParaRPr lang="en-US" altLang="en-US" dirty="0">
              <a:solidFill>
                <a:schemeClr val="tx1"/>
              </a:solidFill>
            </a:endParaRPr>
          </a:p>
          <a:p>
            <a:pPr marL="395169" indent="-342900" eaLnBrk="1" hangingPunct="1">
              <a:spcBef>
                <a:spcPts val="0"/>
              </a:spcBef>
              <a:defRPr/>
            </a:pPr>
            <a:r>
              <a:rPr lang="en-US" altLang="en-US" dirty="0">
                <a:solidFill>
                  <a:schemeClr val="tx1"/>
                </a:solidFill>
              </a:rPr>
              <a:t>Each vertex is queued and </a:t>
            </a:r>
            <a:r>
              <a:rPr lang="en-US" altLang="en-US" dirty="0" err="1">
                <a:solidFill>
                  <a:schemeClr val="tx1"/>
                </a:solidFill>
              </a:rPr>
              <a:t>dequeued</a:t>
            </a:r>
            <a:r>
              <a:rPr lang="en-US" altLang="en-US" dirty="0">
                <a:solidFill>
                  <a:schemeClr val="tx1"/>
                </a:solidFill>
              </a:rPr>
              <a:t> once, for a total cost of </a:t>
            </a:r>
            <a:r>
              <a:rPr lang="en-US" altLang="en-US" dirty="0">
                <a:solidFill>
                  <a:schemeClr val="tx1"/>
                </a:solidFill>
                <a:sym typeface="Symbol" panose="05050102010706020507" pitchFamily="18" charset="2"/>
              </a:rPr>
              <a:t></a:t>
            </a:r>
            <a:r>
              <a:rPr lang="en-US" altLang="en-US" dirty="0">
                <a:solidFill>
                  <a:schemeClr val="tx1"/>
                </a:solidFill>
              </a:rPr>
              <a:t>(|V|)</a:t>
            </a:r>
          </a:p>
          <a:p>
            <a:pPr marL="52269" indent="0" eaLnBrk="1" hangingPunct="1">
              <a:spcBef>
                <a:spcPts val="0"/>
              </a:spcBef>
              <a:buNone/>
              <a:defRPr/>
            </a:pPr>
            <a:endParaRPr lang="en-US" altLang="en-US" dirty="0">
              <a:solidFill>
                <a:schemeClr val="tx1"/>
              </a:solidFill>
            </a:endParaRPr>
          </a:p>
          <a:p>
            <a:pPr marL="395169" indent="-342900" eaLnBrk="1" hangingPunct="1">
              <a:defRPr/>
            </a:pPr>
            <a:r>
              <a:rPr lang="en-US" altLang="en-US" dirty="0">
                <a:solidFill>
                  <a:schemeClr val="tx1"/>
                </a:solidFill>
              </a:rPr>
              <a:t>Worst-case time complexity for BFS is </a:t>
            </a:r>
          </a:p>
          <a:p>
            <a:pPr marL="687093" lvl="1" indent="-211079" eaLnBrk="1" hangingPunct="1">
              <a:spcBef>
                <a:spcPts val="800"/>
              </a:spcBef>
              <a:defRPr/>
            </a:pPr>
            <a:r>
              <a:rPr lang="en-US" altLang="en-US" dirty="0">
                <a:sym typeface="Symbol" panose="05050102010706020507" pitchFamily="18" charset="2"/>
              </a:rPr>
              <a:t></a:t>
            </a:r>
            <a:r>
              <a:rPr lang="en-US" altLang="en-US" dirty="0"/>
              <a:t>(|V| + |E|), if graph is represented by an array of </a:t>
            </a:r>
            <a:r>
              <a:rPr lang="en-US" altLang="en-US" b="1" dirty="0">
                <a:solidFill>
                  <a:srgbClr val="800000"/>
                </a:solidFill>
              </a:rPr>
              <a:t>adjacency lists </a:t>
            </a:r>
          </a:p>
          <a:p>
            <a:pPr marL="687093" lvl="1" indent="-211079" eaLnBrk="1" hangingPunct="1">
              <a:spcBef>
                <a:spcPts val="800"/>
              </a:spcBef>
              <a:defRPr/>
            </a:pPr>
            <a:r>
              <a:rPr lang="en-US" altLang="en-US" dirty="0">
                <a:sym typeface="Symbol" panose="05050102010706020507" pitchFamily="18" charset="2"/>
              </a:rPr>
              <a:t></a:t>
            </a:r>
            <a:r>
              <a:rPr lang="en-US" altLang="en-US" dirty="0"/>
              <a:t>(|V|</a:t>
            </a:r>
            <a:r>
              <a:rPr lang="en-US" altLang="en-US" baseline="30000" dirty="0"/>
              <a:t>2</a:t>
            </a:r>
            <a:r>
              <a:rPr lang="en-US" altLang="en-US" dirty="0"/>
              <a:t> + |E|), if graph is represented by an </a:t>
            </a:r>
            <a:r>
              <a:rPr lang="en-US" altLang="en-US" b="1" dirty="0">
                <a:solidFill>
                  <a:srgbClr val="800000"/>
                </a:solidFill>
              </a:rPr>
              <a:t>adjacency matrix</a:t>
            </a:r>
            <a:r>
              <a:rPr lang="en-US" altLang="en-US" dirty="0"/>
              <a:t>, since for each vertex it may take</a:t>
            </a:r>
            <a:r>
              <a:rPr lang="en-US" altLang="en-US" i="1" dirty="0"/>
              <a:t> </a:t>
            </a:r>
            <a:r>
              <a:rPr lang="en-US" altLang="en-US" dirty="0">
                <a:sym typeface="Symbol" panose="05050102010706020507" pitchFamily="18" charset="2"/>
              </a:rPr>
              <a:t></a:t>
            </a:r>
            <a:r>
              <a:rPr lang="en-US" altLang="en-US" dirty="0"/>
              <a:t>(|V|) to scan for its neighbours</a:t>
            </a:r>
          </a:p>
          <a:p>
            <a:pPr marL="316617" indent="-316617" eaLnBrk="1" hangingPunct="1">
              <a:defRPr/>
            </a:pPr>
            <a:endParaRPr lang="en-US" altLang="en-US" dirty="0"/>
          </a:p>
        </p:txBody>
      </p:sp>
      <p:sp>
        <p:nvSpPr>
          <p:cNvPr id="8" name="Content Placeholder 2"/>
          <p:cNvSpPr txBox="1">
            <a:spLocks/>
          </p:cNvSpPr>
          <p:nvPr/>
        </p:nvSpPr>
        <p:spPr bwMode="auto">
          <a:xfrm>
            <a:off x="423512" y="1381893"/>
            <a:ext cx="7831488" cy="44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Breadth First Search (BFS)</a:t>
            </a:r>
          </a:p>
        </p:txBody>
      </p:sp>
    </p:spTree>
    <p:extLst>
      <p:ext uri="{BB962C8B-B14F-4D97-AF65-F5344CB8AC3E}">
        <p14:creationId xmlns="" xmlns:p14="http://schemas.microsoft.com/office/powerpoint/2010/main" val="3288310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animEffect transition="in" filter="fade">
                                      <p:cBhvr>
                                        <p:cTn id="15" dur="500"/>
                                        <p:tgtEl>
                                          <p:spTgt spid="7">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fade">
                                      <p:cBhvr>
                                        <p:cTn id="1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Depth First Search (DFS)</a:t>
            </a:r>
            <a:endParaRPr lang="en-GB" dirty="0"/>
          </a:p>
        </p:txBody>
      </p:sp>
    </p:spTree>
    <p:extLst>
      <p:ext uri="{BB962C8B-B14F-4D97-AF65-F5344CB8AC3E}">
        <p14:creationId xmlns="" xmlns:p14="http://schemas.microsoft.com/office/powerpoint/2010/main" val="217621190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Main Idea of DFS</a:t>
            </a:r>
            <a:endParaRPr altLang="en-US" sz="4000" dirty="0"/>
          </a:p>
        </p:txBody>
      </p:sp>
      <p:sp>
        <p:nvSpPr>
          <p:cNvPr id="38" name="Content Placeholder 2"/>
          <p:cNvSpPr txBox="1">
            <a:spLocks/>
          </p:cNvSpPr>
          <p:nvPr/>
        </p:nvSpPr>
        <p:spPr bwMode="auto">
          <a:xfrm>
            <a:off x="437159" y="1399146"/>
            <a:ext cx="7817841" cy="44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Depth First Search (DFS)</a:t>
            </a:r>
          </a:p>
        </p:txBody>
      </p:sp>
      <p:sp>
        <p:nvSpPr>
          <p:cNvPr id="8" name="Content Placeholder 2"/>
          <p:cNvSpPr>
            <a:spLocks noGrp="1"/>
          </p:cNvSpPr>
          <p:nvPr>
            <p:ph sz="quarter" idx="17"/>
          </p:nvPr>
        </p:nvSpPr>
        <p:spPr>
          <a:xfrm>
            <a:off x="902989" y="1896894"/>
            <a:ext cx="7041814" cy="780997"/>
          </a:xfrm>
        </p:spPr>
        <p:txBody>
          <a:bodyPr/>
          <a:lstStyle/>
          <a:p>
            <a:pPr marL="0" lvl="1" indent="0">
              <a:buNone/>
            </a:pPr>
            <a:r>
              <a:rPr lang="en-US" altLang="en-US" sz="2400" b="1" dirty="0"/>
              <a:t>Suppose we start our traversal at vertex </a:t>
            </a:r>
            <a:r>
              <a:rPr lang="en-US" altLang="en-US" sz="2400" b="1" dirty="0">
                <a:solidFill>
                  <a:srgbClr val="800000"/>
                </a:solidFill>
              </a:rPr>
              <a:t>v</a:t>
            </a:r>
            <a:r>
              <a:rPr lang="en-US" altLang="en-US" sz="2400" b="1" dirty="0"/>
              <a:t> and </a:t>
            </a:r>
            <a:r>
              <a:rPr lang="en-US" altLang="en-US" sz="2400" b="1" dirty="0">
                <a:solidFill>
                  <a:srgbClr val="800000"/>
                </a:solidFill>
              </a:rPr>
              <a:t>w</a:t>
            </a:r>
            <a:r>
              <a:rPr lang="en-US" altLang="en-US" sz="2400" b="1" baseline="-25000" dirty="0">
                <a:solidFill>
                  <a:srgbClr val="800000"/>
                </a:solidFill>
              </a:rPr>
              <a:t>1</a:t>
            </a:r>
            <a:r>
              <a:rPr lang="en-US" altLang="en-US" sz="2400" b="1" dirty="0"/>
              <a:t>, </a:t>
            </a:r>
            <a:r>
              <a:rPr lang="en-US" altLang="en-US" sz="2400" b="1" dirty="0">
                <a:solidFill>
                  <a:srgbClr val="800000"/>
                </a:solidFill>
              </a:rPr>
              <a:t>w</a:t>
            </a:r>
            <a:r>
              <a:rPr lang="en-US" altLang="en-US" sz="2400" b="1" baseline="-25000" dirty="0">
                <a:solidFill>
                  <a:srgbClr val="800000"/>
                </a:solidFill>
              </a:rPr>
              <a:t>2</a:t>
            </a:r>
            <a:r>
              <a:rPr lang="en-US" altLang="en-US" sz="2400" b="1" dirty="0"/>
              <a:t>, . . ., </a:t>
            </a:r>
            <a:r>
              <a:rPr lang="en-US" altLang="en-US" sz="2400" b="1" dirty="0" err="1">
                <a:solidFill>
                  <a:srgbClr val="800000"/>
                </a:solidFill>
              </a:rPr>
              <a:t>w</a:t>
            </a:r>
            <a:r>
              <a:rPr lang="en-US" altLang="en-US" sz="2400" b="1" baseline="-25000" dirty="0" err="1">
                <a:solidFill>
                  <a:srgbClr val="800000"/>
                </a:solidFill>
              </a:rPr>
              <a:t>k</a:t>
            </a:r>
            <a:r>
              <a:rPr lang="en-US" altLang="en-US" sz="2400" b="1" dirty="0"/>
              <a:t> are vertices adjacent to </a:t>
            </a:r>
            <a:r>
              <a:rPr lang="en-US" altLang="en-US" sz="2400" b="1" dirty="0">
                <a:solidFill>
                  <a:srgbClr val="800000"/>
                </a:solidFill>
              </a:rPr>
              <a:t>v</a:t>
            </a:r>
            <a:r>
              <a:rPr lang="en-US" altLang="en-US" sz="2400" b="1" dirty="0"/>
              <a:t>:</a:t>
            </a:r>
          </a:p>
        </p:txBody>
      </p:sp>
      <p:sp>
        <p:nvSpPr>
          <p:cNvPr id="9" name="Content Placeholder 2"/>
          <p:cNvSpPr txBox="1">
            <a:spLocks/>
          </p:cNvSpPr>
          <p:nvPr/>
        </p:nvSpPr>
        <p:spPr bwMode="auto">
          <a:xfrm>
            <a:off x="885734" y="3135911"/>
            <a:ext cx="7586878" cy="2095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342900" lvl="1" indent="-342900">
              <a:buFont typeface="Wingdings" panose="05000000000000000000" pitchFamily="2" charset="2"/>
              <a:buChar char="§"/>
            </a:pPr>
            <a:r>
              <a:rPr kumimoji="1" lang="en-US" altLang="en-US" sz="2400" b="0" kern="0" dirty="0"/>
              <a:t>When visiting vertex </a:t>
            </a:r>
            <a:r>
              <a:rPr kumimoji="1" lang="en-US" altLang="en-US" sz="2400" kern="0" dirty="0">
                <a:solidFill>
                  <a:srgbClr val="800000"/>
                </a:solidFill>
              </a:rPr>
              <a:t>v</a:t>
            </a:r>
            <a:r>
              <a:rPr kumimoji="1" lang="en-US" altLang="en-US" sz="2400" b="0" kern="0" dirty="0"/>
              <a:t>, we go to visit </a:t>
            </a:r>
            <a:r>
              <a:rPr kumimoji="1" lang="en-US" altLang="en-US" sz="2400" kern="0" dirty="0">
                <a:solidFill>
                  <a:srgbClr val="800000"/>
                </a:solidFill>
              </a:rPr>
              <a:t>w</a:t>
            </a:r>
            <a:r>
              <a:rPr kumimoji="1" lang="en-US" altLang="en-US" sz="2400" kern="0" baseline="-25000" dirty="0">
                <a:solidFill>
                  <a:srgbClr val="800000"/>
                </a:solidFill>
              </a:rPr>
              <a:t>1</a:t>
            </a:r>
            <a:r>
              <a:rPr kumimoji="1" lang="en-US" altLang="en-US" sz="2400" b="0" kern="0" dirty="0"/>
              <a:t> and keep </a:t>
            </a:r>
            <a:r>
              <a:rPr kumimoji="1" lang="en-US" altLang="en-US" sz="2400" kern="0" dirty="0">
                <a:solidFill>
                  <a:srgbClr val="800000"/>
                </a:solidFill>
              </a:rPr>
              <a:t>w</a:t>
            </a:r>
            <a:r>
              <a:rPr kumimoji="1" lang="en-US" altLang="en-US" sz="2400" kern="0" baseline="-25000" dirty="0">
                <a:solidFill>
                  <a:srgbClr val="800000"/>
                </a:solidFill>
              </a:rPr>
              <a:t>2</a:t>
            </a:r>
            <a:r>
              <a:rPr kumimoji="1" lang="en-US" altLang="en-US" sz="2400" b="0" kern="0" dirty="0"/>
              <a:t>, . . .,</a:t>
            </a:r>
            <a:r>
              <a:rPr kumimoji="1" lang="en-US" altLang="en-US" sz="2400" kern="0" dirty="0">
                <a:solidFill>
                  <a:srgbClr val="800000"/>
                </a:solidFill>
              </a:rPr>
              <a:t> </a:t>
            </a:r>
            <a:r>
              <a:rPr kumimoji="1" lang="en-US" altLang="en-US" sz="2400" kern="0" dirty="0" err="1">
                <a:solidFill>
                  <a:srgbClr val="800000"/>
                </a:solidFill>
              </a:rPr>
              <a:t>w</a:t>
            </a:r>
            <a:r>
              <a:rPr kumimoji="1" lang="en-US" altLang="en-US" sz="2400" kern="0" baseline="-25000" dirty="0" err="1">
                <a:solidFill>
                  <a:srgbClr val="800000"/>
                </a:solidFill>
              </a:rPr>
              <a:t>k</a:t>
            </a:r>
            <a:r>
              <a:rPr kumimoji="1" lang="en-US" altLang="en-US" sz="2400" b="0" kern="0" dirty="0">
                <a:solidFill>
                  <a:srgbClr val="C00000"/>
                </a:solidFill>
              </a:rPr>
              <a:t> </a:t>
            </a:r>
            <a:r>
              <a:rPr kumimoji="1" lang="en-US" altLang="en-US" sz="2400" b="0" kern="0" dirty="0"/>
              <a:t>waiting</a:t>
            </a:r>
          </a:p>
          <a:p>
            <a:pPr marL="0" lvl="1" indent="0">
              <a:spcBef>
                <a:spcPts val="0"/>
              </a:spcBef>
              <a:buNone/>
            </a:pPr>
            <a:endParaRPr kumimoji="1" lang="en-US" altLang="en-US" sz="2400" b="0" kern="0" dirty="0"/>
          </a:p>
          <a:p>
            <a:pPr marL="342900" lvl="1" indent="-342900">
              <a:buFont typeface="Wingdings" panose="05000000000000000000" pitchFamily="2" charset="2"/>
              <a:buChar char="§"/>
            </a:pPr>
            <a:r>
              <a:rPr kumimoji="1" lang="en-US" altLang="en-US" sz="2400" b="0" kern="0" dirty="0"/>
              <a:t>When visiting </a:t>
            </a:r>
            <a:r>
              <a:rPr kumimoji="1" lang="en-US" altLang="en-US" sz="2400" kern="0" dirty="0">
                <a:solidFill>
                  <a:srgbClr val="800000"/>
                </a:solidFill>
              </a:rPr>
              <a:t>w</a:t>
            </a:r>
            <a:r>
              <a:rPr kumimoji="1" lang="en-US" altLang="en-US" sz="2400" kern="0" baseline="-25000" dirty="0">
                <a:solidFill>
                  <a:srgbClr val="800000"/>
                </a:solidFill>
              </a:rPr>
              <a:t>1</a:t>
            </a:r>
            <a:r>
              <a:rPr kumimoji="1" lang="en-US" altLang="en-US" sz="2400" b="0" kern="0" dirty="0"/>
              <a:t>, we traverse all vertices adjacent to it before</a:t>
            </a:r>
            <a:r>
              <a:rPr kumimoji="1" lang="en-US" altLang="en-US" sz="2400" kern="0" dirty="0"/>
              <a:t> backtrack </a:t>
            </a:r>
            <a:r>
              <a:rPr kumimoji="1" lang="en-US" altLang="en-US" sz="2400" b="0" kern="0" dirty="0"/>
              <a:t>to </a:t>
            </a:r>
            <a:r>
              <a:rPr kumimoji="1" lang="en-US" altLang="en-US" sz="2400" kern="0" dirty="0">
                <a:solidFill>
                  <a:srgbClr val="800000"/>
                </a:solidFill>
              </a:rPr>
              <a:t>v</a:t>
            </a:r>
            <a:r>
              <a:rPr kumimoji="1" lang="en-US" altLang="en-US" sz="2400" b="0" kern="0" dirty="0"/>
              <a:t> and traverse </a:t>
            </a:r>
            <a:r>
              <a:rPr kumimoji="1" lang="en-US" altLang="en-US" sz="2400" kern="0" dirty="0">
                <a:solidFill>
                  <a:srgbClr val="800000"/>
                </a:solidFill>
              </a:rPr>
              <a:t>w</a:t>
            </a:r>
            <a:r>
              <a:rPr kumimoji="1" lang="en-US" altLang="en-US" sz="2400" kern="0" baseline="-25000" dirty="0">
                <a:solidFill>
                  <a:srgbClr val="800000"/>
                </a:solidFill>
              </a:rPr>
              <a:t>2</a:t>
            </a:r>
            <a:r>
              <a:rPr kumimoji="1" lang="en-US" altLang="en-US" sz="2400" b="0" kern="0" dirty="0"/>
              <a:t>, . . ., </a:t>
            </a:r>
            <a:r>
              <a:rPr kumimoji="1" lang="en-US" altLang="en-US" sz="2400" kern="0" dirty="0" err="1">
                <a:solidFill>
                  <a:srgbClr val="800000"/>
                </a:solidFill>
              </a:rPr>
              <a:t>w</a:t>
            </a:r>
            <a:r>
              <a:rPr kumimoji="1" lang="en-US" altLang="en-US" sz="2400" kern="0" baseline="-25000" dirty="0" err="1">
                <a:solidFill>
                  <a:srgbClr val="800000"/>
                </a:solidFill>
              </a:rPr>
              <a:t>k</a:t>
            </a:r>
            <a:endParaRPr kumimoji="1" lang="en-US" altLang="en-US" sz="2400" kern="0" dirty="0">
              <a:solidFill>
                <a:srgbClr val="800000"/>
              </a:solidFill>
            </a:endParaRPr>
          </a:p>
          <a:p>
            <a:pPr marL="315913" lvl="1" indent="-315913"/>
            <a:endParaRPr lang="en-US" altLang="en-US" sz="2400" b="1" kern="0" dirty="0">
              <a:solidFill>
                <a:srgbClr val="FF33CC"/>
              </a:solidFill>
            </a:endParaRPr>
          </a:p>
          <a:p>
            <a:endParaRPr lang="en-US" altLang="en-US" b="0" kern="0" dirty="0"/>
          </a:p>
        </p:txBody>
      </p:sp>
    </p:spTree>
    <p:extLst>
      <p:ext uri="{BB962C8B-B14F-4D97-AF65-F5344CB8AC3E}">
        <p14:creationId xmlns="" xmlns:p14="http://schemas.microsoft.com/office/powerpoint/2010/main" val="2617063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err="1" smtClean="0"/>
              <a:t>Pseudocode</a:t>
            </a:r>
            <a:r>
              <a:rPr altLang="en-US" sz="3600" dirty="0" smtClean="0"/>
              <a:t> of DFS</a:t>
            </a:r>
            <a:endParaRPr altLang="en-US" sz="4000" dirty="0"/>
          </a:p>
        </p:txBody>
      </p:sp>
      <p:grpSp>
        <p:nvGrpSpPr>
          <p:cNvPr id="30" name="Group 29"/>
          <p:cNvGrpSpPr/>
          <p:nvPr/>
        </p:nvGrpSpPr>
        <p:grpSpPr>
          <a:xfrm>
            <a:off x="499195" y="2239322"/>
            <a:ext cx="3985121" cy="2610707"/>
            <a:chOff x="1023630" y="2454475"/>
            <a:chExt cx="3985121" cy="2610707"/>
          </a:xfrm>
        </p:grpSpPr>
        <p:sp>
          <p:nvSpPr>
            <p:cNvPr id="24" name="Line 21"/>
            <p:cNvSpPr>
              <a:spLocks noChangeShapeType="1"/>
            </p:cNvSpPr>
            <p:nvPr/>
          </p:nvSpPr>
          <p:spPr bwMode="auto">
            <a:xfrm>
              <a:off x="4703260" y="3898918"/>
              <a:ext cx="305491" cy="485375"/>
            </a:xfrm>
            <a:prstGeom prst="line">
              <a:avLst/>
            </a:prstGeom>
            <a:noFill/>
            <a:ln w="38100" cap="rnd">
              <a:solidFill>
                <a:srgbClr val="002060"/>
              </a:solidFill>
              <a:prstDash val="sysDot"/>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1" name="Line 15"/>
            <p:cNvSpPr>
              <a:spLocks noChangeShapeType="1"/>
            </p:cNvSpPr>
            <p:nvPr/>
          </p:nvSpPr>
          <p:spPr bwMode="auto">
            <a:xfrm flipV="1">
              <a:off x="1501392" y="3803368"/>
              <a:ext cx="343884" cy="548388"/>
            </a:xfrm>
            <a:prstGeom prst="line">
              <a:avLst/>
            </a:prstGeom>
            <a:noFill/>
            <a:ln w="38100">
              <a:solidFill>
                <a:srgbClr val="00206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3" name="Line 15"/>
            <p:cNvSpPr>
              <a:spLocks noChangeShapeType="1"/>
            </p:cNvSpPr>
            <p:nvPr/>
          </p:nvSpPr>
          <p:spPr bwMode="auto">
            <a:xfrm flipH="1" flipV="1">
              <a:off x="2010481" y="3847465"/>
              <a:ext cx="110574" cy="577636"/>
            </a:xfrm>
            <a:prstGeom prst="line">
              <a:avLst/>
            </a:prstGeom>
            <a:noFill/>
            <a:ln w="38100">
              <a:solidFill>
                <a:srgbClr val="00206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2" name="Line 15"/>
            <p:cNvSpPr>
              <a:spLocks noChangeShapeType="1"/>
            </p:cNvSpPr>
            <p:nvPr/>
          </p:nvSpPr>
          <p:spPr bwMode="auto">
            <a:xfrm flipH="1" flipV="1">
              <a:off x="2222995" y="3803370"/>
              <a:ext cx="693543" cy="598017"/>
            </a:xfrm>
            <a:prstGeom prst="line">
              <a:avLst/>
            </a:prstGeom>
            <a:noFill/>
            <a:ln w="38100">
              <a:solidFill>
                <a:srgbClr val="00206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1" name="Line 15"/>
            <p:cNvSpPr>
              <a:spLocks noChangeShapeType="1"/>
            </p:cNvSpPr>
            <p:nvPr/>
          </p:nvSpPr>
          <p:spPr bwMode="auto">
            <a:xfrm flipH="1">
              <a:off x="3394794" y="2957334"/>
              <a:ext cx="300471" cy="329183"/>
            </a:xfrm>
            <a:prstGeom prst="line">
              <a:avLst/>
            </a:prstGeom>
            <a:noFill/>
            <a:ln w="38100">
              <a:solidFill>
                <a:srgbClr val="00206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0" name="Line 15"/>
            <p:cNvSpPr>
              <a:spLocks noChangeShapeType="1"/>
            </p:cNvSpPr>
            <p:nvPr/>
          </p:nvSpPr>
          <p:spPr bwMode="auto">
            <a:xfrm>
              <a:off x="4160702" y="3026648"/>
              <a:ext cx="145859" cy="330907"/>
            </a:xfrm>
            <a:prstGeom prst="line">
              <a:avLst/>
            </a:prstGeom>
            <a:noFill/>
            <a:ln w="38100">
              <a:solidFill>
                <a:srgbClr val="00206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2" name="Line 15"/>
            <p:cNvSpPr>
              <a:spLocks noChangeShapeType="1"/>
            </p:cNvSpPr>
            <p:nvPr/>
          </p:nvSpPr>
          <p:spPr bwMode="auto">
            <a:xfrm flipH="1">
              <a:off x="2222994" y="2749783"/>
              <a:ext cx="1411846" cy="523009"/>
            </a:xfrm>
            <a:prstGeom prst="line">
              <a:avLst/>
            </a:prstGeom>
            <a:noFill/>
            <a:ln w="38100">
              <a:solidFill>
                <a:srgbClr val="00206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3" name="Oval 6"/>
            <p:cNvSpPr>
              <a:spLocks noChangeArrowheads="1"/>
            </p:cNvSpPr>
            <p:nvPr/>
          </p:nvSpPr>
          <p:spPr bwMode="auto">
            <a:xfrm>
              <a:off x="3639376" y="2454475"/>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v</a:t>
              </a:r>
            </a:p>
          </p:txBody>
        </p:sp>
        <p:sp>
          <p:nvSpPr>
            <p:cNvPr id="14" name="Oval 7"/>
            <p:cNvSpPr>
              <a:spLocks noChangeArrowheads="1"/>
            </p:cNvSpPr>
            <p:nvPr/>
          </p:nvSpPr>
          <p:spPr bwMode="auto">
            <a:xfrm>
              <a:off x="1729040" y="3230730"/>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w1</a:t>
              </a:r>
            </a:p>
          </p:txBody>
        </p:sp>
        <p:sp>
          <p:nvSpPr>
            <p:cNvPr id="15" name="Oval 8"/>
            <p:cNvSpPr>
              <a:spLocks noChangeArrowheads="1"/>
            </p:cNvSpPr>
            <p:nvPr/>
          </p:nvSpPr>
          <p:spPr bwMode="auto">
            <a:xfrm>
              <a:off x="2965425" y="3265294"/>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a:ln>
                    <a:noFill/>
                  </a:ln>
                  <a:solidFill>
                    <a:prstClr val="white"/>
                  </a:solidFill>
                  <a:effectLst/>
                  <a:uLnTx/>
                  <a:uFillTx/>
                  <a:latin typeface="Arial" panose="020B0604020202020204" pitchFamily="34" charset="0"/>
                  <a:cs typeface="+mn-cs"/>
                </a:rPr>
                <a:t>w2</a:t>
              </a:r>
            </a:p>
          </p:txBody>
        </p:sp>
        <p:sp>
          <p:nvSpPr>
            <p:cNvPr id="16" name="Oval 9"/>
            <p:cNvSpPr>
              <a:spLocks noChangeArrowheads="1"/>
            </p:cNvSpPr>
            <p:nvPr/>
          </p:nvSpPr>
          <p:spPr bwMode="auto">
            <a:xfrm>
              <a:off x="4203954" y="3286517"/>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a:ln>
                    <a:noFill/>
                  </a:ln>
                  <a:solidFill>
                    <a:prstClr val="white"/>
                  </a:solidFill>
                  <a:effectLst/>
                  <a:uLnTx/>
                  <a:uFillTx/>
                  <a:latin typeface="Arial" panose="020B0604020202020204" pitchFamily="34" charset="0"/>
                  <a:cs typeface="+mn-cs"/>
                </a:rPr>
                <a:t>w3</a:t>
              </a:r>
            </a:p>
          </p:txBody>
        </p:sp>
        <p:sp>
          <p:nvSpPr>
            <p:cNvPr id="17" name="Oval 12"/>
            <p:cNvSpPr>
              <a:spLocks noChangeArrowheads="1"/>
            </p:cNvSpPr>
            <p:nvPr/>
          </p:nvSpPr>
          <p:spPr bwMode="auto">
            <a:xfrm>
              <a:off x="2863445" y="4259087"/>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a:ln>
                    <a:noFill/>
                  </a:ln>
                  <a:solidFill>
                    <a:prstClr val="white"/>
                  </a:solidFill>
                  <a:effectLst/>
                  <a:uLnTx/>
                  <a:uFillTx/>
                  <a:latin typeface="Arial" panose="020B0604020202020204" pitchFamily="34" charset="0"/>
                  <a:cs typeface="+mn-cs"/>
                </a:rPr>
                <a:t>w13</a:t>
              </a:r>
            </a:p>
          </p:txBody>
        </p:sp>
        <p:sp>
          <p:nvSpPr>
            <p:cNvPr id="18" name="Oval 11"/>
            <p:cNvSpPr>
              <a:spLocks noChangeArrowheads="1"/>
            </p:cNvSpPr>
            <p:nvPr/>
          </p:nvSpPr>
          <p:spPr bwMode="auto">
            <a:xfrm>
              <a:off x="1902955" y="4425102"/>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a:ln>
                    <a:noFill/>
                  </a:ln>
                  <a:solidFill>
                    <a:prstClr val="white"/>
                  </a:solidFill>
                  <a:effectLst/>
                  <a:uLnTx/>
                  <a:uFillTx/>
                  <a:latin typeface="Arial" panose="020B0604020202020204" pitchFamily="34" charset="0"/>
                  <a:cs typeface="+mn-cs"/>
                </a:rPr>
                <a:t>w12</a:t>
              </a:r>
            </a:p>
          </p:txBody>
        </p:sp>
        <p:sp>
          <p:nvSpPr>
            <p:cNvPr id="19" name="Oval 10"/>
            <p:cNvSpPr>
              <a:spLocks noChangeArrowheads="1"/>
            </p:cNvSpPr>
            <p:nvPr/>
          </p:nvSpPr>
          <p:spPr bwMode="auto">
            <a:xfrm>
              <a:off x="1023630" y="4308884"/>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a:ln>
                    <a:noFill/>
                  </a:ln>
                  <a:solidFill>
                    <a:prstClr val="white"/>
                  </a:solidFill>
                  <a:effectLst/>
                  <a:uLnTx/>
                  <a:uFillTx/>
                  <a:latin typeface="Arial" panose="020B0604020202020204" pitchFamily="34" charset="0"/>
                  <a:cs typeface="+mn-cs"/>
                </a:rPr>
                <a:t>w11</a:t>
              </a:r>
            </a:p>
          </p:txBody>
        </p:sp>
        <p:sp>
          <p:nvSpPr>
            <p:cNvPr id="25" name="Line 21"/>
            <p:cNvSpPr>
              <a:spLocks noChangeShapeType="1"/>
            </p:cNvSpPr>
            <p:nvPr/>
          </p:nvSpPr>
          <p:spPr bwMode="auto">
            <a:xfrm>
              <a:off x="3521552" y="3851368"/>
              <a:ext cx="356461" cy="465667"/>
            </a:xfrm>
            <a:prstGeom prst="line">
              <a:avLst/>
            </a:prstGeom>
            <a:noFill/>
            <a:ln w="38100" cap="rnd">
              <a:solidFill>
                <a:srgbClr val="002060"/>
              </a:solidFill>
              <a:prstDash val="sysDot"/>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6" name="Line 21"/>
            <p:cNvSpPr>
              <a:spLocks noChangeShapeType="1"/>
            </p:cNvSpPr>
            <p:nvPr/>
          </p:nvSpPr>
          <p:spPr bwMode="auto">
            <a:xfrm flipV="1">
              <a:off x="4245915" y="4648198"/>
              <a:ext cx="762836" cy="1"/>
            </a:xfrm>
            <a:prstGeom prst="line">
              <a:avLst/>
            </a:prstGeom>
            <a:noFill/>
            <a:ln w="38100" cap="rnd">
              <a:solidFill>
                <a:srgbClr val="002060"/>
              </a:solidFill>
              <a:prstDash val="sysDot"/>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grpSp>
      <p:sp>
        <p:nvSpPr>
          <p:cNvPr id="27" name="Content Placeholder 2"/>
          <p:cNvSpPr>
            <a:spLocks noGrp="1"/>
          </p:cNvSpPr>
          <p:nvPr>
            <p:ph sz="quarter" idx="17"/>
          </p:nvPr>
        </p:nvSpPr>
        <p:spPr>
          <a:xfrm>
            <a:off x="4680755" y="1959721"/>
            <a:ext cx="4129800" cy="3892388"/>
          </a:xfrm>
        </p:spPr>
        <p:txBody>
          <a:bodyPr/>
          <a:lstStyle/>
          <a:p>
            <a:pPr>
              <a:spcBef>
                <a:spcPts val="1200"/>
              </a:spcBef>
              <a:buClrTx/>
              <a:buFont typeface="Monotype Sorts" pitchFamily="2" charset="2"/>
              <a:buNone/>
            </a:pPr>
            <a:r>
              <a:rPr lang="en-US" altLang="en-US" b="1" dirty="0" err="1">
                <a:solidFill>
                  <a:schemeClr val="tx1"/>
                </a:solidFill>
              </a:rPr>
              <a:t>dfs</a:t>
            </a:r>
            <a:r>
              <a:rPr lang="en-US" altLang="en-US" b="1" dirty="0">
                <a:solidFill>
                  <a:schemeClr val="tx1"/>
                </a:solidFill>
              </a:rPr>
              <a:t>(G,  v) {</a:t>
            </a:r>
          </a:p>
          <a:p>
            <a:pPr>
              <a:spcBef>
                <a:spcPts val="1200"/>
              </a:spcBef>
              <a:buClrTx/>
              <a:buFont typeface="Monotype Sorts" pitchFamily="2" charset="2"/>
              <a:buNone/>
            </a:pPr>
            <a:r>
              <a:rPr lang="en-US" altLang="en-US" dirty="0">
                <a:solidFill>
                  <a:schemeClr val="tx1"/>
                </a:solidFill>
              </a:rPr>
              <a:t>	mark v as ‘visited’;</a:t>
            </a:r>
          </a:p>
          <a:p>
            <a:pPr>
              <a:spcBef>
                <a:spcPts val="1200"/>
              </a:spcBef>
              <a:buClrTx/>
              <a:buFont typeface="Monotype Sorts" pitchFamily="2" charset="2"/>
              <a:buNone/>
            </a:pPr>
            <a:r>
              <a:rPr lang="en-US" altLang="en-US" dirty="0">
                <a:solidFill>
                  <a:schemeClr val="tx1"/>
                </a:solidFill>
              </a:rPr>
              <a:t>    for each neighbour w of v</a:t>
            </a:r>
          </a:p>
          <a:p>
            <a:pPr>
              <a:spcBef>
                <a:spcPts val="1200"/>
              </a:spcBef>
              <a:buClrTx/>
              <a:buFont typeface="Monotype Sorts" pitchFamily="2" charset="2"/>
              <a:buNone/>
            </a:pPr>
            <a:r>
              <a:rPr lang="en-US" altLang="en-US" dirty="0">
                <a:solidFill>
                  <a:schemeClr val="tx1"/>
                </a:solidFill>
              </a:rPr>
              <a:t>        if w is unvisited  {</a:t>
            </a:r>
          </a:p>
          <a:p>
            <a:pPr>
              <a:spcBef>
                <a:spcPts val="1200"/>
              </a:spcBef>
              <a:buClrTx/>
              <a:buFont typeface="Monotype Sorts" pitchFamily="2" charset="2"/>
              <a:buNone/>
            </a:pPr>
            <a:r>
              <a:rPr lang="en-US" altLang="en-US" dirty="0">
                <a:solidFill>
                  <a:schemeClr val="tx1"/>
                </a:solidFill>
              </a:rPr>
              <a:t>        	</a:t>
            </a:r>
            <a:r>
              <a:rPr lang="en-US" altLang="en-US" dirty="0" err="1">
                <a:solidFill>
                  <a:schemeClr val="tx1"/>
                </a:solidFill>
              </a:rPr>
              <a:t>dfs</a:t>
            </a:r>
            <a:r>
              <a:rPr lang="en-US" altLang="en-US" dirty="0">
                <a:solidFill>
                  <a:schemeClr val="tx1"/>
                </a:solidFill>
              </a:rPr>
              <a:t>(G, w);</a:t>
            </a:r>
          </a:p>
          <a:p>
            <a:pPr>
              <a:spcBef>
                <a:spcPts val="1200"/>
              </a:spcBef>
              <a:buClrTx/>
              <a:buFont typeface="Monotype Sorts" pitchFamily="2" charset="2"/>
              <a:buNone/>
            </a:pPr>
            <a:r>
              <a:rPr lang="en-US" altLang="en-US" dirty="0">
                <a:solidFill>
                  <a:schemeClr val="tx1"/>
                </a:solidFill>
              </a:rPr>
              <a:t>        	add edge </a:t>
            </a:r>
            <a:r>
              <a:rPr lang="en-US" altLang="en-US" dirty="0" err="1">
                <a:solidFill>
                  <a:schemeClr val="tx1"/>
                </a:solidFill>
              </a:rPr>
              <a:t>vw</a:t>
            </a:r>
            <a:r>
              <a:rPr lang="en-US" altLang="en-US" dirty="0">
                <a:solidFill>
                  <a:schemeClr val="tx1"/>
                </a:solidFill>
              </a:rPr>
              <a:t> to tree T</a:t>
            </a:r>
          </a:p>
          <a:p>
            <a:pPr>
              <a:spcBef>
                <a:spcPts val="1200"/>
              </a:spcBef>
              <a:buClrTx/>
              <a:buFont typeface="Monotype Sorts" pitchFamily="2" charset="2"/>
              <a:buNone/>
            </a:pPr>
            <a:r>
              <a:rPr lang="en-US" altLang="en-US" dirty="0">
                <a:solidFill>
                  <a:schemeClr val="tx1"/>
                </a:solidFill>
              </a:rPr>
              <a:t>         }</a:t>
            </a:r>
          </a:p>
          <a:p>
            <a:pPr>
              <a:spcBef>
                <a:spcPts val="1200"/>
              </a:spcBef>
              <a:buClrTx/>
              <a:buFont typeface="Monotype Sorts" pitchFamily="2" charset="2"/>
              <a:buNone/>
            </a:pPr>
            <a:r>
              <a:rPr lang="en-US" altLang="en-US" dirty="0">
                <a:solidFill>
                  <a:schemeClr val="tx1"/>
                </a:solidFill>
              </a:rPr>
              <a:t>}</a:t>
            </a:r>
          </a:p>
          <a:p>
            <a:pPr>
              <a:spcBef>
                <a:spcPts val="1200"/>
              </a:spcBef>
            </a:pPr>
            <a:endParaRPr lang="en-US" altLang="en-US" dirty="0">
              <a:solidFill>
                <a:schemeClr val="tx1"/>
              </a:solidFill>
            </a:endParaRPr>
          </a:p>
        </p:txBody>
      </p:sp>
      <p:sp>
        <p:nvSpPr>
          <p:cNvPr id="28" name="Rounded Rectangle 27"/>
          <p:cNvSpPr/>
          <p:nvPr/>
        </p:nvSpPr>
        <p:spPr>
          <a:xfrm>
            <a:off x="2045754" y="5387682"/>
            <a:ext cx="2021931" cy="678287"/>
          </a:xfrm>
          <a:prstGeom prst="roundRect">
            <a:avLst/>
          </a:prstGeom>
          <a:solidFill>
            <a:srgbClr val="FF99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0" dirty="0">
                <a:solidFill>
                  <a:schemeClr val="tx1"/>
                </a:solidFill>
              </a:rPr>
              <a:t>A stack is used implicitly</a:t>
            </a:r>
          </a:p>
        </p:txBody>
      </p:sp>
      <p:cxnSp>
        <p:nvCxnSpPr>
          <p:cNvPr id="29" name="Straight Arrow Connector 28"/>
          <p:cNvCxnSpPr/>
          <p:nvPr/>
        </p:nvCxnSpPr>
        <p:spPr>
          <a:xfrm flipV="1">
            <a:off x="4023660" y="4425101"/>
            <a:ext cx="2224732" cy="99418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bwMode="auto">
          <a:xfrm>
            <a:off x="437159" y="1399146"/>
            <a:ext cx="7817841" cy="44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Depth First Search (DFS)</a:t>
            </a:r>
          </a:p>
        </p:txBody>
      </p:sp>
    </p:spTree>
    <p:extLst>
      <p:ext uri="{BB962C8B-B14F-4D97-AF65-F5344CB8AC3E}">
        <p14:creationId xmlns="" xmlns:p14="http://schemas.microsoft.com/office/powerpoint/2010/main" val="3250491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xEl>
                                              <p:pRg st="1" end="1"/>
                                            </p:txEl>
                                          </p:spTgt>
                                        </p:tgtEl>
                                        <p:attrNameLst>
                                          <p:attrName>style.visibility</p:attrName>
                                        </p:attrNameLst>
                                      </p:cBhvr>
                                      <p:to>
                                        <p:strVal val="visible"/>
                                      </p:to>
                                    </p:set>
                                    <p:animEffect transition="in" filter="fade">
                                      <p:cBhvr>
                                        <p:cTn id="10" dur="500"/>
                                        <p:tgtEl>
                                          <p:spTgt spid="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animEffect transition="in" filter="fade">
                                      <p:cBhvr>
                                        <p:cTn id="13" dur="500"/>
                                        <p:tgtEl>
                                          <p:spTgt spid="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xEl>
                                              <p:pRg st="3" end="3"/>
                                            </p:txEl>
                                          </p:spTgt>
                                        </p:tgtEl>
                                        <p:attrNameLst>
                                          <p:attrName>style.visibility</p:attrName>
                                        </p:attrNameLst>
                                      </p:cBhvr>
                                      <p:to>
                                        <p:strVal val="visible"/>
                                      </p:to>
                                    </p:set>
                                    <p:animEffect transition="in" filter="fade">
                                      <p:cBhvr>
                                        <p:cTn id="16" dur="500"/>
                                        <p:tgtEl>
                                          <p:spTgt spid="2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xEl>
                                              <p:pRg st="4" end="4"/>
                                            </p:txEl>
                                          </p:spTgt>
                                        </p:tgtEl>
                                        <p:attrNameLst>
                                          <p:attrName>style.visibility</p:attrName>
                                        </p:attrNameLst>
                                      </p:cBhvr>
                                      <p:to>
                                        <p:strVal val="visible"/>
                                      </p:to>
                                    </p:set>
                                    <p:animEffect transition="in" filter="fade">
                                      <p:cBhvr>
                                        <p:cTn id="19" dur="500"/>
                                        <p:tgtEl>
                                          <p:spTgt spid="2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xEl>
                                              <p:pRg st="5" end="5"/>
                                            </p:txEl>
                                          </p:spTgt>
                                        </p:tgtEl>
                                        <p:attrNameLst>
                                          <p:attrName>style.visibility</p:attrName>
                                        </p:attrNameLst>
                                      </p:cBhvr>
                                      <p:to>
                                        <p:strVal val="visible"/>
                                      </p:to>
                                    </p:set>
                                    <p:animEffect transition="in" filter="fade">
                                      <p:cBhvr>
                                        <p:cTn id="22" dur="500"/>
                                        <p:tgtEl>
                                          <p:spTgt spid="2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xEl>
                                              <p:pRg st="6" end="6"/>
                                            </p:txEl>
                                          </p:spTgt>
                                        </p:tgtEl>
                                        <p:attrNameLst>
                                          <p:attrName>style.visibility</p:attrName>
                                        </p:attrNameLst>
                                      </p:cBhvr>
                                      <p:to>
                                        <p:strVal val="visible"/>
                                      </p:to>
                                    </p:set>
                                    <p:animEffect transition="in" filter="fade">
                                      <p:cBhvr>
                                        <p:cTn id="25" dur="500"/>
                                        <p:tgtEl>
                                          <p:spTgt spid="2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xEl>
                                              <p:pRg st="7" end="7"/>
                                            </p:txEl>
                                          </p:spTgt>
                                        </p:tgtEl>
                                        <p:attrNameLst>
                                          <p:attrName>style.visibility</p:attrName>
                                        </p:attrNameLst>
                                      </p:cBhvr>
                                      <p:to>
                                        <p:strVal val="visible"/>
                                      </p:to>
                                    </p:set>
                                    <p:animEffect transition="in" filter="fade">
                                      <p:cBhvr>
                                        <p:cTn id="28" dur="500"/>
                                        <p:tgtEl>
                                          <p:spTgt spid="27">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Example of Running DFS</a:t>
            </a:r>
            <a:endParaRPr altLang="en-US" sz="4000" dirty="0"/>
          </a:p>
        </p:txBody>
      </p:sp>
      <p:grpSp>
        <p:nvGrpSpPr>
          <p:cNvPr id="4" name="Group 3"/>
          <p:cNvGrpSpPr/>
          <p:nvPr/>
        </p:nvGrpSpPr>
        <p:grpSpPr>
          <a:xfrm>
            <a:off x="900565" y="1620843"/>
            <a:ext cx="3046441" cy="2006283"/>
            <a:chOff x="595765" y="1849443"/>
            <a:chExt cx="3046441" cy="2006283"/>
          </a:xfrm>
        </p:grpSpPr>
        <p:sp>
          <p:nvSpPr>
            <p:cNvPr id="30" name="Line 38"/>
            <p:cNvSpPr>
              <a:spLocks noChangeShapeType="1"/>
            </p:cNvSpPr>
            <p:nvPr/>
          </p:nvSpPr>
          <p:spPr bwMode="auto">
            <a:xfrm flipH="1">
              <a:off x="1973912" y="2529419"/>
              <a:ext cx="811297" cy="1024264"/>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1" name="Line 45"/>
            <p:cNvSpPr>
              <a:spLocks noChangeShapeType="1"/>
            </p:cNvSpPr>
            <p:nvPr/>
          </p:nvSpPr>
          <p:spPr bwMode="auto">
            <a:xfrm flipH="1">
              <a:off x="2001682" y="3644039"/>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2" name="Line 46"/>
            <p:cNvSpPr>
              <a:spLocks noChangeShapeType="1"/>
            </p:cNvSpPr>
            <p:nvPr/>
          </p:nvSpPr>
          <p:spPr bwMode="auto">
            <a:xfrm flipH="1" flipV="1">
              <a:off x="3021834" y="2441186"/>
              <a:ext cx="300986" cy="39607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3" name="Freeform 47"/>
            <p:cNvSpPr>
              <a:spLocks/>
            </p:cNvSpPr>
            <p:nvPr/>
          </p:nvSpPr>
          <p:spPr bwMode="auto">
            <a:xfrm>
              <a:off x="3033029" y="2993518"/>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4" name="Freeform 48"/>
            <p:cNvSpPr>
              <a:spLocks/>
            </p:cNvSpPr>
            <p:nvPr/>
          </p:nvSpPr>
          <p:spPr bwMode="auto">
            <a:xfrm>
              <a:off x="3209689" y="3119797"/>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5" name="Oval 50"/>
            <p:cNvSpPr>
              <a:spLocks noChangeArrowheads="1"/>
            </p:cNvSpPr>
            <p:nvPr/>
          </p:nvSpPr>
          <p:spPr bwMode="auto">
            <a:xfrm>
              <a:off x="726353" y="2233330"/>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6" name="Text Box 51"/>
            <p:cNvSpPr txBox="1">
              <a:spLocks noChangeArrowheads="1"/>
            </p:cNvSpPr>
            <p:nvPr/>
          </p:nvSpPr>
          <p:spPr bwMode="auto">
            <a:xfrm>
              <a:off x="710109" y="2205643"/>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40" name="Text Box 63"/>
            <p:cNvSpPr txBox="1">
              <a:spLocks noChangeArrowheads="1"/>
            </p:cNvSpPr>
            <p:nvPr/>
          </p:nvSpPr>
          <p:spPr bwMode="auto">
            <a:xfrm>
              <a:off x="2701903" y="2196091"/>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41" name="Line 64"/>
            <p:cNvSpPr>
              <a:spLocks noChangeShapeType="1"/>
            </p:cNvSpPr>
            <p:nvPr/>
          </p:nvSpPr>
          <p:spPr bwMode="auto">
            <a:xfrm>
              <a:off x="1099764" y="3643958"/>
              <a:ext cx="57872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2" name="Line 65"/>
            <p:cNvSpPr>
              <a:spLocks noChangeShapeType="1"/>
            </p:cNvSpPr>
            <p:nvPr/>
          </p:nvSpPr>
          <p:spPr bwMode="auto">
            <a:xfrm>
              <a:off x="1021778" y="2446785"/>
              <a:ext cx="656710" cy="409767"/>
            </a:xfrm>
            <a:prstGeom prst="line">
              <a:avLst/>
            </a:prstGeom>
            <a:noFill/>
            <a:ln w="28575">
              <a:solidFill>
                <a:srgbClr val="CC0099"/>
              </a:solidFill>
              <a:prstDash val="sys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3" name="Line 66"/>
            <p:cNvSpPr>
              <a:spLocks noChangeShapeType="1"/>
            </p:cNvSpPr>
            <p:nvPr/>
          </p:nvSpPr>
          <p:spPr bwMode="auto">
            <a:xfrm flipV="1">
              <a:off x="1973913" y="2457058"/>
              <a:ext cx="761631" cy="38019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4" name="Line 67"/>
            <p:cNvSpPr>
              <a:spLocks noChangeShapeType="1"/>
            </p:cNvSpPr>
            <p:nvPr/>
          </p:nvSpPr>
          <p:spPr bwMode="auto">
            <a:xfrm flipH="1">
              <a:off x="1058754" y="2357933"/>
              <a:ext cx="1655763"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5" name="Line 68"/>
            <p:cNvSpPr>
              <a:spLocks noChangeShapeType="1"/>
            </p:cNvSpPr>
            <p:nvPr/>
          </p:nvSpPr>
          <p:spPr bwMode="auto">
            <a:xfrm flipH="1">
              <a:off x="1854747" y="3103265"/>
              <a:ext cx="0" cy="409482"/>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Freeform 69"/>
            <p:cNvSpPr>
              <a:spLocks/>
            </p:cNvSpPr>
            <p:nvPr/>
          </p:nvSpPr>
          <p:spPr bwMode="auto">
            <a:xfrm>
              <a:off x="595765" y="2488883"/>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7" name="Freeform 70"/>
            <p:cNvSpPr>
              <a:spLocks/>
            </p:cNvSpPr>
            <p:nvPr/>
          </p:nvSpPr>
          <p:spPr bwMode="auto">
            <a:xfrm>
              <a:off x="920799" y="2532549"/>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8" name="Line 71"/>
            <p:cNvSpPr>
              <a:spLocks noChangeShapeType="1"/>
            </p:cNvSpPr>
            <p:nvPr/>
          </p:nvSpPr>
          <p:spPr bwMode="auto">
            <a:xfrm>
              <a:off x="982785" y="2510251"/>
              <a:ext cx="740798" cy="1064826"/>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52" name="Text Box 63"/>
            <p:cNvSpPr txBox="1">
              <a:spLocks noChangeArrowheads="1"/>
            </p:cNvSpPr>
            <p:nvPr/>
          </p:nvSpPr>
          <p:spPr bwMode="auto">
            <a:xfrm>
              <a:off x="1655974" y="3455616"/>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56" name="Text Box 63"/>
            <p:cNvSpPr txBox="1">
              <a:spLocks noChangeArrowheads="1"/>
            </p:cNvSpPr>
            <p:nvPr/>
          </p:nvSpPr>
          <p:spPr bwMode="auto">
            <a:xfrm>
              <a:off x="2884915" y="3447020"/>
              <a:ext cx="3561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58" name="Text Box 63"/>
            <p:cNvSpPr txBox="1">
              <a:spLocks noChangeArrowheads="1"/>
            </p:cNvSpPr>
            <p:nvPr/>
          </p:nvSpPr>
          <p:spPr bwMode="auto">
            <a:xfrm>
              <a:off x="3258768" y="2741575"/>
              <a:ext cx="38343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3" name="TextBox 2"/>
            <p:cNvSpPr txBox="1"/>
            <p:nvPr/>
          </p:nvSpPr>
          <p:spPr>
            <a:xfrm>
              <a:off x="1263242" y="1849443"/>
              <a:ext cx="1246785" cy="338554"/>
            </a:xfrm>
            <a:prstGeom prst="rect">
              <a:avLst/>
            </a:prstGeom>
            <a:solidFill>
              <a:srgbClr val="B51723"/>
            </a:solidFill>
          </p:spPr>
          <p:txBody>
            <a:bodyPr wrap="square" rtlCol="0">
              <a:spAutoFit/>
            </a:bodyPr>
            <a:lstStyle/>
            <a:p>
              <a:pPr algn="ctr"/>
              <a:r>
                <a:rPr lang="en-US" sz="1600" dirty="0" err="1">
                  <a:solidFill>
                    <a:schemeClr val="bg1"/>
                  </a:solidFill>
                  <a:latin typeface="+mn-lt"/>
                </a:rPr>
                <a:t>dfs</a:t>
              </a:r>
              <a:r>
                <a:rPr lang="en-US" sz="1600" dirty="0">
                  <a:solidFill>
                    <a:schemeClr val="bg1"/>
                  </a:solidFill>
                  <a:latin typeface="+mn-lt"/>
                </a:rPr>
                <a:t>(G, ‘A’)</a:t>
              </a:r>
            </a:p>
          </p:txBody>
        </p:sp>
        <p:sp>
          <p:nvSpPr>
            <p:cNvPr id="153" name="Oval 50"/>
            <p:cNvSpPr>
              <a:spLocks noChangeArrowheads="1"/>
            </p:cNvSpPr>
            <p:nvPr/>
          </p:nvSpPr>
          <p:spPr bwMode="auto">
            <a:xfrm>
              <a:off x="2719248" y="2236398"/>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4" name="Oval 50"/>
            <p:cNvSpPr>
              <a:spLocks noChangeArrowheads="1"/>
            </p:cNvSpPr>
            <p:nvPr/>
          </p:nvSpPr>
          <p:spPr bwMode="auto">
            <a:xfrm>
              <a:off x="777836" y="3467987"/>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5" name="Oval 50"/>
            <p:cNvSpPr>
              <a:spLocks noChangeArrowheads="1"/>
            </p:cNvSpPr>
            <p:nvPr/>
          </p:nvSpPr>
          <p:spPr bwMode="auto">
            <a:xfrm>
              <a:off x="3291719" y="2786664"/>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6" name="Oval 50"/>
            <p:cNvSpPr>
              <a:spLocks noChangeArrowheads="1"/>
            </p:cNvSpPr>
            <p:nvPr/>
          </p:nvSpPr>
          <p:spPr bwMode="auto">
            <a:xfrm>
              <a:off x="2902988" y="3497402"/>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7" name="Oval 50"/>
            <p:cNvSpPr>
              <a:spLocks noChangeArrowheads="1"/>
            </p:cNvSpPr>
            <p:nvPr/>
          </p:nvSpPr>
          <p:spPr bwMode="auto">
            <a:xfrm>
              <a:off x="1684139" y="3494580"/>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8" name="Text Box 63"/>
            <p:cNvSpPr txBox="1">
              <a:spLocks noChangeArrowheads="1"/>
            </p:cNvSpPr>
            <p:nvPr/>
          </p:nvSpPr>
          <p:spPr bwMode="auto">
            <a:xfrm>
              <a:off x="1661142" y="2735285"/>
              <a:ext cx="37061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59" name="Oval 50"/>
            <p:cNvSpPr>
              <a:spLocks noChangeArrowheads="1"/>
            </p:cNvSpPr>
            <p:nvPr/>
          </p:nvSpPr>
          <p:spPr bwMode="auto">
            <a:xfrm>
              <a:off x="1678488" y="2775592"/>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0" name="Text Box 63"/>
            <p:cNvSpPr txBox="1">
              <a:spLocks noChangeArrowheads="1"/>
            </p:cNvSpPr>
            <p:nvPr/>
          </p:nvSpPr>
          <p:spPr bwMode="auto">
            <a:xfrm>
              <a:off x="776610" y="3418935"/>
              <a:ext cx="34176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grpSp>
      <p:grpSp>
        <p:nvGrpSpPr>
          <p:cNvPr id="5" name="Group 4"/>
          <p:cNvGrpSpPr/>
          <p:nvPr/>
        </p:nvGrpSpPr>
        <p:grpSpPr>
          <a:xfrm>
            <a:off x="4910748" y="1636258"/>
            <a:ext cx="3046441" cy="1971818"/>
            <a:chOff x="4910748" y="1883908"/>
            <a:chExt cx="3046441" cy="1971818"/>
          </a:xfrm>
        </p:grpSpPr>
        <p:sp>
          <p:nvSpPr>
            <p:cNvPr id="87" name="TextBox 86"/>
            <p:cNvSpPr txBox="1"/>
            <p:nvPr/>
          </p:nvSpPr>
          <p:spPr>
            <a:xfrm>
              <a:off x="5675838" y="1883908"/>
              <a:ext cx="1208760" cy="338554"/>
            </a:xfrm>
            <a:prstGeom prst="rect">
              <a:avLst/>
            </a:prstGeom>
            <a:solidFill>
              <a:srgbClr val="B51723"/>
            </a:solidFill>
          </p:spPr>
          <p:txBody>
            <a:bodyPr wrap="square" rtlCol="0">
              <a:spAutoFit/>
            </a:bodyPr>
            <a:lstStyle/>
            <a:p>
              <a:pPr algn="ctr"/>
              <a:r>
                <a:rPr lang="en-US" sz="1600" dirty="0" err="1">
                  <a:solidFill>
                    <a:schemeClr val="bg1"/>
                  </a:solidFill>
                  <a:latin typeface="+mn-lt"/>
                </a:rPr>
                <a:t>dfs</a:t>
              </a:r>
              <a:r>
                <a:rPr lang="en-US" sz="1600" dirty="0">
                  <a:solidFill>
                    <a:schemeClr val="bg1"/>
                  </a:solidFill>
                  <a:latin typeface="+mn-lt"/>
                </a:rPr>
                <a:t>(G, ‘B’)</a:t>
              </a:r>
            </a:p>
          </p:txBody>
        </p:sp>
        <p:sp>
          <p:nvSpPr>
            <p:cNvPr id="161" name="Line 38"/>
            <p:cNvSpPr>
              <a:spLocks noChangeShapeType="1"/>
            </p:cNvSpPr>
            <p:nvPr/>
          </p:nvSpPr>
          <p:spPr bwMode="auto">
            <a:xfrm flipH="1">
              <a:off x="6288895" y="2529419"/>
              <a:ext cx="811297" cy="1024264"/>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62" name="Line 45"/>
            <p:cNvSpPr>
              <a:spLocks noChangeShapeType="1"/>
            </p:cNvSpPr>
            <p:nvPr/>
          </p:nvSpPr>
          <p:spPr bwMode="auto">
            <a:xfrm flipH="1">
              <a:off x="6316665" y="3644039"/>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63" name="Line 46"/>
            <p:cNvSpPr>
              <a:spLocks noChangeShapeType="1"/>
            </p:cNvSpPr>
            <p:nvPr/>
          </p:nvSpPr>
          <p:spPr bwMode="auto">
            <a:xfrm flipH="1" flipV="1">
              <a:off x="7336817" y="2441186"/>
              <a:ext cx="300986" cy="39607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64" name="Freeform 47"/>
            <p:cNvSpPr>
              <a:spLocks/>
            </p:cNvSpPr>
            <p:nvPr/>
          </p:nvSpPr>
          <p:spPr bwMode="auto">
            <a:xfrm>
              <a:off x="7348012" y="2993518"/>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5" name="Freeform 48"/>
            <p:cNvSpPr>
              <a:spLocks/>
            </p:cNvSpPr>
            <p:nvPr/>
          </p:nvSpPr>
          <p:spPr bwMode="auto">
            <a:xfrm>
              <a:off x="7524672" y="3119797"/>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6" name="Oval 50"/>
            <p:cNvSpPr>
              <a:spLocks noChangeArrowheads="1"/>
            </p:cNvSpPr>
            <p:nvPr/>
          </p:nvSpPr>
          <p:spPr bwMode="auto">
            <a:xfrm>
              <a:off x="5041336" y="2233330"/>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7" name="Text Box 51"/>
            <p:cNvSpPr txBox="1">
              <a:spLocks noChangeArrowheads="1"/>
            </p:cNvSpPr>
            <p:nvPr/>
          </p:nvSpPr>
          <p:spPr bwMode="auto">
            <a:xfrm>
              <a:off x="5025092" y="2205643"/>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168" name="Text Box 63"/>
            <p:cNvSpPr txBox="1">
              <a:spLocks noChangeArrowheads="1"/>
            </p:cNvSpPr>
            <p:nvPr/>
          </p:nvSpPr>
          <p:spPr bwMode="auto">
            <a:xfrm>
              <a:off x="7016886" y="2196091"/>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69" name="Line 64"/>
            <p:cNvSpPr>
              <a:spLocks noChangeShapeType="1"/>
            </p:cNvSpPr>
            <p:nvPr/>
          </p:nvSpPr>
          <p:spPr bwMode="auto">
            <a:xfrm>
              <a:off x="5414747" y="3643958"/>
              <a:ext cx="57872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70" name="Line 65"/>
            <p:cNvSpPr>
              <a:spLocks noChangeShapeType="1"/>
            </p:cNvSpPr>
            <p:nvPr/>
          </p:nvSpPr>
          <p:spPr bwMode="auto">
            <a:xfrm>
              <a:off x="5336761" y="2446785"/>
              <a:ext cx="656710" cy="409767"/>
            </a:xfrm>
            <a:prstGeom prst="line">
              <a:avLst/>
            </a:prstGeom>
            <a:noFill/>
            <a:ln w="28575">
              <a:solidFill>
                <a:srgbClr val="CC0099"/>
              </a:solidFill>
              <a:prstDash val="sys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71" name="Line 66"/>
            <p:cNvSpPr>
              <a:spLocks noChangeShapeType="1"/>
            </p:cNvSpPr>
            <p:nvPr/>
          </p:nvSpPr>
          <p:spPr bwMode="auto">
            <a:xfrm flipV="1">
              <a:off x="6288896" y="2457058"/>
              <a:ext cx="761631" cy="38019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72" name="Line 67"/>
            <p:cNvSpPr>
              <a:spLocks noChangeShapeType="1"/>
            </p:cNvSpPr>
            <p:nvPr/>
          </p:nvSpPr>
          <p:spPr bwMode="auto">
            <a:xfrm flipH="1">
              <a:off x="5373737" y="2357933"/>
              <a:ext cx="1655763"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73" name="Line 68"/>
            <p:cNvSpPr>
              <a:spLocks noChangeShapeType="1"/>
            </p:cNvSpPr>
            <p:nvPr/>
          </p:nvSpPr>
          <p:spPr bwMode="auto">
            <a:xfrm flipH="1">
              <a:off x="6169730" y="3103265"/>
              <a:ext cx="0" cy="409482"/>
            </a:xfrm>
            <a:prstGeom prst="line">
              <a:avLst/>
            </a:prstGeom>
            <a:noFill/>
            <a:ln w="28575">
              <a:solidFill>
                <a:srgbClr val="CC0099"/>
              </a:solidFill>
              <a:prstDash val="sys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74" name="Freeform 69"/>
            <p:cNvSpPr>
              <a:spLocks/>
            </p:cNvSpPr>
            <p:nvPr/>
          </p:nvSpPr>
          <p:spPr bwMode="auto">
            <a:xfrm>
              <a:off x="4910748" y="2488883"/>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5" name="Freeform 70"/>
            <p:cNvSpPr>
              <a:spLocks/>
            </p:cNvSpPr>
            <p:nvPr/>
          </p:nvSpPr>
          <p:spPr bwMode="auto">
            <a:xfrm>
              <a:off x="5235782" y="2532549"/>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6" name="Line 71"/>
            <p:cNvSpPr>
              <a:spLocks noChangeShapeType="1"/>
            </p:cNvSpPr>
            <p:nvPr/>
          </p:nvSpPr>
          <p:spPr bwMode="auto">
            <a:xfrm>
              <a:off x="5297768" y="2510251"/>
              <a:ext cx="740798" cy="1064826"/>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177" name="Text Box 63"/>
            <p:cNvSpPr txBox="1">
              <a:spLocks noChangeArrowheads="1"/>
            </p:cNvSpPr>
            <p:nvPr/>
          </p:nvSpPr>
          <p:spPr bwMode="auto">
            <a:xfrm>
              <a:off x="5970957" y="3455616"/>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78" name="Text Box 63"/>
            <p:cNvSpPr txBox="1">
              <a:spLocks noChangeArrowheads="1"/>
            </p:cNvSpPr>
            <p:nvPr/>
          </p:nvSpPr>
          <p:spPr bwMode="auto">
            <a:xfrm>
              <a:off x="7199898" y="3447020"/>
              <a:ext cx="3561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179" name="Text Box 63"/>
            <p:cNvSpPr txBox="1">
              <a:spLocks noChangeArrowheads="1"/>
            </p:cNvSpPr>
            <p:nvPr/>
          </p:nvSpPr>
          <p:spPr bwMode="auto">
            <a:xfrm>
              <a:off x="7573751" y="2741575"/>
              <a:ext cx="38343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180" name="Oval 50"/>
            <p:cNvSpPr>
              <a:spLocks noChangeArrowheads="1"/>
            </p:cNvSpPr>
            <p:nvPr/>
          </p:nvSpPr>
          <p:spPr bwMode="auto">
            <a:xfrm>
              <a:off x="7034231" y="2236398"/>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1" name="Oval 50"/>
            <p:cNvSpPr>
              <a:spLocks noChangeArrowheads="1"/>
            </p:cNvSpPr>
            <p:nvPr/>
          </p:nvSpPr>
          <p:spPr bwMode="auto">
            <a:xfrm>
              <a:off x="5092819" y="3467987"/>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2" name="Oval 50"/>
            <p:cNvSpPr>
              <a:spLocks noChangeArrowheads="1"/>
            </p:cNvSpPr>
            <p:nvPr/>
          </p:nvSpPr>
          <p:spPr bwMode="auto">
            <a:xfrm>
              <a:off x="7606702" y="2786664"/>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3" name="Oval 50"/>
            <p:cNvSpPr>
              <a:spLocks noChangeArrowheads="1"/>
            </p:cNvSpPr>
            <p:nvPr/>
          </p:nvSpPr>
          <p:spPr bwMode="auto">
            <a:xfrm>
              <a:off x="7217971" y="3497402"/>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4" name="Oval 50"/>
            <p:cNvSpPr>
              <a:spLocks noChangeArrowheads="1"/>
            </p:cNvSpPr>
            <p:nvPr/>
          </p:nvSpPr>
          <p:spPr bwMode="auto">
            <a:xfrm>
              <a:off x="5999122" y="3494580"/>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6" name="Oval 50"/>
            <p:cNvSpPr>
              <a:spLocks noChangeArrowheads="1"/>
            </p:cNvSpPr>
            <p:nvPr/>
          </p:nvSpPr>
          <p:spPr bwMode="auto">
            <a:xfrm>
              <a:off x="5993471" y="2775592"/>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7" name="Text Box 63"/>
            <p:cNvSpPr txBox="1">
              <a:spLocks noChangeArrowheads="1"/>
            </p:cNvSpPr>
            <p:nvPr/>
          </p:nvSpPr>
          <p:spPr bwMode="auto">
            <a:xfrm>
              <a:off x="5091593" y="3418935"/>
              <a:ext cx="34176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88" name="Text Box 51"/>
            <p:cNvSpPr txBox="1">
              <a:spLocks noChangeArrowheads="1"/>
            </p:cNvSpPr>
            <p:nvPr/>
          </p:nvSpPr>
          <p:spPr bwMode="auto">
            <a:xfrm>
              <a:off x="5968231" y="2754356"/>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grpSp>
      <p:grpSp>
        <p:nvGrpSpPr>
          <p:cNvPr id="6" name="Group 5"/>
          <p:cNvGrpSpPr/>
          <p:nvPr/>
        </p:nvGrpSpPr>
        <p:grpSpPr>
          <a:xfrm>
            <a:off x="891271" y="4069759"/>
            <a:ext cx="3046441" cy="2022635"/>
            <a:chOff x="519796" y="4260259"/>
            <a:chExt cx="3046441" cy="2022635"/>
          </a:xfrm>
        </p:grpSpPr>
        <p:sp>
          <p:nvSpPr>
            <p:cNvPr id="213" name="Oval 50"/>
            <p:cNvSpPr>
              <a:spLocks noChangeArrowheads="1"/>
            </p:cNvSpPr>
            <p:nvPr/>
          </p:nvSpPr>
          <p:spPr bwMode="auto">
            <a:xfrm>
              <a:off x="1608170" y="5930344"/>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7" name="Text Box 51"/>
            <p:cNvSpPr txBox="1">
              <a:spLocks noChangeArrowheads="1"/>
            </p:cNvSpPr>
            <p:nvPr/>
          </p:nvSpPr>
          <p:spPr bwMode="auto">
            <a:xfrm>
              <a:off x="1585628" y="5907484"/>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18" name="TextBox 117"/>
            <p:cNvSpPr txBox="1"/>
            <p:nvPr/>
          </p:nvSpPr>
          <p:spPr>
            <a:xfrm>
              <a:off x="1263242" y="4260259"/>
              <a:ext cx="1246785" cy="338554"/>
            </a:xfrm>
            <a:prstGeom prst="rect">
              <a:avLst/>
            </a:prstGeom>
            <a:solidFill>
              <a:srgbClr val="B51723"/>
            </a:solidFill>
          </p:spPr>
          <p:txBody>
            <a:bodyPr wrap="square" rtlCol="0">
              <a:spAutoFit/>
            </a:bodyPr>
            <a:lstStyle/>
            <a:p>
              <a:pPr algn="ctr"/>
              <a:r>
                <a:rPr lang="en-US" sz="1600" dirty="0" err="1">
                  <a:solidFill>
                    <a:schemeClr val="bg1"/>
                  </a:solidFill>
                  <a:latin typeface="+mn-lt"/>
                </a:rPr>
                <a:t>dfs</a:t>
              </a:r>
              <a:r>
                <a:rPr lang="en-US" sz="1600" dirty="0">
                  <a:solidFill>
                    <a:schemeClr val="bg1"/>
                  </a:solidFill>
                  <a:latin typeface="+mn-lt"/>
                </a:rPr>
                <a:t>(G, ‘C’)</a:t>
              </a:r>
            </a:p>
          </p:txBody>
        </p:sp>
        <p:sp>
          <p:nvSpPr>
            <p:cNvPr id="190" name="Line 38"/>
            <p:cNvSpPr>
              <a:spLocks noChangeShapeType="1"/>
            </p:cNvSpPr>
            <p:nvPr/>
          </p:nvSpPr>
          <p:spPr bwMode="auto">
            <a:xfrm flipH="1">
              <a:off x="1897943" y="4965183"/>
              <a:ext cx="811297" cy="1024264"/>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91" name="Line 45"/>
            <p:cNvSpPr>
              <a:spLocks noChangeShapeType="1"/>
            </p:cNvSpPr>
            <p:nvPr/>
          </p:nvSpPr>
          <p:spPr bwMode="auto">
            <a:xfrm flipH="1">
              <a:off x="1925713" y="6079803"/>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92" name="Line 46"/>
            <p:cNvSpPr>
              <a:spLocks noChangeShapeType="1"/>
            </p:cNvSpPr>
            <p:nvPr/>
          </p:nvSpPr>
          <p:spPr bwMode="auto">
            <a:xfrm flipH="1" flipV="1">
              <a:off x="2945865" y="4876950"/>
              <a:ext cx="300986" cy="39607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93" name="Freeform 47"/>
            <p:cNvSpPr>
              <a:spLocks/>
            </p:cNvSpPr>
            <p:nvPr/>
          </p:nvSpPr>
          <p:spPr bwMode="auto">
            <a:xfrm>
              <a:off x="2957060" y="5429282"/>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4" name="Freeform 48"/>
            <p:cNvSpPr>
              <a:spLocks/>
            </p:cNvSpPr>
            <p:nvPr/>
          </p:nvSpPr>
          <p:spPr bwMode="auto">
            <a:xfrm>
              <a:off x="3133720" y="5555561"/>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5" name="Oval 50"/>
            <p:cNvSpPr>
              <a:spLocks noChangeArrowheads="1"/>
            </p:cNvSpPr>
            <p:nvPr/>
          </p:nvSpPr>
          <p:spPr bwMode="auto">
            <a:xfrm>
              <a:off x="650384" y="4669094"/>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96" name="Text Box 51"/>
            <p:cNvSpPr txBox="1">
              <a:spLocks noChangeArrowheads="1"/>
            </p:cNvSpPr>
            <p:nvPr/>
          </p:nvSpPr>
          <p:spPr bwMode="auto">
            <a:xfrm>
              <a:off x="634140" y="4641407"/>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197" name="Text Box 63"/>
            <p:cNvSpPr txBox="1">
              <a:spLocks noChangeArrowheads="1"/>
            </p:cNvSpPr>
            <p:nvPr/>
          </p:nvSpPr>
          <p:spPr bwMode="auto">
            <a:xfrm>
              <a:off x="2625934" y="4631855"/>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98" name="Line 64"/>
            <p:cNvSpPr>
              <a:spLocks noChangeShapeType="1"/>
            </p:cNvSpPr>
            <p:nvPr/>
          </p:nvSpPr>
          <p:spPr bwMode="auto">
            <a:xfrm>
              <a:off x="1023795" y="6079722"/>
              <a:ext cx="57872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99" name="Line 65"/>
            <p:cNvSpPr>
              <a:spLocks noChangeShapeType="1"/>
            </p:cNvSpPr>
            <p:nvPr/>
          </p:nvSpPr>
          <p:spPr bwMode="auto">
            <a:xfrm>
              <a:off x="945809" y="4882549"/>
              <a:ext cx="656710" cy="409767"/>
            </a:xfrm>
            <a:prstGeom prst="line">
              <a:avLst/>
            </a:prstGeom>
            <a:noFill/>
            <a:ln w="28575">
              <a:solidFill>
                <a:srgbClr val="CC0099"/>
              </a:solidFill>
              <a:prstDash val="sys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00" name="Line 66"/>
            <p:cNvSpPr>
              <a:spLocks noChangeShapeType="1"/>
            </p:cNvSpPr>
            <p:nvPr/>
          </p:nvSpPr>
          <p:spPr bwMode="auto">
            <a:xfrm flipV="1">
              <a:off x="1897944" y="4892822"/>
              <a:ext cx="761631" cy="38019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01" name="Line 67"/>
            <p:cNvSpPr>
              <a:spLocks noChangeShapeType="1"/>
            </p:cNvSpPr>
            <p:nvPr/>
          </p:nvSpPr>
          <p:spPr bwMode="auto">
            <a:xfrm flipH="1">
              <a:off x="982785" y="4793697"/>
              <a:ext cx="1655763"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02" name="Line 68"/>
            <p:cNvSpPr>
              <a:spLocks noChangeShapeType="1"/>
            </p:cNvSpPr>
            <p:nvPr/>
          </p:nvSpPr>
          <p:spPr bwMode="auto">
            <a:xfrm>
              <a:off x="1778777" y="5539029"/>
              <a:ext cx="2673" cy="385748"/>
            </a:xfrm>
            <a:prstGeom prst="line">
              <a:avLst/>
            </a:prstGeom>
            <a:noFill/>
            <a:ln w="28575">
              <a:solidFill>
                <a:srgbClr val="CC0099"/>
              </a:solidFill>
              <a:prstDash val="sys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03" name="Freeform 69"/>
            <p:cNvSpPr>
              <a:spLocks/>
            </p:cNvSpPr>
            <p:nvPr/>
          </p:nvSpPr>
          <p:spPr bwMode="auto">
            <a:xfrm>
              <a:off x="519796" y="4924647"/>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4" name="Freeform 70"/>
            <p:cNvSpPr>
              <a:spLocks/>
            </p:cNvSpPr>
            <p:nvPr/>
          </p:nvSpPr>
          <p:spPr bwMode="auto">
            <a:xfrm>
              <a:off x="844830" y="4968313"/>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5" name="Line 71"/>
            <p:cNvSpPr>
              <a:spLocks noChangeShapeType="1"/>
            </p:cNvSpPr>
            <p:nvPr/>
          </p:nvSpPr>
          <p:spPr bwMode="auto">
            <a:xfrm>
              <a:off x="906816" y="4946015"/>
              <a:ext cx="740798" cy="1064826"/>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207" name="Text Box 63"/>
            <p:cNvSpPr txBox="1">
              <a:spLocks noChangeArrowheads="1"/>
            </p:cNvSpPr>
            <p:nvPr/>
          </p:nvSpPr>
          <p:spPr bwMode="auto">
            <a:xfrm>
              <a:off x="2808946" y="5882784"/>
              <a:ext cx="3561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208" name="Text Box 63"/>
            <p:cNvSpPr txBox="1">
              <a:spLocks noChangeArrowheads="1"/>
            </p:cNvSpPr>
            <p:nvPr/>
          </p:nvSpPr>
          <p:spPr bwMode="auto">
            <a:xfrm>
              <a:off x="3182799" y="5177339"/>
              <a:ext cx="38343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209" name="Oval 50"/>
            <p:cNvSpPr>
              <a:spLocks noChangeArrowheads="1"/>
            </p:cNvSpPr>
            <p:nvPr/>
          </p:nvSpPr>
          <p:spPr bwMode="auto">
            <a:xfrm>
              <a:off x="2643279" y="4672162"/>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0" name="Oval 50"/>
            <p:cNvSpPr>
              <a:spLocks noChangeArrowheads="1"/>
            </p:cNvSpPr>
            <p:nvPr/>
          </p:nvSpPr>
          <p:spPr bwMode="auto">
            <a:xfrm>
              <a:off x="701867" y="5903751"/>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1" name="Oval 50"/>
            <p:cNvSpPr>
              <a:spLocks noChangeArrowheads="1"/>
            </p:cNvSpPr>
            <p:nvPr/>
          </p:nvSpPr>
          <p:spPr bwMode="auto">
            <a:xfrm>
              <a:off x="3215750" y="5222428"/>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2" name="Oval 50"/>
            <p:cNvSpPr>
              <a:spLocks noChangeArrowheads="1"/>
            </p:cNvSpPr>
            <p:nvPr/>
          </p:nvSpPr>
          <p:spPr bwMode="auto">
            <a:xfrm>
              <a:off x="2827019" y="5933166"/>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4" name="Oval 50"/>
            <p:cNvSpPr>
              <a:spLocks noChangeArrowheads="1"/>
            </p:cNvSpPr>
            <p:nvPr/>
          </p:nvSpPr>
          <p:spPr bwMode="auto">
            <a:xfrm>
              <a:off x="1602519" y="5211356"/>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5" name="Text Box 63"/>
            <p:cNvSpPr txBox="1">
              <a:spLocks noChangeArrowheads="1"/>
            </p:cNvSpPr>
            <p:nvPr/>
          </p:nvSpPr>
          <p:spPr bwMode="auto">
            <a:xfrm>
              <a:off x="700641" y="5854699"/>
              <a:ext cx="34176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216" name="Text Box 51"/>
            <p:cNvSpPr txBox="1">
              <a:spLocks noChangeArrowheads="1"/>
            </p:cNvSpPr>
            <p:nvPr/>
          </p:nvSpPr>
          <p:spPr bwMode="auto">
            <a:xfrm>
              <a:off x="1577279" y="5190120"/>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grpSp>
      <p:grpSp>
        <p:nvGrpSpPr>
          <p:cNvPr id="7" name="Group 6"/>
          <p:cNvGrpSpPr/>
          <p:nvPr/>
        </p:nvGrpSpPr>
        <p:grpSpPr>
          <a:xfrm>
            <a:off x="4553509" y="4056620"/>
            <a:ext cx="3541914" cy="2073874"/>
            <a:chOff x="4563034" y="4209020"/>
            <a:chExt cx="3541914" cy="2073874"/>
          </a:xfrm>
        </p:grpSpPr>
        <p:sp>
          <p:nvSpPr>
            <p:cNvPr id="238" name="Oval 50"/>
            <p:cNvSpPr>
              <a:spLocks noChangeArrowheads="1"/>
            </p:cNvSpPr>
            <p:nvPr/>
          </p:nvSpPr>
          <p:spPr bwMode="auto">
            <a:xfrm>
              <a:off x="7059137" y="4672162"/>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5" name="Text Box 51"/>
            <p:cNvSpPr txBox="1">
              <a:spLocks noChangeArrowheads="1"/>
            </p:cNvSpPr>
            <p:nvPr/>
          </p:nvSpPr>
          <p:spPr bwMode="auto">
            <a:xfrm>
              <a:off x="7037541" y="4624232"/>
              <a:ext cx="370614" cy="40011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51" name="TextBox 150"/>
            <p:cNvSpPr txBox="1"/>
            <p:nvPr/>
          </p:nvSpPr>
          <p:spPr>
            <a:xfrm>
              <a:off x="4563034" y="4209020"/>
              <a:ext cx="3541914" cy="338554"/>
            </a:xfrm>
            <a:prstGeom prst="rect">
              <a:avLst/>
            </a:prstGeom>
            <a:solidFill>
              <a:srgbClr val="B51723"/>
            </a:solidFill>
          </p:spPr>
          <p:txBody>
            <a:bodyPr wrap="square" rtlCol="0">
              <a:spAutoFit/>
            </a:bodyPr>
            <a:lstStyle/>
            <a:p>
              <a:pPr algn="ctr"/>
              <a:r>
                <a:rPr lang="en-US" sz="1600" dirty="0">
                  <a:solidFill>
                    <a:schemeClr val="bg1"/>
                  </a:solidFill>
                  <a:latin typeface="+mn-lt"/>
                </a:rPr>
                <a:t>Back to </a:t>
              </a:r>
              <a:r>
                <a:rPr lang="en-US" sz="1600" dirty="0" err="1">
                  <a:solidFill>
                    <a:schemeClr val="bg1"/>
                  </a:solidFill>
                  <a:latin typeface="+mn-lt"/>
                </a:rPr>
                <a:t>dfs</a:t>
              </a:r>
              <a:r>
                <a:rPr lang="en-US" sz="1600" dirty="0">
                  <a:solidFill>
                    <a:schemeClr val="bg1"/>
                  </a:solidFill>
                  <a:latin typeface="+mn-lt"/>
                </a:rPr>
                <a:t>(G, ‘B’) then </a:t>
              </a:r>
              <a:r>
                <a:rPr lang="en-US" sz="1600" dirty="0" err="1">
                  <a:solidFill>
                    <a:schemeClr val="bg1"/>
                  </a:solidFill>
                </a:rPr>
                <a:t>dfs</a:t>
              </a:r>
              <a:r>
                <a:rPr lang="en-US" sz="1600" dirty="0">
                  <a:solidFill>
                    <a:schemeClr val="bg1"/>
                  </a:solidFill>
                </a:rPr>
                <a:t>(G, ‘D’) </a:t>
              </a:r>
              <a:endParaRPr lang="en-US" sz="1600" dirty="0">
                <a:solidFill>
                  <a:schemeClr val="bg1"/>
                </a:solidFill>
                <a:latin typeface="+mn-lt"/>
              </a:endParaRPr>
            </a:p>
          </p:txBody>
        </p:sp>
        <p:sp>
          <p:nvSpPr>
            <p:cNvPr id="218" name="Oval 50"/>
            <p:cNvSpPr>
              <a:spLocks noChangeArrowheads="1"/>
            </p:cNvSpPr>
            <p:nvPr/>
          </p:nvSpPr>
          <p:spPr bwMode="auto">
            <a:xfrm>
              <a:off x="6024028" y="5930344"/>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9" name="Text Box 51"/>
            <p:cNvSpPr txBox="1">
              <a:spLocks noChangeArrowheads="1"/>
            </p:cNvSpPr>
            <p:nvPr/>
          </p:nvSpPr>
          <p:spPr bwMode="auto">
            <a:xfrm>
              <a:off x="6001486" y="5907484"/>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220" name="Line 38"/>
            <p:cNvSpPr>
              <a:spLocks noChangeShapeType="1"/>
            </p:cNvSpPr>
            <p:nvPr/>
          </p:nvSpPr>
          <p:spPr bwMode="auto">
            <a:xfrm flipH="1">
              <a:off x="6313801" y="4965183"/>
              <a:ext cx="811297" cy="1024264"/>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1" name="Line 45"/>
            <p:cNvSpPr>
              <a:spLocks noChangeShapeType="1"/>
            </p:cNvSpPr>
            <p:nvPr/>
          </p:nvSpPr>
          <p:spPr bwMode="auto">
            <a:xfrm flipH="1">
              <a:off x="6341571" y="6079803"/>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2" name="Line 46"/>
            <p:cNvSpPr>
              <a:spLocks noChangeShapeType="1"/>
            </p:cNvSpPr>
            <p:nvPr/>
          </p:nvSpPr>
          <p:spPr bwMode="auto">
            <a:xfrm flipH="1" flipV="1">
              <a:off x="7361723" y="4876950"/>
              <a:ext cx="300986" cy="39607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3" name="Freeform 47"/>
            <p:cNvSpPr>
              <a:spLocks/>
            </p:cNvSpPr>
            <p:nvPr/>
          </p:nvSpPr>
          <p:spPr bwMode="auto">
            <a:xfrm>
              <a:off x="7372918" y="5429282"/>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24" name="Freeform 48"/>
            <p:cNvSpPr>
              <a:spLocks/>
            </p:cNvSpPr>
            <p:nvPr/>
          </p:nvSpPr>
          <p:spPr bwMode="auto">
            <a:xfrm>
              <a:off x="7549578" y="5555561"/>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25" name="Oval 50"/>
            <p:cNvSpPr>
              <a:spLocks noChangeArrowheads="1"/>
            </p:cNvSpPr>
            <p:nvPr/>
          </p:nvSpPr>
          <p:spPr bwMode="auto">
            <a:xfrm>
              <a:off x="5066242" y="4669094"/>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26" name="Text Box 51"/>
            <p:cNvSpPr txBox="1">
              <a:spLocks noChangeArrowheads="1"/>
            </p:cNvSpPr>
            <p:nvPr/>
          </p:nvSpPr>
          <p:spPr bwMode="auto">
            <a:xfrm>
              <a:off x="5049998" y="4641407"/>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228" name="Line 64"/>
            <p:cNvSpPr>
              <a:spLocks noChangeShapeType="1"/>
            </p:cNvSpPr>
            <p:nvPr/>
          </p:nvSpPr>
          <p:spPr bwMode="auto">
            <a:xfrm>
              <a:off x="5439653" y="6079722"/>
              <a:ext cx="57872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9" name="Line 65"/>
            <p:cNvSpPr>
              <a:spLocks noChangeShapeType="1"/>
            </p:cNvSpPr>
            <p:nvPr/>
          </p:nvSpPr>
          <p:spPr bwMode="auto">
            <a:xfrm>
              <a:off x="5361667" y="4882549"/>
              <a:ext cx="656710" cy="409767"/>
            </a:xfrm>
            <a:prstGeom prst="line">
              <a:avLst/>
            </a:prstGeom>
            <a:noFill/>
            <a:ln w="28575">
              <a:solidFill>
                <a:srgbClr val="CC0099"/>
              </a:solidFill>
              <a:prstDash val="sys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30" name="Line 66"/>
            <p:cNvSpPr>
              <a:spLocks noChangeShapeType="1"/>
            </p:cNvSpPr>
            <p:nvPr/>
          </p:nvSpPr>
          <p:spPr bwMode="auto">
            <a:xfrm flipV="1">
              <a:off x="6313802" y="4892822"/>
              <a:ext cx="761631" cy="380198"/>
            </a:xfrm>
            <a:prstGeom prst="line">
              <a:avLst/>
            </a:prstGeom>
            <a:noFill/>
            <a:ln w="28575">
              <a:solidFill>
                <a:srgbClr val="CC0099"/>
              </a:solidFill>
              <a:prstDash val="sys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31" name="Line 67"/>
            <p:cNvSpPr>
              <a:spLocks noChangeShapeType="1"/>
            </p:cNvSpPr>
            <p:nvPr/>
          </p:nvSpPr>
          <p:spPr bwMode="auto">
            <a:xfrm flipH="1">
              <a:off x="5398643" y="4793697"/>
              <a:ext cx="1655763"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32" name="Line 68"/>
            <p:cNvSpPr>
              <a:spLocks noChangeShapeType="1"/>
            </p:cNvSpPr>
            <p:nvPr/>
          </p:nvSpPr>
          <p:spPr bwMode="auto">
            <a:xfrm>
              <a:off x="6194635" y="5539029"/>
              <a:ext cx="2673" cy="385748"/>
            </a:xfrm>
            <a:prstGeom prst="line">
              <a:avLst/>
            </a:prstGeom>
            <a:noFill/>
            <a:ln w="28575">
              <a:solidFill>
                <a:srgbClr val="CC0099"/>
              </a:solidFill>
              <a:prstDash val="solid"/>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33" name="Freeform 69"/>
            <p:cNvSpPr>
              <a:spLocks/>
            </p:cNvSpPr>
            <p:nvPr/>
          </p:nvSpPr>
          <p:spPr bwMode="auto">
            <a:xfrm>
              <a:off x="4935654" y="4924647"/>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34" name="Freeform 70"/>
            <p:cNvSpPr>
              <a:spLocks/>
            </p:cNvSpPr>
            <p:nvPr/>
          </p:nvSpPr>
          <p:spPr bwMode="auto">
            <a:xfrm>
              <a:off x="5260688" y="4968313"/>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35" name="Line 71"/>
            <p:cNvSpPr>
              <a:spLocks noChangeShapeType="1"/>
            </p:cNvSpPr>
            <p:nvPr/>
          </p:nvSpPr>
          <p:spPr bwMode="auto">
            <a:xfrm>
              <a:off x="5322674" y="4946015"/>
              <a:ext cx="740798" cy="1064826"/>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236" name="Text Box 63"/>
            <p:cNvSpPr txBox="1">
              <a:spLocks noChangeArrowheads="1"/>
            </p:cNvSpPr>
            <p:nvPr/>
          </p:nvSpPr>
          <p:spPr bwMode="auto">
            <a:xfrm>
              <a:off x="7224804" y="5882784"/>
              <a:ext cx="3561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237" name="Text Box 63"/>
            <p:cNvSpPr txBox="1">
              <a:spLocks noChangeArrowheads="1"/>
            </p:cNvSpPr>
            <p:nvPr/>
          </p:nvSpPr>
          <p:spPr bwMode="auto">
            <a:xfrm>
              <a:off x="7598657" y="5177339"/>
              <a:ext cx="38343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239" name="Oval 50"/>
            <p:cNvSpPr>
              <a:spLocks noChangeArrowheads="1"/>
            </p:cNvSpPr>
            <p:nvPr/>
          </p:nvSpPr>
          <p:spPr bwMode="auto">
            <a:xfrm>
              <a:off x="5117725" y="5903751"/>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0" name="Oval 50"/>
            <p:cNvSpPr>
              <a:spLocks noChangeArrowheads="1"/>
            </p:cNvSpPr>
            <p:nvPr/>
          </p:nvSpPr>
          <p:spPr bwMode="auto">
            <a:xfrm>
              <a:off x="7631608" y="5222428"/>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1" name="Oval 50"/>
            <p:cNvSpPr>
              <a:spLocks noChangeArrowheads="1"/>
            </p:cNvSpPr>
            <p:nvPr/>
          </p:nvSpPr>
          <p:spPr bwMode="auto">
            <a:xfrm>
              <a:off x="7242877" y="5933166"/>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2" name="Oval 50"/>
            <p:cNvSpPr>
              <a:spLocks noChangeArrowheads="1"/>
            </p:cNvSpPr>
            <p:nvPr/>
          </p:nvSpPr>
          <p:spPr bwMode="auto">
            <a:xfrm>
              <a:off x="6018377" y="5211356"/>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3" name="Text Box 63"/>
            <p:cNvSpPr txBox="1">
              <a:spLocks noChangeArrowheads="1"/>
            </p:cNvSpPr>
            <p:nvPr/>
          </p:nvSpPr>
          <p:spPr bwMode="auto">
            <a:xfrm>
              <a:off x="5116499" y="5854699"/>
              <a:ext cx="34176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244" name="Text Box 51"/>
            <p:cNvSpPr txBox="1">
              <a:spLocks noChangeArrowheads="1"/>
            </p:cNvSpPr>
            <p:nvPr/>
          </p:nvSpPr>
          <p:spPr bwMode="auto">
            <a:xfrm>
              <a:off x="5993137" y="5190120"/>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grpSp>
    </p:spTree>
    <p:extLst>
      <p:ext uri="{BB962C8B-B14F-4D97-AF65-F5344CB8AC3E}">
        <p14:creationId xmlns="" xmlns:p14="http://schemas.microsoft.com/office/powerpoint/2010/main" val="1615212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lang="en-US" altLang="en-US" sz="3600" dirty="0"/>
              <a:t>Example of Running DFS</a:t>
            </a:r>
            <a:endParaRPr altLang="en-US" sz="4000" dirty="0"/>
          </a:p>
        </p:txBody>
      </p:sp>
      <p:grpSp>
        <p:nvGrpSpPr>
          <p:cNvPr id="2" name="Group 1"/>
          <p:cNvGrpSpPr/>
          <p:nvPr/>
        </p:nvGrpSpPr>
        <p:grpSpPr>
          <a:xfrm>
            <a:off x="908194" y="1582743"/>
            <a:ext cx="3046441" cy="2000822"/>
            <a:chOff x="489094" y="1849443"/>
            <a:chExt cx="3046441" cy="2000822"/>
          </a:xfrm>
        </p:grpSpPr>
        <p:sp>
          <p:nvSpPr>
            <p:cNvPr id="3" name="TextBox 2"/>
            <p:cNvSpPr txBox="1"/>
            <p:nvPr/>
          </p:nvSpPr>
          <p:spPr>
            <a:xfrm>
              <a:off x="1263242" y="1849443"/>
              <a:ext cx="1246785" cy="338554"/>
            </a:xfrm>
            <a:prstGeom prst="rect">
              <a:avLst/>
            </a:prstGeom>
            <a:solidFill>
              <a:srgbClr val="B51723"/>
            </a:solidFill>
          </p:spPr>
          <p:txBody>
            <a:bodyPr wrap="square" rtlCol="0">
              <a:spAutoFit/>
            </a:bodyPr>
            <a:lstStyle/>
            <a:p>
              <a:pPr algn="ctr"/>
              <a:r>
                <a:rPr lang="en-US" sz="1600" dirty="0" err="1">
                  <a:solidFill>
                    <a:schemeClr val="bg1"/>
                  </a:solidFill>
                  <a:latin typeface="+mn-lt"/>
                </a:rPr>
                <a:t>dfs</a:t>
              </a:r>
              <a:r>
                <a:rPr lang="en-US" sz="1600" dirty="0">
                  <a:solidFill>
                    <a:schemeClr val="bg1"/>
                  </a:solidFill>
                  <a:latin typeface="+mn-lt"/>
                </a:rPr>
                <a:t>(G, ‘D’)</a:t>
              </a:r>
            </a:p>
          </p:txBody>
        </p:sp>
        <p:sp>
          <p:nvSpPr>
            <p:cNvPr id="117" name="Oval 50"/>
            <p:cNvSpPr>
              <a:spLocks noChangeArrowheads="1"/>
            </p:cNvSpPr>
            <p:nvPr/>
          </p:nvSpPr>
          <p:spPr bwMode="auto">
            <a:xfrm>
              <a:off x="2612577" y="2239533"/>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9" name="Text Box 51"/>
            <p:cNvSpPr txBox="1">
              <a:spLocks noChangeArrowheads="1"/>
            </p:cNvSpPr>
            <p:nvPr/>
          </p:nvSpPr>
          <p:spPr bwMode="auto">
            <a:xfrm>
              <a:off x="2590981" y="2191603"/>
              <a:ext cx="370614" cy="40011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20" name="Oval 50"/>
            <p:cNvSpPr>
              <a:spLocks noChangeArrowheads="1"/>
            </p:cNvSpPr>
            <p:nvPr/>
          </p:nvSpPr>
          <p:spPr bwMode="auto">
            <a:xfrm>
              <a:off x="1577468" y="3497715"/>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1" name="Text Box 51"/>
            <p:cNvSpPr txBox="1">
              <a:spLocks noChangeArrowheads="1"/>
            </p:cNvSpPr>
            <p:nvPr/>
          </p:nvSpPr>
          <p:spPr bwMode="auto">
            <a:xfrm>
              <a:off x="1554926" y="3474855"/>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22" name="Line 38"/>
            <p:cNvSpPr>
              <a:spLocks noChangeShapeType="1"/>
            </p:cNvSpPr>
            <p:nvPr/>
          </p:nvSpPr>
          <p:spPr bwMode="auto">
            <a:xfrm flipH="1">
              <a:off x="1867241" y="2532554"/>
              <a:ext cx="811297" cy="1024264"/>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23" name="Line 45"/>
            <p:cNvSpPr>
              <a:spLocks noChangeShapeType="1"/>
            </p:cNvSpPr>
            <p:nvPr/>
          </p:nvSpPr>
          <p:spPr bwMode="auto">
            <a:xfrm flipH="1">
              <a:off x="1895011" y="3647174"/>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24" name="Line 46"/>
            <p:cNvSpPr>
              <a:spLocks noChangeShapeType="1"/>
            </p:cNvSpPr>
            <p:nvPr/>
          </p:nvSpPr>
          <p:spPr bwMode="auto">
            <a:xfrm flipH="1" flipV="1">
              <a:off x="2915163" y="2444321"/>
              <a:ext cx="300986" cy="39607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25" name="Freeform 47"/>
            <p:cNvSpPr>
              <a:spLocks/>
            </p:cNvSpPr>
            <p:nvPr/>
          </p:nvSpPr>
          <p:spPr bwMode="auto">
            <a:xfrm>
              <a:off x="2926358" y="2996653"/>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6" name="Freeform 48"/>
            <p:cNvSpPr>
              <a:spLocks/>
            </p:cNvSpPr>
            <p:nvPr/>
          </p:nvSpPr>
          <p:spPr bwMode="auto">
            <a:xfrm>
              <a:off x="3103018" y="3122932"/>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7" name="Oval 50"/>
            <p:cNvSpPr>
              <a:spLocks noChangeArrowheads="1"/>
            </p:cNvSpPr>
            <p:nvPr/>
          </p:nvSpPr>
          <p:spPr bwMode="auto">
            <a:xfrm>
              <a:off x="619682" y="2236465"/>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8" name="Text Box 51"/>
            <p:cNvSpPr txBox="1">
              <a:spLocks noChangeArrowheads="1"/>
            </p:cNvSpPr>
            <p:nvPr/>
          </p:nvSpPr>
          <p:spPr bwMode="auto">
            <a:xfrm>
              <a:off x="603438" y="2208778"/>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129" name="Line 64"/>
            <p:cNvSpPr>
              <a:spLocks noChangeShapeType="1"/>
            </p:cNvSpPr>
            <p:nvPr/>
          </p:nvSpPr>
          <p:spPr bwMode="auto">
            <a:xfrm>
              <a:off x="993093" y="3647093"/>
              <a:ext cx="57872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0" name="Line 65"/>
            <p:cNvSpPr>
              <a:spLocks noChangeShapeType="1"/>
            </p:cNvSpPr>
            <p:nvPr/>
          </p:nvSpPr>
          <p:spPr bwMode="auto">
            <a:xfrm>
              <a:off x="915107" y="2449920"/>
              <a:ext cx="656710" cy="409767"/>
            </a:xfrm>
            <a:prstGeom prst="line">
              <a:avLst/>
            </a:prstGeom>
            <a:noFill/>
            <a:ln w="28575">
              <a:solidFill>
                <a:srgbClr val="CC0099"/>
              </a:solidFill>
              <a:prstDash val="sys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1" name="Line 66"/>
            <p:cNvSpPr>
              <a:spLocks noChangeShapeType="1"/>
            </p:cNvSpPr>
            <p:nvPr/>
          </p:nvSpPr>
          <p:spPr bwMode="auto">
            <a:xfrm flipV="1">
              <a:off x="1867242" y="2460193"/>
              <a:ext cx="761631" cy="380198"/>
            </a:xfrm>
            <a:prstGeom prst="line">
              <a:avLst/>
            </a:prstGeom>
            <a:noFill/>
            <a:ln w="28575">
              <a:solidFill>
                <a:srgbClr val="CC0099"/>
              </a:solidFill>
              <a:prstDash val="sys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2" name="Line 67"/>
            <p:cNvSpPr>
              <a:spLocks noChangeShapeType="1"/>
            </p:cNvSpPr>
            <p:nvPr/>
          </p:nvSpPr>
          <p:spPr bwMode="auto">
            <a:xfrm flipH="1">
              <a:off x="952083" y="2361068"/>
              <a:ext cx="1655763" cy="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3" name="Line 68"/>
            <p:cNvSpPr>
              <a:spLocks noChangeShapeType="1"/>
            </p:cNvSpPr>
            <p:nvPr/>
          </p:nvSpPr>
          <p:spPr bwMode="auto">
            <a:xfrm>
              <a:off x="1748075" y="3106400"/>
              <a:ext cx="0" cy="385748"/>
            </a:xfrm>
            <a:prstGeom prst="line">
              <a:avLst/>
            </a:prstGeom>
            <a:noFill/>
            <a:ln w="28575">
              <a:solidFill>
                <a:srgbClr val="CC0099"/>
              </a:solidFill>
              <a:prstDash val="solid"/>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4" name="Freeform 69"/>
            <p:cNvSpPr>
              <a:spLocks/>
            </p:cNvSpPr>
            <p:nvPr/>
          </p:nvSpPr>
          <p:spPr bwMode="auto">
            <a:xfrm>
              <a:off x="489094" y="2492018"/>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5" name="Freeform 70"/>
            <p:cNvSpPr>
              <a:spLocks/>
            </p:cNvSpPr>
            <p:nvPr/>
          </p:nvSpPr>
          <p:spPr bwMode="auto">
            <a:xfrm>
              <a:off x="814128" y="2535684"/>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6" name="Line 71"/>
            <p:cNvSpPr>
              <a:spLocks noChangeShapeType="1"/>
            </p:cNvSpPr>
            <p:nvPr/>
          </p:nvSpPr>
          <p:spPr bwMode="auto">
            <a:xfrm>
              <a:off x="876114" y="2513386"/>
              <a:ext cx="740798" cy="1064826"/>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137" name="Text Box 63"/>
            <p:cNvSpPr txBox="1">
              <a:spLocks noChangeArrowheads="1"/>
            </p:cNvSpPr>
            <p:nvPr/>
          </p:nvSpPr>
          <p:spPr bwMode="auto">
            <a:xfrm>
              <a:off x="2778244" y="3450155"/>
              <a:ext cx="3561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138" name="Text Box 63"/>
            <p:cNvSpPr txBox="1">
              <a:spLocks noChangeArrowheads="1"/>
            </p:cNvSpPr>
            <p:nvPr/>
          </p:nvSpPr>
          <p:spPr bwMode="auto">
            <a:xfrm>
              <a:off x="3152097" y="2744710"/>
              <a:ext cx="38343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139" name="Oval 50"/>
            <p:cNvSpPr>
              <a:spLocks noChangeArrowheads="1"/>
            </p:cNvSpPr>
            <p:nvPr/>
          </p:nvSpPr>
          <p:spPr bwMode="auto">
            <a:xfrm>
              <a:off x="671165" y="3471122"/>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0" name="Oval 50"/>
            <p:cNvSpPr>
              <a:spLocks noChangeArrowheads="1"/>
            </p:cNvSpPr>
            <p:nvPr/>
          </p:nvSpPr>
          <p:spPr bwMode="auto">
            <a:xfrm>
              <a:off x="3185048" y="2789799"/>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1" name="Oval 50"/>
            <p:cNvSpPr>
              <a:spLocks noChangeArrowheads="1"/>
            </p:cNvSpPr>
            <p:nvPr/>
          </p:nvSpPr>
          <p:spPr bwMode="auto">
            <a:xfrm>
              <a:off x="2796317" y="3500537"/>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2" name="Oval 50"/>
            <p:cNvSpPr>
              <a:spLocks noChangeArrowheads="1"/>
            </p:cNvSpPr>
            <p:nvPr/>
          </p:nvSpPr>
          <p:spPr bwMode="auto">
            <a:xfrm>
              <a:off x="1571817" y="2778727"/>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3" name="Text Box 63"/>
            <p:cNvSpPr txBox="1">
              <a:spLocks noChangeArrowheads="1"/>
            </p:cNvSpPr>
            <p:nvPr/>
          </p:nvSpPr>
          <p:spPr bwMode="auto">
            <a:xfrm>
              <a:off x="669939" y="3422070"/>
              <a:ext cx="34176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44" name="Text Box 51"/>
            <p:cNvSpPr txBox="1">
              <a:spLocks noChangeArrowheads="1"/>
            </p:cNvSpPr>
            <p:nvPr/>
          </p:nvSpPr>
          <p:spPr bwMode="auto">
            <a:xfrm>
              <a:off x="1546577" y="2757491"/>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grpSp>
      <p:grpSp>
        <p:nvGrpSpPr>
          <p:cNvPr id="4" name="Group 3"/>
          <p:cNvGrpSpPr/>
          <p:nvPr/>
        </p:nvGrpSpPr>
        <p:grpSpPr>
          <a:xfrm>
            <a:off x="4943455" y="1596044"/>
            <a:ext cx="3046441" cy="2006571"/>
            <a:chOff x="4952980" y="1843694"/>
            <a:chExt cx="3046441" cy="2006571"/>
          </a:xfrm>
        </p:grpSpPr>
        <p:sp>
          <p:nvSpPr>
            <p:cNvPr id="87" name="TextBox 86"/>
            <p:cNvSpPr txBox="1"/>
            <p:nvPr/>
          </p:nvSpPr>
          <p:spPr>
            <a:xfrm>
              <a:off x="5349946" y="1843694"/>
              <a:ext cx="1986871" cy="338554"/>
            </a:xfrm>
            <a:prstGeom prst="rect">
              <a:avLst/>
            </a:prstGeom>
            <a:solidFill>
              <a:srgbClr val="B51723"/>
            </a:solidFill>
          </p:spPr>
          <p:txBody>
            <a:bodyPr wrap="square" rtlCol="0">
              <a:spAutoFit/>
            </a:bodyPr>
            <a:lstStyle/>
            <a:p>
              <a:pPr algn="ctr"/>
              <a:r>
                <a:rPr lang="en-US" sz="1600" dirty="0">
                  <a:solidFill>
                    <a:schemeClr val="bg1"/>
                  </a:solidFill>
                  <a:latin typeface="+mn-lt"/>
                </a:rPr>
                <a:t>Back to </a:t>
              </a:r>
              <a:r>
                <a:rPr lang="en-US" sz="1600" dirty="0" err="1">
                  <a:solidFill>
                    <a:schemeClr val="bg1"/>
                  </a:solidFill>
                  <a:latin typeface="+mn-lt"/>
                </a:rPr>
                <a:t>dfs</a:t>
              </a:r>
              <a:r>
                <a:rPr lang="en-US" sz="1600" dirty="0">
                  <a:solidFill>
                    <a:schemeClr val="bg1"/>
                  </a:solidFill>
                  <a:latin typeface="+mn-lt"/>
                </a:rPr>
                <a:t>(G, ‘B’)</a:t>
              </a:r>
            </a:p>
          </p:txBody>
        </p:sp>
        <p:sp>
          <p:nvSpPr>
            <p:cNvPr id="146" name="Oval 50"/>
            <p:cNvSpPr>
              <a:spLocks noChangeArrowheads="1"/>
            </p:cNvSpPr>
            <p:nvPr/>
          </p:nvSpPr>
          <p:spPr bwMode="auto">
            <a:xfrm>
              <a:off x="7076463" y="2239533"/>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7" name="Text Box 51"/>
            <p:cNvSpPr txBox="1">
              <a:spLocks noChangeArrowheads="1"/>
            </p:cNvSpPr>
            <p:nvPr/>
          </p:nvSpPr>
          <p:spPr bwMode="auto">
            <a:xfrm>
              <a:off x="7054867" y="2191603"/>
              <a:ext cx="370614" cy="40011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48" name="Oval 50"/>
            <p:cNvSpPr>
              <a:spLocks noChangeArrowheads="1"/>
            </p:cNvSpPr>
            <p:nvPr/>
          </p:nvSpPr>
          <p:spPr bwMode="auto">
            <a:xfrm>
              <a:off x="6041354" y="3497715"/>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9" name="Text Box 51"/>
            <p:cNvSpPr txBox="1">
              <a:spLocks noChangeArrowheads="1"/>
            </p:cNvSpPr>
            <p:nvPr/>
          </p:nvSpPr>
          <p:spPr bwMode="auto">
            <a:xfrm>
              <a:off x="6018812" y="3474855"/>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50" name="Line 38"/>
            <p:cNvSpPr>
              <a:spLocks noChangeShapeType="1"/>
            </p:cNvSpPr>
            <p:nvPr/>
          </p:nvSpPr>
          <p:spPr bwMode="auto">
            <a:xfrm flipH="1">
              <a:off x="6331127" y="2532554"/>
              <a:ext cx="811297" cy="1024264"/>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52" name="Line 45"/>
            <p:cNvSpPr>
              <a:spLocks noChangeShapeType="1"/>
            </p:cNvSpPr>
            <p:nvPr/>
          </p:nvSpPr>
          <p:spPr bwMode="auto">
            <a:xfrm flipH="1">
              <a:off x="6358897" y="3647174"/>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85" name="Line 46"/>
            <p:cNvSpPr>
              <a:spLocks noChangeShapeType="1"/>
            </p:cNvSpPr>
            <p:nvPr/>
          </p:nvSpPr>
          <p:spPr bwMode="auto">
            <a:xfrm flipH="1" flipV="1">
              <a:off x="7379049" y="2444321"/>
              <a:ext cx="300986" cy="39607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89" name="Freeform 47"/>
            <p:cNvSpPr>
              <a:spLocks/>
            </p:cNvSpPr>
            <p:nvPr/>
          </p:nvSpPr>
          <p:spPr bwMode="auto">
            <a:xfrm>
              <a:off x="7390244" y="2996653"/>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6" name="Freeform 48"/>
            <p:cNvSpPr>
              <a:spLocks/>
            </p:cNvSpPr>
            <p:nvPr/>
          </p:nvSpPr>
          <p:spPr bwMode="auto">
            <a:xfrm>
              <a:off x="7566904" y="3122932"/>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27" name="Oval 50"/>
            <p:cNvSpPr>
              <a:spLocks noChangeArrowheads="1"/>
            </p:cNvSpPr>
            <p:nvPr/>
          </p:nvSpPr>
          <p:spPr bwMode="auto">
            <a:xfrm>
              <a:off x="5083568" y="2236465"/>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6" name="Text Box 51"/>
            <p:cNvSpPr txBox="1">
              <a:spLocks noChangeArrowheads="1"/>
            </p:cNvSpPr>
            <p:nvPr/>
          </p:nvSpPr>
          <p:spPr bwMode="auto">
            <a:xfrm>
              <a:off x="5067324" y="2208778"/>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247" name="Line 64"/>
            <p:cNvSpPr>
              <a:spLocks noChangeShapeType="1"/>
            </p:cNvSpPr>
            <p:nvPr/>
          </p:nvSpPr>
          <p:spPr bwMode="auto">
            <a:xfrm>
              <a:off x="5456979" y="3647093"/>
              <a:ext cx="57872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48" name="Line 65"/>
            <p:cNvSpPr>
              <a:spLocks noChangeShapeType="1"/>
            </p:cNvSpPr>
            <p:nvPr/>
          </p:nvSpPr>
          <p:spPr bwMode="auto">
            <a:xfrm>
              <a:off x="5378993" y="2449920"/>
              <a:ext cx="656710" cy="409767"/>
            </a:xfrm>
            <a:prstGeom prst="line">
              <a:avLst/>
            </a:prstGeom>
            <a:noFill/>
            <a:ln w="28575">
              <a:solidFill>
                <a:srgbClr val="CC0099"/>
              </a:solidFill>
              <a:prstDash val="sys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49" name="Line 66"/>
            <p:cNvSpPr>
              <a:spLocks noChangeShapeType="1"/>
            </p:cNvSpPr>
            <p:nvPr/>
          </p:nvSpPr>
          <p:spPr bwMode="auto">
            <a:xfrm flipV="1">
              <a:off x="6331128" y="2460193"/>
              <a:ext cx="761631" cy="380198"/>
            </a:xfrm>
            <a:prstGeom prst="line">
              <a:avLst/>
            </a:prstGeom>
            <a:noFill/>
            <a:ln w="28575">
              <a:solidFill>
                <a:srgbClr val="CC0099"/>
              </a:solidFill>
              <a:prstDash val="solid"/>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50" name="Line 67"/>
            <p:cNvSpPr>
              <a:spLocks noChangeShapeType="1"/>
            </p:cNvSpPr>
            <p:nvPr/>
          </p:nvSpPr>
          <p:spPr bwMode="auto">
            <a:xfrm flipH="1">
              <a:off x="5415969" y="2361068"/>
              <a:ext cx="1655763" cy="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51" name="Line 68"/>
            <p:cNvSpPr>
              <a:spLocks noChangeShapeType="1"/>
            </p:cNvSpPr>
            <p:nvPr/>
          </p:nvSpPr>
          <p:spPr bwMode="auto">
            <a:xfrm>
              <a:off x="6211961" y="3106400"/>
              <a:ext cx="0" cy="385748"/>
            </a:xfrm>
            <a:prstGeom prst="line">
              <a:avLst/>
            </a:prstGeom>
            <a:noFill/>
            <a:ln w="28575">
              <a:solidFill>
                <a:srgbClr val="CC0099"/>
              </a:solidFill>
              <a:prstDash val="solid"/>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52" name="Freeform 69"/>
            <p:cNvSpPr>
              <a:spLocks/>
            </p:cNvSpPr>
            <p:nvPr/>
          </p:nvSpPr>
          <p:spPr bwMode="auto">
            <a:xfrm>
              <a:off x="4952980" y="2492018"/>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53" name="Freeform 70"/>
            <p:cNvSpPr>
              <a:spLocks/>
            </p:cNvSpPr>
            <p:nvPr/>
          </p:nvSpPr>
          <p:spPr bwMode="auto">
            <a:xfrm>
              <a:off x="5278014" y="2535684"/>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54" name="Line 71"/>
            <p:cNvSpPr>
              <a:spLocks noChangeShapeType="1"/>
            </p:cNvSpPr>
            <p:nvPr/>
          </p:nvSpPr>
          <p:spPr bwMode="auto">
            <a:xfrm>
              <a:off x="5340000" y="2513386"/>
              <a:ext cx="740798" cy="1064826"/>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255" name="Text Box 63"/>
            <p:cNvSpPr txBox="1">
              <a:spLocks noChangeArrowheads="1"/>
            </p:cNvSpPr>
            <p:nvPr/>
          </p:nvSpPr>
          <p:spPr bwMode="auto">
            <a:xfrm>
              <a:off x="7242130" y="3450155"/>
              <a:ext cx="3561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256" name="Text Box 63"/>
            <p:cNvSpPr txBox="1">
              <a:spLocks noChangeArrowheads="1"/>
            </p:cNvSpPr>
            <p:nvPr/>
          </p:nvSpPr>
          <p:spPr bwMode="auto">
            <a:xfrm>
              <a:off x="7615983" y="2744710"/>
              <a:ext cx="38343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257" name="Oval 50"/>
            <p:cNvSpPr>
              <a:spLocks noChangeArrowheads="1"/>
            </p:cNvSpPr>
            <p:nvPr/>
          </p:nvSpPr>
          <p:spPr bwMode="auto">
            <a:xfrm>
              <a:off x="5135051" y="3471122"/>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58" name="Oval 50"/>
            <p:cNvSpPr>
              <a:spLocks noChangeArrowheads="1"/>
            </p:cNvSpPr>
            <p:nvPr/>
          </p:nvSpPr>
          <p:spPr bwMode="auto">
            <a:xfrm>
              <a:off x="7648934" y="2789799"/>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59" name="Oval 50"/>
            <p:cNvSpPr>
              <a:spLocks noChangeArrowheads="1"/>
            </p:cNvSpPr>
            <p:nvPr/>
          </p:nvSpPr>
          <p:spPr bwMode="auto">
            <a:xfrm>
              <a:off x="7260203" y="3500537"/>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60" name="Oval 50"/>
            <p:cNvSpPr>
              <a:spLocks noChangeArrowheads="1"/>
            </p:cNvSpPr>
            <p:nvPr/>
          </p:nvSpPr>
          <p:spPr bwMode="auto">
            <a:xfrm>
              <a:off x="6035703" y="2778727"/>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61" name="Text Box 63"/>
            <p:cNvSpPr txBox="1">
              <a:spLocks noChangeArrowheads="1"/>
            </p:cNvSpPr>
            <p:nvPr/>
          </p:nvSpPr>
          <p:spPr bwMode="auto">
            <a:xfrm>
              <a:off x="5133825" y="3422070"/>
              <a:ext cx="34176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262" name="Text Box 51"/>
            <p:cNvSpPr txBox="1">
              <a:spLocks noChangeArrowheads="1"/>
            </p:cNvSpPr>
            <p:nvPr/>
          </p:nvSpPr>
          <p:spPr bwMode="auto">
            <a:xfrm>
              <a:off x="6010463" y="2757491"/>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grpSp>
      <p:grpSp>
        <p:nvGrpSpPr>
          <p:cNvPr id="5" name="Group 4"/>
          <p:cNvGrpSpPr/>
          <p:nvPr/>
        </p:nvGrpSpPr>
        <p:grpSpPr>
          <a:xfrm>
            <a:off x="613427" y="4218545"/>
            <a:ext cx="3541914" cy="2065647"/>
            <a:chOff x="518177" y="4209020"/>
            <a:chExt cx="3541914" cy="2065647"/>
          </a:xfrm>
        </p:grpSpPr>
        <p:sp>
          <p:nvSpPr>
            <p:cNvPr id="284" name="Oval 50"/>
            <p:cNvSpPr>
              <a:spLocks noChangeArrowheads="1"/>
            </p:cNvSpPr>
            <p:nvPr/>
          </p:nvSpPr>
          <p:spPr bwMode="auto">
            <a:xfrm>
              <a:off x="700248" y="5895524"/>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91" name="Text Box 51"/>
            <p:cNvSpPr txBox="1">
              <a:spLocks noChangeArrowheads="1"/>
            </p:cNvSpPr>
            <p:nvPr/>
          </p:nvSpPr>
          <p:spPr bwMode="auto">
            <a:xfrm>
              <a:off x="676909" y="5868401"/>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263" name="Oval 50"/>
            <p:cNvSpPr>
              <a:spLocks noChangeArrowheads="1"/>
            </p:cNvSpPr>
            <p:nvPr/>
          </p:nvSpPr>
          <p:spPr bwMode="auto">
            <a:xfrm>
              <a:off x="2641660" y="4663935"/>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64" name="Text Box 51"/>
            <p:cNvSpPr txBox="1">
              <a:spLocks noChangeArrowheads="1"/>
            </p:cNvSpPr>
            <p:nvPr/>
          </p:nvSpPr>
          <p:spPr bwMode="auto">
            <a:xfrm>
              <a:off x="2620064" y="4616005"/>
              <a:ext cx="370614" cy="40011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265" name="Oval 50"/>
            <p:cNvSpPr>
              <a:spLocks noChangeArrowheads="1"/>
            </p:cNvSpPr>
            <p:nvPr/>
          </p:nvSpPr>
          <p:spPr bwMode="auto">
            <a:xfrm>
              <a:off x="1606551" y="5922117"/>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66" name="Text Box 51"/>
            <p:cNvSpPr txBox="1">
              <a:spLocks noChangeArrowheads="1"/>
            </p:cNvSpPr>
            <p:nvPr/>
          </p:nvSpPr>
          <p:spPr bwMode="auto">
            <a:xfrm>
              <a:off x="1584009" y="5899257"/>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267" name="Line 38"/>
            <p:cNvSpPr>
              <a:spLocks noChangeShapeType="1"/>
            </p:cNvSpPr>
            <p:nvPr/>
          </p:nvSpPr>
          <p:spPr bwMode="auto">
            <a:xfrm flipH="1">
              <a:off x="1896324" y="4956956"/>
              <a:ext cx="811297" cy="1024264"/>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68" name="Line 45"/>
            <p:cNvSpPr>
              <a:spLocks noChangeShapeType="1"/>
            </p:cNvSpPr>
            <p:nvPr/>
          </p:nvSpPr>
          <p:spPr bwMode="auto">
            <a:xfrm flipH="1">
              <a:off x="1924094" y="6071576"/>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69" name="Line 46"/>
            <p:cNvSpPr>
              <a:spLocks noChangeShapeType="1"/>
            </p:cNvSpPr>
            <p:nvPr/>
          </p:nvSpPr>
          <p:spPr bwMode="auto">
            <a:xfrm flipH="1" flipV="1">
              <a:off x="2944246" y="4868723"/>
              <a:ext cx="300986" cy="39607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70" name="Freeform 47"/>
            <p:cNvSpPr>
              <a:spLocks/>
            </p:cNvSpPr>
            <p:nvPr/>
          </p:nvSpPr>
          <p:spPr bwMode="auto">
            <a:xfrm>
              <a:off x="2955441" y="5421055"/>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71" name="Freeform 48"/>
            <p:cNvSpPr>
              <a:spLocks/>
            </p:cNvSpPr>
            <p:nvPr/>
          </p:nvSpPr>
          <p:spPr bwMode="auto">
            <a:xfrm>
              <a:off x="3132101" y="5547334"/>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72" name="Oval 50"/>
            <p:cNvSpPr>
              <a:spLocks noChangeArrowheads="1"/>
            </p:cNvSpPr>
            <p:nvPr/>
          </p:nvSpPr>
          <p:spPr bwMode="auto">
            <a:xfrm>
              <a:off x="648765" y="4660867"/>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73" name="Text Box 51"/>
            <p:cNvSpPr txBox="1">
              <a:spLocks noChangeArrowheads="1"/>
            </p:cNvSpPr>
            <p:nvPr/>
          </p:nvSpPr>
          <p:spPr bwMode="auto">
            <a:xfrm>
              <a:off x="632521" y="4633180"/>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274" name="Line 64"/>
            <p:cNvSpPr>
              <a:spLocks noChangeShapeType="1"/>
            </p:cNvSpPr>
            <p:nvPr/>
          </p:nvSpPr>
          <p:spPr bwMode="auto">
            <a:xfrm>
              <a:off x="1022176" y="6071495"/>
              <a:ext cx="57872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75" name="Line 65"/>
            <p:cNvSpPr>
              <a:spLocks noChangeShapeType="1"/>
            </p:cNvSpPr>
            <p:nvPr/>
          </p:nvSpPr>
          <p:spPr bwMode="auto">
            <a:xfrm>
              <a:off x="944190" y="4874322"/>
              <a:ext cx="656710" cy="409767"/>
            </a:xfrm>
            <a:prstGeom prst="line">
              <a:avLst/>
            </a:prstGeom>
            <a:noFill/>
            <a:ln w="28575">
              <a:solidFill>
                <a:srgbClr val="CC0099"/>
              </a:solidFill>
              <a:prstDash val="solid"/>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76" name="Line 66"/>
            <p:cNvSpPr>
              <a:spLocks noChangeShapeType="1"/>
            </p:cNvSpPr>
            <p:nvPr/>
          </p:nvSpPr>
          <p:spPr bwMode="auto">
            <a:xfrm flipV="1">
              <a:off x="1896325" y="4884595"/>
              <a:ext cx="761631" cy="380198"/>
            </a:xfrm>
            <a:prstGeom prst="line">
              <a:avLst/>
            </a:prstGeom>
            <a:noFill/>
            <a:ln w="28575">
              <a:solidFill>
                <a:srgbClr val="CC0099"/>
              </a:solidFill>
              <a:prstDash val="solid"/>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77" name="Line 67"/>
            <p:cNvSpPr>
              <a:spLocks noChangeShapeType="1"/>
            </p:cNvSpPr>
            <p:nvPr/>
          </p:nvSpPr>
          <p:spPr bwMode="auto">
            <a:xfrm flipH="1">
              <a:off x="981166" y="4785470"/>
              <a:ext cx="1655763" cy="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78" name="Line 68"/>
            <p:cNvSpPr>
              <a:spLocks noChangeShapeType="1"/>
            </p:cNvSpPr>
            <p:nvPr/>
          </p:nvSpPr>
          <p:spPr bwMode="auto">
            <a:xfrm>
              <a:off x="1777158" y="5530802"/>
              <a:ext cx="0" cy="385748"/>
            </a:xfrm>
            <a:prstGeom prst="line">
              <a:avLst/>
            </a:prstGeom>
            <a:noFill/>
            <a:ln w="28575">
              <a:solidFill>
                <a:srgbClr val="CC0099"/>
              </a:solidFill>
              <a:prstDash val="solid"/>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79" name="Freeform 69"/>
            <p:cNvSpPr>
              <a:spLocks/>
            </p:cNvSpPr>
            <p:nvPr/>
          </p:nvSpPr>
          <p:spPr bwMode="auto">
            <a:xfrm>
              <a:off x="518177" y="4916420"/>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81" name="Line 71"/>
            <p:cNvSpPr>
              <a:spLocks noChangeShapeType="1"/>
            </p:cNvSpPr>
            <p:nvPr/>
          </p:nvSpPr>
          <p:spPr bwMode="auto">
            <a:xfrm>
              <a:off x="905197" y="4937788"/>
              <a:ext cx="740798" cy="1064826"/>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282" name="Text Box 63"/>
            <p:cNvSpPr txBox="1">
              <a:spLocks noChangeArrowheads="1"/>
            </p:cNvSpPr>
            <p:nvPr/>
          </p:nvSpPr>
          <p:spPr bwMode="auto">
            <a:xfrm>
              <a:off x="2807327" y="5874557"/>
              <a:ext cx="3561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283" name="Text Box 63"/>
            <p:cNvSpPr txBox="1">
              <a:spLocks noChangeArrowheads="1"/>
            </p:cNvSpPr>
            <p:nvPr/>
          </p:nvSpPr>
          <p:spPr bwMode="auto">
            <a:xfrm>
              <a:off x="3181180" y="5169112"/>
              <a:ext cx="38343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285" name="Oval 50"/>
            <p:cNvSpPr>
              <a:spLocks noChangeArrowheads="1"/>
            </p:cNvSpPr>
            <p:nvPr/>
          </p:nvSpPr>
          <p:spPr bwMode="auto">
            <a:xfrm>
              <a:off x="3214131" y="5214201"/>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86" name="Oval 50"/>
            <p:cNvSpPr>
              <a:spLocks noChangeArrowheads="1"/>
            </p:cNvSpPr>
            <p:nvPr/>
          </p:nvSpPr>
          <p:spPr bwMode="auto">
            <a:xfrm>
              <a:off x="2825400" y="5924939"/>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87" name="Oval 50"/>
            <p:cNvSpPr>
              <a:spLocks noChangeArrowheads="1"/>
            </p:cNvSpPr>
            <p:nvPr/>
          </p:nvSpPr>
          <p:spPr bwMode="auto">
            <a:xfrm>
              <a:off x="1600900" y="5203129"/>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89" name="Text Box 51"/>
            <p:cNvSpPr txBox="1">
              <a:spLocks noChangeArrowheads="1"/>
            </p:cNvSpPr>
            <p:nvPr/>
          </p:nvSpPr>
          <p:spPr bwMode="auto">
            <a:xfrm>
              <a:off x="1575660" y="5181893"/>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290" name="TextBox 289"/>
            <p:cNvSpPr txBox="1"/>
            <p:nvPr/>
          </p:nvSpPr>
          <p:spPr>
            <a:xfrm>
              <a:off x="518177" y="4209020"/>
              <a:ext cx="3541914" cy="338554"/>
            </a:xfrm>
            <a:prstGeom prst="rect">
              <a:avLst/>
            </a:prstGeom>
            <a:solidFill>
              <a:srgbClr val="B51723"/>
            </a:solidFill>
          </p:spPr>
          <p:txBody>
            <a:bodyPr wrap="square" rtlCol="0">
              <a:spAutoFit/>
            </a:bodyPr>
            <a:lstStyle/>
            <a:p>
              <a:pPr algn="ctr"/>
              <a:r>
                <a:rPr lang="en-US" sz="1600" dirty="0">
                  <a:solidFill>
                    <a:schemeClr val="bg1"/>
                  </a:solidFill>
                  <a:latin typeface="+mn-lt"/>
                </a:rPr>
                <a:t>Back to </a:t>
              </a:r>
              <a:r>
                <a:rPr lang="en-US" sz="1600" dirty="0" err="1">
                  <a:solidFill>
                    <a:schemeClr val="bg1"/>
                  </a:solidFill>
                  <a:latin typeface="+mn-lt"/>
                </a:rPr>
                <a:t>dfs</a:t>
              </a:r>
              <a:r>
                <a:rPr lang="en-US" sz="1600" dirty="0">
                  <a:solidFill>
                    <a:schemeClr val="bg1"/>
                  </a:solidFill>
                  <a:latin typeface="+mn-lt"/>
                </a:rPr>
                <a:t>(G, ‘A’) then </a:t>
              </a:r>
              <a:r>
                <a:rPr lang="en-US" sz="1600" dirty="0" err="1">
                  <a:solidFill>
                    <a:schemeClr val="bg1"/>
                  </a:solidFill>
                </a:rPr>
                <a:t>dfs</a:t>
              </a:r>
              <a:r>
                <a:rPr lang="en-US" sz="1600" dirty="0">
                  <a:solidFill>
                    <a:schemeClr val="bg1"/>
                  </a:solidFill>
                </a:rPr>
                <a:t>(G, ‘F’) </a:t>
              </a:r>
              <a:endParaRPr lang="en-US" sz="1600" dirty="0">
                <a:solidFill>
                  <a:schemeClr val="bg1"/>
                </a:solidFill>
                <a:latin typeface="+mn-lt"/>
              </a:endParaRPr>
            </a:p>
          </p:txBody>
        </p:sp>
        <p:sp>
          <p:nvSpPr>
            <p:cNvPr id="280" name="Freeform 70"/>
            <p:cNvSpPr>
              <a:spLocks/>
            </p:cNvSpPr>
            <p:nvPr/>
          </p:nvSpPr>
          <p:spPr bwMode="auto">
            <a:xfrm>
              <a:off x="843211" y="4960087"/>
              <a:ext cx="194063" cy="935438"/>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CC0099"/>
              </a:solidFill>
              <a:prstDash val="sysDash"/>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6" name="Group 5"/>
          <p:cNvGrpSpPr/>
          <p:nvPr/>
        </p:nvGrpSpPr>
        <p:grpSpPr>
          <a:xfrm>
            <a:off x="4563034" y="4209020"/>
            <a:ext cx="3541914" cy="2065647"/>
            <a:chOff x="4563034" y="4209020"/>
            <a:chExt cx="3541914" cy="2065647"/>
          </a:xfrm>
        </p:grpSpPr>
        <p:sp>
          <p:nvSpPr>
            <p:cNvPr id="151" name="TextBox 150"/>
            <p:cNvSpPr txBox="1"/>
            <p:nvPr/>
          </p:nvSpPr>
          <p:spPr>
            <a:xfrm>
              <a:off x="4563034" y="4209020"/>
              <a:ext cx="3541914" cy="338554"/>
            </a:xfrm>
            <a:prstGeom prst="rect">
              <a:avLst/>
            </a:prstGeom>
            <a:solidFill>
              <a:srgbClr val="B51723"/>
            </a:solidFill>
          </p:spPr>
          <p:txBody>
            <a:bodyPr wrap="square" rtlCol="0">
              <a:spAutoFit/>
            </a:bodyPr>
            <a:lstStyle/>
            <a:p>
              <a:pPr algn="ctr"/>
              <a:r>
                <a:rPr lang="en-US" sz="1600" dirty="0">
                  <a:solidFill>
                    <a:schemeClr val="bg1"/>
                  </a:solidFill>
                  <a:latin typeface="+mn-lt"/>
                </a:rPr>
                <a:t>Back to </a:t>
              </a:r>
              <a:r>
                <a:rPr lang="en-US" sz="1600" dirty="0" err="1">
                  <a:solidFill>
                    <a:schemeClr val="bg1"/>
                  </a:solidFill>
                  <a:latin typeface="+mn-lt"/>
                </a:rPr>
                <a:t>dfs</a:t>
              </a:r>
              <a:r>
                <a:rPr lang="en-US" sz="1600" dirty="0">
                  <a:solidFill>
                    <a:schemeClr val="bg1"/>
                  </a:solidFill>
                  <a:latin typeface="+mn-lt"/>
                </a:rPr>
                <a:t>(G, ‘B’) then </a:t>
              </a:r>
              <a:r>
                <a:rPr lang="en-US" sz="1600" dirty="0" err="1">
                  <a:solidFill>
                    <a:schemeClr val="bg1"/>
                  </a:solidFill>
                </a:rPr>
                <a:t>dfs</a:t>
              </a:r>
              <a:r>
                <a:rPr lang="en-US" sz="1600" dirty="0">
                  <a:solidFill>
                    <a:schemeClr val="bg1"/>
                  </a:solidFill>
                </a:rPr>
                <a:t>(G, ‘D’) </a:t>
              </a:r>
              <a:endParaRPr lang="en-US" sz="1600" dirty="0">
                <a:solidFill>
                  <a:schemeClr val="bg1"/>
                </a:solidFill>
                <a:latin typeface="+mn-lt"/>
              </a:endParaRPr>
            </a:p>
          </p:txBody>
        </p:sp>
        <p:sp>
          <p:nvSpPr>
            <p:cNvPr id="292" name="Oval 50"/>
            <p:cNvSpPr>
              <a:spLocks noChangeArrowheads="1"/>
            </p:cNvSpPr>
            <p:nvPr/>
          </p:nvSpPr>
          <p:spPr bwMode="auto">
            <a:xfrm>
              <a:off x="5160726" y="5895524"/>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93" name="Text Box 51"/>
            <p:cNvSpPr txBox="1">
              <a:spLocks noChangeArrowheads="1"/>
            </p:cNvSpPr>
            <p:nvPr/>
          </p:nvSpPr>
          <p:spPr bwMode="auto">
            <a:xfrm>
              <a:off x="5137387" y="5868401"/>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294" name="Oval 50"/>
            <p:cNvSpPr>
              <a:spLocks noChangeArrowheads="1"/>
            </p:cNvSpPr>
            <p:nvPr/>
          </p:nvSpPr>
          <p:spPr bwMode="auto">
            <a:xfrm>
              <a:off x="7102138" y="4663935"/>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95" name="Text Box 51"/>
            <p:cNvSpPr txBox="1">
              <a:spLocks noChangeArrowheads="1"/>
            </p:cNvSpPr>
            <p:nvPr/>
          </p:nvSpPr>
          <p:spPr bwMode="auto">
            <a:xfrm>
              <a:off x="7080542" y="4616005"/>
              <a:ext cx="370614" cy="40011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296" name="Oval 50"/>
            <p:cNvSpPr>
              <a:spLocks noChangeArrowheads="1"/>
            </p:cNvSpPr>
            <p:nvPr/>
          </p:nvSpPr>
          <p:spPr bwMode="auto">
            <a:xfrm>
              <a:off x="6067029" y="5922117"/>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97" name="Text Box 51"/>
            <p:cNvSpPr txBox="1">
              <a:spLocks noChangeArrowheads="1"/>
            </p:cNvSpPr>
            <p:nvPr/>
          </p:nvSpPr>
          <p:spPr bwMode="auto">
            <a:xfrm>
              <a:off x="6044487" y="5899257"/>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298" name="Line 38"/>
            <p:cNvSpPr>
              <a:spLocks noChangeShapeType="1"/>
            </p:cNvSpPr>
            <p:nvPr/>
          </p:nvSpPr>
          <p:spPr bwMode="auto">
            <a:xfrm flipH="1">
              <a:off x="6356802" y="4956956"/>
              <a:ext cx="811297" cy="1024264"/>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99" name="Line 45"/>
            <p:cNvSpPr>
              <a:spLocks noChangeShapeType="1"/>
            </p:cNvSpPr>
            <p:nvPr/>
          </p:nvSpPr>
          <p:spPr bwMode="auto">
            <a:xfrm flipH="1">
              <a:off x="6384572" y="6071576"/>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0" name="Line 46"/>
            <p:cNvSpPr>
              <a:spLocks noChangeShapeType="1"/>
            </p:cNvSpPr>
            <p:nvPr/>
          </p:nvSpPr>
          <p:spPr bwMode="auto">
            <a:xfrm flipH="1" flipV="1">
              <a:off x="7404724" y="4868723"/>
              <a:ext cx="300986" cy="39607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1" name="Freeform 47"/>
            <p:cNvSpPr>
              <a:spLocks/>
            </p:cNvSpPr>
            <p:nvPr/>
          </p:nvSpPr>
          <p:spPr bwMode="auto">
            <a:xfrm>
              <a:off x="7415919" y="5421055"/>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02" name="Freeform 48"/>
            <p:cNvSpPr>
              <a:spLocks/>
            </p:cNvSpPr>
            <p:nvPr/>
          </p:nvSpPr>
          <p:spPr bwMode="auto">
            <a:xfrm>
              <a:off x="7592579" y="5547334"/>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03" name="Oval 50"/>
            <p:cNvSpPr>
              <a:spLocks noChangeArrowheads="1"/>
            </p:cNvSpPr>
            <p:nvPr/>
          </p:nvSpPr>
          <p:spPr bwMode="auto">
            <a:xfrm>
              <a:off x="5109243" y="4660867"/>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04" name="Text Box 51"/>
            <p:cNvSpPr txBox="1">
              <a:spLocks noChangeArrowheads="1"/>
            </p:cNvSpPr>
            <p:nvPr/>
          </p:nvSpPr>
          <p:spPr bwMode="auto">
            <a:xfrm>
              <a:off x="5092999" y="4633180"/>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305" name="Line 64"/>
            <p:cNvSpPr>
              <a:spLocks noChangeShapeType="1"/>
            </p:cNvSpPr>
            <p:nvPr/>
          </p:nvSpPr>
          <p:spPr bwMode="auto">
            <a:xfrm>
              <a:off x="5482654" y="6071495"/>
              <a:ext cx="578724" cy="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6" name="Line 65"/>
            <p:cNvSpPr>
              <a:spLocks noChangeShapeType="1"/>
            </p:cNvSpPr>
            <p:nvPr/>
          </p:nvSpPr>
          <p:spPr bwMode="auto">
            <a:xfrm>
              <a:off x="5404668" y="4874322"/>
              <a:ext cx="656710" cy="409767"/>
            </a:xfrm>
            <a:prstGeom prst="line">
              <a:avLst/>
            </a:prstGeom>
            <a:noFill/>
            <a:ln w="28575">
              <a:solidFill>
                <a:srgbClr val="CC0099"/>
              </a:solidFill>
              <a:prstDash val="solid"/>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7" name="Line 66"/>
            <p:cNvSpPr>
              <a:spLocks noChangeShapeType="1"/>
            </p:cNvSpPr>
            <p:nvPr/>
          </p:nvSpPr>
          <p:spPr bwMode="auto">
            <a:xfrm flipV="1">
              <a:off x="6356803" y="4884595"/>
              <a:ext cx="761631" cy="380198"/>
            </a:xfrm>
            <a:prstGeom prst="line">
              <a:avLst/>
            </a:prstGeom>
            <a:noFill/>
            <a:ln w="28575">
              <a:solidFill>
                <a:srgbClr val="CC0099"/>
              </a:solidFill>
              <a:prstDash val="solid"/>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 name="Line 67"/>
            <p:cNvSpPr>
              <a:spLocks noChangeShapeType="1"/>
            </p:cNvSpPr>
            <p:nvPr/>
          </p:nvSpPr>
          <p:spPr bwMode="auto">
            <a:xfrm flipH="1">
              <a:off x="5441644" y="4785470"/>
              <a:ext cx="1655763" cy="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9" name="Line 68"/>
            <p:cNvSpPr>
              <a:spLocks noChangeShapeType="1"/>
            </p:cNvSpPr>
            <p:nvPr/>
          </p:nvSpPr>
          <p:spPr bwMode="auto">
            <a:xfrm>
              <a:off x="6237636" y="5530802"/>
              <a:ext cx="0" cy="385748"/>
            </a:xfrm>
            <a:prstGeom prst="line">
              <a:avLst/>
            </a:prstGeom>
            <a:noFill/>
            <a:ln w="28575">
              <a:solidFill>
                <a:srgbClr val="CC0099"/>
              </a:solidFill>
              <a:prstDash val="solid"/>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10" name="Freeform 69"/>
            <p:cNvSpPr>
              <a:spLocks/>
            </p:cNvSpPr>
            <p:nvPr/>
          </p:nvSpPr>
          <p:spPr bwMode="auto">
            <a:xfrm>
              <a:off x="4978655" y="4916420"/>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rgbClr val="008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1" name="Line 71"/>
            <p:cNvSpPr>
              <a:spLocks noChangeShapeType="1"/>
            </p:cNvSpPr>
            <p:nvPr/>
          </p:nvSpPr>
          <p:spPr bwMode="auto">
            <a:xfrm>
              <a:off x="5365675" y="4937788"/>
              <a:ext cx="740798" cy="1064826"/>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312" name="Text Box 63"/>
            <p:cNvSpPr txBox="1">
              <a:spLocks noChangeArrowheads="1"/>
            </p:cNvSpPr>
            <p:nvPr/>
          </p:nvSpPr>
          <p:spPr bwMode="auto">
            <a:xfrm>
              <a:off x="7267805" y="5874557"/>
              <a:ext cx="3561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313" name="Text Box 63"/>
            <p:cNvSpPr txBox="1">
              <a:spLocks noChangeArrowheads="1"/>
            </p:cNvSpPr>
            <p:nvPr/>
          </p:nvSpPr>
          <p:spPr bwMode="auto">
            <a:xfrm>
              <a:off x="7641658" y="5169112"/>
              <a:ext cx="38343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314" name="Oval 50"/>
            <p:cNvSpPr>
              <a:spLocks noChangeArrowheads="1"/>
            </p:cNvSpPr>
            <p:nvPr/>
          </p:nvSpPr>
          <p:spPr bwMode="auto">
            <a:xfrm>
              <a:off x="7674609" y="5214201"/>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15" name="Oval 50"/>
            <p:cNvSpPr>
              <a:spLocks noChangeArrowheads="1"/>
            </p:cNvSpPr>
            <p:nvPr/>
          </p:nvSpPr>
          <p:spPr bwMode="auto">
            <a:xfrm>
              <a:off x="7285878" y="5924939"/>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16" name="Oval 50"/>
            <p:cNvSpPr>
              <a:spLocks noChangeArrowheads="1"/>
            </p:cNvSpPr>
            <p:nvPr/>
          </p:nvSpPr>
          <p:spPr bwMode="auto">
            <a:xfrm>
              <a:off x="6061378" y="5203129"/>
              <a:ext cx="320040" cy="320040"/>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17" name="Text Box 51"/>
            <p:cNvSpPr txBox="1">
              <a:spLocks noChangeArrowheads="1"/>
            </p:cNvSpPr>
            <p:nvPr/>
          </p:nvSpPr>
          <p:spPr bwMode="auto">
            <a:xfrm>
              <a:off x="6036138" y="5181893"/>
              <a:ext cx="365760" cy="365760"/>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318" name="Freeform 70"/>
            <p:cNvSpPr>
              <a:spLocks/>
            </p:cNvSpPr>
            <p:nvPr/>
          </p:nvSpPr>
          <p:spPr bwMode="auto">
            <a:xfrm>
              <a:off x="5303689" y="4960087"/>
              <a:ext cx="194063" cy="935438"/>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CC0099"/>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 xmlns:p14="http://schemas.microsoft.com/office/powerpoint/2010/main" val="2773040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Traversal </a:t>
            </a:r>
            <a:r>
              <a:rPr altLang="en-US" sz="3600" dirty="0" smtClean="0"/>
              <a:t>of Multiple Components</a:t>
            </a:r>
            <a:endParaRPr altLang="en-US" sz="4000" dirty="0"/>
          </a:p>
        </p:txBody>
      </p:sp>
      <p:sp>
        <p:nvSpPr>
          <p:cNvPr id="118" name="Rectangle 3"/>
          <p:cNvSpPr>
            <a:spLocks noGrp="1" noChangeArrowheads="1"/>
          </p:cNvSpPr>
          <p:nvPr>
            <p:ph sz="quarter" idx="17"/>
          </p:nvPr>
        </p:nvSpPr>
        <p:spPr>
          <a:xfrm>
            <a:off x="424150" y="1879238"/>
            <a:ext cx="8229600" cy="966787"/>
          </a:xfrm>
        </p:spPr>
        <p:txBody>
          <a:bodyPr/>
          <a:lstStyle/>
          <a:p>
            <a:pPr marL="0" indent="0" eaLnBrk="1" hangingPunct="1">
              <a:buNone/>
            </a:pPr>
            <a:r>
              <a:rPr lang="en-US" altLang="en-US" sz="2400" dirty="0">
                <a:solidFill>
                  <a:schemeClr val="tx1"/>
                </a:solidFill>
              </a:rPr>
              <a:t>For a graph which has a few connected components, </a:t>
            </a:r>
            <a:r>
              <a:rPr lang="en-US" altLang="en-US" sz="2400" b="1" dirty="0" err="1">
                <a:solidFill>
                  <a:schemeClr val="tx1"/>
                </a:solidFill>
              </a:rPr>
              <a:t>dfs</a:t>
            </a:r>
            <a:r>
              <a:rPr lang="en-US" altLang="en-US" sz="2400" b="1" dirty="0">
                <a:solidFill>
                  <a:schemeClr val="tx1"/>
                </a:solidFill>
              </a:rPr>
              <a:t>( ) </a:t>
            </a:r>
            <a:r>
              <a:rPr lang="en-US" altLang="en-US" sz="2400" dirty="0">
                <a:solidFill>
                  <a:schemeClr val="tx1"/>
                </a:solidFill>
              </a:rPr>
              <a:t>needs to be repeated:</a:t>
            </a:r>
          </a:p>
          <a:p>
            <a:pPr eaLnBrk="1" hangingPunct="1"/>
            <a:endParaRPr lang="en-US" altLang="en-US" sz="2400" b="1" dirty="0">
              <a:solidFill>
                <a:schemeClr val="tx1"/>
              </a:solidFill>
            </a:endParaRPr>
          </a:p>
        </p:txBody>
      </p:sp>
      <p:sp>
        <p:nvSpPr>
          <p:cNvPr id="145" name="Round Diagonal Corner Rectangle 144"/>
          <p:cNvSpPr/>
          <p:nvPr/>
        </p:nvSpPr>
        <p:spPr>
          <a:xfrm>
            <a:off x="1947511" y="3035809"/>
            <a:ext cx="5181600" cy="2864662"/>
          </a:xfrm>
          <a:prstGeom prst="round2DiagRect">
            <a:avLst/>
          </a:prstGeom>
          <a:solidFill>
            <a:schemeClr val="bg2">
              <a:lumMod val="20000"/>
              <a:lumOff val="80000"/>
            </a:schemeClr>
          </a:solidFill>
          <a:ln/>
        </p:spPr>
        <p:style>
          <a:lnRef idx="3">
            <a:schemeClr val="lt1"/>
          </a:lnRef>
          <a:fillRef idx="1">
            <a:schemeClr val="accent1"/>
          </a:fillRef>
          <a:effectRef idx="1">
            <a:schemeClr val="accent1"/>
          </a:effectRef>
          <a:fontRef idx="minor">
            <a:schemeClr val="lt1"/>
          </a:fontRef>
        </p:style>
        <p:txBody>
          <a:bodyPr rtlCol="0" anchor="t"/>
          <a:lstStyle/>
          <a:p>
            <a:pPr eaLnBrk="1" hangingPunct="1">
              <a:spcBef>
                <a:spcPts val="400"/>
              </a:spcBef>
              <a:buFont typeface="Monotype Sorts" pitchFamily="2" charset="2"/>
              <a:buNone/>
            </a:pPr>
            <a:r>
              <a:rPr lang="en-US" altLang="en-US" sz="2000" dirty="0" err="1">
                <a:solidFill>
                  <a:schemeClr val="tx1"/>
                </a:solidFill>
              </a:rPr>
              <a:t>dfsSweep</a:t>
            </a:r>
            <a:r>
              <a:rPr lang="en-US" altLang="en-US" sz="2000" dirty="0">
                <a:solidFill>
                  <a:schemeClr val="tx1"/>
                </a:solidFill>
              </a:rPr>
              <a:t>(G)</a:t>
            </a:r>
          </a:p>
          <a:p>
            <a:pPr eaLnBrk="1" hangingPunct="1">
              <a:spcBef>
                <a:spcPts val="400"/>
              </a:spcBef>
              <a:buFont typeface="Monotype Sorts" pitchFamily="2" charset="2"/>
              <a:buNone/>
            </a:pPr>
            <a:r>
              <a:rPr lang="en-US" altLang="en-US" sz="2000" b="0" dirty="0">
                <a:solidFill>
                  <a:schemeClr val="tx1"/>
                </a:solidFill>
              </a:rPr>
              <a:t>{ </a:t>
            </a:r>
          </a:p>
          <a:p>
            <a:pPr defTabSz="461963" eaLnBrk="1" hangingPunct="1">
              <a:spcBef>
                <a:spcPts val="400"/>
              </a:spcBef>
              <a:buFont typeface="Monotype Sorts" pitchFamily="2" charset="2"/>
              <a:buNone/>
            </a:pPr>
            <a:r>
              <a:rPr lang="en-US" altLang="en-US" sz="2000" b="0" dirty="0">
                <a:solidFill>
                  <a:schemeClr val="tx1"/>
                </a:solidFill>
              </a:rPr>
              <a:t>	mark all vertices ‘unvisited’;</a:t>
            </a:r>
          </a:p>
          <a:p>
            <a:pPr defTabSz="461963" eaLnBrk="1" hangingPunct="1">
              <a:spcBef>
                <a:spcPts val="400"/>
              </a:spcBef>
              <a:buFont typeface="Monotype Sorts" pitchFamily="2" charset="2"/>
              <a:buNone/>
            </a:pPr>
            <a:r>
              <a:rPr lang="en-US" altLang="en-US" sz="2000" b="0" dirty="0">
                <a:solidFill>
                  <a:schemeClr val="tx1"/>
                </a:solidFill>
              </a:rPr>
              <a:t>	for each vertex v in G </a:t>
            </a:r>
          </a:p>
          <a:p>
            <a:pPr eaLnBrk="1" hangingPunct="1">
              <a:spcBef>
                <a:spcPts val="400"/>
              </a:spcBef>
              <a:buFont typeface="Monotype Sorts" pitchFamily="2" charset="2"/>
              <a:buNone/>
            </a:pPr>
            <a:r>
              <a:rPr lang="en-US" altLang="en-US" sz="2000" b="0" dirty="0">
                <a:solidFill>
                  <a:schemeClr val="tx1"/>
                </a:solidFill>
              </a:rPr>
              <a:t>	if  v is unvisited </a:t>
            </a:r>
          </a:p>
          <a:p>
            <a:pPr eaLnBrk="1" hangingPunct="1">
              <a:spcBef>
                <a:spcPts val="400"/>
              </a:spcBef>
              <a:buFont typeface="Monotype Sorts" pitchFamily="2" charset="2"/>
              <a:buNone/>
            </a:pPr>
            <a:r>
              <a:rPr lang="en-US" altLang="en-US" sz="2000" b="0" dirty="0">
                <a:solidFill>
                  <a:schemeClr val="tx1"/>
                </a:solidFill>
              </a:rPr>
              <a:t>		</a:t>
            </a:r>
            <a:r>
              <a:rPr lang="en-US" altLang="en-US" sz="2000" b="0" dirty="0" err="1">
                <a:solidFill>
                  <a:schemeClr val="tx1"/>
                </a:solidFill>
              </a:rPr>
              <a:t>dfs</a:t>
            </a:r>
            <a:r>
              <a:rPr lang="en-US" altLang="en-US" sz="2000" b="0" dirty="0">
                <a:solidFill>
                  <a:schemeClr val="tx1"/>
                </a:solidFill>
              </a:rPr>
              <a:t>(G, v);</a:t>
            </a:r>
          </a:p>
          <a:p>
            <a:pPr eaLnBrk="1" hangingPunct="1">
              <a:spcBef>
                <a:spcPts val="400"/>
              </a:spcBef>
              <a:spcAft>
                <a:spcPts val="400"/>
              </a:spcAft>
              <a:buFont typeface="Monotype Sorts" pitchFamily="2" charset="2"/>
              <a:buNone/>
            </a:pPr>
            <a:r>
              <a:rPr lang="en-US" altLang="en-US" sz="2000" b="0" dirty="0">
                <a:solidFill>
                  <a:schemeClr val="tx1"/>
                </a:solidFill>
              </a:rPr>
              <a:t>}</a:t>
            </a:r>
          </a:p>
          <a:p>
            <a:pPr algn="ctr"/>
            <a:endParaRPr lang="en-SG" b="0" dirty="0">
              <a:solidFill>
                <a:schemeClr val="tx1"/>
              </a:solidFill>
            </a:endParaRPr>
          </a:p>
        </p:txBody>
      </p:sp>
      <p:sp>
        <p:nvSpPr>
          <p:cNvPr id="7" name="Content Placeholder 2"/>
          <p:cNvSpPr txBox="1">
            <a:spLocks/>
          </p:cNvSpPr>
          <p:nvPr/>
        </p:nvSpPr>
        <p:spPr bwMode="auto">
          <a:xfrm>
            <a:off x="437159" y="1399146"/>
            <a:ext cx="7817841" cy="44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Depth First Search (DFS)</a:t>
            </a:r>
          </a:p>
        </p:txBody>
      </p:sp>
    </p:spTree>
    <p:extLst>
      <p:ext uri="{BB962C8B-B14F-4D97-AF65-F5344CB8AC3E}">
        <p14:creationId xmlns="" xmlns:p14="http://schemas.microsoft.com/office/powerpoint/2010/main" val="34848459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lang="en-US" altLang="en-US" sz="3600" dirty="0"/>
              <a:t>Traversal of Multiple Components</a:t>
            </a:r>
            <a:endParaRPr lang="en-US" altLang="en-US" sz="4000" dirty="0"/>
          </a:p>
        </p:txBody>
      </p:sp>
      <p:sp>
        <p:nvSpPr>
          <p:cNvPr id="9" name="Line 38"/>
          <p:cNvSpPr>
            <a:spLocks noChangeShapeType="1"/>
          </p:cNvSpPr>
          <p:nvPr/>
        </p:nvSpPr>
        <p:spPr bwMode="auto">
          <a:xfrm flipH="1">
            <a:off x="4549587" y="2703862"/>
            <a:ext cx="1205258" cy="195578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 name="Line 45"/>
          <p:cNvSpPr>
            <a:spLocks noChangeShapeType="1"/>
          </p:cNvSpPr>
          <p:nvPr/>
        </p:nvSpPr>
        <p:spPr bwMode="auto">
          <a:xfrm flipH="1">
            <a:off x="4578807" y="4778868"/>
            <a:ext cx="1168030"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2" name="Line 46"/>
          <p:cNvSpPr>
            <a:spLocks noChangeShapeType="1"/>
          </p:cNvSpPr>
          <p:nvPr/>
        </p:nvSpPr>
        <p:spPr bwMode="auto">
          <a:xfrm flipH="1" flipV="1">
            <a:off x="5909573" y="2729732"/>
            <a:ext cx="301101" cy="799689"/>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 name="Freeform 47"/>
          <p:cNvSpPr>
            <a:spLocks/>
          </p:cNvSpPr>
          <p:nvPr/>
        </p:nvSpPr>
        <p:spPr bwMode="auto">
          <a:xfrm>
            <a:off x="5867400" y="3727332"/>
            <a:ext cx="283881" cy="853259"/>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 name="Freeform 48"/>
          <p:cNvSpPr>
            <a:spLocks/>
          </p:cNvSpPr>
          <p:nvPr/>
        </p:nvSpPr>
        <p:spPr bwMode="auto">
          <a:xfrm>
            <a:off x="6052747" y="3875959"/>
            <a:ext cx="481802" cy="745570"/>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 name="Oval 62"/>
          <p:cNvSpPr>
            <a:spLocks noChangeArrowheads="1"/>
          </p:cNvSpPr>
          <p:nvPr/>
        </p:nvSpPr>
        <p:spPr bwMode="auto">
          <a:xfrm>
            <a:off x="5639493" y="2321140"/>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8" name="Text Box 63"/>
          <p:cNvSpPr txBox="1">
            <a:spLocks noChangeArrowheads="1"/>
          </p:cNvSpPr>
          <p:nvPr/>
        </p:nvSpPr>
        <p:spPr bwMode="auto">
          <a:xfrm>
            <a:off x="5640367" y="2279926"/>
            <a:ext cx="407394" cy="462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19" name="Line 64"/>
          <p:cNvSpPr>
            <a:spLocks noChangeShapeType="1"/>
          </p:cNvSpPr>
          <p:nvPr/>
        </p:nvSpPr>
        <p:spPr bwMode="auto">
          <a:xfrm flipV="1">
            <a:off x="3271017" y="4778868"/>
            <a:ext cx="917222"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0" name="Line 65"/>
          <p:cNvSpPr>
            <a:spLocks noChangeShapeType="1"/>
          </p:cNvSpPr>
          <p:nvPr/>
        </p:nvSpPr>
        <p:spPr bwMode="auto">
          <a:xfrm>
            <a:off x="3278642" y="2603935"/>
            <a:ext cx="973043" cy="925487"/>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1" name="Line 66"/>
          <p:cNvSpPr>
            <a:spLocks noChangeShapeType="1"/>
          </p:cNvSpPr>
          <p:nvPr/>
        </p:nvSpPr>
        <p:spPr bwMode="auto">
          <a:xfrm flipV="1">
            <a:off x="4501989" y="2603935"/>
            <a:ext cx="1143516" cy="91303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 name="Line 67"/>
          <p:cNvSpPr>
            <a:spLocks noChangeShapeType="1"/>
          </p:cNvSpPr>
          <p:nvPr/>
        </p:nvSpPr>
        <p:spPr bwMode="auto">
          <a:xfrm flipH="1">
            <a:off x="3241770" y="2520458"/>
            <a:ext cx="2397723"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3" name="Line 68"/>
          <p:cNvSpPr>
            <a:spLocks noChangeShapeType="1"/>
          </p:cNvSpPr>
          <p:nvPr/>
        </p:nvSpPr>
        <p:spPr bwMode="auto">
          <a:xfrm>
            <a:off x="4399498" y="3875959"/>
            <a:ext cx="0" cy="704633"/>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Freeform 69"/>
          <p:cNvSpPr>
            <a:spLocks/>
          </p:cNvSpPr>
          <p:nvPr/>
        </p:nvSpPr>
        <p:spPr bwMode="auto">
          <a:xfrm rot="283273">
            <a:off x="2501585" y="2654719"/>
            <a:ext cx="595687" cy="1908876"/>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5" name="Freeform 70"/>
          <p:cNvSpPr>
            <a:spLocks/>
          </p:cNvSpPr>
          <p:nvPr/>
        </p:nvSpPr>
        <p:spPr bwMode="auto">
          <a:xfrm rot="216806">
            <a:off x="3080482" y="2752102"/>
            <a:ext cx="415877" cy="1863196"/>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 name="Line 71"/>
          <p:cNvSpPr>
            <a:spLocks noChangeShapeType="1"/>
          </p:cNvSpPr>
          <p:nvPr/>
        </p:nvSpPr>
        <p:spPr bwMode="auto">
          <a:xfrm>
            <a:off x="3225233" y="2652557"/>
            <a:ext cx="1026452" cy="2007086"/>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7" name="Oval 62"/>
          <p:cNvSpPr>
            <a:spLocks noChangeArrowheads="1"/>
          </p:cNvSpPr>
          <p:nvPr/>
        </p:nvSpPr>
        <p:spPr bwMode="auto">
          <a:xfrm>
            <a:off x="4192090" y="3473624"/>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28" name="Text Box 63"/>
          <p:cNvSpPr txBox="1">
            <a:spLocks noChangeArrowheads="1"/>
          </p:cNvSpPr>
          <p:nvPr/>
        </p:nvSpPr>
        <p:spPr bwMode="auto">
          <a:xfrm>
            <a:off x="4198101" y="3432410"/>
            <a:ext cx="407394" cy="462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29" name="Oval 62"/>
          <p:cNvSpPr>
            <a:spLocks noChangeArrowheads="1"/>
          </p:cNvSpPr>
          <p:nvPr/>
        </p:nvSpPr>
        <p:spPr bwMode="auto">
          <a:xfrm>
            <a:off x="4175709" y="4580869"/>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0" name="Text Box 63"/>
          <p:cNvSpPr txBox="1">
            <a:spLocks noChangeArrowheads="1"/>
          </p:cNvSpPr>
          <p:nvPr/>
        </p:nvSpPr>
        <p:spPr bwMode="auto">
          <a:xfrm>
            <a:off x="4174947" y="4539655"/>
            <a:ext cx="407394" cy="462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sp>
        <p:nvSpPr>
          <p:cNvPr id="31" name="Oval 62"/>
          <p:cNvSpPr>
            <a:spLocks noChangeArrowheads="1"/>
          </p:cNvSpPr>
          <p:nvPr/>
        </p:nvSpPr>
        <p:spPr bwMode="auto">
          <a:xfrm>
            <a:off x="2865147" y="4580593"/>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2" name="Text Box 63"/>
          <p:cNvSpPr txBox="1">
            <a:spLocks noChangeArrowheads="1"/>
          </p:cNvSpPr>
          <p:nvPr/>
        </p:nvSpPr>
        <p:spPr bwMode="auto">
          <a:xfrm>
            <a:off x="2881973" y="4539655"/>
            <a:ext cx="37221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33" name="Oval 62"/>
          <p:cNvSpPr>
            <a:spLocks noChangeArrowheads="1"/>
          </p:cNvSpPr>
          <p:nvPr/>
        </p:nvSpPr>
        <p:spPr bwMode="auto">
          <a:xfrm>
            <a:off x="5746837" y="4580593"/>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4" name="Text Box 63"/>
          <p:cNvSpPr txBox="1">
            <a:spLocks noChangeArrowheads="1"/>
          </p:cNvSpPr>
          <p:nvPr/>
        </p:nvSpPr>
        <p:spPr bwMode="auto">
          <a:xfrm>
            <a:off x="5754847" y="4539655"/>
            <a:ext cx="3898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35" name="Oval 62"/>
          <p:cNvSpPr>
            <a:spLocks noChangeArrowheads="1"/>
          </p:cNvSpPr>
          <p:nvPr/>
        </p:nvSpPr>
        <p:spPr bwMode="auto">
          <a:xfrm>
            <a:off x="6151281" y="3493914"/>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6" name="Text Box 63"/>
          <p:cNvSpPr txBox="1">
            <a:spLocks noChangeArrowheads="1"/>
          </p:cNvSpPr>
          <p:nvPr/>
        </p:nvSpPr>
        <p:spPr bwMode="auto">
          <a:xfrm>
            <a:off x="6144697" y="3456505"/>
            <a:ext cx="4235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H</a:t>
            </a:r>
            <a:endParaRPr kumimoji="0" lang="en-US" altLang="en-US" sz="2800" dirty="0">
              <a:latin typeface="+mn-lt"/>
            </a:endParaRPr>
          </a:p>
        </p:txBody>
      </p:sp>
      <p:sp>
        <p:nvSpPr>
          <p:cNvPr id="39" name="Oval 62"/>
          <p:cNvSpPr>
            <a:spLocks noChangeArrowheads="1"/>
          </p:cNvSpPr>
          <p:nvPr/>
        </p:nvSpPr>
        <p:spPr bwMode="auto">
          <a:xfrm>
            <a:off x="2854323" y="2343533"/>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0" name="Text Box 63"/>
          <p:cNvSpPr txBox="1">
            <a:spLocks noChangeArrowheads="1"/>
          </p:cNvSpPr>
          <p:nvPr/>
        </p:nvSpPr>
        <p:spPr bwMode="auto">
          <a:xfrm>
            <a:off x="2850971" y="2301190"/>
            <a:ext cx="40748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Tree>
    <p:extLst>
      <p:ext uri="{BB962C8B-B14F-4D97-AF65-F5344CB8AC3E}">
        <p14:creationId xmlns="" xmlns:p14="http://schemas.microsoft.com/office/powerpoint/2010/main" val="275303803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Box 51"/>
          <p:cNvSpPr txBox="1">
            <a:spLocks noChangeArrowheads="1"/>
          </p:cNvSpPr>
          <p:nvPr/>
        </p:nvSpPr>
        <p:spPr bwMode="auto">
          <a:xfrm>
            <a:off x="4145779" y="4534825"/>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C</a:t>
            </a:r>
            <a:endParaRPr kumimoji="0" lang="en-US" altLang="en-US" sz="2800" dirty="0">
              <a:solidFill>
                <a:srgbClr val="0033CC"/>
              </a:solidFill>
              <a:latin typeface="+mn-lt"/>
            </a:endParaRPr>
          </a:p>
        </p:txBody>
      </p:sp>
      <p:sp>
        <p:nvSpPr>
          <p:cNvPr id="47" name="Text Box 51"/>
          <p:cNvSpPr txBox="1">
            <a:spLocks noChangeArrowheads="1"/>
          </p:cNvSpPr>
          <p:nvPr/>
        </p:nvSpPr>
        <p:spPr bwMode="auto">
          <a:xfrm>
            <a:off x="2832761" y="4530850"/>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F</a:t>
            </a:r>
            <a:endParaRPr kumimoji="0" lang="en-US" altLang="en-US" sz="2800" dirty="0">
              <a:solidFill>
                <a:srgbClr val="0033CC"/>
              </a:solidFill>
              <a:latin typeface="+mn-lt"/>
            </a:endParaRPr>
          </a:p>
        </p:txBody>
      </p:sp>
      <p:sp>
        <p:nvSpPr>
          <p:cNvPr id="43" name="Text Box 51"/>
          <p:cNvSpPr txBox="1">
            <a:spLocks noChangeArrowheads="1"/>
          </p:cNvSpPr>
          <p:nvPr/>
        </p:nvSpPr>
        <p:spPr bwMode="auto">
          <a:xfrm>
            <a:off x="4162094" y="3429796"/>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B</a:t>
            </a:r>
            <a:endParaRPr kumimoji="0" lang="en-US" altLang="en-US" sz="2800" dirty="0">
              <a:solidFill>
                <a:srgbClr val="0033CC"/>
              </a:solidFill>
              <a:latin typeface="+mn-lt"/>
            </a:endParaRPr>
          </a:p>
        </p:txBody>
      </p:sp>
      <p:sp>
        <p:nvSpPr>
          <p:cNvPr id="45" name="Text Box 51"/>
          <p:cNvSpPr txBox="1">
            <a:spLocks noChangeArrowheads="1"/>
          </p:cNvSpPr>
          <p:nvPr/>
        </p:nvSpPr>
        <p:spPr bwMode="auto">
          <a:xfrm>
            <a:off x="5607896" y="2277126"/>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D</a:t>
            </a:r>
            <a:endParaRPr kumimoji="0" lang="en-US" altLang="en-US" sz="2800" dirty="0">
              <a:solidFill>
                <a:srgbClr val="0033CC"/>
              </a:solidFill>
              <a:latin typeface="+mn-lt"/>
            </a:endParaRPr>
          </a:p>
        </p:txBody>
      </p:sp>
      <p:sp>
        <p:nvSpPr>
          <p:cNvPr id="41" name="Text Box 51"/>
          <p:cNvSpPr txBox="1">
            <a:spLocks noChangeArrowheads="1"/>
          </p:cNvSpPr>
          <p:nvPr/>
        </p:nvSpPr>
        <p:spPr bwMode="auto">
          <a:xfrm>
            <a:off x="2818585" y="2293054"/>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A</a:t>
            </a:r>
            <a:endParaRPr kumimoji="0" lang="en-US" altLang="en-US" sz="2800" dirty="0">
              <a:solidFill>
                <a:srgbClr val="0033CC"/>
              </a:solidFill>
              <a:latin typeface="+mn-lt"/>
            </a:endParaRPr>
          </a:p>
        </p:txBody>
      </p:sp>
      <p:sp>
        <p:nvSpPr>
          <p:cNvPr id="48" name="Oval 62"/>
          <p:cNvSpPr>
            <a:spLocks noChangeArrowheads="1"/>
          </p:cNvSpPr>
          <p:nvPr/>
        </p:nvSpPr>
        <p:spPr bwMode="auto">
          <a:xfrm>
            <a:off x="4186961" y="4582537"/>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6" name="Oval 62"/>
          <p:cNvSpPr>
            <a:spLocks noChangeArrowheads="1"/>
          </p:cNvSpPr>
          <p:nvPr/>
        </p:nvSpPr>
        <p:spPr bwMode="auto">
          <a:xfrm>
            <a:off x="2863341" y="4569184"/>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2" name="Oval 62"/>
          <p:cNvSpPr>
            <a:spLocks noChangeArrowheads="1"/>
          </p:cNvSpPr>
          <p:nvPr/>
        </p:nvSpPr>
        <p:spPr bwMode="auto">
          <a:xfrm>
            <a:off x="4178829" y="3470799"/>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4" name="Oval 62"/>
          <p:cNvSpPr>
            <a:spLocks noChangeArrowheads="1"/>
          </p:cNvSpPr>
          <p:nvPr/>
        </p:nvSpPr>
        <p:spPr bwMode="auto">
          <a:xfrm>
            <a:off x="5639493" y="2322370"/>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9" name="Oval 62"/>
          <p:cNvSpPr>
            <a:spLocks noChangeArrowheads="1"/>
          </p:cNvSpPr>
          <p:nvPr/>
        </p:nvSpPr>
        <p:spPr bwMode="auto">
          <a:xfrm>
            <a:off x="2860319" y="2337781"/>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7" name="Text Placeholder 1"/>
          <p:cNvSpPr>
            <a:spLocks noGrp="1"/>
          </p:cNvSpPr>
          <p:nvPr>
            <p:ph type="body" sz="quarter" idx="16"/>
          </p:nvPr>
        </p:nvSpPr>
        <p:spPr>
          <a:xfrm>
            <a:off x="338138" y="728663"/>
            <a:ext cx="7916862" cy="495300"/>
          </a:xfrm>
        </p:spPr>
        <p:txBody>
          <a:bodyPr/>
          <a:lstStyle/>
          <a:p>
            <a:pPr marL="316617" indent="-316617">
              <a:defRPr/>
            </a:pPr>
            <a:r>
              <a:rPr lang="en-US" altLang="en-US" sz="3600" dirty="0"/>
              <a:t>Traversal of </a:t>
            </a:r>
            <a:r>
              <a:rPr lang="en-US" altLang="en-US" sz="3600" dirty="0" smtClean="0"/>
              <a:t>First Component</a:t>
            </a:r>
            <a:endParaRPr lang="en-US" altLang="en-US" sz="4000" dirty="0"/>
          </a:p>
        </p:txBody>
      </p:sp>
      <p:sp>
        <p:nvSpPr>
          <p:cNvPr id="50" name="Line 38"/>
          <p:cNvSpPr>
            <a:spLocks noChangeShapeType="1"/>
          </p:cNvSpPr>
          <p:nvPr/>
        </p:nvSpPr>
        <p:spPr bwMode="auto">
          <a:xfrm flipH="1">
            <a:off x="4549587" y="2703862"/>
            <a:ext cx="1205258" cy="1955781"/>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1" name="Line 45"/>
          <p:cNvSpPr>
            <a:spLocks noChangeShapeType="1"/>
          </p:cNvSpPr>
          <p:nvPr/>
        </p:nvSpPr>
        <p:spPr bwMode="auto">
          <a:xfrm flipH="1">
            <a:off x="4578807" y="4778868"/>
            <a:ext cx="1168030"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2" name="Line 46"/>
          <p:cNvSpPr>
            <a:spLocks noChangeShapeType="1"/>
          </p:cNvSpPr>
          <p:nvPr/>
        </p:nvSpPr>
        <p:spPr bwMode="auto">
          <a:xfrm flipH="1" flipV="1">
            <a:off x="5909573" y="2729732"/>
            <a:ext cx="301101" cy="799689"/>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 name="Freeform 47"/>
          <p:cNvSpPr>
            <a:spLocks/>
          </p:cNvSpPr>
          <p:nvPr/>
        </p:nvSpPr>
        <p:spPr bwMode="auto">
          <a:xfrm>
            <a:off x="5867400" y="3727332"/>
            <a:ext cx="283881" cy="853259"/>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 name="Freeform 48"/>
          <p:cNvSpPr>
            <a:spLocks/>
          </p:cNvSpPr>
          <p:nvPr/>
        </p:nvSpPr>
        <p:spPr bwMode="auto">
          <a:xfrm>
            <a:off x="6052747" y="3875959"/>
            <a:ext cx="481802" cy="745570"/>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7" name="Line 64"/>
          <p:cNvSpPr>
            <a:spLocks noChangeShapeType="1"/>
          </p:cNvSpPr>
          <p:nvPr/>
        </p:nvSpPr>
        <p:spPr bwMode="auto">
          <a:xfrm flipV="1">
            <a:off x="3271017" y="4778868"/>
            <a:ext cx="917222"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8" name="Line 65"/>
          <p:cNvSpPr>
            <a:spLocks noChangeShapeType="1"/>
          </p:cNvSpPr>
          <p:nvPr/>
        </p:nvSpPr>
        <p:spPr bwMode="auto">
          <a:xfrm>
            <a:off x="3278642" y="2603935"/>
            <a:ext cx="973043" cy="925487"/>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 name="Line 66"/>
          <p:cNvSpPr>
            <a:spLocks noChangeShapeType="1"/>
          </p:cNvSpPr>
          <p:nvPr/>
        </p:nvSpPr>
        <p:spPr bwMode="auto">
          <a:xfrm flipV="1">
            <a:off x="4501989" y="2603935"/>
            <a:ext cx="1143516" cy="913038"/>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0" name="Line 67"/>
          <p:cNvSpPr>
            <a:spLocks noChangeShapeType="1"/>
          </p:cNvSpPr>
          <p:nvPr/>
        </p:nvSpPr>
        <p:spPr bwMode="auto">
          <a:xfrm flipH="1">
            <a:off x="3241770" y="2520458"/>
            <a:ext cx="2397723" cy="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 name="Line 68"/>
          <p:cNvSpPr>
            <a:spLocks noChangeShapeType="1"/>
          </p:cNvSpPr>
          <p:nvPr/>
        </p:nvSpPr>
        <p:spPr bwMode="auto">
          <a:xfrm>
            <a:off x="4399498" y="3875959"/>
            <a:ext cx="0" cy="704633"/>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2" name="Freeform 69"/>
          <p:cNvSpPr>
            <a:spLocks/>
          </p:cNvSpPr>
          <p:nvPr/>
        </p:nvSpPr>
        <p:spPr bwMode="auto">
          <a:xfrm rot="283273">
            <a:off x="2501585" y="2654719"/>
            <a:ext cx="595687" cy="1908876"/>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rgbClr val="008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3" name="Freeform 70"/>
          <p:cNvSpPr>
            <a:spLocks/>
          </p:cNvSpPr>
          <p:nvPr/>
        </p:nvSpPr>
        <p:spPr bwMode="auto">
          <a:xfrm rot="216806">
            <a:off x="3080482" y="2752102"/>
            <a:ext cx="415877" cy="1863196"/>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4" name="Line 71"/>
          <p:cNvSpPr>
            <a:spLocks noChangeShapeType="1"/>
          </p:cNvSpPr>
          <p:nvPr/>
        </p:nvSpPr>
        <p:spPr bwMode="auto">
          <a:xfrm>
            <a:off x="3225233" y="2652557"/>
            <a:ext cx="1026452" cy="2007086"/>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 name="Oval 62"/>
          <p:cNvSpPr>
            <a:spLocks noChangeArrowheads="1"/>
          </p:cNvSpPr>
          <p:nvPr/>
        </p:nvSpPr>
        <p:spPr bwMode="auto">
          <a:xfrm>
            <a:off x="5746837" y="4580593"/>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72" name="Text Box 63"/>
          <p:cNvSpPr txBox="1">
            <a:spLocks noChangeArrowheads="1"/>
          </p:cNvSpPr>
          <p:nvPr/>
        </p:nvSpPr>
        <p:spPr bwMode="auto">
          <a:xfrm>
            <a:off x="5754847" y="4539655"/>
            <a:ext cx="3898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73" name="Oval 62"/>
          <p:cNvSpPr>
            <a:spLocks noChangeArrowheads="1"/>
          </p:cNvSpPr>
          <p:nvPr/>
        </p:nvSpPr>
        <p:spPr bwMode="auto">
          <a:xfrm>
            <a:off x="6151281" y="3493914"/>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74" name="Text Box 63"/>
          <p:cNvSpPr txBox="1">
            <a:spLocks noChangeArrowheads="1"/>
          </p:cNvSpPr>
          <p:nvPr/>
        </p:nvSpPr>
        <p:spPr bwMode="auto">
          <a:xfrm>
            <a:off x="6144697" y="3456505"/>
            <a:ext cx="4235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H</a:t>
            </a:r>
            <a:endParaRPr kumimoji="0" lang="en-US" altLang="en-US" sz="2800" dirty="0">
              <a:latin typeface="+mn-lt"/>
            </a:endParaRPr>
          </a:p>
        </p:txBody>
      </p:sp>
    </p:spTree>
    <p:extLst>
      <p:ext uri="{BB962C8B-B14F-4D97-AF65-F5344CB8AC3E}">
        <p14:creationId xmlns="" xmlns:p14="http://schemas.microsoft.com/office/powerpoint/2010/main" val="418124652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63"/>
          <p:cNvSpPr txBox="1">
            <a:spLocks noChangeArrowheads="1"/>
          </p:cNvSpPr>
          <p:nvPr/>
        </p:nvSpPr>
        <p:spPr bwMode="auto">
          <a:xfrm>
            <a:off x="6144697" y="3456505"/>
            <a:ext cx="4235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800000"/>
                </a:solidFill>
                <a:latin typeface="+mn-lt"/>
              </a:rPr>
              <a:t>H</a:t>
            </a:r>
            <a:endParaRPr kumimoji="0" lang="en-US" altLang="en-US" sz="2800" dirty="0">
              <a:solidFill>
                <a:srgbClr val="800000"/>
              </a:solidFill>
              <a:latin typeface="+mn-lt"/>
            </a:endParaRPr>
          </a:p>
        </p:txBody>
      </p:sp>
      <p:sp>
        <p:nvSpPr>
          <p:cNvPr id="37" name="Text Placeholder 1"/>
          <p:cNvSpPr>
            <a:spLocks noGrp="1"/>
          </p:cNvSpPr>
          <p:nvPr>
            <p:ph type="body" sz="quarter" idx="16"/>
          </p:nvPr>
        </p:nvSpPr>
        <p:spPr>
          <a:xfrm>
            <a:off x="338138" y="728663"/>
            <a:ext cx="7916862" cy="495300"/>
          </a:xfrm>
        </p:spPr>
        <p:txBody>
          <a:bodyPr/>
          <a:lstStyle/>
          <a:p>
            <a:pPr marL="316617" indent="-316617">
              <a:defRPr/>
            </a:pPr>
            <a:r>
              <a:rPr lang="en-US" altLang="en-US" sz="3600" dirty="0"/>
              <a:t>Traversal of </a:t>
            </a:r>
            <a:r>
              <a:rPr lang="en-US" altLang="en-US" sz="3600" dirty="0" smtClean="0"/>
              <a:t>Second Component</a:t>
            </a:r>
            <a:endParaRPr lang="en-US" altLang="en-US" sz="4000" dirty="0"/>
          </a:p>
        </p:txBody>
      </p:sp>
      <p:sp>
        <p:nvSpPr>
          <p:cNvPr id="32" name="Text Box 51"/>
          <p:cNvSpPr txBox="1">
            <a:spLocks noChangeArrowheads="1"/>
          </p:cNvSpPr>
          <p:nvPr/>
        </p:nvSpPr>
        <p:spPr bwMode="auto">
          <a:xfrm>
            <a:off x="4145779" y="4534825"/>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C</a:t>
            </a:r>
            <a:endParaRPr kumimoji="0" lang="en-US" altLang="en-US" sz="2800" dirty="0">
              <a:solidFill>
                <a:srgbClr val="0033CC"/>
              </a:solidFill>
              <a:latin typeface="+mn-lt"/>
            </a:endParaRPr>
          </a:p>
        </p:txBody>
      </p:sp>
      <p:sp>
        <p:nvSpPr>
          <p:cNvPr id="33" name="Text Box 51"/>
          <p:cNvSpPr txBox="1">
            <a:spLocks noChangeArrowheads="1"/>
          </p:cNvSpPr>
          <p:nvPr/>
        </p:nvSpPr>
        <p:spPr bwMode="auto">
          <a:xfrm>
            <a:off x="2832761" y="4530850"/>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F</a:t>
            </a:r>
            <a:endParaRPr kumimoji="0" lang="en-US" altLang="en-US" sz="2800" dirty="0">
              <a:solidFill>
                <a:srgbClr val="0033CC"/>
              </a:solidFill>
              <a:latin typeface="+mn-lt"/>
            </a:endParaRPr>
          </a:p>
        </p:txBody>
      </p:sp>
      <p:sp>
        <p:nvSpPr>
          <p:cNvPr id="34" name="Text Box 51"/>
          <p:cNvSpPr txBox="1">
            <a:spLocks noChangeArrowheads="1"/>
          </p:cNvSpPr>
          <p:nvPr/>
        </p:nvSpPr>
        <p:spPr bwMode="auto">
          <a:xfrm>
            <a:off x="4162094" y="3429796"/>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B</a:t>
            </a:r>
            <a:endParaRPr kumimoji="0" lang="en-US" altLang="en-US" sz="2800" dirty="0">
              <a:solidFill>
                <a:srgbClr val="0033CC"/>
              </a:solidFill>
              <a:latin typeface="+mn-lt"/>
            </a:endParaRPr>
          </a:p>
        </p:txBody>
      </p:sp>
      <p:sp>
        <p:nvSpPr>
          <p:cNvPr id="35" name="Text Box 51"/>
          <p:cNvSpPr txBox="1">
            <a:spLocks noChangeArrowheads="1"/>
          </p:cNvSpPr>
          <p:nvPr/>
        </p:nvSpPr>
        <p:spPr bwMode="auto">
          <a:xfrm>
            <a:off x="5607896" y="2277126"/>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D</a:t>
            </a:r>
            <a:endParaRPr kumimoji="0" lang="en-US" altLang="en-US" sz="2800" dirty="0">
              <a:solidFill>
                <a:srgbClr val="0033CC"/>
              </a:solidFill>
              <a:latin typeface="+mn-lt"/>
            </a:endParaRPr>
          </a:p>
        </p:txBody>
      </p:sp>
      <p:sp>
        <p:nvSpPr>
          <p:cNvPr id="36" name="Text Box 51"/>
          <p:cNvSpPr txBox="1">
            <a:spLocks noChangeArrowheads="1"/>
          </p:cNvSpPr>
          <p:nvPr/>
        </p:nvSpPr>
        <p:spPr bwMode="auto">
          <a:xfrm>
            <a:off x="2818585" y="2293054"/>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A</a:t>
            </a:r>
            <a:endParaRPr kumimoji="0" lang="en-US" altLang="en-US" sz="2800" dirty="0">
              <a:solidFill>
                <a:srgbClr val="0033CC"/>
              </a:solidFill>
              <a:latin typeface="+mn-lt"/>
            </a:endParaRPr>
          </a:p>
        </p:txBody>
      </p:sp>
      <p:sp>
        <p:nvSpPr>
          <p:cNvPr id="40" name="Oval 62"/>
          <p:cNvSpPr>
            <a:spLocks noChangeArrowheads="1"/>
          </p:cNvSpPr>
          <p:nvPr/>
        </p:nvSpPr>
        <p:spPr bwMode="auto">
          <a:xfrm>
            <a:off x="4186961" y="4582537"/>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55" name="Oval 62"/>
          <p:cNvSpPr>
            <a:spLocks noChangeArrowheads="1"/>
          </p:cNvSpPr>
          <p:nvPr/>
        </p:nvSpPr>
        <p:spPr bwMode="auto">
          <a:xfrm>
            <a:off x="2863341" y="4569184"/>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56" name="Oval 62"/>
          <p:cNvSpPr>
            <a:spLocks noChangeArrowheads="1"/>
          </p:cNvSpPr>
          <p:nvPr/>
        </p:nvSpPr>
        <p:spPr bwMode="auto">
          <a:xfrm>
            <a:off x="4178829" y="3470799"/>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65" name="Oval 62"/>
          <p:cNvSpPr>
            <a:spLocks noChangeArrowheads="1"/>
          </p:cNvSpPr>
          <p:nvPr/>
        </p:nvSpPr>
        <p:spPr bwMode="auto">
          <a:xfrm>
            <a:off x="5639493" y="2322370"/>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66" name="Oval 62"/>
          <p:cNvSpPr>
            <a:spLocks noChangeArrowheads="1"/>
          </p:cNvSpPr>
          <p:nvPr/>
        </p:nvSpPr>
        <p:spPr bwMode="auto">
          <a:xfrm>
            <a:off x="2860319" y="2337781"/>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67" name="Line 38"/>
          <p:cNvSpPr>
            <a:spLocks noChangeShapeType="1"/>
          </p:cNvSpPr>
          <p:nvPr/>
        </p:nvSpPr>
        <p:spPr bwMode="auto">
          <a:xfrm flipH="1">
            <a:off x="4549587" y="2703862"/>
            <a:ext cx="1205258" cy="1955781"/>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8" name="Line 45"/>
          <p:cNvSpPr>
            <a:spLocks noChangeShapeType="1"/>
          </p:cNvSpPr>
          <p:nvPr/>
        </p:nvSpPr>
        <p:spPr bwMode="auto">
          <a:xfrm flipH="1">
            <a:off x="4578807" y="4778868"/>
            <a:ext cx="1168030"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9" name="Line 46"/>
          <p:cNvSpPr>
            <a:spLocks noChangeShapeType="1"/>
          </p:cNvSpPr>
          <p:nvPr/>
        </p:nvSpPr>
        <p:spPr bwMode="auto">
          <a:xfrm flipH="1" flipV="1">
            <a:off x="5909573" y="2729732"/>
            <a:ext cx="301101" cy="799689"/>
          </a:xfrm>
          <a:prstGeom prst="line">
            <a:avLst/>
          </a:prstGeom>
          <a:noFill/>
          <a:ln w="28575">
            <a:solidFill>
              <a:srgbClr val="8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0" name="Freeform 47"/>
          <p:cNvSpPr>
            <a:spLocks/>
          </p:cNvSpPr>
          <p:nvPr/>
        </p:nvSpPr>
        <p:spPr bwMode="auto">
          <a:xfrm>
            <a:off x="5867400" y="3727332"/>
            <a:ext cx="283881" cy="853259"/>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rgbClr val="800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5" name="Freeform 48"/>
          <p:cNvSpPr>
            <a:spLocks/>
          </p:cNvSpPr>
          <p:nvPr/>
        </p:nvSpPr>
        <p:spPr bwMode="auto">
          <a:xfrm>
            <a:off x="6052747" y="3875959"/>
            <a:ext cx="481802" cy="745570"/>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rgbClr val="800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6" name="Line 64"/>
          <p:cNvSpPr>
            <a:spLocks noChangeShapeType="1"/>
          </p:cNvSpPr>
          <p:nvPr/>
        </p:nvSpPr>
        <p:spPr bwMode="auto">
          <a:xfrm flipV="1">
            <a:off x="3271017" y="4778868"/>
            <a:ext cx="917222"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 name="Line 65"/>
          <p:cNvSpPr>
            <a:spLocks noChangeShapeType="1"/>
          </p:cNvSpPr>
          <p:nvPr/>
        </p:nvSpPr>
        <p:spPr bwMode="auto">
          <a:xfrm>
            <a:off x="3278642" y="2603935"/>
            <a:ext cx="973043" cy="925487"/>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8" name="Line 66"/>
          <p:cNvSpPr>
            <a:spLocks noChangeShapeType="1"/>
          </p:cNvSpPr>
          <p:nvPr/>
        </p:nvSpPr>
        <p:spPr bwMode="auto">
          <a:xfrm flipV="1">
            <a:off x="4501989" y="2603935"/>
            <a:ext cx="1143516" cy="913038"/>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 name="Line 67"/>
          <p:cNvSpPr>
            <a:spLocks noChangeShapeType="1"/>
          </p:cNvSpPr>
          <p:nvPr/>
        </p:nvSpPr>
        <p:spPr bwMode="auto">
          <a:xfrm flipH="1">
            <a:off x="3241770" y="2520458"/>
            <a:ext cx="2397723" cy="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0" name="Line 68"/>
          <p:cNvSpPr>
            <a:spLocks noChangeShapeType="1"/>
          </p:cNvSpPr>
          <p:nvPr/>
        </p:nvSpPr>
        <p:spPr bwMode="auto">
          <a:xfrm>
            <a:off x="4399498" y="3875959"/>
            <a:ext cx="0" cy="704633"/>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1" name="Freeform 69"/>
          <p:cNvSpPr>
            <a:spLocks/>
          </p:cNvSpPr>
          <p:nvPr/>
        </p:nvSpPr>
        <p:spPr bwMode="auto">
          <a:xfrm rot="283273">
            <a:off x="2501585" y="2654719"/>
            <a:ext cx="595687" cy="1908876"/>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rgbClr val="008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2" name="Freeform 70"/>
          <p:cNvSpPr>
            <a:spLocks/>
          </p:cNvSpPr>
          <p:nvPr/>
        </p:nvSpPr>
        <p:spPr bwMode="auto">
          <a:xfrm rot="216806">
            <a:off x="3080482" y="2752102"/>
            <a:ext cx="415877" cy="1863196"/>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3" name="Line 71"/>
          <p:cNvSpPr>
            <a:spLocks noChangeShapeType="1"/>
          </p:cNvSpPr>
          <p:nvPr/>
        </p:nvSpPr>
        <p:spPr bwMode="auto">
          <a:xfrm>
            <a:off x="3225233" y="2652557"/>
            <a:ext cx="1026452" cy="2007086"/>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4" name="Oval 62"/>
          <p:cNvSpPr>
            <a:spLocks noChangeArrowheads="1"/>
          </p:cNvSpPr>
          <p:nvPr/>
        </p:nvSpPr>
        <p:spPr bwMode="auto">
          <a:xfrm>
            <a:off x="5746837" y="4580593"/>
            <a:ext cx="402336" cy="402336"/>
          </a:xfrm>
          <a:prstGeom prst="ellipse">
            <a:avLst/>
          </a:prstGeom>
          <a:noFill/>
          <a:ln w="28575">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86" name="Oval 62"/>
          <p:cNvSpPr>
            <a:spLocks noChangeArrowheads="1"/>
          </p:cNvSpPr>
          <p:nvPr/>
        </p:nvSpPr>
        <p:spPr bwMode="auto">
          <a:xfrm>
            <a:off x="6151281" y="3493914"/>
            <a:ext cx="402336" cy="402336"/>
          </a:xfrm>
          <a:prstGeom prst="ellipse">
            <a:avLst/>
          </a:prstGeom>
          <a:noFill/>
          <a:ln w="28575">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88" name="Text Box 63"/>
          <p:cNvSpPr txBox="1">
            <a:spLocks noChangeArrowheads="1"/>
          </p:cNvSpPr>
          <p:nvPr/>
        </p:nvSpPr>
        <p:spPr bwMode="auto">
          <a:xfrm>
            <a:off x="5754847" y="4539655"/>
            <a:ext cx="3898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800000"/>
                </a:solidFill>
                <a:latin typeface="+mn-lt"/>
              </a:rPr>
              <a:t>E</a:t>
            </a:r>
            <a:endParaRPr kumimoji="0" lang="en-US" altLang="en-US" sz="2800" dirty="0">
              <a:solidFill>
                <a:srgbClr val="800000"/>
              </a:solidFill>
              <a:latin typeface="+mn-lt"/>
            </a:endParaRPr>
          </a:p>
        </p:txBody>
      </p:sp>
    </p:spTree>
    <p:extLst>
      <p:ext uri="{BB962C8B-B14F-4D97-AF65-F5344CB8AC3E}">
        <p14:creationId xmlns="" xmlns:p14="http://schemas.microsoft.com/office/powerpoint/2010/main" val="121356479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ubtitle 6"/>
          <p:cNvSpPr>
            <a:spLocks noGrp="1"/>
          </p:cNvSpPr>
          <p:nvPr>
            <p:ph type="subTitle" idx="1"/>
          </p:nvPr>
        </p:nvSpPr>
        <p:spPr>
          <a:xfrm>
            <a:off x="1455738" y="3730625"/>
            <a:ext cx="6400800" cy="593725"/>
          </a:xfrm>
        </p:spPr>
        <p:txBody>
          <a:bodyPr/>
          <a:lstStyle/>
          <a:p>
            <a:pPr marL="315913" indent="-315913" eaLnBrk="1" hangingPunct="1"/>
            <a:r>
              <a:rPr lang="en-US" altLang="en-US" sz="3600" dirty="0"/>
              <a:t>Traversal of Graphs </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Recap of DFS</a:t>
            </a:r>
            <a:endParaRPr altLang="en-US" sz="4000" dirty="0"/>
          </a:p>
        </p:txBody>
      </p:sp>
      <p:sp>
        <p:nvSpPr>
          <p:cNvPr id="39" name="Content Placeholder 2"/>
          <p:cNvSpPr>
            <a:spLocks noGrp="1"/>
          </p:cNvSpPr>
          <p:nvPr>
            <p:ph sz="quarter" idx="17"/>
          </p:nvPr>
        </p:nvSpPr>
        <p:spPr>
          <a:xfrm>
            <a:off x="889337" y="1866484"/>
            <a:ext cx="7699557" cy="3371341"/>
          </a:xfrm>
        </p:spPr>
        <p:txBody>
          <a:bodyPr/>
          <a:lstStyle/>
          <a:p>
            <a:pPr marL="0" indent="0" eaLnBrk="1" hangingPunct="1">
              <a:lnSpc>
                <a:spcPct val="110000"/>
              </a:lnSpc>
              <a:buNone/>
              <a:defRPr/>
            </a:pPr>
            <a:r>
              <a:rPr lang="en-US" altLang="en-US" sz="2400" b="1" dirty="0">
                <a:solidFill>
                  <a:schemeClr val="tx1"/>
                </a:solidFill>
              </a:rPr>
              <a:t>Some Points </a:t>
            </a:r>
            <a:r>
              <a:rPr lang="en-US" altLang="en-US" b="1" dirty="0">
                <a:solidFill>
                  <a:schemeClr val="tx1"/>
                </a:solidFill>
              </a:rPr>
              <a:t>A</a:t>
            </a:r>
            <a:r>
              <a:rPr lang="en-US" altLang="en-US" sz="2400" b="1" dirty="0">
                <a:solidFill>
                  <a:schemeClr val="tx1"/>
                </a:solidFill>
              </a:rPr>
              <a:t>bout the DFS:</a:t>
            </a:r>
          </a:p>
          <a:p>
            <a:pPr marL="0" indent="0" eaLnBrk="1" hangingPunct="1">
              <a:spcBef>
                <a:spcPts val="0"/>
              </a:spcBef>
              <a:buNone/>
              <a:defRPr/>
            </a:pPr>
            <a:endParaRPr lang="en-US" altLang="en-US" sz="2400" b="1" dirty="0">
              <a:solidFill>
                <a:schemeClr val="tx1"/>
              </a:solidFill>
            </a:endParaRPr>
          </a:p>
          <a:p>
            <a:pPr eaLnBrk="1" hangingPunct="1">
              <a:spcBef>
                <a:spcPts val="0"/>
              </a:spcBef>
              <a:defRPr/>
            </a:pPr>
            <a:r>
              <a:rPr lang="en-US" altLang="en-US" dirty="0">
                <a:solidFill>
                  <a:schemeClr val="tx1"/>
                </a:solidFill>
              </a:rPr>
              <a:t>If a vertex has several neighbours it would be equally correct to go through them in any order.</a:t>
            </a:r>
          </a:p>
          <a:p>
            <a:pPr marL="0" indent="0" eaLnBrk="1" hangingPunct="1">
              <a:spcBef>
                <a:spcPts val="0"/>
              </a:spcBef>
              <a:buNone/>
              <a:defRPr/>
            </a:pPr>
            <a:endParaRPr lang="en-US" altLang="en-US" dirty="0">
              <a:solidFill>
                <a:schemeClr val="tx1"/>
              </a:solidFill>
            </a:endParaRPr>
          </a:p>
          <a:p>
            <a:pPr eaLnBrk="1" hangingPunct="1">
              <a:spcBef>
                <a:spcPts val="0"/>
              </a:spcBef>
              <a:defRPr/>
            </a:pPr>
            <a:r>
              <a:rPr lang="en-US" altLang="en-US" dirty="0">
                <a:solidFill>
                  <a:schemeClr val="tx1"/>
                </a:solidFill>
              </a:rPr>
              <a:t>When a DFS backs up from a dead end, it is supposed to </a:t>
            </a:r>
            <a:r>
              <a:rPr lang="en-US" altLang="en-US" b="1" dirty="0">
                <a:solidFill>
                  <a:srgbClr val="800000"/>
                </a:solidFill>
              </a:rPr>
              <a:t>branch out </a:t>
            </a:r>
            <a:r>
              <a:rPr lang="en-US" altLang="en-US" dirty="0">
                <a:solidFill>
                  <a:schemeClr val="tx1"/>
                </a:solidFill>
              </a:rPr>
              <a:t>from the most recently discovered vertex before exploring new paths from vertices that were discovered earlier.</a:t>
            </a:r>
          </a:p>
          <a:p>
            <a:pPr marL="566738" lvl="1" indent="-450850" eaLnBrk="1" hangingPunct="1">
              <a:lnSpc>
                <a:spcPct val="110000"/>
              </a:lnSpc>
              <a:buClr>
                <a:schemeClr val="accent1"/>
              </a:buClr>
              <a:buSzPct val="70000"/>
              <a:buFont typeface="Wingdings" panose="05000000000000000000" pitchFamily="2" charset="2"/>
              <a:buChar char="t"/>
              <a:defRPr/>
            </a:pPr>
            <a:endParaRPr lang="en-US" altLang="en-US" sz="2400" dirty="0"/>
          </a:p>
          <a:p>
            <a:pPr>
              <a:defRPr/>
            </a:pPr>
            <a:endParaRPr lang="en-US" dirty="0"/>
          </a:p>
        </p:txBody>
      </p:sp>
      <p:sp>
        <p:nvSpPr>
          <p:cNvPr id="6" name="Content Placeholder 2"/>
          <p:cNvSpPr txBox="1">
            <a:spLocks/>
          </p:cNvSpPr>
          <p:nvPr/>
        </p:nvSpPr>
        <p:spPr bwMode="auto">
          <a:xfrm>
            <a:off x="437159" y="1399146"/>
            <a:ext cx="7817841" cy="44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Depth First Search (DFS)</a:t>
            </a:r>
          </a:p>
        </p:txBody>
      </p:sp>
    </p:spTree>
    <p:extLst>
      <p:ext uri="{BB962C8B-B14F-4D97-AF65-F5344CB8AC3E}">
        <p14:creationId xmlns="" xmlns:p14="http://schemas.microsoft.com/office/powerpoint/2010/main" val="3799798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xEl>
                                              <p:pRg st="4" end="4"/>
                                            </p:txEl>
                                          </p:spTgt>
                                        </p:tgtEl>
                                        <p:attrNameLst>
                                          <p:attrName>style.visibility</p:attrName>
                                        </p:attrNameLst>
                                      </p:cBhvr>
                                      <p:to>
                                        <p:strVal val="visible"/>
                                      </p:to>
                                    </p:set>
                                    <p:animEffect transition="in" filter="fade">
                                      <p:cBhvr>
                                        <p:cTn id="7" dur="500"/>
                                        <p:tgtEl>
                                          <p:spTgt spid="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Recap of DFS</a:t>
            </a:r>
            <a:endParaRPr altLang="en-US" sz="4000" dirty="0"/>
          </a:p>
        </p:txBody>
      </p:sp>
      <p:sp>
        <p:nvSpPr>
          <p:cNvPr id="39" name="Content Placeholder 2"/>
          <p:cNvSpPr>
            <a:spLocks noGrp="1"/>
          </p:cNvSpPr>
          <p:nvPr>
            <p:ph sz="quarter" idx="17"/>
          </p:nvPr>
        </p:nvSpPr>
        <p:spPr>
          <a:xfrm>
            <a:off x="906594" y="1866485"/>
            <a:ext cx="7926855" cy="2332654"/>
          </a:xfrm>
        </p:spPr>
        <p:txBody>
          <a:bodyPr/>
          <a:lstStyle/>
          <a:p>
            <a:pPr marL="0" indent="0" eaLnBrk="1" hangingPunct="1">
              <a:lnSpc>
                <a:spcPct val="110000"/>
              </a:lnSpc>
              <a:buNone/>
              <a:defRPr/>
            </a:pPr>
            <a:r>
              <a:rPr lang="en-US" altLang="en-US" sz="2400" b="1" dirty="0">
                <a:solidFill>
                  <a:schemeClr val="tx1"/>
                </a:solidFill>
              </a:rPr>
              <a:t>Some Points </a:t>
            </a:r>
            <a:r>
              <a:rPr lang="en-US" altLang="en-US" b="1" dirty="0">
                <a:solidFill>
                  <a:schemeClr val="tx1"/>
                </a:solidFill>
              </a:rPr>
              <a:t>A</a:t>
            </a:r>
            <a:r>
              <a:rPr lang="en-US" altLang="en-US" sz="2400" b="1" dirty="0">
                <a:solidFill>
                  <a:schemeClr val="tx1"/>
                </a:solidFill>
              </a:rPr>
              <a:t>bout the DFS (Cont.):</a:t>
            </a:r>
          </a:p>
          <a:p>
            <a:pPr marL="0" indent="0" eaLnBrk="1" hangingPunct="1">
              <a:spcBef>
                <a:spcPts val="0"/>
              </a:spcBef>
              <a:buNone/>
              <a:defRPr/>
            </a:pPr>
            <a:endParaRPr lang="en-US" altLang="en-US" dirty="0">
              <a:solidFill>
                <a:schemeClr val="tx1"/>
              </a:solidFill>
            </a:endParaRPr>
          </a:p>
          <a:p>
            <a:pPr eaLnBrk="1" hangingPunct="1">
              <a:spcBef>
                <a:spcPts val="0"/>
              </a:spcBef>
              <a:defRPr/>
            </a:pPr>
            <a:r>
              <a:rPr lang="en-US" altLang="en-US" dirty="0">
                <a:solidFill>
                  <a:schemeClr val="tx1"/>
                </a:solidFill>
              </a:rPr>
              <a:t>If the graph is strongly connected, the tree T, constructed by the DFS algorithm is a spanning tree, i.e., a set of |V|-1 edges that connect all vertices of the graph. T is called the </a:t>
            </a:r>
            <a:r>
              <a:rPr lang="en-US" altLang="en-US" b="1" dirty="0">
                <a:solidFill>
                  <a:srgbClr val="800000"/>
                </a:solidFill>
              </a:rPr>
              <a:t>depth first search tree</a:t>
            </a:r>
            <a:r>
              <a:rPr lang="en-US" altLang="en-US" dirty="0">
                <a:solidFill>
                  <a:schemeClr val="tx1"/>
                </a:solidFill>
              </a:rPr>
              <a:t>.</a:t>
            </a:r>
          </a:p>
        </p:txBody>
      </p:sp>
      <p:sp>
        <p:nvSpPr>
          <p:cNvPr id="14" name="Text Box 63"/>
          <p:cNvSpPr txBox="1">
            <a:spLocks noChangeArrowheads="1"/>
          </p:cNvSpPr>
          <p:nvPr/>
        </p:nvSpPr>
        <p:spPr bwMode="auto">
          <a:xfrm>
            <a:off x="3690085" y="4589430"/>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6" name="Line 65"/>
          <p:cNvSpPr>
            <a:spLocks noChangeShapeType="1"/>
          </p:cNvSpPr>
          <p:nvPr/>
        </p:nvSpPr>
        <p:spPr bwMode="auto">
          <a:xfrm>
            <a:off x="2009960" y="4840124"/>
            <a:ext cx="656710" cy="409767"/>
          </a:xfrm>
          <a:prstGeom prst="line">
            <a:avLst/>
          </a:prstGeom>
          <a:noFill/>
          <a:ln w="28575">
            <a:solidFill>
              <a:schemeClr val="tx1"/>
            </a:solidFill>
            <a:prstDash val="solid"/>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7" name="Line 66"/>
          <p:cNvSpPr>
            <a:spLocks noChangeShapeType="1"/>
          </p:cNvSpPr>
          <p:nvPr/>
        </p:nvSpPr>
        <p:spPr bwMode="auto">
          <a:xfrm flipV="1">
            <a:off x="2962095" y="4850397"/>
            <a:ext cx="761631" cy="38019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8" name="Line 67"/>
          <p:cNvSpPr>
            <a:spLocks noChangeShapeType="1"/>
          </p:cNvSpPr>
          <p:nvPr/>
        </p:nvSpPr>
        <p:spPr bwMode="auto">
          <a:xfrm flipH="1">
            <a:off x="2046936" y="4751272"/>
            <a:ext cx="1655763"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9" name="Line 68"/>
          <p:cNvSpPr>
            <a:spLocks noChangeShapeType="1"/>
          </p:cNvSpPr>
          <p:nvPr/>
        </p:nvSpPr>
        <p:spPr bwMode="auto">
          <a:xfrm flipH="1">
            <a:off x="2842929" y="5496604"/>
            <a:ext cx="0" cy="409482"/>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0" name="Freeform 69"/>
          <p:cNvSpPr>
            <a:spLocks/>
          </p:cNvSpPr>
          <p:nvPr/>
        </p:nvSpPr>
        <p:spPr bwMode="auto">
          <a:xfrm>
            <a:off x="1583947" y="4882222"/>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 name="Freeform 70"/>
          <p:cNvSpPr>
            <a:spLocks/>
          </p:cNvSpPr>
          <p:nvPr/>
        </p:nvSpPr>
        <p:spPr bwMode="auto">
          <a:xfrm>
            <a:off x="1908981" y="4925888"/>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2" name="Line 71"/>
          <p:cNvSpPr>
            <a:spLocks noChangeShapeType="1"/>
          </p:cNvSpPr>
          <p:nvPr/>
        </p:nvSpPr>
        <p:spPr bwMode="auto">
          <a:xfrm>
            <a:off x="1970967" y="4903590"/>
            <a:ext cx="740798" cy="1064826"/>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23" name="Text Box 63"/>
          <p:cNvSpPr txBox="1">
            <a:spLocks noChangeArrowheads="1"/>
          </p:cNvSpPr>
          <p:nvPr/>
        </p:nvSpPr>
        <p:spPr bwMode="auto">
          <a:xfrm>
            <a:off x="2644156" y="5848955"/>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27" name="Oval 50"/>
          <p:cNvSpPr>
            <a:spLocks noChangeArrowheads="1"/>
          </p:cNvSpPr>
          <p:nvPr/>
        </p:nvSpPr>
        <p:spPr bwMode="auto">
          <a:xfrm>
            <a:off x="3707430" y="4629737"/>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8" name="Oval 50"/>
          <p:cNvSpPr>
            <a:spLocks noChangeArrowheads="1"/>
          </p:cNvSpPr>
          <p:nvPr/>
        </p:nvSpPr>
        <p:spPr bwMode="auto">
          <a:xfrm>
            <a:off x="1745470" y="5861326"/>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2" name="Oval 50"/>
          <p:cNvSpPr>
            <a:spLocks noChangeArrowheads="1"/>
          </p:cNvSpPr>
          <p:nvPr/>
        </p:nvSpPr>
        <p:spPr bwMode="auto">
          <a:xfrm>
            <a:off x="2672321" y="5887919"/>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3" name="Text Box 63"/>
          <p:cNvSpPr txBox="1">
            <a:spLocks noChangeArrowheads="1"/>
          </p:cNvSpPr>
          <p:nvPr/>
        </p:nvSpPr>
        <p:spPr bwMode="auto">
          <a:xfrm>
            <a:off x="2649324" y="5128624"/>
            <a:ext cx="37061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34" name="Oval 50"/>
          <p:cNvSpPr>
            <a:spLocks noChangeArrowheads="1"/>
          </p:cNvSpPr>
          <p:nvPr/>
        </p:nvSpPr>
        <p:spPr bwMode="auto">
          <a:xfrm>
            <a:off x="2666670" y="5168931"/>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5" name="Text Box 63"/>
          <p:cNvSpPr txBox="1">
            <a:spLocks noChangeArrowheads="1"/>
          </p:cNvSpPr>
          <p:nvPr/>
        </p:nvSpPr>
        <p:spPr bwMode="auto">
          <a:xfrm>
            <a:off x="1744244" y="5812274"/>
            <a:ext cx="34176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36" name="Oval 50"/>
          <p:cNvSpPr>
            <a:spLocks noChangeArrowheads="1"/>
          </p:cNvSpPr>
          <p:nvPr/>
        </p:nvSpPr>
        <p:spPr bwMode="auto">
          <a:xfrm>
            <a:off x="1718662" y="4629737"/>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0" name="Text Box 63"/>
          <p:cNvSpPr txBox="1">
            <a:spLocks noChangeArrowheads="1"/>
          </p:cNvSpPr>
          <p:nvPr/>
        </p:nvSpPr>
        <p:spPr bwMode="auto">
          <a:xfrm>
            <a:off x="1682579" y="4581230"/>
            <a:ext cx="37061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grpSp>
        <p:nvGrpSpPr>
          <p:cNvPr id="63" name="Group 62"/>
          <p:cNvGrpSpPr/>
          <p:nvPr/>
        </p:nvGrpSpPr>
        <p:grpSpPr>
          <a:xfrm>
            <a:off x="5624264" y="4684748"/>
            <a:ext cx="2378120" cy="1667835"/>
            <a:chOff x="5624264" y="4581230"/>
            <a:chExt cx="2378120" cy="1667835"/>
          </a:xfrm>
        </p:grpSpPr>
        <p:sp>
          <p:nvSpPr>
            <p:cNvPr id="41" name="Text Box 63"/>
            <p:cNvSpPr txBox="1">
              <a:spLocks noChangeArrowheads="1"/>
            </p:cNvSpPr>
            <p:nvPr/>
          </p:nvSpPr>
          <p:spPr bwMode="auto">
            <a:xfrm>
              <a:off x="7631770" y="4589430"/>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43" name="Line 65"/>
            <p:cNvSpPr>
              <a:spLocks noChangeShapeType="1"/>
            </p:cNvSpPr>
            <p:nvPr/>
          </p:nvSpPr>
          <p:spPr bwMode="auto">
            <a:xfrm>
              <a:off x="5951645" y="4840124"/>
              <a:ext cx="656710" cy="409767"/>
            </a:xfrm>
            <a:prstGeom prst="line">
              <a:avLst/>
            </a:prstGeom>
            <a:noFill/>
            <a:ln w="28575">
              <a:solidFill>
                <a:schemeClr val="tx1"/>
              </a:solidFill>
              <a:prstDash val="solid"/>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4" name="Line 66"/>
            <p:cNvSpPr>
              <a:spLocks noChangeShapeType="1"/>
            </p:cNvSpPr>
            <p:nvPr/>
          </p:nvSpPr>
          <p:spPr bwMode="auto">
            <a:xfrm flipV="1">
              <a:off x="6903780" y="4850397"/>
              <a:ext cx="761631" cy="38019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68"/>
            <p:cNvSpPr>
              <a:spLocks noChangeShapeType="1"/>
            </p:cNvSpPr>
            <p:nvPr/>
          </p:nvSpPr>
          <p:spPr bwMode="auto">
            <a:xfrm flipH="1">
              <a:off x="6784614" y="5496604"/>
              <a:ext cx="0" cy="409482"/>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0" name="Text Box 63"/>
            <p:cNvSpPr txBox="1">
              <a:spLocks noChangeArrowheads="1"/>
            </p:cNvSpPr>
            <p:nvPr/>
          </p:nvSpPr>
          <p:spPr bwMode="auto">
            <a:xfrm>
              <a:off x="6585841" y="5848955"/>
              <a:ext cx="3706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51" name="Oval 50"/>
            <p:cNvSpPr>
              <a:spLocks noChangeArrowheads="1"/>
            </p:cNvSpPr>
            <p:nvPr/>
          </p:nvSpPr>
          <p:spPr bwMode="auto">
            <a:xfrm>
              <a:off x="7649115" y="4629737"/>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2" name="Oval 50"/>
            <p:cNvSpPr>
              <a:spLocks noChangeArrowheads="1"/>
            </p:cNvSpPr>
            <p:nvPr/>
          </p:nvSpPr>
          <p:spPr bwMode="auto">
            <a:xfrm>
              <a:off x="5672191" y="5861326"/>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3" name="Oval 50"/>
            <p:cNvSpPr>
              <a:spLocks noChangeArrowheads="1"/>
            </p:cNvSpPr>
            <p:nvPr/>
          </p:nvSpPr>
          <p:spPr bwMode="auto">
            <a:xfrm>
              <a:off x="6614006" y="5887919"/>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4" name="Text Box 63"/>
            <p:cNvSpPr txBox="1">
              <a:spLocks noChangeArrowheads="1"/>
            </p:cNvSpPr>
            <p:nvPr/>
          </p:nvSpPr>
          <p:spPr bwMode="auto">
            <a:xfrm>
              <a:off x="6591009" y="5128624"/>
              <a:ext cx="37061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55" name="Oval 50"/>
            <p:cNvSpPr>
              <a:spLocks noChangeArrowheads="1"/>
            </p:cNvSpPr>
            <p:nvPr/>
          </p:nvSpPr>
          <p:spPr bwMode="auto">
            <a:xfrm>
              <a:off x="6608355" y="5168931"/>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6" name="Text Box 63"/>
            <p:cNvSpPr txBox="1">
              <a:spLocks noChangeArrowheads="1"/>
            </p:cNvSpPr>
            <p:nvPr/>
          </p:nvSpPr>
          <p:spPr bwMode="auto">
            <a:xfrm>
              <a:off x="5670965" y="5812274"/>
              <a:ext cx="34176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57" name="Oval 50"/>
            <p:cNvSpPr>
              <a:spLocks noChangeArrowheads="1"/>
            </p:cNvSpPr>
            <p:nvPr/>
          </p:nvSpPr>
          <p:spPr bwMode="auto">
            <a:xfrm>
              <a:off x="5660347" y="4629737"/>
              <a:ext cx="320040" cy="32004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8" name="Text Box 63"/>
            <p:cNvSpPr txBox="1">
              <a:spLocks noChangeArrowheads="1"/>
            </p:cNvSpPr>
            <p:nvPr/>
          </p:nvSpPr>
          <p:spPr bwMode="auto">
            <a:xfrm>
              <a:off x="5624264" y="4581230"/>
              <a:ext cx="37061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59" name="Line 68"/>
            <p:cNvSpPr>
              <a:spLocks noChangeShapeType="1"/>
            </p:cNvSpPr>
            <p:nvPr/>
          </p:nvSpPr>
          <p:spPr bwMode="auto">
            <a:xfrm flipH="1">
              <a:off x="5816948" y="4962148"/>
              <a:ext cx="0" cy="89917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60" name="Line 64"/>
          <p:cNvSpPr>
            <a:spLocks noChangeShapeType="1"/>
          </p:cNvSpPr>
          <p:nvPr/>
        </p:nvSpPr>
        <p:spPr bwMode="auto">
          <a:xfrm flipV="1">
            <a:off x="2046936" y="6037296"/>
            <a:ext cx="619735"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 name="TextBox 1"/>
          <p:cNvSpPr txBox="1"/>
          <p:nvPr/>
        </p:nvSpPr>
        <p:spPr>
          <a:xfrm>
            <a:off x="4157744" y="5383927"/>
            <a:ext cx="882869" cy="465028"/>
          </a:xfrm>
          <a:prstGeom prst="rect">
            <a:avLst/>
          </a:prstGeom>
          <a:solidFill>
            <a:srgbClr val="002060"/>
          </a:solidFill>
          <a:ln w="44450" cmpd="tri">
            <a:solidFill>
              <a:srgbClr val="800000"/>
            </a:solidFill>
          </a:ln>
        </p:spPr>
        <p:txBody>
          <a:bodyPr wrap="square" rtlCol="0">
            <a:spAutoFit/>
          </a:bodyPr>
          <a:lstStyle/>
          <a:p>
            <a:pPr algn="ctr"/>
            <a:r>
              <a:rPr lang="en-US" dirty="0">
                <a:solidFill>
                  <a:schemeClr val="bg1"/>
                </a:solidFill>
                <a:effectLst>
                  <a:innerShdw blurRad="63500" dist="50800">
                    <a:prstClr val="black">
                      <a:alpha val="50000"/>
                    </a:prstClr>
                  </a:innerShdw>
                </a:effectLst>
                <a:latin typeface="+mn-lt"/>
              </a:rPr>
              <a:t>DFS</a:t>
            </a:r>
          </a:p>
        </p:txBody>
      </p:sp>
      <p:cxnSp>
        <p:nvCxnSpPr>
          <p:cNvPr id="5" name="Straight Arrow Connector 4"/>
          <p:cNvCxnSpPr/>
          <p:nvPr/>
        </p:nvCxnSpPr>
        <p:spPr>
          <a:xfrm flipV="1">
            <a:off x="3878822" y="5263719"/>
            <a:ext cx="1417824" cy="0"/>
          </a:xfrm>
          <a:prstGeom prst="straightConnector1">
            <a:avLst/>
          </a:prstGeom>
          <a:ln w="47625" cmpd="tri">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 Box 53"/>
          <p:cNvSpPr txBox="1">
            <a:spLocks noChangeArrowheads="1"/>
          </p:cNvSpPr>
          <p:nvPr/>
        </p:nvSpPr>
        <p:spPr bwMode="auto">
          <a:xfrm>
            <a:off x="5871824" y="4210611"/>
            <a:ext cx="1863687" cy="338554"/>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Spanning tree</a:t>
            </a:r>
          </a:p>
        </p:txBody>
      </p:sp>
      <p:sp>
        <p:nvSpPr>
          <p:cNvPr id="45" name="Content Placeholder 2"/>
          <p:cNvSpPr txBox="1">
            <a:spLocks/>
          </p:cNvSpPr>
          <p:nvPr/>
        </p:nvSpPr>
        <p:spPr bwMode="auto">
          <a:xfrm>
            <a:off x="437159" y="1399146"/>
            <a:ext cx="7817841" cy="44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Depth First Search (DFS)</a:t>
            </a:r>
          </a:p>
        </p:txBody>
      </p:sp>
    </p:spTree>
    <p:extLst>
      <p:ext uri="{BB962C8B-B14F-4D97-AF65-F5344CB8AC3E}">
        <p14:creationId xmlns="" xmlns:p14="http://schemas.microsoft.com/office/powerpoint/2010/main" val="21609519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22" presetClass="entr" presetSubtype="8"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wipe(left)">
                                      <p:cBhvr>
                                        <p:cTn id="13" dur="500"/>
                                        <p:tgtEl>
                                          <p:spTgt spid="6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left)">
                                      <p:cBhvr>
                                        <p:cTn id="1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lang="en-US" altLang="en-US" sz="3600" dirty="0" smtClean="0"/>
              <a:t>Time Complexity of DFS</a:t>
            </a:r>
            <a:endParaRPr altLang="en-US" sz="4000" dirty="0"/>
          </a:p>
        </p:txBody>
      </p:sp>
      <p:sp>
        <p:nvSpPr>
          <p:cNvPr id="45" name="Content Placeholder 2"/>
          <p:cNvSpPr>
            <a:spLocks noGrp="1"/>
          </p:cNvSpPr>
          <p:nvPr>
            <p:ph sz="quarter" idx="17"/>
          </p:nvPr>
        </p:nvSpPr>
        <p:spPr>
          <a:xfrm>
            <a:off x="773823" y="1634822"/>
            <a:ext cx="7703786" cy="1645529"/>
          </a:xfrm>
        </p:spPr>
        <p:txBody>
          <a:bodyPr/>
          <a:lstStyle/>
          <a:p>
            <a:pPr>
              <a:spcBef>
                <a:spcPts val="0"/>
              </a:spcBef>
              <a:defRPr/>
            </a:pPr>
            <a:r>
              <a:rPr lang="en-US" sz="2000" dirty="0">
                <a:solidFill>
                  <a:schemeClr val="tx1"/>
                </a:solidFill>
              </a:rPr>
              <a:t>The DFS algorithm visits each node </a:t>
            </a:r>
            <a:r>
              <a:rPr lang="en-US" sz="2000" b="1" dirty="0">
                <a:solidFill>
                  <a:srgbClr val="800000"/>
                </a:solidFill>
              </a:rPr>
              <a:t>exactly once</a:t>
            </a:r>
            <a:r>
              <a:rPr lang="en-US" sz="2000" dirty="0">
                <a:solidFill>
                  <a:schemeClr val="tx1"/>
                </a:solidFill>
              </a:rPr>
              <a:t>;</a:t>
            </a:r>
            <a:r>
              <a:rPr lang="en-US" sz="2000" dirty="0">
                <a:solidFill>
                  <a:srgbClr val="C00000"/>
                </a:solidFill>
              </a:rPr>
              <a:t> </a:t>
            </a:r>
            <a:r>
              <a:rPr lang="en-US" sz="2000" b="1" dirty="0">
                <a:solidFill>
                  <a:srgbClr val="800000"/>
                </a:solidFill>
              </a:rPr>
              <a:t>every edge </a:t>
            </a:r>
            <a:r>
              <a:rPr lang="en-US" sz="2000" dirty="0">
                <a:solidFill>
                  <a:schemeClr val="tx1"/>
                </a:solidFill>
              </a:rPr>
              <a:t>is traversed once in forward direction (</a:t>
            </a:r>
            <a:r>
              <a:rPr lang="en-US" sz="2000" b="1" dirty="0">
                <a:solidFill>
                  <a:schemeClr val="tx1"/>
                </a:solidFill>
              </a:rPr>
              <a:t>exploring</a:t>
            </a:r>
            <a:r>
              <a:rPr lang="en-US" sz="2000" dirty="0">
                <a:solidFill>
                  <a:schemeClr val="tx1"/>
                </a:solidFill>
              </a:rPr>
              <a:t>) and once in backward direction (</a:t>
            </a:r>
            <a:r>
              <a:rPr lang="en-US" sz="2000" b="1" dirty="0">
                <a:solidFill>
                  <a:schemeClr val="tx1"/>
                </a:solidFill>
              </a:rPr>
              <a:t>backtracking</a:t>
            </a:r>
            <a:r>
              <a:rPr lang="en-US" sz="2000" dirty="0">
                <a:solidFill>
                  <a:schemeClr val="tx1"/>
                </a:solidFill>
              </a:rPr>
              <a:t>).</a:t>
            </a:r>
          </a:p>
          <a:p>
            <a:pPr marL="0" indent="0">
              <a:spcBef>
                <a:spcPts val="0"/>
              </a:spcBef>
              <a:buNone/>
              <a:defRPr/>
            </a:pPr>
            <a:endParaRPr lang="en-US" sz="2000" dirty="0">
              <a:solidFill>
                <a:schemeClr val="tx1"/>
              </a:solidFill>
            </a:endParaRPr>
          </a:p>
          <a:p>
            <a:pPr>
              <a:spcBef>
                <a:spcPts val="0"/>
              </a:spcBef>
              <a:defRPr/>
            </a:pPr>
            <a:r>
              <a:rPr lang="en-US" sz="2000" dirty="0">
                <a:solidFill>
                  <a:schemeClr val="tx1"/>
                </a:solidFill>
              </a:rPr>
              <a:t>Therefore, using adjacency-lists, time complexity of DFS is </a:t>
            </a:r>
            <a:r>
              <a:rPr lang="en-US" sz="2000" i="1" dirty="0">
                <a:solidFill>
                  <a:schemeClr val="tx1"/>
                </a:solidFill>
              </a:rPr>
              <a:t>O</a:t>
            </a:r>
            <a:r>
              <a:rPr lang="en-US" sz="2000" dirty="0">
                <a:solidFill>
                  <a:schemeClr val="tx1"/>
                </a:solidFill>
              </a:rPr>
              <a:t>(|V| + |E|).</a:t>
            </a:r>
            <a:endParaRPr lang="en-US" sz="2000" dirty="0">
              <a:solidFill>
                <a:schemeClr val="tx1"/>
              </a:solidFill>
              <a:latin typeface="Times New Roman" pitchFamily="18" charset="0"/>
            </a:endParaRPr>
          </a:p>
          <a:p>
            <a:pPr>
              <a:lnSpc>
                <a:spcPct val="110000"/>
              </a:lnSpc>
              <a:spcBef>
                <a:spcPts val="0"/>
              </a:spcBef>
              <a:buClrTx/>
              <a:buFont typeface="Monotype Sorts" pitchFamily="2" charset="2"/>
              <a:buNone/>
              <a:defRPr/>
            </a:pPr>
            <a:endParaRPr lang="en-US" altLang="en-US" sz="2000" dirty="0"/>
          </a:p>
        </p:txBody>
      </p:sp>
      <p:sp>
        <p:nvSpPr>
          <p:cNvPr id="47" name="Round Diagonal Corner Rectangle 46"/>
          <p:cNvSpPr/>
          <p:nvPr/>
        </p:nvSpPr>
        <p:spPr>
          <a:xfrm>
            <a:off x="1403413" y="3631181"/>
            <a:ext cx="4787464" cy="2550543"/>
          </a:xfrm>
          <a:prstGeom prst="round2DiagRect">
            <a:avLst/>
          </a:prstGeom>
          <a:solidFill>
            <a:schemeClr val="bg2">
              <a:lumMod val="40000"/>
              <a:lumOff val="6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nSpc>
                <a:spcPct val="110000"/>
              </a:lnSpc>
              <a:defRPr/>
            </a:pPr>
            <a:endParaRPr lang="en-US" altLang="en-US" sz="2000" dirty="0">
              <a:solidFill>
                <a:schemeClr val="tx1"/>
              </a:solidFill>
            </a:endParaRPr>
          </a:p>
          <a:p>
            <a:pPr>
              <a:defRPr/>
            </a:pPr>
            <a:r>
              <a:rPr lang="en-US" altLang="en-US" sz="2000" dirty="0" err="1">
                <a:solidFill>
                  <a:schemeClr val="tx1"/>
                </a:solidFill>
              </a:rPr>
              <a:t>dfs</a:t>
            </a:r>
            <a:r>
              <a:rPr lang="en-US" altLang="en-US" sz="2000" dirty="0">
                <a:solidFill>
                  <a:schemeClr val="tx1"/>
                </a:solidFill>
              </a:rPr>
              <a:t>(G,  v) </a:t>
            </a:r>
            <a:r>
              <a:rPr lang="en-US" altLang="en-US" sz="2000" b="0" dirty="0">
                <a:solidFill>
                  <a:schemeClr val="tx1"/>
                </a:solidFill>
              </a:rPr>
              <a:t>{</a:t>
            </a:r>
          </a:p>
          <a:p>
            <a:pPr defTabSz="461963">
              <a:tabLst>
                <a:tab pos="396875" algn="l"/>
              </a:tabLst>
              <a:defRPr/>
            </a:pPr>
            <a:r>
              <a:rPr lang="en-US" altLang="en-US" sz="2000" b="0" dirty="0">
                <a:solidFill>
                  <a:schemeClr val="tx1"/>
                </a:solidFill>
              </a:rPr>
              <a:t>	</a:t>
            </a:r>
            <a:r>
              <a:rPr lang="en-US" altLang="en-US" sz="2000" b="0" dirty="0" smtClean="0">
                <a:solidFill>
                  <a:schemeClr val="tx1"/>
                </a:solidFill>
              </a:rPr>
              <a:t> mark </a:t>
            </a:r>
            <a:r>
              <a:rPr lang="en-US" altLang="en-US" sz="2000" b="0" dirty="0">
                <a:solidFill>
                  <a:schemeClr val="tx1"/>
                </a:solidFill>
              </a:rPr>
              <a:t>v as ‘visited’;</a:t>
            </a:r>
          </a:p>
          <a:p>
            <a:pPr defTabSz="461963">
              <a:tabLst>
                <a:tab pos="396875" algn="l"/>
              </a:tabLst>
              <a:defRPr/>
            </a:pPr>
            <a:r>
              <a:rPr lang="en-US" altLang="en-US" sz="2000" b="0" dirty="0">
                <a:solidFill>
                  <a:schemeClr val="tx1"/>
                </a:solidFill>
              </a:rPr>
              <a:t>	</a:t>
            </a:r>
            <a:r>
              <a:rPr lang="en-US" altLang="en-US" sz="2000" b="0" dirty="0" smtClean="0">
                <a:solidFill>
                  <a:schemeClr val="tx1"/>
                </a:solidFill>
              </a:rPr>
              <a:t> for </a:t>
            </a:r>
            <a:r>
              <a:rPr lang="en-US" altLang="en-US" sz="2000" b="0" dirty="0">
                <a:solidFill>
                  <a:schemeClr val="tx1"/>
                </a:solidFill>
              </a:rPr>
              <a:t>each neighbour w of v</a:t>
            </a:r>
          </a:p>
          <a:p>
            <a:pPr defTabSz="342900">
              <a:tabLst>
                <a:tab pos="684213" algn="l"/>
              </a:tabLst>
              <a:defRPr/>
            </a:pPr>
            <a:r>
              <a:rPr lang="en-US" altLang="en-US" sz="2000" b="0" dirty="0">
                <a:solidFill>
                  <a:schemeClr val="tx1"/>
                </a:solidFill>
              </a:rPr>
              <a:t>		</a:t>
            </a:r>
            <a:r>
              <a:rPr lang="en-US" altLang="en-US" sz="2000" b="0" dirty="0" smtClean="0">
                <a:solidFill>
                  <a:schemeClr val="tx1"/>
                </a:solidFill>
              </a:rPr>
              <a:t>   if </a:t>
            </a:r>
            <a:r>
              <a:rPr lang="en-US" altLang="en-US" sz="2000" b="0" dirty="0">
                <a:solidFill>
                  <a:schemeClr val="tx1"/>
                </a:solidFill>
              </a:rPr>
              <a:t>w is unvisited  {</a:t>
            </a:r>
          </a:p>
          <a:p>
            <a:pPr>
              <a:defRPr/>
            </a:pPr>
            <a:r>
              <a:rPr lang="en-US" altLang="en-US" sz="2000" b="0" dirty="0">
                <a:solidFill>
                  <a:schemeClr val="tx1"/>
                </a:solidFill>
              </a:rPr>
              <a:t>        	</a:t>
            </a:r>
            <a:r>
              <a:rPr lang="en-US" altLang="en-US" sz="2000" b="0" dirty="0" smtClean="0">
                <a:solidFill>
                  <a:schemeClr val="tx1"/>
                </a:solidFill>
              </a:rPr>
              <a:t>      </a:t>
            </a:r>
            <a:r>
              <a:rPr lang="en-US" altLang="en-US" sz="2000" b="0" dirty="0" err="1" smtClean="0">
                <a:solidFill>
                  <a:schemeClr val="tx1"/>
                </a:solidFill>
              </a:rPr>
              <a:t>dfs</a:t>
            </a:r>
            <a:r>
              <a:rPr lang="en-US" altLang="en-US" sz="2000" b="0" dirty="0" smtClean="0">
                <a:solidFill>
                  <a:schemeClr val="tx1"/>
                </a:solidFill>
              </a:rPr>
              <a:t>(G</a:t>
            </a:r>
            <a:r>
              <a:rPr lang="en-US" altLang="en-US" sz="2000" b="0" dirty="0">
                <a:solidFill>
                  <a:schemeClr val="tx1"/>
                </a:solidFill>
              </a:rPr>
              <a:t>, w);</a:t>
            </a:r>
          </a:p>
          <a:p>
            <a:pPr>
              <a:defRPr/>
            </a:pPr>
            <a:r>
              <a:rPr lang="en-US" altLang="en-US" sz="2000" b="0" dirty="0">
                <a:solidFill>
                  <a:schemeClr val="tx1"/>
                </a:solidFill>
              </a:rPr>
              <a:t>        	</a:t>
            </a:r>
            <a:r>
              <a:rPr lang="en-US" altLang="en-US" sz="2000" b="0" dirty="0" smtClean="0">
                <a:solidFill>
                  <a:schemeClr val="tx1"/>
                </a:solidFill>
              </a:rPr>
              <a:t>      add </a:t>
            </a:r>
            <a:r>
              <a:rPr lang="en-US" altLang="en-US" sz="2000" b="0" dirty="0">
                <a:solidFill>
                  <a:schemeClr val="tx1"/>
                </a:solidFill>
              </a:rPr>
              <a:t>edge </a:t>
            </a:r>
            <a:r>
              <a:rPr lang="en-US" altLang="en-US" sz="2000" b="0" dirty="0" err="1">
                <a:solidFill>
                  <a:schemeClr val="tx1"/>
                </a:solidFill>
              </a:rPr>
              <a:t>vw</a:t>
            </a:r>
            <a:r>
              <a:rPr lang="en-US" altLang="en-US" sz="2000" b="0" dirty="0">
                <a:solidFill>
                  <a:schemeClr val="tx1"/>
                </a:solidFill>
              </a:rPr>
              <a:t> to </a:t>
            </a:r>
            <a:r>
              <a:rPr lang="en-US" altLang="en-US" sz="2000" b="0" dirty="0" smtClean="0">
                <a:solidFill>
                  <a:schemeClr val="tx1"/>
                </a:solidFill>
              </a:rPr>
              <a:t>tree T;</a:t>
            </a:r>
          </a:p>
          <a:p>
            <a:pPr>
              <a:defRPr/>
            </a:pPr>
            <a:r>
              <a:rPr lang="en-US" altLang="en-US" sz="2000" b="0" dirty="0" smtClean="0">
                <a:solidFill>
                  <a:schemeClr val="tx1"/>
                </a:solidFill>
              </a:rPr>
              <a:t>             }</a:t>
            </a:r>
          </a:p>
          <a:p>
            <a:pPr>
              <a:defRPr/>
            </a:pPr>
            <a:r>
              <a:rPr lang="en-US" altLang="en-US" sz="2000" b="0" dirty="0" smtClean="0">
                <a:solidFill>
                  <a:schemeClr val="tx1"/>
                </a:solidFill>
              </a:rPr>
              <a:t>}</a:t>
            </a:r>
          </a:p>
          <a:p>
            <a:pPr algn="ctr"/>
            <a:endParaRPr lang="en-SG" sz="2000" dirty="0"/>
          </a:p>
        </p:txBody>
      </p:sp>
      <p:grpSp>
        <p:nvGrpSpPr>
          <p:cNvPr id="7" name="Group 6"/>
          <p:cNvGrpSpPr/>
          <p:nvPr/>
        </p:nvGrpSpPr>
        <p:grpSpPr>
          <a:xfrm>
            <a:off x="5011365" y="4100401"/>
            <a:ext cx="2872510" cy="678287"/>
            <a:chOff x="4941455" y="4528779"/>
            <a:chExt cx="2872510" cy="678287"/>
          </a:xfrm>
          <a:solidFill>
            <a:srgbClr val="FF9900"/>
          </a:solidFill>
        </p:grpSpPr>
        <p:sp>
          <p:nvSpPr>
            <p:cNvPr id="48" name="Rounded Rectangle 47"/>
            <p:cNvSpPr/>
            <p:nvPr/>
          </p:nvSpPr>
          <p:spPr>
            <a:xfrm>
              <a:off x="5925029" y="4528779"/>
              <a:ext cx="1888936" cy="678287"/>
            </a:xfrm>
            <a:prstGeom prst="round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0" dirty="0">
                  <a:solidFill>
                    <a:sysClr val="windowText" lastClr="000000"/>
                  </a:solidFill>
                </a:rPr>
                <a:t>Every edge is checked</a:t>
              </a:r>
            </a:p>
          </p:txBody>
        </p:sp>
        <p:cxnSp>
          <p:nvCxnSpPr>
            <p:cNvPr id="6" name="Straight Arrow Connector 5"/>
            <p:cNvCxnSpPr/>
            <p:nvPr/>
          </p:nvCxnSpPr>
          <p:spPr>
            <a:xfrm flipH="1">
              <a:off x="4941455" y="4923341"/>
              <a:ext cx="983574"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796672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ubtitle 6"/>
          <p:cNvSpPr>
            <a:spLocks noGrp="1"/>
          </p:cNvSpPr>
          <p:nvPr>
            <p:ph type="subTitle" idx="1"/>
          </p:nvPr>
        </p:nvSpPr>
        <p:spPr>
          <a:xfrm>
            <a:off x="1371600" y="3733800"/>
            <a:ext cx="6400800" cy="593725"/>
          </a:xfrm>
        </p:spPr>
        <p:txBody>
          <a:bodyPr/>
          <a:lstStyle/>
          <a:p>
            <a:pPr marL="315913" indent="-315913" eaLnBrk="1" hangingPunct="1"/>
            <a:r>
              <a:rPr lang="en-US" altLang="en-US" sz="3600" dirty="0"/>
              <a:t>Backtracking</a:t>
            </a:r>
          </a:p>
        </p:txBody>
      </p:sp>
      <p:sp>
        <p:nvSpPr>
          <p:cNvPr id="45059" name="Slide Number Placeholder 7"/>
          <p:cNvSpPr>
            <a:spLocks noGrp="1"/>
          </p:cNvSpPr>
          <p:nvPr>
            <p:ph type="sldNum" sz="quarter" idx="4294967295"/>
          </p:nvPr>
        </p:nvSpPr>
        <p:spPr>
          <a:xfrm>
            <a:off x="6553200" y="6245225"/>
            <a:ext cx="2133600" cy="476250"/>
          </a:xfrm>
          <a:noFill/>
        </p:spPr>
        <p:txBody>
          <a:bodyPr/>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F42E5147-8074-4482-86A1-20C56F6CD054}" type="slidenum">
              <a:rPr lang="en-US" altLang="en-US" sz="1200"/>
              <a:pPr/>
              <a:t>23</a:t>
            </a:fld>
            <a:endParaRPr lang="en-US" altLang="en-US" sz="120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a:t>Backtracking</a:t>
            </a:r>
          </a:p>
        </p:txBody>
      </p:sp>
      <p:sp>
        <p:nvSpPr>
          <p:cNvPr id="3" name="Content Placeholder 2"/>
          <p:cNvSpPr>
            <a:spLocks noGrp="1"/>
          </p:cNvSpPr>
          <p:nvPr>
            <p:ph sz="quarter" idx="17"/>
          </p:nvPr>
        </p:nvSpPr>
        <p:spPr>
          <a:xfrm>
            <a:off x="359569" y="1457036"/>
            <a:ext cx="7874000" cy="4749799"/>
          </a:xfrm>
        </p:spPr>
        <p:txBody>
          <a:bodyPr/>
          <a:lstStyle/>
          <a:p>
            <a:pPr marL="686006" lvl="1" indent="-630238" eaLnBrk="1" hangingPunct="1">
              <a:spcBef>
                <a:spcPts val="0"/>
              </a:spcBef>
              <a:spcAft>
                <a:spcPts val="2000"/>
              </a:spcAft>
              <a:buFont typeface="Wingdings" panose="05000000000000000000" pitchFamily="2" charset="2"/>
              <a:buChar char="§"/>
              <a:defRPr/>
            </a:pPr>
            <a:r>
              <a:rPr lang="en-US" altLang="en-US" sz="2400" dirty="0"/>
              <a:t>Depth First Search applied to a dynamically generated tree is called </a:t>
            </a:r>
            <a:r>
              <a:rPr lang="en-US" altLang="en-US" sz="2400" b="1" dirty="0">
                <a:solidFill>
                  <a:srgbClr val="800000"/>
                </a:solidFill>
              </a:rPr>
              <a:t>Backtracking</a:t>
            </a:r>
            <a:r>
              <a:rPr lang="en-US" altLang="en-US" sz="2400" dirty="0"/>
              <a:t>.</a:t>
            </a:r>
          </a:p>
          <a:p>
            <a:pPr marL="686006" lvl="1" indent="-630238" eaLnBrk="1" hangingPunct="1">
              <a:spcBef>
                <a:spcPts val="0"/>
              </a:spcBef>
              <a:spcAft>
                <a:spcPts val="2000"/>
              </a:spcAft>
              <a:buFont typeface="Wingdings" panose="05000000000000000000" pitchFamily="2" charset="2"/>
              <a:buChar char="§"/>
              <a:defRPr/>
            </a:pPr>
            <a:r>
              <a:rPr lang="en-US" altLang="en-US" sz="2400" dirty="0"/>
              <a:t>It is a systematic way to search for the solution(s) to a problem.</a:t>
            </a:r>
          </a:p>
          <a:p>
            <a:pPr marL="1476581" lvl="3" indent="-630238" eaLnBrk="1" hangingPunct="1">
              <a:spcBef>
                <a:spcPts val="0"/>
              </a:spcBef>
              <a:spcAft>
                <a:spcPts val="2000"/>
              </a:spcAft>
              <a:buClr>
                <a:schemeClr val="tx1"/>
              </a:buClr>
              <a:buFont typeface="+mj-lt"/>
              <a:buAutoNum type="arabicPeriod"/>
              <a:defRPr/>
            </a:pPr>
            <a:r>
              <a:rPr lang="en-US" altLang="en-US" sz="2000" dirty="0"/>
              <a:t>We first define a solution space for the problem.  The space must include at least one (optimal) solution to the problem.</a:t>
            </a:r>
          </a:p>
          <a:p>
            <a:pPr marL="1476581" lvl="3" indent="-630238" eaLnBrk="1" hangingPunct="1">
              <a:spcBef>
                <a:spcPts val="0"/>
              </a:spcBef>
              <a:spcAft>
                <a:spcPts val="2000"/>
              </a:spcAft>
              <a:buClr>
                <a:schemeClr val="tx1"/>
              </a:buClr>
              <a:buFont typeface="+mj-lt"/>
              <a:buAutoNum type="arabicPeriod"/>
              <a:defRPr/>
            </a:pPr>
            <a:r>
              <a:rPr lang="en-US" altLang="en-US" sz="2000" dirty="0"/>
              <a:t>The starting node is the initial state of the problem.</a:t>
            </a:r>
          </a:p>
          <a:p>
            <a:pPr marL="1476581" lvl="3" indent="-630238" eaLnBrk="1" hangingPunct="1">
              <a:spcBef>
                <a:spcPts val="0"/>
              </a:spcBef>
              <a:spcAft>
                <a:spcPts val="2000"/>
              </a:spcAft>
              <a:buClr>
                <a:schemeClr val="tx1"/>
              </a:buClr>
              <a:buFont typeface="+mj-lt"/>
              <a:buAutoNum type="arabicPeriod"/>
              <a:defRPr/>
            </a:pPr>
            <a:r>
              <a:rPr lang="en-US" altLang="en-US" sz="2000" dirty="0"/>
              <a:t>Then we search the solution space in a depth first manner beginning at a starting node.</a:t>
            </a:r>
          </a:p>
          <a:p>
            <a:pPr>
              <a:spcBef>
                <a:spcPts val="0"/>
              </a:spcBef>
              <a:spcAft>
                <a:spcPts val="2000"/>
              </a:spcAft>
              <a:defRPr/>
            </a:pP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a:t>Backtracking</a:t>
            </a:r>
          </a:p>
        </p:txBody>
      </p:sp>
      <p:sp>
        <p:nvSpPr>
          <p:cNvPr id="4" name="Content Placeholder 2"/>
          <p:cNvSpPr txBox="1">
            <a:spLocks/>
          </p:cNvSpPr>
          <p:nvPr/>
        </p:nvSpPr>
        <p:spPr bwMode="auto">
          <a:xfrm>
            <a:off x="359569" y="1457036"/>
            <a:ext cx="7874000" cy="47497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686006" lvl="1" indent="-630238" eaLnBrk="1" hangingPunct="1">
              <a:spcBef>
                <a:spcPts val="0"/>
              </a:spcBef>
              <a:spcAft>
                <a:spcPts val="2000"/>
              </a:spcAft>
              <a:buFont typeface="Wingdings" panose="05000000000000000000" pitchFamily="2" charset="2"/>
              <a:buChar char="§"/>
              <a:defRPr/>
            </a:pPr>
            <a:r>
              <a:rPr lang="en-US" altLang="en-US" sz="2400" b="0" kern="0" dirty="0" smtClean="0"/>
              <a:t>Depth First Search applied to a dynamically generated tree is called </a:t>
            </a:r>
            <a:r>
              <a:rPr lang="en-US" altLang="en-US" sz="2400" b="1" kern="0" dirty="0" smtClean="0">
                <a:solidFill>
                  <a:srgbClr val="800000"/>
                </a:solidFill>
              </a:rPr>
              <a:t>Backtracking</a:t>
            </a:r>
            <a:r>
              <a:rPr lang="en-US" altLang="en-US" sz="2400" b="0" kern="0" dirty="0" smtClean="0"/>
              <a:t>.</a:t>
            </a:r>
          </a:p>
          <a:p>
            <a:pPr marL="686006" lvl="1" indent="-630238" eaLnBrk="1" hangingPunct="1">
              <a:spcBef>
                <a:spcPts val="0"/>
              </a:spcBef>
              <a:spcAft>
                <a:spcPts val="2000"/>
              </a:spcAft>
              <a:buFont typeface="Wingdings" panose="05000000000000000000" pitchFamily="2" charset="2"/>
              <a:buChar char="§"/>
              <a:defRPr/>
            </a:pPr>
            <a:r>
              <a:rPr lang="en-US" altLang="en-US" sz="2400" b="0" kern="0" dirty="0" smtClean="0"/>
              <a:t>It is a systematic way to search for the solution(s) to a problem.</a:t>
            </a:r>
          </a:p>
          <a:p>
            <a:pPr marL="1476581" lvl="3" indent="-630238" eaLnBrk="1" hangingPunct="1">
              <a:spcBef>
                <a:spcPts val="0"/>
              </a:spcBef>
              <a:spcAft>
                <a:spcPts val="2000"/>
              </a:spcAft>
              <a:buClr>
                <a:schemeClr val="tx1"/>
              </a:buClr>
              <a:buFont typeface="+mj-lt"/>
              <a:buAutoNum type="arabicPeriod" startAt="4"/>
              <a:defRPr/>
            </a:pPr>
            <a:r>
              <a:rPr lang="en-US" altLang="en-US" sz="2000" b="0" kern="0" dirty="0"/>
              <a:t>During the search, whenever we encounter a dead end, we backtrack to the most recently seen node and continue the search.</a:t>
            </a:r>
          </a:p>
          <a:p>
            <a:pPr marL="1476581" lvl="3" indent="-630238" eaLnBrk="1" hangingPunct="1">
              <a:spcBef>
                <a:spcPts val="0"/>
              </a:spcBef>
              <a:spcAft>
                <a:spcPts val="2000"/>
              </a:spcAft>
              <a:buClr>
                <a:schemeClr val="tx1"/>
              </a:buClr>
              <a:buFont typeface="+mj-lt"/>
              <a:buAutoNum type="arabicPeriod" startAt="4"/>
              <a:defRPr/>
            </a:pPr>
            <a:r>
              <a:rPr lang="en-US" altLang="en-US" sz="2000" b="0" kern="0" dirty="0"/>
              <a:t>The search terminates when we have found the answer or when we run out of nodes to backtrack to.</a:t>
            </a:r>
          </a:p>
          <a:p>
            <a:pPr>
              <a:spcBef>
                <a:spcPts val="0"/>
              </a:spcBef>
              <a:spcAft>
                <a:spcPts val="2000"/>
              </a:spcAft>
              <a:defRPr/>
            </a:pPr>
            <a:endParaRPr lang="en-US" b="0" kern="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lang="en-US" altLang="en-US" sz="3600" dirty="0" smtClean="0"/>
              <a:t>First Example of Backtracking</a:t>
            </a:r>
            <a:endParaRPr altLang="en-US" sz="36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082145" y="3711675"/>
            <a:ext cx="2443017" cy="1589997"/>
          </a:xfrm>
          <a:prstGeom prst="rect">
            <a:avLst/>
          </a:prstGeom>
        </p:spPr>
      </p:pic>
      <p:sp>
        <p:nvSpPr>
          <p:cNvPr id="5" name="TextBox 4"/>
          <p:cNvSpPr txBox="1"/>
          <p:nvPr/>
        </p:nvSpPr>
        <p:spPr>
          <a:xfrm>
            <a:off x="883777" y="2338666"/>
            <a:ext cx="7384237" cy="830997"/>
          </a:xfrm>
          <a:prstGeom prst="rect">
            <a:avLst/>
          </a:prstGeom>
          <a:noFill/>
        </p:spPr>
        <p:txBody>
          <a:bodyPr wrap="square" rtlCol="0">
            <a:spAutoFit/>
          </a:bodyPr>
          <a:lstStyle/>
          <a:p>
            <a:pPr marL="342900" lvl="0" indent="-342900">
              <a:buFont typeface="Wingdings" panose="05000000000000000000" pitchFamily="2" charset="2"/>
              <a:buChar char="§"/>
            </a:pPr>
            <a:r>
              <a:rPr kumimoji="1" lang="en-US" b="0" dirty="0"/>
              <a:t>In chess, a queen can move as far as she pleases, horizontally, vertically, or diagonally. </a:t>
            </a:r>
            <a:endParaRPr lang="en-US" b="0" dirty="0"/>
          </a:p>
        </p:txBody>
      </p:sp>
      <p:sp>
        <p:nvSpPr>
          <p:cNvPr id="9" name="TextBox 8"/>
          <p:cNvSpPr txBox="1"/>
          <p:nvPr/>
        </p:nvSpPr>
        <p:spPr>
          <a:xfrm>
            <a:off x="911484" y="3326103"/>
            <a:ext cx="5170661" cy="3046988"/>
          </a:xfrm>
          <a:prstGeom prst="rect">
            <a:avLst/>
          </a:prstGeom>
          <a:noFill/>
        </p:spPr>
        <p:txBody>
          <a:bodyPr wrap="square" rtlCol="0">
            <a:spAutoFit/>
          </a:bodyPr>
          <a:lstStyle/>
          <a:p>
            <a:pPr marL="342900" lvl="0" indent="-342900">
              <a:buFont typeface="Wingdings" panose="05000000000000000000" pitchFamily="2" charset="2"/>
              <a:buChar char="§"/>
            </a:pPr>
            <a:r>
              <a:rPr kumimoji="1" lang="en-US" b="0" dirty="0"/>
              <a:t>A chess board has 8 rows and 8 columns. The standard 8 by 8 Queen's problem asks </a:t>
            </a:r>
            <a:r>
              <a:rPr kumimoji="1" lang="en-US" dirty="0">
                <a:solidFill>
                  <a:srgbClr val="800000"/>
                </a:solidFill>
              </a:rPr>
              <a:t>how to place 8 queens on an ordinary chess board so that </a:t>
            </a:r>
            <a:r>
              <a:rPr kumimoji="1" lang="en-US" i="1" dirty="0">
                <a:solidFill>
                  <a:srgbClr val="800000"/>
                </a:solidFill>
              </a:rPr>
              <a:t>none</a:t>
            </a:r>
            <a:r>
              <a:rPr kumimoji="1" lang="en-US" dirty="0">
                <a:solidFill>
                  <a:srgbClr val="800000"/>
                </a:solidFill>
              </a:rPr>
              <a:t> of them can conquer any other in </a:t>
            </a:r>
            <a:r>
              <a:rPr kumimoji="1" lang="en-US" i="1" dirty="0">
                <a:solidFill>
                  <a:srgbClr val="800000"/>
                </a:solidFill>
              </a:rPr>
              <a:t>one</a:t>
            </a:r>
            <a:r>
              <a:rPr kumimoji="1" lang="en-US" dirty="0">
                <a:solidFill>
                  <a:srgbClr val="800000"/>
                </a:solidFill>
              </a:rPr>
              <a:t> move.</a:t>
            </a:r>
          </a:p>
          <a:p>
            <a:pPr marL="342900" indent="-342900">
              <a:buFont typeface="Wingdings" panose="05000000000000000000" pitchFamily="2" charset="2"/>
              <a:buChar char="§"/>
            </a:pPr>
            <a:endParaRPr lang="en-US" dirty="0"/>
          </a:p>
        </p:txBody>
      </p:sp>
      <p:sp>
        <p:nvSpPr>
          <p:cNvPr id="6" name="TextBox 5"/>
          <p:cNvSpPr txBox="1"/>
          <p:nvPr/>
        </p:nvSpPr>
        <p:spPr>
          <a:xfrm>
            <a:off x="431799" y="6115701"/>
            <a:ext cx="7264399" cy="338554"/>
          </a:xfrm>
          <a:prstGeom prst="rect">
            <a:avLst/>
          </a:prstGeom>
          <a:noFill/>
        </p:spPr>
        <p:txBody>
          <a:bodyPr wrap="square" rtlCol="0">
            <a:spAutoFit/>
          </a:bodyPr>
          <a:lstStyle/>
          <a:p>
            <a:r>
              <a:rPr lang="en-SG" sz="800" b="0" dirty="0">
                <a:solidFill>
                  <a:schemeClr val="bg1">
                    <a:lumMod val="50000"/>
                  </a:schemeClr>
                </a:solidFill>
                <a:latin typeface="+mn-lt"/>
              </a:rPr>
              <a:t>Reference:  </a:t>
            </a:r>
            <a:r>
              <a:rPr lang="en-SG" sz="800" b="0" dirty="0" err="1">
                <a:solidFill>
                  <a:schemeClr val="bg1">
                    <a:lumMod val="50000"/>
                  </a:schemeClr>
                </a:solidFill>
                <a:latin typeface="+mn-lt"/>
              </a:rPr>
              <a:t>Staxringold</a:t>
            </a:r>
            <a:r>
              <a:rPr lang="en-SG" sz="800" b="0" dirty="0">
                <a:solidFill>
                  <a:schemeClr val="bg1">
                    <a:lumMod val="50000"/>
                  </a:schemeClr>
                </a:solidFill>
                <a:latin typeface="+mn-lt"/>
              </a:rPr>
              <a:t>. (2006). Chess board opening </a:t>
            </a:r>
            <a:r>
              <a:rPr lang="en-SG" sz="800" b="0" dirty="0" err="1">
                <a:solidFill>
                  <a:schemeClr val="bg1">
                    <a:lumMod val="50000"/>
                  </a:schemeClr>
                </a:solidFill>
                <a:latin typeface="+mn-lt"/>
              </a:rPr>
              <a:t>staunton</a:t>
            </a:r>
            <a:r>
              <a:rPr lang="en-SG" sz="800" b="0" dirty="0">
                <a:solidFill>
                  <a:schemeClr val="bg1">
                    <a:lumMod val="50000"/>
                  </a:schemeClr>
                </a:solidFill>
                <a:latin typeface="+mn-lt"/>
              </a:rPr>
              <a:t> [Photograph]. Retrieved from https://commons.wikimedia.org/wiki/File:Chess_board_opening_staunton.jpg</a:t>
            </a:r>
            <a:endParaRPr lang="en-US" sz="800" b="0" dirty="0">
              <a:solidFill>
                <a:schemeClr val="bg1">
                  <a:lumMod val="50000"/>
                </a:schemeClr>
              </a:solidFill>
              <a:latin typeface="+mn-lt"/>
            </a:endParaRPr>
          </a:p>
        </p:txBody>
      </p:sp>
      <p:sp>
        <p:nvSpPr>
          <p:cNvPr id="13" name="Rounded Rectangle 4"/>
          <p:cNvSpPr txBox="1"/>
          <p:nvPr/>
        </p:nvSpPr>
        <p:spPr>
          <a:xfrm>
            <a:off x="527848" y="1594894"/>
            <a:ext cx="3761234" cy="457299"/>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214809" tIns="0" rIns="214809" bIns="0" numCol="1" spcCol="1270" anchor="ctr" anchorCtr="0">
            <a:noAutofit/>
          </a:bodyPr>
          <a:lstStyle/>
          <a:p>
            <a:pPr marL="0" lvl="0" indent="0" algn="l" defTabSz="1066800">
              <a:lnSpc>
                <a:spcPct val="90000"/>
              </a:lnSpc>
              <a:spcBef>
                <a:spcPct val="0"/>
              </a:spcBef>
              <a:spcAft>
                <a:spcPct val="35000"/>
              </a:spcAft>
              <a:buNone/>
            </a:pPr>
            <a:r>
              <a:rPr lang="en-US" sz="2400" b="1" u="sng" kern="1200" dirty="0">
                <a:solidFill>
                  <a:srgbClr val="002060"/>
                </a:solidFill>
              </a:rPr>
              <a:t>Eight-Queens Problem</a:t>
            </a:r>
          </a:p>
        </p:txBody>
      </p:sp>
    </p:spTree>
    <p:extLst>
      <p:ext uri="{BB962C8B-B14F-4D97-AF65-F5344CB8AC3E}">
        <p14:creationId xmlns="" xmlns:p14="http://schemas.microsoft.com/office/powerpoint/2010/main" val="2974268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583187" y="1577533"/>
            <a:ext cx="3700755" cy="3833876"/>
          </a:xfrm>
          <a:prstGeom prst="rect">
            <a:avLst/>
          </a:prstGeom>
          <a:ln>
            <a:solidFill>
              <a:schemeClr val="bg2">
                <a:lumMod val="40000"/>
                <a:lumOff val="60000"/>
              </a:schemeClr>
            </a:solidFill>
          </a:ln>
        </p:spPr>
      </p:pic>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smtClean="0"/>
              <a:t>Directions of Queen's move</a:t>
            </a:r>
            <a:endParaRPr altLang="en-US" sz="3600" dirty="0"/>
          </a:p>
        </p:txBody>
      </p:sp>
      <p:sp>
        <p:nvSpPr>
          <p:cNvPr id="49158" name="Line 1032"/>
          <p:cNvSpPr>
            <a:spLocks noChangeShapeType="1"/>
          </p:cNvSpPr>
          <p:nvPr/>
        </p:nvSpPr>
        <p:spPr bwMode="auto">
          <a:xfrm>
            <a:off x="4942521" y="3724485"/>
            <a:ext cx="1280160" cy="0"/>
          </a:xfrm>
          <a:prstGeom prst="line">
            <a:avLst/>
          </a:prstGeom>
          <a:noFill/>
          <a:ln w="762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GB"/>
          </a:p>
        </p:txBody>
      </p:sp>
      <p:sp>
        <p:nvSpPr>
          <p:cNvPr id="49159" name="Line 1033"/>
          <p:cNvSpPr>
            <a:spLocks noChangeShapeType="1"/>
          </p:cNvSpPr>
          <p:nvPr/>
        </p:nvSpPr>
        <p:spPr bwMode="auto">
          <a:xfrm rot="16200000">
            <a:off x="3856144" y="2442911"/>
            <a:ext cx="1645920" cy="0"/>
          </a:xfrm>
          <a:prstGeom prst="line">
            <a:avLst/>
          </a:prstGeom>
          <a:noFill/>
          <a:ln w="762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GB"/>
          </a:p>
        </p:txBody>
      </p:sp>
      <p:sp>
        <p:nvSpPr>
          <p:cNvPr id="49160" name="Line 1034"/>
          <p:cNvSpPr>
            <a:spLocks noChangeShapeType="1"/>
          </p:cNvSpPr>
          <p:nvPr/>
        </p:nvSpPr>
        <p:spPr bwMode="auto">
          <a:xfrm rot="5400000">
            <a:off x="3966939" y="4699243"/>
            <a:ext cx="1424329" cy="0"/>
          </a:xfrm>
          <a:prstGeom prst="line">
            <a:avLst/>
          </a:prstGeom>
          <a:noFill/>
          <a:ln w="762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GB"/>
          </a:p>
        </p:txBody>
      </p:sp>
      <p:sp>
        <p:nvSpPr>
          <p:cNvPr id="49161" name="Line 1035"/>
          <p:cNvSpPr>
            <a:spLocks noChangeShapeType="1"/>
          </p:cNvSpPr>
          <p:nvPr/>
        </p:nvSpPr>
        <p:spPr bwMode="auto">
          <a:xfrm flipH="1" flipV="1">
            <a:off x="2647709" y="3724485"/>
            <a:ext cx="1737360" cy="0"/>
          </a:xfrm>
          <a:prstGeom prst="line">
            <a:avLst/>
          </a:prstGeom>
          <a:noFill/>
          <a:ln w="762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GB" dirty="0"/>
          </a:p>
        </p:txBody>
      </p:sp>
      <p:sp>
        <p:nvSpPr>
          <p:cNvPr id="49162" name="Line 1036"/>
          <p:cNvSpPr>
            <a:spLocks noChangeShapeType="1"/>
          </p:cNvSpPr>
          <p:nvPr/>
        </p:nvSpPr>
        <p:spPr bwMode="auto">
          <a:xfrm flipV="1">
            <a:off x="4928865" y="2178037"/>
            <a:ext cx="1257300" cy="1276852"/>
          </a:xfrm>
          <a:prstGeom prst="line">
            <a:avLst/>
          </a:prstGeom>
          <a:noFill/>
          <a:ln w="762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GB"/>
          </a:p>
        </p:txBody>
      </p:sp>
      <p:sp>
        <p:nvSpPr>
          <p:cNvPr id="49163" name="Line 1037"/>
          <p:cNvSpPr>
            <a:spLocks noChangeShapeType="1"/>
          </p:cNvSpPr>
          <p:nvPr/>
        </p:nvSpPr>
        <p:spPr bwMode="auto">
          <a:xfrm>
            <a:off x="4909814" y="3994081"/>
            <a:ext cx="1323487" cy="1376143"/>
          </a:xfrm>
          <a:prstGeom prst="line">
            <a:avLst/>
          </a:prstGeom>
          <a:noFill/>
          <a:ln w="762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GB"/>
          </a:p>
        </p:txBody>
      </p:sp>
      <p:sp>
        <p:nvSpPr>
          <p:cNvPr id="49164" name="Line 1038"/>
          <p:cNvSpPr>
            <a:spLocks noChangeShapeType="1"/>
          </p:cNvSpPr>
          <p:nvPr/>
        </p:nvSpPr>
        <p:spPr bwMode="auto">
          <a:xfrm flipH="1" flipV="1">
            <a:off x="2712589" y="1712624"/>
            <a:ext cx="1693370" cy="1749267"/>
          </a:xfrm>
          <a:prstGeom prst="line">
            <a:avLst/>
          </a:prstGeom>
          <a:noFill/>
          <a:ln w="762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GB"/>
          </a:p>
        </p:txBody>
      </p:sp>
      <p:sp>
        <p:nvSpPr>
          <p:cNvPr id="49165" name="Line 1039"/>
          <p:cNvSpPr>
            <a:spLocks noChangeShapeType="1"/>
          </p:cNvSpPr>
          <p:nvPr/>
        </p:nvSpPr>
        <p:spPr bwMode="auto">
          <a:xfrm flipH="1">
            <a:off x="3046591" y="3987079"/>
            <a:ext cx="1386973" cy="1424329"/>
          </a:xfrm>
          <a:prstGeom prst="line">
            <a:avLst/>
          </a:prstGeom>
          <a:noFill/>
          <a:ln w="762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GB"/>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flipH="1">
            <a:off x="4569855" y="3510068"/>
            <a:ext cx="197789" cy="426007"/>
          </a:xfrm>
          <a:prstGeom prst="rect">
            <a:avLst/>
          </a:prstGeom>
        </p:spPr>
      </p:pic>
      <p:sp>
        <p:nvSpPr>
          <p:cNvPr id="6" name="Rectangle 5"/>
          <p:cNvSpPr/>
          <p:nvPr/>
        </p:nvSpPr>
        <p:spPr>
          <a:xfrm>
            <a:off x="4433564" y="3494471"/>
            <a:ext cx="476250" cy="49260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21838" y="5812948"/>
            <a:ext cx="7327667" cy="538609"/>
          </a:xfrm>
          <a:prstGeom prst="rect">
            <a:avLst/>
          </a:prstGeom>
          <a:noFill/>
        </p:spPr>
        <p:txBody>
          <a:bodyPr wrap="square" rtlCol="0">
            <a:spAutoFit/>
          </a:bodyPr>
          <a:lstStyle/>
          <a:p>
            <a:r>
              <a:rPr lang="en-SG" sz="800" b="0" dirty="0">
                <a:solidFill>
                  <a:schemeClr val="bg1">
                    <a:lumMod val="50000"/>
                  </a:schemeClr>
                </a:solidFill>
                <a:latin typeface="+mn-lt"/>
              </a:rPr>
              <a:t>References:</a:t>
            </a:r>
          </a:p>
          <a:p>
            <a:pPr marL="171450" indent="-171450">
              <a:spcBef>
                <a:spcPts val="300"/>
              </a:spcBef>
              <a:buFont typeface="Arial" panose="020B0604020202020204" pitchFamily="34" charset="0"/>
              <a:buChar char="•"/>
            </a:pPr>
            <a:r>
              <a:rPr lang="en-SG" sz="800" b="0" dirty="0">
                <a:solidFill>
                  <a:schemeClr val="bg1">
                    <a:lumMod val="50000"/>
                  </a:schemeClr>
                </a:solidFill>
                <a:latin typeface="+mn-lt"/>
              </a:rPr>
              <a:t>Chessboard black-white [Image]. (2013). Retrieved from </a:t>
            </a:r>
            <a:r>
              <a:rPr lang="en-US" sz="800" b="0" dirty="0">
                <a:solidFill>
                  <a:schemeClr val="bg1">
                    <a:lumMod val="50000"/>
                  </a:schemeClr>
                </a:solidFill>
                <a:latin typeface="+mn-lt"/>
              </a:rPr>
              <a:t>https://pixabay.com/en/board-chess-chessboard-black-white-157165/ </a:t>
            </a:r>
          </a:p>
          <a:p>
            <a:pPr marL="171450" indent="-171450">
              <a:spcBef>
                <a:spcPts val="300"/>
              </a:spcBef>
              <a:buFont typeface="Arial" panose="020B0604020202020204" pitchFamily="34" charset="0"/>
              <a:buChar char="•"/>
            </a:pPr>
            <a:r>
              <a:rPr lang="en-US" sz="800" b="0" dirty="0">
                <a:solidFill>
                  <a:schemeClr val="bg1">
                    <a:lumMod val="50000"/>
                  </a:schemeClr>
                </a:solidFill>
                <a:latin typeface="+mn-lt"/>
              </a:rPr>
              <a:t>Formax. (2010). Chess piece- queen [Image]. Retrieved from https://commons.wikimedia.org/wiki/File:Schach_Dame_schwarz.svg</a:t>
            </a:r>
          </a:p>
        </p:txBody>
      </p:sp>
    </p:spTree>
    <p:extLst>
      <p:ext uri="{BB962C8B-B14F-4D97-AF65-F5344CB8AC3E}">
        <p14:creationId xmlns="" xmlns:p14="http://schemas.microsoft.com/office/powerpoint/2010/main" val="4211135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164"/>
                                        </p:tgtEl>
                                        <p:attrNameLst>
                                          <p:attrName>style.visibility</p:attrName>
                                        </p:attrNameLst>
                                      </p:cBhvr>
                                      <p:to>
                                        <p:strVal val="visible"/>
                                      </p:to>
                                    </p:set>
                                    <p:animEffect transition="in" filter="wipe(down)">
                                      <p:cBhvr>
                                        <p:cTn id="7" dur="500"/>
                                        <p:tgtEl>
                                          <p:spTgt spid="4916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9159"/>
                                        </p:tgtEl>
                                        <p:attrNameLst>
                                          <p:attrName>style.visibility</p:attrName>
                                        </p:attrNameLst>
                                      </p:cBhvr>
                                      <p:to>
                                        <p:strVal val="visible"/>
                                      </p:to>
                                    </p:set>
                                    <p:animEffect transition="in" filter="wipe(down)">
                                      <p:cBhvr>
                                        <p:cTn id="10" dur="500"/>
                                        <p:tgtEl>
                                          <p:spTgt spid="4915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9162"/>
                                        </p:tgtEl>
                                        <p:attrNameLst>
                                          <p:attrName>style.visibility</p:attrName>
                                        </p:attrNameLst>
                                      </p:cBhvr>
                                      <p:to>
                                        <p:strVal val="visible"/>
                                      </p:to>
                                    </p:set>
                                    <p:animEffect transition="in" filter="wipe(down)">
                                      <p:cBhvr>
                                        <p:cTn id="13" dur="500"/>
                                        <p:tgtEl>
                                          <p:spTgt spid="4916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49161"/>
                                        </p:tgtEl>
                                        <p:attrNameLst>
                                          <p:attrName>style.visibility</p:attrName>
                                        </p:attrNameLst>
                                      </p:cBhvr>
                                      <p:to>
                                        <p:strVal val="visible"/>
                                      </p:to>
                                    </p:set>
                                    <p:animEffect transition="in" filter="wipe(right)">
                                      <p:cBhvr>
                                        <p:cTn id="16" dur="500"/>
                                        <p:tgtEl>
                                          <p:spTgt spid="4916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9158"/>
                                        </p:tgtEl>
                                        <p:attrNameLst>
                                          <p:attrName>style.visibility</p:attrName>
                                        </p:attrNameLst>
                                      </p:cBhvr>
                                      <p:to>
                                        <p:strVal val="visible"/>
                                      </p:to>
                                    </p:set>
                                    <p:animEffect transition="in" filter="wipe(left)">
                                      <p:cBhvr>
                                        <p:cTn id="19" dur="500"/>
                                        <p:tgtEl>
                                          <p:spTgt spid="4915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9165"/>
                                        </p:tgtEl>
                                        <p:attrNameLst>
                                          <p:attrName>style.visibility</p:attrName>
                                        </p:attrNameLst>
                                      </p:cBhvr>
                                      <p:to>
                                        <p:strVal val="visible"/>
                                      </p:to>
                                    </p:set>
                                    <p:animEffect transition="in" filter="wipe(up)">
                                      <p:cBhvr>
                                        <p:cTn id="22" dur="500"/>
                                        <p:tgtEl>
                                          <p:spTgt spid="4916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9160"/>
                                        </p:tgtEl>
                                        <p:attrNameLst>
                                          <p:attrName>style.visibility</p:attrName>
                                        </p:attrNameLst>
                                      </p:cBhvr>
                                      <p:to>
                                        <p:strVal val="visible"/>
                                      </p:to>
                                    </p:set>
                                    <p:animEffect transition="in" filter="wipe(up)">
                                      <p:cBhvr>
                                        <p:cTn id="25" dur="500"/>
                                        <p:tgtEl>
                                          <p:spTgt spid="49160"/>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9163"/>
                                        </p:tgtEl>
                                        <p:attrNameLst>
                                          <p:attrName>style.visibility</p:attrName>
                                        </p:attrNameLst>
                                      </p:cBhvr>
                                      <p:to>
                                        <p:strVal val="visible"/>
                                      </p:to>
                                    </p:set>
                                    <p:animEffect transition="in" filter="wipe(up)">
                                      <p:cBhvr>
                                        <p:cTn id="28" dur="5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nimBg="1"/>
      <p:bldP spid="49159" grpId="0" animBg="1"/>
      <p:bldP spid="49160" grpId="0" animBg="1"/>
      <p:bldP spid="49161" grpId="0" animBg="1"/>
      <p:bldP spid="49162" grpId="0" animBg="1"/>
      <p:bldP spid="49163" grpId="0" animBg="1"/>
      <p:bldP spid="49164" grpId="0" animBg="1"/>
      <p:bldP spid="4916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nvPicPr>
        <p:blipFill>
          <a:blip r:embed="rId2" cstate="print">
            <a:extLst>
              <a:ext uri="{28A0092B-C50C-407E-A947-70E740481C1C}">
                <a14:useLocalDpi xmlns="" xmlns:a14="http://schemas.microsoft.com/office/drawing/2010/main" val="0"/>
              </a:ext>
            </a:extLst>
          </a:blip>
          <a:stretch>
            <a:fillRect/>
          </a:stretch>
        </p:blipFill>
        <p:spPr>
          <a:xfrm>
            <a:off x="1164565" y="2518265"/>
            <a:ext cx="2743200" cy="2743200"/>
          </a:xfrm>
          <a:prstGeom prst="rect">
            <a:avLst/>
          </a:prstGeom>
          <a:ln>
            <a:solidFill>
              <a:schemeClr val="bg2">
                <a:lumMod val="40000"/>
                <a:lumOff val="60000"/>
              </a:schemeClr>
            </a:solidFill>
          </a:ln>
        </p:spPr>
      </p:pic>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smtClean="0"/>
              <a:t>Expected Output</a:t>
            </a:r>
            <a:endParaRPr altLang="en-US" sz="3600" dirty="0"/>
          </a:p>
        </p:txBody>
      </p:sp>
      <p:sp>
        <p:nvSpPr>
          <p:cNvPr id="50179" name="Content Placeholder 2"/>
          <p:cNvSpPr>
            <a:spLocks noGrp="1"/>
          </p:cNvSpPr>
          <p:nvPr>
            <p:ph sz="quarter" idx="17"/>
          </p:nvPr>
        </p:nvSpPr>
        <p:spPr>
          <a:xfrm>
            <a:off x="443513" y="1447391"/>
            <a:ext cx="8229600" cy="467674"/>
          </a:xfrm>
        </p:spPr>
        <p:txBody>
          <a:bodyPr/>
          <a:lstStyle/>
          <a:p>
            <a:pPr marL="0" indent="0">
              <a:buNone/>
            </a:pPr>
            <a:r>
              <a:rPr lang="en-US" altLang="en-US" sz="2400" b="1" u="sng" dirty="0"/>
              <a:t>Two Example </a:t>
            </a:r>
            <a:r>
              <a:rPr lang="en-US" altLang="en-US" b="1" u="sng" dirty="0"/>
              <a:t>S</a:t>
            </a:r>
            <a:r>
              <a:rPr lang="en-US" altLang="en-US" sz="2400" b="1" u="sng" dirty="0"/>
              <a:t>olutions to Eight-Queens </a:t>
            </a:r>
            <a:r>
              <a:rPr lang="en-US" altLang="en-US" b="1" u="sng" dirty="0"/>
              <a:t>P</a:t>
            </a:r>
            <a:r>
              <a:rPr lang="en-US" altLang="en-US" sz="2400" b="1" u="sng" dirty="0"/>
              <a:t>roblem</a:t>
            </a:r>
          </a:p>
          <a:p>
            <a:endParaRPr lang="en-US" altLang="en-US" dirty="0">
              <a:solidFill>
                <a:schemeClr val="tx1"/>
              </a:solidFill>
            </a:endParaRPr>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531189" y="2518265"/>
            <a:ext cx="304889" cy="304889"/>
          </a:xfrm>
          <a:prstGeom prst="rect">
            <a:avLst/>
          </a:prstGeom>
        </p:spPr>
      </p:pic>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31276" y="2888685"/>
            <a:ext cx="304889" cy="304889"/>
          </a:xfrm>
          <a:prstGeom prst="rect">
            <a:avLst/>
          </a:prstGeom>
        </p:spPr>
      </p:pic>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917075" y="3210826"/>
            <a:ext cx="304889" cy="304889"/>
          </a:xfrm>
          <a:prstGeom prst="rect">
            <a:avLst/>
          </a:prstGeom>
        </p:spPr>
      </p:pic>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602876" y="3584976"/>
            <a:ext cx="304889" cy="304889"/>
          </a:xfrm>
          <a:prstGeom prst="rect">
            <a:avLst/>
          </a:prstGeom>
        </p:spPr>
      </p:pic>
      <p:pic>
        <p:nvPicPr>
          <p:cNvPr id="10" name="Picture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836078" y="3889865"/>
            <a:ext cx="304889" cy="304889"/>
          </a:xfrm>
          <a:prstGeom prst="rect">
            <a:avLst/>
          </a:prstGeom>
        </p:spPr>
      </p:pic>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64565" y="4220632"/>
            <a:ext cx="304889" cy="304889"/>
          </a:xfrm>
          <a:prstGeom prst="rect">
            <a:avLst/>
          </a:prstGeom>
        </p:spPr>
      </p:pic>
      <p:pic>
        <p:nvPicPr>
          <p:cNvPr id="12" name="Picture 1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47842" y="4588603"/>
            <a:ext cx="304889" cy="304889"/>
          </a:xfrm>
          <a:prstGeom prst="rect">
            <a:avLst/>
          </a:prstGeom>
        </p:spPr>
      </p:pic>
      <p:pic>
        <p:nvPicPr>
          <p:cNvPr id="13" name="Picture 1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523848" y="4933142"/>
            <a:ext cx="304889" cy="304889"/>
          </a:xfrm>
          <a:prstGeom prst="rect">
            <a:avLst/>
          </a:prstGeom>
        </p:spPr>
      </p:pic>
      <p:pic>
        <p:nvPicPr>
          <p:cNvPr id="14" name="Picture 13"/>
          <p:cNvPicPr>
            <a:picLocks/>
          </p:cNvPicPr>
          <p:nvPr/>
        </p:nvPicPr>
        <p:blipFill>
          <a:blip r:embed="rId2" cstate="print">
            <a:extLst>
              <a:ext uri="{28A0092B-C50C-407E-A947-70E740481C1C}">
                <a14:useLocalDpi xmlns="" xmlns:a14="http://schemas.microsoft.com/office/drawing/2010/main" val="0"/>
              </a:ext>
            </a:extLst>
          </a:blip>
          <a:stretch>
            <a:fillRect/>
          </a:stretch>
        </p:blipFill>
        <p:spPr>
          <a:xfrm>
            <a:off x="5027223" y="2518265"/>
            <a:ext cx="2743200" cy="2743200"/>
          </a:xfrm>
          <a:prstGeom prst="rect">
            <a:avLst/>
          </a:prstGeom>
          <a:ln>
            <a:solidFill>
              <a:schemeClr val="bg2">
                <a:lumMod val="40000"/>
                <a:lumOff val="60000"/>
              </a:schemeClr>
            </a:solidFill>
          </a:ln>
        </p:spPr>
      </p:pic>
      <p:pic>
        <p:nvPicPr>
          <p:cNvPr id="15" name="Picture 1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424701" y="2538672"/>
            <a:ext cx="304889" cy="304889"/>
          </a:xfrm>
          <a:prstGeom prst="rect">
            <a:avLst/>
          </a:prstGeom>
        </p:spPr>
      </p:pic>
      <p:pic>
        <p:nvPicPr>
          <p:cNvPr id="16" name="Picture 1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724614" y="2858808"/>
            <a:ext cx="304889" cy="304889"/>
          </a:xfrm>
          <a:prstGeom prst="rect">
            <a:avLst/>
          </a:prstGeom>
        </p:spPr>
      </p:pic>
      <p:pic>
        <p:nvPicPr>
          <p:cNvPr id="17" name="Picture 1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31398" y="3228728"/>
            <a:ext cx="304889" cy="304889"/>
          </a:xfrm>
          <a:prstGeom prst="rect">
            <a:avLst/>
          </a:prstGeom>
        </p:spPr>
      </p:pic>
      <p:pic>
        <p:nvPicPr>
          <p:cNvPr id="18" name="Picture 1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753360" y="3584976"/>
            <a:ext cx="304889" cy="304889"/>
          </a:xfrm>
          <a:prstGeom prst="rect">
            <a:avLst/>
          </a:prstGeom>
        </p:spPr>
      </p:pic>
      <p:pic>
        <p:nvPicPr>
          <p:cNvPr id="19" name="Picture 1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435698" y="3903637"/>
            <a:ext cx="304889" cy="304889"/>
          </a:xfrm>
          <a:prstGeom prst="rect">
            <a:avLst/>
          </a:prstGeom>
        </p:spPr>
      </p:pic>
      <p:pic>
        <p:nvPicPr>
          <p:cNvPr id="20" name="Picture 1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393847" y="4266462"/>
            <a:ext cx="304889" cy="304889"/>
          </a:xfrm>
          <a:prstGeom prst="rect">
            <a:avLst/>
          </a:prstGeom>
        </p:spPr>
      </p:pic>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072493" y="4607519"/>
            <a:ext cx="304889" cy="304889"/>
          </a:xfrm>
          <a:prstGeom prst="rect">
            <a:avLst/>
          </a:prstGeom>
        </p:spPr>
      </p:pic>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078823" y="4939324"/>
            <a:ext cx="304889" cy="304889"/>
          </a:xfrm>
          <a:prstGeom prst="rect">
            <a:avLst/>
          </a:prstGeom>
        </p:spPr>
      </p:pic>
      <p:sp>
        <p:nvSpPr>
          <p:cNvPr id="24" name="TextBox 23"/>
          <p:cNvSpPr txBox="1"/>
          <p:nvPr/>
        </p:nvSpPr>
        <p:spPr>
          <a:xfrm>
            <a:off x="421838" y="5812948"/>
            <a:ext cx="7327667" cy="538609"/>
          </a:xfrm>
          <a:prstGeom prst="rect">
            <a:avLst/>
          </a:prstGeom>
          <a:noFill/>
        </p:spPr>
        <p:txBody>
          <a:bodyPr wrap="square" rtlCol="0">
            <a:spAutoFit/>
          </a:bodyPr>
          <a:lstStyle/>
          <a:p>
            <a:r>
              <a:rPr lang="en-SG" sz="800" b="0" dirty="0">
                <a:solidFill>
                  <a:schemeClr val="bg1">
                    <a:lumMod val="50000"/>
                  </a:schemeClr>
                </a:solidFill>
                <a:latin typeface="+mn-lt"/>
              </a:rPr>
              <a:t>References:</a:t>
            </a:r>
          </a:p>
          <a:p>
            <a:pPr marL="171450" indent="-171450">
              <a:spcBef>
                <a:spcPts val="300"/>
              </a:spcBef>
              <a:buFont typeface="Arial" panose="020B0604020202020204" pitchFamily="34" charset="0"/>
              <a:buChar char="•"/>
            </a:pPr>
            <a:r>
              <a:rPr lang="en-SG" sz="800" b="0" dirty="0">
                <a:solidFill>
                  <a:schemeClr val="bg1">
                    <a:lumMod val="50000"/>
                  </a:schemeClr>
                </a:solidFill>
                <a:latin typeface="+mn-lt"/>
              </a:rPr>
              <a:t>Chessboard black-white [Image]. (2013). Retrieved from </a:t>
            </a:r>
            <a:r>
              <a:rPr lang="en-US" sz="800" b="0" dirty="0">
                <a:solidFill>
                  <a:schemeClr val="bg1">
                    <a:lumMod val="50000"/>
                  </a:schemeClr>
                </a:solidFill>
                <a:latin typeface="+mn-lt"/>
              </a:rPr>
              <a:t>https://pixabay.com/en/board-chess-chessboard-black-white-157165/ </a:t>
            </a:r>
          </a:p>
          <a:p>
            <a:pPr marL="171450" indent="-171450">
              <a:spcBef>
                <a:spcPts val="300"/>
              </a:spcBef>
              <a:buFont typeface="Arial" panose="020B0604020202020204" pitchFamily="34" charset="0"/>
              <a:buChar char="•"/>
            </a:pPr>
            <a:r>
              <a:rPr lang="en-SG" sz="800" b="0" dirty="0" err="1">
                <a:solidFill>
                  <a:schemeClr val="bg1">
                    <a:lumMod val="50000"/>
                  </a:schemeClr>
                </a:solidFill>
              </a:rPr>
              <a:t>Cburnett</a:t>
            </a:r>
            <a:r>
              <a:rPr lang="en-SG" sz="800" b="0" dirty="0">
                <a:solidFill>
                  <a:schemeClr val="bg1">
                    <a:lumMod val="50000"/>
                  </a:schemeClr>
                </a:solidFill>
              </a:rPr>
              <a:t>. (2006). Light queen on transparent square [Image]. Retrieved from https://commons.wikimedia.org/wiki/File:Chess_qlt45.svg</a:t>
            </a:r>
            <a:endParaRPr lang="en-US" sz="800" b="0" dirty="0">
              <a:solidFill>
                <a:schemeClr val="bg1">
                  <a:lumMod val="50000"/>
                </a:schemeClr>
              </a:solidFill>
              <a:latin typeface="+mn-lt"/>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smtClean="0"/>
              <a:t>Backtracking Algorithm</a:t>
            </a:r>
            <a:endParaRPr altLang="en-US" sz="3600" dirty="0"/>
          </a:p>
        </p:txBody>
      </p:sp>
      <p:sp>
        <p:nvSpPr>
          <p:cNvPr id="3" name="Content Placeholder 2"/>
          <p:cNvSpPr>
            <a:spLocks noGrp="1"/>
          </p:cNvSpPr>
          <p:nvPr>
            <p:ph sz="quarter" idx="17"/>
          </p:nvPr>
        </p:nvSpPr>
        <p:spPr>
          <a:xfrm>
            <a:off x="1" y="3115270"/>
            <a:ext cx="6780362" cy="2657503"/>
          </a:xfrm>
        </p:spPr>
        <p:txBody>
          <a:bodyPr/>
          <a:lstStyle/>
          <a:p>
            <a:pPr marL="686006" lvl="1" indent="-263850" eaLnBrk="1" hangingPunct="1">
              <a:lnSpc>
                <a:spcPct val="110000"/>
              </a:lnSpc>
              <a:spcBef>
                <a:spcPts val="2000"/>
              </a:spcBef>
              <a:buFont typeface="Monotype Sorts" pitchFamily="2" charset="2"/>
              <a:buNone/>
              <a:defRPr/>
            </a:pPr>
            <a:r>
              <a:rPr lang="en-US" altLang="en-US" sz="2400" b="1" dirty="0"/>
              <a:t>The Algorithm:</a:t>
            </a:r>
            <a:endParaRPr lang="en-US" altLang="en-US" b="1" dirty="0"/>
          </a:p>
          <a:p>
            <a:pPr marL="933214" lvl="1" indent="-457200" eaLnBrk="1" hangingPunct="1">
              <a:spcBef>
                <a:spcPts val="2000"/>
              </a:spcBef>
              <a:buClr>
                <a:schemeClr val="tx1"/>
              </a:buClr>
              <a:buFont typeface="+mj-lt"/>
              <a:buAutoNum type="arabicPeriod"/>
              <a:defRPr/>
            </a:pPr>
            <a:r>
              <a:rPr lang="en-US" altLang="en-US" dirty="0">
                <a:solidFill>
                  <a:schemeClr val="tx2"/>
                </a:solidFill>
              </a:rPr>
              <a:t>Starts by placing a queen in the top left corner of the chess board. </a:t>
            </a:r>
          </a:p>
          <a:p>
            <a:pPr marL="933214" lvl="1" indent="-457200" eaLnBrk="1" hangingPunct="1">
              <a:spcBef>
                <a:spcPts val="2000"/>
              </a:spcBef>
              <a:buClr>
                <a:schemeClr val="tx1"/>
              </a:buClr>
              <a:buFont typeface="+mj-lt"/>
              <a:buAutoNum type="arabicPeriod"/>
              <a:defRPr/>
            </a:pPr>
            <a:r>
              <a:rPr lang="en-US" altLang="en-US" dirty="0">
                <a:solidFill>
                  <a:schemeClr val="tx2"/>
                </a:solidFill>
              </a:rPr>
              <a:t>It then places a queen in the second column and moves her until it finds a place where she cannot be hit by the queen in the first column. </a:t>
            </a:r>
          </a:p>
        </p:txBody>
      </p:sp>
      <p:grpSp>
        <p:nvGrpSpPr>
          <p:cNvPr id="4" name="Group 3"/>
          <p:cNvGrpSpPr/>
          <p:nvPr/>
        </p:nvGrpSpPr>
        <p:grpSpPr>
          <a:xfrm>
            <a:off x="526211" y="1570155"/>
            <a:ext cx="8134709" cy="1311068"/>
            <a:chOff x="31362" y="177871"/>
            <a:chExt cx="3810712" cy="506777"/>
          </a:xfrm>
        </p:grpSpPr>
        <p:sp>
          <p:nvSpPr>
            <p:cNvPr id="5" name="Rounded Rectangle 4"/>
            <p:cNvSpPr/>
            <p:nvPr/>
          </p:nvSpPr>
          <p:spPr>
            <a:xfrm>
              <a:off x="31362" y="177871"/>
              <a:ext cx="3810712" cy="50677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6" name="Rounded Rectangle 4"/>
            <p:cNvSpPr txBox="1"/>
            <p:nvPr/>
          </p:nvSpPr>
          <p:spPr>
            <a:xfrm>
              <a:off x="37312" y="202610"/>
              <a:ext cx="3804762" cy="457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4809" tIns="0" rIns="214809" bIns="0" numCol="1" spcCol="1270" anchor="ctr" anchorCtr="0">
              <a:noAutofit/>
            </a:bodyPr>
            <a:lstStyle/>
            <a:p>
              <a:pPr marL="0" lvl="1">
                <a:defRPr/>
              </a:pPr>
              <a:r>
                <a:rPr lang="en-US" altLang="en-US" dirty="0">
                  <a:solidFill>
                    <a:schemeClr val="tx1"/>
                  </a:solidFill>
                </a:rPr>
                <a:t>The First Step</a:t>
              </a:r>
              <a:r>
                <a:rPr lang="en-US" altLang="en-US" b="0" dirty="0">
                  <a:solidFill>
                    <a:schemeClr val="tx1"/>
                  </a:solidFill>
                </a:rPr>
                <a:t>: Define a solution space before searching for solutions. Very often, the solution space of a problem may be represented by a graph.</a:t>
              </a:r>
            </a:p>
          </p:txBody>
        </p:sp>
      </p:gr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281375" y="3177170"/>
            <a:ext cx="973625" cy="1677070"/>
          </a:xfrm>
          <a:prstGeom prst="rect">
            <a:avLst/>
          </a:prstGeom>
        </p:spPr>
      </p:pic>
      <p:sp>
        <p:nvSpPr>
          <p:cNvPr id="9" name="TextBox 8"/>
          <p:cNvSpPr txBox="1"/>
          <p:nvPr/>
        </p:nvSpPr>
        <p:spPr>
          <a:xfrm>
            <a:off x="431799" y="6115701"/>
            <a:ext cx="7264399" cy="338554"/>
          </a:xfrm>
          <a:prstGeom prst="rect">
            <a:avLst/>
          </a:prstGeom>
          <a:noFill/>
        </p:spPr>
        <p:txBody>
          <a:bodyPr wrap="square" rtlCol="0">
            <a:spAutoFit/>
          </a:bodyPr>
          <a:lstStyle/>
          <a:p>
            <a:r>
              <a:rPr lang="en-SG" sz="800" b="0" dirty="0">
                <a:solidFill>
                  <a:schemeClr val="bg1">
                    <a:lumMod val="50000"/>
                  </a:schemeClr>
                </a:solidFill>
                <a:latin typeface="+mn-lt"/>
              </a:rPr>
              <a:t>Reference:  </a:t>
            </a:r>
            <a:r>
              <a:rPr lang="en-SG" sz="800" b="0" dirty="0" err="1">
                <a:solidFill>
                  <a:schemeClr val="bg1">
                    <a:lumMod val="50000"/>
                  </a:schemeClr>
                </a:solidFill>
                <a:latin typeface="+mn-lt"/>
              </a:rPr>
              <a:t>MichaelMaggs</a:t>
            </a:r>
            <a:r>
              <a:rPr lang="en-SG" sz="800" b="0" dirty="0">
                <a:solidFill>
                  <a:schemeClr val="bg1">
                    <a:lumMod val="50000"/>
                  </a:schemeClr>
                </a:solidFill>
                <a:latin typeface="+mn-lt"/>
              </a:rPr>
              <a:t>. (2007). Chess piece- white queen Staunton design [Photograph]. Retrieved from https://commons.wikimedia.org/wiki/File:Chess_piece_-_White_queen.jpg</a:t>
            </a:r>
            <a:endParaRPr lang="en-US" sz="800" b="0" dirty="0">
              <a:solidFill>
                <a:schemeClr val="bg1">
                  <a:lumMod val="50000"/>
                </a:schemeClr>
              </a:solidFill>
              <a:latin typeface="+mn-lt"/>
            </a:endParaRPr>
          </a:p>
        </p:txBody>
      </p:sp>
    </p:spTree>
    <p:extLst>
      <p:ext uri="{BB962C8B-B14F-4D97-AF65-F5344CB8AC3E}">
        <p14:creationId xmlns="" xmlns:p14="http://schemas.microsoft.com/office/powerpoint/2010/main" val="723361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sz="3600" dirty="0"/>
              <a:t>Learning Objectives</a:t>
            </a:r>
          </a:p>
        </p:txBody>
      </p:sp>
      <p:sp>
        <p:nvSpPr>
          <p:cNvPr id="6" name="Content Placeholder 5"/>
          <p:cNvSpPr>
            <a:spLocks noGrp="1"/>
          </p:cNvSpPr>
          <p:nvPr>
            <p:ph sz="quarter" idx="17"/>
          </p:nvPr>
        </p:nvSpPr>
        <p:spPr>
          <a:xfrm>
            <a:off x="613859" y="1499149"/>
            <a:ext cx="8229600" cy="3987800"/>
          </a:xfrm>
        </p:spPr>
        <p:txBody>
          <a:bodyPr/>
          <a:lstStyle/>
          <a:p>
            <a:pPr marL="0" lvl="1" indent="0">
              <a:lnSpc>
                <a:spcPct val="114000"/>
              </a:lnSpc>
              <a:spcBef>
                <a:spcPts val="1200"/>
              </a:spcBef>
              <a:buNone/>
            </a:pPr>
            <a:r>
              <a:rPr lang="en-US" sz="2400" dirty="0"/>
              <a:t>At the end of this lecture, students should be able to:</a:t>
            </a:r>
          </a:p>
          <a:p>
            <a:pPr marL="566738" lvl="1" indent="-566738">
              <a:lnSpc>
                <a:spcPct val="114000"/>
              </a:lnSpc>
              <a:spcBef>
                <a:spcPts val="1200"/>
              </a:spcBef>
              <a:buFont typeface="Wingdings" panose="05000000000000000000" pitchFamily="2" charset="2"/>
              <a:buChar char="§"/>
            </a:pPr>
            <a:r>
              <a:rPr lang="en-US" altLang="en-US" dirty="0"/>
              <a:t>Solve the problem related to systematic graph traversals using </a:t>
            </a:r>
            <a:r>
              <a:rPr lang="en-US" altLang="en-US" dirty="0" smtClean="0"/>
              <a:t>Breadth First </a:t>
            </a:r>
            <a:r>
              <a:rPr lang="en-US" altLang="en-US" dirty="0"/>
              <a:t>Search (BFS) and </a:t>
            </a:r>
            <a:r>
              <a:rPr lang="en-US" altLang="en-US" dirty="0" smtClean="0"/>
              <a:t>Depth First </a:t>
            </a:r>
            <a:r>
              <a:rPr lang="en-US" altLang="en-US" dirty="0"/>
              <a:t>Search (DFS) </a:t>
            </a:r>
            <a:r>
              <a:rPr lang="en-US" altLang="en-US" dirty="0" smtClean="0"/>
              <a:t>algorithms</a:t>
            </a:r>
          </a:p>
          <a:p>
            <a:pPr marL="566738" lvl="1" indent="-566738">
              <a:lnSpc>
                <a:spcPct val="114000"/>
              </a:lnSpc>
              <a:spcBef>
                <a:spcPts val="1200"/>
              </a:spcBef>
              <a:buFont typeface="Wingdings" panose="05000000000000000000" pitchFamily="2" charset="2"/>
              <a:buChar char="§"/>
            </a:pPr>
            <a:r>
              <a:rPr lang="en-US" dirty="0" err="1" smtClean="0">
                <a:solidFill>
                  <a:schemeClr val="tx1"/>
                </a:solidFill>
              </a:rPr>
              <a:t>Analyse</a:t>
            </a:r>
            <a:r>
              <a:rPr lang="en-US" dirty="0" smtClean="0">
                <a:solidFill>
                  <a:schemeClr val="tx1"/>
                </a:solidFill>
              </a:rPr>
              <a:t> the time complexities of BFS and DFS</a:t>
            </a:r>
          </a:p>
          <a:p>
            <a:pPr marL="566738" lvl="1" indent="-566738">
              <a:lnSpc>
                <a:spcPct val="114000"/>
              </a:lnSpc>
              <a:spcBef>
                <a:spcPts val="1200"/>
              </a:spcBef>
              <a:buFont typeface="Wingdings" panose="05000000000000000000" pitchFamily="2" charset="2"/>
              <a:buChar char="§"/>
            </a:pPr>
            <a:r>
              <a:rPr lang="en-US" dirty="0" smtClean="0"/>
              <a:t>Use </a:t>
            </a:r>
            <a:r>
              <a:rPr lang="en-US" dirty="0"/>
              <a:t>backtracking </a:t>
            </a:r>
            <a:r>
              <a:rPr lang="en-US" dirty="0" smtClean="0"/>
              <a:t>to solve artificial intelligence problems: </a:t>
            </a:r>
          </a:p>
          <a:p>
            <a:pPr marL="935038" lvl="2" indent="-566738">
              <a:lnSpc>
                <a:spcPct val="114000"/>
              </a:lnSpc>
              <a:spcBef>
                <a:spcPts val="1200"/>
              </a:spcBef>
            </a:pPr>
            <a:r>
              <a:rPr lang="en-US" dirty="0" smtClean="0">
                <a:solidFill>
                  <a:schemeClr val="tx1"/>
                </a:solidFill>
              </a:rPr>
              <a:t>Eight-queens problem</a:t>
            </a:r>
          </a:p>
          <a:p>
            <a:pPr marL="935038" lvl="2" indent="-566738">
              <a:lnSpc>
                <a:spcPct val="114000"/>
              </a:lnSpc>
              <a:spcBef>
                <a:spcPts val="1200"/>
              </a:spcBef>
            </a:pPr>
            <a:r>
              <a:rPr lang="en-US" dirty="0" smtClean="0"/>
              <a:t>Navigating through a maze</a:t>
            </a:r>
            <a:endParaRPr lang="en-GB" dirty="0">
              <a:solidFill>
                <a:schemeClr val="tx1"/>
              </a:solidFill>
            </a:endParaRPr>
          </a:p>
        </p:txBody>
      </p:sp>
      <p:sp>
        <p:nvSpPr>
          <p:cNvPr id="3" name="Slide Number Placeholder 2"/>
          <p:cNvSpPr>
            <a:spLocks noGrp="1"/>
          </p:cNvSpPr>
          <p:nvPr>
            <p:ph type="sldNum" sz="quarter" idx="20"/>
          </p:nvPr>
        </p:nvSpPr>
        <p:spPr/>
        <p:txBody>
          <a:bodyPr/>
          <a:lstStyle/>
          <a:p>
            <a:pPr>
              <a:defRPr/>
            </a:pPr>
            <a:fld id="{0C03538C-B241-46C3-AFD8-E496AC06608B}" type="slidenum">
              <a:rPr lang="en-US" altLang="en-US" smtClean="0"/>
              <a:pPr>
                <a:defRPr/>
              </a:pPr>
              <a:t>3</a:t>
            </a:fld>
            <a:endParaRPr lang="en-US" altLang="en-US"/>
          </a:p>
        </p:txBody>
      </p:sp>
    </p:spTree>
    <p:extLst>
      <p:ext uri="{BB962C8B-B14F-4D97-AF65-F5344CB8AC3E}">
        <p14:creationId xmlns="" xmlns:p14="http://schemas.microsoft.com/office/powerpoint/2010/main" val="2489150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lang="en-US" altLang="en-US" sz="3600" dirty="0"/>
              <a:t>Backtracking Algorithm</a:t>
            </a:r>
            <a:endParaRPr altLang="en-US" sz="3600" dirty="0"/>
          </a:p>
        </p:txBody>
      </p:sp>
      <p:sp>
        <p:nvSpPr>
          <p:cNvPr id="3" name="Content Placeholder 2"/>
          <p:cNvSpPr>
            <a:spLocks noGrp="1"/>
          </p:cNvSpPr>
          <p:nvPr>
            <p:ph sz="quarter" idx="17"/>
          </p:nvPr>
        </p:nvSpPr>
        <p:spPr>
          <a:xfrm>
            <a:off x="0" y="1484879"/>
            <a:ext cx="8479766" cy="1692291"/>
          </a:xfrm>
        </p:spPr>
        <p:txBody>
          <a:bodyPr/>
          <a:lstStyle/>
          <a:p>
            <a:pPr marL="686006" lvl="1" indent="-263850" eaLnBrk="1" hangingPunct="1">
              <a:spcBef>
                <a:spcPts val="0"/>
              </a:spcBef>
              <a:buFont typeface="Monotype Sorts" pitchFamily="2" charset="2"/>
              <a:buNone/>
              <a:defRPr/>
            </a:pPr>
            <a:r>
              <a:rPr lang="en-US" altLang="en-US" sz="2400" b="1" dirty="0"/>
              <a:t>The Algorithm (Cont.):</a:t>
            </a:r>
          </a:p>
          <a:p>
            <a:pPr marL="879356" lvl="1" indent="-457200" eaLnBrk="1" hangingPunct="1">
              <a:spcBef>
                <a:spcPts val="2000"/>
              </a:spcBef>
              <a:buClr>
                <a:schemeClr val="tx1"/>
              </a:buClr>
              <a:buFont typeface="+mj-lt"/>
              <a:buAutoNum type="arabicPeriod" startAt="3"/>
              <a:defRPr/>
            </a:pPr>
            <a:r>
              <a:rPr lang="en-US" altLang="en-US" dirty="0">
                <a:solidFill>
                  <a:schemeClr val="tx2"/>
                </a:solidFill>
              </a:rPr>
              <a:t>It then places a queen in the third column and moves her until she cannot be hit by either of the first two queens. Then it continues this process with the remaining columns.</a:t>
            </a:r>
          </a:p>
        </p:txBody>
      </p:sp>
      <p:sp>
        <p:nvSpPr>
          <p:cNvPr id="9" name="Content Placeholder 2"/>
          <p:cNvSpPr txBox="1">
            <a:spLocks/>
          </p:cNvSpPr>
          <p:nvPr/>
        </p:nvSpPr>
        <p:spPr bwMode="auto">
          <a:xfrm>
            <a:off x="-69011" y="3414438"/>
            <a:ext cx="6978770" cy="2572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933214" lvl="1" indent="-457200" eaLnBrk="1" hangingPunct="1">
              <a:spcBef>
                <a:spcPts val="2000"/>
              </a:spcBef>
              <a:buClr>
                <a:schemeClr val="tx1"/>
              </a:buClr>
              <a:buFont typeface="+mj-lt"/>
              <a:buAutoNum type="arabicPeriod" startAt="4"/>
              <a:defRPr/>
            </a:pPr>
            <a:r>
              <a:rPr lang="en-US" altLang="en-US" b="0" dirty="0">
                <a:solidFill>
                  <a:schemeClr val="tx2"/>
                </a:solidFill>
              </a:rPr>
              <a:t>If there is no place for a queen in the current column </a:t>
            </a:r>
            <a:r>
              <a:rPr lang="en-US" altLang="en-US" b="0" i="1" dirty="0" err="1">
                <a:solidFill>
                  <a:schemeClr val="tx2"/>
                </a:solidFill>
              </a:rPr>
              <a:t>i</a:t>
            </a:r>
            <a:r>
              <a:rPr lang="en-US" altLang="en-US" b="0" dirty="0">
                <a:solidFill>
                  <a:schemeClr val="tx2"/>
                </a:solidFill>
              </a:rPr>
              <a:t> the program goes back (</a:t>
            </a:r>
            <a:r>
              <a:rPr lang="en-US" altLang="en-US" dirty="0">
                <a:solidFill>
                  <a:srgbClr val="800000"/>
                </a:solidFill>
              </a:rPr>
              <a:t>backtracks</a:t>
            </a:r>
            <a:r>
              <a:rPr lang="en-US" altLang="en-US" b="0" dirty="0">
                <a:solidFill>
                  <a:schemeClr val="tx2"/>
                </a:solidFill>
              </a:rPr>
              <a:t>), to move the queen in preceding column </a:t>
            </a:r>
            <a:r>
              <a:rPr lang="en-US" altLang="en-US" b="0" i="1" dirty="0" err="1">
                <a:solidFill>
                  <a:schemeClr val="tx2"/>
                </a:solidFill>
              </a:rPr>
              <a:t>i</a:t>
            </a:r>
            <a:r>
              <a:rPr lang="en-US" altLang="en-US" b="0" i="1" dirty="0">
                <a:solidFill>
                  <a:schemeClr val="tx2"/>
                </a:solidFill>
              </a:rPr>
              <a:t> </a:t>
            </a:r>
            <a:r>
              <a:rPr lang="en-US" altLang="en-US" b="0" dirty="0">
                <a:solidFill>
                  <a:schemeClr val="tx2"/>
                </a:solidFill>
              </a:rPr>
              <a:t>– 1. </a:t>
            </a:r>
          </a:p>
          <a:p>
            <a:pPr marL="933214" lvl="1" indent="-457200" eaLnBrk="1" hangingPunct="1">
              <a:spcBef>
                <a:spcPts val="2000"/>
              </a:spcBef>
              <a:buClr>
                <a:schemeClr val="tx1"/>
              </a:buClr>
              <a:buFont typeface="+mj-lt"/>
              <a:buAutoNum type="arabicPeriod" startAt="4"/>
              <a:defRPr/>
            </a:pPr>
            <a:r>
              <a:rPr lang="en-US" altLang="en-US" b="0" dirty="0">
                <a:solidFill>
                  <a:schemeClr val="tx2"/>
                </a:solidFill>
              </a:rPr>
              <a:t>If the queen in column </a:t>
            </a:r>
            <a:r>
              <a:rPr lang="en-US" altLang="en-US" b="0" i="1" dirty="0" err="1">
                <a:solidFill>
                  <a:schemeClr val="tx2"/>
                </a:solidFill>
              </a:rPr>
              <a:t>i</a:t>
            </a:r>
            <a:r>
              <a:rPr lang="en-US" altLang="en-US" b="0" i="1" dirty="0">
                <a:solidFill>
                  <a:schemeClr val="tx2"/>
                </a:solidFill>
              </a:rPr>
              <a:t> </a:t>
            </a:r>
            <a:r>
              <a:rPr lang="en-US" altLang="en-US" b="0" dirty="0">
                <a:solidFill>
                  <a:schemeClr val="tx2"/>
                </a:solidFill>
              </a:rPr>
              <a:t>– 1 is at the end of the column it removes that queen as well (</a:t>
            </a:r>
            <a:r>
              <a:rPr lang="en-US" altLang="en-US" dirty="0">
                <a:solidFill>
                  <a:srgbClr val="800000"/>
                </a:solidFill>
              </a:rPr>
              <a:t>backtracks again</a:t>
            </a:r>
            <a:r>
              <a:rPr lang="en-US" altLang="en-US" b="0" dirty="0">
                <a:solidFill>
                  <a:schemeClr val="tx2"/>
                </a:solidFill>
              </a:rPr>
              <a:t>) and goes to the preceding column </a:t>
            </a:r>
            <a:r>
              <a:rPr lang="en-US" altLang="en-US" b="0" i="1" dirty="0" err="1">
                <a:solidFill>
                  <a:schemeClr val="tx2"/>
                </a:solidFill>
              </a:rPr>
              <a:t>i</a:t>
            </a:r>
            <a:r>
              <a:rPr lang="en-US" altLang="en-US" b="0" i="1" dirty="0">
                <a:solidFill>
                  <a:schemeClr val="tx2"/>
                </a:solidFill>
              </a:rPr>
              <a:t> </a:t>
            </a:r>
            <a:r>
              <a:rPr lang="en-US" altLang="en-US" b="0" dirty="0">
                <a:solidFill>
                  <a:schemeClr val="tx2"/>
                </a:solidFill>
              </a:rPr>
              <a:t>– 2, and so on.</a:t>
            </a:r>
          </a:p>
          <a:p>
            <a:pPr marL="687093" lvl="1" indent="-211079" eaLnBrk="1" hangingPunct="1">
              <a:spcBef>
                <a:spcPts val="2000"/>
              </a:spcBef>
              <a:defRPr/>
            </a:pPr>
            <a:endParaRPr lang="en-US" altLang="en-US" b="0" dirty="0">
              <a:solidFill>
                <a:schemeClr val="tx2"/>
              </a:solidFill>
            </a:endParaRPr>
          </a:p>
          <a:p>
            <a:pPr marL="687093" lvl="1" indent="-211079" eaLnBrk="1" hangingPunct="1">
              <a:spcBef>
                <a:spcPts val="2000"/>
              </a:spcBef>
              <a:defRPr/>
            </a:pPr>
            <a:endParaRPr lang="en-US" altLang="en-US" b="0" kern="0" dirty="0">
              <a:solidFill>
                <a:schemeClr val="tx2"/>
              </a:solidFill>
            </a:endParaRPr>
          </a:p>
        </p:txBody>
      </p:sp>
      <p:pic>
        <p:nvPicPr>
          <p:cNvPr id="14" name="Picture 1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281375" y="3177170"/>
            <a:ext cx="973625" cy="1677070"/>
          </a:xfrm>
          <a:prstGeom prst="rect">
            <a:avLst/>
          </a:prstGeom>
        </p:spPr>
      </p:pic>
      <p:sp>
        <p:nvSpPr>
          <p:cNvPr id="7" name="TextBox 6"/>
          <p:cNvSpPr txBox="1"/>
          <p:nvPr/>
        </p:nvSpPr>
        <p:spPr>
          <a:xfrm>
            <a:off x="431799" y="6115701"/>
            <a:ext cx="7264399" cy="338554"/>
          </a:xfrm>
          <a:prstGeom prst="rect">
            <a:avLst/>
          </a:prstGeom>
          <a:noFill/>
        </p:spPr>
        <p:txBody>
          <a:bodyPr wrap="square" rtlCol="0">
            <a:spAutoFit/>
          </a:bodyPr>
          <a:lstStyle/>
          <a:p>
            <a:r>
              <a:rPr lang="en-SG" sz="800" b="0" dirty="0">
                <a:solidFill>
                  <a:schemeClr val="bg1">
                    <a:lumMod val="50000"/>
                  </a:schemeClr>
                </a:solidFill>
                <a:latin typeface="+mn-lt"/>
              </a:rPr>
              <a:t>Reference:  </a:t>
            </a:r>
            <a:r>
              <a:rPr lang="en-SG" sz="800" b="0" dirty="0" err="1">
                <a:solidFill>
                  <a:schemeClr val="bg1">
                    <a:lumMod val="50000"/>
                  </a:schemeClr>
                </a:solidFill>
                <a:latin typeface="+mn-lt"/>
              </a:rPr>
              <a:t>MichaelMaggs</a:t>
            </a:r>
            <a:r>
              <a:rPr lang="en-SG" sz="800" b="0" dirty="0">
                <a:solidFill>
                  <a:schemeClr val="bg1">
                    <a:lumMod val="50000"/>
                  </a:schemeClr>
                </a:solidFill>
                <a:latin typeface="+mn-lt"/>
              </a:rPr>
              <a:t>. (2007). Chess piece- white queen Staunton design [Photograph]. Retrieved from https://commons.wikimedia.org/wiki/File:Chess_piece_-_White_queen.jpg</a:t>
            </a:r>
            <a:endParaRPr lang="en-US" sz="800" b="0" dirty="0">
              <a:solidFill>
                <a:schemeClr val="bg1">
                  <a:lumMod val="50000"/>
                </a:schemeClr>
              </a:solidFill>
              <a:latin typeface="+mn-lt"/>
            </a:endParaRPr>
          </a:p>
        </p:txBody>
      </p:sp>
    </p:spTree>
    <p:extLst>
      <p:ext uri="{BB962C8B-B14F-4D97-AF65-F5344CB8AC3E}">
        <p14:creationId xmlns="" xmlns:p14="http://schemas.microsoft.com/office/powerpoint/2010/main" val="360763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smtClean="0"/>
              <a:t>Meet a Dead End</a:t>
            </a:r>
            <a:endParaRPr altLang="en-US" sz="3600" dirty="0"/>
          </a:p>
        </p:txBody>
      </p:sp>
      <p:pic>
        <p:nvPicPr>
          <p:cNvPr id="8" name="Picture 7"/>
          <p:cNvPicPr>
            <a:picLocks/>
          </p:cNvPicPr>
          <p:nvPr/>
        </p:nvPicPr>
        <p:blipFill>
          <a:blip r:embed="rId2" cstate="print">
            <a:extLst>
              <a:ext uri="{28A0092B-C50C-407E-A947-70E740481C1C}">
                <a14:useLocalDpi xmlns="" xmlns:a14="http://schemas.microsoft.com/office/drawing/2010/main" val="0"/>
              </a:ext>
            </a:extLst>
          </a:blip>
          <a:stretch>
            <a:fillRect/>
          </a:stretch>
        </p:blipFill>
        <p:spPr>
          <a:xfrm>
            <a:off x="1284720" y="2087025"/>
            <a:ext cx="2743200" cy="2743200"/>
          </a:xfrm>
          <a:prstGeom prst="rect">
            <a:avLst/>
          </a:prstGeom>
          <a:ln>
            <a:solidFill>
              <a:schemeClr val="bg2">
                <a:lumMod val="40000"/>
                <a:lumOff val="60000"/>
              </a:schemeClr>
            </a:solidFill>
          </a:ln>
        </p:spPr>
      </p:pic>
      <p:pic>
        <p:nvPicPr>
          <p:cNvPr id="10" name="Picture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284720" y="2095651"/>
            <a:ext cx="304889" cy="304889"/>
          </a:xfrm>
          <a:prstGeom prst="rect">
            <a:avLst/>
          </a:prstGeom>
        </p:spPr>
      </p:pic>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351431" y="2457445"/>
            <a:ext cx="304889" cy="304889"/>
          </a:xfrm>
          <a:prstGeom prst="rect">
            <a:avLst/>
          </a:prstGeom>
        </p:spPr>
      </p:pic>
      <p:pic>
        <p:nvPicPr>
          <p:cNvPr id="12" name="Picture 1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641232" y="2790076"/>
            <a:ext cx="304889" cy="304889"/>
          </a:xfrm>
          <a:prstGeom prst="rect">
            <a:avLst/>
          </a:prstGeom>
        </p:spPr>
      </p:pic>
      <p:pic>
        <p:nvPicPr>
          <p:cNvPr id="13" name="Picture 1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656320" y="3132754"/>
            <a:ext cx="304889" cy="304889"/>
          </a:xfrm>
          <a:prstGeom prst="rect">
            <a:avLst/>
          </a:prstGeom>
        </p:spPr>
      </p:pic>
      <p:pic>
        <p:nvPicPr>
          <p:cNvPr id="16" name="Picture 1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956233" y="3458625"/>
            <a:ext cx="304889" cy="304889"/>
          </a:xfrm>
          <a:prstGeom prst="rect">
            <a:avLst/>
          </a:prstGeom>
        </p:spPr>
      </p:pic>
      <p:sp>
        <p:nvSpPr>
          <p:cNvPr id="20" name="Line 1034"/>
          <p:cNvSpPr>
            <a:spLocks noChangeShapeType="1"/>
          </p:cNvSpPr>
          <p:nvPr/>
        </p:nvSpPr>
        <p:spPr bwMode="auto">
          <a:xfrm rot="5400000" flipV="1">
            <a:off x="2134422" y="4144427"/>
            <a:ext cx="1371601" cy="0"/>
          </a:xfrm>
          <a:prstGeom prst="line">
            <a:avLst/>
          </a:prstGeom>
          <a:noFill/>
          <a:ln w="76200">
            <a:solidFill>
              <a:srgbClr val="FF0000"/>
            </a:solidFill>
            <a:prstDash val="sys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GB"/>
          </a:p>
        </p:txBody>
      </p:sp>
      <p:sp>
        <p:nvSpPr>
          <p:cNvPr id="21" name="Text Box 3"/>
          <p:cNvSpPr txBox="1">
            <a:spLocks noChangeArrowheads="1"/>
          </p:cNvSpPr>
          <p:nvPr/>
        </p:nvSpPr>
        <p:spPr bwMode="auto">
          <a:xfrm>
            <a:off x="4496711" y="3039332"/>
            <a:ext cx="4129704" cy="1015663"/>
          </a:xfrm>
          <a:prstGeom prst="rect">
            <a:avLst/>
          </a:prstGeom>
          <a:solidFill>
            <a:srgbClr val="FF9900"/>
          </a:solidFill>
          <a:ln>
            <a:solidFill>
              <a:schemeClr val="tx1"/>
            </a:solid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solidFill>
                  <a:sysClr val="windowText" lastClr="000000"/>
                </a:solidFill>
              </a:rPr>
              <a:t>Backtrack by moving to</a:t>
            </a:r>
          </a:p>
          <a:p>
            <a:pPr>
              <a:spcBef>
                <a:spcPct val="0"/>
              </a:spcBef>
              <a:buClrTx/>
              <a:buFontTx/>
              <a:buNone/>
            </a:pPr>
            <a:r>
              <a:rPr lang="en-US" altLang="en-US" sz="2000" b="0" dirty="0">
                <a:solidFill>
                  <a:sysClr val="windowText" lastClr="000000"/>
                </a:solidFill>
              </a:rPr>
              <a:t>another slot; if no suitable position, backtrack the previous queen.</a:t>
            </a:r>
          </a:p>
        </p:txBody>
      </p:sp>
      <p:sp>
        <p:nvSpPr>
          <p:cNvPr id="22" name="Text Box 16"/>
          <p:cNvSpPr txBox="1">
            <a:spLocks noChangeArrowheads="1"/>
          </p:cNvSpPr>
          <p:nvPr/>
        </p:nvSpPr>
        <p:spPr bwMode="auto">
          <a:xfrm>
            <a:off x="889329" y="5462201"/>
            <a:ext cx="537518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dirty="0">
                <a:solidFill>
                  <a:srgbClr val="C00000"/>
                </a:solidFill>
              </a:rPr>
              <a:t>Unable to slot queen in this column</a:t>
            </a:r>
          </a:p>
        </p:txBody>
      </p:sp>
      <p:sp>
        <p:nvSpPr>
          <p:cNvPr id="23" name="AutoShape 17"/>
          <p:cNvSpPr>
            <a:spLocks noChangeArrowheads="1"/>
          </p:cNvSpPr>
          <p:nvPr/>
        </p:nvSpPr>
        <p:spPr bwMode="auto">
          <a:xfrm>
            <a:off x="2998323" y="4873680"/>
            <a:ext cx="340100" cy="640080"/>
          </a:xfrm>
          <a:prstGeom prst="upArrow">
            <a:avLst>
              <a:gd name="adj1" fmla="val 50000"/>
              <a:gd name="adj2" fmla="val 79709"/>
            </a:avLst>
          </a:prstGeom>
          <a:solidFill>
            <a:srgbClr val="C00000"/>
          </a:solidFill>
          <a:ln w="19050">
            <a:solidFill>
              <a:schemeClr val="tx1"/>
            </a:solidFill>
            <a:miter lim="800000"/>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solidFill>
                <a:srgbClr val="C00000"/>
              </a:solidFill>
            </a:endParaRPr>
          </a:p>
        </p:txBody>
      </p:sp>
      <p:sp>
        <p:nvSpPr>
          <p:cNvPr id="14" name="TextBox 13"/>
          <p:cNvSpPr txBox="1"/>
          <p:nvPr/>
        </p:nvSpPr>
        <p:spPr>
          <a:xfrm>
            <a:off x="421838" y="5812948"/>
            <a:ext cx="7327667" cy="538609"/>
          </a:xfrm>
          <a:prstGeom prst="rect">
            <a:avLst/>
          </a:prstGeom>
          <a:noFill/>
        </p:spPr>
        <p:txBody>
          <a:bodyPr wrap="square" rtlCol="0">
            <a:spAutoFit/>
          </a:bodyPr>
          <a:lstStyle/>
          <a:p>
            <a:r>
              <a:rPr lang="en-SG" sz="800" b="0" dirty="0">
                <a:solidFill>
                  <a:schemeClr val="bg1">
                    <a:lumMod val="50000"/>
                  </a:schemeClr>
                </a:solidFill>
                <a:latin typeface="+mn-lt"/>
              </a:rPr>
              <a:t>References:</a:t>
            </a:r>
          </a:p>
          <a:p>
            <a:pPr marL="171450" indent="-171450">
              <a:spcBef>
                <a:spcPts val="300"/>
              </a:spcBef>
              <a:buFont typeface="Arial" panose="020B0604020202020204" pitchFamily="34" charset="0"/>
              <a:buChar char="•"/>
            </a:pPr>
            <a:r>
              <a:rPr lang="en-SG" sz="800" b="0" dirty="0">
                <a:solidFill>
                  <a:schemeClr val="bg1">
                    <a:lumMod val="50000"/>
                  </a:schemeClr>
                </a:solidFill>
                <a:latin typeface="+mn-lt"/>
              </a:rPr>
              <a:t>Chessboard black-white [Image]. (2013). Retrieved from </a:t>
            </a:r>
            <a:r>
              <a:rPr lang="en-US" sz="800" b="0" dirty="0">
                <a:solidFill>
                  <a:schemeClr val="bg1">
                    <a:lumMod val="50000"/>
                  </a:schemeClr>
                </a:solidFill>
                <a:latin typeface="+mn-lt"/>
              </a:rPr>
              <a:t>https://pixabay.com/en/board-chess-chessboard-black-white-157165/ </a:t>
            </a:r>
          </a:p>
          <a:p>
            <a:pPr marL="171450" indent="-171450">
              <a:spcBef>
                <a:spcPts val="300"/>
              </a:spcBef>
              <a:buFont typeface="Arial" panose="020B0604020202020204" pitchFamily="34" charset="0"/>
              <a:buChar char="•"/>
            </a:pPr>
            <a:r>
              <a:rPr lang="en-SG" sz="800" b="0" dirty="0" err="1">
                <a:solidFill>
                  <a:schemeClr val="bg1">
                    <a:lumMod val="50000"/>
                  </a:schemeClr>
                </a:solidFill>
              </a:rPr>
              <a:t>Cburnett</a:t>
            </a:r>
            <a:r>
              <a:rPr lang="en-SG" sz="800" b="0" dirty="0">
                <a:solidFill>
                  <a:schemeClr val="bg1">
                    <a:lumMod val="50000"/>
                  </a:schemeClr>
                </a:solidFill>
              </a:rPr>
              <a:t>. (2006). Light queen on transparent square [Image]. Retrieved from https://commons.wikimedia.org/wiki/File:Chess_qlt45.svg</a:t>
            </a:r>
            <a:endParaRPr lang="en-US" sz="800" b="0" dirty="0">
              <a:solidFill>
                <a:schemeClr val="bg1">
                  <a:lumMod val="50000"/>
                </a:schemeClr>
              </a:solidFill>
              <a:latin typeface="+mn-lt"/>
            </a:endParaRPr>
          </a:p>
        </p:txBody>
      </p:sp>
      <p:sp>
        <p:nvSpPr>
          <p:cNvPr id="15" name="Content Placeholder 2"/>
          <p:cNvSpPr>
            <a:spLocks noGrp="1"/>
          </p:cNvSpPr>
          <p:nvPr>
            <p:ph sz="quarter" idx="17"/>
          </p:nvPr>
        </p:nvSpPr>
        <p:spPr>
          <a:xfrm>
            <a:off x="0" y="1484879"/>
            <a:ext cx="8479766" cy="1692291"/>
          </a:xfrm>
        </p:spPr>
        <p:txBody>
          <a:bodyPr/>
          <a:lstStyle/>
          <a:p>
            <a:pPr marL="686006" lvl="1" indent="-263850" eaLnBrk="1" hangingPunct="1">
              <a:spcBef>
                <a:spcPts val="0"/>
              </a:spcBef>
              <a:buFont typeface="Monotype Sorts" pitchFamily="2" charset="2"/>
              <a:buNone/>
              <a:defRPr/>
            </a:pPr>
            <a:r>
              <a:rPr lang="en-US" altLang="en-US" sz="2400" b="1" dirty="0"/>
              <a:t>The Algorithm (Cont</a:t>
            </a:r>
            <a:r>
              <a:rPr lang="en-US" altLang="en-US" sz="2400" b="1" dirty="0" smtClean="0"/>
              <a:t>.):</a:t>
            </a:r>
            <a:endParaRPr lang="en-US" altLang="en-US" sz="2400" b="1" dirty="0"/>
          </a:p>
        </p:txBody>
      </p:sp>
    </p:spTree>
    <p:extLst>
      <p:ext uri="{BB962C8B-B14F-4D97-AF65-F5344CB8AC3E}">
        <p14:creationId xmlns="" xmlns:p14="http://schemas.microsoft.com/office/powerpoint/2010/main" val="3721725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lang="en-US" altLang="en-US" sz="3600" dirty="0"/>
              <a:t>Backtracking </a:t>
            </a:r>
            <a:r>
              <a:rPr lang="en-US" altLang="en-US" sz="3600" dirty="0" smtClean="0"/>
              <a:t>Algorithm (End)</a:t>
            </a:r>
            <a:endParaRPr lang="en-US" altLang="en-US" sz="3600" dirty="0"/>
          </a:p>
        </p:txBody>
      </p:sp>
      <p:sp>
        <p:nvSpPr>
          <p:cNvPr id="3" name="Content Placeholder 2"/>
          <p:cNvSpPr>
            <a:spLocks noGrp="1"/>
          </p:cNvSpPr>
          <p:nvPr>
            <p:ph sz="quarter" idx="17"/>
          </p:nvPr>
        </p:nvSpPr>
        <p:spPr>
          <a:xfrm>
            <a:off x="34506" y="1982604"/>
            <a:ext cx="8643668" cy="3038345"/>
          </a:xfrm>
        </p:spPr>
        <p:txBody>
          <a:bodyPr/>
          <a:lstStyle/>
          <a:p>
            <a:pPr marL="879356" lvl="1" indent="-457200" eaLnBrk="1" hangingPunct="1">
              <a:spcBef>
                <a:spcPts val="0"/>
              </a:spcBef>
              <a:buClr>
                <a:schemeClr val="tx1"/>
              </a:buClr>
              <a:buFont typeface="+mj-lt"/>
              <a:buAutoNum type="arabicPeriod" startAt="6"/>
              <a:defRPr/>
            </a:pPr>
            <a:r>
              <a:rPr lang="en-US" altLang="en-US" dirty="0">
                <a:solidFill>
                  <a:schemeClr val="tx2"/>
                </a:solidFill>
              </a:rPr>
              <a:t>If the current column is the last column and a safe place has been found for the last queen, then a solution to the puzzle has been found.</a:t>
            </a:r>
          </a:p>
          <a:p>
            <a:pPr marL="879356" lvl="1" indent="-457200" eaLnBrk="1" hangingPunct="1">
              <a:spcBef>
                <a:spcPts val="0"/>
              </a:spcBef>
              <a:buClr>
                <a:schemeClr val="tx1"/>
              </a:buClr>
              <a:buFont typeface="+mj-lt"/>
              <a:buAutoNum type="arabicPeriod" startAt="6"/>
              <a:defRPr/>
            </a:pPr>
            <a:endParaRPr lang="en-US" altLang="en-US" dirty="0">
              <a:solidFill>
                <a:schemeClr val="tx2"/>
              </a:solidFill>
            </a:endParaRPr>
          </a:p>
          <a:p>
            <a:pPr marL="879356" lvl="1" indent="-457200" eaLnBrk="1" hangingPunct="1">
              <a:spcBef>
                <a:spcPts val="0"/>
              </a:spcBef>
              <a:buClr>
                <a:schemeClr val="tx1"/>
              </a:buClr>
              <a:buFont typeface="+mj-lt"/>
              <a:buAutoNum type="arabicPeriod" startAt="6"/>
              <a:defRPr/>
            </a:pPr>
            <a:r>
              <a:rPr lang="en-US" altLang="en-US" dirty="0">
                <a:solidFill>
                  <a:schemeClr val="tx2"/>
                </a:solidFill>
              </a:rPr>
              <a:t>If the current column is the first column and its queen is being moved off the board then all possible configurations have been examined, all solutions have been found, and the algorithm terminates. </a:t>
            </a:r>
            <a:endParaRPr lang="en-US" altLang="en-US" dirty="0"/>
          </a:p>
        </p:txBody>
      </p:sp>
      <p:sp>
        <p:nvSpPr>
          <p:cNvPr id="4" name="Content Placeholder 2"/>
          <p:cNvSpPr txBox="1">
            <a:spLocks/>
          </p:cNvSpPr>
          <p:nvPr/>
        </p:nvSpPr>
        <p:spPr bwMode="auto">
          <a:xfrm>
            <a:off x="0" y="1484879"/>
            <a:ext cx="8479766" cy="3058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686006" lvl="1" indent="-263850" eaLnBrk="1" hangingPunct="1">
              <a:spcBef>
                <a:spcPts val="0"/>
              </a:spcBef>
              <a:buFont typeface="Monotype Sorts" pitchFamily="2" charset="2"/>
              <a:buNone/>
              <a:defRPr/>
            </a:pPr>
            <a:r>
              <a:rPr lang="en-US" altLang="en-US" sz="2400" b="1" kern="0" dirty="0" smtClean="0"/>
              <a:t>The Algorithm (Cont.):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a:stCxn id="51" idx="2"/>
            <a:endCxn id="54" idx="0"/>
          </p:cNvCxnSpPr>
          <p:nvPr/>
        </p:nvCxnSpPr>
        <p:spPr>
          <a:xfrm flipH="1">
            <a:off x="1772885" y="1696295"/>
            <a:ext cx="3879863" cy="429444"/>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57" name="Straight Connector 56"/>
          <p:cNvCxnSpPr>
            <a:stCxn id="51" idx="2"/>
          </p:cNvCxnSpPr>
          <p:nvPr/>
        </p:nvCxnSpPr>
        <p:spPr>
          <a:xfrm flipH="1">
            <a:off x="4125137" y="1696295"/>
            <a:ext cx="1527611" cy="407886"/>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58" name="Straight Connector 57"/>
          <p:cNvCxnSpPr>
            <a:stCxn id="51" idx="4"/>
            <a:endCxn id="52" idx="0"/>
          </p:cNvCxnSpPr>
          <p:nvPr/>
        </p:nvCxnSpPr>
        <p:spPr>
          <a:xfrm>
            <a:off x="6086284" y="1900238"/>
            <a:ext cx="36602" cy="23299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59" name="Straight Connector 58"/>
          <p:cNvCxnSpPr>
            <a:stCxn id="51" idx="6"/>
            <a:endCxn id="55" idx="1"/>
          </p:cNvCxnSpPr>
          <p:nvPr/>
        </p:nvCxnSpPr>
        <p:spPr>
          <a:xfrm>
            <a:off x="6519819" y="1696295"/>
            <a:ext cx="1579563" cy="530942"/>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60" name="Straight Connector 59"/>
          <p:cNvCxnSpPr>
            <a:endCxn id="55" idx="4"/>
          </p:cNvCxnSpPr>
          <p:nvPr/>
        </p:nvCxnSpPr>
        <p:spPr>
          <a:xfrm flipH="1" flipV="1">
            <a:off x="8405938" y="2575389"/>
            <a:ext cx="29919" cy="870558"/>
          </a:xfrm>
          <a:prstGeom prst="line">
            <a:avLst/>
          </a:prstGeom>
          <a:ln>
            <a:solidFill>
              <a:srgbClr val="002060"/>
            </a:solidFill>
            <a:prstDash val="dash"/>
          </a:ln>
        </p:spPr>
        <p:style>
          <a:lnRef idx="2">
            <a:schemeClr val="accent6"/>
          </a:lnRef>
          <a:fillRef idx="0">
            <a:schemeClr val="accent6"/>
          </a:fillRef>
          <a:effectRef idx="1">
            <a:schemeClr val="accent6"/>
          </a:effectRef>
          <a:fontRef idx="minor">
            <a:schemeClr val="tx1"/>
          </a:fontRef>
        </p:style>
      </p:cxnSp>
      <p:cxnSp>
        <p:nvCxnSpPr>
          <p:cNvPr id="61" name="Straight Connector 60"/>
          <p:cNvCxnSpPr/>
          <p:nvPr/>
        </p:nvCxnSpPr>
        <p:spPr>
          <a:xfrm>
            <a:off x="6735480" y="2404980"/>
            <a:ext cx="1078531" cy="0"/>
          </a:xfrm>
          <a:prstGeom prst="line">
            <a:avLst/>
          </a:prstGeom>
          <a:ln>
            <a:solidFill>
              <a:srgbClr val="002060"/>
            </a:solidFill>
            <a:prstDash val="sysDash"/>
          </a:ln>
        </p:spPr>
        <p:style>
          <a:lnRef idx="2">
            <a:schemeClr val="accent6"/>
          </a:lnRef>
          <a:fillRef idx="0">
            <a:schemeClr val="accent6"/>
          </a:fillRef>
          <a:effectRef idx="1">
            <a:schemeClr val="accent6"/>
          </a:effectRef>
          <a:fontRef idx="minor">
            <a:schemeClr val="tx1"/>
          </a:fontRef>
        </p:style>
      </p:cxnSp>
      <p:cxnSp>
        <p:nvCxnSpPr>
          <p:cNvPr id="62" name="Straight Connector 61"/>
          <p:cNvCxnSpPr>
            <a:stCxn id="52" idx="4"/>
          </p:cNvCxnSpPr>
          <p:nvPr/>
        </p:nvCxnSpPr>
        <p:spPr>
          <a:xfrm>
            <a:off x="6122886" y="2541114"/>
            <a:ext cx="0" cy="870557"/>
          </a:xfrm>
          <a:prstGeom prst="line">
            <a:avLst/>
          </a:prstGeom>
          <a:ln>
            <a:solidFill>
              <a:srgbClr val="002060"/>
            </a:solidFill>
            <a:prstDash val="sysDash"/>
          </a:ln>
        </p:spPr>
        <p:style>
          <a:lnRef idx="2">
            <a:schemeClr val="accent6"/>
          </a:lnRef>
          <a:fillRef idx="0">
            <a:schemeClr val="accent6"/>
          </a:fillRef>
          <a:effectRef idx="1">
            <a:schemeClr val="accent6"/>
          </a:effectRef>
          <a:fontRef idx="minor">
            <a:schemeClr val="tx1"/>
          </a:fontRef>
        </p:style>
      </p:cxnSp>
      <p:cxnSp>
        <p:nvCxnSpPr>
          <p:cNvPr id="66" name="Straight Connector 65"/>
          <p:cNvCxnSpPr>
            <a:stCxn id="53" idx="5"/>
          </p:cNvCxnSpPr>
          <p:nvPr/>
        </p:nvCxnSpPr>
        <p:spPr>
          <a:xfrm>
            <a:off x="4268179" y="2463353"/>
            <a:ext cx="438726" cy="393405"/>
          </a:xfrm>
          <a:prstGeom prst="line">
            <a:avLst/>
          </a:prstGeom>
          <a:ln>
            <a:solidFill>
              <a:srgbClr val="002060"/>
            </a:solidFill>
            <a:prstDash val="sysDash"/>
          </a:ln>
        </p:spPr>
        <p:style>
          <a:lnRef idx="3">
            <a:schemeClr val="dk1"/>
          </a:lnRef>
          <a:fillRef idx="0">
            <a:schemeClr val="dk1"/>
          </a:fillRef>
          <a:effectRef idx="2">
            <a:schemeClr val="dk1"/>
          </a:effectRef>
          <a:fontRef idx="minor">
            <a:schemeClr val="tx1"/>
          </a:fontRef>
        </p:style>
      </p:cxnSp>
      <p:cxnSp>
        <p:nvCxnSpPr>
          <p:cNvPr id="67" name="Straight Connector 66"/>
          <p:cNvCxnSpPr>
            <a:stCxn id="65" idx="6"/>
          </p:cNvCxnSpPr>
          <p:nvPr/>
        </p:nvCxnSpPr>
        <p:spPr>
          <a:xfrm flipV="1">
            <a:off x="3612434" y="2997952"/>
            <a:ext cx="875108" cy="0"/>
          </a:xfrm>
          <a:prstGeom prst="line">
            <a:avLst/>
          </a:prstGeom>
          <a:ln>
            <a:solidFill>
              <a:srgbClr val="002060"/>
            </a:solidFill>
            <a:prstDash val="sysDash"/>
          </a:ln>
        </p:spPr>
        <p:style>
          <a:lnRef idx="3">
            <a:schemeClr val="dk1"/>
          </a:lnRef>
          <a:fillRef idx="0">
            <a:schemeClr val="dk1"/>
          </a:fillRef>
          <a:effectRef idx="2">
            <a:schemeClr val="dk1"/>
          </a:effectRef>
          <a:fontRef idx="minor">
            <a:schemeClr val="tx1"/>
          </a:fontRef>
        </p:style>
      </p:cxnSp>
      <p:cxnSp>
        <p:nvCxnSpPr>
          <p:cNvPr id="68" name="Straight Connector 67"/>
          <p:cNvCxnSpPr>
            <a:stCxn id="65" idx="5"/>
          </p:cNvCxnSpPr>
          <p:nvPr/>
        </p:nvCxnSpPr>
        <p:spPr>
          <a:xfrm>
            <a:off x="3485454" y="3164022"/>
            <a:ext cx="355095" cy="441444"/>
          </a:xfrm>
          <a:prstGeom prst="line">
            <a:avLst/>
          </a:prstGeom>
          <a:ln>
            <a:solidFill>
              <a:srgbClr val="002060"/>
            </a:solidFill>
            <a:prstDash val="sysDash"/>
          </a:ln>
        </p:spPr>
        <p:style>
          <a:lnRef idx="3">
            <a:schemeClr val="dk1"/>
          </a:lnRef>
          <a:fillRef idx="0">
            <a:schemeClr val="dk1"/>
          </a:fillRef>
          <a:effectRef idx="2">
            <a:schemeClr val="dk1"/>
          </a:effectRef>
          <a:fontRef idx="minor">
            <a:schemeClr val="tx1"/>
          </a:fontRef>
        </p:style>
      </p:cxnSp>
      <p:cxnSp>
        <p:nvCxnSpPr>
          <p:cNvPr id="69" name="Straight Connector 68"/>
          <p:cNvCxnSpPr>
            <a:stCxn id="64" idx="5"/>
          </p:cNvCxnSpPr>
          <p:nvPr/>
        </p:nvCxnSpPr>
        <p:spPr>
          <a:xfrm>
            <a:off x="2390268" y="3111990"/>
            <a:ext cx="404187" cy="306847"/>
          </a:xfrm>
          <a:prstGeom prst="line">
            <a:avLst/>
          </a:prstGeom>
          <a:ln>
            <a:solidFill>
              <a:srgbClr val="002060"/>
            </a:solidFill>
            <a:prstDash val="sysDash"/>
          </a:ln>
        </p:spPr>
        <p:style>
          <a:lnRef idx="2">
            <a:schemeClr val="accent6"/>
          </a:lnRef>
          <a:fillRef idx="0">
            <a:schemeClr val="accent6"/>
          </a:fillRef>
          <a:effectRef idx="1">
            <a:schemeClr val="accent6"/>
          </a:effectRef>
          <a:fontRef idx="minor">
            <a:schemeClr val="tx1"/>
          </a:fontRef>
        </p:style>
      </p:cxnSp>
      <p:cxnSp>
        <p:nvCxnSpPr>
          <p:cNvPr id="77" name="Straight Connector 76"/>
          <p:cNvCxnSpPr>
            <a:stCxn id="54" idx="4"/>
            <a:endCxn id="63" idx="0"/>
          </p:cNvCxnSpPr>
          <p:nvPr/>
        </p:nvCxnSpPr>
        <p:spPr>
          <a:xfrm flipH="1">
            <a:off x="988527" y="2533625"/>
            <a:ext cx="784358" cy="231056"/>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78" name="Straight Connector 77"/>
          <p:cNvCxnSpPr>
            <a:stCxn id="54" idx="4"/>
            <a:endCxn id="64" idx="0"/>
          </p:cNvCxnSpPr>
          <p:nvPr/>
        </p:nvCxnSpPr>
        <p:spPr>
          <a:xfrm>
            <a:off x="1772885" y="2533625"/>
            <a:ext cx="310828" cy="230213"/>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79" name="Straight Connector 78"/>
          <p:cNvCxnSpPr/>
          <p:nvPr/>
        </p:nvCxnSpPr>
        <p:spPr>
          <a:xfrm>
            <a:off x="2157923" y="2404980"/>
            <a:ext cx="788588" cy="358015"/>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80" name="Straight Connector 79"/>
          <p:cNvCxnSpPr>
            <a:stCxn id="70" idx="0"/>
            <a:endCxn id="63" idx="4"/>
          </p:cNvCxnSpPr>
          <p:nvPr/>
        </p:nvCxnSpPr>
        <p:spPr>
          <a:xfrm flipV="1">
            <a:off x="988527" y="3172567"/>
            <a:ext cx="0" cy="361158"/>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81" name="Straight Connector 80"/>
          <p:cNvCxnSpPr>
            <a:stCxn id="71" idx="0"/>
            <a:endCxn id="63" idx="4"/>
          </p:cNvCxnSpPr>
          <p:nvPr/>
        </p:nvCxnSpPr>
        <p:spPr>
          <a:xfrm flipH="1" flipV="1">
            <a:off x="988527" y="3172567"/>
            <a:ext cx="1153883" cy="361158"/>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82" name="Straight Connector 81"/>
          <p:cNvCxnSpPr>
            <a:stCxn id="72" idx="0"/>
            <a:endCxn id="70" idx="4"/>
          </p:cNvCxnSpPr>
          <p:nvPr/>
        </p:nvCxnSpPr>
        <p:spPr>
          <a:xfrm flipV="1">
            <a:off x="987118" y="3941611"/>
            <a:ext cx="1409" cy="214944"/>
          </a:xfrm>
          <a:prstGeom prst="line">
            <a:avLst/>
          </a:prstGeom>
          <a:ln>
            <a:solidFill>
              <a:schemeClr val="tx1"/>
            </a:solidFill>
          </a:ln>
        </p:spPr>
        <p:style>
          <a:lnRef idx="3">
            <a:schemeClr val="lt1"/>
          </a:lnRef>
          <a:fillRef idx="1">
            <a:schemeClr val="accent1"/>
          </a:fillRef>
          <a:effectRef idx="1">
            <a:schemeClr val="accent1"/>
          </a:effectRef>
          <a:fontRef idx="minor">
            <a:schemeClr val="lt1"/>
          </a:fontRef>
        </p:style>
      </p:cxnSp>
      <p:cxnSp>
        <p:nvCxnSpPr>
          <p:cNvPr id="83" name="Straight Connector 82"/>
          <p:cNvCxnSpPr>
            <a:stCxn id="73" idx="0"/>
            <a:endCxn id="70" idx="4"/>
          </p:cNvCxnSpPr>
          <p:nvPr/>
        </p:nvCxnSpPr>
        <p:spPr>
          <a:xfrm flipH="1" flipV="1">
            <a:off x="988527" y="3941611"/>
            <a:ext cx="1160163" cy="307252"/>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84" name="Straight Connector 83"/>
          <p:cNvCxnSpPr>
            <a:stCxn id="72" idx="4"/>
            <a:endCxn id="76" idx="0"/>
          </p:cNvCxnSpPr>
          <p:nvPr/>
        </p:nvCxnSpPr>
        <p:spPr>
          <a:xfrm>
            <a:off x="987118" y="4564441"/>
            <a:ext cx="573" cy="232933"/>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85" name="Straight Connector 84"/>
          <p:cNvCxnSpPr>
            <a:stCxn id="75" idx="0"/>
            <a:endCxn id="72" idx="4"/>
          </p:cNvCxnSpPr>
          <p:nvPr/>
        </p:nvCxnSpPr>
        <p:spPr>
          <a:xfrm flipH="1" flipV="1">
            <a:off x="987118" y="4564441"/>
            <a:ext cx="1155292" cy="232933"/>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86" name="Straight Connector 85"/>
          <p:cNvCxnSpPr>
            <a:stCxn id="74" idx="0"/>
            <a:endCxn id="73" idx="5"/>
          </p:cNvCxnSpPr>
          <p:nvPr/>
        </p:nvCxnSpPr>
        <p:spPr>
          <a:xfrm flipH="1" flipV="1">
            <a:off x="2455245" y="4597015"/>
            <a:ext cx="780718" cy="178541"/>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89" name="Straight Connector 88"/>
          <p:cNvCxnSpPr>
            <a:stCxn id="74" idx="4"/>
            <a:endCxn id="87" idx="0"/>
          </p:cNvCxnSpPr>
          <p:nvPr/>
        </p:nvCxnSpPr>
        <p:spPr>
          <a:xfrm>
            <a:off x="3235963" y="5183442"/>
            <a:ext cx="0" cy="17099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90" name="Straight Connector 89"/>
          <p:cNvCxnSpPr>
            <a:stCxn id="87" idx="4"/>
            <a:endCxn id="88" idx="0"/>
          </p:cNvCxnSpPr>
          <p:nvPr/>
        </p:nvCxnSpPr>
        <p:spPr>
          <a:xfrm>
            <a:off x="3235963" y="5762323"/>
            <a:ext cx="0" cy="20990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91" name="Straight Connector 90"/>
          <p:cNvCxnSpPr/>
          <p:nvPr/>
        </p:nvCxnSpPr>
        <p:spPr>
          <a:xfrm flipV="1">
            <a:off x="2592361" y="3737668"/>
            <a:ext cx="1054517" cy="0"/>
          </a:xfrm>
          <a:prstGeom prst="line">
            <a:avLst/>
          </a:prstGeom>
          <a:ln>
            <a:solidFill>
              <a:srgbClr val="002060"/>
            </a:solidFill>
            <a:prstDash val="sysDash"/>
          </a:ln>
        </p:spPr>
        <p:style>
          <a:lnRef idx="3">
            <a:schemeClr val="dk1"/>
          </a:lnRef>
          <a:fillRef idx="0">
            <a:schemeClr val="dk1"/>
          </a:fillRef>
          <a:effectRef idx="2">
            <a:schemeClr val="dk1"/>
          </a:effectRef>
          <a:fontRef idx="minor">
            <a:schemeClr val="tx1"/>
          </a:fontRef>
        </p:style>
      </p:cxnSp>
      <p:cxnSp>
        <p:nvCxnSpPr>
          <p:cNvPr id="92" name="Straight Connector 91"/>
          <p:cNvCxnSpPr>
            <a:stCxn id="71" idx="5"/>
          </p:cNvCxnSpPr>
          <p:nvPr/>
        </p:nvCxnSpPr>
        <p:spPr>
          <a:xfrm>
            <a:off x="2448965" y="3881877"/>
            <a:ext cx="558301" cy="213360"/>
          </a:xfrm>
          <a:prstGeom prst="line">
            <a:avLst/>
          </a:prstGeom>
          <a:ln>
            <a:solidFill>
              <a:srgbClr val="002060"/>
            </a:solidFill>
            <a:prstDash val="sysDash"/>
          </a:ln>
        </p:spPr>
        <p:style>
          <a:lnRef idx="3">
            <a:schemeClr val="dk1"/>
          </a:lnRef>
          <a:fillRef idx="0">
            <a:schemeClr val="dk1"/>
          </a:fillRef>
          <a:effectRef idx="2">
            <a:schemeClr val="dk1"/>
          </a:effectRef>
          <a:fontRef idx="minor">
            <a:schemeClr val="tx1"/>
          </a:fontRef>
        </p:style>
      </p:cxnSp>
      <p:cxnSp>
        <p:nvCxnSpPr>
          <p:cNvPr id="93" name="Straight Connector 92"/>
          <p:cNvCxnSpPr>
            <a:stCxn id="73" idx="6"/>
          </p:cNvCxnSpPr>
          <p:nvPr/>
        </p:nvCxnSpPr>
        <p:spPr>
          <a:xfrm>
            <a:off x="2582225" y="4452806"/>
            <a:ext cx="740434" cy="9688"/>
          </a:xfrm>
          <a:prstGeom prst="line">
            <a:avLst/>
          </a:prstGeom>
          <a:ln>
            <a:solidFill>
              <a:srgbClr val="002060"/>
            </a:solidFill>
            <a:prstDash val="sysDash"/>
          </a:ln>
        </p:spPr>
        <p:style>
          <a:lnRef idx="2">
            <a:schemeClr val="accent6"/>
          </a:lnRef>
          <a:fillRef idx="0">
            <a:schemeClr val="accent6"/>
          </a:fillRef>
          <a:effectRef idx="1">
            <a:schemeClr val="accent6"/>
          </a:effectRef>
          <a:fontRef idx="minor">
            <a:schemeClr val="tx1"/>
          </a:fontRef>
        </p:style>
      </p:cxnSp>
      <p:cxnSp>
        <p:nvCxnSpPr>
          <p:cNvPr id="94" name="Straight Connector 93"/>
          <p:cNvCxnSpPr/>
          <p:nvPr/>
        </p:nvCxnSpPr>
        <p:spPr>
          <a:xfrm flipV="1">
            <a:off x="3669498" y="4979498"/>
            <a:ext cx="445435" cy="1"/>
          </a:xfrm>
          <a:prstGeom prst="line">
            <a:avLst/>
          </a:prstGeom>
          <a:ln>
            <a:solidFill>
              <a:srgbClr val="002060"/>
            </a:solidFill>
            <a:prstDash val="sysDash"/>
          </a:ln>
        </p:spPr>
        <p:style>
          <a:lnRef idx="2">
            <a:schemeClr val="accent6"/>
          </a:lnRef>
          <a:fillRef idx="0">
            <a:schemeClr val="accent6"/>
          </a:fillRef>
          <a:effectRef idx="1">
            <a:schemeClr val="accent6"/>
          </a:effectRef>
          <a:fontRef idx="minor">
            <a:schemeClr val="tx1"/>
          </a:fontRef>
        </p:style>
      </p:cxnSp>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smtClean="0"/>
              <a:t>Solution Space</a:t>
            </a:r>
            <a:endParaRPr altLang="en-US" sz="3600" dirty="0"/>
          </a:p>
        </p:txBody>
      </p:sp>
      <p:sp>
        <p:nvSpPr>
          <p:cNvPr id="51" name="Oval 2"/>
          <p:cNvSpPr>
            <a:spLocks noChangeArrowheads="1"/>
          </p:cNvSpPr>
          <p:nvPr/>
        </p:nvSpPr>
        <p:spPr bwMode="auto">
          <a:xfrm>
            <a:off x="5652748" y="1492352"/>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start</a:t>
            </a:r>
          </a:p>
        </p:txBody>
      </p:sp>
      <p:sp>
        <p:nvSpPr>
          <p:cNvPr id="52" name="Oval 2"/>
          <p:cNvSpPr>
            <a:spLocks noChangeArrowheads="1"/>
          </p:cNvSpPr>
          <p:nvPr/>
        </p:nvSpPr>
        <p:spPr bwMode="auto">
          <a:xfrm>
            <a:off x="5689350" y="2133228"/>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(3,1)</a:t>
            </a:r>
          </a:p>
        </p:txBody>
      </p:sp>
      <p:sp>
        <p:nvSpPr>
          <p:cNvPr id="53" name="Oval 2"/>
          <p:cNvSpPr>
            <a:spLocks noChangeArrowheads="1"/>
          </p:cNvSpPr>
          <p:nvPr/>
        </p:nvSpPr>
        <p:spPr bwMode="auto">
          <a:xfrm>
            <a:off x="3528088" y="2115201"/>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(2,1)</a:t>
            </a:r>
          </a:p>
        </p:txBody>
      </p:sp>
      <p:sp>
        <p:nvSpPr>
          <p:cNvPr id="54" name="Oval 2"/>
          <p:cNvSpPr>
            <a:spLocks noChangeArrowheads="1"/>
          </p:cNvSpPr>
          <p:nvPr/>
        </p:nvSpPr>
        <p:spPr bwMode="auto">
          <a:xfrm>
            <a:off x="1339349" y="2125739"/>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(1,1)</a:t>
            </a:r>
          </a:p>
        </p:txBody>
      </p:sp>
      <p:sp>
        <p:nvSpPr>
          <p:cNvPr id="55" name="Oval 2"/>
          <p:cNvSpPr>
            <a:spLocks noChangeArrowheads="1"/>
          </p:cNvSpPr>
          <p:nvPr/>
        </p:nvSpPr>
        <p:spPr bwMode="auto">
          <a:xfrm>
            <a:off x="7972402" y="2167503"/>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(8,1)</a:t>
            </a:r>
          </a:p>
        </p:txBody>
      </p:sp>
      <p:sp>
        <p:nvSpPr>
          <p:cNvPr id="63" name="Oval 2"/>
          <p:cNvSpPr>
            <a:spLocks noChangeArrowheads="1"/>
          </p:cNvSpPr>
          <p:nvPr/>
        </p:nvSpPr>
        <p:spPr bwMode="auto">
          <a:xfrm>
            <a:off x="554991" y="2764681"/>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(3,2)</a:t>
            </a:r>
          </a:p>
        </p:txBody>
      </p:sp>
      <p:sp>
        <p:nvSpPr>
          <p:cNvPr id="64" name="Oval 2"/>
          <p:cNvSpPr>
            <a:spLocks noChangeArrowheads="1"/>
          </p:cNvSpPr>
          <p:nvPr/>
        </p:nvSpPr>
        <p:spPr bwMode="auto">
          <a:xfrm>
            <a:off x="1650177" y="2763838"/>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(4,2)</a:t>
            </a:r>
          </a:p>
        </p:txBody>
      </p:sp>
      <p:sp>
        <p:nvSpPr>
          <p:cNvPr id="65" name="Oval 2"/>
          <p:cNvSpPr>
            <a:spLocks noChangeArrowheads="1"/>
          </p:cNvSpPr>
          <p:nvPr/>
        </p:nvSpPr>
        <p:spPr bwMode="auto">
          <a:xfrm>
            <a:off x="2745363" y="2815870"/>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(5,2)</a:t>
            </a:r>
          </a:p>
        </p:txBody>
      </p:sp>
      <p:sp>
        <p:nvSpPr>
          <p:cNvPr id="70" name="Oval 2"/>
          <p:cNvSpPr>
            <a:spLocks noChangeArrowheads="1"/>
          </p:cNvSpPr>
          <p:nvPr/>
        </p:nvSpPr>
        <p:spPr bwMode="auto">
          <a:xfrm>
            <a:off x="554991" y="3533725"/>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(5,3)</a:t>
            </a:r>
          </a:p>
        </p:txBody>
      </p:sp>
      <p:sp>
        <p:nvSpPr>
          <p:cNvPr id="71" name="Oval 2"/>
          <p:cNvSpPr>
            <a:spLocks noChangeArrowheads="1"/>
          </p:cNvSpPr>
          <p:nvPr/>
        </p:nvSpPr>
        <p:spPr bwMode="auto">
          <a:xfrm>
            <a:off x="1708874" y="3533725"/>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(6,3)</a:t>
            </a:r>
          </a:p>
        </p:txBody>
      </p:sp>
      <p:sp>
        <p:nvSpPr>
          <p:cNvPr id="72" name="Oval 2"/>
          <p:cNvSpPr>
            <a:spLocks noChangeArrowheads="1"/>
          </p:cNvSpPr>
          <p:nvPr/>
        </p:nvSpPr>
        <p:spPr bwMode="auto">
          <a:xfrm>
            <a:off x="553582" y="4156555"/>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(2,4)</a:t>
            </a:r>
          </a:p>
        </p:txBody>
      </p:sp>
      <p:sp>
        <p:nvSpPr>
          <p:cNvPr id="73" name="Oval 2"/>
          <p:cNvSpPr>
            <a:spLocks noChangeArrowheads="1"/>
          </p:cNvSpPr>
          <p:nvPr/>
        </p:nvSpPr>
        <p:spPr bwMode="auto">
          <a:xfrm>
            <a:off x="1715154" y="4248863"/>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(7,4)</a:t>
            </a:r>
          </a:p>
        </p:txBody>
      </p:sp>
      <p:sp>
        <p:nvSpPr>
          <p:cNvPr id="74" name="Oval 2"/>
          <p:cNvSpPr>
            <a:spLocks noChangeArrowheads="1"/>
          </p:cNvSpPr>
          <p:nvPr/>
        </p:nvSpPr>
        <p:spPr bwMode="auto">
          <a:xfrm>
            <a:off x="2802427" y="4775556"/>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(2,5)</a:t>
            </a:r>
          </a:p>
        </p:txBody>
      </p:sp>
      <p:sp>
        <p:nvSpPr>
          <p:cNvPr id="75" name="Oval 2"/>
          <p:cNvSpPr>
            <a:spLocks noChangeArrowheads="1"/>
          </p:cNvSpPr>
          <p:nvPr/>
        </p:nvSpPr>
        <p:spPr bwMode="auto">
          <a:xfrm>
            <a:off x="1708874" y="4797374"/>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(8,5)</a:t>
            </a:r>
          </a:p>
        </p:txBody>
      </p:sp>
      <p:sp>
        <p:nvSpPr>
          <p:cNvPr id="76" name="Oval 2"/>
          <p:cNvSpPr>
            <a:spLocks noChangeArrowheads="1"/>
          </p:cNvSpPr>
          <p:nvPr/>
        </p:nvSpPr>
        <p:spPr bwMode="auto">
          <a:xfrm>
            <a:off x="554155" y="4797374"/>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(4,5)</a:t>
            </a:r>
          </a:p>
        </p:txBody>
      </p:sp>
      <p:sp>
        <p:nvSpPr>
          <p:cNvPr id="87" name="Oval 2"/>
          <p:cNvSpPr>
            <a:spLocks noChangeArrowheads="1"/>
          </p:cNvSpPr>
          <p:nvPr/>
        </p:nvSpPr>
        <p:spPr bwMode="auto">
          <a:xfrm>
            <a:off x="2802427" y="5354437"/>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(4,6)</a:t>
            </a:r>
          </a:p>
        </p:txBody>
      </p:sp>
      <p:sp>
        <p:nvSpPr>
          <p:cNvPr id="88" name="Oval 2"/>
          <p:cNvSpPr>
            <a:spLocks noChangeArrowheads="1"/>
          </p:cNvSpPr>
          <p:nvPr/>
        </p:nvSpPr>
        <p:spPr bwMode="auto">
          <a:xfrm>
            <a:off x="2802427" y="5972226"/>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(6,7)</a:t>
            </a:r>
          </a:p>
        </p:txBody>
      </p:sp>
      <p:sp>
        <p:nvSpPr>
          <p:cNvPr id="12" name="TextBox 11"/>
          <p:cNvSpPr txBox="1"/>
          <p:nvPr/>
        </p:nvSpPr>
        <p:spPr>
          <a:xfrm>
            <a:off x="4629834" y="4257213"/>
            <a:ext cx="3779970" cy="1015663"/>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en-US" sz="2000" b="0" dirty="0">
                <a:solidFill>
                  <a:sysClr val="windowText" lastClr="000000"/>
                </a:solidFill>
              </a:rPr>
              <a:t>The solution space for the 8-queen problem. DFS is used to search for a solution</a:t>
            </a:r>
            <a:r>
              <a:rPr lang="en-SG" altLang="en-US" sz="2000" b="0" dirty="0">
                <a:solidFill>
                  <a:sysClr val="windowText" lastClr="000000"/>
                </a:solidFill>
              </a:rPr>
              <a:t>.</a:t>
            </a:r>
            <a:endParaRPr lang="en-US" altLang="en-US" sz="2000" b="0" dirty="0">
              <a:solidFill>
                <a:sysClr val="windowText" lastClr="000000"/>
              </a:solidFill>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lang="en-US" altLang="en-US" sz="3600" dirty="0" smtClean="0"/>
              <a:t>Recursive Algorithm</a:t>
            </a:r>
            <a:endParaRPr altLang="en-US" sz="3600" dirty="0"/>
          </a:p>
        </p:txBody>
      </p:sp>
      <p:sp>
        <p:nvSpPr>
          <p:cNvPr id="8" name="Content Placeholder 2"/>
          <p:cNvSpPr>
            <a:spLocks noGrp="1"/>
          </p:cNvSpPr>
          <p:nvPr>
            <p:ph sz="quarter" idx="17"/>
          </p:nvPr>
        </p:nvSpPr>
        <p:spPr>
          <a:xfrm>
            <a:off x="889341" y="1872229"/>
            <a:ext cx="8013120" cy="4223771"/>
          </a:xfrm>
        </p:spPr>
        <p:txBody>
          <a:bodyPr/>
          <a:lstStyle/>
          <a:p>
            <a:pPr marL="0" indent="0">
              <a:buNone/>
              <a:defRPr/>
            </a:pPr>
            <a:r>
              <a:rPr lang="en-US" sz="2400" b="1" dirty="0">
                <a:solidFill>
                  <a:srgbClr val="C00000"/>
                </a:solidFill>
              </a:rPr>
              <a:t>Recursive function</a:t>
            </a:r>
            <a:r>
              <a:rPr lang="en-US" sz="2400" b="1" dirty="0" smtClean="0">
                <a:solidFill>
                  <a:srgbClr val="C00000"/>
                </a:solidFill>
              </a:rPr>
              <a:t>:</a:t>
            </a:r>
            <a:endParaRPr lang="en-US" sz="2000" dirty="0">
              <a:solidFill>
                <a:srgbClr val="C00000"/>
              </a:solidFill>
            </a:endParaRPr>
          </a:p>
          <a:p>
            <a:pPr marL="0" indent="0">
              <a:spcBef>
                <a:spcPts val="600"/>
              </a:spcBef>
              <a:buFont typeface="Wingdings" panose="05000000000000000000" pitchFamily="2" charset="2"/>
              <a:buNone/>
              <a:defRPr/>
            </a:pPr>
            <a:r>
              <a:rPr lang="en-US" sz="2000" b="1" dirty="0">
                <a:solidFill>
                  <a:schemeClr val="tx1"/>
                </a:solidFill>
              </a:rPr>
              <a:t>solve_from (Queens configuration</a:t>
            </a:r>
            <a:r>
              <a:rPr lang="en-US" sz="2000" b="1" dirty="0" smtClean="0">
                <a:solidFill>
                  <a:schemeClr val="tx1"/>
                </a:solidFill>
              </a:rPr>
              <a:t>)</a:t>
            </a:r>
            <a:r>
              <a:rPr lang="en-US" sz="2000" dirty="0" smtClean="0">
                <a:solidFill>
                  <a:schemeClr val="tx1"/>
                </a:solidFill>
              </a:rPr>
              <a:t>{</a:t>
            </a:r>
            <a:endParaRPr lang="en-US" sz="2000" dirty="0">
              <a:solidFill>
                <a:schemeClr val="tx1"/>
              </a:solidFill>
            </a:endParaRPr>
          </a:p>
          <a:p>
            <a:pPr marL="0" indent="0" defTabSz="342900">
              <a:spcBef>
                <a:spcPts val="600"/>
              </a:spcBef>
              <a:buFont typeface="Wingdings" panose="05000000000000000000" pitchFamily="2" charset="2"/>
              <a:buNone/>
              <a:defRPr/>
            </a:pPr>
            <a:r>
              <a:rPr lang="en-US" sz="2000" dirty="0">
                <a:solidFill>
                  <a:schemeClr val="tx1"/>
                </a:solidFill>
              </a:rPr>
              <a:t>	</a:t>
            </a:r>
            <a:r>
              <a:rPr lang="en-US" sz="2000" b="1" dirty="0">
                <a:solidFill>
                  <a:schemeClr val="tx1"/>
                </a:solidFill>
              </a:rPr>
              <a:t>if </a:t>
            </a:r>
            <a:r>
              <a:rPr lang="en-US" sz="2000" dirty="0">
                <a:solidFill>
                  <a:schemeClr val="tx1"/>
                </a:solidFill>
              </a:rPr>
              <a:t>Queens configuration </a:t>
            </a:r>
            <a:r>
              <a:rPr lang="en-US" sz="2000" i="1" dirty="0">
                <a:solidFill>
                  <a:schemeClr val="tx1"/>
                </a:solidFill>
              </a:rPr>
              <a:t>already contains eight queens</a:t>
            </a:r>
          </a:p>
          <a:p>
            <a:pPr marL="0" indent="0" defTabSz="342900">
              <a:spcBef>
                <a:spcPts val="600"/>
              </a:spcBef>
              <a:buFont typeface="Wingdings" panose="05000000000000000000" pitchFamily="2" charset="2"/>
              <a:buNone/>
              <a:defRPr/>
            </a:pPr>
            <a:r>
              <a:rPr lang="en-US" sz="2000" i="1" dirty="0">
                <a:solidFill>
                  <a:schemeClr val="tx1"/>
                </a:solidFill>
              </a:rPr>
              <a:t>      	print</a:t>
            </a:r>
            <a:r>
              <a:rPr lang="en-US" sz="2000" dirty="0">
                <a:solidFill>
                  <a:schemeClr val="tx1"/>
                </a:solidFill>
              </a:rPr>
              <a:t> configuration</a:t>
            </a:r>
          </a:p>
          <a:p>
            <a:pPr marL="0" indent="0" defTabSz="342900">
              <a:spcBef>
                <a:spcPts val="600"/>
              </a:spcBef>
              <a:buFont typeface="Wingdings" panose="05000000000000000000" pitchFamily="2" charset="2"/>
              <a:buNone/>
              <a:defRPr/>
            </a:pPr>
            <a:r>
              <a:rPr lang="en-US" sz="2000" b="1" dirty="0">
                <a:solidFill>
                  <a:schemeClr val="tx1"/>
                </a:solidFill>
              </a:rPr>
              <a:t>	else</a:t>
            </a:r>
          </a:p>
          <a:p>
            <a:pPr marL="0" indent="0" defTabSz="342900">
              <a:spcBef>
                <a:spcPts val="600"/>
              </a:spcBef>
              <a:buFont typeface="Wingdings" panose="05000000000000000000" pitchFamily="2" charset="2"/>
              <a:buNone/>
              <a:defRPr/>
            </a:pPr>
            <a:r>
              <a:rPr lang="en-US" sz="2000" b="1" dirty="0">
                <a:solidFill>
                  <a:schemeClr val="tx1"/>
                </a:solidFill>
              </a:rPr>
              <a:t>		for</a:t>
            </a:r>
            <a:r>
              <a:rPr lang="en-US" sz="2000" dirty="0">
                <a:solidFill>
                  <a:schemeClr val="tx1"/>
                </a:solidFill>
              </a:rPr>
              <a:t> </a:t>
            </a:r>
            <a:r>
              <a:rPr lang="en-US" sz="2000" i="1" dirty="0">
                <a:solidFill>
                  <a:schemeClr val="tx1"/>
                </a:solidFill>
              </a:rPr>
              <a:t>every chessboard square</a:t>
            </a:r>
            <a:r>
              <a:rPr lang="en-US" sz="2000" dirty="0">
                <a:solidFill>
                  <a:srgbClr val="800000"/>
                </a:solidFill>
              </a:rPr>
              <a:t> </a:t>
            </a:r>
            <a:r>
              <a:rPr lang="en-US" sz="2000" dirty="0">
                <a:solidFill>
                  <a:schemeClr val="tx1"/>
                </a:solidFill>
              </a:rPr>
              <a:t>p </a:t>
            </a:r>
            <a:r>
              <a:rPr lang="en-US" sz="2000" i="1" dirty="0">
                <a:solidFill>
                  <a:schemeClr val="tx1"/>
                </a:solidFill>
              </a:rPr>
              <a:t>that is unguarded </a:t>
            </a:r>
            <a:r>
              <a:rPr lang="en-US" sz="2000" dirty="0">
                <a:solidFill>
                  <a:schemeClr val="tx1"/>
                </a:solidFill>
              </a:rPr>
              <a:t>by </a:t>
            </a:r>
            <a:r>
              <a:rPr lang="en-US" sz="2000" dirty="0" smtClean="0">
                <a:solidFill>
                  <a:schemeClr val="tx1"/>
                </a:solidFill>
              </a:rPr>
              <a:t>configuration</a:t>
            </a:r>
            <a:endParaRPr lang="en-US" sz="2000" dirty="0">
              <a:solidFill>
                <a:schemeClr val="tx1"/>
              </a:solidFill>
            </a:endParaRPr>
          </a:p>
          <a:p>
            <a:pPr marL="0" indent="0" defTabSz="342900">
              <a:spcBef>
                <a:spcPts val="600"/>
              </a:spcBef>
              <a:buNone/>
              <a:defRPr/>
            </a:pPr>
            <a:r>
              <a:rPr lang="en-US" sz="2000" dirty="0">
                <a:solidFill>
                  <a:schemeClr val="tx1"/>
                </a:solidFill>
              </a:rPr>
              <a:t>	 </a:t>
            </a:r>
            <a:r>
              <a:rPr lang="en-US" sz="2000" dirty="0" smtClean="0">
                <a:solidFill>
                  <a:schemeClr val="tx1"/>
                </a:solidFill>
              </a:rPr>
              <a:t>   { 	</a:t>
            </a:r>
            <a:r>
              <a:rPr lang="en-US" sz="2000" i="1" dirty="0" smtClean="0">
                <a:solidFill>
                  <a:schemeClr val="tx1"/>
                </a:solidFill>
              </a:rPr>
              <a:t>add </a:t>
            </a:r>
            <a:r>
              <a:rPr lang="en-US" sz="2000" i="1" dirty="0">
                <a:solidFill>
                  <a:schemeClr val="tx1"/>
                </a:solidFill>
              </a:rPr>
              <a:t>a queen on square </a:t>
            </a:r>
            <a:r>
              <a:rPr lang="en-US" sz="2000" dirty="0">
                <a:solidFill>
                  <a:schemeClr val="tx1"/>
                </a:solidFill>
              </a:rPr>
              <a:t>p to configuration;</a:t>
            </a:r>
          </a:p>
          <a:p>
            <a:pPr marL="0" indent="0" defTabSz="342900">
              <a:spcBef>
                <a:spcPts val="600"/>
              </a:spcBef>
              <a:buFont typeface="Wingdings" panose="05000000000000000000" pitchFamily="2" charset="2"/>
              <a:buNone/>
              <a:defRPr/>
            </a:pPr>
            <a:r>
              <a:rPr lang="en-US" sz="2000" dirty="0">
                <a:solidFill>
                  <a:schemeClr val="tx1"/>
                </a:solidFill>
              </a:rPr>
              <a:t>			</a:t>
            </a:r>
            <a:r>
              <a:rPr lang="en-US" sz="2000" b="1" dirty="0">
                <a:solidFill>
                  <a:schemeClr val="tx1"/>
                </a:solidFill>
              </a:rPr>
              <a:t>solve_from(configuration);</a:t>
            </a:r>
          </a:p>
          <a:p>
            <a:pPr marL="0" indent="0" defTabSz="342900">
              <a:spcBef>
                <a:spcPts val="600"/>
              </a:spcBef>
              <a:buFont typeface="Wingdings" panose="05000000000000000000" pitchFamily="2" charset="2"/>
              <a:buNone/>
              <a:defRPr/>
            </a:pPr>
            <a:r>
              <a:rPr lang="en-US" sz="2000" dirty="0">
                <a:solidFill>
                  <a:schemeClr val="tx1"/>
                </a:solidFill>
              </a:rPr>
              <a:t>			</a:t>
            </a:r>
            <a:r>
              <a:rPr lang="en-US" sz="2000" i="1" dirty="0">
                <a:solidFill>
                  <a:schemeClr val="tx1"/>
                </a:solidFill>
              </a:rPr>
              <a:t>remove the queen from square </a:t>
            </a:r>
            <a:r>
              <a:rPr lang="en-US" sz="2000" dirty="0">
                <a:solidFill>
                  <a:schemeClr val="tx1"/>
                </a:solidFill>
              </a:rPr>
              <a:t>p of configuration;</a:t>
            </a:r>
          </a:p>
          <a:p>
            <a:pPr marL="0" indent="0" defTabSz="342900">
              <a:spcBef>
                <a:spcPts val="600"/>
              </a:spcBef>
              <a:buFont typeface="Wingdings" panose="05000000000000000000" pitchFamily="2" charset="2"/>
              <a:buNone/>
              <a:defRPr/>
            </a:pPr>
            <a:r>
              <a:rPr lang="en-US" sz="2000" dirty="0">
                <a:solidFill>
                  <a:schemeClr val="tx1"/>
                </a:solidFill>
              </a:rPr>
              <a:t>		</a:t>
            </a:r>
            <a:r>
              <a:rPr lang="en-US" sz="2000" dirty="0" smtClean="0">
                <a:solidFill>
                  <a:schemeClr val="tx1"/>
                </a:solidFill>
              </a:rPr>
              <a:t>}</a:t>
            </a:r>
          </a:p>
          <a:p>
            <a:pPr marL="0" indent="0" defTabSz="342900">
              <a:spcBef>
                <a:spcPts val="600"/>
              </a:spcBef>
              <a:buFont typeface="Wingdings" panose="05000000000000000000" pitchFamily="2" charset="2"/>
              <a:buNone/>
              <a:defRPr/>
            </a:pPr>
            <a:r>
              <a:rPr lang="en-US" sz="2000" dirty="0">
                <a:solidFill>
                  <a:schemeClr val="tx1"/>
                </a:solidFill>
              </a:rPr>
              <a:t>}</a:t>
            </a:r>
            <a:br>
              <a:rPr lang="en-US" sz="2000" dirty="0">
                <a:solidFill>
                  <a:schemeClr val="tx1"/>
                </a:solidFill>
              </a:rPr>
            </a:br>
            <a:r>
              <a:rPr lang="en-US" dirty="0"/>
              <a:t> </a:t>
            </a:r>
          </a:p>
          <a:p>
            <a:pPr>
              <a:defRPr/>
            </a:pPr>
            <a:endParaRPr lang="en-US" dirty="0"/>
          </a:p>
        </p:txBody>
      </p:sp>
      <p:sp>
        <p:nvSpPr>
          <p:cNvPr id="7" name="Content Placeholder 2"/>
          <p:cNvSpPr txBox="1">
            <a:spLocks/>
          </p:cNvSpPr>
          <p:nvPr/>
        </p:nvSpPr>
        <p:spPr bwMode="auto">
          <a:xfrm>
            <a:off x="286036" y="1381893"/>
            <a:ext cx="8884117" cy="44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smtClean="0"/>
              <a:t>Program Outline</a:t>
            </a:r>
            <a:endParaRPr lang="en-US" altLang="en-US" b="1" u="sng" kern="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altLang="en-US" sz="3600" smtClean="0"/>
              <a:t>2</a:t>
            </a:r>
            <a:r>
              <a:rPr altLang="en-US" sz="3600" baseline="30000" smtClean="0"/>
              <a:t>nd</a:t>
            </a:r>
            <a:r>
              <a:rPr altLang="en-US" sz="3600" smtClean="0"/>
              <a:t> Example of </a:t>
            </a:r>
            <a:r>
              <a:rPr altLang="en-US" sz="3600" dirty="0" smtClean="0"/>
              <a:t>Backtracking</a:t>
            </a:r>
            <a:endParaRPr altLang="en-US" sz="3600" dirty="0"/>
          </a:p>
        </p:txBody>
      </p:sp>
      <p:sp>
        <p:nvSpPr>
          <p:cNvPr id="4" name="Content Placeholder 4"/>
          <p:cNvSpPr txBox="1">
            <a:spLocks/>
          </p:cNvSpPr>
          <p:nvPr/>
        </p:nvSpPr>
        <p:spPr bwMode="auto">
          <a:xfrm>
            <a:off x="533613" y="2604372"/>
            <a:ext cx="7738640" cy="231633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spcBef>
                <a:spcPct val="0"/>
              </a:spcBef>
              <a:buNone/>
            </a:pPr>
            <a:r>
              <a:rPr lang="en-US" altLang="en-US" sz="2400" kern="0" dirty="0" smtClean="0"/>
              <a:t>Objective: </a:t>
            </a:r>
            <a:r>
              <a:rPr lang="en-US" altLang="en-US" sz="2400" b="0" kern="0" dirty="0" smtClean="0"/>
              <a:t>To </a:t>
            </a:r>
            <a:r>
              <a:rPr lang="en-US" altLang="en-US" sz="2400" b="0" kern="0" dirty="0"/>
              <a:t>walk through a maze containing walls or obstacles from a given entrance to exit, i.e. to find a path, which is a sequence of positions (none blocked) such that each position is </a:t>
            </a:r>
            <a:r>
              <a:rPr lang="en-US" altLang="en-US" sz="2400" kern="0" dirty="0">
                <a:solidFill>
                  <a:srgbClr val="800000"/>
                </a:solidFill>
              </a:rPr>
              <a:t>N/S/E/W</a:t>
            </a:r>
            <a:r>
              <a:rPr lang="en-US" altLang="en-US" sz="2400" b="0" kern="0" dirty="0"/>
              <a:t> of the previous position.</a:t>
            </a:r>
          </a:p>
        </p:txBody>
      </p:sp>
      <p:grpSp>
        <p:nvGrpSpPr>
          <p:cNvPr id="7" name="Group 6"/>
          <p:cNvGrpSpPr/>
          <p:nvPr/>
        </p:nvGrpSpPr>
        <p:grpSpPr>
          <a:xfrm>
            <a:off x="401638" y="2021353"/>
            <a:ext cx="4423024" cy="668418"/>
            <a:chOff x="-89619" y="177871"/>
            <a:chExt cx="4664323" cy="668418"/>
          </a:xfrm>
        </p:grpSpPr>
        <p:sp>
          <p:nvSpPr>
            <p:cNvPr id="8" name="Rounded Rectangle 7"/>
            <p:cNvSpPr/>
            <p:nvPr/>
          </p:nvSpPr>
          <p:spPr>
            <a:xfrm>
              <a:off x="31362" y="177871"/>
              <a:ext cx="4543342" cy="668418"/>
            </a:xfrm>
            <a:prstGeom prst="round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89619" y="299508"/>
              <a:ext cx="4664323" cy="4025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4809" tIns="0" rIns="214809" bIns="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rgbClr val="C00000"/>
                  </a:solidFill>
                </a:rPr>
                <a:t>Navigating Through a Maze</a:t>
              </a:r>
            </a:p>
          </p:txBody>
        </p:sp>
      </p:grpSp>
      <p:sp>
        <p:nvSpPr>
          <p:cNvPr id="10" name="Content Placeholder 2"/>
          <p:cNvSpPr txBox="1">
            <a:spLocks/>
          </p:cNvSpPr>
          <p:nvPr/>
        </p:nvSpPr>
        <p:spPr bwMode="auto">
          <a:xfrm>
            <a:off x="286036" y="1381893"/>
            <a:ext cx="8884117" cy="44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Another Example of Backtracking Application</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228057" y="5594357"/>
            <a:ext cx="1290216" cy="338554"/>
          </a:xfrm>
          <a:prstGeom prst="rect">
            <a:avLst/>
          </a:prstGeom>
          <a:noFill/>
        </p:spPr>
        <p:txBody>
          <a:bodyPr wrap="square" rtlCol="0">
            <a:spAutoFit/>
          </a:bodyPr>
          <a:lstStyle/>
          <a:p>
            <a:r>
              <a:rPr lang="en-US" sz="1600" dirty="0">
                <a:solidFill>
                  <a:srgbClr val="800000"/>
                </a:solidFill>
              </a:rPr>
              <a:t>Exit</a:t>
            </a:r>
          </a:p>
        </p:txBody>
      </p:sp>
      <p:sp>
        <p:nvSpPr>
          <p:cNvPr id="3" name="TextBox 2"/>
          <p:cNvSpPr txBox="1"/>
          <p:nvPr/>
        </p:nvSpPr>
        <p:spPr>
          <a:xfrm>
            <a:off x="404307" y="2509889"/>
            <a:ext cx="1290216" cy="338554"/>
          </a:xfrm>
          <a:prstGeom prst="rect">
            <a:avLst/>
          </a:prstGeom>
          <a:noFill/>
        </p:spPr>
        <p:txBody>
          <a:bodyPr wrap="square" rtlCol="0">
            <a:spAutoFit/>
          </a:bodyPr>
          <a:lstStyle/>
          <a:p>
            <a:r>
              <a:rPr lang="en-US" sz="1600" dirty="0">
                <a:solidFill>
                  <a:srgbClr val="800000"/>
                </a:solidFill>
              </a:rPr>
              <a:t>Entrance</a:t>
            </a:r>
          </a:p>
        </p:txBody>
      </p:sp>
      <p:sp>
        <p:nvSpPr>
          <p:cNvPr id="2" name="Text Placeholder 1"/>
          <p:cNvSpPr>
            <a:spLocks noGrp="1"/>
          </p:cNvSpPr>
          <p:nvPr>
            <p:ph type="body" sz="quarter" idx="16"/>
          </p:nvPr>
        </p:nvSpPr>
        <p:spPr>
          <a:xfrm>
            <a:off x="546598" y="791678"/>
            <a:ext cx="7916862" cy="495300"/>
          </a:xfrm>
        </p:spPr>
        <p:txBody>
          <a:bodyPr/>
          <a:lstStyle/>
          <a:p>
            <a:pPr>
              <a:defRPr/>
            </a:pPr>
            <a:r>
              <a:rPr altLang="en-US" sz="3600" dirty="0" smtClean="0"/>
              <a:t>Representation of a Maze</a:t>
            </a:r>
            <a:endParaRPr altLang="en-US" sz="3600" dirty="0"/>
          </a:p>
        </p:txBody>
      </p:sp>
      <p:sp>
        <p:nvSpPr>
          <p:cNvPr id="58371" name="Slide Number Placeholder 3"/>
          <p:cNvSpPr>
            <a:spLocks noGrp="1"/>
          </p:cNvSpPr>
          <p:nvPr>
            <p:ph type="sldNum" sz="quarter" idx="20"/>
          </p:nvPr>
        </p:nvSpPr>
        <p:spPr>
          <a:xfrm>
            <a:off x="15849600" y="6412554"/>
            <a:ext cx="2133600" cy="476250"/>
          </a:xfrm>
          <a:noFill/>
        </p:spPr>
        <p:txBody>
          <a:bodyPr/>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4EE121F-3FC7-43F3-B677-3DE425A6B474}" type="slidenum">
              <a:rPr lang="en-US" altLang="en-US" sz="1200"/>
              <a:pPr/>
              <a:t>36</a:t>
            </a:fld>
            <a:endParaRPr lang="en-US" altLang="en-US" sz="1200"/>
          </a:p>
        </p:txBody>
      </p:sp>
      <p:sp>
        <p:nvSpPr>
          <p:cNvPr id="58375" name="Text Box 1029"/>
          <p:cNvSpPr txBox="1">
            <a:spLocks noChangeArrowheads="1"/>
          </p:cNvSpPr>
          <p:nvPr/>
        </p:nvSpPr>
        <p:spPr bwMode="auto">
          <a:xfrm>
            <a:off x="5393208" y="5248114"/>
            <a:ext cx="2859258"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1600" b="0" dirty="0">
                <a:latin typeface="+mn-lt"/>
              </a:rPr>
              <a:t>Matrix representation of a maze. The </a:t>
            </a:r>
            <a:r>
              <a:rPr lang="en-US" altLang="en-US" sz="1600" dirty="0">
                <a:solidFill>
                  <a:srgbClr val="800000"/>
                </a:solidFill>
                <a:latin typeface="+mn-lt"/>
              </a:rPr>
              <a:t>zero</a:t>
            </a:r>
            <a:r>
              <a:rPr lang="en-US" altLang="en-US" sz="1600" dirty="0">
                <a:latin typeface="+mn-lt"/>
              </a:rPr>
              <a:t> </a:t>
            </a:r>
            <a:r>
              <a:rPr lang="en-US" altLang="en-US" sz="1600" b="0" dirty="0">
                <a:latin typeface="+mn-lt"/>
              </a:rPr>
              <a:t>entries are the nodes in the solution space.</a:t>
            </a:r>
          </a:p>
        </p:txBody>
      </p:sp>
      <p:graphicFrame>
        <p:nvGraphicFramePr>
          <p:cNvPr id="9" name="Table 8"/>
          <p:cNvGraphicFramePr>
            <a:graphicFrameLocks noGrp="1"/>
          </p:cNvGraphicFramePr>
          <p:nvPr>
            <p:extLst>
              <p:ext uri="{D42A27DB-BD31-4B8C-83A1-F6EECF244321}">
                <p14:modId xmlns="" xmlns:p14="http://schemas.microsoft.com/office/powerpoint/2010/main" val="2928810367"/>
              </p:ext>
            </p:extLst>
          </p:nvPr>
        </p:nvGraphicFramePr>
        <p:xfrm>
          <a:off x="1400225" y="2366709"/>
          <a:ext cx="2904070" cy="3447420"/>
        </p:xfrm>
        <a:graphic>
          <a:graphicData uri="http://schemas.openxmlformats.org/drawingml/2006/table">
            <a:tbl>
              <a:tblPr firstRow="1" bandRow="1"/>
              <a:tblGrid>
                <a:gridCol w="290407">
                  <a:extLst>
                    <a:ext uri="{9D8B030D-6E8A-4147-A177-3AD203B41FA5}">
                      <a16:colId xmlns:a16="http://schemas.microsoft.com/office/drawing/2014/main" xmlns="" val="1816722984"/>
                    </a:ext>
                  </a:extLst>
                </a:gridCol>
                <a:gridCol w="290407">
                  <a:extLst>
                    <a:ext uri="{9D8B030D-6E8A-4147-A177-3AD203B41FA5}">
                      <a16:colId xmlns:a16="http://schemas.microsoft.com/office/drawing/2014/main" xmlns="" val="1397142773"/>
                    </a:ext>
                  </a:extLst>
                </a:gridCol>
                <a:gridCol w="290407">
                  <a:extLst>
                    <a:ext uri="{9D8B030D-6E8A-4147-A177-3AD203B41FA5}">
                      <a16:colId xmlns:a16="http://schemas.microsoft.com/office/drawing/2014/main" xmlns="" val="3914873283"/>
                    </a:ext>
                  </a:extLst>
                </a:gridCol>
                <a:gridCol w="290407">
                  <a:extLst>
                    <a:ext uri="{9D8B030D-6E8A-4147-A177-3AD203B41FA5}">
                      <a16:colId xmlns:a16="http://schemas.microsoft.com/office/drawing/2014/main" xmlns="" val="3418897817"/>
                    </a:ext>
                  </a:extLst>
                </a:gridCol>
                <a:gridCol w="290407">
                  <a:extLst>
                    <a:ext uri="{9D8B030D-6E8A-4147-A177-3AD203B41FA5}">
                      <a16:colId xmlns:a16="http://schemas.microsoft.com/office/drawing/2014/main" xmlns="" val="327309031"/>
                    </a:ext>
                  </a:extLst>
                </a:gridCol>
                <a:gridCol w="290407">
                  <a:extLst>
                    <a:ext uri="{9D8B030D-6E8A-4147-A177-3AD203B41FA5}">
                      <a16:colId xmlns:a16="http://schemas.microsoft.com/office/drawing/2014/main" xmlns="" val="3848992459"/>
                    </a:ext>
                  </a:extLst>
                </a:gridCol>
                <a:gridCol w="290407">
                  <a:extLst>
                    <a:ext uri="{9D8B030D-6E8A-4147-A177-3AD203B41FA5}">
                      <a16:colId xmlns:a16="http://schemas.microsoft.com/office/drawing/2014/main" xmlns="" val="2145961265"/>
                    </a:ext>
                  </a:extLst>
                </a:gridCol>
                <a:gridCol w="290407">
                  <a:extLst>
                    <a:ext uri="{9D8B030D-6E8A-4147-A177-3AD203B41FA5}">
                      <a16:colId xmlns:a16="http://schemas.microsoft.com/office/drawing/2014/main" xmlns="" val="3557115451"/>
                    </a:ext>
                  </a:extLst>
                </a:gridCol>
                <a:gridCol w="290407">
                  <a:extLst>
                    <a:ext uri="{9D8B030D-6E8A-4147-A177-3AD203B41FA5}">
                      <a16:colId xmlns:a16="http://schemas.microsoft.com/office/drawing/2014/main" xmlns="" val="797455968"/>
                    </a:ext>
                  </a:extLst>
                </a:gridCol>
                <a:gridCol w="290407">
                  <a:extLst>
                    <a:ext uri="{9D8B030D-6E8A-4147-A177-3AD203B41FA5}">
                      <a16:colId xmlns:a16="http://schemas.microsoft.com/office/drawing/2014/main" xmlns="" val="3519012850"/>
                    </a:ext>
                  </a:extLst>
                </a:gridCol>
              </a:tblGrid>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37844030"/>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115498662"/>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569413722"/>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6414438"/>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76256698"/>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3301062319"/>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307785743"/>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42092386"/>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12886006"/>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178425794"/>
                  </a:ext>
                </a:extLst>
              </a:tr>
            </a:tbl>
          </a:graphicData>
        </a:graphic>
      </p:graphicFrame>
      <p:cxnSp>
        <p:nvCxnSpPr>
          <p:cNvPr id="11" name="Straight Arrow Connector 10"/>
          <p:cNvCxnSpPr/>
          <p:nvPr/>
        </p:nvCxnSpPr>
        <p:spPr>
          <a:xfrm>
            <a:off x="801036" y="2495220"/>
            <a:ext cx="5486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2186457" y="1860808"/>
            <a:ext cx="1752600" cy="461665"/>
          </a:xfrm>
          <a:prstGeom prst="rect">
            <a:avLst/>
          </a:prstGeom>
          <a:noFill/>
        </p:spPr>
        <p:txBody>
          <a:bodyPr wrap="square" rtlCol="0">
            <a:spAutoFit/>
          </a:bodyPr>
          <a:lstStyle/>
          <a:p>
            <a:pPr algn="ctr"/>
            <a:r>
              <a:rPr lang="en-SG" dirty="0"/>
              <a:t>A </a:t>
            </a:r>
            <a:r>
              <a:rPr lang="en-SG" dirty="0" smtClean="0"/>
              <a:t>Maze</a:t>
            </a:r>
            <a:endParaRPr lang="en-SG" dirty="0"/>
          </a:p>
        </p:txBody>
      </p:sp>
      <p:graphicFrame>
        <p:nvGraphicFramePr>
          <p:cNvPr id="15" name="Table 14"/>
          <p:cNvGraphicFramePr>
            <a:graphicFrameLocks noGrp="1"/>
          </p:cNvGraphicFramePr>
          <p:nvPr>
            <p:extLst>
              <p:ext uri="{D42A27DB-BD31-4B8C-83A1-F6EECF244321}">
                <p14:modId xmlns="" xmlns:p14="http://schemas.microsoft.com/office/powerpoint/2010/main" val="3434492003"/>
              </p:ext>
            </p:extLst>
          </p:nvPr>
        </p:nvGraphicFramePr>
        <p:xfrm>
          <a:off x="5393207" y="1895314"/>
          <a:ext cx="2859258" cy="3352800"/>
        </p:xfrm>
        <a:graphic>
          <a:graphicData uri="http://schemas.openxmlformats.org/drawingml/2006/table">
            <a:tbl>
              <a:tblPr firstRow="1" bandRow="1"/>
              <a:tblGrid>
                <a:gridCol w="294264">
                  <a:extLst>
                    <a:ext uri="{9D8B030D-6E8A-4147-A177-3AD203B41FA5}">
                      <a16:colId xmlns:a16="http://schemas.microsoft.com/office/drawing/2014/main" xmlns="" val="1781509479"/>
                    </a:ext>
                  </a:extLst>
                </a:gridCol>
                <a:gridCol w="294264">
                  <a:extLst>
                    <a:ext uri="{9D8B030D-6E8A-4147-A177-3AD203B41FA5}">
                      <a16:colId xmlns:a16="http://schemas.microsoft.com/office/drawing/2014/main" xmlns="" val="3692468641"/>
                    </a:ext>
                  </a:extLst>
                </a:gridCol>
                <a:gridCol w="294264">
                  <a:extLst>
                    <a:ext uri="{9D8B030D-6E8A-4147-A177-3AD203B41FA5}">
                      <a16:colId xmlns:a16="http://schemas.microsoft.com/office/drawing/2014/main" xmlns="" val="3590417592"/>
                    </a:ext>
                  </a:extLst>
                </a:gridCol>
                <a:gridCol w="294264">
                  <a:extLst>
                    <a:ext uri="{9D8B030D-6E8A-4147-A177-3AD203B41FA5}">
                      <a16:colId xmlns:a16="http://schemas.microsoft.com/office/drawing/2014/main" xmlns="" val="4204088115"/>
                    </a:ext>
                  </a:extLst>
                </a:gridCol>
                <a:gridCol w="294264">
                  <a:extLst>
                    <a:ext uri="{9D8B030D-6E8A-4147-A177-3AD203B41FA5}">
                      <a16:colId xmlns:a16="http://schemas.microsoft.com/office/drawing/2014/main" xmlns="" val="2113323880"/>
                    </a:ext>
                  </a:extLst>
                </a:gridCol>
                <a:gridCol w="294264">
                  <a:extLst>
                    <a:ext uri="{9D8B030D-6E8A-4147-A177-3AD203B41FA5}">
                      <a16:colId xmlns:a16="http://schemas.microsoft.com/office/drawing/2014/main" xmlns="" val="3252234254"/>
                    </a:ext>
                  </a:extLst>
                </a:gridCol>
                <a:gridCol w="294264">
                  <a:extLst>
                    <a:ext uri="{9D8B030D-6E8A-4147-A177-3AD203B41FA5}">
                      <a16:colId xmlns:a16="http://schemas.microsoft.com/office/drawing/2014/main" xmlns="" val="856784417"/>
                    </a:ext>
                  </a:extLst>
                </a:gridCol>
                <a:gridCol w="294264">
                  <a:extLst>
                    <a:ext uri="{9D8B030D-6E8A-4147-A177-3AD203B41FA5}">
                      <a16:colId xmlns:a16="http://schemas.microsoft.com/office/drawing/2014/main" xmlns="" val="3750199374"/>
                    </a:ext>
                  </a:extLst>
                </a:gridCol>
                <a:gridCol w="294264">
                  <a:extLst>
                    <a:ext uri="{9D8B030D-6E8A-4147-A177-3AD203B41FA5}">
                      <a16:colId xmlns:a16="http://schemas.microsoft.com/office/drawing/2014/main" xmlns="" val="15330081"/>
                    </a:ext>
                  </a:extLst>
                </a:gridCol>
                <a:gridCol w="210882">
                  <a:extLst>
                    <a:ext uri="{9D8B030D-6E8A-4147-A177-3AD203B41FA5}">
                      <a16:colId xmlns:a16="http://schemas.microsoft.com/office/drawing/2014/main" xmlns="" val="1386587386"/>
                    </a:ext>
                  </a:extLst>
                </a:gridCol>
              </a:tblGrid>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731800143"/>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74877446"/>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280307823"/>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70860740"/>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32402119"/>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13326150"/>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81586881"/>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42243197"/>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844961307"/>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52478801"/>
                  </a:ext>
                </a:extLst>
              </a:tr>
            </a:tbl>
          </a:graphicData>
        </a:graphic>
      </p:graphicFrame>
      <p:cxnSp>
        <p:nvCxnSpPr>
          <p:cNvPr id="16" name="Straight Arrow Connector 15"/>
          <p:cNvCxnSpPr/>
          <p:nvPr/>
        </p:nvCxnSpPr>
        <p:spPr>
          <a:xfrm>
            <a:off x="4304295" y="5594357"/>
            <a:ext cx="548640" cy="0"/>
          </a:xfrm>
          <a:prstGeom prst="straightConnector1">
            <a:avLst/>
          </a:prstGeom>
          <a:noFill/>
          <a:ln w="38100" cap="flat" cmpd="sng" algn="ctr">
            <a:solidFill>
              <a:srgbClr val="800000"/>
            </a:solidFill>
            <a:prstDash val="solid"/>
            <a:miter lim="800000"/>
            <a:tailEnd type="triangle"/>
          </a:ln>
          <a:effectLst/>
        </p:spPr>
      </p:cxnSp>
      <p:sp>
        <p:nvSpPr>
          <p:cNvPr id="13" name="Content Placeholder 2"/>
          <p:cNvSpPr txBox="1">
            <a:spLocks/>
          </p:cNvSpPr>
          <p:nvPr/>
        </p:nvSpPr>
        <p:spPr bwMode="auto">
          <a:xfrm>
            <a:off x="286036" y="1381893"/>
            <a:ext cx="8884117" cy="44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Another Example of Backtracking Application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8375"/>
                                        </p:tgtEl>
                                        <p:attrNameLst>
                                          <p:attrName>style.visibility</p:attrName>
                                        </p:attrNameLst>
                                      </p:cBhvr>
                                      <p:to>
                                        <p:strVal val="visible"/>
                                      </p:to>
                                    </p:set>
                                    <p:animEffect transition="in" filter="fade">
                                      <p:cBhvr>
                                        <p:cTn id="26"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p:bldP spid="5837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546598" y="791678"/>
            <a:ext cx="7916862" cy="495300"/>
          </a:xfrm>
        </p:spPr>
        <p:txBody>
          <a:bodyPr/>
          <a:lstStyle/>
          <a:p>
            <a:pPr>
              <a:defRPr/>
            </a:pPr>
            <a:r>
              <a:rPr altLang="en-US" sz="3600" dirty="0" smtClean="0"/>
              <a:t>Directions of Next Move</a:t>
            </a:r>
            <a:endParaRPr altLang="en-US" sz="3600" dirty="0"/>
          </a:p>
        </p:txBody>
      </p:sp>
      <p:sp>
        <p:nvSpPr>
          <p:cNvPr id="58371" name="Slide Number Placeholder 3"/>
          <p:cNvSpPr>
            <a:spLocks noGrp="1"/>
          </p:cNvSpPr>
          <p:nvPr>
            <p:ph type="sldNum" sz="quarter" idx="20"/>
          </p:nvPr>
        </p:nvSpPr>
        <p:spPr>
          <a:xfrm>
            <a:off x="15849600" y="6412554"/>
            <a:ext cx="2133600" cy="476250"/>
          </a:xfrm>
          <a:noFill/>
        </p:spPr>
        <p:txBody>
          <a:bodyPr/>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4EE121F-3FC7-43F3-B677-3DE425A6B474}" type="slidenum">
              <a:rPr lang="en-US" altLang="en-US" sz="1200"/>
              <a:pPr/>
              <a:t>37</a:t>
            </a:fld>
            <a:endParaRPr lang="en-US" altLang="en-US" sz="1200"/>
          </a:p>
        </p:txBody>
      </p:sp>
      <p:sp>
        <p:nvSpPr>
          <p:cNvPr id="21" name="Rectangle 3"/>
          <p:cNvSpPr>
            <a:spLocks noChangeArrowheads="1"/>
          </p:cNvSpPr>
          <p:nvPr/>
        </p:nvSpPr>
        <p:spPr bwMode="auto">
          <a:xfrm>
            <a:off x="441176" y="1463926"/>
            <a:ext cx="81534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r>
              <a:rPr lang="en-US" altLang="en-US" dirty="0">
                <a:latin typeface="+mn-lt"/>
              </a:rPr>
              <a:t>Four Options for a Move from Any Position (provided no obstacle is in the way):</a:t>
            </a:r>
            <a:endParaRPr lang="en-US" altLang="en-US" b="0" dirty="0">
              <a:latin typeface="+mn-lt"/>
            </a:endParaRPr>
          </a:p>
        </p:txBody>
      </p:sp>
      <p:grpSp>
        <p:nvGrpSpPr>
          <p:cNvPr id="18" name="Group 17"/>
          <p:cNvGrpSpPr/>
          <p:nvPr/>
        </p:nvGrpSpPr>
        <p:grpSpPr>
          <a:xfrm>
            <a:off x="2700943" y="2577977"/>
            <a:ext cx="3254217" cy="3156155"/>
            <a:chOff x="2659379" y="3007467"/>
            <a:chExt cx="3254217" cy="3156155"/>
          </a:xfrm>
        </p:grpSpPr>
        <p:grpSp>
          <p:nvGrpSpPr>
            <p:cNvPr id="12" name="Group 11"/>
            <p:cNvGrpSpPr/>
            <p:nvPr/>
          </p:nvGrpSpPr>
          <p:grpSpPr>
            <a:xfrm>
              <a:off x="3749040" y="3011175"/>
              <a:ext cx="1120140" cy="3108960"/>
              <a:chOff x="4857750" y="3011175"/>
              <a:chExt cx="1120140" cy="3298509"/>
            </a:xfrm>
          </p:grpSpPr>
          <p:cxnSp>
            <p:nvCxnSpPr>
              <p:cNvPr id="7" name="Straight Connector 6"/>
              <p:cNvCxnSpPr/>
              <p:nvPr/>
            </p:nvCxnSpPr>
            <p:spPr>
              <a:xfrm>
                <a:off x="5977890" y="3011175"/>
                <a:ext cx="0" cy="3298509"/>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857750" y="3011175"/>
                <a:ext cx="0" cy="3298509"/>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rot="5400000">
              <a:off x="3749993" y="3105949"/>
              <a:ext cx="1120140" cy="3108960"/>
              <a:chOff x="6869430" y="3011175"/>
              <a:chExt cx="1120140" cy="3298509"/>
            </a:xfrm>
          </p:grpSpPr>
          <p:cxnSp>
            <p:nvCxnSpPr>
              <p:cNvPr id="27" name="Straight Connector 26"/>
              <p:cNvCxnSpPr/>
              <p:nvPr/>
            </p:nvCxnSpPr>
            <p:spPr>
              <a:xfrm>
                <a:off x="7989570" y="3011175"/>
                <a:ext cx="0" cy="3298509"/>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869430" y="3011175"/>
                <a:ext cx="0" cy="3298509"/>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p:nvPr/>
          </p:nvCxnSpPr>
          <p:spPr>
            <a:xfrm>
              <a:off x="4295775" y="3456945"/>
              <a:ext cx="0" cy="2286000"/>
            </a:xfrm>
            <a:prstGeom prst="straightConnector1">
              <a:avLst/>
            </a:prstGeom>
            <a:ln w="762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137535" y="4634235"/>
              <a:ext cx="2286000" cy="0"/>
            </a:xfrm>
            <a:prstGeom prst="straightConnector1">
              <a:avLst/>
            </a:prstGeom>
            <a:ln w="762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75735" y="3007467"/>
              <a:ext cx="640080" cy="461665"/>
            </a:xfrm>
            <a:prstGeom prst="rect">
              <a:avLst/>
            </a:prstGeom>
            <a:noFill/>
          </p:spPr>
          <p:txBody>
            <a:bodyPr wrap="square" rtlCol="0">
              <a:spAutoFit/>
            </a:bodyPr>
            <a:lstStyle/>
            <a:p>
              <a:pPr algn="ctr"/>
              <a:r>
                <a:rPr lang="en-US" dirty="0">
                  <a:solidFill>
                    <a:srgbClr val="800000"/>
                  </a:solidFill>
                  <a:latin typeface="+mn-lt"/>
                </a:rPr>
                <a:t>N</a:t>
              </a:r>
            </a:p>
          </p:txBody>
        </p:sp>
        <p:sp>
          <p:nvSpPr>
            <p:cNvPr id="32" name="TextBox 31"/>
            <p:cNvSpPr txBox="1"/>
            <p:nvPr/>
          </p:nvSpPr>
          <p:spPr>
            <a:xfrm>
              <a:off x="3975735" y="5701957"/>
              <a:ext cx="640080" cy="461665"/>
            </a:xfrm>
            <a:prstGeom prst="rect">
              <a:avLst/>
            </a:prstGeom>
            <a:noFill/>
          </p:spPr>
          <p:txBody>
            <a:bodyPr wrap="square" rtlCol="0">
              <a:spAutoFit/>
            </a:bodyPr>
            <a:lstStyle/>
            <a:p>
              <a:pPr algn="ctr"/>
              <a:r>
                <a:rPr lang="en-US" dirty="0">
                  <a:solidFill>
                    <a:srgbClr val="800000"/>
                  </a:solidFill>
                  <a:latin typeface="+mn-lt"/>
                </a:rPr>
                <a:t>S</a:t>
              </a:r>
            </a:p>
          </p:txBody>
        </p:sp>
        <p:sp>
          <p:nvSpPr>
            <p:cNvPr id="33" name="TextBox 32"/>
            <p:cNvSpPr txBox="1"/>
            <p:nvPr/>
          </p:nvSpPr>
          <p:spPr>
            <a:xfrm>
              <a:off x="2659379" y="4418167"/>
              <a:ext cx="640080" cy="461665"/>
            </a:xfrm>
            <a:prstGeom prst="rect">
              <a:avLst/>
            </a:prstGeom>
            <a:noFill/>
          </p:spPr>
          <p:txBody>
            <a:bodyPr wrap="square" rtlCol="0">
              <a:spAutoFit/>
            </a:bodyPr>
            <a:lstStyle/>
            <a:p>
              <a:pPr algn="ctr"/>
              <a:r>
                <a:rPr lang="en-US" dirty="0">
                  <a:solidFill>
                    <a:srgbClr val="800000"/>
                  </a:solidFill>
                  <a:latin typeface="+mn-lt"/>
                </a:rPr>
                <a:t>W</a:t>
              </a:r>
            </a:p>
          </p:txBody>
        </p:sp>
        <p:sp>
          <p:nvSpPr>
            <p:cNvPr id="34" name="TextBox 33"/>
            <p:cNvSpPr txBox="1"/>
            <p:nvPr/>
          </p:nvSpPr>
          <p:spPr>
            <a:xfrm>
              <a:off x="5273516" y="4406737"/>
              <a:ext cx="640080" cy="461665"/>
            </a:xfrm>
            <a:prstGeom prst="rect">
              <a:avLst/>
            </a:prstGeom>
            <a:noFill/>
          </p:spPr>
          <p:txBody>
            <a:bodyPr wrap="square" rtlCol="0">
              <a:spAutoFit/>
            </a:bodyPr>
            <a:lstStyle/>
            <a:p>
              <a:pPr algn="ctr"/>
              <a:r>
                <a:rPr lang="en-US" dirty="0">
                  <a:solidFill>
                    <a:srgbClr val="800000"/>
                  </a:solidFill>
                  <a:latin typeface="+mn-lt"/>
                </a:rPr>
                <a:t>E</a:t>
              </a:r>
            </a:p>
          </p:txBody>
        </p:sp>
      </p:grpSp>
    </p:spTree>
    <p:extLst>
      <p:ext uri="{BB962C8B-B14F-4D97-AF65-F5344CB8AC3E}">
        <p14:creationId xmlns="" xmlns:p14="http://schemas.microsoft.com/office/powerpoint/2010/main" val="299491949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546598" y="791678"/>
            <a:ext cx="7916862" cy="495300"/>
          </a:xfrm>
        </p:spPr>
        <p:txBody>
          <a:bodyPr/>
          <a:lstStyle/>
          <a:p>
            <a:pPr>
              <a:defRPr/>
            </a:pPr>
            <a:r>
              <a:rPr altLang="en-US" sz="3600" dirty="0" err="1" smtClean="0"/>
              <a:t>Pseudocode</a:t>
            </a:r>
            <a:r>
              <a:rPr altLang="en-US" sz="3600" dirty="0" smtClean="0"/>
              <a:t> of Algorithm</a:t>
            </a:r>
            <a:endParaRPr altLang="en-US" sz="3600" dirty="0"/>
          </a:p>
        </p:txBody>
      </p:sp>
      <p:sp>
        <p:nvSpPr>
          <p:cNvPr id="58371" name="Slide Number Placeholder 3"/>
          <p:cNvSpPr>
            <a:spLocks noGrp="1"/>
          </p:cNvSpPr>
          <p:nvPr>
            <p:ph type="sldNum" sz="quarter" idx="20"/>
          </p:nvPr>
        </p:nvSpPr>
        <p:spPr>
          <a:xfrm>
            <a:off x="15849600" y="6412554"/>
            <a:ext cx="2133600" cy="476250"/>
          </a:xfrm>
          <a:noFill/>
        </p:spPr>
        <p:txBody>
          <a:bodyPr/>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4EE121F-3FC7-43F3-B677-3DE425A6B474}" type="slidenum">
              <a:rPr lang="en-US" altLang="en-US" sz="1200"/>
              <a:pPr/>
              <a:t>38</a:t>
            </a:fld>
            <a:endParaRPr lang="en-US" altLang="en-US" sz="1200"/>
          </a:p>
        </p:txBody>
      </p:sp>
      <p:sp>
        <p:nvSpPr>
          <p:cNvPr id="22" name="Content Placeholder 4"/>
          <p:cNvSpPr>
            <a:spLocks noGrp="1"/>
          </p:cNvSpPr>
          <p:nvPr>
            <p:ph sz="quarter" idx="17"/>
          </p:nvPr>
        </p:nvSpPr>
        <p:spPr>
          <a:xfrm>
            <a:off x="513006" y="1388632"/>
            <a:ext cx="8104521" cy="5053732"/>
          </a:xfrm>
        </p:spPr>
        <p:txBody>
          <a:bodyPr/>
          <a:lstStyle/>
          <a:p>
            <a:pPr marL="0" indent="0">
              <a:spcBef>
                <a:spcPts val="0"/>
              </a:spcBef>
              <a:buFont typeface="Wingdings" panose="05000000000000000000" pitchFamily="2" charset="2"/>
              <a:buNone/>
              <a:defRPr/>
            </a:pPr>
            <a:r>
              <a:rPr lang="en-US" sz="1800" b="1" dirty="0">
                <a:solidFill>
                  <a:schemeClr val="tx1"/>
                </a:solidFill>
              </a:rPr>
              <a:t>Boolean </a:t>
            </a:r>
            <a:r>
              <a:rPr lang="en-US" sz="1800" b="1" dirty="0" err="1">
                <a:solidFill>
                  <a:schemeClr val="tx1"/>
                </a:solidFill>
              </a:rPr>
              <a:t>findPath</a:t>
            </a:r>
            <a:r>
              <a:rPr lang="en-US" sz="1800" b="1" dirty="0">
                <a:solidFill>
                  <a:schemeClr val="tx1"/>
                </a:solidFill>
              </a:rPr>
              <a:t>() </a:t>
            </a:r>
            <a:r>
              <a:rPr lang="en-US" sz="1800" b="1" dirty="0" smtClean="0">
                <a:solidFill>
                  <a:schemeClr val="tx1"/>
                </a:solidFill>
              </a:rPr>
              <a:t> </a:t>
            </a:r>
            <a:r>
              <a:rPr lang="en-US" sz="1800" dirty="0" smtClean="0">
                <a:solidFill>
                  <a:schemeClr val="tx1"/>
                </a:solidFill>
              </a:rPr>
              <a:t>{    // </a:t>
            </a:r>
            <a:r>
              <a:rPr lang="en-US" sz="1800" dirty="0">
                <a:solidFill>
                  <a:srgbClr val="008000"/>
                </a:solidFill>
              </a:rPr>
              <a:t>find a path from (1, 1) to (m, m)</a:t>
            </a:r>
          </a:p>
          <a:p>
            <a:pPr marL="0" indent="0" defTabSz="344488">
              <a:spcBef>
                <a:spcPts val="0"/>
              </a:spcBef>
              <a:buFont typeface="Wingdings" panose="05000000000000000000" pitchFamily="2" charset="2"/>
              <a:buNone/>
              <a:defRPr/>
            </a:pPr>
            <a:r>
              <a:rPr lang="en-US" sz="1800" dirty="0">
                <a:solidFill>
                  <a:schemeClr val="tx1"/>
                </a:solidFill>
              </a:rPr>
              <a:t>	position </a:t>
            </a:r>
            <a:r>
              <a:rPr lang="en-US" sz="1800" dirty="0">
                <a:solidFill>
                  <a:srgbClr val="7030A0"/>
                </a:solidFill>
              </a:rPr>
              <a:t>here</a:t>
            </a:r>
            <a:r>
              <a:rPr lang="en-US" sz="1800" dirty="0">
                <a:solidFill>
                  <a:schemeClr val="tx1"/>
                </a:solidFill>
              </a:rPr>
              <a:t> = (1,1);</a:t>
            </a:r>
          </a:p>
          <a:p>
            <a:pPr marL="0" indent="0" defTabSz="344488">
              <a:spcBef>
                <a:spcPts val="0"/>
              </a:spcBef>
              <a:buFont typeface="Wingdings" panose="05000000000000000000" pitchFamily="2" charset="2"/>
              <a:buNone/>
              <a:defRPr/>
            </a:pPr>
            <a:r>
              <a:rPr lang="en-US" sz="1800" dirty="0">
                <a:solidFill>
                  <a:schemeClr val="tx1"/>
                </a:solidFill>
              </a:rPr>
              <a:t>	stack </a:t>
            </a:r>
            <a:r>
              <a:rPr lang="en-US" sz="1800" dirty="0">
                <a:solidFill>
                  <a:srgbClr val="7030A0"/>
                </a:solidFill>
              </a:rPr>
              <a:t>s</a:t>
            </a:r>
            <a:r>
              <a:rPr lang="en-US" sz="1800" dirty="0">
                <a:solidFill>
                  <a:schemeClr val="tx1"/>
                </a:solidFill>
              </a:rPr>
              <a:t>;  </a:t>
            </a:r>
            <a:r>
              <a:rPr lang="en-US" sz="1800" dirty="0">
                <a:solidFill>
                  <a:srgbClr val="008000"/>
                </a:solidFill>
              </a:rPr>
              <a:t>// </a:t>
            </a:r>
            <a:r>
              <a:rPr lang="en-US" sz="1800" dirty="0" err="1">
                <a:solidFill>
                  <a:srgbClr val="008000"/>
                </a:solidFill>
              </a:rPr>
              <a:t>initialised</a:t>
            </a:r>
            <a:r>
              <a:rPr lang="en-US" sz="1800" dirty="0">
                <a:solidFill>
                  <a:srgbClr val="008000"/>
                </a:solidFill>
              </a:rPr>
              <a:t> as an empty stack</a:t>
            </a:r>
          </a:p>
          <a:p>
            <a:pPr marL="0" indent="0" defTabSz="344488">
              <a:spcBef>
                <a:spcPts val="0"/>
              </a:spcBef>
              <a:buFont typeface="Wingdings" panose="05000000000000000000" pitchFamily="2" charset="2"/>
              <a:buNone/>
              <a:defRPr/>
            </a:pPr>
            <a:r>
              <a:rPr lang="en-US" sz="1800" dirty="0">
                <a:solidFill>
                  <a:schemeClr val="tx1"/>
                </a:solidFill>
              </a:rPr>
              <a:t>	mark maze[</a:t>
            </a:r>
            <a:r>
              <a:rPr lang="en-US" sz="1800" dirty="0">
                <a:solidFill>
                  <a:srgbClr val="7030A0"/>
                </a:solidFill>
              </a:rPr>
              <a:t>here</a:t>
            </a:r>
            <a:r>
              <a:rPr lang="en-US" sz="1800" dirty="0">
                <a:solidFill>
                  <a:schemeClr val="tx1"/>
                </a:solidFill>
              </a:rPr>
              <a:t>] as visited;</a:t>
            </a:r>
          </a:p>
          <a:p>
            <a:pPr marL="0" indent="0" defTabSz="344488">
              <a:spcBef>
                <a:spcPts val="0"/>
              </a:spcBef>
              <a:buFont typeface="Wingdings" panose="05000000000000000000" pitchFamily="2" charset="2"/>
              <a:buNone/>
              <a:defRPr/>
            </a:pPr>
            <a:r>
              <a:rPr lang="en-US" sz="1800" dirty="0">
                <a:solidFill>
                  <a:schemeClr val="tx1"/>
                </a:solidFill>
              </a:rPr>
              <a:t>	</a:t>
            </a:r>
          </a:p>
          <a:p>
            <a:pPr marL="0" indent="0" defTabSz="344488">
              <a:spcBef>
                <a:spcPts val="0"/>
              </a:spcBef>
              <a:buFont typeface="Wingdings" panose="05000000000000000000" pitchFamily="2" charset="2"/>
              <a:buNone/>
              <a:defRPr/>
            </a:pPr>
            <a:r>
              <a:rPr lang="en-US" sz="1800" dirty="0">
                <a:solidFill>
                  <a:schemeClr val="tx1"/>
                </a:solidFill>
              </a:rPr>
              <a:t>	</a:t>
            </a:r>
            <a:r>
              <a:rPr lang="en-US" sz="1800" dirty="0">
                <a:solidFill>
                  <a:srgbClr val="0070C0"/>
                </a:solidFill>
              </a:rPr>
              <a:t>while</a:t>
            </a:r>
            <a:r>
              <a:rPr lang="en-US" sz="1800" dirty="0">
                <a:solidFill>
                  <a:schemeClr val="tx1"/>
                </a:solidFill>
              </a:rPr>
              <a:t> (</a:t>
            </a:r>
            <a:r>
              <a:rPr lang="en-US" sz="1800" dirty="0">
                <a:solidFill>
                  <a:srgbClr val="7030A0"/>
                </a:solidFill>
              </a:rPr>
              <a:t>here</a:t>
            </a:r>
            <a:r>
              <a:rPr lang="en-US" sz="1800" dirty="0">
                <a:solidFill>
                  <a:schemeClr val="tx1"/>
                </a:solidFill>
              </a:rPr>
              <a:t> is not (m, m))  {</a:t>
            </a:r>
          </a:p>
          <a:p>
            <a:pPr marL="0" indent="0" defTabSz="344488">
              <a:spcBef>
                <a:spcPts val="0"/>
              </a:spcBef>
              <a:buFont typeface="Wingdings" panose="05000000000000000000" pitchFamily="2" charset="2"/>
              <a:buNone/>
              <a:defRPr/>
            </a:pPr>
            <a:r>
              <a:rPr lang="en-US" sz="1800" dirty="0">
                <a:solidFill>
                  <a:schemeClr val="tx1"/>
                </a:solidFill>
              </a:rPr>
              <a:t>		find an unvisited neighbour to move to;</a:t>
            </a:r>
          </a:p>
          <a:p>
            <a:pPr marL="0" indent="0" defTabSz="344488">
              <a:spcBef>
                <a:spcPts val="0"/>
              </a:spcBef>
              <a:buFont typeface="Wingdings" panose="05000000000000000000" pitchFamily="2" charset="2"/>
              <a:buNone/>
              <a:defRPr/>
            </a:pPr>
            <a:r>
              <a:rPr lang="en-US" sz="1800" dirty="0">
                <a:solidFill>
                  <a:schemeClr val="tx1"/>
                </a:solidFill>
              </a:rPr>
              <a:t>		</a:t>
            </a:r>
            <a:r>
              <a:rPr lang="en-US" sz="1800" dirty="0">
                <a:solidFill>
                  <a:srgbClr val="0070C0"/>
                </a:solidFill>
              </a:rPr>
              <a:t>if</a:t>
            </a:r>
            <a:r>
              <a:rPr lang="en-US" sz="1800" dirty="0">
                <a:solidFill>
                  <a:schemeClr val="tx1"/>
                </a:solidFill>
              </a:rPr>
              <a:t> (there is such a neighbour to move to) {</a:t>
            </a:r>
          </a:p>
          <a:p>
            <a:pPr marL="0" indent="0" defTabSz="344488">
              <a:spcBef>
                <a:spcPts val="0"/>
              </a:spcBef>
              <a:buFont typeface="Wingdings" panose="05000000000000000000" pitchFamily="2" charset="2"/>
              <a:buNone/>
              <a:defRPr/>
            </a:pPr>
            <a:r>
              <a:rPr lang="en-US" sz="1800" dirty="0">
                <a:solidFill>
                  <a:schemeClr val="tx1"/>
                </a:solidFill>
              </a:rPr>
              <a:t>			push </a:t>
            </a:r>
            <a:r>
              <a:rPr lang="en-US" sz="1800" dirty="0">
                <a:solidFill>
                  <a:srgbClr val="7030A0"/>
                </a:solidFill>
              </a:rPr>
              <a:t>here</a:t>
            </a:r>
            <a:r>
              <a:rPr lang="en-US" sz="1800" dirty="0">
                <a:solidFill>
                  <a:schemeClr val="tx1"/>
                </a:solidFill>
              </a:rPr>
              <a:t> onto the stack </a:t>
            </a:r>
            <a:r>
              <a:rPr lang="en-US" sz="1800" dirty="0">
                <a:solidFill>
                  <a:srgbClr val="7030A0"/>
                </a:solidFill>
              </a:rPr>
              <a:t>s</a:t>
            </a:r>
            <a:r>
              <a:rPr lang="en-US" sz="1800" dirty="0">
                <a:solidFill>
                  <a:schemeClr val="tx1"/>
                </a:solidFill>
              </a:rPr>
              <a:t>; </a:t>
            </a:r>
          </a:p>
          <a:p>
            <a:pPr marL="0" indent="0" defTabSz="344488">
              <a:spcBef>
                <a:spcPts val="0"/>
              </a:spcBef>
              <a:buFont typeface="Wingdings" panose="05000000000000000000" pitchFamily="2" charset="2"/>
              <a:buNone/>
              <a:defRPr/>
            </a:pPr>
            <a:r>
              <a:rPr lang="en-US" sz="1800" dirty="0">
                <a:solidFill>
                  <a:schemeClr val="tx1"/>
                </a:solidFill>
              </a:rPr>
              <a:t>			</a:t>
            </a:r>
            <a:r>
              <a:rPr lang="en-US" sz="1800" dirty="0">
                <a:solidFill>
                  <a:srgbClr val="7030A0"/>
                </a:solidFill>
              </a:rPr>
              <a:t>here</a:t>
            </a:r>
            <a:r>
              <a:rPr lang="en-US" sz="1800" dirty="0">
                <a:solidFill>
                  <a:schemeClr val="tx1"/>
                </a:solidFill>
              </a:rPr>
              <a:t> = neighbour;</a:t>
            </a:r>
          </a:p>
          <a:p>
            <a:pPr marL="0" indent="0" defTabSz="344488">
              <a:spcBef>
                <a:spcPts val="0"/>
              </a:spcBef>
              <a:buFont typeface="Wingdings" panose="05000000000000000000" pitchFamily="2" charset="2"/>
              <a:buNone/>
              <a:defRPr/>
            </a:pPr>
            <a:r>
              <a:rPr lang="en-US" sz="1800" dirty="0">
                <a:solidFill>
                  <a:schemeClr val="tx1"/>
                </a:solidFill>
              </a:rPr>
              <a:t>			mark maze[</a:t>
            </a:r>
            <a:r>
              <a:rPr lang="en-US" sz="1800" dirty="0">
                <a:solidFill>
                  <a:srgbClr val="7030A0"/>
                </a:solidFill>
              </a:rPr>
              <a:t>here</a:t>
            </a:r>
            <a:r>
              <a:rPr lang="en-US" sz="1800" dirty="0">
                <a:solidFill>
                  <a:schemeClr val="tx1"/>
                </a:solidFill>
              </a:rPr>
              <a:t>] as visited;  </a:t>
            </a:r>
          </a:p>
          <a:p>
            <a:pPr marL="0" indent="0" defTabSz="344488">
              <a:spcBef>
                <a:spcPts val="0"/>
              </a:spcBef>
              <a:buFont typeface="Wingdings" panose="05000000000000000000" pitchFamily="2" charset="2"/>
              <a:buNone/>
              <a:defRPr/>
            </a:pPr>
            <a:r>
              <a:rPr lang="en-US" sz="1800" dirty="0">
                <a:solidFill>
                  <a:schemeClr val="tx1"/>
                </a:solidFill>
              </a:rPr>
              <a:t>		} </a:t>
            </a:r>
            <a:r>
              <a:rPr lang="en-US" sz="1800" dirty="0">
                <a:solidFill>
                  <a:srgbClr val="0070C0"/>
                </a:solidFill>
              </a:rPr>
              <a:t>else</a:t>
            </a:r>
            <a:r>
              <a:rPr lang="en-US" sz="1800" dirty="0">
                <a:solidFill>
                  <a:schemeClr val="tx1"/>
                </a:solidFill>
              </a:rPr>
              <a:t> {</a:t>
            </a:r>
          </a:p>
          <a:p>
            <a:pPr marL="0" indent="0" defTabSz="344488">
              <a:spcBef>
                <a:spcPts val="0"/>
              </a:spcBef>
              <a:buFont typeface="Wingdings" panose="05000000000000000000" pitchFamily="2" charset="2"/>
              <a:buNone/>
              <a:defRPr/>
            </a:pPr>
            <a:r>
              <a:rPr lang="en-US" sz="1800" dirty="0">
                <a:solidFill>
                  <a:schemeClr val="tx1"/>
                </a:solidFill>
              </a:rPr>
              <a:t>			</a:t>
            </a:r>
            <a:r>
              <a:rPr lang="en-US" sz="1800" dirty="0">
                <a:solidFill>
                  <a:srgbClr val="0070C0"/>
                </a:solidFill>
              </a:rPr>
              <a:t>if</a:t>
            </a:r>
            <a:r>
              <a:rPr lang="en-US" sz="1800" dirty="0">
                <a:solidFill>
                  <a:schemeClr val="tx1"/>
                </a:solidFill>
              </a:rPr>
              <a:t> (stack </a:t>
            </a:r>
            <a:r>
              <a:rPr lang="en-US" sz="1800" dirty="0">
                <a:solidFill>
                  <a:srgbClr val="7030A0"/>
                </a:solidFill>
              </a:rPr>
              <a:t>s</a:t>
            </a:r>
            <a:r>
              <a:rPr lang="en-US" sz="1800" dirty="0">
                <a:solidFill>
                  <a:schemeClr val="tx1"/>
                </a:solidFill>
              </a:rPr>
              <a:t> is empty) return </a:t>
            </a:r>
            <a:r>
              <a:rPr lang="en-US" sz="1800" dirty="0">
                <a:solidFill>
                  <a:srgbClr val="800000"/>
                </a:solidFill>
              </a:rPr>
              <a:t>false</a:t>
            </a:r>
            <a:r>
              <a:rPr lang="en-US" sz="1800" dirty="0">
                <a:solidFill>
                  <a:schemeClr val="tx1"/>
                </a:solidFill>
              </a:rPr>
              <a:t>;</a:t>
            </a:r>
          </a:p>
          <a:p>
            <a:pPr marL="0" indent="0" defTabSz="344488">
              <a:spcBef>
                <a:spcPts val="0"/>
              </a:spcBef>
              <a:buFont typeface="Wingdings" panose="05000000000000000000" pitchFamily="2" charset="2"/>
              <a:buNone/>
              <a:defRPr/>
            </a:pPr>
            <a:r>
              <a:rPr lang="en-US" sz="1800" dirty="0">
                <a:solidFill>
                  <a:schemeClr val="tx1"/>
                </a:solidFill>
              </a:rPr>
              <a:t>			</a:t>
            </a:r>
            <a:r>
              <a:rPr lang="en-US" sz="1800" dirty="0">
                <a:solidFill>
                  <a:srgbClr val="7030A0"/>
                </a:solidFill>
              </a:rPr>
              <a:t>here</a:t>
            </a:r>
            <a:r>
              <a:rPr lang="en-US" sz="1800" dirty="0">
                <a:solidFill>
                  <a:schemeClr val="tx1"/>
                </a:solidFill>
              </a:rPr>
              <a:t> = pop(stack </a:t>
            </a:r>
            <a:r>
              <a:rPr lang="en-US" sz="1800" dirty="0">
                <a:solidFill>
                  <a:srgbClr val="7030A0"/>
                </a:solidFill>
              </a:rPr>
              <a:t>s</a:t>
            </a:r>
            <a:r>
              <a:rPr lang="en-US" sz="1800" dirty="0">
                <a:solidFill>
                  <a:schemeClr val="tx1"/>
                </a:solidFill>
              </a:rPr>
              <a:t>);  </a:t>
            </a:r>
            <a:r>
              <a:rPr lang="en-US" sz="1800" dirty="0">
                <a:solidFill>
                  <a:srgbClr val="008000"/>
                </a:solidFill>
              </a:rPr>
              <a:t>// backtrack</a:t>
            </a:r>
          </a:p>
          <a:p>
            <a:pPr marL="0" indent="0" defTabSz="344488">
              <a:spcBef>
                <a:spcPts val="0"/>
              </a:spcBef>
              <a:buFont typeface="Wingdings" panose="05000000000000000000" pitchFamily="2" charset="2"/>
              <a:buNone/>
              <a:defRPr/>
            </a:pPr>
            <a:r>
              <a:rPr lang="en-US" sz="1800" dirty="0">
                <a:solidFill>
                  <a:srgbClr val="008000"/>
                </a:solidFill>
              </a:rPr>
              <a:t>		</a:t>
            </a:r>
            <a:r>
              <a:rPr lang="en-US" sz="1800" dirty="0" smtClean="0">
                <a:solidFill>
                  <a:schemeClr val="tx1"/>
                </a:solidFill>
              </a:rPr>
              <a:t>}</a:t>
            </a:r>
            <a:r>
              <a:rPr lang="en-US" sz="1800" dirty="0">
                <a:solidFill>
                  <a:schemeClr val="tx1"/>
                </a:solidFill>
              </a:rPr>
              <a:t>	</a:t>
            </a:r>
          </a:p>
          <a:p>
            <a:pPr marL="0" indent="0" defTabSz="344488">
              <a:spcBef>
                <a:spcPts val="0"/>
              </a:spcBef>
              <a:buFont typeface="Wingdings" panose="05000000000000000000" pitchFamily="2" charset="2"/>
              <a:buNone/>
              <a:defRPr/>
            </a:pPr>
            <a:r>
              <a:rPr lang="en-US" sz="1800" dirty="0">
                <a:solidFill>
                  <a:schemeClr val="tx1"/>
                </a:solidFill>
              </a:rPr>
              <a:t>	}</a:t>
            </a:r>
          </a:p>
          <a:p>
            <a:pPr marL="0" indent="0" defTabSz="344488">
              <a:spcBef>
                <a:spcPts val="0"/>
              </a:spcBef>
              <a:buFont typeface="Wingdings" panose="05000000000000000000" pitchFamily="2" charset="2"/>
              <a:buNone/>
              <a:defRPr/>
            </a:pPr>
            <a:r>
              <a:rPr lang="en-US" sz="1800" dirty="0">
                <a:solidFill>
                  <a:schemeClr val="tx1"/>
                </a:solidFill>
              </a:rPr>
              <a:t>	</a:t>
            </a:r>
            <a:r>
              <a:rPr lang="en-US" sz="1800" dirty="0">
                <a:solidFill>
                  <a:srgbClr val="0070C0"/>
                </a:solidFill>
              </a:rPr>
              <a:t>return</a:t>
            </a:r>
            <a:r>
              <a:rPr lang="en-US" sz="1800" dirty="0">
                <a:solidFill>
                  <a:schemeClr val="tx1"/>
                </a:solidFill>
              </a:rPr>
              <a:t> </a:t>
            </a:r>
            <a:r>
              <a:rPr lang="en-US" sz="1800" dirty="0">
                <a:solidFill>
                  <a:srgbClr val="800000"/>
                </a:solidFill>
              </a:rPr>
              <a:t>true</a:t>
            </a:r>
            <a:r>
              <a:rPr lang="en-US" sz="1800" dirty="0">
                <a:solidFill>
                  <a:schemeClr val="tx1"/>
                </a:solidFill>
              </a:rPr>
              <a:t>;		</a:t>
            </a:r>
          </a:p>
          <a:p>
            <a:pPr marL="0" indent="0">
              <a:spcBef>
                <a:spcPts val="0"/>
              </a:spcBef>
              <a:buNone/>
              <a:defRPr/>
            </a:pPr>
            <a:r>
              <a:rPr lang="en-US" sz="1800" dirty="0">
                <a:solidFill>
                  <a:schemeClr val="tx1"/>
                </a:solidFill>
              </a:rPr>
              <a:t>}    </a:t>
            </a:r>
          </a:p>
          <a:p>
            <a:pPr marL="0" indent="0">
              <a:spcBef>
                <a:spcPts val="0"/>
              </a:spcBef>
              <a:buFont typeface="Wingdings" panose="05000000000000000000" pitchFamily="2" charset="2"/>
              <a:buNone/>
              <a:defRPr/>
            </a:pPr>
            <a:r>
              <a:rPr lang="en-US" sz="1600" dirty="0">
                <a:solidFill>
                  <a:schemeClr val="tx1"/>
                </a:solidFill>
              </a:rPr>
              <a:t>	</a:t>
            </a:r>
          </a:p>
        </p:txBody>
      </p:sp>
    </p:spTree>
    <p:extLst>
      <p:ext uri="{BB962C8B-B14F-4D97-AF65-F5344CB8AC3E}">
        <p14:creationId xmlns="" xmlns:p14="http://schemas.microsoft.com/office/powerpoint/2010/main" val="53034020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a:xfrm>
            <a:off x="496286" y="1446883"/>
            <a:ext cx="8229600" cy="5048046"/>
          </a:xfrm>
        </p:spPr>
        <p:txBody>
          <a:bodyPr/>
          <a:lstStyle/>
          <a:p>
            <a:r>
              <a:rPr lang="en-GB" sz="2800" dirty="0" smtClean="0">
                <a:solidFill>
                  <a:schemeClr val="tx1"/>
                </a:solidFill>
              </a:rPr>
              <a:t>Two elementary algorithms for graph traversal</a:t>
            </a:r>
          </a:p>
          <a:p>
            <a:pPr lvl="1"/>
            <a:r>
              <a:rPr lang="en-GB" sz="2400" dirty="0" smtClean="0">
                <a:solidFill>
                  <a:schemeClr val="tx1"/>
                </a:solidFill>
              </a:rPr>
              <a:t>Breadth-first search (BFS): Use queue</a:t>
            </a:r>
          </a:p>
          <a:p>
            <a:pPr lvl="1"/>
            <a:r>
              <a:rPr lang="en-GB" sz="2400" dirty="0" smtClean="0"/>
              <a:t>Depth-first search (DFS): Use stack</a:t>
            </a:r>
          </a:p>
          <a:p>
            <a:pPr lvl="1"/>
            <a:r>
              <a:rPr lang="en-GB" sz="2400" dirty="0" smtClean="0">
                <a:solidFill>
                  <a:schemeClr val="tx1"/>
                </a:solidFill>
              </a:rPr>
              <a:t>Marking nodes to avoid duplicate visits</a:t>
            </a:r>
            <a:endParaRPr lang="en-GB" sz="2400" dirty="0">
              <a:solidFill>
                <a:schemeClr val="tx1"/>
              </a:solidFill>
            </a:endParaRPr>
          </a:p>
          <a:p>
            <a:r>
              <a:rPr lang="en-GB" sz="2800" dirty="0" smtClean="0">
                <a:solidFill>
                  <a:schemeClr val="tx1"/>
                </a:solidFill>
              </a:rPr>
              <a:t>Time complexity of BFS or DFS:</a:t>
            </a:r>
          </a:p>
          <a:p>
            <a:pPr lvl="1"/>
            <a:r>
              <a:rPr lang="en-GB" sz="2400" dirty="0" smtClean="0">
                <a:solidFill>
                  <a:schemeClr val="tx1"/>
                </a:solidFill>
              </a:rPr>
              <a:t>Using adjacency lists: </a:t>
            </a:r>
            <a:r>
              <a:rPr lang="en-GB" sz="2400" dirty="0" smtClean="0">
                <a:solidFill>
                  <a:schemeClr val="tx1"/>
                </a:solidFill>
                <a:sym typeface="Symbol"/>
              </a:rPr>
              <a:t> (|V| + |E|)</a:t>
            </a:r>
          </a:p>
          <a:p>
            <a:pPr lvl="1"/>
            <a:r>
              <a:rPr lang="en-GB" sz="2400" dirty="0" smtClean="0">
                <a:sym typeface="Symbol"/>
              </a:rPr>
              <a:t>Using adjacency matrix: </a:t>
            </a:r>
            <a:r>
              <a:rPr lang="en-GB" sz="2400" dirty="0">
                <a:sym typeface="Symbol"/>
              </a:rPr>
              <a:t> (|</a:t>
            </a:r>
            <a:r>
              <a:rPr lang="en-GB" sz="2400" dirty="0" smtClean="0">
                <a:sym typeface="Symbol"/>
              </a:rPr>
              <a:t>V|</a:t>
            </a:r>
            <a:r>
              <a:rPr lang="en-GB" sz="2400" baseline="30000" dirty="0" smtClean="0">
                <a:sym typeface="Symbol"/>
              </a:rPr>
              <a:t>2</a:t>
            </a:r>
            <a:r>
              <a:rPr lang="en-GB" sz="2400" dirty="0" smtClean="0">
                <a:sym typeface="Symbol"/>
              </a:rPr>
              <a:t>)</a:t>
            </a:r>
            <a:endParaRPr lang="en-GB" sz="2400" dirty="0">
              <a:solidFill>
                <a:schemeClr val="tx1"/>
              </a:solidFill>
            </a:endParaRPr>
          </a:p>
          <a:p>
            <a:r>
              <a:rPr lang="en-GB" sz="2800" dirty="0" smtClean="0">
                <a:solidFill>
                  <a:schemeClr val="tx1"/>
                </a:solidFill>
              </a:rPr>
              <a:t>Applications of DFS in Artificial Intelligence:</a:t>
            </a:r>
          </a:p>
          <a:p>
            <a:pPr lvl="1"/>
            <a:r>
              <a:rPr lang="en-GB" sz="2400" dirty="0" smtClean="0"/>
              <a:t>Eight-queens problem</a:t>
            </a:r>
          </a:p>
          <a:p>
            <a:pPr lvl="1"/>
            <a:r>
              <a:rPr lang="en-GB" sz="2400" dirty="0" smtClean="0">
                <a:solidFill>
                  <a:schemeClr val="tx1"/>
                </a:solidFill>
              </a:rPr>
              <a:t>Navigating through a maze</a:t>
            </a:r>
          </a:p>
          <a:p>
            <a:endParaRPr lang="en-GB" dirty="0">
              <a:solidFill>
                <a:schemeClr val="tx1"/>
              </a:solidFill>
            </a:endParaRPr>
          </a:p>
          <a:p>
            <a:endParaRPr lang="en-GB" dirty="0">
              <a:solidFill>
                <a:schemeClr val="tx1"/>
              </a:solidFill>
            </a:endParaRPr>
          </a:p>
          <a:p>
            <a:endParaRPr lang="en-GB" dirty="0">
              <a:solidFill>
                <a:schemeClr val="tx1"/>
              </a:solidFill>
            </a:endParaRPr>
          </a:p>
        </p:txBody>
      </p:sp>
      <p:sp>
        <p:nvSpPr>
          <p:cNvPr id="4" name="Slide Number Placeholder 3"/>
          <p:cNvSpPr>
            <a:spLocks noGrp="1"/>
          </p:cNvSpPr>
          <p:nvPr>
            <p:ph type="sldNum" sz="quarter" idx="20"/>
          </p:nvPr>
        </p:nvSpPr>
        <p:spPr/>
        <p:txBody>
          <a:bodyPr/>
          <a:lstStyle/>
          <a:p>
            <a:pPr>
              <a:defRPr/>
            </a:pPr>
            <a:fld id="{9EA8AC6B-18B7-411D-BC0A-DDF07DB1E0DE}" type="slidenum">
              <a:rPr lang="en-US" altLang="en-US" smtClean="0"/>
              <a:pPr>
                <a:defRPr/>
              </a:pPr>
              <a:t>39</a:t>
            </a:fld>
            <a:endParaRPr lang="en-US" altLang="en-US"/>
          </a:p>
        </p:txBody>
      </p:sp>
    </p:spTree>
    <p:extLst>
      <p:ext uri="{BB962C8B-B14F-4D97-AF65-F5344CB8AC3E}">
        <p14:creationId xmlns="" xmlns:p14="http://schemas.microsoft.com/office/powerpoint/2010/main" val="2380122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sz="quarter" idx="17"/>
          </p:nvPr>
        </p:nvSpPr>
        <p:spPr>
          <a:xfrm>
            <a:off x="406639" y="1482742"/>
            <a:ext cx="7848361" cy="3349234"/>
          </a:xfrm>
        </p:spPr>
        <p:txBody>
          <a:bodyPr/>
          <a:lstStyle/>
          <a:p>
            <a:pPr eaLnBrk="1" hangingPunct="1">
              <a:spcBef>
                <a:spcPts val="0"/>
              </a:spcBef>
            </a:pPr>
            <a:r>
              <a:rPr lang="en-US" altLang="en-US" dirty="0">
                <a:solidFill>
                  <a:schemeClr val="tx1"/>
                </a:solidFill>
              </a:rPr>
              <a:t>To traverse a graph means to visit the vertices of the graph in some systematic order. </a:t>
            </a:r>
          </a:p>
          <a:p>
            <a:pPr marL="0" indent="0" eaLnBrk="1" hangingPunct="1">
              <a:spcBef>
                <a:spcPts val="0"/>
              </a:spcBef>
              <a:buNone/>
            </a:pPr>
            <a:endParaRPr lang="en-US" altLang="en-US" dirty="0">
              <a:solidFill>
                <a:schemeClr val="tx1"/>
              </a:solidFill>
            </a:endParaRPr>
          </a:p>
          <a:p>
            <a:pPr eaLnBrk="1" hangingPunct="1">
              <a:spcBef>
                <a:spcPts val="0"/>
              </a:spcBef>
            </a:pPr>
            <a:r>
              <a:rPr lang="en-US" altLang="en-US" dirty="0">
                <a:solidFill>
                  <a:schemeClr val="tx1"/>
                </a:solidFill>
              </a:rPr>
              <a:t>In some applications, we may need to do some processing at every vertex of a graph.</a:t>
            </a:r>
          </a:p>
          <a:p>
            <a:pPr marL="0" indent="0" eaLnBrk="1" hangingPunct="1">
              <a:spcBef>
                <a:spcPts val="0"/>
              </a:spcBef>
              <a:buNone/>
            </a:pPr>
            <a:endParaRPr lang="en-US" altLang="en-US" dirty="0">
              <a:solidFill>
                <a:schemeClr val="tx1"/>
              </a:solidFill>
            </a:endParaRPr>
          </a:p>
          <a:p>
            <a:pPr eaLnBrk="1" hangingPunct="1">
              <a:spcBef>
                <a:spcPts val="0"/>
              </a:spcBef>
            </a:pPr>
            <a:r>
              <a:rPr lang="en-US" altLang="en-US" dirty="0">
                <a:solidFill>
                  <a:schemeClr val="tx1"/>
                </a:solidFill>
              </a:rPr>
              <a:t>Two traversal strategies: </a:t>
            </a:r>
            <a:r>
              <a:rPr lang="en-US" altLang="en-US" b="1" dirty="0">
                <a:solidFill>
                  <a:srgbClr val="800000"/>
                </a:solidFill>
              </a:rPr>
              <a:t>Breadth First Search (BFS) </a:t>
            </a:r>
            <a:r>
              <a:rPr lang="en-US" altLang="en-US" dirty="0">
                <a:solidFill>
                  <a:schemeClr val="tx1"/>
                </a:solidFill>
              </a:rPr>
              <a:t>and </a:t>
            </a:r>
            <a:r>
              <a:rPr lang="en-US" altLang="en-US" b="1" dirty="0">
                <a:solidFill>
                  <a:srgbClr val="800000"/>
                </a:solidFill>
              </a:rPr>
              <a:t>Depth First Search (DFS)</a:t>
            </a:r>
            <a:r>
              <a:rPr lang="en-US" altLang="en-US" dirty="0">
                <a:solidFill>
                  <a:schemeClr val="tx1"/>
                </a:solidFill>
              </a:rPr>
              <a:t>, are two efficient ways to ‘visit’ each vertex and edge exactly once.</a:t>
            </a:r>
          </a:p>
        </p:txBody>
      </p:sp>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Traversal of Graphs </a:t>
            </a:r>
            <a:endParaRPr altLang="en-US" sz="4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6">
                                            <p:txEl>
                                              <p:pRg st="2" end="2"/>
                                            </p:txEl>
                                          </p:spTgt>
                                        </p:tgtEl>
                                        <p:attrNameLst>
                                          <p:attrName>style.visibility</p:attrName>
                                        </p:attrNameLst>
                                      </p:cBhvr>
                                      <p:to>
                                        <p:strVal val="visible"/>
                                      </p:to>
                                    </p:set>
                                    <p:animEffect transition="in" filter="fade">
                                      <p:cBhvr>
                                        <p:cTn id="7" dur="500"/>
                                        <p:tgtEl>
                                          <p:spTgt spid="2662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26">
                                            <p:txEl>
                                              <p:pRg st="4" end="4"/>
                                            </p:txEl>
                                          </p:spTgt>
                                        </p:tgtEl>
                                        <p:attrNameLst>
                                          <p:attrName>style.visibility</p:attrName>
                                        </p:attrNameLst>
                                      </p:cBhvr>
                                      <p:to>
                                        <p:strVal val="visible"/>
                                      </p:to>
                                    </p:set>
                                    <p:animEffect transition="in" filter="fade">
                                      <p:cBhvr>
                                        <p:cTn id="12" dur="500"/>
                                        <p:tgtEl>
                                          <p:spTgt spid="266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Line 15"/>
          <p:cNvSpPr>
            <a:spLocks noChangeShapeType="1"/>
          </p:cNvSpPr>
          <p:nvPr/>
        </p:nvSpPr>
        <p:spPr bwMode="auto">
          <a:xfrm flipV="1">
            <a:off x="2282088" y="4599284"/>
            <a:ext cx="806139" cy="667456"/>
          </a:xfrm>
          <a:prstGeom prst="line">
            <a:avLst/>
          </a:prstGeom>
          <a:noFill/>
          <a:ln w="38100">
            <a:solidFill>
              <a:srgbClr val="00206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1" name="Line 15"/>
          <p:cNvSpPr>
            <a:spLocks noChangeShapeType="1"/>
          </p:cNvSpPr>
          <p:nvPr/>
        </p:nvSpPr>
        <p:spPr bwMode="auto">
          <a:xfrm flipH="1" flipV="1">
            <a:off x="3614193" y="4584354"/>
            <a:ext cx="975547" cy="734620"/>
          </a:xfrm>
          <a:prstGeom prst="line">
            <a:avLst/>
          </a:prstGeom>
          <a:noFill/>
          <a:ln w="38100">
            <a:solidFill>
              <a:srgbClr val="00206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8675" name="Content Placeholder 2"/>
          <p:cNvSpPr>
            <a:spLocks noGrp="1"/>
          </p:cNvSpPr>
          <p:nvPr>
            <p:ph sz="quarter" idx="17"/>
          </p:nvPr>
        </p:nvSpPr>
        <p:spPr>
          <a:xfrm>
            <a:off x="906594" y="1992429"/>
            <a:ext cx="7895736" cy="1274001"/>
          </a:xfrm>
        </p:spPr>
        <p:txBody>
          <a:bodyPr/>
          <a:lstStyle/>
          <a:p>
            <a:pPr marL="0" lvl="1" indent="0">
              <a:buNone/>
            </a:pPr>
            <a:r>
              <a:rPr lang="en-US" altLang="en-US" sz="2400" dirty="0"/>
              <a:t>Given a graph G = (V, E) and a source vertex </a:t>
            </a:r>
            <a:r>
              <a:rPr lang="en-US" altLang="en-US" sz="2400" i="1" dirty="0"/>
              <a:t>x</a:t>
            </a:r>
            <a:r>
              <a:rPr lang="en-US" altLang="en-US" sz="2400" dirty="0"/>
              <a:t>, BFS systematically explores the edges directly connected to </a:t>
            </a:r>
            <a:r>
              <a:rPr lang="en-US" altLang="en-US" sz="2400" i="1" dirty="0"/>
              <a:t>x</a:t>
            </a:r>
            <a:r>
              <a:rPr lang="en-US" altLang="en-US" sz="2400" dirty="0"/>
              <a:t> before visiting vertices further away.</a:t>
            </a:r>
          </a:p>
          <a:p>
            <a:endParaRPr lang="en-US" altLang="en-US" dirty="0"/>
          </a:p>
        </p:txBody>
      </p:sp>
      <p:sp>
        <p:nvSpPr>
          <p:cNvPr id="21" name="Oval 6"/>
          <p:cNvSpPr>
            <a:spLocks noChangeArrowheads="1"/>
          </p:cNvSpPr>
          <p:nvPr/>
        </p:nvSpPr>
        <p:spPr bwMode="auto">
          <a:xfrm>
            <a:off x="5744014" y="3419727"/>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x</a:t>
            </a:r>
          </a:p>
        </p:txBody>
      </p:sp>
      <p:sp>
        <p:nvSpPr>
          <p:cNvPr id="22" name="Oval 7"/>
          <p:cNvSpPr>
            <a:spLocks noChangeArrowheads="1"/>
          </p:cNvSpPr>
          <p:nvPr/>
        </p:nvSpPr>
        <p:spPr bwMode="auto">
          <a:xfrm>
            <a:off x="3031170" y="4071042"/>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w1</a:t>
            </a:r>
          </a:p>
        </p:txBody>
      </p:sp>
      <p:sp>
        <p:nvSpPr>
          <p:cNvPr id="23" name="Oval 8"/>
          <p:cNvSpPr>
            <a:spLocks noChangeArrowheads="1"/>
          </p:cNvSpPr>
          <p:nvPr/>
        </p:nvSpPr>
        <p:spPr bwMode="auto">
          <a:xfrm>
            <a:off x="4472773" y="4182878"/>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a:ln>
                  <a:noFill/>
                </a:ln>
                <a:solidFill>
                  <a:prstClr val="white"/>
                </a:solidFill>
                <a:effectLst/>
                <a:uLnTx/>
                <a:uFillTx/>
                <a:latin typeface="Arial" panose="020B0604020202020204" pitchFamily="34" charset="0"/>
                <a:cs typeface="+mn-cs"/>
              </a:rPr>
              <a:t>w2</a:t>
            </a:r>
          </a:p>
        </p:txBody>
      </p:sp>
      <p:sp>
        <p:nvSpPr>
          <p:cNvPr id="24" name="Oval 9"/>
          <p:cNvSpPr>
            <a:spLocks noChangeArrowheads="1"/>
          </p:cNvSpPr>
          <p:nvPr/>
        </p:nvSpPr>
        <p:spPr bwMode="auto">
          <a:xfrm>
            <a:off x="6308592" y="4251769"/>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a:ln>
                  <a:noFill/>
                </a:ln>
                <a:solidFill>
                  <a:prstClr val="white"/>
                </a:solidFill>
                <a:effectLst/>
                <a:uLnTx/>
                <a:uFillTx/>
                <a:latin typeface="Arial" panose="020B0604020202020204" pitchFamily="34" charset="0"/>
                <a:cs typeface="+mn-cs"/>
              </a:rPr>
              <a:t>w3</a:t>
            </a:r>
          </a:p>
        </p:txBody>
      </p:sp>
      <p:sp>
        <p:nvSpPr>
          <p:cNvPr id="25" name="Oval 12"/>
          <p:cNvSpPr>
            <a:spLocks noChangeArrowheads="1"/>
          </p:cNvSpPr>
          <p:nvPr/>
        </p:nvSpPr>
        <p:spPr bwMode="auto">
          <a:xfrm>
            <a:off x="4490079" y="5182371"/>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a:ln>
                  <a:noFill/>
                </a:ln>
                <a:solidFill>
                  <a:prstClr val="white"/>
                </a:solidFill>
                <a:effectLst/>
                <a:uLnTx/>
                <a:uFillTx/>
                <a:latin typeface="Arial" panose="020B0604020202020204" pitchFamily="34" charset="0"/>
                <a:cs typeface="+mn-cs"/>
              </a:rPr>
              <a:t>w13</a:t>
            </a:r>
          </a:p>
        </p:txBody>
      </p:sp>
      <p:sp>
        <p:nvSpPr>
          <p:cNvPr id="26" name="Oval 11"/>
          <p:cNvSpPr>
            <a:spLocks noChangeArrowheads="1"/>
          </p:cNvSpPr>
          <p:nvPr/>
        </p:nvSpPr>
        <p:spPr bwMode="auto">
          <a:xfrm>
            <a:off x="3002384" y="5266740"/>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a:ln>
                  <a:noFill/>
                </a:ln>
                <a:solidFill>
                  <a:prstClr val="white"/>
                </a:solidFill>
                <a:effectLst/>
                <a:uLnTx/>
                <a:uFillTx/>
                <a:latin typeface="Arial" panose="020B0604020202020204" pitchFamily="34" charset="0"/>
                <a:cs typeface="+mn-cs"/>
              </a:rPr>
              <a:t>w12</a:t>
            </a:r>
          </a:p>
        </p:txBody>
      </p:sp>
      <p:sp>
        <p:nvSpPr>
          <p:cNvPr id="27" name="Oval 10"/>
          <p:cNvSpPr>
            <a:spLocks noChangeArrowheads="1"/>
          </p:cNvSpPr>
          <p:nvPr/>
        </p:nvSpPr>
        <p:spPr bwMode="auto">
          <a:xfrm>
            <a:off x="1768388" y="5154902"/>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w11</a:t>
            </a:r>
          </a:p>
        </p:txBody>
      </p:sp>
      <p:sp>
        <p:nvSpPr>
          <p:cNvPr id="28" name="Line 15"/>
          <p:cNvSpPr>
            <a:spLocks noChangeShapeType="1"/>
          </p:cNvSpPr>
          <p:nvPr/>
        </p:nvSpPr>
        <p:spPr bwMode="auto">
          <a:xfrm>
            <a:off x="6265340" y="3991900"/>
            <a:ext cx="145859" cy="330907"/>
          </a:xfrm>
          <a:prstGeom prst="line">
            <a:avLst/>
          </a:prstGeom>
          <a:noFill/>
          <a:ln w="38100">
            <a:solidFill>
              <a:srgbClr val="00206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9" name="Line 15"/>
          <p:cNvSpPr>
            <a:spLocks noChangeShapeType="1"/>
          </p:cNvSpPr>
          <p:nvPr/>
        </p:nvSpPr>
        <p:spPr bwMode="auto">
          <a:xfrm flipH="1">
            <a:off x="5083212" y="3922586"/>
            <a:ext cx="716692" cy="419926"/>
          </a:xfrm>
          <a:prstGeom prst="line">
            <a:avLst/>
          </a:prstGeom>
          <a:noFill/>
          <a:ln w="38100">
            <a:solidFill>
              <a:srgbClr val="00206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0" name="Line 15"/>
          <p:cNvSpPr>
            <a:spLocks noChangeShapeType="1"/>
          </p:cNvSpPr>
          <p:nvPr/>
        </p:nvSpPr>
        <p:spPr bwMode="auto">
          <a:xfrm flipH="1">
            <a:off x="3568291" y="3715036"/>
            <a:ext cx="2171189" cy="431287"/>
          </a:xfrm>
          <a:prstGeom prst="line">
            <a:avLst/>
          </a:prstGeom>
          <a:noFill/>
          <a:ln w="38100">
            <a:solidFill>
              <a:srgbClr val="00206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3" name="Line 15"/>
          <p:cNvSpPr>
            <a:spLocks noChangeShapeType="1"/>
          </p:cNvSpPr>
          <p:nvPr/>
        </p:nvSpPr>
        <p:spPr bwMode="auto">
          <a:xfrm flipV="1">
            <a:off x="3351210" y="4712819"/>
            <a:ext cx="0" cy="553921"/>
          </a:xfrm>
          <a:prstGeom prst="line">
            <a:avLst/>
          </a:prstGeom>
          <a:noFill/>
          <a:ln w="38100">
            <a:solidFill>
              <a:srgbClr val="00206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4" name="Line 21"/>
          <p:cNvSpPr>
            <a:spLocks noChangeShapeType="1"/>
          </p:cNvSpPr>
          <p:nvPr/>
        </p:nvSpPr>
        <p:spPr bwMode="auto">
          <a:xfrm>
            <a:off x="6948672" y="4694637"/>
            <a:ext cx="356461" cy="465667"/>
          </a:xfrm>
          <a:prstGeom prst="line">
            <a:avLst/>
          </a:prstGeom>
          <a:noFill/>
          <a:ln w="38100" cap="rnd">
            <a:solidFill>
              <a:srgbClr val="002060"/>
            </a:solidFill>
            <a:prstDash val="sysDot"/>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5" name="Line 21"/>
          <p:cNvSpPr>
            <a:spLocks noChangeShapeType="1"/>
          </p:cNvSpPr>
          <p:nvPr/>
        </p:nvSpPr>
        <p:spPr bwMode="auto">
          <a:xfrm>
            <a:off x="5090697" y="4680682"/>
            <a:ext cx="356461" cy="465667"/>
          </a:xfrm>
          <a:prstGeom prst="line">
            <a:avLst/>
          </a:prstGeom>
          <a:noFill/>
          <a:ln w="38100" cap="rnd">
            <a:solidFill>
              <a:srgbClr val="002060"/>
            </a:solidFill>
            <a:prstDash val="sysDot"/>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6" name="Line 21"/>
          <p:cNvSpPr>
            <a:spLocks noChangeShapeType="1"/>
          </p:cNvSpPr>
          <p:nvPr/>
        </p:nvSpPr>
        <p:spPr bwMode="auto">
          <a:xfrm>
            <a:off x="5936198" y="5532614"/>
            <a:ext cx="688889" cy="5544"/>
          </a:xfrm>
          <a:prstGeom prst="line">
            <a:avLst/>
          </a:prstGeom>
          <a:noFill/>
          <a:ln w="38100" cap="rnd">
            <a:solidFill>
              <a:srgbClr val="002060"/>
            </a:solidFill>
            <a:prstDash val="sysDot"/>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Main idea of BFS</a:t>
            </a:r>
            <a:endParaRPr altLang="en-US" sz="4000" dirty="0"/>
          </a:p>
        </p:txBody>
      </p:sp>
      <p:sp>
        <p:nvSpPr>
          <p:cNvPr id="39" name="Content Placeholder 2"/>
          <p:cNvSpPr txBox="1">
            <a:spLocks/>
          </p:cNvSpPr>
          <p:nvPr/>
        </p:nvSpPr>
        <p:spPr bwMode="auto">
          <a:xfrm>
            <a:off x="423512" y="1381893"/>
            <a:ext cx="7831488" cy="44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Breadth First Search (BFS)</a:t>
            </a:r>
          </a:p>
        </p:txBody>
      </p:sp>
    </p:spTree>
    <p:extLst>
      <p:ext uri="{BB962C8B-B14F-4D97-AF65-F5344CB8AC3E}">
        <p14:creationId xmlns="" xmlns:p14="http://schemas.microsoft.com/office/powerpoint/2010/main" val="18255928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300" fill="hold"/>
                                        <p:tgtEl>
                                          <p:spTgt spid="22"/>
                                        </p:tgtEl>
                                        <p:attrNameLst>
                                          <p:attrName>fillcolor</p:attrName>
                                        </p:attrNameLst>
                                      </p:cBhvr>
                                      <p:to>
                                        <a:srgbClr val="CC6600"/>
                                      </p:to>
                                    </p:animClr>
                                    <p:set>
                                      <p:cBhvr>
                                        <p:cTn id="41" dur="300" fill="hold"/>
                                        <p:tgtEl>
                                          <p:spTgt spid="22"/>
                                        </p:tgtEl>
                                        <p:attrNameLst>
                                          <p:attrName>fill.type</p:attrName>
                                        </p:attrNameLst>
                                      </p:cBhvr>
                                      <p:to>
                                        <p:strVal val="solid"/>
                                      </p:to>
                                    </p:set>
                                    <p:set>
                                      <p:cBhvr>
                                        <p:cTn id="42" dur="300" fill="hold"/>
                                        <p:tgtEl>
                                          <p:spTgt spid="22"/>
                                        </p:tgtEl>
                                        <p:attrNameLst>
                                          <p:attrName>fill.on</p:attrName>
                                        </p:attrNameLst>
                                      </p:cBhvr>
                                      <p:to>
                                        <p:strVal val="true"/>
                                      </p:to>
                                    </p:set>
                                  </p:childTnLst>
                                </p:cTn>
                              </p:par>
                              <p:par>
                                <p:cTn id="43" presetID="7" presetClass="emph" presetSubtype="2" fill="hold" nodeType="withEffect">
                                  <p:stCondLst>
                                    <p:cond delay="0"/>
                                  </p:stCondLst>
                                  <p:childTnLst>
                                    <p:animClr clrSpc="rgb" dir="cw">
                                      <p:cBhvr>
                                        <p:cTn id="44" dur="300" fill="hold"/>
                                        <p:tgtEl>
                                          <p:spTgt spid="30"/>
                                        </p:tgtEl>
                                        <p:attrNameLst>
                                          <p:attrName>stroke.color</p:attrName>
                                        </p:attrNameLst>
                                      </p:cBhvr>
                                      <p:to>
                                        <a:srgbClr val="CC6600"/>
                                      </p:to>
                                    </p:animClr>
                                    <p:set>
                                      <p:cBhvr>
                                        <p:cTn id="45" dur="300" fill="hold"/>
                                        <p:tgtEl>
                                          <p:spTgt spid="30"/>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mph" presetSubtype="2" fill="hold" nodeType="clickEffect">
                                  <p:stCondLst>
                                    <p:cond delay="0"/>
                                  </p:stCondLst>
                                  <p:childTnLst>
                                    <p:animClr clrSpc="rgb" dir="cw">
                                      <p:cBhvr>
                                        <p:cTn id="49" dur="300" fill="hold"/>
                                        <p:tgtEl>
                                          <p:spTgt spid="23"/>
                                        </p:tgtEl>
                                        <p:attrNameLst>
                                          <p:attrName>fillcolor</p:attrName>
                                        </p:attrNameLst>
                                      </p:cBhvr>
                                      <p:to>
                                        <a:srgbClr val="CC6600"/>
                                      </p:to>
                                    </p:animClr>
                                    <p:set>
                                      <p:cBhvr>
                                        <p:cTn id="50" dur="300" fill="hold"/>
                                        <p:tgtEl>
                                          <p:spTgt spid="23"/>
                                        </p:tgtEl>
                                        <p:attrNameLst>
                                          <p:attrName>fill.type</p:attrName>
                                        </p:attrNameLst>
                                      </p:cBhvr>
                                      <p:to>
                                        <p:strVal val="solid"/>
                                      </p:to>
                                    </p:set>
                                    <p:set>
                                      <p:cBhvr>
                                        <p:cTn id="51" dur="300" fill="hold"/>
                                        <p:tgtEl>
                                          <p:spTgt spid="23"/>
                                        </p:tgtEl>
                                        <p:attrNameLst>
                                          <p:attrName>fill.on</p:attrName>
                                        </p:attrNameLst>
                                      </p:cBhvr>
                                      <p:to>
                                        <p:strVal val="true"/>
                                      </p:to>
                                    </p:set>
                                  </p:childTnLst>
                                </p:cTn>
                              </p:par>
                              <p:par>
                                <p:cTn id="52" presetID="7" presetClass="emph" presetSubtype="2" fill="hold" nodeType="withEffect">
                                  <p:stCondLst>
                                    <p:cond delay="0"/>
                                  </p:stCondLst>
                                  <p:childTnLst>
                                    <p:animClr clrSpc="rgb" dir="cw">
                                      <p:cBhvr>
                                        <p:cTn id="53" dur="300" fill="hold"/>
                                        <p:tgtEl>
                                          <p:spTgt spid="29"/>
                                        </p:tgtEl>
                                        <p:attrNameLst>
                                          <p:attrName>stroke.color</p:attrName>
                                        </p:attrNameLst>
                                      </p:cBhvr>
                                      <p:to>
                                        <a:srgbClr val="CC6600"/>
                                      </p:to>
                                    </p:animClr>
                                    <p:set>
                                      <p:cBhvr>
                                        <p:cTn id="54" dur="300" fill="hold"/>
                                        <p:tgtEl>
                                          <p:spTgt spid="29"/>
                                        </p:tgtEl>
                                        <p:attrNameLst>
                                          <p:attrName>stroke.on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300" fill="hold"/>
                                        <p:tgtEl>
                                          <p:spTgt spid="24"/>
                                        </p:tgtEl>
                                        <p:attrNameLst>
                                          <p:attrName>fillcolor</p:attrName>
                                        </p:attrNameLst>
                                      </p:cBhvr>
                                      <p:to>
                                        <a:srgbClr val="CC6600"/>
                                      </p:to>
                                    </p:animClr>
                                    <p:set>
                                      <p:cBhvr>
                                        <p:cTn id="59" dur="300" fill="hold"/>
                                        <p:tgtEl>
                                          <p:spTgt spid="24"/>
                                        </p:tgtEl>
                                        <p:attrNameLst>
                                          <p:attrName>fill.type</p:attrName>
                                        </p:attrNameLst>
                                      </p:cBhvr>
                                      <p:to>
                                        <p:strVal val="solid"/>
                                      </p:to>
                                    </p:set>
                                    <p:set>
                                      <p:cBhvr>
                                        <p:cTn id="60" dur="300" fill="hold"/>
                                        <p:tgtEl>
                                          <p:spTgt spid="24"/>
                                        </p:tgtEl>
                                        <p:attrNameLst>
                                          <p:attrName>fill.on</p:attrName>
                                        </p:attrNameLst>
                                      </p:cBhvr>
                                      <p:to>
                                        <p:strVal val="true"/>
                                      </p:to>
                                    </p:set>
                                  </p:childTnLst>
                                </p:cTn>
                              </p:par>
                              <p:par>
                                <p:cTn id="61" presetID="7" presetClass="emph" presetSubtype="2" fill="hold" nodeType="withEffect">
                                  <p:stCondLst>
                                    <p:cond delay="0"/>
                                  </p:stCondLst>
                                  <p:childTnLst>
                                    <p:animClr clrSpc="rgb" dir="cw">
                                      <p:cBhvr>
                                        <p:cTn id="62" dur="300" fill="hold"/>
                                        <p:tgtEl>
                                          <p:spTgt spid="28"/>
                                        </p:tgtEl>
                                        <p:attrNameLst>
                                          <p:attrName>stroke.color</p:attrName>
                                        </p:attrNameLst>
                                      </p:cBhvr>
                                      <p:to>
                                        <a:srgbClr val="CC6600"/>
                                      </p:to>
                                    </p:animClr>
                                    <p:set>
                                      <p:cBhvr>
                                        <p:cTn id="63" dur="300" fill="hold"/>
                                        <p:tgtEl>
                                          <p:spTgt spid="28"/>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 presetClass="emph" presetSubtype="2" fill="hold" nodeType="clickEffect">
                                  <p:stCondLst>
                                    <p:cond delay="0"/>
                                  </p:stCondLst>
                                  <p:childTnLst>
                                    <p:animClr clrSpc="rgb" dir="cw">
                                      <p:cBhvr>
                                        <p:cTn id="67" dur="300" fill="hold"/>
                                        <p:tgtEl>
                                          <p:spTgt spid="27"/>
                                        </p:tgtEl>
                                        <p:attrNameLst>
                                          <p:attrName>fillcolor</p:attrName>
                                        </p:attrNameLst>
                                      </p:cBhvr>
                                      <p:to>
                                        <a:srgbClr val="CC6600"/>
                                      </p:to>
                                    </p:animClr>
                                    <p:set>
                                      <p:cBhvr>
                                        <p:cTn id="68" dur="300" fill="hold"/>
                                        <p:tgtEl>
                                          <p:spTgt spid="27"/>
                                        </p:tgtEl>
                                        <p:attrNameLst>
                                          <p:attrName>fill.type</p:attrName>
                                        </p:attrNameLst>
                                      </p:cBhvr>
                                      <p:to>
                                        <p:strVal val="solid"/>
                                      </p:to>
                                    </p:set>
                                    <p:set>
                                      <p:cBhvr>
                                        <p:cTn id="69" dur="300" fill="hold"/>
                                        <p:tgtEl>
                                          <p:spTgt spid="27"/>
                                        </p:tgtEl>
                                        <p:attrNameLst>
                                          <p:attrName>fill.on</p:attrName>
                                        </p:attrNameLst>
                                      </p:cBhvr>
                                      <p:to>
                                        <p:strVal val="true"/>
                                      </p:to>
                                    </p:set>
                                  </p:childTnLst>
                                </p:cTn>
                              </p:par>
                              <p:par>
                                <p:cTn id="70" presetID="7" presetClass="emph" presetSubtype="2" fill="hold" nodeType="withEffect">
                                  <p:stCondLst>
                                    <p:cond delay="0"/>
                                  </p:stCondLst>
                                  <p:childTnLst>
                                    <p:animClr clrSpc="rgb" dir="cw">
                                      <p:cBhvr>
                                        <p:cTn id="71" dur="300" fill="hold"/>
                                        <p:tgtEl>
                                          <p:spTgt spid="32"/>
                                        </p:tgtEl>
                                        <p:attrNameLst>
                                          <p:attrName>stroke.color</p:attrName>
                                        </p:attrNameLst>
                                      </p:cBhvr>
                                      <p:to>
                                        <a:srgbClr val="CC6600"/>
                                      </p:to>
                                    </p:animClr>
                                    <p:set>
                                      <p:cBhvr>
                                        <p:cTn id="72" dur="300" fill="hold"/>
                                        <p:tgtEl>
                                          <p:spTgt spid="32"/>
                                        </p:tgtEl>
                                        <p:attrNameLst>
                                          <p:attrName>stroke.on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300" fill="hold"/>
                                        <p:tgtEl>
                                          <p:spTgt spid="26"/>
                                        </p:tgtEl>
                                        <p:attrNameLst>
                                          <p:attrName>fillcolor</p:attrName>
                                        </p:attrNameLst>
                                      </p:cBhvr>
                                      <p:to>
                                        <a:srgbClr val="CC6600"/>
                                      </p:to>
                                    </p:animClr>
                                    <p:set>
                                      <p:cBhvr>
                                        <p:cTn id="77" dur="300" fill="hold"/>
                                        <p:tgtEl>
                                          <p:spTgt spid="26"/>
                                        </p:tgtEl>
                                        <p:attrNameLst>
                                          <p:attrName>fill.type</p:attrName>
                                        </p:attrNameLst>
                                      </p:cBhvr>
                                      <p:to>
                                        <p:strVal val="solid"/>
                                      </p:to>
                                    </p:set>
                                    <p:set>
                                      <p:cBhvr>
                                        <p:cTn id="78" dur="300" fill="hold"/>
                                        <p:tgtEl>
                                          <p:spTgt spid="26"/>
                                        </p:tgtEl>
                                        <p:attrNameLst>
                                          <p:attrName>fill.on</p:attrName>
                                        </p:attrNameLst>
                                      </p:cBhvr>
                                      <p:to>
                                        <p:strVal val="true"/>
                                      </p:to>
                                    </p:set>
                                  </p:childTnLst>
                                </p:cTn>
                              </p:par>
                              <p:par>
                                <p:cTn id="79" presetID="7" presetClass="emph" presetSubtype="2" fill="hold" nodeType="withEffect">
                                  <p:stCondLst>
                                    <p:cond delay="0"/>
                                  </p:stCondLst>
                                  <p:childTnLst>
                                    <p:animClr clrSpc="rgb" dir="cw">
                                      <p:cBhvr>
                                        <p:cTn id="80" dur="300" fill="hold"/>
                                        <p:tgtEl>
                                          <p:spTgt spid="33"/>
                                        </p:tgtEl>
                                        <p:attrNameLst>
                                          <p:attrName>stroke.color</p:attrName>
                                        </p:attrNameLst>
                                      </p:cBhvr>
                                      <p:to>
                                        <a:srgbClr val="CC6600"/>
                                      </p:to>
                                    </p:animClr>
                                    <p:set>
                                      <p:cBhvr>
                                        <p:cTn id="81" dur="300" fill="hold"/>
                                        <p:tgtEl>
                                          <p:spTgt spid="33"/>
                                        </p:tgtEl>
                                        <p:attrNameLst>
                                          <p:attrName>stroke.on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300" fill="hold"/>
                                        <p:tgtEl>
                                          <p:spTgt spid="25"/>
                                        </p:tgtEl>
                                        <p:attrNameLst>
                                          <p:attrName>fillcolor</p:attrName>
                                        </p:attrNameLst>
                                      </p:cBhvr>
                                      <p:to>
                                        <a:srgbClr val="CC6600"/>
                                      </p:to>
                                    </p:animClr>
                                    <p:set>
                                      <p:cBhvr>
                                        <p:cTn id="86" dur="300" fill="hold"/>
                                        <p:tgtEl>
                                          <p:spTgt spid="25"/>
                                        </p:tgtEl>
                                        <p:attrNameLst>
                                          <p:attrName>fill.type</p:attrName>
                                        </p:attrNameLst>
                                      </p:cBhvr>
                                      <p:to>
                                        <p:strVal val="solid"/>
                                      </p:to>
                                    </p:set>
                                    <p:set>
                                      <p:cBhvr>
                                        <p:cTn id="87" dur="300" fill="hold"/>
                                        <p:tgtEl>
                                          <p:spTgt spid="25"/>
                                        </p:tgtEl>
                                        <p:attrNameLst>
                                          <p:attrName>fill.on</p:attrName>
                                        </p:attrNameLst>
                                      </p:cBhvr>
                                      <p:to>
                                        <p:strVal val="true"/>
                                      </p:to>
                                    </p:set>
                                  </p:childTnLst>
                                </p:cTn>
                              </p:par>
                              <p:par>
                                <p:cTn id="88" presetID="7" presetClass="emph" presetSubtype="2" fill="hold" nodeType="withEffect">
                                  <p:stCondLst>
                                    <p:cond delay="0"/>
                                  </p:stCondLst>
                                  <p:childTnLst>
                                    <p:animClr clrSpc="rgb" dir="cw">
                                      <p:cBhvr>
                                        <p:cTn id="89" dur="300" fill="hold"/>
                                        <p:tgtEl>
                                          <p:spTgt spid="31"/>
                                        </p:tgtEl>
                                        <p:attrNameLst>
                                          <p:attrName>stroke.color</p:attrName>
                                        </p:attrNameLst>
                                      </p:cBhvr>
                                      <p:to>
                                        <a:srgbClr val="CC6600"/>
                                      </p:to>
                                    </p:animClr>
                                    <p:set>
                                      <p:cBhvr>
                                        <p:cTn id="90" dur="300" fill="hold"/>
                                        <p:tgtEl>
                                          <p:spTgt spid="3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P spid="34" grpId="0" animBg="1"/>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An Example of BFS</a:t>
            </a:r>
            <a:endParaRPr altLang="en-US" sz="4000" dirty="0"/>
          </a:p>
        </p:txBody>
      </p:sp>
      <p:sp>
        <p:nvSpPr>
          <p:cNvPr id="40" name="Content Placeholder 2"/>
          <p:cNvSpPr>
            <a:spLocks noGrp="1"/>
          </p:cNvSpPr>
          <p:nvPr>
            <p:ph sz="quarter" idx="17"/>
          </p:nvPr>
        </p:nvSpPr>
        <p:spPr>
          <a:xfrm>
            <a:off x="894224" y="1911064"/>
            <a:ext cx="8474745" cy="1605368"/>
          </a:xfrm>
        </p:spPr>
        <p:txBody>
          <a:bodyPr/>
          <a:lstStyle/>
          <a:p>
            <a:pPr>
              <a:spcBef>
                <a:spcPct val="0"/>
              </a:spcBef>
              <a:buSzPct val="75000"/>
            </a:pPr>
            <a:r>
              <a:rPr lang="en-US" altLang="en-US" dirty="0">
                <a:solidFill>
                  <a:schemeClr val="tx1"/>
                </a:solidFill>
              </a:rPr>
              <a:t>A queue is used to monitor which vertices to visit next.</a:t>
            </a:r>
          </a:p>
          <a:p>
            <a:pPr marL="0" indent="0">
              <a:spcBef>
                <a:spcPct val="0"/>
              </a:spcBef>
              <a:buSzPct val="75000"/>
              <a:buNone/>
            </a:pPr>
            <a:endParaRPr lang="en-US" altLang="en-US" dirty="0">
              <a:solidFill>
                <a:schemeClr val="tx1"/>
              </a:solidFill>
            </a:endParaRPr>
          </a:p>
          <a:p>
            <a:pPr>
              <a:spcBef>
                <a:spcPts val="0"/>
              </a:spcBef>
              <a:buSzPct val="75000"/>
            </a:pPr>
            <a:r>
              <a:rPr lang="en-US" altLang="en-US" dirty="0">
                <a:solidFill>
                  <a:schemeClr val="tx1"/>
                </a:solidFill>
              </a:rPr>
              <a:t>Action taken during "visit v" depends on specific applications.</a:t>
            </a:r>
          </a:p>
        </p:txBody>
      </p:sp>
      <p:grpSp>
        <p:nvGrpSpPr>
          <p:cNvPr id="4" name="Group 3"/>
          <p:cNvGrpSpPr/>
          <p:nvPr/>
        </p:nvGrpSpPr>
        <p:grpSpPr>
          <a:xfrm>
            <a:off x="893876" y="3828033"/>
            <a:ext cx="3111962" cy="1958603"/>
            <a:chOff x="893876" y="3828033"/>
            <a:chExt cx="3111962" cy="1958603"/>
          </a:xfrm>
        </p:grpSpPr>
        <p:sp>
          <p:nvSpPr>
            <p:cNvPr id="142" name="Line 38"/>
            <p:cNvSpPr>
              <a:spLocks noChangeShapeType="1"/>
            </p:cNvSpPr>
            <p:nvPr/>
          </p:nvSpPr>
          <p:spPr bwMode="auto">
            <a:xfrm flipH="1">
              <a:off x="2271421" y="4233321"/>
              <a:ext cx="832427" cy="1191472"/>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45" name="Line 45"/>
            <p:cNvSpPr>
              <a:spLocks noChangeShapeType="1"/>
            </p:cNvSpPr>
            <p:nvPr/>
          </p:nvSpPr>
          <p:spPr bwMode="auto">
            <a:xfrm flipH="1">
              <a:off x="2319158" y="5555527"/>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46" name="Line 46"/>
            <p:cNvSpPr>
              <a:spLocks noChangeShapeType="1"/>
            </p:cNvSpPr>
            <p:nvPr/>
          </p:nvSpPr>
          <p:spPr bwMode="auto">
            <a:xfrm flipH="1" flipV="1">
              <a:off x="3354151" y="4220530"/>
              <a:ext cx="307685" cy="43789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47" name="Freeform 47"/>
            <p:cNvSpPr>
              <a:spLocks/>
            </p:cNvSpPr>
            <p:nvPr/>
          </p:nvSpPr>
          <p:spPr bwMode="auto">
            <a:xfrm>
              <a:off x="3355976" y="4812579"/>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8" name="Freeform 48"/>
            <p:cNvSpPr>
              <a:spLocks/>
            </p:cNvSpPr>
            <p:nvPr/>
          </p:nvSpPr>
          <p:spPr bwMode="auto">
            <a:xfrm>
              <a:off x="3584562" y="4973647"/>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0" name="Oval 50"/>
            <p:cNvSpPr>
              <a:spLocks noChangeArrowheads="1"/>
            </p:cNvSpPr>
            <p:nvPr/>
          </p:nvSpPr>
          <p:spPr bwMode="auto">
            <a:xfrm>
              <a:off x="932067" y="3885704"/>
              <a:ext cx="402336" cy="402336"/>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71" name="Text Box 51"/>
            <p:cNvSpPr txBox="1">
              <a:spLocks noChangeArrowheads="1"/>
            </p:cNvSpPr>
            <p:nvPr/>
          </p:nvSpPr>
          <p:spPr bwMode="auto">
            <a:xfrm>
              <a:off x="893876" y="3847505"/>
              <a:ext cx="475488" cy="475488"/>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
          <p:nvSpPr>
            <p:cNvPr id="162" name="Oval 62"/>
            <p:cNvSpPr>
              <a:spLocks noChangeArrowheads="1"/>
            </p:cNvSpPr>
            <p:nvPr/>
          </p:nvSpPr>
          <p:spPr bwMode="auto">
            <a:xfrm>
              <a:off x="3033153" y="3869247"/>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63" name="Text Box 63"/>
            <p:cNvSpPr txBox="1">
              <a:spLocks noChangeArrowheads="1"/>
            </p:cNvSpPr>
            <p:nvPr/>
          </p:nvSpPr>
          <p:spPr bwMode="auto">
            <a:xfrm>
              <a:off x="3039164" y="3828033"/>
              <a:ext cx="407394" cy="462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154" name="Line 64"/>
            <p:cNvSpPr>
              <a:spLocks noChangeShapeType="1"/>
            </p:cNvSpPr>
            <p:nvPr/>
          </p:nvSpPr>
          <p:spPr bwMode="auto">
            <a:xfrm flipV="1">
              <a:off x="1479990" y="5572453"/>
              <a:ext cx="438796" cy="3713"/>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55" name="Line 65"/>
            <p:cNvSpPr>
              <a:spLocks noChangeShapeType="1"/>
            </p:cNvSpPr>
            <p:nvPr/>
          </p:nvSpPr>
          <p:spPr bwMode="auto">
            <a:xfrm>
              <a:off x="1340414" y="4150688"/>
              <a:ext cx="606828" cy="37558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56" name="Line 66"/>
            <p:cNvSpPr>
              <a:spLocks noChangeShapeType="1"/>
            </p:cNvSpPr>
            <p:nvPr/>
          </p:nvSpPr>
          <p:spPr bwMode="auto">
            <a:xfrm flipV="1">
              <a:off x="2305651" y="4160962"/>
              <a:ext cx="748529" cy="367757"/>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57" name="Line 67"/>
            <p:cNvSpPr>
              <a:spLocks noChangeShapeType="1"/>
            </p:cNvSpPr>
            <p:nvPr/>
          </p:nvSpPr>
          <p:spPr bwMode="auto">
            <a:xfrm flipH="1">
              <a:off x="1377390" y="4061835"/>
              <a:ext cx="1655763"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58" name="Line 68"/>
            <p:cNvSpPr>
              <a:spLocks noChangeShapeType="1"/>
            </p:cNvSpPr>
            <p:nvPr/>
          </p:nvSpPr>
          <p:spPr bwMode="auto">
            <a:xfrm>
              <a:off x="2125777" y="4831708"/>
              <a:ext cx="0" cy="54406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59" name="Freeform 69"/>
            <p:cNvSpPr>
              <a:spLocks/>
            </p:cNvSpPr>
            <p:nvPr/>
          </p:nvSpPr>
          <p:spPr bwMode="auto">
            <a:xfrm>
              <a:off x="914401" y="4264057"/>
              <a:ext cx="237793" cy="1132311"/>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0" name="Freeform 70"/>
            <p:cNvSpPr>
              <a:spLocks/>
            </p:cNvSpPr>
            <p:nvPr/>
          </p:nvSpPr>
          <p:spPr bwMode="auto">
            <a:xfrm>
              <a:off x="1247796" y="4233322"/>
              <a:ext cx="194911" cy="1113152"/>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1" name="Line 71"/>
            <p:cNvSpPr>
              <a:spLocks noChangeShapeType="1"/>
            </p:cNvSpPr>
            <p:nvPr/>
          </p:nvSpPr>
          <p:spPr bwMode="auto">
            <a:xfrm>
              <a:off x="1301420" y="4214153"/>
              <a:ext cx="700283" cy="121064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76" name="Oval 62"/>
            <p:cNvSpPr>
              <a:spLocks noChangeArrowheads="1"/>
            </p:cNvSpPr>
            <p:nvPr/>
          </p:nvSpPr>
          <p:spPr bwMode="auto">
            <a:xfrm>
              <a:off x="1922662" y="4417429"/>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77" name="Text Box 63"/>
            <p:cNvSpPr txBox="1">
              <a:spLocks noChangeArrowheads="1"/>
            </p:cNvSpPr>
            <p:nvPr/>
          </p:nvSpPr>
          <p:spPr bwMode="auto">
            <a:xfrm>
              <a:off x="1928673" y="4376215"/>
              <a:ext cx="407394" cy="462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178" name="Oval 62"/>
            <p:cNvSpPr>
              <a:spLocks noChangeArrowheads="1"/>
            </p:cNvSpPr>
            <p:nvPr/>
          </p:nvSpPr>
          <p:spPr bwMode="auto">
            <a:xfrm>
              <a:off x="1916823" y="5365633"/>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79" name="Text Box 63"/>
            <p:cNvSpPr txBox="1">
              <a:spLocks noChangeArrowheads="1"/>
            </p:cNvSpPr>
            <p:nvPr/>
          </p:nvSpPr>
          <p:spPr bwMode="auto">
            <a:xfrm>
              <a:off x="1916061" y="5324419"/>
              <a:ext cx="407394" cy="462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sp>
          <p:nvSpPr>
            <p:cNvPr id="180" name="Oval 62"/>
            <p:cNvSpPr>
              <a:spLocks noChangeArrowheads="1"/>
            </p:cNvSpPr>
            <p:nvPr/>
          </p:nvSpPr>
          <p:spPr bwMode="auto">
            <a:xfrm>
              <a:off x="1086854" y="5344700"/>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81" name="Text Box 63"/>
            <p:cNvSpPr txBox="1">
              <a:spLocks noChangeArrowheads="1"/>
            </p:cNvSpPr>
            <p:nvPr/>
          </p:nvSpPr>
          <p:spPr bwMode="auto">
            <a:xfrm>
              <a:off x="1103680" y="5303762"/>
              <a:ext cx="37221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182" name="Oval 62"/>
            <p:cNvSpPr>
              <a:spLocks noChangeArrowheads="1"/>
            </p:cNvSpPr>
            <p:nvPr/>
          </p:nvSpPr>
          <p:spPr bwMode="auto">
            <a:xfrm>
              <a:off x="3212330" y="5309129"/>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83" name="Text Box 63"/>
            <p:cNvSpPr txBox="1">
              <a:spLocks noChangeArrowheads="1"/>
            </p:cNvSpPr>
            <p:nvPr/>
          </p:nvSpPr>
          <p:spPr bwMode="auto">
            <a:xfrm>
              <a:off x="3220340" y="5268191"/>
              <a:ext cx="3898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184" name="Oval 62"/>
            <p:cNvSpPr>
              <a:spLocks noChangeArrowheads="1"/>
            </p:cNvSpPr>
            <p:nvPr/>
          </p:nvSpPr>
          <p:spPr bwMode="auto">
            <a:xfrm>
              <a:off x="3591146" y="4586801"/>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85" name="Text Box 63"/>
            <p:cNvSpPr txBox="1">
              <a:spLocks noChangeArrowheads="1"/>
            </p:cNvSpPr>
            <p:nvPr/>
          </p:nvSpPr>
          <p:spPr bwMode="auto">
            <a:xfrm>
              <a:off x="3582324" y="4545863"/>
              <a:ext cx="4235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G</a:t>
              </a:r>
              <a:endParaRPr kumimoji="0" lang="en-US" altLang="en-US" sz="2800" dirty="0">
                <a:latin typeface="+mn-lt"/>
              </a:endParaRPr>
            </a:p>
          </p:txBody>
        </p:sp>
      </p:grpSp>
      <p:grpSp>
        <p:nvGrpSpPr>
          <p:cNvPr id="5" name="Group 4"/>
          <p:cNvGrpSpPr/>
          <p:nvPr/>
        </p:nvGrpSpPr>
        <p:grpSpPr>
          <a:xfrm>
            <a:off x="4992663" y="3828033"/>
            <a:ext cx="3111962" cy="1991728"/>
            <a:chOff x="4992663" y="3828033"/>
            <a:chExt cx="3111962" cy="1991728"/>
          </a:xfrm>
        </p:grpSpPr>
        <p:sp>
          <p:nvSpPr>
            <p:cNvPr id="119" name="Oval 50"/>
            <p:cNvSpPr>
              <a:spLocks noChangeArrowheads="1"/>
            </p:cNvSpPr>
            <p:nvPr/>
          </p:nvSpPr>
          <p:spPr bwMode="auto">
            <a:xfrm>
              <a:off x="6018354" y="5385430"/>
              <a:ext cx="402336" cy="402336"/>
            </a:xfrm>
            <a:prstGeom prst="ellipse">
              <a:avLst/>
            </a:prstGeom>
            <a:noFill/>
            <a:ln w="28575">
              <a:solidFill>
                <a:srgbClr val="FF99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20" name="Text Box 51"/>
            <p:cNvSpPr txBox="1">
              <a:spLocks noChangeArrowheads="1"/>
            </p:cNvSpPr>
            <p:nvPr/>
          </p:nvSpPr>
          <p:spPr bwMode="auto">
            <a:xfrm>
              <a:off x="5981055" y="5344273"/>
              <a:ext cx="475488" cy="475488"/>
            </a:xfrm>
            <a:prstGeom prst="rect">
              <a:avLst/>
            </a:prstGeom>
            <a:noFill/>
            <a:ln w="28575">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sp>
          <p:nvSpPr>
            <p:cNvPr id="117" name="Oval 50"/>
            <p:cNvSpPr>
              <a:spLocks noChangeArrowheads="1"/>
            </p:cNvSpPr>
            <p:nvPr/>
          </p:nvSpPr>
          <p:spPr bwMode="auto">
            <a:xfrm>
              <a:off x="5175815" y="5344273"/>
              <a:ext cx="402336" cy="402336"/>
            </a:xfrm>
            <a:prstGeom prst="ellipse">
              <a:avLst/>
            </a:prstGeom>
            <a:noFill/>
            <a:ln w="28575">
              <a:solidFill>
                <a:srgbClr val="FF99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18" name="Text Box 51"/>
            <p:cNvSpPr txBox="1">
              <a:spLocks noChangeArrowheads="1"/>
            </p:cNvSpPr>
            <p:nvPr/>
          </p:nvSpPr>
          <p:spPr bwMode="auto">
            <a:xfrm>
              <a:off x="5147759" y="5303116"/>
              <a:ext cx="475488" cy="475488"/>
            </a:xfrm>
            <a:prstGeom prst="rect">
              <a:avLst/>
            </a:prstGeom>
            <a:noFill/>
            <a:ln w="28575">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115" name="Oval 50"/>
            <p:cNvSpPr>
              <a:spLocks noChangeArrowheads="1"/>
            </p:cNvSpPr>
            <p:nvPr/>
          </p:nvSpPr>
          <p:spPr bwMode="auto">
            <a:xfrm>
              <a:off x="6031310" y="4447559"/>
              <a:ext cx="402336" cy="402336"/>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16" name="Text Box 51"/>
            <p:cNvSpPr txBox="1">
              <a:spLocks noChangeArrowheads="1"/>
            </p:cNvSpPr>
            <p:nvPr/>
          </p:nvSpPr>
          <p:spPr bwMode="auto">
            <a:xfrm>
              <a:off x="5989922" y="4407881"/>
              <a:ext cx="475488" cy="475488"/>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88" name="Line 38"/>
            <p:cNvSpPr>
              <a:spLocks noChangeShapeType="1"/>
            </p:cNvSpPr>
            <p:nvPr/>
          </p:nvSpPr>
          <p:spPr bwMode="auto">
            <a:xfrm flipH="1">
              <a:off x="6370208" y="4233321"/>
              <a:ext cx="832427" cy="1191472"/>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9" name="Line 45"/>
            <p:cNvSpPr>
              <a:spLocks noChangeShapeType="1"/>
            </p:cNvSpPr>
            <p:nvPr/>
          </p:nvSpPr>
          <p:spPr bwMode="auto">
            <a:xfrm flipH="1">
              <a:off x="6417945" y="5555527"/>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0" name="Line 46"/>
            <p:cNvSpPr>
              <a:spLocks noChangeShapeType="1"/>
            </p:cNvSpPr>
            <p:nvPr/>
          </p:nvSpPr>
          <p:spPr bwMode="auto">
            <a:xfrm flipH="1" flipV="1">
              <a:off x="7452938" y="4220530"/>
              <a:ext cx="307685" cy="43789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1" name="Freeform 47"/>
            <p:cNvSpPr>
              <a:spLocks/>
            </p:cNvSpPr>
            <p:nvPr/>
          </p:nvSpPr>
          <p:spPr bwMode="auto">
            <a:xfrm>
              <a:off x="7454763" y="4812579"/>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2" name="Freeform 48"/>
            <p:cNvSpPr>
              <a:spLocks/>
            </p:cNvSpPr>
            <p:nvPr/>
          </p:nvSpPr>
          <p:spPr bwMode="auto">
            <a:xfrm>
              <a:off x="7683349" y="4973647"/>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3" name="Oval 50"/>
            <p:cNvSpPr>
              <a:spLocks noChangeArrowheads="1"/>
            </p:cNvSpPr>
            <p:nvPr/>
          </p:nvSpPr>
          <p:spPr bwMode="auto">
            <a:xfrm>
              <a:off x="5030854" y="3885704"/>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94" name="Text Box 51"/>
            <p:cNvSpPr txBox="1">
              <a:spLocks noChangeArrowheads="1"/>
            </p:cNvSpPr>
            <p:nvPr/>
          </p:nvSpPr>
          <p:spPr bwMode="auto">
            <a:xfrm>
              <a:off x="4992663" y="3847505"/>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
          <p:nvSpPr>
            <p:cNvPr id="95" name="Oval 62"/>
            <p:cNvSpPr>
              <a:spLocks noChangeArrowheads="1"/>
            </p:cNvSpPr>
            <p:nvPr/>
          </p:nvSpPr>
          <p:spPr bwMode="auto">
            <a:xfrm>
              <a:off x="7131940" y="3869247"/>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96" name="Text Box 63"/>
            <p:cNvSpPr txBox="1">
              <a:spLocks noChangeArrowheads="1"/>
            </p:cNvSpPr>
            <p:nvPr/>
          </p:nvSpPr>
          <p:spPr bwMode="auto">
            <a:xfrm>
              <a:off x="7137951" y="3828033"/>
              <a:ext cx="407394" cy="462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97" name="Line 64"/>
            <p:cNvSpPr>
              <a:spLocks noChangeShapeType="1"/>
            </p:cNvSpPr>
            <p:nvPr/>
          </p:nvSpPr>
          <p:spPr bwMode="auto">
            <a:xfrm flipV="1">
              <a:off x="5578777" y="5572453"/>
              <a:ext cx="438796" cy="3713"/>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8" name="Line 65"/>
            <p:cNvSpPr>
              <a:spLocks noChangeShapeType="1"/>
            </p:cNvSpPr>
            <p:nvPr/>
          </p:nvSpPr>
          <p:spPr bwMode="auto">
            <a:xfrm>
              <a:off x="5439201" y="4150688"/>
              <a:ext cx="631036" cy="41495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9" name="Line 66"/>
            <p:cNvSpPr>
              <a:spLocks noChangeShapeType="1"/>
            </p:cNvSpPr>
            <p:nvPr/>
          </p:nvSpPr>
          <p:spPr bwMode="auto">
            <a:xfrm flipV="1">
              <a:off x="6404438" y="4160962"/>
              <a:ext cx="748529" cy="367757"/>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0" name="Line 67"/>
            <p:cNvSpPr>
              <a:spLocks noChangeShapeType="1"/>
            </p:cNvSpPr>
            <p:nvPr/>
          </p:nvSpPr>
          <p:spPr bwMode="auto">
            <a:xfrm flipH="1">
              <a:off x="5476177" y="4061835"/>
              <a:ext cx="1655763"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1" name="Line 68"/>
            <p:cNvSpPr>
              <a:spLocks noChangeShapeType="1"/>
            </p:cNvSpPr>
            <p:nvPr/>
          </p:nvSpPr>
          <p:spPr bwMode="auto">
            <a:xfrm>
              <a:off x="6224564" y="4838432"/>
              <a:ext cx="0" cy="54406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2" name="Freeform 69"/>
            <p:cNvSpPr>
              <a:spLocks/>
            </p:cNvSpPr>
            <p:nvPr/>
          </p:nvSpPr>
          <p:spPr bwMode="auto">
            <a:xfrm>
              <a:off x="5013188" y="4264057"/>
              <a:ext cx="237793" cy="1132311"/>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3" name="Freeform 70"/>
            <p:cNvSpPr>
              <a:spLocks/>
            </p:cNvSpPr>
            <p:nvPr/>
          </p:nvSpPr>
          <p:spPr bwMode="auto">
            <a:xfrm>
              <a:off x="5346583" y="4233322"/>
              <a:ext cx="194911" cy="1113152"/>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4" name="Line 71"/>
            <p:cNvSpPr>
              <a:spLocks noChangeShapeType="1"/>
            </p:cNvSpPr>
            <p:nvPr/>
          </p:nvSpPr>
          <p:spPr bwMode="auto">
            <a:xfrm>
              <a:off x="5400207" y="4214153"/>
              <a:ext cx="700283" cy="121064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1" name="Oval 62"/>
            <p:cNvSpPr>
              <a:spLocks noChangeArrowheads="1"/>
            </p:cNvSpPr>
            <p:nvPr/>
          </p:nvSpPr>
          <p:spPr bwMode="auto">
            <a:xfrm>
              <a:off x="7311117" y="5309129"/>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12" name="Text Box 63"/>
            <p:cNvSpPr txBox="1">
              <a:spLocks noChangeArrowheads="1"/>
            </p:cNvSpPr>
            <p:nvPr/>
          </p:nvSpPr>
          <p:spPr bwMode="auto">
            <a:xfrm>
              <a:off x="7319127" y="5268191"/>
              <a:ext cx="3898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113" name="Oval 62"/>
            <p:cNvSpPr>
              <a:spLocks noChangeArrowheads="1"/>
            </p:cNvSpPr>
            <p:nvPr/>
          </p:nvSpPr>
          <p:spPr bwMode="auto">
            <a:xfrm>
              <a:off x="7689933" y="4586801"/>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14" name="Text Box 63"/>
            <p:cNvSpPr txBox="1">
              <a:spLocks noChangeArrowheads="1"/>
            </p:cNvSpPr>
            <p:nvPr/>
          </p:nvSpPr>
          <p:spPr bwMode="auto">
            <a:xfrm>
              <a:off x="7681111" y="4545863"/>
              <a:ext cx="4235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G</a:t>
              </a:r>
              <a:endParaRPr kumimoji="0" lang="en-US" altLang="en-US" sz="2800" dirty="0">
                <a:latin typeface="+mn-lt"/>
              </a:endParaRPr>
            </a:p>
          </p:txBody>
        </p:sp>
      </p:grpSp>
      <p:sp>
        <p:nvSpPr>
          <p:cNvPr id="63" name="Content Placeholder 2"/>
          <p:cNvSpPr txBox="1">
            <a:spLocks/>
          </p:cNvSpPr>
          <p:nvPr/>
        </p:nvSpPr>
        <p:spPr bwMode="auto">
          <a:xfrm>
            <a:off x="423512" y="1381893"/>
            <a:ext cx="7831488" cy="44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Breadth First Search (BFS)</a:t>
            </a:r>
          </a:p>
        </p:txBody>
      </p:sp>
    </p:spTree>
    <p:extLst>
      <p:ext uri="{BB962C8B-B14F-4D97-AF65-F5344CB8AC3E}">
        <p14:creationId xmlns="" xmlns:p14="http://schemas.microsoft.com/office/powerpoint/2010/main" val="3537433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animEffect transition="in" filter="fade">
                                      <p:cBhvr>
                                        <p:cTn id="11" dur="500"/>
                                        <p:tgtEl>
                                          <p:spTgt spid="4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Oval 50"/>
          <p:cNvSpPr>
            <a:spLocks noChangeArrowheads="1"/>
          </p:cNvSpPr>
          <p:nvPr/>
        </p:nvSpPr>
        <p:spPr bwMode="auto">
          <a:xfrm>
            <a:off x="3165315" y="2032996"/>
            <a:ext cx="402336" cy="402336"/>
          </a:xfrm>
          <a:prstGeom prst="ellipse">
            <a:avLst/>
          </a:prstGeom>
          <a:noFill/>
          <a:ln w="28575">
            <a:solidFill>
              <a:srgbClr val="FF99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01" name="Text Box 51"/>
          <p:cNvSpPr txBox="1">
            <a:spLocks noChangeArrowheads="1"/>
          </p:cNvSpPr>
          <p:nvPr/>
        </p:nvSpPr>
        <p:spPr bwMode="auto">
          <a:xfrm>
            <a:off x="3131033" y="1993504"/>
            <a:ext cx="475488" cy="475488"/>
          </a:xfrm>
          <a:prstGeom prst="rect">
            <a:avLst/>
          </a:prstGeom>
          <a:noFill/>
          <a:ln w="28575">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37" name="Text Placeholder 1"/>
          <p:cNvSpPr>
            <a:spLocks noGrp="1"/>
          </p:cNvSpPr>
          <p:nvPr>
            <p:ph type="body" sz="quarter" idx="16"/>
          </p:nvPr>
        </p:nvSpPr>
        <p:spPr/>
        <p:txBody>
          <a:bodyPr/>
          <a:lstStyle/>
          <a:p>
            <a:pPr marL="316617" indent="-316617">
              <a:defRPr/>
            </a:pPr>
            <a:r>
              <a:rPr lang="en-US" altLang="en-US" sz="3600" dirty="0"/>
              <a:t>An Example of </a:t>
            </a:r>
            <a:r>
              <a:rPr lang="en-US" altLang="en-US" sz="3600" dirty="0" smtClean="0"/>
              <a:t>BFS (continue)</a:t>
            </a:r>
            <a:endParaRPr lang="en-US" altLang="en-US" sz="4000" dirty="0"/>
          </a:p>
        </p:txBody>
      </p:sp>
      <p:sp>
        <p:nvSpPr>
          <p:cNvPr id="164" name="Oval 50"/>
          <p:cNvSpPr>
            <a:spLocks noChangeArrowheads="1"/>
          </p:cNvSpPr>
          <p:nvPr/>
        </p:nvSpPr>
        <p:spPr bwMode="auto">
          <a:xfrm>
            <a:off x="2049002" y="3549827"/>
            <a:ext cx="402336" cy="402336"/>
          </a:xfrm>
          <a:prstGeom prst="ellipse">
            <a:avLst/>
          </a:prstGeom>
          <a:noFill/>
          <a:ln w="28575">
            <a:solidFill>
              <a:srgbClr val="CC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65" name="Text Box 51"/>
          <p:cNvSpPr txBox="1">
            <a:spLocks noChangeArrowheads="1"/>
          </p:cNvSpPr>
          <p:nvPr/>
        </p:nvSpPr>
        <p:spPr bwMode="auto">
          <a:xfrm>
            <a:off x="2011703" y="3508670"/>
            <a:ext cx="475488" cy="475488"/>
          </a:xfrm>
          <a:prstGeom prst="rect">
            <a:avLst/>
          </a:prstGeom>
          <a:noFill/>
          <a:ln w="28575">
            <a:solidFill>
              <a:srgbClr val="CC0099"/>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sp>
        <p:nvSpPr>
          <p:cNvPr id="166" name="Oval 50"/>
          <p:cNvSpPr>
            <a:spLocks noChangeArrowheads="1"/>
          </p:cNvSpPr>
          <p:nvPr/>
        </p:nvSpPr>
        <p:spPr bwMode="auto">
          <a:xfrm>
            <a:off x="1206463" y="3508670"/>
            <a:ext cx="402336" cy="402336"/>
          </a:xfrm>
          <a:prstGeom prst="ellipse">
            <a:avLst/>
          </a:prstGeom>
          <a:noFill/>
          <a:ln w="28575">
            <a:solidFill>
              <a:srgbClr val="FF99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67" name="Text Box 51"/>
          <p:cNvSpPr txBox="1">
            <a:spLocks noChangeArrowheads="1"/>
          </p:cNvSpPr>
          <p:nvPr/>
        </p:nvSpPr>
        <p:spPr bwMode="auto">
          <a:xfrm>
            <a:off x="1178407" y="3467513"/>
            <a:ext cx="475488" cy="475488"/>
          </a:xfrm>
          <a:prstGeom prst="rect">
            <a:avLst/>
          </a:prstGeom>
          <a:noFill/>
          <a:ln w="28575">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168" name="Oval 50"/>
          <p:cNvSpPr>
            <a:spLocks noChangeArrowheads="1"/>
          </p:cNvSpPr>
          <p:nvPr/>
        </p:nvSpPr>
        <p:spPr bwMode="auto">
          <a:xfrm>
            <a:off x="2061958" y="2611956"/>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69" name="Text Box 51"/>
          <p:cNvSpPr txBox="1">
            <a:spLocks noChangeArrowheads="1"/>
          </p:cNvSpPr>
          <p:nvPr/>
        </p:nvSpPr>
        <p:spPr bwMode="auto">
          <a:xfrm>
            <a:off x="2020570" y="2572278"/>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172" name="Line 38"/>
          <p:cNvSpPr>
            <a:spLocks noChangeShapeType="1"/>
          </p:cNvSpPr>
          <p:nvPr/>
        </p:nvSpPr>
        <p:spPr bwMode="auto">
          <a:xfrm flipH="1">
            <a:off x="2400856" y="2397718"/>
            <a:ext cx="832427" cy="1191472"/>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73" name="Line 45"/>
          <p:cNvSpPr>
            <a:spLocks noChangeShapeType="1"/>
          </p:cNvSpPr>
          <p:nvPr/>
        </p:nvSpPr>
        <p:spPr bwMode="auto">
          <a:xfrm flipH="1">
            <a:off x="2448593" y="3719924"/>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74" name="Line 46"/>
          <p:cNvSpPr>
            <a:spLocks noChangeShapeType="1"/>
          </p:cNvSpPr>
          <p:nvPr/>
        </p:nvSpPr>
        <p:spPr bwMode="auto">
          <a:xfrm flipH="1" flipV="1">
            <a:off x="3483586" y="2384927"/>
            <a:ext cx="307685" cy="43789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75" name="Freeform 47"/>
          <p:cNvSpPr>
            <a:spLocks/>
          </p:cNvSpPr>
          <p:nvPr/>
        </p:nvSpPr>
        <p:spPr bwMode="auto">
          <a:xfrm>
            <a:off x="3485411" y="2976976"/>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6" name="Freeform 48"/>
          <p:cNvSpPr>
            <a:spLocks/>
          </p:cNvSpPr>
          <p:nvPr/>
        </p:nvSpPr>
        <p:spPr bwMode="auto">
          <a:xfrm>
            <a:off x="3713997" y="3138044"/>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7" name="Oval 50"/>
          <p:cNvSpPr>
            <a:spLocks noChangeArrowheads="1"/>
          </p:cNvSpPr>
          <p:nvPr/>
        </p:nvSpPr>
        <p:spPr bwMode="auto">
          <a:xfrm>
            <a:off x="1061502" y="2050101"/>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88" name="Text Box 51"/>
          <p:cNvSpPr txBox="1">
            <a:spLocks noChangeArrowheads="1"/>
          </p:cNvSpPr>
          <p:nvPr/>
        </p:nvSpPr>
        <p:spPr bwMode="auto">
          <a:xfrm>
            <a:off x="1023311" y="2011902"/>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
        <p:nvSpPr>
          <p:cNvPr id="191" name="Line 64"/>
          <p:cNvSpPr>
            <a:spLocks noChangeShapeType="1"/>
          </p:cNvSpPr>
          <p:nvPr/>
        </p:nvSpPr>
        <p:spPr bwMode="auto">
          <a:xfrm flipV="1">
            <a:off x="1609425" y="3736850"/>
            <a:ext cx="438796" cy="3713"/>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92" name="Line 65"/>
          <p:cNvSpPr>
            <a:spLocks noChangeShapeType="1"/>
          </p:cNvSpPr>
          <p:nvPr/>
        </p:nvSpPr>
        <p:spPr bwMode="auto">
          <a:xfrm>
            <a:off x="1469849" y="2315085"/>
            <a:ext cx="631036" cy="41495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93" name="Line 66"/>
          <p:cNvSpPr>
            <a:spLocks noChangeShapeType="1"/>
          </p:cNvSpPr>
          <p:nvPr/>
        </p:nvSpPr>
        <p:spPr bwMode="auto">
          <a:xfrm flipV="1">
            <a:off x="2435086" y="2325359"/>
            <a:ext cx="748529" cy="367757"/>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94" name="Line 67"/>
          <p:cNvSpPr>
            <a:spLocks noChangeShapeType="1"/>
          </p:cNvSpPr>
          <p:nvPr/>
        </p:nvSpPr>
        <p:spPr bwMode="auto">
          <a:xfrm flipH="1">
            <a:off x="1506825" y="2226232"/>
            <a:ext cx="1655763"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95" name="Line 68"/>
          <p:cNvSpPr>
            <a:spLocks noChangeShapeType="1"/>
          </p:cNvSpPr>
          <p:nvPr/>
        </p:nvSpPr>
        <p:spPr bwMode="auto">
          <a:xfrm>
            <a:off x="2255212" y="3002829"/>
            <a:ext cx="0" cy="544060"/>
          </a:xfrm>
          <a:prstGeom prst="line">
            <a:avLst/>
          </a:prstGeom>
          <a:noFill/>
          <a:ln w="28575">
            <a:solidFill>
              <a:srgbClr val="0033CC"/>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96" name="Freeform 69"/>
          <p:cNvSpPr>
            <a:spLocks/>
          </p:cNvSpPr>
          <p:nvPr/>
        </p:nvSpPr>
        <p:spPr bwMode="auto">
          <a:xfrm>
            <a:off x="1043836" y="2428454"/>
            <a:ext cx="237793" cy="1132311"/>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7" name="Freeform 70"/>
          <p:cNvSpPr>
            <a:spLocks/>
          </p:cNvSpPr>
          <p:nvPr/>
        </p:nvSpPr>
        <p:spPr bwMode="auto">
          <a:xfrm>
            <a:off x="1377231" y="2397719"/>
            <a:ext cx="194911" cy="1113152"/>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8" name="Line 71"/>
          <p:cNvSpPr>
            <a:spLocks noChangeShapeType="1"/>
          </p:cNvSpPr>
          <p:nvPr/>
        </p:nvSpPr>
        <p:spPr bwMode="auto">
          <a:xfrm>
            <a:off x="1430855" y="2378550"/>
            <a:ext cx="700283" cy="121064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99" name="Oval 62"/>
          <p:cNvSpPr>
            <a:spLocks noChangeArrowheads="1"/>
          </p:cNvSpPr>
          <p:nvPr/>
        </p:nvSpPr>
        <p:spPr bwMode="auto">
          <a:xfrm>
            <a:off x="3341765" y="3473526"/>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200" name="Text Box 63"/>
          <p:cNvSpPr txBox="1">
            <a:spLocks noChangeArrowheads="1"/>
          </p:cNvSpPr>
          <p:nvPr/>
        </p:nvSpPr>
        <p:spPr bwMode="auto">
          <a:xfrm>
            <a:off x="3349775" y="3432588"/>
            <a:ext cx="3898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201" name="Oval 62"/>
          <p:cNvSpPr>
            <a:spLocks noChangeArrowheads="1"/>
          </p:cNvSpPr>
          <p:nvPr/>
        </p:nvSpPr>
        <p:spPr bwMode="auto">
          <a:xfrm>
            <a:off x="3720581" y="2751198"/>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202" name="Text Box 63"/>
          <p:cNvSpPr txBox="1">
            <a:spLocks noChangeArrowheads="1"/>
          </p:cNvSpPr>
          <p:nvPr/>
        </p:nvSpPr>
        <p:spPr bwMode="auto">
          <a:xfrm>
            <a:off x="3711759" y="2710260"/>
            <a:ext cx="4235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G</a:t>
            </a:r>
            <a:endParaRPr kumimoji="0" lang="en-US" altLang="en-US" sz="2800" dirty="0">
              <a:latin typeface="+mn-lt"/>
            </a:endParaRPr>
          </a:p>
        </p:txBody>
      </p:sp>
      <p:grpSp>
        <p:nvGrpSpPr>
          <p:cNvPr id="3" name="Group 2"/>
          <p:cNvGrpSpPr/>
          <p:nvPr/>
        </p:nvGrpSpPr>
        <p:grpSpPr>
          <a:xfrm>
            <a:off x="5212841" y="1993504"/>
            <a:ext cx="3111962" cy="1990654"/>
            <a:chOff x="4902293" y="1993504"/>
            <a:chExt cx="3111962" cy="1990654"/>
          </a:xfrm>
        </p:grpSpPr>
        <p:sp>
          <p:nvSpPr>
            <p:cNvPr id="302" name="Oval 50"/>
            <p:cNvSpPr>
              <a:spLocks noChangeArrowheads="1"/>
            </p:cNvSpPr>
            <p:nvPr/>
          </p:nvSpPr>
          <p:spPr bwMode="auto">
            <a:xfrm>
              <a:off x="7044297" y="2032996"/>
              <a:ext cx="402336" cy="402336"/>
            </a:xfrm>
            <a:prstGeom prst="ellipse">
              <a:avLst/>
            </a:prstGeom>
            <a:noFill/>
            <a:ln w="28575">
              <a:solidFill>
                <a:srgbClr val="FF99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03" name="Text Box 51"/>
            <p:cNvSpPr txBox="1">
              <a:spLocks noChangeArrowheads="1"/>
            </p:cNvSpPr>
            <p:nvPr/>
          </p:nvSpPr>
          <p:spPr bwMode="auto">
            <a:xfrm>
              <a:off x="7010015" y="1993504"/>
              <a:ext cx="475488" cy="475488"/>
            </a:xfrm>
            <a:prstGeom prst="rect">
              <a:avLst/>
            </a:prstGeom>
            <a:noFill/>
            <a:ln w="28575">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304" name="Oval 50"/>
            <p:cNvSpPr>
              <a:spLocks noChangeArrowheads="1"/>
            </p:cNvSpPr>
            <p:nvPr/>
          </p:nvSpPr>
          <p:spPr bwMode="auto">
            <a:xfrm>
              <a:off x="5927984" y="3549827"/>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05" name="Text Box 51"/>
            <p:cNvSpPr txBox="1">
              <a:spLocks noChangeArrowheads="1"/>
            </p:cNvSpPr>
            <p:nvPr/>
          </p:nvSpPr>
          <p:spPr bwMode="auto">
            <a:xfrm>
              <a:off x="5890685" y="3508670"/>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sp>
          <p:nvSpPr>
            <p:cNvPr id="306" name="Oval 50"/>
            <p:cNvSpPr>
              <a:spLocks noChangeArrowheads="1"/>
            </p:cNvSpPr>
            <p:nvPr/>
          </p:nvSpPr>
          <p:spPr bwMode="auto">
            <a:xfrm>
              <a:off x="5085445" y="3508670"/>
              <a:ext cx="402336" cy="402336"/>
            </a:xfrm>
            <a:prstGeom prst="ellipse">
              <a:avLst/>
            </a:prstGeom>
            <a:noFill/>
            <a:ln w="28575">
              <a:solidFill>
                <a:srgbClr val="FF33CC"/>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07" name="Text Box 51"/>
            <p:cNvSpPr txBox="1">
              <a:spLocks noChangeArrowheads="1"/>
            </p:cNvSpPr>
            <p:nvPr/>
          </p:nvSpPr>
          <p:spPr bwMode="auto">
            <a:xfrm>
              <a:off x="5057389" y="3467513"/>
              <a:ext cx="475488" cy="475488"/>
            </a:xfrm>
            <a:prstGeom prst="rect">
              <a:avLst/>
            </a:prstGeom>
            <a:noFill/>
            <a:ln w="28575">
              <a:solidFill>
                <a:srgbClr val="FF33CC"/>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308" name="Oval 50"/>
            <p:cNvSpPr>
              <a:spLocks noChangeArrowheads="1"/>
            </p:cNvSpPr>
            <p:nvPr/>
          </p:nvSpPr>
          <p:spPr bwMode="auto">
            <a:xfrm>
              <a:off x="5940940" y="2611956"/>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09" name="Text Box 51"/>
            <p:cNvSpPr txBox="1">
              <a:spLocks noChangeArrowheads="1"/>
            </p:cNvSpPr>
            <p:nvPr/>
          </p:nvSpPr>
          <p:spPr bwMode="auto">
            <a:xfrm>
              <a:off x="5899552" y="2572278"/>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310" name="Line 38"/>
            <p:cNvSpPr>
              <a:spLocks noChangeShapeType="1"/>
            </p:cNvSpPr>
            <p:nvPr/>
          </p:nvSpPr>
          <p:spPr bwMode="auto">
            <a:xfrm flipH="1">
              <a:off x="6279838" y="2397718"/>
              <a:ext cx="832427" cy="1191472"/>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11" name="Line 45"/>
            <p:cNvSpPr>
              <a:spLocks noChangeShapeType="1"/>
            </p:cNvSpPr>
            <p:nvPr/>
          </p:nvSpPr>
          <p:spPr bwMode="auto">
            <a:xfrm flipH="1">
              <a:off x="6327575" y="3719924"/>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12" name="Line 46"/>
            <p:cNvSpPr>
              <a:spLocks noChangeShapeType="1"/>
            </p:cNvSpPr>
            <p:nvPr/>
          </p:nvSpPr>
          <p:spPr bwMode="auto">
            <a:xfrm flipH="1" flipV="1">
              <a:off x="7362568" y="2384927"/>
              <a:ext cx="307685" cy="43789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13" name="Freeform 47"/>
            <p:cNvSpPr>
              <a:spLocks/>
            </p:cNvSpPr>
            <p:nvPr/>
          </p:nvSpPr>
          <p:spPr bwMode="auto">
            <a:xfrm>
              <a:off x="7364393" y="2976976"/>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4" name="Freeform 48"/>
            <p:cNvSpPr>
              <a:spLocks/>
            </p:cNvSpPr>
            <p:nvPr/>
          </p:nvSpPr>
          <p:spPr bwMode="auto">
            <a:xfrm>
              <a:off x="7592979" y="3138044"/>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5" name="Oval 50"/>
            <p:cNvSpPr>
              <a:spLocks noChangeArrowheads="1"/>
            </p:cNvSpPr>
            <p:nvPr/>
          </p:nvSpPr>
          <p:spPr bwMode="auto">
            <a:xfrm>
              <a:off x="4940484" y="2050101"/>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16" name="Text Box 51"/>
            <p:cNvSpPr txBox="1">
              <a:spLocks noChangeArrowheads="1"/>
            </p:cNvSpPr>
            <p:nvPr/>
          </p:nvSpPr>
          <p:spPr bwMode="auto">
            <a:xfrm>
              <a:off x="4902293" y="2011902"/>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
          <p:nvSpPr>
            <p:cNvPr id="317" name="Line 64"/>
            <p:cNvSpPr>
              <a:spLocks noChangeShapeType="1"/>
            </p:cNvSpPr>
            <p:nvPr/>
          </p:nvSpPr>
          <p:spPr bwMode="auto">
            <a:xfrm flipV="1">
              <a:off x="5488407" y="3736850"/>
              <a:ext cx="438796"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18" name="Line 65"/>
            <p:cNvSpPr>
              <a:spLocks noChangeShapeType="1"/>
            </p:cNvSpPr>
            <p:nvPr/>
          </p:nvSpPr>
          <p:spPr bwMode="auto">
            <a:xfrm>
              <a:off x="5348831" y="2315085"/>
              <a:ext cx="631036" cy="41495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19" name="Line 66"/>
            <p:cNvSpPr>
              <a:spLocks noChangeShapeType="1"/>
            </p:cNvSpPr>
            <p:nvPr/>
          </p:nvSpPr>
          <p:spPr bwMode="auto">
            <a:xfrm flipV="1">
              <a:off x="6314068" y="2325359"/>
              <a:ext cx="748529" cy="367757"/>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20" name="Line 67"/>
            <p:cNvSpPr>
              <a:spLocks noChangeShapeType="1"/>
            </p:cNvSpPr>
            <p:nvPr/>
          </p:nvSpPr>
          <p:spPr bwMode="auto">
            <a:xfrm flipH="1">
              <a:off x="5385807" y="2226232"/>
              <a:ext cx="1655763"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21" name="Line 68"/>
            <p:cNvSpPr>
              <a:spLocks noChangeShapeType="1"/>
            </p:cNvSpPr>
            <p:nvPr/>
          </p:nvSpPr>
          <p:spPr bwMode="auto">
            <a:xfrm>
              <a:off x="6134194" y="3002829"/>
              <a:ext cx="0" cy="544060"/>
            </a:xfrm>
            <a:prstGeom prst="line">
              <a:avLst/>
            </a:prstGeom>
            <a:noFill/>
            <a:ln w="28575">
              <a:solidFill>
                <a:srgbClr val="0033CC"/>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22" name="Freeform 69"/>
            <p:cNvSpPr>
              <a:spLocks/>
            </p:cNvSpPr>
            <p:nvPr/>
          </p:nvSpPr>
          <p:spPr bwMode="auto">
            <a:xfrm>
              <a:off x="4922818" y="2428454"/>
              <a:ext cx="237793" cy="1132311"/>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23" name="Freeform 70"/>
            <p:cNvSpPr>
              <a:spLocks/>
            </p:cNvSpPr>
            <p:nvPr/>
          </p:nvSpPr>
          <p:spPr bwMode="auto">
            <a:xfrm>
              <a:off x="5256213" y="2397719"/>
              <a:ext cx="194911" cy="1113152"/>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24" name="Line 71"/>
            <p:cNvSpPr>
              <a:spLocks noChangeShapeType="1"/>
            </p:cNvSpPr>
            <p:nvPr/>
          </p:nvSpPr>
          <p:spPr bwMode="auto">
            <a:xfrm>
              <a:off x="5309837" y="2378550"/>
              <a:ext cx="700283" cy="121064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25" name="Oval 62"/>
            <p:cNvSpPr>
              <a:spLocks noChangeArrowheads="1"/>
            </p:cNvSpPr>
            <p:nvPr/>
          </p:nvSpPr>
          <p:spPr bwMode="auto">
            <a:xfrm>
              <a:off x="7220747" y="3473526"/>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26" name="Text Box 63"/>
            <p:cNvSpPr txBox="1">
              <a:spLocks noChangeArrowheads="1"/>
            </p:cNvSpPr>
            <p:nvPr/>
          </p:nvSpPr>
          <p:spPr bwMode="auto">
            <a:xfrm>
              <a:off x="7228757" y="3432588"/>
              <a:ext cx="3898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327" name="Oval 62"/>
            <p:cNvSpPr>
              <a:spLocks noChangeArrowheads="1"/>
            </p:cNvSpPr>
            <p:nvPr/>
          </p:nvSpPr>
          <p:spPr bwMode="auto">
            <a:xfrm>
              <a:off x="7599563" y="2751198"/>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28" name="Text Box 63"/>
            <p:cNvSpPr txBox="1">
              <a:spLocks noChangeArrowheads="1"/>
            </p:cNvSpPr>
            <p:nvPr/>
          </p:nvSpPr>
          <p:spPr bwMode="auto">
            <a:xfrm>
              <a:off x="7590741" y="2710260"/>
              <a:ext cx="4235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G</a:t>
              </a:r>
              <a:endParaRPr kumimoji="0" lang="en-US" altLang="en-US" sz="2800" dirty="0">
                <a:latin typeface="+mn-lt"/>
              </a:endParaRPr>
            </a:p>
          </p:txBody>
        </p:sp>
      </p:grpSp>
      <p:grpSp>
        <p:nvGrpSpPr>
          <p:cNvPr id="4" name="Group 3"/>
          <p:cNvGrpSpPr/>
          <p:nvPr/>
        </p:nvGrpSpPr>
        <p:grpSpPr>
          <a:xfrm>
            <a:off x="1028838" y="4393977"/>
            <a:ext cx="3111962" cy="1990654"/>
            <a:chOff x="718290" y="4393977"/>
            <a:chExt cx="3111962" cy="1990654"/>
          </a:xfrm>
        </p:grpSpPr>
        <p:sp>
          <p:nvSpPr>
            <p:cNvPr id="399" name="Oval 50"/>
            <p:cNvSpPr>
              <a:spLocks noChangeArrowheads="1"/>
            </p:cNvSpPr>
            <p:nvPr/>
          </p:nvSpPr>
          <p:spPr bwMode="auto">
            <a:xfrm>
              <a:off x="2860294" y="4433469"/>
              <a:ext cx="402336" cy="402336"/>
            </a:xfrm>
            <a:prstGeom prst="ellipse">
              <a:avLst/>
            </a:prstGeom>
            <a:noFill/>
            <a:ln w="28575">
              <a:solidFill>
                <a:srgbClr val="FF33CC"/>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00" name="Text Box 51"/>
            <p:cNvSpPr txBox="1">
              <a:spLocks noChangeArrowheads="1"/>
            </p:cNvSpPr>
            <p:nvPr/>
          </p:nvSpPr>
          <p:spPr bwMode="auto">
            <a:xfrm>
              <a:off x="2826012" y="4393977"/>
              <a:ext cx="475488" cy="475488"/>
            </a:xfrm>
            <a:prstGeom prst="rect">
              <a:avLst/>
            </a:prstGeom>
            <a:noFill/>
            <a:ln w="28575">
              <a:solidFill>
                <a:srgbClr val="FF33CC"/>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401" name="Oval 50"/>
            <p:cNvSpPr>
              <a:spLocks noChangeArrowheads="1"/>
            </p:cNvSpPr>
            <p:nvPr/>
          </p:nvSpPr>
          <p:spPr bwMode="auto">
            <a:xfrm>
              <a:off x="1743981" y="5950300"/>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02" name="Text Box 51"/>
            <p:cNvSpPr txBox="1">
              <a:spLocks noChangeArrowheads="1"/>
            </p:cNvSpPr>
            <p:nvPr/>
          </p:nvSpPr>
          <p:spPr bwMode="auto">
            <a:xfrm>
              <a:off x="1706682" y="5909143"/>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sp>
          <p:nvSpPr>
            <p:cNvPr id="403" name="Oval 50"/>
            <p:cNvSpPr>
              <a:spLocks noChangeArrowheads="1"/>
            </p:cNvSpPr>
            <p:nvPr/>
          </p:nvSpPr>
          <p:spPr bwMode="auto">
            <a:xfrm>
              <a:off x="901442" y="5909143"/>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04" name="Text Box 51"/>
            <p:cNvSpPr txBox="1">
              <a:spLocks noChangeArrowheads="1"/>
            </p:cNvSpPr>
            <p:nvPr/>
          </p:nvSpPr>
          <p:spPr bwMode="auto">
            <a:xfrm>
              <a:off x="873386" y="5867986"/>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405" name="Oval 50"/>
            <p:cNvSpPr>
              <a:spLocks noChangeArrowheads="1"/>
            </p:cNvSpPr>
            <p:nvPr/>
          </p:nvSpPr>
          <p:spPr bwMode="auto">
            <a:xfrm>
              <a:off x="1756937" y="5012429"/>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06" name="Text Box 51"/>
            <p:cNvSpPr txBox="1">
              <a:spLocks noChangeArrowheads="1"/>
            </p:cNvSpPr>
            <p:nvPr/>
          </p:nvSpPr>
          <p:spPr bwMode="auto">
            <a:xfrm>
              <a:off x="1715549" y="4972751"/>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407" name="Line 38"/>
            <p:cNvSpPr>
              <a:spLocks noChangeShapeType="1"/>
            </p:cNvSpPr>
            <p:nvPr/>
          </p:nvSpPr>
          <p:spPr bwMode="auto">
            <a:xfrm flipH="1">
              <a:off x="2095835" y="4798191"/>
              <a:ext cx="832427" cy="1191472"/>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08" name="Line 45"/>
            <p:cNvSpPr>
              <a:spLocks noChangeShapeType="1"/>
            </p:cNvSpPr>
            <p:nvPr/>
          </p:nvSpPr>
          <p:spPr bwMode="auto">
            <a:xfrm flipH="1">
              <a:off x="2143572" y="6120397"/>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09" name="Line 46"/>
            <p:cNvSpPr>
              <a:spLocks noChangeShapeType="1"/>
            </p:cNvSpPr>
            <p:nvPr/>
          </p:nvSpPr>
          <p:spPr bwMode="auto">
            <a:xfrm flipH="1" flipV="1">
              <a:off x="3178565" y="4785400"/>
              <a:ext cx="307685" cy="43789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10" name="Freeform 47"/>
            <p:cNvSpPr>
              <a:spLocks/>
            </p:cNvSpPr>
            <p:nvPr/>
          </p:nvSpPr>
          <p:spPr bwMode="auto">
            <a:xfrm>
              <a:off x="3180390" y="5377449"/>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1" name="Freeform 48"/>
            <p:cNvSpPr>
              <a:spLocks/>
            </p:cNvSpPr>
            <p:nvPr/>
          </p:nvSpPr>
          <p:spPr bwMode="auto">
            <a:xfrm>
              <a:off x="3408976" y="5538517"/>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2" name="Oval 50"/>
            <p:cNvSpPr>
              <a:spLocks noChangeArrowheads="1"/>
            </p:cNvSpPr>
            <p:nvPr/>
          </p:nvSpPr>
          <p:spPr bwMode="auto">
            <a:xfrm>
              <a:off x="756481" y="4450574"/>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13" name="Text Box 51"/>
            <p:cNvSpPr txBox="1">
              <a:spLocks noChangeArrowheads="1"/>
            </p:cNvSpPr>
            <p:nvPr/>
          </p:nvSpPr>
          <p:spPr bwMode="auto">
            <a:xfrm>
              <a:off x="718290" y="4412375"/>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
          <p:nvSpPr>
            <p:cNvPr id="414" name="Line 64"/>
            <p:cNvSpPr>
              <a:spLocks noChangeShapeType="1"/>
            </p:cNvSpPr>
            <p:nvPr/>
          </p:nvSpPr>
          <p:spPr bwMode="auto">
            <a:xfrm flipV="1">
              <a:off x="1304404" y="6137323"/>
              <a:ext cx="438796" cy="0"/>
            </a:xfrm>
            <a:prstGeom prst="line">
              <a:avLst/>
            </a:prstGeom>
            <a:noFill/>
            <a:ln w="28575">
              <a:solidFill>
                <a:srgbClr val="0066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15" name="Line 65"/>
            <p:cNvSpPr>
              <a:spLocks noChangeShapeType="1"/>
            </p:cNvSpPr>
            <p:nvPr/>
          </p:nvSpPr>
          <p:spPr bwMode="auto">
            <a:xfrm>
              <a:off x="1164828" y="4715558"/>
              <a:ext cx="631036" cy="41495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16" name="Line 66"/>
            <p:cNvSpPr>
              <a:spLocks noChangeShapeType="1"/>
            </p:cNvSpPr>
            <p:nvPr/>
          </p:nvSpPr>
          <p:spPr bwMode="auto">
            <a:xfrm flipV="1">
              <a:off x="2130065" y="4725832"/>
              <a:ext cx="748529" cy="367757"/>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17" name="Line 67"/>
            <p:cNvSpPr>
              <a:spLocks noChangeShapeType="1"/>
            </p:cNvSpPr>
            <p:nvPr/>
          </p:nvSpPr>
          <p:spPr bwMode="auto">
            <a:xfrm flipH="1">
              <a:off x="1201804" y="4626705"/>
              <a:ext cx="1655763"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18" name="Line 68"/>
            <p:cNvSpPr>
              <a:spLocks noChangeShapeType="1"/>
            </p:cNvSpPr>
            <p:nvPr/>
          </p:nvSpPr>
          <p:spPr bwMode="auto">
            <a:xfrm>
              <a:off x="1950191" y="5403302"/>
              <a:ext cx="0" cy="544060"/>
            </a:xfrm>
            <a:prstGeom prst="line">
              <a:avLst/>
            </a:prstGeom>
            <a:noFill/>
            <a:ln w="28575">
              <a:solidFill>
                <a:srgbClr val="0033CC"/>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19" name="Freeform 69"/>
            <p:cNvSpPr>
              <a:spLocks/>
            </p:cNvSpPr>
            <p:nvPr/>
          </p:nvSpPr>
          <p:spPr bwMode="auto">
            <a:xfrm>
              <a:off x="738815" y="4828927"/>
              <a:ext cx="237793" cy="1132311"/>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rgbClr val="0033CC"/>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20" name="Freeform 70"/>
            <p:cNvSpPr>
              <a:spLocks/>
            </p:cNvSpPr>
            <p:nvPr/>
          </p:nvSpPr>
          <p:spPr bwMode="auto">
            <a:xfrm>
              <a:off x="1072210" y="4798192"/>
              <a:ext cx="194911" cy="1113152"/>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21" name="Line 71"/>
            <p:cNvSpPr>
              <a:spLocks noChangeShapeType="1"/>
            </p:cNvSpPr>
            <p:nvPr/>
          </p:nvSpPr>
          <p:spPr bwMode="auto">
            <a:xfrm>
              <a:off x="1125834" y="4779023"/>
              <a:ext cx="700283" cy="121064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22" name="Oval 62"/>
            <p:cNvSpPr>
              <a:spLocks noChangeArrowheads="1"/>
            </p:cNvSpPr>
            <p:nvPr/>
          </p:nvSpPr>
          <p:spPr bwMode="auto">
            <a:xfrm>
              <a:off x="3036744" y="5873999"/>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23" name="Text Box 63"/>
            <p:cNvSpPr txBox="1">
              <a:spLocks noChangeArrowheads="1"/>
            </p:cNvSpPr>
            <p:nvPr/>
          </p:nvSpPr>
          <p:spPr bwMode="auto">
            <a:xfrm>
              <a:off x="3044754" y="5833061"/>
              <a:ext cx="3898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424" name="Oval 62"/>
            <p:cNvSpPr>
              <a:spLocks noChangeArrowheads="1"/>
            </p:cNvSpPr>
            <p:nvPr/>
          </p:nvSpPr>
          <p:spPr bwMode="auto">
            <a:xfrm>
              <a:off x="3415560" y="5151671"/>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25" name="Text Box 63"/>
            <p:cNvSpPr txBox="1">
              <a:spLocks noChangeArrowheads="1"/>
            </p:cNvSpPr>
            <p:nvPr/>
          </p:nvSpPr>
          <p:spPr bwMode="auto">
            <a:xfrm>
              <a:off x="3406738" y="5110733"/>
              <a:ext cx="4235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G</a:t>
              </a:r>
              <a:endParaRPr kumimoji="0" lang="en-US" altLang="en-US" sz="2800" dirty="0">
                <a:latin typeface="+mn-lt"/>
              </a:endParaRPr>
            </a:p>
          </p:txBody>
        </p:sp>
      </p:grpSp>
      <p:grpSp>
        <p:nvGrpSpPr>
          <p:cNvPr id="6" name="Group 5"/>
          <p:cNvGrpSpPr/>
          <p:nvPr/>
        </p:nvGrpSpPr>
        <p:grpSpPr>
          <a:xfrm>
            <a:off x="5283339" y="4393977"/>
            <a:ext cx="3111962" cy="1990654"/>
            <a:chOff x="4972791" y="4393977"/>
            <a:chExt cx="3111962" cy="1990654"/>
          </a:xfrm>
        </p:grpSpPr>
        <p:sp>
          <p:nvSpPr>
            <p:cNvPr id="429" name="Text Box 51"/>
            <p:cNvSpPr txBox="1">
              <a:spLocks noChangeArrowheads="1"/>
            </p:cNvSpPr>
            <p:nvPr/>
          </p:nvSpPr>
          <p:spPr bwMode="auto">
            <a:xfrm>
              <a:off x="5961183" y="5909143"/>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grpSp>
          <p:nvGrpSpPr>
            <p:cNvPr id="5" name="Group 4"/>
            <p:cNvGrpSpPr/>
            <p:nvPr/>
          </p:nvGrpSpPr>
          <p:grpSpPr>
            <a:xfrm>
              <a:off x="4972791" y="4393977"/>
              <a:ext cx="3111962" cy="1958659"/>
              <a:chOff x="4972791" y="4393977"/>
              <a:chExt cx="3111962" cy="1958659"/>
            </a:xfrm>
          </p:grpSpPr>
          <p:sp>
            <p:nvSpPr>
              <p:cNvPr id="426" name="Oval 50"/>
              <p:cNvSpPr>
                <a:spLocks noChangeArrowheads="1"/>
              </p:cNvSpPr>
              <p:nvPr/>
            </p:nvSpPr>
            <p:spPr bwMode="auto">
              <a:xfrm>
                <a:off x="7114795" y="4433469"/>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27" name="Text Box 51"/>
              <p:cNvSpPr txBox="1">
                <a:spLocks noChangeArrowheads="1"/>
              </p:cNvSpPr>
              <p:nvPr/>
            </p:nvSpPr>
            <p:spPr bwMode="auto">
              <a:xfrm>
                <a:off x="7080513" y="4393977"/>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428" name="Oval 50"/>
              <p:cNvSpPr>
                <a:spLocks noChangeArrowheads="1"/>
              </p:cNvSpPr>
              <p:nvPr/>
            </p:nvSpPr>
            <p:spPr bwMode="auto">
              <a:xfrm>
                <a:off x="5998482" y="5950300"/>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30" name="Oval 50"/>
              <p:cNvSpPr>
                <a:spLocks noChangeArrowheads="1"/>
              </p:cNvSpPr>
              <p:nvPr/>
            </p:nvSpPr>
            <p:spPr bwMode="auto">
              <a:xfrm>
                <a:off x="5155943" y="5909143"/>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31" name="Text Box 51"/>
              <p:cNvSpPr txBox="1">
                <a:spLocks noChangeArrowheads="1"/>
              </p:cNvSpPr>
              <p:nvPr/>
            </p:nvSpPr>
            <p:spPr bwMode="auto">
              <a:xfrm>
                <a:off x="5127887" y="5867986"/>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432" name="Oval 50"/>
              <p:cNvSpPr>
                <a:spLocks noChangeArrowheads="1"/>
              </p:cNvSpPr>
              <p:nvPr/>
            </p:nvSpPr>
            <p:spPr bwMode="auto">
              <a:xfrm>
                <a:off x="6011438" y="5012429"/>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33" name="Text Box 51"/>
              <p:cNvSpPr txBox="1">
                <a:spLocks noChangeArrowheads="1"/>
              </p:cNvSpPr>
              <p:nvPr/>
            </p:nvSpPr>
            <p:spPr bwMode="auto">
              <a:xfrm>
                <a:off x="5970050" y="4972751"/>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434" name="Line 38"/>
              <p:cNvSpPr>
                <a:spLocks noChangeShapeType="1"/>
              </p:cNvSpPr>
              <p:nvPr/>
            </p:nvSpPr>
            <p:spPr bwMode="auto">
              <a:xfrm flipH="1">
                <a:off x="6350336" y="4798191"/>
                <a:ext cx="832427" cy="1191472"/>
              </a:xfrm>
              <a:prstGeom prst="line">
                <a:avLst/>
              </a:prstGeom>
              <a:noFill/>
              <a:ln w="28575">
                <a:solidFill>
                  <a:srgbClr val="0033CC"/>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35" name="Line 45"/>
              <p:cNvSpPr>
                <a:spLocks noChangeShapeType="1"/>
              </p:cNvSpPr>
              <p:nvPr/>
            </p:nvSpPr>
            <p:spPr bwMode="auto">
              <a:xfrm flipH="1">
                <a:off x="6398073" y="6120397"/>
                <a:ext cx="901879" cy="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36" name="Line 46"/>
              <p:cNvSpPr>
                <a:spLocks noChangeShapeType="1"/>
              </p:cNvSpPr>
              <p:nvPr/>
            </p:nvSpPr>
            <p:spPr bwMode="auto">
              <a:xfrm flipH="1" flipV="1">
                <a:off x="7433066" y="4785400"/>
                <a:ext cx="307685" cy="43789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37" name="Freeform 47"/>
              <p:cNvSpPr>
                <a:spLocks/>
              </p:cNvSpPr>
              <p:nvPr/>
            </p:nvSpPr>
            <p:spPr bwMode="auto">
              <a:xfrm>
                <a:off x="7434891" y="5377449"/>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38" name="Freeform 48"/>
              <p:cNvSpPr>
                <a:spLocks/>
              </p:cNvSpPr>
              <p:nvPr/>
            </p:nvSpPr>
            <p:spPr bwMode="auto">
              <a:xfrm>
                <a:off x="7663477" y="5538517"/>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39" name="Oval 50"/>
              <p:cNvSpPr>
                <a:spLocks noChangeArrowheads="1"/>
              </p:cNvSpPr>
              <p:nvPr/>
            </p:nvSpPr>
            <p:spPr bwMode="auto">
              <a:xfrm>
                <a:off x="5010982" y="4450574"/>
                <a:ext cx="402336" cy="402336"/>
              </a:xfrm>
              <a:prstGeom prst="ellipse">
                <a:avLst/>
              </a:prstGeom>
              <a:noFill/>
              <a:ln w="28575">
                <a:solidFill>
                  <a:srgbClr val="008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40" name="Text Box 51"/>
              <p:cNvSpPr txBox="1">
                <a:spLocks noChangeArrowheads="1"/>
              </p:cNvSpPr>
              <p:nvPr/>
            </p:nvSpPr>
            <p:spPr bwMode="auto">
              <a:xfrm>
                <a:off x="4972791" y="4412375"/>
                <a:ext cx="475488" cy="475488"/>
              </a:xfrm>
              <a:prstGeom prst="rect">
                <a:avLst/>
              </a:prstGeom>
              <a:noFill/>
              <a:ln w="28575">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
            <p:nvSpPr>
              <p:cNvPr id="441" name="Line 64"/>
              <p:cNvSpPr>
                <a:spLocks noChangeShapeType="1"/>
              </p:cNvSpPr>
              <p:nvPr/>
            </p:nvSpPr>
            <p:spPr bwMode="auto">
              <a:xfrm flipV="1">
                <a:off x="5558905" y="6137323"/>
                <a:ext cx="438796"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42" name="Line 65"/>
              <p:cNvSpPr>
                <a:spLocks noChangeShapeType="1"/>
              </p:cNvSpPr>
              <p:nvPr/>
            </p:nvSpPr>
            <p:spPr bwMode="auto">
              <a:xfrm>
                <a:off x="5419329" y="4715558"/>
                <a:ext cx="631036" cy="41495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43" name="Line 66"/>
              <p:cNvSpPr>
                <a:spLocks noChangeShapeType="1"/>
              </p:cNvSpPr>
              <p:nvPr/>
            </p:nvSpPr>
            <p:spPr bwMode="auto">
              <a:xfrm flipV="1">
                <a:off x="6384566" y="4725832"/>
                <a:ext cx="748529" cy="367757"/>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44" name="Line 67"/>
              <p:cNvSpPr>
                <a:spLocks noChangeShapeType="1"/>
              </p:cNvSpPr>
              <p:nvPr/>
            </p:nvSpPr>
            <p:spPr bwMode="auto">
              <a:xfrm flipH="1">
                <a:off x="5456305" y="4626705"/>
                <a:ext cx="1655763" cy="0"/>
              </a:xfrm>
              <a:prstGeom prst="line">
                <a:avLst/>
              </a:prstGeom>
              <a:noFill/>
              <a:ln w="28575">
                <a:solidFill>
                  <a:srgbClr val="0033CC"/>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45" name="Line 68"/>
              <p:cNvSpPr>
                <a:spLocks noChangeShapeType="1"/>
              </p:cNvSpPr>
              <p:nvPr/>
            </p:nvSpPr>
            <p:spPr bwMode="auto">
              <a:xfrm>
                <a:off x="6204692" y="5403302"/>
                <a:ext cx="0" cy="544060"/>
              </a:xfrm>
              <a:prstGeom prst="line">
                <a:avLst/>
              </a:prstGeom>
              <a:noFill/>
              <a:ln w="28575">
                <a:solidFill>
                  <a:srgbClr val="0033CC"/>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46" name="Freeform 69"/>
              <p:cNvSpPr>
                <a:spLocks/>
              </p:cNvSpPr>
              <p:nvPr/>
            </p:nvSpPr>
            <p:spPr bwMode="auto">
              <a:xfrm>
                <a:off x="4993316" y="4828927"/>
                <a:ext cx="237793" cy="1132311"/>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rgbClr val="0033CC"/>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47" name="Freeform 70"/>
              <p:cNvSpPr>
                <a:spLocks/>
              </p:cNvSpPr>
              <p:nvPr/>
            </p:nvSpPr>
            <p:spPr bwMode="auto">
              <a:xfrm>
                <a:off x="5326711" y="4798192"/>
                <a:ext cx="194911" cy="1113152"/>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48" name="Line 71"/>
              <p:cNvSpPr>
                <a:spLocks noChangeShapeType="1"/>
              </p:cNvSpPr>
              <p:nvPr/>
            </p:nvSpPr>
            <p:spPr bwMode="auto">
              <a:xfrm>
                <a:off x="5380335" y="4779023"/>
                <a:ext cx="700283" cy="1210640"/>
              </a:xfrm>
              <a:prstGeom prst="line">
                <a:avLst/>
              </a:prstGeom>
              <a:noFill/>
              <a:ln w="28575">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49" name="Oval 62"/>
              <p:cNvSpPr>
                <a:spLocks noChangeArrowheads="1"/>
              </p:cNvSpPr>
              <p:nvPr/>
            </p:nvSpPr>
            <p:spPr bwMode="auto">
              <a:xfrm>
                <a:off x="7291245" y="5873999"/>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50" name="Text Box 63"/>
              <p:cNvSpPr txBox="1">
                <a:spLocks noChangeArrowheads="1"/>
              </p:cNvSpPr>
              <p:nvPr/>
            </p:nvSpPr>
            <p:spPr bwMode="auto">
              <a:xfrm>
                <a:off x="7299255" y="5833061"/>
                <a:ext cx="3898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451" name="Oval 62"/>
              <p:cNvSpPr>
                <a:spLocks noChangeArrowheads="1"/>
              </p:cNvSpPr>
              <p:nvPr/>
            </p:nvSpPr>
            <p:spPr bwMode="auto">
              <a:xfrm>
                <a:off x="7670061" y="5151671"/>
                <a:ext cx="402336" cy="40233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52" name="Text Box 63"/>
              <p:cNvSpPr txBox="1">
                <a:spLocks noChangeArrowheads="1"/>
              </p:cNvSpPr>
              <p:nvPr/>
            </p:nvSpPr>
            <p:spPr bwMode="auto">
              <a:xfrm>
                <a:off x="7661239" y="5110733"/>
                <a:ext cx="4235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G</a:t>
                </a:r>
                <a:endParaRPr kumimoji="0" lang="en-US" altLang="en-US" sz="2800" dirty="0">
                  <a:latin typeface="+mn-lt"/>
                </a:endParaRPr>
              </a:p>
            </p:txBody>
          </p:sp>
        </p:grpSp>
      </p:grpSp>
    </p:spTree>
    <p:extLst>
      <p:ext uri="{BB962C8B-B14F-4D97-AF65-F5344CB8AC3E}">
        <p14:creationId xmlns="" xmlns:p14="http://schemas.microsoft.com/office/powerpoint/2010/main" val="3767146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err="1" smtClean="0"/>
              <a:t>Pseudocode</a:t>
            </a:r>
            <a:r>
              <a:rPr altLang="en-US" sz="3600" dirty="0" smtClean="0"/>
              <a:t> of BFS</a:t>
            </a:r>
            <a:endParaRPr altLang="en-US" sz="4000" dirty="0"/>
          </a:p>
        </p:txBody>
      </p:sp>
      <p:sp>
        <p:nvSpPr>
          <p:cNvPr id="453" name="Content Placeholder 2"/>
          <p:cNvSpPr>
            <a:spLocks noGrp="1"/>
          </p:cNvSpPr>
          <p:nvPr>
            <p:ph sz="quarter" idx="17"/>
          </p:nvPr>
        </p:nvSpPr>
        <p:spPr>
          <a:xfrm>
            <a:off x="906594" y="1822303"/>
            <a:ext cx="8229600" cy="5638800"/>
          </a:xfrm>
        </p:spPr>
        <p:txBody>
          <a:bodyPr/>
          <a:lstStyle/>
          <a:p>
            <a:pPr marL="0" lvl="2" indent="0" eaLnBrk="1" hangingPunct="1">
              <a:spcBef>
                <a:spcPts val="0"/>
              </a:spcBef>
              <a:buFont typeface="Monotype Sorts" pitchFamily="2" charset="2"/>
              <a:buNone/>
              <a:tabLst>
                <a:tab pos="1143000" algn="l"/>
              </a:tabLst>
              <a:defRPr/>
            </a:pPr>
            <a:r>
              <a:rPr lang="en-US" sz="2000" dirty="0">
                <a:cs typeface="Arial" pitchFamily="34" charset="0"/>
              </a:rPr>
              <a:t>void BFS(graph </a:t>
            </a:r>
            <a:r>
              <a:rPr lang="en-US" sz="2000" dirty="0">
                <a:solidFill>
                  <a:srgbClr val="800000"/>
                </a:solidFill>
                <a:cs typeface="Arial" pitchFamily="34" charset="0"/>
              </a:rPr>
              <a:t>G</a:t>
            </a:r>
            <a:r>
              <a:rPr lang="en-US" sz="2000" dirty="0">
                <a:cs typeface="Arial" pitchFamily="34" charset="0"/>
              </a:rPr>
              <a:t>, </a:t>
            </a:r>
            <a:r>
              <a:rPr lang="en-US" sz="2000" dirty="0" err="1">
                <a:cs typeface="Arial" pitchFamily="34" charset="0"/>
              </a:rPr>
              <a:t>int</a:t>
            </a:r>
            <a:r>
              <a:rPr lang="en-US" sz="2000" dirty="0">
                <a:cs typeface="Arial" pitchFamily="34" charset="0"/>
              </a:rPr>
              <a:t> </a:t>
            </a:r>
            <a:r>
              <a:rPr lang="en-US" sz="2000" dirty="0">
                <a:solidFill>
                  <a:srgbClr val="CC0099"/>
                </a:solidFill>
                <a:cs typeface="Arial" pitchFamily="34" charset="0"/>
              </a:rPr>
              <a:t>s</a:t>
            </a:r>
            <a:r>
              <a:rPr lang="en-US" sz="2000" dirty="0">
                <a:cs typeface="Arial" pitchFamily="34" charset="0"/>
              </a:rPr>
              <a:t>, </a:t>
            </a:r>
            <a:r>
              <a:rPr lang="en-US" sz="2000" dirty="0"/>
              <a:t>queue </a:t>
            </a:r>
            <a:r>
              <a:rPr lang="en-US" sz="2000" dirty="0">
                <a:solidFill>
                  <a:srgbClr val="800000"/>
                </a:solidFill>
              </a:rPr>
              <a:t>L</a:t>
            </a:r>
            <a:r>
              <a:rPr lang="en-US" sz="2000" dirty="0">
                <a:cs typeface="Arial" pitchFamily="34" charset="0"/>
              </a:rPr>
              <a:t>) {</a:t>
            </a:r>
          </a:p>
          <a:p>
            <a:pPr marL="914400" lvl="2" indent="-263850" eaLnBrk="1" hangingPunct="1">
              <a:spcBef>
                <a:spcPts val="0"/>
              </a:spcBef>
              <a:buFont typeface="Monotype Sorts" pitchFamily="2" charset="2"/>
              <a:buNone/>
              <a:tabLst>
                <a:tab pos="1143000" algn="l"/>
              </a:tabLst>
              <a:defRPr/>
            </a:pPr>
            <a:r>
              <a:rPr lang="en-US" sz="2000" dirty="0" smtClean="0"/>
              <a:t>mark </a:t>
            </a:r>
            <a:r>
              <a:rPr lang="en-US" sz="2000" dirty="0"/>
              <a:t>vertex </a:t>
            </a:r>
            <a:r>
              <a:rPr lang="en-US" sz="2000" dirty="0">
                <a:solidFill>
                  <a:srgbClr val="CC0099"/>
                </a:solidFill>
              </a:rPr>
              <a:t>s</a:t>
            </a:r>
            <a:r>
              <a:rPr lang="en-US" sz="2000" dirty="0"/>
              <a:t>; </a:t>
            </a:r>
            <a:r>
              <a:rPr lang="en-US" sz="2000" dirty="0">
                <a:solidFill>
                  <a:srgbClr val="008000"/>
                </a:solidFill>
              </a:rPr>
              <a:t>/* starting vertex */</a:t>
            </a:r>
          </a:p>
          <a:p>
            <a:pPr marL="914400" lvl="2" indent="-263850" eaLnBrk="1" hangingPunct="1">
              <a:spcBef>
                <a:spcPts val="0"/>
              </a:spcBef>
              <a:buFont typeface="Monotype Sorts" pitchFamily="2" charset="2"/>
              <a:buNone/>
              <a:tabLst>
                <a:tab pos="1143000" algn="l"/>
              </a:tabLst>
              <a:defRPr/>
            </a:pPr>
            <a:r>
              <a:rPr lang="en-US" sz="2000" dirty="0" smtClean="0"/>
              <a:t>put </a:t>
            </a:r>
            <a:r>
              <a:rPr lang="en-US" sz="2000" dirty="0">
                <a:solidFill>
                  <a:srgbClr val="CC0099"/>
                </a:solidFill>
              </a:rPr>
              <a:t>s</a:t>
            </a:r>
            <a:r>
              <a:rPr lang="en-US" sz="2000" dirty="0"/>
              <a:t> into the empty queue </a:t>
            </a:r>
            <a:r>
              <a:rPr lang="en-US" sz="2000" dirty="0">
                <a:solidFill>
                  <a:srgbClr val="800000"/>
                </a:solidFill>
              </a:rPr>
              <a:t>L</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smtClean="0"/>
              <a:t>tree </a:t>
            </a:r>
            <a:r>
              <a:rPr lang="en-US" sz="2000" dirty="0">
                <a:solidFill>
                  <a:srgbClr val="800000"/>
                </a:solidFill>
              </a:rPr>
              <a:t>T</a:t>
            </a:r>
            <a:r>
              <a:rPr lang="en-US" sz="2000" dirty="0"/>
              <a:t> = </a:t>
            </a:r>
            <a:r>
              <a:rPr lang="en-US" sz="2000" dirty="0">
                <a:solidFill>
                  <a:srgbClr val="CC0099"/>
                </a:solidFill>
              </a:rPr>
              <a:t>s</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smtClean="0">
                <a:solidFill>
                  <a:srgbClr val="0070C0"/>
                </a:solidFill>
              </a:rPr>
              <a:t>while</a:t>
            </a:r>
            <a:r>
              <a:rPr lang="en-US" sz="2000" dirty="0" smtClean="0"/>
              <a:t> </a:t>
            </a:r>
            <a:r>
              <a:rPr lang="en-US" sz="2000" dirty="0"/>
              <a:t>(</a:t>
            </a:r>
            <a:r>
              <a:rPr lang="en-US" sz="2000" dirty="0">
                <a:solidFill>
                  <a:srgbClr val="800000"/>
                </a:solidFill>
              </a:rPr>
              <a:t>L</a:t>
            </a:r>
            <a:r>
              <a:rPr lang="en-US" sz="2000" dirty="0"/>
              <a:t> is not empty) {</a:t>
            </a:r>
          </a:p>
          <a:p>
            <a:pPr marL="914400" lvl="2" indent="-263850" eaLnBrk="1" hangingPunct="1">
              <a:spcBef>
                <a:spcPts val="0"/>
              </a:spcBef>
              <a:buFont typeface="Monotype Sorts" pitchFamily="2" charset="2"/>
              <a:buNone/>
              <a:tabLst>
                <a:tab pos="1143000" algn="l"/>
              </a:tabLst>
              <a:defRPr/>
            </a:pPr>
            <a:r>
              <a:rPr lang="en-US" sz="2000" dirty="0"/>
              <a:t>         remove a vertex </a:t>
            </a:r>
            <a:r>
              <a:rPr lang="en-US" sz="2000" dirty="0">
                <a:solidFill>
                  <a:srgbClr val="CC0099"/>
                </a:solidFill>
              </a:rPr>
              <a:t>v</a:t>
            </a:r>
            <a:r>
              <a:rPr lang="en-US" sz="2000" dirty="0"/>
              <a:t> from front of queue </a:t>
            </a:r>
            <a:r>
              <a:rPr lang="en-US" sz="2000" dirty="0">
                <a:solidFill>
                  <a:srgbClr val="800000"/>
                </a:solidFill>
              </a:rPr>
              <a:t>L</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a:t>         visit </a:t>
            </a:r>
            <a:r>
              <a:rPr lang="en-US" sz="2000" dirty="0">
                <a:solidFill>
                  <a:srgbClr val="CC0099"/>
                </a:solidFill>
              </a:rPr>
              <a:t>v</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a:t>        </a:t>
            </a:r>
            <a:r>
              <a:rPr lang="en-US" sz="2000" dirty="0">
                <a:solidFill>
                  <a:srgbClr val="0070C0"/>
                </a:solidFill>
              </a:rPr>
              <a:t> for </a:t>
            </a:r>
            <a:r>
              <a:rPr lang="en-US" sz="2000" dirty="0"/>
              <a:t>(each neighbour </a:t>
            </a:r>
            <a:r>
              <a:rPr lang="en-US" sz="2000" dirty="0">
                <a:solidFill>
                  <a:srgbClr val="CC0099"/>
                </a:solidFill>
              </a:rPr>
              <a:t>w</a:t>
            </a:r>
            <a:r>
              <a:rPr lang="en-US" sz="2000" dirty="0"/>
              <a:t> of </a:t>
            </a:r>
            <a:r>
              <a:rPr lang="en-US" sz="2000" dirty="0">
                <a:solidFill>
                  <a:srgbClr val="CC0099"/>
                </a:solidFill>
              </a:rPr>
              <a:t>v</a:t>
            </a:r>
            <a:r>
              <a:rPr lang="en-US" sz="2000" dirty="0"/>
              <a:t> in graph </a:t>
            </a:r>
            <a:r>
              <a:rPr lang="en-US" sz="2000" dirty="0">
                <a:solidFill>
                  <a:srgbClr val="800000"/>
                </a:solidFill>
              </a:rPr>
              <a:t>G</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a:t>		     </a:t>
            </a:r>
            <a:r>
              <a:rPr lang="en-US" sz="2000" dirty="0">
                <a:solidFill>
                  <a:srgbClr val="0070C0"/>
                </a:solidFill>
              </a:rPr>
              <a:t> </a:t>
            </a:r>
            <a:r>
              <a:rPr lang="en-US" sz="2000" dirty="0" smtClean="0">
                <a:solidFill>
                  <a:srgbClr val="0070C0"/>
                </a:solidFill>
              </a:rPr>
              <a:t>   if </a:t>
            </a:r>
            <a:r>
              <a:rPr lang="en-US" sz="2000" dirty="0"/>
              <a:t>(</a:t>
            </a:r>
            <a:r>
              <a:rPr lang="en-US" sz="2000" dirty="0">
                <a:solidFill>
                  <a:srgbClr val="CC0099"/>
                </a:solidFill>
              </a:rPr>
              <a:t>w</a:t>
            </a:r>
            <a:r>
              <a:rPr lang="en-US" sz="2000" dirty="0"/>
              <a:t> is unmarked) {</a:t>
            </a:r>
          </a:p>
          <a:p>
            <a:pPr marL="914400" lvl="2" indent="-263850" eaLnBrk="1" hangingPunct="1">
              <a:spcBef>
                <a:spcPts val="0"/>
              </a:spcBef>
              <a:buFont typeface="Monotype Sorts" pitchFamily="2" charset="2"/>
              <a:buNone/>
              <a:tabLst>
                <a:tab pos="1143000" algn="l"/>
              </a:tabLst>
              <a:defRPr/>
            </a:pPr>
            <a:r>
              <a:rPr lang="en-US" sz="2000" dirty="0"/>
              <a:t>                     </a:t>
            </a:r>
            <a:r>
              <a:rPr lang="en-US" sz="2000" dirty="0" smtClean="0"/>
              <a:t>  mark </a:t>
            </a:r>
            <a:r>
              <a:rPr lang="en-US" sz="2000" dirty="0">
                <a:solidFill>
                  <a:srgbClr val="CC0099"/>
                </a:solidFill>
              </a:rPr>
              <a:t>w</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a:t>                     </a:t>
            </a:r>
            <a:r>
              <a:rPr lang="en-US" sz="2000" dirty="0" smtClean="0"/>
              <a:t>  add </a:t>
            </a:r>
            <a:r>
              <a:rPr lang="en-US" sz="2000" dirty="0">
                <a:solidFill>
                  <a:srgbClr val="CC0099"/>
                </a:solidFill>
              </a:rPr>
              <a:t>w</a:t>
            </a:r>
            <a:r>
              <a:rPr lang="en-US" sz="2000" dirty="0"/>
              <a:t> to end of queue </a:t>
            </a:r>
            <a:r>
              <a:rPr lang="en-US" sz="2000" dirty="0">
                <a:solidFill>
                  <a:srgbClr val="800000"/>
                </a:solidFill>
              </a:rPr>
              <a:t>L</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a:t>			    </a:t>
            </a:r>
            <a:r>
              <a:rPr lang="en-US" sz="2000" dirty="0" smtClean="0"/>
              <a:t>  add </a:t>
            </a:r>
            <a:r>
              <a:rPr lang="en-US" sz="2000" dirty="0"/>
              <a:t>edge </a:t>
            </a:r>
            <a:r>
              <a:rPr lang="en-US" sz="2000" dirty="0" err="1">
                <a:solidFill>
                  <a:srgbClr val="CC0099"/>
                </a:solidFill>
              </a:rPr>
              <a:t>vw</a:t>
            </a:r>
            <a:r>
              <a:rPr lang="en-US" sz="2000" dirty="0"/>
              <a:t> to </a:t>
            </a:r>
            <a:r>
              <a:rPr lang="en-US" sz="2000" dirty="0">
                <a:solidFill>
                  <a:srgbClr val="800000"/>
                </a:solidFill>
              </a:rPr>
              <a:t>T</a:t>
            </a:r>
            <a:r>
              <a:rPr lang="en-US" sz="2000" dirty="0"/>
              <a:t>;	</a:t>
            </a:r>
          </a:p>
          <a:p>
            <a:pPr marL="914400" lvl="2" indent="-263850" eaLnBrk="1" hangingPunct="1">
              <a:spcBef>
                <a:spcPts val="0"/>
              </a:spcBef>
              <a:buFont typeface="Monotype Sorts" pitchFamily="2" charset="2"/>
              <a:buNone/>
              <a:tabLst>
                <a:tab pos="1143000" algn="l"/>
              </a:tabLst>
              <a:defRPr/>
            </a:pPr>
            <a:r>
              <a:rPr lang="en-US" sz="2000" dirty="0"/>
              <a:t>		      </a:t>
            </a:r>
            <a:r>
              <a:rPr lang="en-US" sz="2000" dirty="0" smtClean="0"/>
              <a:t>   }</a:t>
            </a:r>
            <a:r>
              <a:rPr lang="en-US" sz="2000" dirty="0"/>
              <a:t>	</a:t>
            </a:r>
          </a:p>
          <a:p>
            <a:pPr marL="914400" lvl="2" indent="-263850" eaLnBrk="1" hangingPunct="1">
              <a:spcBef>
                <a:spcPts val="0"/>
              </a:spcBef>
              <a:buFont typeface="Monotype Sorts" pitchFamily="2" charset="2"/>
              <a:buNone/>
              <a:tabLst>
                <a:tab pos="1143000" algn="l"/>
              </a:tabLst>
              <a:defRPr/>
            </a:pPr>
            <a:r>
              <a:rPr lang="en-US" sz="2000" dirty="0" smtClean="0"/>
              <a:t>}</a:t>
            </a:r>
          </a:p>
          <a:p>
            <a:pPr marL="176213" indent="-263850" eaLnBrk="1" hangingPunct="1">
              <a:spcBef>
                <a:spcPts val="0"/>
              </a:spcBef>
              <a:buFont typeface="Monotype Sorts" pitchFamily="2" charset="2"/>
              <a:buNone/>
              <a:tabLst>
                <a:tab pos="1143000" algn="l"/>
              </a:tabLst>
              <a:defRPr/>
            </a:pPr>
            <a:r>
              <a:rPr lang="en-US" dirty="0" smtClean="0"/>
              <a:t>}</a:t>
            </a:r>
            <a:endParaRPr lang="en-US" dirty="0"/>
          </a:p>
          <a:p>
            <a:pPr>
              <a:spcBef>
                <a:spcPts val="0"/>
              </a:spcBef>
              <a:defRPr/>
            </a:pPr>
            <a:endParaRPr lang="en-US" dirty="0">
              <a:solidFill>
                <a:schemeClr val="tx1"/>
              </a:solidFill>
            </a:endParaRPr>
          </a:p>
        </p:txBody>
      </p:sp>
      <p:sp>
        <p:nvSpPr>
          <p:cNvPr id="455" name="Rounded Rectangle 454"/>
          <p:cNvSpPr/>
          <p:nvPr/>
        </p:nvSpPr>
        <p:spPr>
          <a:xfrm>
            <a:off x="6367160" y="4401879"/>
            <a:ext cx="2507018" cy="1148316"/>
          </a:xfrm>
          <a:prstGeom prst="roundRect">
            <a:avLst/>
          </a:prstGeom>
          <a:solidFill>
            <a:srgbClr val="B51723"/>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600" dirty="0">
                <a:solidFill>
                  <a:schemeClr val="bg1"/>
                </a:solidFill>
              </a:rPr>
              <a:t>Using adjacency lists, w is found in O(1) time, what if using adjacency matrix? </a:t>
            </a:r>
          </a:p>
        </p:txBody>
      </p:sp>
      <p:cxnSp>
        <p:nvCxnSpPr>
          <p:cNvPr id="3" name="Straight Arrow Connector 2"/>
          <p:cNvCxnSpPr/>
          <p:nvPr/>
        </p:nvCxnSpPr>
        <p:spPr>
          <a:xfrm flipH="1" flipV="1">
            <a:off x="4774020" y="4316821"/>
            <a:ext cx="1593139" cy="32488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bwMode="auto">
          <a:xfrm>
            <a:off x="423512" y="1381893"/>
            <a:ext cx="7831488" cy="44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Breadth First Search (BFS)</a:t>
            </a:r>
          </a:p>
        </p:txBody>
      </p:sp>
    </p:spTree>
    <p:extLst>
      <p:ext uri="{BB962C8B-B14F-4D97-AF65-F5344CB8AC3E}">
        <p14:creationId xmlns="" xmlns:p14="http://schemas.microsoft.com/office/powerpoint/2010/main" val="2654093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5"/>
                                        </p:tgtEl>
                                        <p:attrNameLst>
                                          <p:attrName>style.visibility</p:attrName>
                                        </p:attrNameLst>
                                      </p:cBhvr>
                                      <p:to>
                                        <p:strVal val="visible"/>
                                      </p:to>
                                    </p:set>
                                    <p:animEffect transition="in" filter="wipe(down)">
                                      <p:cBhvr>
                                        <p:cTn id="7" dur="500"/>
                                        <p:tgtEl>
                                          <p:spTgt spid="455"/>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Recap of BFS</a:t>
            </a:r>
            <a:endParaRPr altLang="en-US" sz="4000" dirty="0"/>
          </a:p>
        </p:txBody>
      </p:sp>
      <p:sp>
        <p:nvSpPr>
          <p:cNvPr id="9" name="Rectangle 3"/>
          <p:cNvSpPr>
            <a:spLocks noGrp="1" noChangeArrowheads="1"/>
          </p:cNvSpPr>
          <p:nvPr>
            <p:ph sz="quarter" idx="17"/>
          </p:nvPr>
        </p:nvSpPr>
        <p:spPr>
          <a:xfrm>
            <a:off x="797819" y="1869685"/>
            <a:ext cx="7781405" cy="4154597"/>
          </a:xfrm>
        </p:spPr>
        <p:txBody>
          <a:bodyPr/>
          <a:lstStyle/>
          <a:p>
            <a:pPr defTabSz="114300" eaLnBrk="1" hangingPunct="1">
              <a:spcBef>
                <a:spcPts val="0"/>
              </a:spcBef>
            </a:pPr>
            <a:r>
              <a:rPr lang="en-US" altLang="en-US" dirty="0">
                <a:solidFill>
                  <a:schemeClr val="tx1"/>
                </a:solidFill>
              </a:rPr>
              <a:t>If a vertex has several unmarked neighbours, it would be equally correct to visit them in any order. </a:t>
            </a:r>
          </a:p>
          <a:p>
            <a:pPr marL="0" indent="0" defTabSz="114300" eaLnBrk="1" hangingPunct="1">
              <a:spcBef>
                <a:spcPts val="0"/>
              </a:spcBef>
              <a:buNone/>
            </a:pPr>
            <a:endParaRPr lang="en-US" altLang="en-US" dirty="0">
              <a:solidFill>
                <a:schemeClr val="tx1"/>
              </a:solidFill>
            </a:endParaRPr>
          </a:p>
          <a:p>
            <a:pPr defTabSz="114300" eaLnBrk="1" hangingPunct="1">
              <a:spcBef>
                <a:spcPts val="0"/>
              </a:spcBef>
            </a:pPr>
            <a:r>
              <a:rPr lang="en-US" altLang="en-US" dirty="0">
                <a:solidFill>
                  <a:schemeClr val="tx1"/>
                </a:solidFill>
              </a:rPr>
              <a:t>If the </a:t>
            </a:r>
            <a:r>
              <a:rPr lang="en-US" altLang="en-US" i="1" dirty="0">
                <a:solidFill>
                  <a:schemeClr val="tx1"/>
                </a:solidFill>
              </a:rPr>
              <a:t>shortest path</a:t>
            </a:r>
            <a:r>
              <a:rPr lang="en-US" altLang="en-US" dirty="0">
                <a:solidFill>
                  <a:schemeClr val="tx1"/>
                </a:solidFill>
              </a:rPr>
              <a:t> from </a:t>
            </a:r>
            <a:r>
              <a:rPr lang="en-US" altLang="en-US" b="1" dirty="0">
                <a:solidFill>
                  <a:schemeClr val="tx1"/>
                </a:solidFill>
              </a:rPr>
              <a:t>x</a:t>
            </a:r>
            <a:r>
              <a:rPr lang="en-US" altLang="en-US" dirty="0">
                <a:solidFill>
                  <a:schemeClr val="tx1"/>
                </a:solidFill>
              </a:rPr>
              <a:t> to any vertex </a:t>
            </a:r>
            <a:r>
              <a:rPr lang="en-US" altLang="en-US" b="1" dirty="0">
                <a:solidFill>
                  <a:schemeClr val="tx1"/>
                </a:solidFill>
              </a:rPr>
              <a:t>v</a:t>
            </a:r>
            <a:r>
              <a:rPr lang="en-US" altLang="en-US" dirty="0">
                <a:solidFill>
                  <a:schemeClr val="tx1"/>
                </a:solidFill>
              </a:rPr>
              <a:t> is defined as the path with minimum number of edges, then BFS finds the shortest paths from </a:t>
            </a:r>
            <a:r>
              <a:rPr lang="en-US" altLang="en-US" b="1" dirty="0">
                <a:solidFill>
                  <a:schemeClr val="tx1"/>
                </a:solidFill>
              </a:rPr>
              <a:t>x</a:t>
            </a:r>
            <a:r>
              <a:rPr lang="en-US" altLang="en-US" dirty="0">
                <a:solidFill>
                  <a:schemeClr val="tx1"/>
                </a:solidFill>
              </a:rPr>
              <a:t> to all vertices reachable from </a:t>
            </a:r>
            <a:r>
              <a:rPr lang="en-US" altLang="en-US" b="1" dirty="0">
                <a:solidFill>
                  <a:schemeClr val="tx1"/>
                </a:solidFill>
              </a:rPr>
              <a:t>x</a:t>
            </a:r>
            <a:r>
              <a:rPr lang="en-US" altLang="en-US" dirty="0">
                <a:solidFill>
                  <a:schemeClr val="tx1"/>
                </a:solidFill>
              </a:rPr>
              <a:t>.</a:t>
            </a:r>
          </a:p>
          <a:p>
            <a:pPr marL="0" indent="0" defTabSz="114300" eaLnBrk="1" hangingPunct="1">
              <a:spcBef>
                <a:spcPts val="0"/>
              </a:spcBef>
              <a:buNone/>
            </a:pPr>
            <a:endParaRPr lang="en-US" altLang="en-US" dirty="0">
              <a:solidFill>
                <a:schemeClr val="tx1"/>
              </a:solidFill>
            </a:endParaRPr>
          </a:p>
          <a:p>
            <a:pPr defTabSz="114300" eaLnBrk="1" hangingPunct="1">
              <a:spcBef>
                <a:spcPts val="0"/>
              </a:spcBef>
            </a:pPr>
            <a:r>
              <a:rPr lang="en-US" altLang="en-US" dirty="0">
                <a:solidFill>
                  <a:schemeClr val="tx1"/>
                </a:solidFill>
              </a:rPr>
              <a:t>The tree built by BFS is called the </a:t>
            </a:r>
            <a:r>
              <a:rPr lang="en-US" altLang="en-US" b="1" dirty="0">
                <a:solidFill>
                  <a:schemeClr val="tx1"/>
                </a:solidFill>
              </a:rPr>
              <a:t>breadth first spanning tree</a:t>
            </a:r>
            <a:r>
              <a:rPr lang="en-US" altLang="en-US" dirty="0">
                <a:solidFill>
                  <a:schemeClr val="tx1"/>
                </a:solidFill>
              </a:rPr>
              <a:t> (when </a:t>
            </a:r>
            <a:r>
              <a:rPr lang="en-US" altLang="en-US" dirty="0" smtClean="0">
                <a:solidFill>
                  <a:schemeClr val="tx1"/>
                </a:solidFill>
              </a:rPr>
              <a:t>graph </a:t>
            </a:r>
            <a:r>
              <a:rPr lang="en-US" altLang="en-US" i="1" dirty="0" smtClean="0">
                <a:solidFill>
                  <a:schemeClr val="tx1"/>
                </a:solidFill>
              </a:rPr>
              <a:t>G</a:t>
            </a:r>
            <a:r>
              <a:rPr lang="en-US" altLang="en-US" dirty="0" smtClean="0">
                <a:solidFill>
                  <a:schemeClr val="tx1"/>
                </a:solidFill>
              </a:rPr>
              <a:t> </a:t>
            </a:r>
            <a:r>
              <a:rPr lang="en-US" altLang="en-US" dirty="0">
                <a:solidFill>
                  <a:schemeClr val="tx1"/>
                </a:solidFill>
              </a:rPr>
              <a:t>is connected).</a:t>
            </a:r>
          </a:p>
          <a:p>
            <a:pPr lvl="1" defTabSz="114300" eaLnBrk="1" hangingPunct="1">
              <a:lnSpc>
                <a:spcPct val="120000"/>
              </a:lnSpc>
              <a:spcBef>
                <a:spcPts val="0"/>
              </a:spcBef>
              <a:buFont typeface="Monotype Sorts" pitchFamily="2" charset="2"/>
              <a:buNone/>
            </a:pPr>
            <a:endParaRPr lang="en-US" altLang="en-US" sz="2400" dirty="0"/>
          </a:p>
        </p:txBody>
      </p:sp>
      <p:sp>
        <p:nvSpPr>
          <p:cNvPr id="7" name="Content Placeholder 2"/>
          <p:cNvSpPr txBox="1">
            <a:spLocks/>
          </p:cNvSpPr>
          <p:nvPr/>
        </p:nvSpPr>
        <p:spPr bwMode="auto">
          <a:xfrm>
            <a:off x="423512" y="1381893"/>
            <a:ext cx="7831488" cy="44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Breadth First Search (BFS)</a:t>
            </a:r>
          </a:p>
        </p:txBody>
      </p:sp>
    </p:spTree>
    <p:extLst>
      <p:ext uri="{BB962C8B-B14F-4D97-AF65-F5344CB8AC3E}">
        <p14:creationId xmlns="" xmlns:p14="http://schemas.microsoft.com/office/powerpoint/2010/main" val="1871799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utoUpdateAnimBg="0"/>
    </p:bldLst>
  </p:timing>
</p:sld>
</file>

<file path=ppt/theme/theme1.xml><?xml version="1.0" encoding="utf-8"?>
<a:theme xmlns:a="http://schemas.openxmlformats.org/drawingml/2006/main" name="CE2001-CZ2001_Theme">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CE2001-CZ2001_Theme" id="{9D087CD1-7B06-477F-8FB9-5AE6E799AF00}" vid="{868BC101-385A-4406-A488-EB90545E06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CE2001-CZ2001_Theme</Template>
  <TotalTime>61568</TotalTime>
  <Words>4190</Words>
  <Application>Microsoft Office PowerPoint</Application>
  <PresentationFormat>On-screen Show (4:3)</PresentationFormat>
  <Paragraphs>578</Paragraphs>
  <Slides>39</Slides>
  <Notes>27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CE2001-CZ2001_Theme</vt:lpstr>
      <vt:lpstr>CE2001/ CZ2001: Algorithms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Company>NTU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Graphs</dc:title>
  <dc:creator>SCE</dc:creator>
  <cp:lastModifiedBy>MS_staff</cp:lastModifiedBy>
  <cp:revision>1094</cp:revision>
  <cp:lastPrinted>2002-08-21T09:28:02Z</cp:lastPrinted>
  <dcterms:created xsi:type="dcterms:W3CDTF">2001-07-09T23:30:57Z</dcterms:created>
  <dcterms:modified xsi:type="dcterms:W3CDTF">2017-03-09T06:46:31Z</dcterms:modified>
</cp:coreProperties>
</file>