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494" r:id="rId1"/>
  </p:sldMasterIdLst>
  <p:notesMasterIdLst>
    <p:notesMasterId r:id="rId101"/>
  </p:notesMasterIdLst>
  <p:handoutMasterIdLst>
    <p:handoutMasterId r:id="rId102"/>
  </p:handoutMasterIdLst>
  <p:sldIdLst>
    <p:sldId id="1232" r:id="rId2"/>
    <p:sldId id="1233" r:id="rId3"/>
    <p:sldId id="1181" r:id="rId4"/>
    <p:sldId id="1237" r:id="rId5"/>
    <p:sldId id="1238" r:id="rId6"/>
    <p:sldId id="1239" r:id="rId7"/>
    <p:sldId id="1240" r:id="rId8"/>
    <p:sldId id="1241" r:id="rId9"/>
    <p:sldId id="1242" r:id="rId10"/>
    <p:sldId id="1293" r:id="rId11"/>
    <p:sldId id="1243" r:id="rId12"/>
    <p:sldId id="1244" r:id="rId13"/>
    <p:sldId id="1245" r:id="rId14"/>
    <p:sldId id="1246" r:id="rId15"/>
    <p:sldId id="1247" r:id="rId16"/>
    <p:sldId id="1249" r:id="rId17"/>
    <p:sldId id="1250" r:id="rId18"/>
    <p:sldId id="1251" r:id="rId19"/>
    <p:sldId id="1252" r:id="rId20"/>
    <p:sldId id="1254" r:id="rId21"/>
    <p:sldId id="1255" r:id="rId22"/>
    <p:sldId id="1256" r:id="rId23"/>
    <p:sldId id="1257" r:id="rId24"/>
    <p:sldId id="1258" r:id="rId25"/>
    <p:sldId id="1259" r:id="rId26"/>
    <p:sldId id="1185" r:id="rId27"/>
    <p:sldId id="1306" r:id="rId28"/>
    <p:sldId id="1302" r:id="rId29"/>
    <p:sldId id="1305" r:id="rId30"/>
    <p:sldId id="1304" r:id="rId31"/>
    <p:sldId id="1187" r:id="rId32"/>
    <p:sldId id="1188" r:id="rId33"/>
    <p:sldId id="1261" r:id="rId34"/>
    <p:sldId id="1262" r:id="rId35"/>
    <p:sldId id="1263" r:id="rId36"/>
    <p:sldId id="1264" r:id="rId37"/>
    <p:sldId id="1265" r:id="rId38"/>
    <p:sldId id="1266" r:id="rId39"/>
    <p:sldId id="1267" r:id="rId40"/>
    <p:sldId id="1282" r:id="rId41"/>
    <p:sldId id="1189" r:id="rId42"/>
    <p:sldId id="1190" r:id="rId43"/>
    <p:sldId id="1268" r:id="rId44"/>
    <p:sldId id="1269" r:id="rId45"/>
    <p:sldId id="1270" r:id="rId46"/>
    <p:sldId id="1271" r:id="rId47"/>
    <p:sldId id="1272" r:id="rId48"/>
    <p:sldId id="1273" r:id="rId49"/>
    <p:sldId id="1274" r:id="rId50"/>
    <p:sldId id="1275" r:id="rId51"/>
    <p:sldId id="1276" r:id="rId52"/>
    <p:sldId id="1197" r:id="rId53"/>
    <p:sldId id="1279" r:id="rId54"/>
    <p:sldId id="1278" r:id="rId55"/>
    <p:sldId id="1280" r:id="rId56"/>
    <p:sldId id="1281" r:id="rId57"/>
    <p:sldId id="1283" r:id="rId58"/>
    <p:sldId id="1284" r:id="rId59"/>
    <p:sldId id="1285" r:id="rId60"/>
    <p:sldId id="1286" r:id="rId61"/>
    <p:sldId id="1289" r:id="rId62"/>
    <p:sldId id="1290" r:id="rId63"/>
    <p:sldId id="1291" r:id="rId64"/>
    <p:sldId id="1292" r:id="rId65"/>
    <p:sldId id="1199" r:id="rId66"/>
    <p:sldId id="1307" r:id="rId67"/>
    <p:sldId id="1201" r:id="rId68"/>
    <p:sldId id="1202" r:id="rId69"/>
    <p:sldId id="1227" r:id="rId70"/>
    <p:sldId id="1236" r:id="rId71"/>
    <p:sldId id="1308" r:id="rId72"/>
    <p:sldId id="1204" r:id="rId73"/>
    <p:sldId id="1309" r:id="rId74"/>
    <p:sldId id="1206" r:id="rId75"/>
    <p:sldId id="1310" r:id="rId76"/>
    <p:sldId id="1311" r:id="rId77"/>
    <p:sldId id="1209" r:id="rId78"/>
    <p:sldId id="1210" r:id="rId79"/>
    <p:sldId id="1294" r:id="rId80"/>
    <p:sldId id="1295" r:id="rId81"/>
    <p:sldId id="1312" r:id="rId82"/>
    <p:sldId id="1211" r:id="rId83"/>
    <p:sldId id="1313" r:id="rId84"/>
    <p:sldId id="1213" r:id="rId85"/>
    <p:sldId id="1314" r:id="rId86"/>
    <p:sldId id="1315" r:id="rId87"/>
    <p:sldId id="1316" r:id="rId88"/>
    <p:sldId id="1217" r:id="rId89"/>
    <p:sldId id="1297" r:id="rId90"/>
    <p:sldId id="1298" r:id="rId91"/>
    <p:sldId id="1317" r:id="rId92"/>
    <p:sldId id="1218" r:id="rId93"/>
    <p:sldId id="1219" r:id="rId94"/>
    <p:sldId id="1220" r:id="rId95"/>
    <p:sldId id="1300" r:id="rId96"/>
    <p:sldId id="1221" r:id="rId97"/>
    <p:sldId id="1222" r:id="rId98"/>
    <p:sldId id="1318" r:id="rId99"/>
    <p:sldId id="1230" r:id="rId100"/>
  </p:sldIdLst>
  <p:sldSz cx="9144000" cy="6858000" type="screen4x3"/>
  <p:notesSz cx="7315200" cy="96012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mn-ea"/>
        <a:cs typeface="+mn-cs"/>
      </a:defRPr>
    </a:lvl5pPr>
    <a:lvl6pPr marL="2286000" algn="l" defTabSz="914400" rtl="0" eaLnBrk="1" latinLnBrk="0" hangingPunct="1">
      <a:defRPr sz="2400" i="1" kern="1200">
        <a:solidFill>
          <a:schemeClr val="tx1"/>
        </a:solidFill>
        <a:latin typeface="Arial" panose="020B0604020202020204" pitchFamily="34" charset="0"/>
        <a:ea typeface="+mn-ea"/>
        <a:cs typeface="+mn-cs"/>
      </a:defRPr>
    </a:lvl6pPr>
    <a:lvl7pPr marL="2743200" algn="l" defTabSz="914400" rtl="0" eaLnBrk="1" latinLnBrk="0" hangingPunct="1">
      <a:defRPr sz="2400" i="1" kern="1200">
        <a:solidFill>
          <a:schemeClr val="tx1"/>
        </a:solidFill>
        <a:latin typeface="Arial" panose="020B0604020202020204" pitchFamily="34" charset="0"/>
        <a:ea typeface="+mn-ea"/>
        <a:cs typeface="+mn-cs"/>
      </a:defRPr>
    </a:lvl7pPr>
    <a:lvl8pPr marL="3200400" algn="l" defTabSz="914400" rtl="0" eaLnBrk="1" latinLnBrk="0" hangingPunct="1">
      <a:defRPr sz="2400" i="1" kern="1200">
        <a:solidFill>
          <a:schemeClr val="tx1"/>
        </a:solidFill>
        <a:latin typeface="Arial" panose="020B0604020202020204" pitchFamily="34" charset="0"/>
        <a:ea typeface="+mn-ea"/>
        <a:cs typeface="+mn-cs"/>
      </a:defRPr>
    </a:lvl8pPr>
    <a:lvl9pPr marL="3657600" algn="l" defTabSz="914400" rtl="0" eaLnBrk="1" latinLnBrk="0" hangingPunct="1">
      <a:defRPr sz="2400"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612" userDrawn="1">
          <p15:clr>
            <a:srgbClr val="A4A3A4"/>
          </p15:clr>
        </p15:guide>
        <p15:guide id="2" pos="589"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0000FF"/>
    <a:srgbClr val="CC6600"/>
    <a:srgbClr val="B3B3B3"/>
    <a:srgbClr val="6BDF7E"/>
    <a:srgbClr val="0033CC"/>
    <a:srgbClr val="E7E6E6"/>
    <a:srgbClr val="FF9900"/>
    <a:srgbClr val="000000"/>
    <a:srgbClr val="E9C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8" autoAdjust="0"/>
    <p:restoredTop sz="73322" autoAdjust="0"/>
  </p:normalViewPr>
  <p:slideViewPr>
    <p:cSldViewPr snapToGrid="0" showGuides="1">
      <p:cViewPr varScale="1">
        <p:scale>
          <a:sx n="49" d="100"/>
          <a:sy n="49" d="100"/>
        </p:scale>
        <p:origin x="-1668" y="-96"/>
      </p:cViewPr>
      <p:guideLst>
        <p:guide orient="horz" pos="3612"/>
        <p:guide pos="589"/>
      </p:guideLst>
    </p:cSldViewPr>
  </p:slideViewPr>
  <p:outlineViewPr>
    <p:cViewPr>
      <p:scale>
        <a:sx n="33" d="100"/>
        <a:sy n="33" d="100"/>
      </p:scale>
      <p:origin x="0" y="16092"/>
    </p:cViewPr>
  </p:outlineViewPr>
  <p:notesTextViewPr>
    <p:cViewPr>
      <p:scale>
        <a:sx n="75" d="100"/>
        <a:sy n="75" d="100"/>
      </p:scale>
      <p:origin x="0" y="0"/>
    </p:cViewPr>
  </p:notesTextViewPr>
  <p:sorterViewPr>
    <p:cViewPr>
      <p:scale>
        <a:sx n="100" d="100"/>
        <a:sy n="100" d="100"/>
      </p:scale>
      <p:origin x="0" y="0"/>
    </p:cViewPr>
  </p:sorterViewPr>
  <p:notesViewPr>
    <p:cSldViewPr snapToGrid="0" showGuides="1">
      <p:cViewPr varScale="1">
        <p:scale>
          <a:sx n="51" d="100"/>
          <a:sy n="51" d="100"/>
        </p:scale>
        <p:origin x="28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208338" cy="474663"/>
          </a:xfrm>
          <a:prstGeom prst="rect">
            <a:avLst/>
          </a:prstGeom>
          <a:noFill/>
          <a:ln w="12700">
            <a:noFill/>
            <a:miter lim="800000"/>
            <a:headEnd/>
            <a:tailEnd/>
          </a:ln>
          <a:effectLst/>
        </p:spPr>
        <p:txBody>
          <a:bodyPr vert="horz" wrap="square" lIns="94176" tIns="47085" rIns="94176" bIns="47085" numCol="1" anchor="t" anchorCtr="0" compatLnSpc="1">
            <a:prstTxWarp prst="textNoShape">
              <a:avLst/>
            </a:prstTxWarp>
          </a:bodyPr>
          <a:lstStyle>
            <a:lvl1pPr defTabSz="941388">
              <a:defRPr sz="1300" i="0">
                <a:latin typeface="Times New Roman" pitchFamily="18" charset="0"/>
              </a:defRPr>
            </a:lvl1pPr>
          </a:lstStyle>
          <a:p>
            <a:pPr>
              <a:defRPr/>
            </a:pPr>
            <a:endParaRPr lang="en-US" altLang="zh-CN"/>
          </a:p>
        </p:txBody>
      </p:sp>
      <p:sp>
        <p:nvSpPr>
          <p:cNvPr id="45059" name="Rectangle 3"/>
          <p:cNvSpPr>
            <a:spLocks noGrp="1" noChangeArrowheads="1"/>
          </p:cNvSpPr>
          <p:nvPr>
            <p:ph type="dt" sz="quarter" idx="1"/>
          </p:nvPr>
        </p:nvSpPr>
        <p:spPr bwMode="auto">
          <a:xfrm>
            <a:off x="4173538" y="0"/>
            <a:ext cx="3125787" cy="474663"/>
          </a:xfrm>
          <a:prstGeom prst="rect">
            <a:avLst/>
          </a:prstGeom>
          <a:noFill/>
          <a:ln w="12700">
            <a:noFill/>
            <a:miter lim="800000"/>
            <a:headEnd/>
            <a:tailEnd/>
          </a:ln>
          <a:effectLst/>
        </p:spPr>
        <p:txBody>
          <a:bodyPr vert="horz" wrap="square" lIns="94176" tIns="47085" rIns="94176" bIns="47085" numCol="1" anchor="t" anchorCtr="0" compatLnSpc="1">
            <a:prstTxWarp prst="textNoShape">
              <a:avLst/>
            </a:prstTxWarp>
          </a:bodyPr>
          <a:lstStyle>
            <a:lvl1pPr algn="r" defTabSz="941388">
              <a:defRPr sz="1300" i="0">
                <a:latin typeface="Times New Roman" pitchFamily="18" charset="0"/>
              </a:defRPr>
            </a:lvl1pPr>
          </a:lstStyle>
          <a:p>
            <a:pPr>
              <a:defRPr/>
            </a:pPr>
            <a:fld id="{95C04890-22A9-49F7-985A-DC24C3B06900}" type="datetime1">
              <a:rPr lang="zh-CN" altLang="en-US"/>
              <a:pPr>
                <a:defRPr/>
              </a:pPr>
              <a:t>2017/1/5</a:t>
            </a:fld>
            <a:endParaRPr lang="en-US" altLang="zh-CN"/>
          </a:p>
        </p:txBody>
      </p:sp>
      <p:sp>
        <p:nvSpPr>
          <p:cNvPr id="45060" name="Rectangle 4"/>
          <p:cNvSpPr>
            <a:spLocks noGrp="1" noChangeArrowheads="1"/>
          </p:cNvSpPr>
          <p:nvPr>
            <p:ph type="ftr" sz="quarter" idx="2"/>
          </p:nvPr>
        </p:nvSpPr>
        <p:spPr bwMode="auto">
          <a:xfrm>
            <a:off x="0" y="9113838"/>
            <a:ext cx="3208338" cy="473075"/>
          </a:xfrm>
          <a:prstGeom prst="rect">
            <a:avLst/>
          </a:prstGeom>
          <a:noFill/>
          <a:ln w="12700">
            <a:noFill/>
            <a:miter lim="800000"/>
            <a:headEnd/>
            <a:tailEnd/>
          </a:ln>
          <a:effectLst/>
        </p:spPr>
        <p:txBody>
          <a:bodyPr vert="horz" wrap="square" lIns="94176" tIns="47085" rIns="94176" bIns="47085" numCol="1" anchor="b" anchorCtr="0" compatLnSpc="1">
            <a:prstTxWarp prst="textNoShape">
              <a:avLst/>
            </a:prstTxWarp>
          </a:bodyPr>
          <a:lstStyle>
            <a:lvl1pPr defTabSz="941388">
              <a:defRPr sz="1300" i="0">
                <a:latin typeface="Times New Roman" pitchFamily="18" charset="0"/>
              </a:defRPr>
            </a:lvl1pPr>
          </a:lstStyle>
          <a:p>
            <a:pPr>
              <a:defRPr/>
            </a:pPr>
            <a:endParaRPr lang="en-US" altLang="zh-CN"/>
          </a:p>
        </p:txBody>
      </p:sp>
      <p:sp>
        <p:nvSpPr>
          <p:cNvPr id="45061" name="Rectangle 5"/>
          <p:cNvSpPr>
            <a:spLocks noGrp="1" noChangeArrowheads="1"/>
          </p:cNvSpPr>
          <p:nvPr>
            <p:ph type="sldNum" sz="quarter" idx="3"/>
          </p:nvPr>
        </p:nvSpPr>
        <p:spPr bwMode="auto">
          <a:xfrm>
            <a:off x="4173538" y="9113838"/>
            <a:ext cx="3125787" cy="473075"/>
          </a:xfrm>
          <a:prstGeom prst="rect">
            <a:avLst/>
          </a:prstGeom>
          <a:noFill/>
          <a:ln w="12700">
            <a:noFill/>
            <a:miter lim="800000"/>
            <a:headEnd/>
            <a:tailEnd/>
          </a:ln>
          <a:effectLst/>
        </p:spPr>
        <p:txBody>
          <a:bodyPr vert="horz" wrap="square" lIns="94176" tIns="47085" rIns="94176" bIns="47085" numCol="1" anchor="b" anchorCtr="0" compatLnSpc="1">
            <a:prstTxWarp prst="textNoShape">
              <a:avLst/>
            </a:prstTxWarp>
          </a:bodyPr>
          <a:lstStyle>
            <a:lvl1pPr algn="r" defTabSz="941388">
              <a:defRPr sz="1300" i="0">
                <a:latin typeface="Times New Roman" panose="02020603050405020304" pitchFamily="18" charset="0"/>
              </a:defRPr>
            </a:lvl1pPr>
          </a:lstStyle>
          <a:p>
            <a:pPr>
              <a:defRPr/>
            </a:pPr>
            <a:fld id="{0694496C-DF63-4C7A-89DC-CE9622004961}" type="slidenum">
              <a:rPr lang="zh-CN" altLang="en-US"/>
              <a:pPr>
                <a:defRPr/>
              </a:pPr>
              <a:t>‹#›</a:t>
            </a:fld>
            <a:endParaRPr lang="en-US" altLang="zh-CN"/>
          </a:p>
        </p:txBody>
      </p:sp>
    </p:spTree>
    <p:extLst>
      <p:ext uri="{BB962C8B-B14F-4D97-AF65-F5344CB8AC3E}">
        <p14:creationId xmlns:p14="http://schemas.microsoft.com/office/powerpoint/2010/main" val="1468341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208338" cy="474663"/>
          </a:xfrm>
          <a:prstGeom prst="rect">
            <a:avLst/>
          </a:prstGeom>
          <a:noFill/>
          <a:ln w="12700">
            <a:noFill/>
            <a:miter lim="800000"/>
            <a:headEnd/>
            <a:tailEnd/>
          </a:ln>
          <a:effectLst/>
        </p:spPr>
        <p:txBody>
          <a:bodyPr vert="horz" wrap="square" lIns="94176" tIns="47085" rIns="94176" bIns="47085" numCol="1" anchor="t" anchorCtr="0" compatLnSpc="1">
            <a:prstTxWarp prst="textNoShape">
              <a:avLst/>
            </a:prstTxWarp>
          </a:bodyPr>
          <a:lstStyle>
            <a:lvl1pPr defTabSz="941388">
              <a:defRPr sz="1300" i="0">
                <a:latin typeface="Times New Roman" pitchFamily="18" charset="0"/>
              </a:defRPr>
            </a:lvl1pPr>
          </a:lstStyle>
          <a:p>
            <a:pPr>
              <a:defRPr/>
            </a:pPr>
            <a:endParaRPr lang="en-US" altLang="zh-CN"/>
          </a:p>
        </p:txBody>
      </p:sp>
      <p:sp>
        <p:nvSpPr>
          <p:cNvPr id="44035" name="Rectangle 3"/>
          <p:cNvSpPr>
            <a:spLocks noGrp="1" noChangeArrowheads="1"/>
          </p:cNvSpPr>
          <p:nvPr>
            <p:ph type="dt" idx="1"/>
          </p:nvPr>
        </p:nvSpPr>
        <p:spPr bwMode="auto">
          <a:xfrm>
            <a:off x="4173538" y="0"/>
            <a:ext cx="3125787" cy="474663"/>
          </a:xfrm>
          <a:prstGeom prst="rect">
            <a:avLst/>
          </a:prstGeom>
          <a:noFill/>
          <a:ln w="12700">
            <a:noFill/>
            <a:miter lim="800000"/>
            <a:headEnd/>
            <a:tailEnd/>
          </a:ln>
          <a:effectLst/>
        </p:spPr>
        <p:txBody>
          <a:bodyPr vert="horz" wrap="square" lIns="94176" tIns="47085" rIns="94176" bIns="47085" numCol="1" anchor="t" anchorCtr="0" compatLnSpc="1">
            <a:prstTxWarp prst="textNoShape">
              <a:avLst/>
            </a:prstTxWarp>
          </a:bodyPr>
          <a:lstStyle>
            <a:lvl1pPr algn="r" defTabSz="941388">
              <a:defRPr sz="1300" i="0">
                <a:latin typeface="Times New Roman" pitchFamily="18" charset="0"/>
              </a:defRPr>
            </a:lvl1pPr>
          </a:lstStyle>
          <a:p>
            <a:pPr>
              <a:defRPr/>
            </a:pPr>
            <a:fld id="{643AFF80-9B9B-4BBD-AC7E-451BAF6C7E40}" type="datetime1">
              <a:rPr lang="zh-CN" altLang="en-US"/>
              <a:pPr>
                <a:defRPr/>
              </a:pPr>
              <a:t>2017/1/5</a:t>
            </a:fld>
            <a:endParaRPr lang="en-US" altLang="zh-CN"/>
          </a:p>
        </p:txBody>
      </p:sp>
      <p:sp>
        <p:nvSpPr>
          <p:cNvPr id="7172" name="Rectangle 4"/>
          <p:cNvSpPr>
            <a:spLocks noGrp="1" noRot="1" noChangeAspect="1" noChangeArrowheads="1" noTextEdit="1"/>
          </p:cNvSpPr>
          <p:nvPr>
            <p:ph type="sldImg" idx="2"/>
          </p:nvPr>
        </p:nvSpPr>
        <p:spPr bwMode="auto">
          <a:xfrm>
            <a:off x="1220788" y="712788"/>
            <a:ext cx="4862512" cy="3646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65200" y="4595813"/>
            <a:ext cx="5372100" cy="4278312"/>
          </a:xfrm>
          <a:prstGeom prst="rect">
            <a:avLst/>
          </a:prstGeom>
          <a:noFill/>
          <a:ln w="12700">
            <a:noFill/>
            <a:miter lim="800000"/>
            <a:headEnd/>
            <a:tailEnd/>
          </a:ln>
          <a:effectLst/>
        </p:spPr>
        <p:txBody>
          <a:bodyPr vert="horz" wrap="square" lIns="94176" tIns="47085" rIns="94176" bIns="47085"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p:cNvSpPr>
            <a:spLocks noGrp="1" noChangeArrowheads="1"/>
          </p:cNvSpPr>
          <p:nvPr>
            <p:ph type="ftr" sz="quarter" idx="4"/>
          </p:nvPr>
        </p:nvSpPr>
        <p:spPr bwMode="auto">
          <a:xfrm>
            <a:off x="0" y="9113838"/>
            <a:ext cx="3208338" cy="473075"/>
          </a:xfrm>
          <a:prstGeom prst="rect">
            <a:avLst/>
          </a:prstGeom>
          <a:noFill/>
          <a:ln w="12700">
            <a:noFill/>
            <a:miter lim="800000"/>
            <a:headEnd/>
            <a:tailEnd/>
          </a:ln>
          <a:effectLst/>
        </p:spPr>
        <p:txBody>
          <a:bodyPr vert="horz" wrap="square" lIns="94176" tIns="47085" rIns="94176" bIns="47085" numCol="1" anchor="b" anchorCtr="0" compatLnSpc="1">
            <a:prstTxWarp prst="textNoShape">
              <a:avLst/>
            </a:prstTxWarp>
          </a:bodyPr>
          <a:lstStyle>
            <a:lvl1pPr defTabSz="941388">
              <a:defRPr sz="1300" i="0">
                <a:latin typeface="Times New Roman" pitchFamily="18"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4173538" y="9113838"/>
            <a:ext cx="3125787" cy="473075"/>
          </a:xfrm>
          <a:prstGeom prst="rect">
            <a:avLst/>
          </a:prstGeom>
          <a:noFill/>
          <a:ln w="12700">
            <a:noFill/>
            <a:miter lim="800000"/>
            <a:headEnd/>
            <a:tailEnd/>
          </a:ln>
          <a:effectLst/>
        </p:spPr>
        <p:txBody>
          <a:bodyPr vert="horz" wrap="square" lIns="94176" tIns="47085" rIns="94176" bIns="47085" numCol="1" anchor="b" anchorCtr="0" compatLnSpc="1">
            <a:prstTxWarp prst="textNoShape">
              <a:avLst/>
            </a:prstTxWarp>
          </a:bodyPr>
          <a:lstStyle>
            <a:lvl1pPr algn="r" defTabSz="941388">
              <a:defRPr sz="1300" i="0">
                <a:latin typeface="Times New Roman" panose="02020603050405020304" pitchFamily="18" charset="0"/>
              </a:defRPr>
            </a:lvl1pPr>
          </a:lstStyle>
          <a:p>
            <a:pPr>
              <a:defRPr/>
            </a:pPr>
            <a:fld id="{6FA1C4C4-29D4-499E-BD05-DAD0BE5B4200}" type="slidenum">
              <a:rPr lang="zh-CN" altLang="en-US"/>
              <a:pPr>
                <a:defRPr/>
              </a:pPr>
              <a:t>‹#›</a:t>
            </a:fld>
            <a:endParaRPr lang="en-US" altLang="zh-CN"/>
          </a:p>
        </p:txBody>
      </p:sp>
    </p:spTree>
    <p:extLst>
      <p:ext uri="{BB962C8B-B14F-4D97-AF65-F5344CB8AC3E}">
        <p14:creationId xmlns:p14="http://schemas.microsoft.com/office/powerpoint/2010/main" val="344330160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z="1400" dirty="0" smtClean="0"/>
              <a:t>Hello, welcome to the class.</a:t>
            </a:r>
          </a:p>
          <a:p>
            <a:endParaRPr lang="en-US" altLang="en-US" sz="1400" dirty="0" smtClean="0"/>
          </a:p>
          <a:p>
            <a:r>
              <a:rPr lang="en-US" altLang="en-US" sz="1400" dirty="0" smtClean="0"/>
              <a:t>Today, we are going to learn about searching, which is an important class of algorithms.</a:t>
            </a:r>
          </a:p>
          <a:p>
            <a:r>
              <a:rPr lang="en-US" altLang="en-US" sz="1400" dirty="0" smtClean="0"/>
              <a:t>For additional reading of this topic, please refer to </a:t>
            </a:r>
            <a:r>
              <a:rPr lang="en-US" altLang="en-US" sz="1400" dirty="0" err="1" smtClean="0"/>
              <a:t>Baase</a:t>
            </a:r>
            <a:r>
              <a:rPr lang="en-US" altLang="en-US" sz="1400" dirty="0" smtClean="0"/>
              <a:t> and Van </a:t>
            </a:r>
            <a:r>
              <a:rPr lang="en-US" altLang="en-US" sz="1400" dirty="0" err="1" smtClean="0"/>
              <a:t>Gelder</a:t>
            </a:r>
            <a:r>
              <a:rPr lang="en-US" altLang="en-US" sz="1400" dirty="0" smtClean="0"/>
              <a:t> Chapter 1.6.</a:t>
            </a:r>
          </a:p>
          <a:p>
            <a:pPr defTabSz="965200" eaLnBrk="1" hangingPunct="1">
              <a:spcBef>
                <a:spcPct val="0"/>
              </a:spcBef>
            </a:pPr>
            <a:endParaRPr lang="en-US" altLang="en-US" sz="1300" dirty="0"/>
          </a:p>
          <a:p>
            <a:pPr defTabSz="965200"/>
            <a:endParaRPr lang="en-GB" altLang="en-US" dirty="0"/>
          </a:p>
        </p:txBody>
      </p:sp>
      <p:sp>
        <p:nvSpPr>
          <p:cNvPr id="10244"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9A8C03B-FC18-4D85-8E9C-7BD6A140D32B}" type="slidenum">
              <a:rPr lang="en-GB" altLang="en-US" sz="1300" i="0" smtClean="0">
                <a:latin typeface="Times New Roman" panose="02020603050405020304" pitchFamily="18" charset="0"/>
              </a:rPr>
              <a:pPr/>
              <a:t>1</a:t>
            </a:fld>
            <a:endParaRPr lang="en-GB" altLang="en-US" sz="1300" i="0">
              <a:latin typeface="Times New Roman" panose="02020603050405020304" pitchFamily="18" charset="0"/>
            </a:endParaRPr>
          </a:p>
        </p:txBody>
      </p:sp>
    </p:spTree>
    <p:extLst>
      <p:ext uri="{BB962C8B-B14F-4D97-AF65-F5344CB8AC3E}">
        <p14:creationId xmlns:p14="http://schemas.microsoft.com/office/powerpoint/2010/main" val="3124034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Now, let’s look at a simple search algorithm known as the sequential search.</a:t>
            </a:r>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10</a:t>
            </a:fld>
            <a:endParaRPr lang="en-US" altLang="zh-CN"/>
          </a:p>
        </p:txBody>
      </p:sp>
    </p:spTree>
    <p:extLst>
      <p:ext uri="{BB962C8B-B14F-4D97-AF65-F5344CB8AC3E}">
        <p14:creationId xmlns:p14="http://schemas.microsoft.com/office/powerpoint/2010/main" val="3993694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2285E1A2-6812-4965-B14F-76BFA2E197D2}" type="slidenum">
              <a:rPr lang="en-US" altLang="en-US" sz="1200" i="0" smtClean="0">
                <a:latin typeface="Times New Roman" panose="02020603050405020304" pitchFamily="18" charset="0"/>
              </a:rPr>
              <a:pPr/>
              <a:t>11</a:t>
            </a:fld>
            <a:endParaRPr lang="en-US" altLang="en-US" sz="1200" i="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Working on an array E of n data items, the algorithm searches in a sequential manner </a:t>
            </a:r>
          </a:p>
          <a:p>
            <a:r>
              <a:rPr lang="en-US" altLang="en-US" dirty="0"/>
              <a:t>down the array to find the target item k.</a:t>
            </a:r>
          </a:p>
          <a:p>
            <a:endParaRPr lang="en-US" altLang="en-US" dirty="0"/>
          </a:p>
          <a:p>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53612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F121D800-7526-4566-9202-E720E23976CD}" type="slidenum">
              <a:rPr lang="en-US" altLang="en-US" sz="1200" i="0" smtClean="0">
                <a:latin typeface="Times New Roman" panose="02020603050405020304" pitchFamily="18" charset="0"/>
              </a:rPr>
              <a:pPr/>
              <a:t>12</a:t>
            </a:fld>
            <a:endParaRPr lang="en-US" altLang="en-US" sz="1200" i="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As can be seen here, the </a:t>
            </a:r>
            <a:r>
              <a:rPr lang="en-GB" altLang="en-US" dirty="0"/>
              <a:t>algorithm</a:t>
            </a:r>
            <a:r>
              <a:rPr lang="en-US" altLang="en-US" dirty="0"/>
              <a:t> contains a for loop starting from index = 0 through to index</a:t>
            </a:r>
            <a:r>
              <a:rPr lang="en-US" altLang="en-US" b="0" dirty="0"/>
              <a:t> </a:t>
            </a:r>
            <a:r>
              <a:rPr lang="en-US" altLang="en-US" b="0" dirty="0" smtClean="0"/>
              <a:t>&lt; </a:t>
            </a:r>
            <a:r>
              <a:rPr lang="en-US" altLang="en-US" dirty="0"/>
              <a:t>n</a:t>
            </a:r>
            <a:r>
              <a:rPr lang="en-US" altLang="en-US" dirty="0" smtClean="0"/>
              <a:t>. </a:t>
            </a:r>
            <a:r>
              <a:rPr lang="en-US" altLang="en-US" b="1" dirty="0" smtClean="0"/>
              <a:t>&lt;&lt;</a:t>
            </a:r>
            <a:r>
              <a:rPr lang="en-US" altLang="en-US" b="1" baseline="0" dirty="0" smtClean="0"/>
              <a:t>audio correction&gt;&gt;</a:t>
            </a:r>
            <a:endParaRPr lang="en-US" altLang="en-US" b="1"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979807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DDEBC2B9-0B13-46D9-9161-47EBD1013C1A}" type="slidenum">
              <a:rPr lang="en-US" altLang="en-US" sz="1200" i="0" smtClean="0">
                <a:latin typeface="Times New Roman" panose="02020603050405020304" pitchFamily="18" charset="0"/>
              </a:rPr>
              <a:pPr/>
              <a:t>13</a:t>
            </a:fld>
            <a:endParaRPr lang="en-US" altLang="en-US" sz="1200" i="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each iteration, the algorithm compares the array element E index with the target k.</a:t>
            </a:r>
          </a:p>
          <a:p>
            <a:endParaRPr lang="en-US" altLang="en-US"/>
          </a:p>
          <a:p>
            <a:endParaRPr lang="en-US" altLang="en-US"/>
          </a:p>
        </p:txBody>
      </p:sp>
    </p:spTree>
    <p:extLst>
      <p:ext uri="{BB962C8B-B14F-4D97-AF65-F5344CB8AC3E}">
        <p14:creationId xmlns:p14="http://schemas.microsoft.com/office/powerpoint/2010/main" val="2718927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E7D6A247-5EAD-43C0-B5BD-9C0B7D20BD41}" type="slidenum">
              <a:rPr lang="en-US" altLang="en-US" sz="1200" i="0" smtClean="0">
                <a:latin typeface="Times New Roman" panose="02020603050405020304" pitchFamily="18" charset="0"/>
              </a:rPr>
              <a:pPr/>
              <a:t>14</a:t>
            </a:fld>
            <a:endParaRPr lang="en-US" altLang="en-US" sz="1200" i="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k equals E index, the algorithm terminates successfully with the index value.</a:t>
            </a:r>
          </a:p>
          <a:p>
            <a:endParaRPr lang="en-US" altLang="en-US"/>
          </a:p>
          <a:p>
            <a:endParaRPr lang="en-US" altLang="en-US"/>
          </a:p>
        </p:txBody>
      </p:sp>
    </p:spTree>
    <p:extLst>
      <p:ext uri="{BB962C8B-B14F-4D97-AF65-F5344CB8AC3E}">
        <p14:creationId xmlns:p14="http://schemas.microsoft.com/office/powerpoint/2010/main" val="200008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87AA57CA-765C-4F4D-804A-879D3D2092A8}" type="slidenum">
              <a:rPr lang="en-US" altLang="en-US" sz="1200" i="0" smtClean="0">
                <a:latin typeface="Times New Roman" panose="02020603050405020304" pitchFamily="18" charset="0"/>
              </a:rPr>
              <a:pPr/>
              <a:t>15</a:t>
            </a:fld>
            <a:endParaRPr lang="en-US" altLang="en-US" sz="1200" i="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Otherwise, the loop continues until the target is found or the end of array is reached.</a:t>
            </a:r>
          </a:p>
          <a:p>
            <a:r>
              <a:rPr lang="en-US" altLang="en-US"/>
              <a:t>When the latter happens, the algorithm terminates with a failure.</a:t>
            </a:r>
          </a:p>
          <a:p>
            <a:endParaRPr lang="en-US" altLang="en-US"/>
          </a:p>
          <a:p>
            <a:endParaRPr lang="en-US" altLang="en-US"/>
          </a:p>
        </p:txBody>
      </p:sp>
    </p:spTree>
    <p:extLst>
      <p:ext uri="{BB962C8B-B14F-4D97-AF65-F5344CB8AC3E}">
        <p14:creationId xmlns:p14="http://schemas.microsoft.com/office/powerpoint/2010/main" val="1473871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As an illustration of the sequential search, suppose the algorithm is searching for a target 14 in an array of 12 elements from a[0], a[1] to a[11]. As you can see, the target is in location 3.</a:t>
            </a:r>
          </a:p>
          <a:p>
            <a:endParaRPr lang="en-US" altLang="en-US" dirty="0"/>
          </a:p>
          <a:p>
            <a:endParaRPr lang="en-SG" altLang="en-US" dirty="0"/>
          </a:p>
          <a:p>
            <a:endParaRPr lang="en-SG" altLang="en-US" dirty="0"/>
          </a:p>
        </p:txBody>
      </p:sp>
      <p:sp>
        <p:nvSpPr>
          <p:cNvPr id="4096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E83DE2E-D54B-4CA8-8998-BE76ED10E31C}"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096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C261B7B-A768-46C1-B2DE-061808C030C2}" type="slidenum">
              <a:rPr lang="zh-CN" altLang="en-US" sz="1300" i="0" smtClean="0">
                <a:latin typeface="Times New Roman" panose="02020603050405020304" pitchFamily="18" charset="0"/>
              </a:rPr>
              <a:pPr/>
              <a:t>16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25036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The algorithm will first visit the first position zero, </a:t>
            </a:r>
            <a:endParaRPr lang="en-US" altLang="en-US" dirty="0" smtClean="0"/>
          </a:p>
          <a:p>
            <a:r>
              <a:rPr lang="en-US" altLang="en-US" dirty="0" smtClean="0"/>
              <a:t>and </a:t>
            </a:r>
            <a:r>
              <a:rPr lang="en-US" altLang="en-US" dirty="0"/>
              <a:t>find that a[0] does not equal 14.</a:t>
            </a:r>
          </a:p>
          <a:p>
            <a:endParaRPr lang="en-US" altLang="en-US" dirty="0"/>
          </a:p>
          <a:p>
            <a:endParaRPr lang="en-SG" altLang="en-US" dirty="0"/>
          </a:p>
          <a:p>
            <a:endParaRPr lang="en-SG" altLang="en-US" dirty="0"/>
          </a:p>
        </p:txBody>
      </p:sp>
      <p:sp>
        <p:nvSpPr>
          <p:cNvPr id="4301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1B2CFFAF-1FDF-4576-B83B-7E63DD7C98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301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DFC6D903-87C7-4F87-9894-7D8B1A491226}" type="slidenum">
              <a:rPr lang="zh-CN" altLang="en-US" sz="1300" i="0" smtClean="0">
                <a:latin typeface="Times New Roman" panose="02020603050405020304" pitchFamily="18" charset="0"/>
              </a:rPr>
              <a:pPr/>
              <a:t>17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835619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Then the index advances to position 1, again the algorithm finds that a[1], </a:t>
            </a:r>
            <a:endParaRPr lang="en-US" altLang="en-US" dirty="0" smtClean="0"/>
          </a:p>
          <a:p>
            <a:r>
              <a:rPr lang="en-US" altLang="en-US" dirty="0" smtClean="0"/>
              <a:t>which </a:t>
            </a:r>
            <a:r>
              <a:rPr lang="en-US" altLang="en-US" dirty="0"/>
              <a:t>is 21, does not equal 14.</a:t>
            </a:r>
          </a:p>
          <a:p>
            <a:endParaRPr lang="en-US" altLang="en-US" dirty="0"/>
          </a:p>
          <a:p>
            <a:endParaRPr lang="en-SG" altLang="en-US" dirty="0"/>
          </a:p>
          <a:p>
            <a:endParaRPr lang="en-SG" altLang="en-US" dirty="0"/>
          </a:p>
        </p:txBody>
      </p:sp>
      <p:sp>
        <p:nvSpPr>
          <p:cNvPr id="4506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84819C19-F427-4116-9182-B1F254FB324C}"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506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DD7D450-468B-40D8-8419-074CC767F615}" type="slidenum">
              <a:rPr lang="zh-CN" altLang="en-US" sz="1300" i="0" smtClean="0">
                <a:latin typeface="Times New Roman" panose="02020603050405020304" pitchFamily="18" charset="0"/>
              </a:rPr>
              <a:pPr/>
              <a:t>18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351531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Again, the index advances to position 2</a:t>
            </a:r>
            <a:r>
              <a:rPr lang="en-US" altLang="en-US" dirty="0" smtClean="0"/>
              <a:t>,</a:t>
            </a:r>
          </a:p>
          <a:p>
            <a:endParaRPr lang="en-US" altLang="en-US" dirty="0" smtClean="0"/>
          </a:p>
          <a:p>
            <a:endParaRPr lang="en-US" altLang="en-US" dirty="0"/>
          </a:p>
          <a:p>
            <a:endParaRPr lang="en-SG" altLang="en-US" dirty="0"/>
          </a:p>
          <a:p>
            <a:endParaRPr lang="en-SG" altLang="en-US" dirty="0"/>
          </a:p>
        </p:txBody>
      </p:sp>
      <p:sp>
        <p:nvSpPr>
          <p:cNvPr id="471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01A42FB-E1C4-4272-95A4-759F8FB9670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71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12E0C5-3479-46BB-83EC-6C746BEE5E49}" type="slidenum">
              <a:rPr lang="zh-CN" altLang="en-US" sz="1300" i="0" smtClean="0">
                <a:latin typeface="Times New Roman" panose="02020603050405020304" pitchFamily="18" charset="0"/>
              </a:rPr>
              <a:pPr/>
              <a:t>19</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938578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&lt;&lt;regenerate</a:t>
            </a:r>
            <a:r>
              <a:rPr lang="en-US" altLang="en-US" baseline="0" dirty="0" smtClean="0"/>
              <a:t> the visual&gt;&gt;</a:t>
            </a:r>
            <a:endParaRPr lang="en-US" altLang="en-US" dirty="0" smtClean="0"/>
          </a:p>
          <a:p>
            <a:r>
              <a:rPr lang="en-US" altLang="en-US" dirty="0" smtClean="0"/>
              <a:t>In </a:t>
            </a:r>
            <a:r>
              <a:rPr lang="en-US" altLang="en-US" dirty="0"/>
              <a:t>this module, we shall first talk about the basic principle of searching through a generic search </a:t>
            </a:r>
            <a:r>
              <a:rPr lang="en-US" altLang="en-US" dirty="0" smtClean="0"/>
              <a:t>routine.</a:t>
            </a:r>
            <a:endParaRPr lang="en-US" altLang="en-US" dirty="0"/>
          </a:p>
          <a:p>
            <a:endParaRPr lang="en-US" altLang="en-US" dirty="0"/>
          </a:p>
          <a:p>
            <a:r>
              <a:rPr lang="en-US" altLang="en-US" dirty="0"/>
              <a:t>Then we shall learn a basic searching algorithm known as the sequential search.</a:t>
            </a:r>
          </a:p>
          <a:p>
            <a:endParaRPr lang="en-US" altLang="en-US" dirty="0"/>
          </a:p>
          <a:p>
            <a:r>
              <a:rPr lang="en-US" altLang="en-US" dirty="0"/>
              <a:t>Specifically, we shall look at how it works and its time complexity.</a:t>
            </a:r>
            <a:endParaRPr lang="en-SG" altLang="en-US" dirty="0"/>
          </a:p>
          <a:p>
            <a:endParaRPr lang="en-SG" altLang="en-US" dirty="0" smtClean="0"/>
          </a:p>
          <a:p>
            <a:endParaRPr lang="en-SG" altLang="en-US" dirty="0"/>
          </a:p>
        </p:txBody>
      </p:sp>
      <p:sp>
        <p:nvSpPr>
          <p:cNvPr id="122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6C579843-B07B-430A-8032-09A8DA9694F6}"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22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B1DC6-309A-43B3-AB08-3703901D4740}" type="slidenum">
              <a:rPr lang="zh-CN" altLang="en-US" sz="1300" i="0" smtClean="0">
                <a:latin typeface="Times New Roman" panose="02020603050405020304" pitchFamily="18" charset="0"/>
              </a:rPr>
              <a:pPr/>
              <a:t>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827393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 then position 3, and finally finds that a[3] equals 14.</a:t>
            </a:r>
          </a:p>
          <a:p>
            <a:r>
              <a:rPr lang="en-US" altLang="en-US" dirty="0" smtClean="0"/>
              <a:t>When that happens, the algorithm terminates with a success and returns the index value 3. </a:t>
            </a:r>
          </a:p>
          <a:p>
            <a:endParaRPr lang="en-US" altLang="en-US" dirty="0"/>
          </a:p>
          <a:p>
            <a:endParaRPr lang="en-SG" altLang="en-US" dirty="0"/>
          </a:p>
          <a:p>
            <a:endParaRPr lang="en-SG" altLang="en-US" dirty="0"/>
          </a:p>
        </p:txBody>
      </p:sp>
      <p:sp>
        <p:nvSpPr>
          <p:cNvPr id="471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01A42FB-E1C4-4272-95A4-759F8FB9670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71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12E0C5-3479-46BB-83EC-6C746BEE5E49}" type="slidenum">
              <a:rPr lang="zh-CN" altLang="en-US" sz="1300" i="0" smtClean="0">
                <a:latin typeface="Times New Roman" panose="02020603050405020304" pitchFamily="18" charset="0"/>
              </a:rPr>
              <a:pPr/>
              <a:t>20</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590559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Now, lets look at another illustration of the sequential search.</a:t>
            </a:r>
          </a:p>
          <a:p>
            <a:r>
              <a:rPr lang="en-US" altLang="en-US" dirty="0" smtClean="0"/>
              <a:t>Suppose the algorithm is searching for a target 72 in the same array of 12 elements from a[0], a[1] to a[11]. As you may have noticed, the target is not in the array.</a:t>
            </a:r>
          </a:p>
          <a:p>
            <a:endParaRPr lang="en-US" altLang="en-US" dirty="0"/>
          </a:p>
          <a:p>
            <a:endParaRPr lang="en-SG" altLang="en-US" dirty="0"/>
          </a:p>
          <a:p>
            <a:endParaRPr lang="en-SG" altLang="en-US" dirty="0"/>
          </a:p>
        </p:txBody>
      </p:sp>
      <p:sp>
        <p:nvSpPr>
          <p:cNvPr id="471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01A42FB-E1C4-4272-95A4-759F8FB9670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71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12E0C5-3479-46BB-83EC-6C746BEE5E49}" type="slidenum">
              <a:rPr lang="zh-CN" altLang="en-US" sz="1300" i="0" smtClean="0">
                <a:latin typeface="Times New Roman" panose="02020603050405020304" pitchFamily="18" charset="0"/>
              </a:rPr>
              <a:pPr/>
              <a:t>21</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190672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As always, the algorithm starts with the first position zero, and find that a[0] does not equal 72.</a:t>
            </a:r>
          </a:p>
          <a:p>
            <a:endParaRPr lang="en-SG" altLang="en-US" dirty="0"/>
          </a:p>
        </p:txBody>
      </p:sp>
      <p:sp>
        <p:nvSpPr>
          <p:cNvPr id="471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01A42FB-E1C4-4272-95A4-759F8FB9670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71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12E0C5-3479-46BB-83EC-6C746BEE5E49}" type="slidenum">
              <a:rPr lang="zh-CN" altLang="en-US" sz="1300" i="0" smtClean="0">
                <a:latin typeface="Times New Roman" panose="02020603050405020304" pitchFamily="18" charset="0"/>
              </a:rPr>
              <a:pPr/>
              <a:t>22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416212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Then the index advances to position 1, again the algorithm finds that a[1], which is 21, does not equal 72.</a:t>
            </a:r>
          </a:p>
          <a:p>
            <a:endParaRPr lang="en-US" altLang="en-US" dirty="0"/>
          </a:p>
          <a:p>
            <a:endParaRPr lang="en-SG" altLang="en-US" dirty="0"/>
          </a:p>
          <a:p>
            <a:endParaRPr lang="en-SG" altLang="en-US" dirty="0"/>
          </a:p>
        </p:txBody>
      </p:sp>
      <p:sp>
        <p:nvSpPr>
          <p:cNvPr id="471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01A42FB-E1C4-4272-95A4-759F8FB9670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71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12E0C5-3479-46BB-83EC-6C746BEE5E49}" type="slidenum">
              <a:rPr lang="zh-CN" altLang="en-US" sz="1300" i="0" smtClean="0">
                <a:latin typeface="Times New Roman" panose="02020603050405020304" pitchFamily="18" charset="0"/>
              </a:rPr>
              <a:pPr/>
              <a:t>23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804544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Again, the index proceeds to position 2, position 3, and finally reaches position 11</a:t>
            </a:r>
          </a:p>
          <a:p>
            <a:r>
              <a:rPr lang="en-US" altLang="en-US" dirty="0" smtClean="0"/>
              <a:t>and finds that none of the array elements equals 72.</a:t>
            </a:r>
          </a:p>
          <a:p>
            <a:r>
              <a:rPr lang="en-US" altLang="en-US" dirty="0" smtClean="0"/>
              <a:t>When that happens, the algorithm terminates with a failure and returns the index value -1. </a:t>
            </a:r>
          </a:p>
          <a:p>
            <a:endParaRPr lang="en-US" altLang="en-US" dirty="0"/>
          </a:p>
          <a:p>
            <a:endParaRPr lang="en-SG" altLang="en-US" dirty="0"/>
          </a:p>
          <a:p>
            <a:endParaRPr lang="en-SG" altLang="en-US" dirty="0"/>
          </a:p>
        </p:txBody>
      </p:sp>
      <p:sp>
        <p:nvSpPr>
          <p:cNvPr id="471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01A42FB-E1C4-4272-95A4-759F8FB9670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471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12E0C5-3479-46BB-83EC-6C746BEE5E49}" type="slidenum">
              <a:rPr lang="zh-CN" altLang="en-US" sz="1300" i="0" smtClean="0">
                <a:latin typeface="Times New Roman" panose="02020603050405020304" pitchFamily="18" charset="0"/>
              </a:rPr>
              <a:pPr/>
              <a:t>24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679765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Okay, for the sequential algorithm that you have just seen, what would be the best case and </a:t>
            </a:r>
          </a:p>
          <a:p>
            <a:r>
              <a:rPr lang="en-US" altLang="en-US" dirty="0" smtClean="0"/>
              <a:t>worst case time complexities?</a:t>
            </a:r>
            <a:endParaRPr lang="en-US" altLang="en-US"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25</a:t>
            </a:fld>
            <a:endParaRPr lang="en-US" altLang="zh-CN"/>
          </a:p>
        </p:txBody>
      </p:sp>
    </p:spTree>
    <p:extLst>
      <p:ext uri="{BB962C8B-B14F-4D97-AF65-F5344CB8AC3E}">
        <p14:creationId xmlns:p14="http://schemas.microsoft.com/office/powerpoint/2010/main" val="1097065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b="1" dirty="0" smtClean="0"/>
              <a:t>&lt;&lt;Visual Edited</a:t>
            </a:r>
            <a:r>
              <a:rPr lang="en-US" altLang="en-US" b="1" baseline="0" dirty="0" smtClean="0"/>
              <a:t> on 12 JULY&gt;&gt;</a:t>
            </a:r>
            <a:endParaRPr lang="en-US" altLang="en-US" b="1" dirty="0" smtClean="0"/>
          </a:p>
          <a:p>
            <a:r>
              <a:rPr lang="en-US" altLang="en-US" dirty="0" smtClean="0"/>
              <a:t>Well</a:t>
            </a:r>
            <a:r>
              <a:rPr lang="en-US" altLang="en-US" dirty="0"/>
              <a:t>, the best case happens when the target is found in position 0. That just needs 1 comparison.</a:t>
            </a:r>
          </a:p>
          <a:p>
            <a:r>
              <a:rPr lang="en-US" altLang="en-US" dirty="0" smtClean="0"/>
              <a:t>&lt;&lt;animation</a:t>
            </a:r>
            <a:r>
              <a:rPr lang="en-US" altLang="en-US" baseline="0" dirty="0" smtClean="0"/>
              <a:t> 1&gt;&gt;</a:t>
            </a:r>
            <a:endParaRPr lang="en-US" altLang="en-US" dirty="0"/>
          </a:p>
          <a:p>
            <a:r>
              <a:rPr lang="en-US" altLang="en-US" dirty="0"/>
              <a:t>And the worst case? The worst case happens when the target is not found in the array and the algorithm needs to work through the entire array of n elements. As such the worst case complexity is n comparisons against the key.</a:t>
            </a:r>
          </a:p>
          <a:p>
            <a:r>
              <a:rPr lang="en-US" altLang="en-US" dirty="0" smtClean="0"/>
              <a:t>&lt;&lt;animation 2&gt;&gt;</a:t>
            </a:r>
            <a:endParaRPr lang="en-US" altLang="en-US" dirty="0"/>
          </a:p>
          <a:p>
            <a:r>
              <a:rPr lang="en-US" altLang="en-US" dirty="0"/>
              <a:t>How about average case complexity</a:t>
            </a:r>
            <a:r>
              <a:rPr lang="en-US" altLang="en-US" dirty="0" smtClean="0"/>
              <a:t>?</a:t>
            </a:r>
          </a:p>
          <a:p>
            <a:r>
              <a:rPr lang="en-US" altLang="en-US" dirty="0" smtClean="0"/>
              <a:t>&lt;&lt;animation 3&gt;&gt;</a:t>
            </a:r>
            <a:endParaRPr lang="en-US" altLang="en-US" dirty="0"/>
          </a:p>
          <a:p>
            <a:r>
              <a:rPr lang="en-US" altLang="en-US" dirty="0"/>
              <a:t>Let’s consider the situation that the key is found in the array.</a:t>
            </a:r>
          </a:p>
          <a:p>
            <a:r>
              <a:rPr lang="en-US" altLang="en-US" dirty="0"/>
              <a:t>Then it could happen to be in any of the n positions.</a:t>
            </a:r>
          </a:p>
          <a:p>
            <a:r>
              <a:rPr lang="en-US" altLang="en-US" dirty="0"/>
              <a:t>Suppose </a:t>
            </a:r>
            <a:r>
              <a:rPr lang="en-SG" altLang="en-US" dirty="0"/>
              <a:t>e </a:t>
            </a:r>
            <a:r>
              <a:rPr lang="en-SG" altLang="en-US" dirty="0" err="1"/>
              <a:t>i</a:t>
            </a:r>
            <a:r>
              <a:rPr lang="en-SG" altLang="en-US" dirty="0"/>
              <a:t> represents the event that the key appears in </a:t>
            </a:r>
            <a:r>
              <a:rPr lang="en-SG" altLang="en-US" dirty="0" err="1"/>
              <a:t>i</a:t>
            </a:r>
            <a:r>
              <a:rPr lang="en-SG" altLang="en-US" dirty="0"/>
              <a:t> </a:t>
            </a:r>
            <a:r>
              <a:rPr lang="en-SG" altLang="en-US" dirty="0" err="1"/>
              <a:t>th</a:t>
            </a:r>
            <a:r>
              <a:rPr lang="en-SG" altLang="en-US" dirty="0"/>
              <a:t> position of array.</a:t>
            </a:r>
          </a:p>
          <a:p>
            <a:r>
              <a:rPr lang="en-SG" altLang="en-US" dirty="0"/>
              <a:t>Assuming equal probability, the probability P (e </a:t>
            </a:r>
            <a:r>
              <a:rPr lang="en-SG" altLang="en-US" dirty="0" err="1"/>
              <a:t>i</a:t>
            </a:r>
            <a:r>
              <a:rPr lang="en-SG" altLang="en-US" dirty="0"/>
              <a:t>) equals 1 over n.</a:t>
            </a:r>
          </a:p>
          <a:p>
            <a:r>
              <a:rPr lang="en-US" altLang="en-US" dirty="0"/>
              <a:t>Suppose </a:t>
            </a:r>
            <a:r>
              <a:rPr lang="en-SG" altLang="en-US" dirty="0"/>
              <a:t>T(e </a:t>
            </a:r>
            <a:r>
              <a:rPr lang="en-SG" altLang="en-US" dirty="0" err="1"/>
              <a:t>i</a:t>
            </a:r>
            <a:r>
              <a:rPr lang="en-SG" altLang="en-US" dirty="0"/>
              <a:t> ) is the number of comparisons done.</a:t>
            </a:r>
          </a:p>
          <a:p>
            <a:r>
              <a:rPr lang="en-US" altLang="en-US" dirty="0"/>
              <a:t>Then for </a:t>
            </a:r>
            <a:r>
              <a:rPr lang="en-US" altLang="en-US" dirty="0" err="1"/>
              <a:t>i</a:t>
            </a:r>
            <a:r>
              <a:rPr lang="en-US" altLang="en-US" dirty="0"/>
              <a:t> from 0 to n-1, we have the time complexity T (e </a:t>
            </a:r>
            <a:r>
              <a:rPr lang="en-US" altLang="en-US" dirty="0" err="1"/>
              <a:t>i</a:t>
            </a:r>
            <a:r>
              <a:rPr lang="en-US" altLang="en-US" dirty="0"/>
              <a:t>) equals to </a:t>
            </a:r>
            <a:r>
              <a:rPr lang="en-US" altLang="en-US" dirty="0" err="1"/>
              <a:t>i</a:t>
            </a:r>
            <a:r>
              <a:rPr lang="en-US" altLang="en-US" dirty="0"/>
              <a:t> + 1.</a:t>
            </a:r>
          </a:p>
          <a:p>
            <a:r>
              <a:rPr lang="en-US" altLang="en-US" dirty="0"/>
              <a:t>For example, time complexity for e 0 is 0 + 1, that is 1 comparison.</a:t>
            </a:r>
          </a:p>
          <a:p>
            <a:r>
              <a:rPr lang="en-SG" altLang="en-US" dirty="0"/>
              <a:t>On the other hand, the time complexity for e n - 1 is n -1 + 1, that is n comparisons.</a:t>
            </a:r>
          </a:p>
          <a:p>
            <a:r>
              <a:rPr lang="en-US" altLang="en-US" dirty="0"/>
              <a:t>So assuming that the key is in the array, we have the average complexity </a:t>
            </a:r>
          </a:p>
          <a:p>
            <a:r>
              <a:rPr lang="en-US" altLang="en-US" dirty="0"/>
              <a:t>A s (n) equals the sum for </a:t>
            </a:r>
            <a:r>
              <a:rPr lang="en-US" altLang="en-US" dirty="0" err="1"/>
              <a:t>i</a:t>
            </a:r>
            <a:r>
              <a:rPr lang="en-US" altLang="en-US" dirty="0"/>
              <a:t> = 0 to n – 1, the probability of E </a:t>
            </a:r>
            <a:r>
              <a:rPr lang="en-US" altLang="en-US" dirty="0" err="1"/>
              <a:t>i</a:t>
            </a:r>
            <a:r>
              <a:rPr lang="en-US" altLang="en-US" dirty="0"/>
              <a:t> times the time complexity of e I,</a:t>
            </a:r>
            <a:endParaRPr lang="en-SG" altLang="en-US" dirty="0"/>
          </a:p>
          <a:p>
            <a:r>
              <a:rPr lang="en-US" altLang="en-US" dirty="0"/>
              <a:t>which equals the sum for </a:t>
            </a:r>
            <a:r>
              <a:rPr lang="en-US" altLang="en-US" dirty="0" err="1"/>
              <a:t>i</a:t>
            </a:r>
            <a:r>
              <a:rPr lang="en-US" altLang="en-US" dirty="0"/>
              <a:t> = 0 to n – 1, 1 over n times (</a:t>
            </a:r>
            <a:r>
              <a:rPr lang="en-US" altLang="en-US" dirty="0" err="1"/>
              <a:t>i</a:t>
            </a:r>
            <a:r>
              <a:rPr lang="en-US" altLang="en-US" dirty="0"/>
              <a:t> + 1).</a:t>
            </a:r>
          </a:p>
          <a:p>
            <a:r>
              <a:rPr lang="en-US" altLang="en-US" dirty="0"/>
              <a:t>Bringing out 1 over n, we have 1 over n times the sum of </a:t>
            </a:r>
            <a:r>
              <a:rPr lang="en-US" altLang="en-US" dirty="0" err="1"/>
              <a:t>i</a:t>
            </a:r>
            <a:r>
              <a:rPr lang="en-US" altLang="en-US" dirty="0"/>
              <a:t> from 1 to n.</a:t>
            </a:r>
          </a:p>
          <a:p>
            <a:r>
              <a:rPr lang="en-US" altLang="en-US" dirty="0"/>
              <a:t>Applying the formula of </a:t>
            </a:r>
            <a:r>
              <a:rPr lang="en-US" altLang="en-US" dirty="0" err="1"/>
              <a:t>arithmatic</a:t>
            </a:r>
            <a:r>
              <a:rPr lang="en-US" altLang="en-US" dirty="0"/>
              <a:t> series, we have 1 over time times n (n + 1) over 2.</a:t>
            </a:r>
          </a:p>
          <a:p>
            <a:r>
              <a:rPr lang="en-US" altLang="en-US" dirty="0"/>
              <a:t>After simplification, we get n + 1 over 2 as the average case time complexity of sequential search. </a:t>
            </a:r>
            <a:endParaRPr lang="en-SG" altLang="en-US" dirty="0"/>
          </a:p>
          <a:p>
            <a:endParaRPr lang="en-SG" altLang="en-US" dirty="0"/>
          </a:p>
          <a:p>
            <a:endParaRPr lang="en-SG" altLang="en-US" dirty="0"/>
          </a:p>
          <a:p>
            <a:endParaRPr lang="en-SG" altLang="en-US" dirty="0"/>
          </a:p>
        </p:txBody>
      </p:sp>
      <p:sp>
        <p:nvSpPr>
          <p:cNvPr id="5325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7C8F1BF-0E61-4B90-80C1-14BF92389034}"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325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7E8B57FE-6EAF-4F61-ADE8-C8980461B82A}" type="slidenum">
              <a:rPr lang="zh-CN" altLang="en-US" sz="1300" i="0" smtClean="0">
                <a:latin typeface="Times New Roman" panose="02020603050405020304" pitchFamily="18" charset="0"/>
              </a:rPr>
              <a:pPr/>
              <a:t>26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403197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b="1" dirty="0" smtClean="0"/>
              <a:t>&lt;&lt;Visual edit done on 12 JULY&gt;&gt; </a:t>
            </a:r>
          </a:p>
          <a:p>
            <a:r>
              <a:rPr lang="en-SG" altLang="en-US" b="1" dirty="0" smtClean="0"/>
              <a:t>&lt;&lt;Regenerate </a:t>
            </a:r>
          </a:p>
          <a:p>
            <a:r>
              <a:rPr lang="en-SG" altLang="en-US" dirty="0" smtClean="0"/>
              <a:t>On </a:t>
            </a:r>
            <a:r>
              <a:rPr lang="en-SG" altLang="en-US" dirty="0"/>
              <a:t>the other hand, if key is not in array, the number of comparisons A f </a:t>
            </a:r>
            <a:r>
              <a:rPr lang="en-SG" altLang="en-US" dirty="0" smtClean="0"/>
              <a:t>n </a:t>
            </a:r>
            <a:r>
              <a:rPr lang="en-SG" altLang="en-US" dirty="0"/>
              <a:t>will be n.</a:t>
            </a:r>
          </a:p>
          <a:p>
            <a:r>
              <a:rPr lang="en-US" altLang="en-US" dirty="0" smtClean="0"/>
              <a:t>&lt;&lt;animation 1&gt;&gt;</a:t>
            </a:r>
            <a:endParaRPr lang="en-US" altLang="en-US" dirty="0"/>
          </a:p>
          <a:p>
            <a:r>
              <a:rPr lang="en-SG" altLang="en-US" dirty="0"/>
              <a:t>Combining the two cases, we have </a:t>
            </a:r>
            <a:endParaRPr lang="en-SG" altLang="en-US" dirty="0" smtClean="0"/>
          </a:p>
          <a:p>
            <a:r>
              <a:rPr lang="en-SG" altLang="en-US" dirty="0" smtClean="0"/>
              <a:t>&lt;&lt;animation 2&gt;&gt;</a:t>
            </a:r>
            <a:endParaRPr lang="en-SG" altLang="en-US" dirty="0"/>
          </a:p>
          <a:p>
            <a:r>
              <a:rPr lang="en-SG" altLang="en-US" dirty="0"/>
              <a:t>   Probability of success times average case complexity A s </a:t>
            </a:r>
            <a:r>
              <a:rPr lang="en-SG" altLang="en-US" dirty="0" smtClean="0"/>
              <a:t>n </a:t>
            </a:r>
            <a:r>
              <a:rPr lang="en-SG" altLang="en-US" dirty="0"/>
              <a:t>+ </a:t>
            </a:r>
            <a:r>
              <a:rPr lang="en-SG" altLang="en-US" dirty="0" smtClean="0"/>
              <a:t>Probability </a:t>
            </a:r>
            <a:r>
              <a:rPr lang="en-SG" altLang="en-US" dirty="0"/>
              <a:t>of failure times the complexity A f </a:t>
            </a:r>
            <a:r>
              <a:rPr lang="en-SG" altLang="en-US" dirty="0" smtClean="0"/>
              <a:t>n</a:t>
            </a:r>
          </a:p>
          <a:p>
            <a:r>
              <a:rPr lang="en-SG" altLang="en-US" dirty="0" smtClean="0"/>
              <a:t>&lt;&lt;animation 3&gt;&gt;</a:t>
            </a:r>
            <a:endParaRPr lang="en-SG" altLang="en-US" dirty="0"/>
          </a:p>
          <a:p>
            <a:r>
              <a:rPr lang="en-SG" altLang="en-US" dirty="0"/>
              <a:t>Suppose q is the probability of success, we have (q * (n+1) over 2) + (1 - q) * n</a:t>
            </a:r>
            <a:r>
              <a:rPr lang="en-SG" altLang="en-US" dirty="0" smtClean="0"/>
              <a:t>.</a:t>
            </a:r>
          </a:p>
          <a:p>
            <a:r>
              <a:rPr lang="en-SG" altLang="en-US" dirty="0" smtClean="0"/>
              <a:t>&lt;&lt;animation 4&gt;&gt;</a:t>
            </a:r>
            <a:endParaRPr lang="en-SG" altLang="en-US" dirty="0"/>
          </a:p>
          <a:p>
            <a:r>
              <a:rPr lang="en-SG" altLang="en-US" dirty="0"/>
              <a:t>Assuming if there is a 50-50 chance that key is not in the array,  i.e. q = 1 over 2</a:t>
            </a:r>
            <a:r>
              <a:rPr lang="en-SG" altLang="en-US" dirty="0" smtClean="0"/>
              <a:t>.</a:t>
            </a:r>
          </a:p>
          <a:p>
            <a:r>
              <a:rPr lang="en-SG" altLang="en-US" dirty="0" smtClean="0"/>
              <a:t>&lt;&lt;animation 5&gt;&gt;Then </a:t>
            </a:r>
            <a:r>
              <a:rPr lang="en-SG" altLang="en-US" dirty="0"/>
              <a:t>the average number of key comparisons </a:t>
            </a:r>
            <a:r>
              <a:rPr lang="en-SG" altLang="en-US" dirty="0" smtClean="0"/>
              <a:t>equals</a:t>
            </a:r>
          </a:p>
          <a:p>
            <a:r>
              <a:rPr lang="en-US" altLang="en-US" dirty="0" smtClean="0"/>
              <a:t>&lt;&lt;animation 6&gt;&gt;1 </a:t>
            </a:r>
            <a:r>
              <a:rPr lang="en-US" altLang="en-US" dirty="0"/>
              <a:t>over 2 times n + 1 over 2 + (1 – 1 over 2) times n, which gives us </a:t>
            </a:r>
            <a:r>
              <a:rPr lang="en-SG" altLang="en-US" dirty="0"/>
              <a:t>3n / 4 + 1 / 4. </a:t>
            </a:r>
            <a:endParaRPr lang="en-SG" altLang="en-US" dirty="0" smtClean="0"/>
          </a:p>
          <a:p>
            <a:r>
              <a:rPr lang="en-SG" altLang="en-US" dirty="0" smtClean="0"/>
              <a:t> &lt;&lt;animation 7&gt;&gt;</a:t>
            </a:r>
            <a:r>
              <a:rPr lang="en-SG" altLang="en-US" dirty="0"/>
              <a:t>	       </a:t>
            </a:r>
          </a:p>
          <a:p>
            <a:r>
              <a:rPr lang="en-SG" altLang="en-US" dirty="0"/>
              <a:t>That means, the average complexity is about 3/4 of entries examined.</a:t>
            </a:r>
          </a:p>
          <a:p>
            <a:pPr marL="0" marR="0" indent="0" algn="l" defTabSz="914400" rtl="0" eaLnBrk="0" fontAlgn="base" latinLnBrk="0" hangingPunct="0">
              <a:lnSpc>
                <a:spcPct val="100000"/>
              </a:lnSpc>
              <a:spcBef>
                <a:spcPct val="30000"/>
              </a:spcBef>
              <a:spcAft>
                <a:spcPct val="0"/>
              </a:spcAft>
              <a:buClrTx/>
              <a:buSzTx/>
              <a:buFontTx/>
              <a:buNone/>
              <a:tabLst/>
              <a:defRPr/>
            </a:pPr>
            <a:r>
              <a:rPr lang="en-SG" altLang="en-US" dirty="0"/>
              <a:t> </a:t>
            </a:r>
            <a:r>
              <a:rPr lang="en-SG" altLang="en-US" dirty="0" smtClean="0"/>
              <a:t>&lt;&lt;animation 8&gt;&gt;</a:t>
            </a:r>
            <a:endParaRPr lang="en-SG" altLang="en-US" dirty="0"/>
          </a:p>
          <a:p>
            <a:r>
              <a:rPr lang="en-SG" altLang="en-US" dirty="0"/>
              <a:t>In conclusion, both the worst and average complexity are in big theta of </a:t>
            </a:r>
            <a:r>
              <a:rPr lang="en-SG" altLang="en-US" dirty="0" smtClean="0"/>
              <a:t>n.</a:t>
            </a:r>
            <a:endParaRPr lang="en-SG" altLang="en-US" dirty="0"/>
          </a:p>
          <a:p>
            <a:endParaRPr lang="en-SG" altLang="en-US" dirty="0"/>
          </a:p>
          <a:p>
            <a:endParaRPr lang="en-SG" altLang="en-US" dirty="0"/>
          </a:p>
        </p:txBody>
      </p:sp>
      <p:sp>
        <p:nvSpPr>
          <p:cNvPr id="5530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CC91777-7A08-4445-AFB9-5689910D7E61}"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530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AC5CE3C6-B53F-4EB9-82B5-BEA2441B2323}" type="slidenum">
              <a:rPr lang="zh-CN" altLang="en-US" sz="1300" i="0" smtClean="0">
                <a:latin typeface="Times New Roman" panose="02020603050405020304" pitchFamily="18" charset="0"/>
              </a:rPr>
              <a:pPr/>
              <a:t>27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431083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&lt;&lt;additional slide added on 12 JULY&gt;&gt;</a:t>
            </a:r>
          </a:p>
          <a:p>
            <a:r>
              <a:rPr lang="en-US" altLang="en-US" dirty="0" smtClean="0"/>
              <a:t>In this module, we have just learned the sequential search algorithm.</a:t>
            </a:r>
          </a:p>
          <a:p>
            <a:r>
              <a:rPr lang="en-US" altLang="en-US" dirty="0" smtClean="0"/>
              <a:t>It is the most basic form of search with a time complexity of big </a:t>
            </a:r>
            <a:r>
              <a:rPr lang="en-US" altLang="en-US" dirty="0" smtClean="0">
                <a:sym typeface="Symbol" panose="05050102010706020507" pitchFamily="18" charset="2"/>
              </a:rPr>
              <a:t> </a:t>
            </a:r>
            <a:r>
              <a:rPr lang="en-US" altLang="en-US" dirty="0" smtClean="0"/>
              <a:t>(n) &lt;&lt;I</a:t>
            </a:r>
            <a:r>
              <a:rPr lang="en-US" altLang="en-US" baseline="0" dirty="0" smtClean="0"/>
              <a:t> have corrected as </a:t>
            </a:r>
            <a:r>
              <a:rPr lang="en-US" altLang="en-US" dirty="0" smtClean="0">
                <a:sym typeface="Symbol" panose="05050102010706020507" pitchFamily="18" charset="2"/>
              </a:rPr>
              <a:t> initially it was O&gt;&gt;</a:t>
            </a:r>
            <a:r>
              <a:rPr lang="en-US" altLang="en-US" dirty="0" smtClean="0"/>
              <a:t>and is suitable for searching in data set which is unordered.</a:t>
            </a:r>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28</a:t>
            </a:fld>
            <a:endParaRPr lang="en-US" altLang="zh-CN"/>
          </a:p>
        </p:txBody>
      </p:sp>
    </p:spTree>
    <p:extLst>
      <p:ext uri="{BB962C8B-B14F-4D97-AF65-F5344CB8AC3E}">
        <p14:creationId xmlns:p14="http://schemas.microsoft.com/office/powerpoint/2010/main" val="346601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Hello, welcome to the class.</a:t>
            </a:r>
          </a:p>
          <a:p>
            <a:endParaRPr lang="en-US" altLang="en-US" dirty="0" smtClean="0"/>
          </a:p>
          <a:p>
            <a:r>
              <a:rPr lang="en-US" altLang="en-US" dirty="0" smtClean="0"/>
              <a:t>Today, we are going to continue on the topic of searching, which is an important class of algorithms.</a:t>
            </a:r>
          </a:p>
          <a:p>
            <a:r>
              <a:rPr lang="en-US" altLang="en-US" dirty="0" smtClean="0"/>
              <a:t>Again, for additional reading of this topic, please refer to </a:t>
            </a:r>
            <a:r>
              <a:rPr lang="en-US" altLang="en-US" dirty="0" err="1" smtClean="0"/>
              <a:t>Baase</a:t>
            </a:r>
            <a:r>
              <a:rPr lang="en-US" altLang="en-US" dirty="0" smtClean="0"/>
              <a:t> and Van </a:t>
            </a:r>
            <a:r>
              <a:rPr lang="en-US" altLang="en-US" dirty="0" err="1" smtClean="0"/>
              <a:t>Gelder</a:t>
            </a:r>
            <a:r>
              <a:rPr lang="en-US" altLang="en-US" dirty="0" smtClean="0"/>
              <a:t> Chapter 1.6.</a:t>
            </a:r>
          </a:p>
          <a:p>
            <a:endParaRPr lang="en-SG" altLang="en-US" dirty="0" smtClean="0"/>
          </a:p>
          <a:p>
            <a:endParaRPr lang="en-US" altLang="en-US"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29</a:t>
            </a:fld>
            <a:endParaRPr lang="en-US" altLang="zh-CN"/>
          </a:p>
        </p:txBody>
      </p:sp>
    </p:spTree>
    <p:extLst>
      <p:ext uri="{BB962C8B-B14F-4D97-AF65-F5344CB8AC3E}">
        <p14:creationId xmlns:p14="http://schemas.microsoft.com/office/powerpoint/2010/main" val="206453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Firstly, let’s look at a generic search routine as follows.</a:t>
            </a:r>
          </a:p>
          <a:p>
            <a:endParaRPr lang="en-SG" altLang="en-US"/>
          </a:p>
        </p:txBody>
      </p:sp>
      <p:sp>
        <p:nvSpPr>
          <p:cNvPr id="1434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10E586B-C4AA-4736-8EBD-C6BB6E46E6B5}"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434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8C3FCFC1-8EBB-4F0A-AC94-C16994799502}" type="slidenum">
              <a:rPr lang="zh-CN" altLang="en-US" sz="1300" i="0" smtClean="0">
                <a:latin typeface="Times New Roman" panose="02020603050405020304" pitchFamily="18" charset="0"/>
              </a:rPr>
              <a:pPr/>
              <a:t>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473366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&lt;&lt;visual to generate&gt;&gt;</a:t>
            </a:r>
          </a:p>
          <a:p>
            <a:r>
              <a:rPr lang="en-US" altLang="en-US" dirty="0" smtClean="0"/>
              <a:t>In this module, we shall learn about an efficient search algorithm, known as binary search.</a:t>
            </a:r>
          </a:p>
          <a:p>
            <a:endParaRPr lang="en-US" altLang="en-US" dirty="0" smtClean="0"/>
          </a:p>
          <a:p>
            <a:r>
              <a:rPr lang="en-US" altLang="en-US" dirty="0" smtClean="0"/>
              <a:t>First, we shall quickly jump in to talk about the algorithm. Then we will look at some examples of the algorithm in action.</a:t>
            </a:r>
          </a:p>
          <a:p>
            <a:endParaRPr lang="en-US" altLang="en-US" dirty="0" smtClean="0"/>
          </a:p>
          <a:p>
            <a:r>
              <a:rPr lang="en-US" altLang="en-US" dirty="0" smtClean="0"/>
              <a:t>Of course, we shall study the time complexity of the algorithm, in particular the worst case and average case complexity.</a:t>
            </a:r>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30</a:t>
            </a:fld>
            <a:endParaRPr lang="en-US" altLang="zh-CN"/>
          </a:p>
        </p:txBody>
      </p:sp>
    </p:spTree>
    <p:extLst>
      <p:ext uri="{BB962C8B-B14F-4D97-AF65-F5344CB8AC3E}">
        <p14:creationId xmlns:p14="http://schemas.microsoft.com/office/powerpoint/2010/main" val="1704931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&lt;&lt;audio edited</a:t>
            </a:r>
            <a:r>
              <a:rPr lang="en-US" altLang="en-US" baseline="0" dirty="0" smtClean="0"/>
              <a:t> on 12 JULY&gt;&gt;</a:t>
            </a:r>
            <a:endParaRPr lang="en-US" altLang="en-US" dirty="0" smtClean="0"/>
          </a:p>
          <a:p>
            <a:r>
              <a:rPr lang="en-US" altLang="en-US" dirty="0" smtClean="0"/>
              <a:t>Given that sequential search is not doing too well, let’s consider binary search,</a:t>
            </a:r>
          </a:p>
          <a:p>
            <a:r>
              <a:rPr lang="en-US" altLang="en-US" dirty="0" smtClean="0"/>
              <a:t>which is applicable when the array is ordered or sorted.</a:t>
            </a:r>
          </a:p>
          <a:p>
            <a:endParaRPr lang="en-US" altLang="en-US" dirty="0" smtClean="0"/>
          </a:p>
          <a:p>
            <a:r>
              <a:rPr lang="en-US" altLang="en-US" dirty="0" smtClean="0"/>
              <a:t>Note that </a:t>
            </a:r>
            <a:r>
              <a:rPr lang="en-SG" altLang="en-US" dirty="0" smtClean="0"/>
              <a:t>this search method uses the information of the order of the elements and tries to do less work by working smarter. </a:t>
            </a:r>
          </a:p>
        </p:txBody>
      </p:sp>
      <p:sp>
        <p:nvSpPr>
          <p:cNvPr id="5734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F36881D7-D01B-4027-B834-065D8E33D2B4}"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734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03DAE90-59F5-4FD3-98EE-6C77230145F4}" type="slidenum">
              <a:rPr lang="zh-CN" altLang="en-US" sz="1300" i="0" smtClean="0">
                <a:latin typeface="Times New Roman" panose="02020603050405020304" pitchFamily="18" charset="0"/>
              </a:rPr>
              <a:pPr/>
              <a:t>31</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830593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The basic idea of binary search is to search by </a:t>
            </a:r>
            <a:r>
              <a:rPr lang="en-US" altLang="en-US" dirty="0" smtClean="0"/>
              <a:t>partitioning the search space into two halves in each iteration of the searching.</a:t>
            </a:r>
          </a:p>
          <a:p>
            <a:r>
              <a:rPr lang="en-US" altLang="en-US" dirty="0" smtClean="0"/>
              <a:t>Given </a:t>
            </a:r>
            <a:r>
              <a:rPr lang="en-US" altLang="en-US" dirty="0"/>
              <a:t>an array of size n, the algorithm begins with the first pointer pointing to the first position</a:t>
            </a:r>
          </a:p>
          <a:p>
            <a:r>
              <a:rPr lang="en-US" altLang="en-US" dirty="0"/>
              <a:t>and the last pointer pointing to the last position.</a:t>
            </a:r>
          </a:p>
          <a:p>
            <a:endParaRPr lang="en-US"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994575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Firstly</a:t>
            </a:r>
            <a:r>
              <a:rPr lang="en-US" altLang="en-US" dirty="0"/>
              <a:t>, if last less than first, that means there is nothing remained to be </a:t>
            </a:r>
            <a:r>
              <a:rPr lang="en-US" altLang="en-US" dirty="0" smtClean="0"/>
              <a:t>searched</a:t>
            </a:r>
            <a:endParaRPr lang="en-US"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776059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and the algorithm terminates and returns with -1.     </a:t>
            </a:r>
            <a:endParaRPr lang="en-SG" altLang="en-US" dirty="0" smtClean="0"/>
          </a:p>
          <a:p>
            <a:endParaRPr lang="en-SG"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226808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Otherwise, let mid equals to first + last divided by 2.</a:t>
            </a:r>
          </a:p>
          <a:p>
            <a:endParaRPr lang="en-US" altLang="en-US" dirty="0" smtClean="0"/>
          </a:p>
          <a:p>
            <a:endParaRPr lang="en-SG"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35</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977348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If E[mid] = target, the algorithm terminates successfully with the value of mid.</a:t>
            </a:r>
          </a:p>
          <a:p>
            <a:endParaRPr lang="en-US" altLang="en-US" dirty="0" smtClean="0"/>
          </a:p>
          <a:p>
            <a:endParaRPr lang="en-US" altLang="en-US" dirty="0" smtClean="0"/>
          </a:p>
          <a:p>
            <a:endParaRPr lang="en-SG"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4696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Otherwise, the algorithm compares E[mid] with target to determine which side to search.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If k &lt; E[mid], that means the target could be in first part of the search space,</a:t>
            </a:r>
          </a:p>
          <a:p>
            <a:endParaRPr lang="en-US" altLang="en-US" dirty="0" smtClean="0"/>
          </a:p>
          <a:p>
            <a:endParaRPr lang="en-US" altLang="en-US" dirty="0" smtClean="0"/>
          </a:p>
          <a:p>
            <a:endParaRPr lang="en-SG"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9871104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and the algorithm makes a recursive call of binary search on positions from first to mid – 1.</a:t>
            </a:r>
          </a:p>
          <a:p>
            <a:endParaRPr lang="en-US" altLang="en-US" dirty="0" smtClean="0"/>
          </a:p>
          <a:p>
            <a:endParaRPr lang="en-US" altLang="en-US" dirty="0" smtClean="0"/>
          </a:p>
          <a:p>
            <a:endParaRPr lang="en-US" altLang="en-US" dirty="0" smtClean="0"/>
          </a:p>
          <a:p>
            <a:endParaRPr lang="en-SG"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821419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Otherwise, the target could be in second part of the search space,</a:t>
            </a:r>
          </a:p>
          <a:p>
            <a:r>
              <a:rPr lang="en-US" altLang="en-US" dirty="0" smtClean="0"/>
              <a:t>and the algorithm makes a recursive call of binary search on positions from mid + 1 to last.</a:t>
            </a:r>
          </a:p>
          <a:p>
            <a:endParaRPr lang="en-US" altLang="en-US" dirty="0" smtClean="0"/>
          </a:p>
          <a:p>
            <a:endParaRPr lang="en-US" altLang="en-US" dirty="0" smtClean="0"/>
          </a:p>
          <a:p>
            <a:endParaRPr lang="en-US" altLang="en-US" dirty="0" smtClean="0"/>
          </a:p>
          <a:p>
            <a:endParaRPr lang="en-SG" altLang="en-US" dirty="0"/>
          </a:p>
        </p:txBody>
      </p:sp>
      <p:sp>
        <p:nvSpPr>
          <p:cNvPr id="5939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6443CAA-5C8A-4ADD-BBDA-36D47A3AF35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5939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3B9791D-0AB2-45F1-A2DC-33C2042561CD}" type="slidenum">
              <a:rPr lang="zh-CN" altLang="en-US" sz="1300" i="0" smtClean="0">
                <a:latin typeface="Times New Roman" panose="02020603050405020304" pitchFamily="18" charset="0"/>
              </a:rPr>
              <a:pPr/>
              <a:t>39</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275950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Following a recursive strategy, the algorithm will ask if there is any remaining data to be processed.</a:t>
            </a:r>
          </a:p>
        </p:txBody>
      </p:sp>
      <p:sp>
        <p:nvSpPr>
          <p:cNvPr id="1638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5F0A403-F104-4227-96A4-64FBFC11AA2E}"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638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77EAF0EE-2319-4D7A-951C-39B71C34A10F}" type="slidenum">
              <a:rPr lang="zh-CN" altLang="en-US" sz="1300" i="0" smtClean="0">
                <a:latin typeface="Times New Roman" panose="02020603050405020304" pitchFamily="18" charset="0"/>
              </a:rPr>
              <a:pPr/>
              <a:t>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545316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As an illustration, let’s see how the algorithm works on this given array of numbers searching for target 33.</a:t>
            </a:r>
          </a:p>
          <a:p>
            <a:endParaRPr lang="en-US" altLang="en-US" dirty="0"/>
          </a:p>
          <a:p>
            <a:r>
              <a:rPr lang="en-US" altLang="en-US" dirty="0"/>
              <a:t>Starting with first = 0 and last = 14, </a:t>
            </a:r>
          </a:p>
          <a:p>
            <a:endParaRPr lang="en-SG" altLang="en-US" dirty="0"/>
          </a:p>
          <a:p>
            <a:endParaRPr lang="en-SG" altLang="en-US" dirty="0"/>
          </a:p>
        </p:txBody>
      </p:sp>
      <p:sp>
        <p:nvSpPr>
          <p:cNvPr id="6144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DF29E82C-79FC-4186-80D3-3FB181C69C34}"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144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281CB51C-6A02-49BC-A5FF-08DEDBEB0745}" type="slidenum">
              <a:rPr lang="zh-CN" altLang="en-US" sz="1300" i="0" smtClean="0">
                <a:latin typeface="Times New Roman" panose="02020603050405020304" pitchFamily="18" charset="0"/>
              </a:rPr>
              <a:pPr/>
              <a:t>41</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052619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the algorithm computes the value of mid, which is 7.</a:t>
            </a:r>
          </a:p>
          <a:p>
            <a:endParaRPr lang="en-US" altLang="en-US" dirty="0"/>
          </a:p>
          <a:p>
            <a:r>
              <a:rPr lang="en-US" altLang="en-US" dirty="0"/>
              <a:t>Since the target 33 is less that E[7], which is 53</a:t>
            </a:r>
            <a:r>
              <a:rPr lang="en-US" altLang="en-US" dirty="0" smtClean="0"/>
              <a:t>,</a:t>
            </a:r>
            <a:endParaRPr lang="en-US" altLang="en-US" dirty="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4227939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the algorithm makes a recursive search on position first to mid – 1, which is 6.  </a:t>
            </a:r>
            <a:endParaRPr lang="en-SG"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Now first is 0 and last is 6.</a:t>
            </a:r>
            <a:endParaRPr lang="en-SG" altLang="en-US" dirty="0" smtClean="0"/>
          </a:p>
          <a:p>
            <a:endParaRPr lang="en-SG" altLang="en-US" dirty="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06068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Mid is computed as 0+6 / 2, which is 3.</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As target 33 is greater than E[3], the algorithm continues the search from position mid + 1, </a:t>
            </a:r>
          </a:p>
          <a:p>
            <a:endParaRPr lang="en-SG" altLang="en-US" dirty="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44508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which is 4, to 6.</a:t>
            </a:r>
            <a:endParaRPr lang="en-SG" altLang="en-US" dirty="0" smtClean="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45</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540774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which is 4, to 6.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Now first is 4 and last is 6.</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Mid is computed as 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SG" altLang="en-US" dirty="0" smtClean="0"/>
          </a:p>
          <a:p>
            <a:endParaRPr lang="en-US" altLang="en-US" dirty="0" smtClean="0"/>
          </a:p>
          <a:p>
            <a:endParaRPr lang="en-SG" altLang="en-US" dirty="0" smtClean="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898375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As target 33 is less than E[5], which is 43,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SG" altLang="en-US" dirty="0" smtClean="0"/>
          </a:p>
          <a:p>
            <a:endParaRPr lang="en-US" altLang="en-US" dirty="0" smtClean="0"/>
          </a:p>
          <a:p>
            <a:endParaRPr lang="en-SG" altLang="en-US" dirty="0" smtClean="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295031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the search continues on position first = 4 to mid - 1, which is also 4.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Now first is 4 and last is 4.</a:t>
            </a:r>
            <a:endParaRPr lang="en-SG" altLang="en-US" dirty="0" smtClean="0"/>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SG" altLang="en-US" dirty="0" smtClean="0"/>
          </a:p>
          <a:p>
            <a:endParaRPr lang="en-US" altLang="en-US" dirty="0" smtClean="0"/>
          </a:p>
          <a:p>
            <a:endParaRPr lang="en-SG" altLang="en-US" dirty="0" smtClean="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071343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And mid is also 4.</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SG" altLang="en-US" dirty="0" smtClean="0"/>
          </a:p>
          <a:p>
            <a:endParaRPr lang="en-US" altLang="en-US" dirty="0" smtClean="0"/>
          </a:p>
          <a:p>
            <a:endParaRPr lang="en-SG" altLang="en-US" dirty="0" smtClean="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49</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427591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Fortunately, E[4] equals 33 and the search terminates with a success.</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SG" altLang="en-US" dirty="0" smtClean="0"/>
          </a:p>
          <a:p>
            <a:endParaRPr lang="en-US" altLang="en-US" dirty="0" smtClean="0"/>
          </a:p>
          <a:p>
            <a:endParaRPr lang="en-SG" altLang="en-US" dirty="0" smtClean="0"/>
          </a:p>
        </p:txBody>
      </p:sp>
      <p:sp>
        <p:nvSpPr>
          <p:cNvPr id="6349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E330A80-43D2-474F-B261-9D4E4D0127CF}"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6349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3BD8B2-908D-441D-BF38-B7D7726DCCA1}" type="slidenum">
              <a:rPr lang="zh-CN" altLang="en-US" sz="1300" i="0" smtClean="0">
                <a:latin typeface="Times New Roman" panose="02020603050405020304" pitchFamily="18" charset="0"/>
              </a:rPr>
              <a:pPr/>
              <a:t>50</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154836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If there is no more data, the search terminates with a failure.</a:t>
            </a:r>
          </a:p>
        </p:txBody>
      </p:sp>
      <p:sp>
        <p:nvSpPr>
          <p:cNvPr id="1843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12D8AF0-5C05-4FE8-B117-9A6DB2E51B86}"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843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ECD1463-F7DB-4D32-8DBA-633C2289BFEB}" type="slidenum">
              <a:rPr lang="zh-CN" altLang="en-US" sz="1300" i="0" smtClean="0">
                <a:latin typeface="Times New Roman" panose="02020603050405020304" pitchFamily="18" charset="0"/>
              </a:rPr>
              <a:pPr/>
              <a:t>5</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400979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Now, let’s consider another example of binary search.</a:t>
            </a:r>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51</a:t>
            </a:fld>
            <a:endParaRPr lang="en-US" altLang="zh-CN"/>
          </a:p>
        </p:txBody>
      </p:sp>
    </p:spTree>
    <p:extLst>
      <p:ext uri="{BB962C8B-B14F-4D97-AF65-F5344CB8AC3E}">
        <p14:creationId xmlns:p14="http://schemas.microsoft.com/office/powerpoint/2010/main" val="20766629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Now, let’s consider another example of binary search.</a:t>
            </a:r>
          </a:p>
          <a:p>
            <a:r>
              <a:rPr lang="en-US" altLang="en-US" dirty="0" smtClean="0"/>
              <a:t>&lt;&lt;animation 1&gt;&gt;</a:t>
            </a:r>
            <a:endParaRPr lang="en-US" altLang="en-US" dirty="0"/>
          </a:p>
          <a:p>
            <a:r>
              <a:rPr lang="en-US" altLang="en-US" dirty="0"/>
              <a:t>Suppose we wish to search for 612 in the following array</a:t>
            </a:r>
            <a:r>
              <a:rPr lang="en-US" altLang="en-US" dirty="0" smtClean="0"/>
              <a:t>.</a:t>
            </a:r>
          </a:p>
          <a:p>
            <a:r>
              <a:rPr lang="en-US" altLang="en-US" dirty="0" smtClean="0"/>
              <a:t>&lt;&lt;animation 2&gt;&gt;</a:t>
            </a:r>
            <a:endParaRPr lang="en-US" altLang="en-US" dirty="0"/>
          </a:p>
          <a:p>
            <a:r>
              <a:rPr lang="en-US" altLang="en-US" dirty="0"/>
              <a:t>In the first iteration, first is 0, </a:t>
            </a:r>
            <a:endParaRPr lang="en-US" altLang="en-US" dirty="0" smtClean="0"/>
          </a:p>
          <a:p>
            <a:r>
              <a:rPr lang="en-US" altLang="en-US" dirty="0" smtClean="0"/>
              <a:t>&lt;&lt;animation 3&gt;&gt;</a:t>
            </a:r>
          </a:p>
          <a:p>
            <a:r>
              <a:rPr lang="en-US" altLang="en-US" dirty="0" smtClean="0"/>
              <a:t>last </a:t>
            </a:r>
            <a:r>
              <a:rPr lang="en-US" altLang="en-US" dirty="0"/>
              <a:t>is 11 </a:t>
            </a:r>
            <a:endParaRPr lang="en-US" altLang="en-US" dirty="0" smtClean="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4861909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&lt;&lt;animation 4&gt;&gt;</a:t>
            </a:r>
          </a:p>
          <a:p>
            <a:r>
              <a:rPr lang="en-US" altLang="en-US" dirty="0" smtClean="0"/>
              <a:t>and mid is 5.</a:t>
            </a:r>
          </a:p>
          <a:p>
            <a:r>
              <a:rPr lang="en-US" altLang="en-US" dirty="0" smtClean="0"/>
              <a:t>As 612 is bigger than E[5], which is 426</a:t>
            </a:r>
            <a:endParaRPr lang="en-SG" altLang="en-US" dirty="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848786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The search continues on positions </a:t>
            </a:r>
          </a:p>
          <a:p>
            <a:r>
              <a:rPr lang="en-US" altLang="en-US" dirty="0" smtClean="0"/>
              <a:t>from mid + 1 = 6 to last = 11. </a:t>
            </a:r>
          </a:p>
          <a:p>
            <a:endParaRPr lang="en-US" altLang="en-US" dirty="0" smtClean="0"/>
          </a:p>
          <a:p>
            <a:r>
              <a:rPr lang="en-US" altLang="en-US" dirty="0" smtClean="0"/>
              <a:t>In the second iteration, first is 6, last is 11 and mid is 8.</a:t>
            </a:r>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6692425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smtClean="0"/>
              <a:t>As 612 is bigger than E[8], which is 512. The search continues on positions </a:t>
            </a:r>
          </a:p>
          <a:p>
            <a:r>
              <a:rPr lang="en-SG" altLang="en-US" dirty="0" smtClean="0"/>
              <a:t>from mid + 1 = 9 to last = 11. </a:t>
            </a:r>
          </a:p>
          <a:p>
            <a:endParaRPr lang="en-US" altLang="en-US" dirty="0" smtClean="0"/>
          </a:p>
          <a:p>
            <a:r>
              <a:rPr lang="en-US" altLang="en-US" dirty="0" smtClean="0"/>
              <a:t>In the third iteration, first is 9, last is 11 and mid is 10.</a:t>
            </a:r>
          </a:p>
          <a:p>
            <a:endParaRPr lang="en-SG" altLang="en-US" dirty="0" smtClean="0"/>
          </a:p>
          <a:p>
            <a:endParaRPr lang="en-SG" altLang="en-US" dirty="0" smtClean="0"/>
          </a:p>
          <a:p>
            <a:endParaRPr lang="en-SG" altLang="en-US" dirty="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55</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855722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smtClean="0"/>
              <a:t>As 612 is smaller than E[9], which is 653. The search continues on positions </a:t>
            </a:r>
          </a:p>
          <a:p>
            <a:r>
              <a:rPr lang="en-SG" altLang="en-US" dirty="0" smtClean="0"/>
              <a:t>from first = 9 and mid </a:t>
            </a:r>
            <a:r>
              <a:rPr lang="en-SG" altLang="en-US" b="1" dirty="0" smtClean="0"/>
              <a:t>minus</a:t>
            </a:r>
            <a:r>
              <a:rPr lang="en-SG" altLang="en-US" dirty="0" smtClean="0"/>
              <a:t> 1, also 9. </a:t>
            </a:r>
          </a:p>
          <a:p>
            <a:r>
              <a:rPr lang="en-US" altLang="en-US" dirty="0" smtClean="0"/>
              <a:t> </a:t>
            </a:r>
          </a:p>
          <a:p>
            <a:r>
              <a:rPr lang="en-US" altLang="en-US" dirty="0" smtClean="0"/>
              <a:t>In the fourth iteration, first is 9, last is 9 and mid is 9.</a:t>
            </a:r>
          </a:p>
          <a:p>
            <a:r>
              <a:rPr lang="en-SG" altLang="en-US" dirty="0" smtClean="0"/>
              <a:t>As 612 equals E[9], the search terminates with a success.</a:t>
            </a:r>
            <a:endParaRPr lang="en-US" altLang="en-US" dirty="0" smtClean="0"/>
          </a:p>
          <a:p>
            <a:endParaRPr lang="en-SG" altLang="en-US" dirty="0" smtClean="0"/>
          </a:p>
          <a:p>
            <a:endParaRPr lang="en-SG" altLang="en-US" dirty="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996373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Now, let’s consider another example of binary search which ends with a failure.</a:t>
            </a:r>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57</a:t>
            </a:fld>
            <a:endParaRPr lang="en-US" altLang="zh-CN"/>
          </a:p>
        </p:txBody>
      </p:sp>
    </p:spTree>
    <p:extLst>
      <p:ext uri="{BB962C8B-B14F-4D97-AF65-F5344CB8AC3E}">
        <p14:creationId xmlns:p14="http://schemas.microsoft.com/office/powerpoint/2010/main" val="25057579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Suppose we wish to search for 400 in the following array.</a:t>
            </a:r>
          </a:p>
          <a:p>
            <a:r>
              <a:rPr lang="en-US" altLang="en-US" dirty="0" smtClean="0"/>
              <a:t>In the first iteration, first is 0, last is 11</a:t>
            </a:r>
            <a:endParaRPr lang="en-SG" altLang="en-US" dirty="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5023631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and mid is 5.</a:t>
            </a:r>
          </a:p>
          <a:p>
            <a:r>
              <a:rPr lang="en-US" altLang="en-US" dirty="0" smtClean="0"/>
              <a:t>As 400 is less than E[5], which is 426. </a:t>
            </a:r>
            <a:endParaRPr lang="en-SG" altLang="en-US" dirty="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59</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8737912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The search continues on positions </a:t>
            </a:r>
          </a:p>
          <a:p>
            <a:r>
              <a:rPr lang="en-US" altLang="en-US" dirty="0" smtClean="0"/>
              <a:t>from first to mid – 1, which is 4. </a:t>
            </a:r>
          </a:p>
          <a:p>
            <a:endParaRPr lang="en-US" altLang="en-US" dirty="0" smtClean="0"/>
          </a:p>
          <a:p>
            <a:r>
              <a:rPr lang="en-US" altLang="en-US" dirty="0" smtClean="0"/>
              <a:t>In the second iteration, first is 0, last is 4 and mid is 2.</a:t>
            </a:r>
          </a:p>
          <a:p>
            <a:r>
              <a:rPr lang="en-SG" altLang="en-US" dirty="0" smtClean="0"/>
              <a:t>As 400 is bigger than E[2], which is 154. </a:t>
            </a:r>
            <a:endParaRPr lang="en-US" altLang="en-US" dirty="0" smtClean="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60</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55591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Otherwise, the algorithm picks one datum for examination.</a:t>
            </a:r>
          </a:p>
          <a:p>
            <a:endParaRPr lang="en-US" altLang="en-US"/>
          </a:p>
        </p:txBody>
      </p:sp>
      <p:sp>
        <p:nvSpPr>
          <p:cNvPr id="2048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08C5A6D-B57A-4805-9A04-AA2954D0A6E7}"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2048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657C3A77-2B1D-4529-A8B1-EBB7AB08563C}" type="slidenum">
              <a:rPr lang="zh-CN" altLang="en-US" sz="1300" i="0" smtClean="0">
                <a:latin typeface="Times New Roman" panose="02020603050405020304" pitchFamily="18" charset="0"/>
              </a:rPr>
              <a:pPr/>
              <a:t>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2548127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smtClean="0"/>
              <a:t>The search continues on positions </a:t>
            </a:r>
          </a:p>
          <a:p>
            <a:r>
              <a:rPr lang="en-SG" altLang="en-US" dirty="0" smtClean="0"/>
              <a:t>from mid + 1 = 3 to last = 4. </a:t>
            </a:r>
            <a:endParaRPr lang="en-US" altLang="en-US" dirty="0" smtClean="0"/>
          </a:p>
          <a:p>
            <a:r>
              <a:rPr lang="en-US" altLang="en-US" dirty="0" smtClean="0"/>
              <a:t>In the third iteration, first is 3, last is 4 and mid is 3.</a:t>
            </a:r>
          </a:p>
          <a:p>
            <a:endParaRPr lang="en-US" altLang="en-US" dirty="0" smtClean="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61</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1107496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smtClean="0"/>
              <a:t>As 400 is more than E[3], which is 170. The search continues on positions </a:t>
            </a:r>
          </a:p>
          <a:p>
            <a:r>
              <a:rPr lang="en-SG" altLang="en-US" dirty="0" smtClean="0"/>
              <a:t>from first = mid + 1, which is 4 and last, also 4. </a:t>
            </a:r>
            <a:r>
              <a:rPr lang="en-US" altLang="en-US" dirty="0" smtClean="0"/>
              <a:t> </a:t>
            </a:r>
          </a:p>
          <a:p>
            <a:r>
              <a:rPr lang="en-US" altLang="en-US" dirty="0" smtClean="0"/>
              <a:t>In the fourth iteration, first is 4, last is 4 and mid is 4.</a:t>
            </a:r>
          </a:p>
          <a:p>
            <a:endParaRPr lang="en-US" altLang="en-US" dirty="0" smtClean="0"/>
          </a:p>
          <a:p>
            <a:r>
              <a:rPr lang="en-SG" altLang="en-US" dirty="0" smtClean="0"/>
              <a:t>As 400 is more than E[4], </a:t>
            </a:r>
            <a:endParaRPr lang="en-US" altLang="en-US" dirty="0" smtClean="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62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5060905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smtClean="0"/>
              <a:t>the search continues on positions mid+1 = 5 to last = 4.</a:t>
            </a:r>
          </a:p>
          <a:p>
            <a:endParaRPr lang="en-SG" altLang="en-US" dirty="0" smtClean="0"/>
          </a:p>
          <a:p>
            <a:r>
              <a:rPr lang="en-SG" altLang="en-US" dirty="0" smtClean="0"/>
              <a:t>In the fifth iteration, first is 5 and last is 4.</a:t>
            </a:r>
          </a:p>
          <a:p>
            <a:r>
              <a:rPr lang="en-SG" altLang="en-US" dirty="0" smtClean="0"/>
              <a:t>The search thus terminates with a failure.</a:t>
            </a:r>
            <a:endParaRPr lang="en-US" altLang="en-US" dirty="0" smtClean="0"/>
          </a:p>
        </p:txBody>
      </p:sp>
      <p:sp>
        <p:nvSpPr>
          <p:cNvPr id="778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FB4C859-4D8E-46EE-847D-BB2E56FDFB6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778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28D8A1-1FEB-471E-A85B-25CEC274CFFF}" type="slidenum">
              <a:rPr lang="zh-CN" altLang="en-US" sz="1300" i="0" smtClean="0">
                <a:latin typeface="Times New Roman" panose="02020603050405020304" pitchFamily="18" charset="0"/>
              </a:rPr>
              <a:pPr/>
              <a:t>63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6078394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Now let’s analyze the time complexity of the binary search algorithm.</a:t>
            </a:r>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64</a:t>
            </a:fld>
            <a:endParaRPr lang="en-US" altLang="zh-CN"/>
          </a:p>
        </p:txBody>
      </p:sp>
    </p:spTree>
    <p:extLst>
      <p:ext uri="{BB962C8B-B14F-4D97-AF65-F5344CB8AC3E}">
        <p14:creationId xmlns:p14="http://schemas.microsoft.com/office/powerpoint/2010/main" val="176173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Note that for algorithms involving recursive calls, we analyze the time complexity by formulating recurrent equations. </a:t>
            </a:r>
          </a:p>
          <a:p>
            <a:r>
              <a:rPr lang="en-US" altLang="en-US" dirty="0" smtClean="0"/>
              <a:t>&lt;&lt;animation 1&gt;&gt;In the general case, for a problem size of n, </a:t>
            </a:r>
          </a:p>
          <a:p>
            <a:endParaRPr lang="en-US" altLang="en-US" dirty="0" smtClean="0"/>
          </a:p>
          <a:p>
            <a:r>
              <a:rPr lang="en-US" altLang="en-US" dirty="0" smtClean="0"/>
              <a:t>&lt;&lt;animation</a:t>
            </a:r>
            <a:r>
              <a:rPr lang="en-US" altLang="en-US" baseline="0" dirty="0" smtClean="0"/>
              <a:t> 2&gt;&gt; </a:t>
            </a:r>
            <a:r>
              <a:rPr lang="en-US" altLang="en-US" dirty="0" smtClean="0"/>
              <a:t>the time complexity comprises a constant number of c operations as well as </a:t>
            </a:r>
          </a:p>
          <a:p>
            <a:r>
              <a:rPr lang="en-US" altLang="en-US" dirty="0" smtClean="0"/>
              <a:t>&lt;&lt;animation 3&gt;&gt;the time complexity of doing binary search on remaining half of the array elements.</a:t>
            </a:r>
          </a:p>
          <a:p>
            <a:r>
              <a:rPr lang="en-US" altLang="en-US" dirty="0" smtClean="0"/>
              <a:t>&lt;&lt;animation 4&gt;&gt;Therefore the time complexity </a:t>
            </a:r>
            <a:r>
              <a:rPr lang="en-US" altLang="en-US" b="1" dirty="0" smtClean="0"/>
              <a:t>T n</a:t>
            </a:r>
            <a:r>
              <a:rPr lang="en-US" altLang="en-US" dirty="0" smtClean="0"/>
              <a:t> equals c + </a:t>
            </a:r>
            <a:r>
              <a:rPr lang="en-US" altLang="en-US" b="1" dirty="0" smtClean="0"/>
              <a:t>T n over 2</a:t>
            </a:r>
            <a:r>
              <a:rPr lang="en-US" altLang="en-US" dirty="0" smtClean="0"/>
              <a:t>.</a:t>
            </a:r>
          </a:p>
          <a:p>
            <a:endParaRPr lang="en-SG" altLang="en-US" dirty="0" smtClean="0"/>
          </a:p>
          <a:p>
            <a:r>
              <a:rPr lang="en-SG" altLang="en-US" dirty="0" smtClean="0"/>
              <a:t>Note that in the worst case, the algorithm terminates with a failure with last &lt; first.</a:t>
            </a:r>
          </a:p>
          <a:p>
            <a:r>
              <a:rPr lang="en-SG" altLang="en-US" dirty="0" smtClean="0"/>
              <a:t>Therefore </a:t>
            </a:r>
            <a:r>
              <a:rPr lang="en-SG" altLang="en-US" b="1" dirty="0" smtClean="0"/>
              <a:t>T</a:t>
            </a:r>
            <a:r>
              <a:rPr lang="en-SG" altLang="en-US" b="1" baseline="0" dirty="0" smtClean="0"/>
              <a:t> </a:t>
            </a:r>
            <a:r>
              <a:rPr lang="en-SG" altLang="en-US" b="1" dirty="0" smtClean="0"/>
              <a:t>0 = 0</a:t>
            </a:r>
            <a:r>
              <a:rPr lang="en-SG" altLang="en-US" dirty="0" smtClean="0"/>
              <a:t>.</a:t>
            </a:r>
          </a:p>
          <a:p>
            <a:endParaRPr lang="en-US" altLang="en-US" dirty="0"/>
          </a:p>
          <a:p>
            <a:endParaRPr lang="en-SG" altLang="en-US" dirty="0"/>
          </a:p>
          <a:p>
            <a:endParaRPr lang="en-SG" altLang="en-US" dirty="0"/>
          </a:p>
        </p:txBody>
      </p:sp>
      <p:sp>
        <p:nvSpPr>
          <p:cNvPr id="8192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A2B6DF7-AC7F-4C97-A298-97A699D51BC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8192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44D3929-1CC6-455B-B7AE-8DAA5C37FAC8}" type="slidenum">
              <a:rPr lang="zh-CN" altLang="en-US" sz="1300" i="0" smtClean="0">
                <a:latin typeface="Times New Roman" panose="02020603050405020304" pitchFamily="18" charset="0"/>
              </a:rPr>
              <a:pPr/>
              <a:t>65</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1281973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&lt;&lt;regenerate the visual&gt;&gt;</a:t>
            </a:r>
          </a:p>
          <a:p>
            <a:r>
              <a:rPr lang="en-US" altLang="en-US" dirty="0" smtClean="0"/>
              <a:t>Now</a:t>
            </a:r>
            <a:r>
              <a:rPr lang="en-US" altLang="en-US" dirty="0"/>
              <a:t>, let’s solve the recurrent equation T </a:t>
            </a:r>
            <a:r>
              <a:rPr lang="en-US" altLang="en-US" dirty="0" smtClean="0"/>
              <a:t>n </a:t>
            </a:r>
            <a:r>
              <a:rPr lang="en-US" altLang="en-US" dirty="0"/>
              <a:t>= T </a:t>
            </a:r>
            <a:r>
              <a:rPr lang="en-US" altLang="en-US" dirty="0" smtClean="0"/>
              <a:t>n over 2 </a:t>
            </a:r>
            <a:r>
              <a:rPr lang="en-US" altLang="en-US" dirty="0"/>
              <a:t>+ c.</a:t>
            </a:r>
          </a:p>
          <a:p>
            <a:endParaRPr lang="en-US" altLang="en-US" dirty="0" smtClean="0"/>
          </a:p>
          <a:p>
            <a:r>
              <a:rPr lang="en-US" altLang="en-US" dirty="0" smtClean="0"/>
              <a:t>&lt;&lt;</a:t>
            </a:r>
            <a:r>
              <a:rPr lang="en-US" altLang="en-US" dirty="0" err="1" smtClean="0"/>
              <a:t>anim</a:t>
            </a:r>
            <a:r>
              <a:rPr lang="en-US" altLang="en-US" dirty="0" smtClean="0"/>
              <a:t> 1&gt;&gt;</a:t>
            </a:r>
            <a:endParaRPr lang="en-US" altLang="en-US" dirty="0"/>
          </a:p>
          <a:p>
            <a:r>
              <a:rPr lang="en-US" altLang="en-US" dirty="0" smtClean="0"/>
              <a:t>By expanding T</a:t>
            </a:r>
            <a:r>
              <a:rPr lang="en-US" altLang="en-US" baseline="0" dirty="0" smtClean="0"/>
              <a:t> n over 2, we have  </a:t>
            </a:r>
            <a:r>
              <a:rPr lang="en-US" altLang="en-US" dirty="0" smtClean="0"/>
              <a:t>T n</a:t>
            </a:r>
            <a:r>
              <a:rPr lang="en-US" altLang="en-US" baseline="0" dirty="0"/>
              <a:t> </a:t>
            </a:r>
            <a:r>
              <a:rPr lang="en-US" altLang="en-US" dirty="0" smtClean="0"/>
              <a:t>= </a:t>
            </a:r>
            <a:r>
              <a:rPr lang="en-US" altLang="en-US" dirty="0"/>
              <a:t>T </a:t>
            </a:r>
            <a:r>
              <a:rPr lang="en-US" altLang="en-US" dirty="0" smtClean="0"/>
              <a:t>n over 4 + 2 c</a:t>
            </a:r>
            <a:r>
              <a:rPr lang="en-US" altLang="en-US" dirty="0"/>
              <a:t>, </a:t>
            </a:r>
            <a:endParaRPr lang="en-US" altLang="en-US" dirty="0" smtClean="0"/>
          </a:p>
          <a:p>
            <a:r>
              <a:rPr lang="en-US" altLang="en-US" dirty="0" smtClean="0"/>
              <a:t>&lt;&lt;</a:t>
            </a:r>
            <a:r>
              <a:rPr lang="en-US" altLang="en-US" dirty="0" err="1" smtClean="0"/>
              <a:t>anim</a:t>
            </a:r>
            <a:r>
              <a:rPr lang="en-US" altLang="en-US" dirty="0" smtClean="0"/>
              <a:t> 2&gt;&gt;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Expanding T</a:t>
            </a:r>
            <a:r>
              <a:rPr lang="en-US" altLang="en-US" baseline="0" dirty="0" smtClean="0"/>
              <a:t> n over 4, we have  </a:t>
            </a:r>
            <a:r>
              <a:rPr lang="en-US" altLang="en-US" dirty="0" smtClean="0"/>
              <a:t>T n</a:t>
            </a:r>
            <a:r>
              <a:rPr lang="en-US" altLang="en-US" baseline="0" dirty="0" smtClean="0"/>
              <a:t> </a:t>
            </a:r>
            <a:r>
              <a:rPr lang="en-US" altLang="en-US" dirty="0" smtClean="0"/>
              <a:t>= T n over 8+ 3 c, </a:t>
            </a:r>
          </a:p>
          <a:p>
            <a:r>
              <a:rPr lang="en-US" altLang="en-US" dirty="0" smtClean="0"/>
              <a:t>&lt;&lt;</a:t>
            </a:r>
            <a:r>
              <a:rPr lang="en-US" altLang="en-US" dirty="0" err="1" smtClean="0"/>
              <a:t>anim</a:t>
            </a:r>
            <a:r>
              <a:rPr lang="en-US" altLang="en-US" dirty="0" smtClean="0"/>
              <a:t> 3&gt;&gt;and </a:t>
            </a:r>
            <a:r>
              <a:rPr lang="en-US" altLang="en-US" dirty="0"/>
              <a:t>so on,</a:t>
            </a:r>
          </a:p>
          <a:p>
            <a:r>
              <a:rPr lang="en-US" altLang="en-US" dirty="0" smtClean="0"/>
              <a:t>&lt;&lt;</a:t>
            </a:r>
            <a:r>
              <a:rPr lang="en-US" altLang="en-US" dirty="0" err="1" smtClean="0"/>
              <a:t>anim</a:t>
            </a:r>
            <a:r>
              <a:rPr lang="en-US" altLang="en-US" dirty="0" smtClean="0"/>
              <a:t> 4&gt;&gt;until </a:t>
            </a:r>
            <a:r>
              <a:rPr lang="en-US" altLang="en-US" dirty="0"/>
              <a:t>it reaches </a:t>
            </a:r>
            <a:r>
              <a:rPr lang="en-US" altLang="en-US" dirty="0" smtClean="0"/>
              <a:t>T n = T 1 </a:t>
            </a:r>
            <a:r>
              <a:rPr lang="en-US" altLang="en-US" dirty="0"/>
              <a:t>+ </a:t>
            </a:r>
            <a:r>
              <a:rPr lang="en-US" altLang="en-US" dirty="0" smtClean="0"/>
              <a:t>d c</a:t>
            </a:r>
            <a:r>
              <a:rPr lang="en-US" altLang="en-US" baseline="0" dirty="0" smtClean="0"/>
              <a:t> and = T 0 + d + 1 c</a:t>
            </a:r>
            <a:endParaRPr lang="en-US" altLang="en-US" dirty="0"/>
          </a:p>
          <a:p>
            <a:endParaRPr lang="en-US" altLang="en-US" dirty="0"/>
          </a:p>
          <a:p>
            <a:r>
              <a:rPr lang="en-US" altLang="en-US" dirty="0" smtClean="0"/>
              <a:t>&lt;&lt;</a:t>
            </a:r>
            <a:r>
              <a:rPr lang="en-US" altLang="en-US" dirty="0" err="1" smtClean="0"/>
              <a:t>anim</a:t>
            </a:r>
            <a:r>
              <a:rPr lang="en-US" altLang="en-US" dirty="0" smtClean="0"/>
              <a:t> 5&gt;&gt;Note </a:t>
            </a:r>
            <a:r>
              <a:rPr lang="en-US" altLang="en-US" dirty="0"/>
              <a:t>that d is the maximum number of time to divide n by 2 before the number goes below 1.</a:t>
            </a:r>
          </a:p>
          <a:p>
            <a:r>
              <a:rPr lang="en-US" altLang="en-US" dirty="0" smtClean="0"/>
              <a:t>&lt;&lt;</a:t>
            </a:r>
            <a:r>
              <a:rPr lang="en-US" altLang="en-US" dirty="0" err="1" smtClean="0"/>
              <a:t>anim</a:t>
            </a:r>
            <a:r>
              <a:rPr lang="en-US" altLang="en-US" dirty="0" smtClean="0"/>
              <a:t> 6&gt;&gt;Therefore </a:t>
            </a:r>
            <a:r>
              <a:rPr lang="en-US" altLang="en-US" dirty="0"/>
              <a:t>d = floor of log n</a:t>
            </a:r>
            <a:r>
              <a:rPr lang="en-US" altLang="en-US" dirty="0" smtClean="0"/>
              <a:t>.</a:t>
            </a:r>
          </a:p>
          <a:p>
            <a:endParaRPr lang="en-US" altLang="en-US" dirty="0" smtClean="0"/>
          </a:p>
          <a:p>
            <a:r>
              <a:rPr lang="en-US" altLang="en-US" dirty="0" smtClean="0"/>
              <a:t>&lt;&lt;</a:t>
            </a:r>
            <a:r>
              <a:rPr lang="en-US" altLang="en-US" dirty="0" err="1" smtClean="0"/>
              <a:t>anim</a:t>
            </a:r>
            <a:r>
              <a:rPr lang="en-US" altLang="en-US" dirty="0" smtClean="0"/>
              <a:t> 7&gt;&gt;</a:t>
            </a:r>
            <a:endParaRPr lang="en-US" altLang="en-US" dirty="0"/>
          </a:p>
          <a:p>
            <a:r>
              <a:rPr lang="en-US" altLang="en-US" dirty="0" smtClean="0"/>
              <a:t>Assuming the constant</a:t>
            </a:r>
            <a:r>
              <a:rPr lang="en-US" altLang="en-US" baseline="0" dirty="0" smtClean="0"/>
              <a:t> c is 1</a:t>
            </a:r>
            <a:r>
              <a:rPr lang="en-US" altLang="en-US" dirty="0" smtClean="0"/>
              <a:t>, </a:t>
            </a:r>
            <a:r>
              <a:rPr lang="en-US" altLang="en-US" dirty="0"/>
              <a:t>the time complexity T </a:t>
            </a:r>
            <a:r>
              <a:rPr lang="en-US" altLang="en-US" dirty="0" smtClean="0"/>
              <a:t>n </a:t>
            </a:r>
            <a:r>
              <a:rPr lang="en-US" altLang="en-US" dirty="0"/>
              <a:t>equals </a:t>
            </a:r>
            <a:r>
              <a:rPr lang="en-US" altLang="en-US" dirty="0" smtClean="0"/>
              <a:t>the floor </a:t>
            </a:r>
            <a:r>
              <a:rPr lang="en-US" altLang="en-US" dirty="0"/>
              <a:t>of log </a:t>
            </a:r>
            <a:r>
              <a:rPr lang="en-US" altLang="en-US" dirty="0" smtClean="0"/>
              <a:t>n</a:t>
            </a:r>
            <a:r>
              <a:rPr lang="en-US" altLang="en-US" baseline="0" dirty="0" smtClean="0"/>
              <a:t> + 1</a:t>
            </a:r>
            <a:r>
              <a:rPr lang="en-US" altLang="en-US" dirty="0" smtClean="0"/>
              <a:t>, which </a:t>
            </a:r>
            <a:r>
              <a:rPr lang="en-US" altLang="en-US" dirty="0"/>
              <a:t>is the same as ceiling of log </a:t>
            </a:r>
            <a:r>
              <a:rPr lang="en-US" altLang="en-US" dirty="0" smtClean="0"/>
              <a:t>(n </a:t>
            </a:r>
            <a:r>
              <a:rPr lang="en-US" altLang="en-US" dirty="0"/>
              <a:t>+ 1).</a:t>
            </a:r>
          </a:p>
          <a:p>
            <a:endParaRPr lang="en-SG" altLang="en-US" dirty="0"/>
          </a:p>
        </p:txBody>
      </p:sp>
      <p:sp>
        <p:nvSpPr>
          <p:cNvPr id="8397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F37B72-A8D5-4B2F-9D42-8EC6C603480B}"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8397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A9069D-95B5-45FA-9A7E-453BFAC30DED}" type="slidenum">
              <a:rPr lang="zh-CN" altLang="en-US" sz="1300" i="0" smtClean="0">
                <a:latin typeface="Times New Roman" panose="02020603050405020304" pitchFamily="18" charset="0"/>
              </a:rPr>
              <a:pPr/>
              <a:t>66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7651851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spcBef>
                <a:spcPts val="600"/>
              </a:spcBef>
              <a:buFont typeface="Wingdings" pitchFamily="2" charset="2"/>
              <a:buNone/>
              <a:defRPr/>
            </a:pPr>
            <a:r>
              <a:rPr lang="en-US" sz="2400" dirty="0" smtClean="0">
                <a:sym typeface="Symbol" pitchFamily="18" charset="2"/>
              </a:rPr>
              <a:t>Assume </a:t>
            </a:r>
            <a:r>
              <a:rPr lang="en-US" sz="2400" i="1" dirty="0">
                <a:solidFill>
                  <a:srgbClr val="3333FF"/>
                </a:solidFill>
                <a:sym typeface="Symbol" pitchFamily="18" charset="2"/>
              </a:rPr>
              <a:t>q</a:t>
            </a:r>
            <a:r>
              <a:rPr lang="en-US" sz="2400" dirty="0">
                <a:sym typeface="Symbol" pitchFamily="18" charset="2"/>
              </a:rPr>
              <a:t> is the probability that a search is successful </a:t>
            </a:r>
          </a:p>
          <a:p>
            <a:pPr>
              <a:spcBef>
                <a:spcPts val="600"/>
              </a:spcBef>
              <a:buFont typeface="Wingdings" pitchFamily="2" charset="2"/>
              <a:buNone/>
              <a:defRPr/>
            </a:pPr>
            <a:r>
              <a:rPr lang="en-US" sz="2400" dirty="0">
                <a:sym typeface="Symbol" pitchFamily="18" charset="2"/>
              </a:rPr>
              <a:t>and       </a:t>
            </a:r>
          </a:p>
          <a:p>
            <a:pPr marL="182563" lvl="1">
              <a:defRPr/>
            </a:pPr>
            <a:r>
              <a:rPr lang="en-US" sz="2400" dirty="0" smtClean="0">
                <a:sym typeface="Symbol" pitchFamily="18" charset="2"/>
              </a:rPr>
              <a:t> &lt;&lt;animation 1&gt;&gt; suppose </a:t>
            </a:r>
            <a:r>
              <a:rPr lang="en-US" sz="2400" dirty="0" smtClean="0">
                <a:solidFill>
                  <a:srgbClr val="3333FF"/>
                </a:solidFill>
                <a:sym typeface="Symbol" pitchFamily="18" charset="2"/>
              </a:rPr>
              <a:t>A S (</a:t>
            </a:r>
            <a:r>
              <a:rPr lang="en-US" sz="2400" i="1" dirty="0" smtClean="0">
                <a:solidFill>
                  <a:srgbClr val="3333FF"/>
                </a:solidFill>
                <a:sym typeface="Symbol" pitchFamily="18" charset="2"/>
              </a:rPr>
              <a:t>n</a:t>
            </a:r>
            <a:r>
              <a:rPr lang="en-US" sz="2400" dirty="0" smtClean="0">
                <a:solidFill>
                  <a:srgbClr val="3333FF"/>
                </a:solidFill>
                <a:sym typeface="Symbol" pitchFamily="18" charset="2"/>
              </a:rPr>
              <a:t>)</a:t>
            </a:r>
            <a:r>
              <a:rPr lang="en-US" sz="2400" dirty="0" smtClean="0">
                <a:sym typeface="Symbol" pitchFamily="18" charset="2"/>
              </a:rPr>
              <a:t> is the average number of comparisons in a </a:t>
            </a:r>
            <a:r>
              <a:rPr lang="en-US" sz="2400" dirty="0" smtClean="0">
                <a:solidFill>
                  <a:srgbClr val="FF0000"/>
                </a:solidFill>
                <a:sym typeface="Symbol" pitchFamily="18" charset="2"/>
              </a:rPr>
              <a:t>successful</a:t>
            </a:r>
            <a:r>
              <a:rPr lang="en-US" sz="2400" dirty="0" smtClean="0">
                <a:sym typeface="Symbol" pitchFamily="18" charset="2"/>
              </a:rPr>
              <a:t> search and </a:t>
            </a:r>
          </a:p>
          <a:p>
            <a:pPr marL="182563" lvl="1">
              <a:defRPr/>
            </a:pPr>
            <a:r>
              <a:rPr lang="en-US" sz="2400" dirty="0" smtClean="0">
                <a:sym typeface="Symbol" pitchFamily="18" charset="2"/>
              </a:rPr>
              <a:t>&lt;&lt;animation 2&gt;&gt; </a:t>
            </a:r>
            <a:r>
              <a:rPr lang="en-US" sz="2400" dirty="0" smtClean="0">
                <a:solidFill>
                  <a:srgbClr val="3333FF"/>
                </a:solidFill>
                <a:sym typeface="Symbol" pitchFamily="18" charset="2"/>
              </a:rPr>
              <a:t>A f (</a:t>
            </a:r>
            <a:r>
              <a:rPr lang="en-US" sz="2400" i="1" dirty="0" smtClean="0">
                <a:solidFill>
                  <a:srgbClr val="3333FF"/>
                </a:solidFill>
                <a:sym typeface="Symbol" pitchFamily="18" charset="2"/>
              </a:rPr>
              <a:t>n</a:t>
            </a:r>
            <a:r>
              <a:rPr lang="en-US" sz="2400" dirty="0" smtClean="0">
                <a:solidFill>
                  <a:srgbClr val="3333FF"/>
                </a:solidFill>
                <a:sym typeface="Symbol" pitchFamily="18" charset="2"/>
              </a:rPr>
              <a:t>)</a:t>
            </a:r>
            <a:r>
              <a:rPr lang="en-US" sz="2400" dirty="0" smtClean="0">
                <a:sym typeface="Symbol" pitchFamily="18" charset="2"/>
              </a:rPr>
              <a:t> is the average number of comparisons in a </a:t>
            </a:r>
            <a:r>
              <a:rPr lang="en-US" sz="2400" dirty="0" smtClean="0">
                <a:solidFill>
                  <a:srgbClr val="FF0000"/>
                </a:solidFill>
                <a:sym typeface="Symbol" pitchFamily="18" charset="2"/>
              </a:rPr>
              <a:t>failed </a:t>
            </a:r>
            <a:r>
              <a:rPr lang="en-US" sz="2400" dirty="0" smtClean="0">
                <a:sym typeface="Symbol" pitchFamily="18" charset="2"/>
              </a:rPr>
              <a:t>search, </a:t>
            </a:r>
          </a:p>
          <a:p>
            <a:pPr lvl="1">
              <a:buFont typeface="Wingdings" pitchFamily="2" charset="2"/>
              <a:buNone/>
              <a:defRPr/>
            </a:pPr>
            <a:r>
              <a:rPr lang="en-US" sz="2400" dirty="0" smtClean="0">
                <a:sym typeface="Symbol" pitchFamily="18" charset="2"/>
              </a:rPr>
              <a:t>&lt;&lt;animation 3&gt;&gt;then </a:t>
            </a:r>
            <a:r>
              <a:rPr lang="en-US" sz="2400" dirty="0">
                <a:sym typeface="Symbol" pitchFamily="18" charset="2"/>
              </a:rPr>
              <a:t>by </a:t>
            </a:r>
            <a:r>
              <a:rPr lang="en-US" sz="2400" b="1" u="sng" dirty="0">
                <a:solidFill>
                  <a:srgbClr val="008000"/>
                </a:solidFill>
                <a:sym typeface="Symbol" pitchFamily="18" charset="2"/>
              </a:rPr>
              <a:t>Law of Expectations</a:t>
            </a:r>
            <a:r>
              <a:rPr lang="en-US" sz="2400" dirty="0">
                <a:solidFill>
                  <a:srgbClr val="008000"/>
                </a:solidFill>
                <a:sym typeface="Symbol" pitchFamily="18" charset="2"/>
              </a:rPr>
              <a:t>:</a:t>
            </a:r>
          </a:p>
          <a:p>
            <a:pPr lvl="1">
              <a:lnSpc>
                <a:spcPct val="120000"/>
              </a:lnSpc>
              <a:buFont typeface="Monotype Sorts" pitchFamily="2" charset="2"/>
              <a:buNone/>
              <a:defRPr/>
            </a:pPr>
            <a:r>
              <a:rPr lang="en-US" sz="2400" dirty="0" smtClean="0">
                <a:sym typeface="Symbol" pitchFamily="18" charset="2"/>
              </a:rPr>
              <a:t>&lt;&lt;animation 4&gt;&gt;</a:t>
            </a:r>
            <a:r>
              <a:rPr lang="en-US" sz="2400" dirty="0" smtClean="0">
                <a:solidFill>
                  <a:schemeClr val="tx2">
                    <a:lumMod val="60000"/>
                    <a:lumOff val="40000"/>
                  </a:schemeClr>
                </a:solidFill>
                <a:sym typeface="Symbol" pitchFamily="18" charset="2"/>
              </a:rPr>
              <a:t>A </a:t>
            </a:r>
            <a:r>
              <a:rPr lang="en-US" sz="2400" dirty="0">
                <a:solidFill>
                  <a:schemeClr val="tx2">
                    <a:lumMod val="60000"/>
                    <a:lumOff val="40000"/>
                  </a:schemeClr>
                </a:solidFill>
                <a:sym typeface="Symbol" pitchFamily="18" charset="2"/>
              </a:rPr>
              <a:t>q (n) = q A s (n) + (1 - q) A f (n)</a:t>
            </a:r>
          </a:p>
          <a:p>
            <a:pPr lvl="1">
              <a:lnSpc>
                <a:spcPct val="120000"/>
              </a:lnSpc>
              <a:buFont typeface="Monotype Sorts" pitchFamily="2" charset="2"/>
              <a:buNone/>
              <a:defRPr/>
            </a:pPr>
            <a:r>
              <a:rPr lang="en-US" sz="2400" dirty="0" smtClean="0">
                <a:sym typeface="Symbol" pitchFamily="18" charset="2"/>
              </a:rPr>
              <a:t>&lt;&lt;animation 5&gt;&gt;where</a:t>
            </a:r>
            <a:endParaRPr lang="en-US" sz="2400" dirty="0">
              <a:sym typeface="Symbol" pitchFamily="18" charset="2"/>
            </a:endParaRPr>
          </a:p>
          <a:p>
            <a:pPr lvl="1">
              <a:lnSpc>
                <a:spcPct val="120000"/>
              </a:lnSpc>
              <a:defRPr/>
            </a:pPr>
            <a:r>
              <a:rPr lang="en-US" sz="2400" dirty="0" smtClean="0">
                <a:solidFill>
                  <a:schemeClr val="accent6">
                    <a:lumMod val="60000"/>
                    <a:lumOff val="40000"/>
                  </a:schemeClr>
                </a:solidFill>
                <a:sym typeface="Symbol" pitchFamily="18" charset="2"/>
              </a:rPr>
              <a:t>&lt;&lt;animation 6&gt;&gt;A </a:t>
            </a:r>
            <a:r>
              <a:rPr lang="en-US" sz="2400" dirty="0">
                <a:solidFill>
                  <a:schemeClr val="accent6">
                    <a:lumMod val="60000"/>
                    <a:lumOff val="40000"/>
                  </a:schemeClr>
                </a:solidFill>
                <a:sym typeface="Symbol" pitchFamily="18" charset="2"/>
              </a:rPr>
              <a:t>s (n) = lg (n + 1) + O( lg n / n) – 1 </a:t>
            </a:r>
          </a:p>
          <a:p>
            <a:pPr lvl="1">
              <a:lnSpc>
                <a:spcPct val="120000"/>
              </a:lnSpc>
              <a:defRPr/>
            </a:pPr>
            <a:r>
              <a:rPr lang="en-US" sz="2400" dirty="0" smtClean="0">
                <a:sym typeface="Symbol" pitchFamily="18" charset="2"/>
              </a:rPr>
              <a:t>[here </a:t>
            </a:r>
            <a:r>
              <a:rPr lang="en-US" sz="2400" dirty="0">
                <a:sym typeface="Symbol" pitchFamily="18" charset="2"/>
              </a:rPr>
              <a:t>we do not have time to go into the proof of this.</a:t>
            </a:r>
          </a:p>
          <a:p>
            <a:pPr lvl="1">
              <a:lnSpc>
                <a:spcPct val="120000"/>
              </a:lnSpc>
              <a:defRPr/>
            </a:pPr>
            <a:r>
              <a:rPr lang="en-US" sz="2400" dirty="0" smtClean="0">
                <a:solidFill>
                  <a:schemeClr val="accent6">
                    <a:lumMod val="60000"/>
                    <a:lumOff val="40000"/>
                  </a:schemeClr>
                </a:solidFill>
                <a:sym typeface="Symbol" pitchFamily="18" charset="2"/>
              </a:rPr>
              <a:t>&lt;&lt;animation 7&gt;&gt;</a:t>
            </a:r>
            <a:r>
              <a:rPr lang="en-US" sz="2400" dirty="0" smtClean="0">
                <a:sym typeface="Symbol" pitchFamily="18" charset="2"/>
              </a:rPr>
              <a:t>For </a:t>
            </a:r>
            <a:r>
              <a:rPr lang="en-US" sz="2400" dirty="0">
                <a:sym typeface="Symbol" pitchFamily="18" charset="2"/>
              </a:rPr>
              <a:t>those who are curious, please refer to the text book </a:t>
            </a:r>
            <a:r>
              <a:rPr lang="en-US" sz="2400" dirty="0" err="1">
                <a:sym typeface="Symbol" pitchFamily="18" charset="2"/>
              </a:rPr>
              <a:t>Baase</a:t>
            </a:r>
            <a:r>
              <a:rPr lang="en-US" sz="2400" dirty="0">
                <a:sym typeface="Symbol" pitchFamily="18" charset="2"/>
              </a:rPr>
              <a:t> and </a:t>
            </a:r>
            <a:r>
              <a:rPr lang="en-US" sz="2400" dirty="0" err="1">
                <a:sym typeface="Symbol" pitchFamily="18" charset="2"/>
              </a:rPr>
              <a:t>Gelder</a:t>
            </a:r>
            <a:r>
              <a:rPr lang="en-US" sz="2400" dirty="0">
                <a:sym typeface="Symbol" pitchFamily="18" charset="2"/>
              </a:rPr>
              <a:t> page 58 for details.</a:t>
            </a:r>
          </a:p>
          <a:p>
            <a:pPr lvl="1">
              <a:lnSpc>
                <a:spcPct val="120000"/>
              </a:lnSpc>
              <a:defRPr/>
            </a:pPr>
            <a:r>
              <a:rPr lang="en-US" sz="2400" dirty="0" smtClean="0">
                <a:solidFill>
                  <a:schemeClr val="accent6">
                    <a:lumMod val="60000"/>
                    <a:lumOff val="40000"/>
                  </a:schemeClr>
                </a:solidFill>
                <a:sym typeface="Symbol" pitchFamily="18" charset="2"/>
              </a:rPr>
              <a:t>&lt;&lt;animation 8&gt;&gt;and </a:t>
            </a:r>
            <a:r>
              <a:rPr lang="en-US" sz="2400" dirty="0">
                <a:solidFill>
                  <a:schemeClr val="accent6">
                    <a:lumMod val="60000"/>
                    <a:lumOff val="40000"/>
                  </a:schemeClr>
                </a:solidFill>
                <a:sym typeface="Symbol" pitchFamily="18" charset="2"/>
              </a:rPr>
              <a:t>as shown in previous slide, we have A f (n) = ceiling of lg (n + 1), which equals lg (n + 1).</a:t>
            </a:r>
          </a:p>
          <a:p>
            <a:pPr>
              <a:defRPr/>
            </a:pPr>
            <a:endParaRPr lang="en-SG" dirty="0"/>
          </a:p>
          <a:p>
            <a:pPr>
              <a:defRPr/>
            </a:pPr>
            <a:endParaRPr lang="en-SG" dirty="0"/>
          </a:p>
        </p:txBody>
      </p:sp>
      <p:sp>
        <p:nvSpPr>
          <p:cNvPr id="8602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E9CE303-9D31-4B64-B020-04096E8EC64E}"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8602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D9C0D487-BC37-4CD3-8938-6FB5171EAF5C}" type="slidenum">
              <a:rPr lang="zh-CN" altLang="en-US" sz="1300" i="0" smtClean="0">
                <a:latin typeface="Times New Roman" panose="02020603050405020304" pitchFamily="18" charset="0"/>
              </a:rPr>
              <a:pPr/>
              <a:t>67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8755339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Combining the two terms, we have</a:t>
            </a:r>
          </a:p>
          <a:p>
            <a:pPr>
              <a:spcAft>
                <a:spcPct val="30000"/>
              </a:spcAft>
              <a:buFont typeface="Symbol" pitchFamily="18" charset="2"/>
              <a:buNone/>
              <a:defRPr/>
            </a:pPr>
            <a:endParaRPr lang="en-US" altLang="en-US" dirty="0">
              <a:sym typeface="Symbol" pitchFamily="18" charset="2"/>
            </a:endParaRPr>
          </a:p>
          <a:p>
            <a:pPr>
              <a:spcAft>
                <a:spcPct val="30000"/>
              </a:spcAft>
              <a:buFont typeface="Symbol" pitchFamily="18" charset="2"/>
              <a:buNone/>
              <a:defRPr/>
            </a:pPr>
            <a:r>
              <a:rPr lang="en-US" altLang="en-US" dirty="0">
                <a:solidFill>
                  <a:schemeClr val="accent6">
                    <a:lumMod val="60000"/>
                    <a:lumOff val="40000"/>
                  </a:schemeClr>
                </a:solidFill>
                <a:sym typeface="Symbol" pitchFamily="18" charset="2"/>
              </a:rPr>
              <a:t>A q (n) = q (log (n + 1) + big O of (lgn over n) - 1) plus (1 - q) log(n + 1),</a:t>
            </a:r>
          </a:p>
          <a:p>
            <a:pPr>
              <a:spcAft>
                <a:spcPct val="30000"/>
              </a:spcAft>
              <a:buFont typeface="Symbol" pitchFamily="18" charset="2"/>
              <a:buNone/>
              <a:defRPr/>
            </a:pPr>
            <a:r>
              <a:rPr lang="en-US" altLang="en-US" dirty="0" smtClean="0">
                <a:solidFill>
                  <a:schemeClr val="accent6">
                    <a:lumMod val="60000"/>
                    <a:lumOff val="40000"/>
                  </a:schemeClr>
                </a:solidFill>
                <a:sym typeface="Symbol" pitchFamily="18" charset="2"/>
              </a:rPr>
              <a:t>&lt;&lt;animation 1&gt;&gt;Bringing </a:t>
            </a:r>
            <a:r>
              <a:rPr lang="en-US" altLang="en-US" dirty="0">
                <a:solidFill>
                  <a:schemeClr val="accent6">
                    <a:lumMod val="60000"/>
                    <a:lumOff val="40000"/>
                  </a:schemeClr>
                </a:solidFill>
                <a:sym typeface="Symbol" pitchFamily="18" charset="2"/>
              </a:rPr>
              <a:t>in the q, we have q </a:t>
            </a:r>
            <a:r>
              <a:rPr lang="en-US" altLang="en-US" dirty="0" err="1">
                <a:solidFill>
                  <a:schemeClr val="accent6">
                    <a:lumMod val="60000"/>
                    <a:lumOff val="40000"/>
                  </a:schemeClr>
                </a:solidFill>
                <a:sym typeface="Symbol" pitchFamily="18" charset="2"/>
              </a:rPr>
              <a:t>lg</a:t>
            </a:r>
            <a:r>
              <a:rPr lang="en-US" altLang="en-US" dirty="0">
                <a:solidFill>
                  <a:schemeClr val="accent6">
                    <a:lumMod val="60000"/>
                    <a:lumOff val="40000"/>
                  </a:schemeClr>
                </a:solidFill>
                <a:sym typeface="Symbol" pitchFamily="18" charset="2"/>
              </a:rPr>
              <a:t>(n + 1) + q big O of (lgn over n) - q + (1 - q) </a:t>
            </a:r>
            <a:r>
              <a:rPr lang="en-US" altLang="en-US" dirty="0" err="1">
                <a:solidFill>
                  <a:schemeClr val="accent6">
                    <a:lumMod val="60000"/>
                    <a:lumOff val="40000"/>
                  </a:schemeClr>
                </a:solidFill>
                <a:sym typeface="Symbol" pitchFamily="18" charset="2"/>
              </a:rPr>
              <a:t>lg</a:t>
            </a:r>
            <a:r>
              <a:rPr lang="en-US" altLang="en-US" dirty="0">
                <a:solidFill>
                  <a:schemeClr val="accent6">
                    <a:lumMod val="60000"/>
                    <a:lumOff val="40000"/>
                  </a:schemeClr>
                </a:solidFill>
                <a:sym typeface="Symbol" pitchFamily="18" charset="2"/>
              </a:rPr>
              <a:t>(n + 1),</a:t>
            </a:r>
          </a:p>
          <a:p>
            <a:pPr>
              <a:spcAft>
                <a:spcPct val="30000"/>
              </a:spcAft>
              <a:defRPr/>
            </a:pPr>
            <a:r>
              <a:rPr lang="en-US" altLang="en-US" dirty="0" smtClean="0">
                <a:solidFill>
                  <a:schemeClr val="accent6">
                    <a:lumMod val="60000"/>
                    <a:lumOff val="40000"/>
                  </a:schemeClr>
                </a:solidFill>
                <a:sym typeface="Symbol" pitchFamily="18" charset="2"/>
              </a:rPr>
              <a:t>&lt;&lt;animation 2&gt;&gt;Which </a:t>
            </a:r>
            <a:r>
              <a:rPr lang="en-US" altLang="en-US" dirty="0">
                <a:solidFill>
                  <a:schemeClr val="accent6">
                    <a:lumMod val="60000"/>
                    <a:lumOff val="40000"/>
                  </a:schemeClr>
                </a:solidFill>
                <a:sym typeface="Symbol" pitchFamily="18" charset="2"/>
              </a:rPr>
              <a:t>equals to q O(</a:t>
            </a:r>
            <a:r>
              <a:rPr lang="en-US" altLang="en-US" dirty="0" err="1">
                <a:solidFill>
                  <a:schemeClr val="accent6">
                    <a:lumMod val="60000"/>
                    <a:lumOff val="40000"/>
                  </a:schemeClr>
                </a:solidFill>
                <a:sym typeface="Symbol" pitchFamily="18" charset="2"/>
              </a:rPr>
              <a:t>lgn</a:t>
            </a:r>
            <a:r>
              <a:rPr lang="en-US" altLang="en-US" dirty="0">
                <a:solidFill>
                  <a:schemeClr val="accent6">
                    <a:lumMod val="60000"/>
                    <a:lumOff val="40000"/>
                  </a:schemeClr>
                </a:solidFill>
                <a:sym typeface="Symbol" pitchFamily="18" charset="2"/>
              </a:rPr>
              <a:t>/n) - q  + </a:t>
            </a:r>
            <a:r>
              <a:rPr lang="en-US" altLang="en-US" dirty="0" err="1">
                <a:solidFill>
                  <a:schemeClr val="accent6">
                    <a:lumMod val="60000"/>
                    <a:lumOff val="40000"/>
                  </a:schemeClr>
                </a:solidFill>
                <a:sym typeface="Symbol" pitchFamily="18" charset="2"/>
              </a:rPr>
              <a:t>lg</a:t>
            </a:r>
            <a:r>
              <a:rPr lang="en-US" altLang="en-US" dirty="0">
                <a:solidFill>
                  <a:schemeClr val="accent6">
                    <a:lumMod val="60000"/>
                    <a:lumOff val="40000"/>
                  </a:schemeClr>
                </a:solidFill>
                <a:sym typeface="Symbol" pitchFamily="18" charset="2"/>
              </a:rPr>
              <a:t>(n+1)</a:t>
            </a:r>
          </a:p>
          <a:p>
            <a:pPr>
              <a:defRPr/>
            </a:pPr>
            <a:endParaRPr lang="en-US" dirty="0"/>
          </a:p>
          <a:p>
            <a:pPr>
              <a:spcAft>
                <a:spcPct val="30000"/>
              </a:spcAft>
              <a:defRPr/>
            </a:pPr>
            <a:r>
              <a:rPr lang="en-US" altLang="en-US" dirty="0" smtClean="0">
                <a:solidFill>
                  <a:schemeClr val="accent6">
                    <a:lumMod val="60000"/>
                    <a:lumOff val="40000"/>
                  </a:schemeClr>
                </a:solidFill>
                <a:sym typeface="Symbol" pitchFamily="18" charset="2"/>
              </a:rPr>
              <a:t>&lt;&lt;animation 3&gt;&gt;</a:t>
            </a:r>
            <a:r>
              <a:rPr lang="en-US" dirty="0" smtClean="0"/>
              <a:t>In </a:t>
            </a:r>
            <a:r>
              <a:rPr lang="en-US" dirty="0"/>
              <a:t>conclusion, </a:t>
            </a:r>
            <a:endParaRPr lang="en-US" dirty="0" smtClean="0"/>
          </a:p>
          <a:p>
            <a:pPr>
              <a:spcAft>
                <a:spcPct val="30000"/>
              </a:spcAft>
              <a:defRPr/>
            </a:pPr>
            <a:r>
              <a:rPr lang="en-US" dirty="0" smtClean="0"/>
              <a:t>&lt;&lt;animation</a:t>
            </a:r>
            <a:r>
              <a:rPr lang="en-US" baseline="0" dirty="0" smtClean="0"/>
              <a:t> 4&gt;&gt;</a:t>
            </a:r>
            <a:r>
              <a:rPr lang="en-US" dirty="0" smtClean="0"/>
              <a:t>b</a:t>
            </a:r>
            <a:r>
              <a:rPr lang="en-US" altLang="en-US" dirty="0" smtClean="0">
                <a:sym typeface="Symbol" pitchFamily="18" charset="2"/>
              </a:rPr>
              <a:t>inary Search does approximately </a:t>
            </a:r>
            <a:r>
              <a:rPr lang="en-US" altLang="en-US" dirty="0" smtClean="0">
                <a:solidFill>
                  <a:srgbClr val="FF0000"/>
                </a:solidFill>
                <a:sym typeface="Symbol" pitchFamily="18" charset="2"/>
              </a:rPr>
              <a:t>log (n + 1) - q </a:t>
            </a:r>
            <a:r>
              <a:rPr lang="en-US" altLang="en-US" dirty="0" smtClean="0">
                <a:sym typeface="Symbol" pitchFamily="18" charset="2"/>
              </a:rPr>
              <a:t>comparisons on average </a:t>
            </a:r>
          </a:p>
          <a:p>
            <a:pPr>
              <a:spcAft>
                <a:spcPct val="30000"/>
              </a:spcAft>
              <a:defRPr/>
            </a:pPr>
            <a:r>
              <a:rPr lang="en-US" altLang="en-US" dirty="0" smtClean="0">
                <a:sym typeface="Symbol" pitchFamily="18" charset="2"/>
              </a:rPr>
              <a:t>for n entries, where </a:t>
            </a:r>
            <a:r>
              <a:rPr lang="en-US" altLang="en-US" dirty="0" smtClean="0">
                <a:solidFill>
                  <a:srgbClr val="FF0000"/>
                </a:solidFill>
                <a:sym typeface="Symbol" pitchFamily="18" charset="2"/>
              </a:rPr>
              <a:t>q</a:t>
            </a:r>
            <a:r>
              <a:rPr lang="en-US" altLang="en-US" dirty="0" smtClean="0">
                <a:sym typeface="Symbol" pitchFamily="18" charset="2"/>
              </a:rPr>
              <a:t> is probability that the search is successful.</a:t>
            </a:r>
          </a:p>
        </p:txBody>
      </p:sp>
      <p:sp>
        <p:nvSpPr>
          <p:cNvPr id="8806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6A61AD46-15B2-4018-9631-4E2C03428F9D}"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8806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F9A9E316-C31D-4F51-8D48-BB487D61945C}" type="slidenum">
              <a:rPr lang="zh-CN" altLang="en-US" sz="1300" i="0" smtClean="0">
                <a:latin typeface="Times New Roman" panose="02020603050405020304" pitchFamily="18" charset="0"/>
              </a:rPr>
              <a:pPr/>
              <a:t>68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5982906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module, we have just learned the binary search algorithm.</a:t>
            </a:r>
          </a:p>
          <a:p>
            <a:endParaRPr lang="en-US" altLang="en-US" dirty="0" smtClean="0"/>
          </a:p>
          <a:p>
            <a:r>
              <a:rPr lang="en-US" altLang="en-US" dirty="0" smtClean="0"/>
              <a:t>Binary search algorithm adopts a divide and conquer strategy. </a:t>
            </a:r>
          </a:p>
          <a:p>
            <a:r>
              <a:rPr lang="en-US" altLang="en-US" dirty="0" smtClean="0"/>
              <a:t>&lt;&lt;animation 1&gt;&gt;In each iteration, it picks the middle element for comparison and</a:t>
            </a:r>
          </a:p>
          <a:p>
            <a:r>
              <a:rPr lang="en-US" altLang="en-US" dirty="0" smtClean="0"/>
              <a:t>if fail, continue searching in only one of the halves of the data.</a:t>
            </a:r>
          </a:p>
          <a:p>
            <a:r>
              <a:rPr lang="en-US" altLang="en-US" dirty="0" smtClean="0"/>
              <a:t>&lt;&lt;animation 2&gt;&gt;As you can see, it is an efficient algorithm with an average case and worst case time complexity of O(log(n)).</a:t>
            </a:r>
          </a:p>
          <a:p>
            <a:r>
              <a:rPr lang="en-US" altLang="en-US" dirty="0" smtClean="0"/>
              <a:t>However, it is important to note that binary search is only applicable to data set which is ordered, i.e. sorted.</a:t>
            </a:r>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69</a:t>
            </a:fld>
            <a:endParaRPr lang="en-US" altLang="zh-CN"/>
          </a:p>
        </p:txBody>
      </p:sp>
    </p:spTree>
    <p:extLst>
      <p:ext uri="{BB962C8B-B14F-4D97-AF65-F5344CB8AC3E}">
        <p14:creationId xmlns:p14="http://schemas.microsoft.com/office/powerpoint/2010/main" val="39983002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z="1400" dirty="0" smtClean="0"/>
              <a:t>In this module, we shall learn about the concept of hashing.</a:t>
            </a:r>
          </a:p>
          <a:p>
            <a:pPr defTabSz="965200"/>
            <a:endParaRPr lang="en-GB" altLang="en-US" dirty="0"/>
          </a:p>
        </p:txBody>
      </p:sp>
      <p:sp>
        <p:nvSpPr>
          <p:cNvPr id="91140"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FF57010C-23B1-4072-AEC1-04C4C4F51B60}" type="slidenum">
              <a:rPr lang="en-GB" altLang="en-US" sz="1300" i="0" smtClean="0">
                <a:latin typeface="Times New Roman" panose="02020603050405020304" pitchFamily="18" charset="0"/>
              </a:rPr>
              <a:pPr/>
              <a:t>70</a:t>
            </a:fld>
            <a:endParaRPr lang="en-GB" altLang="en-US" sz="1300" i="0">
              <a:latin typeface="Times New Roman" panose="02020603050405020304" pitchFamily="18" charset="0"/>
            </a:endParaRPr>
          </a:p>
        </p:txBody>
      </p:sp>
    </p:spTree>
    <p:extLst>
      <p:ext uri="{BB962C8B-B14F-4D97-AF65-F5344CB8AC3E}">
        <p14:creationId xmlns:p14="http://schemas.microsoft.com/office/powerpoint/2010/main" val="1281417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If the datum is what we are looking for,</a:t>
            </a:r>
          </a:p>
          <a:p>
            <a:endParaRPr lang="en-SG" altLang="en-US"/>
          </a:p>
          <a:p>
            <a:endParaRPr lang="en-US" altLang="en-US"/>
          </a:p>
        </p:txBody>
      </p:sp>
      <p:sp>
        <p:nvSpPr>
          <p:cNvPr id="2253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838CD5A3-7CAF-43C7-82E9-E012E0F1504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2253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A353D04-CD39-44B1-A9FA-80C898BEB492}" type="slidenum">
              <a:rPr lang="zh-CN" altLang="en-US" sz="1300" i="0" smtClean="0">
                <a:latin typeface="Times New Roman" panose="02020603050405020304" pitchFamily="18" charset="0"/>
              </a:rPr>
              <a:pPr/>
              <a:t>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7514102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b="1" dirty="0" smtClean="0"/>
              <a:t>&lt;&lt;Prof </a:t>
            </a:r>
            <a:r>
              <a:rPr lang="en-US" altLang="en-US" b="1" dirty="0" err="1" smtClean="0"/>
              <a:t>pls</a:t>
            </a:r>
            <a:r>
              <a:rPr lang="en-US" altLang="en-US" b="1" dirty="0" smtClean="0"/>
              <a:t> confirm the learning objectives&gt;&gt;</a:t>
            </a:r>
          </a:p>
          <a:p>
            <a:r>
              <a:rPr lang="en-US" altLang="en-US" dirty="0" smtClean="0"/>
              <a:t>&lt;&lt;animation 1&gt;&gt;Firstly</a:t>
            </a:r>
            <a:r>
              <a:rPr lang="en-US" altLang="en-US" dirty="0"/>
              <a:t>, we shall motivate the concept of hashing through the use of a direct access table.</a:t>
            </a:r>
          </a:p>
          <a:p>
            <a:endParaRPr lang="en-US" altLang="en-US" dirty="0"/>
          </a:p>
          <a:p>
            <a:r>
              <a:rPr lang="en-US" altLang="en-US" dirty="0" smtClean="0"/>
              <a:t>&lt;animation 2&gt;&gt;Next</a:t>
            </a:r>
            <a:r>
              <a:rPr lang="en-US" altLang="en-US" dirty="0"/>
              <a:t>, we shall talk about hashing functions.</a:t>
            </a:r>
          </a:p>
          <a:p>
            <a:r>
              <a:rPr lang="en-US" altLang="en-US" dirty="0" smtClean="0"/>
              <a:t>&lt;&lt;animation 3&gt;&gt;Firstly</a:t>
            </a:r>
            <a:r>
              <a:rPr lang="en-US" altLang="en-US" dirty="0"/>
              <a:t>, the requirement of hashing functions and go through some examples of hashing functions.</a:t>
            </a:r>
            <a:endParaRPr lang="en-SG" altLang="en-US" dirty="0"/>
          </a:p>
          <a:p>
            <a:endParaRPr lang="en-SG" altLang="en-US" dirty="0"/>
          </a:p>
          <a:p>
            <a:endParaRPr lang="en-SG" altLang="en-US" dirty="0"/>
          </a:p>
        </p:txBody>
      </p:sp>
      <p:sp>
        <p:nvSpPr>
          <p:cNvPr id="9318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3B29CED-F5B6-44F0-922C-552A5D4B82BD}"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9318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7E07E5D9-9937-4341-84D6-B058D2B5729E}" type="slidenum">
              <a:rPr lang="zh-CN" altLang="en-US" sz="1300" i="0" smtClean="0">
                <a:latin typeface="Times New Roman" panose="02020603050405020304" pitchFamily="18" charset="0"/>
              </a:rPr>
              <a:pPr/>
              <a:t>71</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9540785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b="1" dirty="0" smtClean="0"/>
              <a:t>&lt;&lt;</a:t>
            </a:r>
            <a:r>
              <a:rPr lang="en-US" altLang="en-US" b="1" baseline="0" dirty="0" smtClean="0"/>
              <a:t> Additional audio to generate for this slide&gt;&gt;</a:t>
            </a:r>
            <a:endParaRPr lang="en-US" altLang="en-US" b="1" dirty="0" smtClean="0"/>
          </a:p>
          <a:p>
            <a:r>
              <a:rPr lang="en-US" altLang="en-US" dirty="0" smtClean="0"/>
              <a:t>Let’s </a:t>
            </a:r>
            <a:r>
              <a:rPr lang="en-US" altLang="en-US" dirty="0"/>
              <a:t>consider the concept of a direct access table.</a:t>
            </a:r>
          </a:p>
          <a:p>
            <a:r>
              <a:rPr lang="en-US" altLang="en-US" dirty="0" smtClean="0"/>
              <a:t>&lt;&lt;</a:t>
            </a:r>
            <a:r>
              <a:rPr lang="en-US" altLang="en-US" dirty="0" err="1" smtClean="0"/>
              <a:t>anim</a:t>
            </a:r>
            <a:r>
              <a:rPr lang="en-US" altLang="en-US" dirty="0" smtClean="0"/>
              <a:t> 1&gt;&gt;Suppose </a:t>
            </a:r>
            <a:r>
              <a:rPr lang="en-US" altLang="en-US" dirty="0"/>
              <a:t>we wish to store a set of data items each with a key value in the set K, </a:t>
            </a:r>
          </a:p>
          <a:p>
            <a:r>
              <a:rPr lang="en-US" altLang="en-US" dirty="0" smtClean="0"/>
              <a:t>&lt;&lt;</a:t>
            </a:r>
            <a:r>
              <a:rPr lang="en-US" altLang="en-US" dirty="0" err="1" smtClean="0"/>
              <a:t>anim</a:t>
            </a:r>
            <a:r>
              <a:rPr lang="en-US" altLang="en-US" dirty="0" smtClean="0"/>
              <a:t> 2&gt;&gt;which </a:t>
            </a:r>
            <a:r>
              <a:rPr lang="en-US" altLang="en-US" dirty="0"/>
              <a:t>a subset of the set of 0, 1, to m-1, and all keys are distinct.</a:t>
            </a:r>
          </a:p>
          <a:p>
            <a:r>
              <a:rPr lang="en-US" altLang="en-US" dirty="0" smtClean="0"/>
              <a:t>The </a:t>
            </a:r>
            <a:r>
              <a:rPr lang="en-US" altLang="en-US" dirty="0"/>
              <a:t>simplest way of storing these keys perhaps is to set up an array T with index values running from 0, 1, to m-1, same as </a:t>
            </a:r>
            <a:r>
              <a:rPr lang="en-US" altLang="en-US" dirty="0" smtClean="0"/>
              <a:t>the </a:t>
            </a:r>
            <a:r>
              <a:rPr lang="en-US" altLang="en-US" dirty="0"/>
              <a:t>key values. </a:t>
            </a:r>
            <a:endParaRPr lang="en-US" altLang="en-US" dirty="0" smtClean="0"/>
          </a:p>
          <a:p>
            <a:r>
              <a:rPr lang="en-US" altLang="en-US" dirty="0" smtClean="0"/>
              <a:t>&lt;&lt;animation</a:t>
            </a:r>
            <a:r>
              <a:rPr lang="en-US" altLang="en-US" baseline="0" dirty="0" smtClean="0"/>
              <a:t> 3&gt;&gt;</a:t>
            </a:r>
            <a:r>
              <a:rPr lang="en-US" altLang="en-US" dirty="0" smtClean="0"/>
              <a:t>Then </a:t>
            </a:r>
            <a:r>
              <a:rPr lang="en-US" altLang="en-US" dirty="0"/>
              <a:t>for each data item x with a key value k, </a:t>
            </a:r>
          </a:p>
          <a:p>
            <a:r>
              <a:rPr lang="en-US" altLang="en-US" dirty="0"/>
              <a:t>we simply store the data x in the position k in the array.</a:t>
            </a:r>
          </a:p>
          <a:p>
            <a:endParaRPr lang="en-US" altLang="en-US" dirty="0"/>
          </a:p>
          <a:p>
            <a:r>
              <a:rPr lang="en-US" altLang="en-US" dirty="0" smtClean="0"/>
              <a:t>&lt;&lt;animation 4&gt;&gt;In </a:t>
            </a:r>
            <a:r>
              <a:rPr lang="en-US" altLang="en-US" dirty="0"/>
              <a:t>this case, when we want to search for data item x with a key k, </a:t>
            </a:r>
          </a:p>
          <a:p>
            <a:r>
              <a:rPr lang="en-US" altLang="en-US" dirty="0"/>
              <a:t>we simply look up the position k in the array and that is where the data x should be stored!!</a:t>
            </a:r>
          </a:p>
          <a:p>
            <a:endParaRPr lang="en-US" altLang="en-US" dirty="0"/>
          </a:p>
          <a:p>
            <a:r>
              <a:rPr lang="en-US" altLang="en-US" dirty="0"/>
              <a:t>Note that this is a one step process and the store and search operations only take constant time, which is great.</a:t>
            </a:r>
          </a:p>
          <a:p>
            <a:endParaRPr lang="en-US" altLang="en-US" dirty="0"/>
          </a:p>
          <a:p>
            <a:r>
              <a:rPr lang="en-US" altLang="en-US" dirty="0" smtClean="0"/>
              <a:t>&lt;&lt;animation 4&gt;&gt;Unfortunately </a:t>
            </a:r>
            <a:r>
              <a:rPr lang="en-US" altLang="en-US" dirty="0"/>
              <a:t>this method of direct access table comes with a price of huge storage cost,</a:t>
            </a:r>
          </a:p>
          <a:p>
            <a:r>
              <a:rPr lang="en-US" altLang="en-US" dirty="0"/>
              <a:t>especially when the range of the keys (m) is very large, much larger than the actual number of distinct key values to be stored.</a:t>
            </a:r>
          </a:p>
          <a:p>
            <a:r>
              <a:rPr lang="en-US" altLang="en-US" dirty="0" smtClean="0"/>
              <a:t>&lt;&lt;animation 5&gt;&gt;</a:t>
            </a:r>
            <a:endParaRPr lang="en-US" altLang="en-US" dirty="0"/>
          </a:p>
          <a:p>
            <a:r>
              <a:rPr lang="en-US" altLang="en-US" dirty="0"/>
              <a:t>For example, consider if we have to store a bunch of 64-bit numbers.</a:t>
            </a:r>
          </a:p>
          <a:p>
            <a:r>
              <a:rPr lang="en-US" altLang="en-US" dirty="0"/>
              <a:t>If we use the key values as the index of the array directly, </a:t>
            </a:r>
          </a:p>
          <a:p>
            <a:r>
              <a:rPr lang="en-US" altLang="en-US" dirty="0"/>
              <a:t>we are going to need a huge table as the range of the 64-bit numbers is as large as 18.45 x 10 to the power of 18.</a:t>
            </a:r>
          </a:p>
          <a:p>
            <a:r>
              <a:rPr lang="en-US" altLang="en-US" b="1" dirty="0"/>
              <a:t>This </a:t>
            </a:r>
            <a:r>
              <a:rPr lang="en-US" altLang="en-US" b="1" dirty="0" smtClean="0"/>
              <a:t>is not feasible</a:t>
            </a:r>
            <a:r>
              <a:rPr lang="en-US" altLang="en-US" b="1" baseline="0" dirty="0" smtClean="0"/>
              <a:t> for practical applications.&lt; &lt;additional audio&gt;&gt;</a:t>
            </a:r>
            <a:endParaRPr lang="en-US" altLang="en-US" b="1" dirty="0"/>
          </a:p>
          <a:p>
            <a:r>
              <a:rPr lang="en-US" altLang="en-US" dirty="0"/>
              <a:t> </a:t>
            </a:r>
            <a:endParaRPr lang="en-SG" altLang="en-US" dirty="0"/>
          </a:p>
          <a:p>
            <a:endParaRPr lang="en-SG" altLang="en-US" dirty="0"/>
          </a:p>
        </p:txBody>
      </p:sp>
      <p:sp>
        <p:nvSpPr>
          <p:cNvPr id="9523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1F65C87-6079-489F-8747-126EAFC32A5E}"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9523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9B50640C-3B17-4D9B-91CB-A8933E6505DB}" type="slidenum">
              <a:rPr lang="zh-CN" altLang="en-US" sz="1300" i="0" smtClean="0">
                <a:latin typeface="Times New Roman" panose="02020603050405020304" pitchFamily="18" charset="0"/>
              </a:rPr>
              <a:pPr/>
              <a:t>72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237941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To solve this problem, one solution is to use a hash function h to map the universe U of all keys into the space of {0, 1, …, m−1}, where m is a reasonably small number to build a direct access table.</a:t>
            </a:r>
          </a:p>
          <a:p>
            <a:endParaRPr lang="en-US" altLang="en-US" dirty="0"/>
          </a:p>
          <a:p>
            <a:r>
              <a:rPr lang="en-US" altLang="en-US" dirty="0" smtClean="0"/>
              <a:t>&lt;&lt;</a:t>
            </a:r>
            <a:r>
              <a:rPr lang="en-US" altLang="en-US" dirty="0" err="1" smtClean="0"/>
              <a:t>anim</a:t>
            </a:r>
            <a:r>
              <a:rPr lang="en-US" altLang="en-US" dirty="0" smtClean="0"/>
              <a:t> 1&gt;&gt;As </a:t>
            </a:r>
            <a:r>
              <a:rPr lang="en-US" altLang="en-US" dirty="0"/>
              <a:t>illustrated here, the universe of key values can be very huge and in most cases, </a:t>
            </a:r>
          </a:p>
          <a:p>
            <a:r>
              <a:rPr lang="en-US" altLang="en-US" dirty="0" smtClean="0"/>
              <a:t>&lt;&lt;</a:t>
            </a:r>
            <a:r>
              <a:rPr lang="en-US" altLang="en-US" dirty="0" err="1" smtClean="0"/>
              <a:t>anim</a:t>
            </a:r>
            <a:r>
              <a:rPr lang="en-US" altLang="en-US" dirty="0" smtClean="0"/>
              <a:t> 2&gt;&gt;we </a:t>
            </a:r>
            <a:r>
              <a:rPr lang="en-US" altLang="en-US" dirty="0"/>
              <a:t>only need to store a much smaller number of key values. </a:t>
            </a:r>
          </a:p>
          <a:p>
            <a:r>
              <a:rPr lang="en-US" altLang="en-US" dirty="0" smtClean="0"/>
              <a:t>&lt;&lt;</a:t>
            </a:r>
            <a:r>
              <a:rPr lang="en-US" altLang="en-US" dirty="0" err="1" smtClean="0"/>
              <a:t>anim</a:t>
            </a:r>
            <a:r>
              <a:rPr lang="en-US" altLang="en-US" dirty="0" smtClean="0"/>
              <a:t> 3&gt;&gt;Therefore </a:t>
            </a:r>
            <a:r>
              <a:rPr lang="en-US" altLang="en-US" dirty="0"/>
              <a:t>we use a function to map the key values into a small range of numbers.</a:t>
            </a:r>
          </a:p>
          <a:p>
            <a:r>
              <a:rPr lang="en-US" altLang="en-US" dirty="0" smtClean="0"/>
              <a:t>&lt;&lt;</a:t>
            </a:r>
            <a:r>
              <a:rPr lang="en-US" altLang="en-US" dirty="0" err="1" smtClean="0"/>
              <a:t>anim</a:t>
            </a:r>
            <a:r>
              <a:rPr lang="en-US" altLang="en-US" dirty="0" smtClean="0"/>
              <a:t> 4&gt;&gt;For </a:t>
            </a:r>
            <a:r>
              <a:rPr lang="en-US" altLang="en-US" dirty="0"/>
              <a:t>example, the key value 39 is mapped into a position </a:t>
            </a:r>
            <a:r>
              <a:rPr lang="en-US" altLang="en-US" dirty="0" smtClean="0"/>
              <a:t>and</a:t>
            </a:r>
          </a:p>
          <a:p>
            <a:r>
              <a:rPr lang="en-US" altLang="en-US" dirty="0" smtClean="0"/>
              <a:t>&lt;&lt;</a:t>
            </a:r>
            <a:r>
              <a:rPr lang="en-US" altLang="en-US" dirty="0" err="1" smtClean="0"/>
              <a:t>anim</a:t>
            </a:r>
            <a:r>
              <a:rPr lang="en-US" altLang="en-US" dirty="0" smtClean="0"/>
              <a:t> 5&gt;&gt; </a:t>
            </a:r>
            <a:r>
              <a:rPr lang="en-US" altLang="en-US" dirty="0"/>
              <a:t>key 19 is mapped into a different position.</a:t>
            </a:r>
          </a:p>
          <a:p>
            <a:r>
              <a:rPr lang="en-US" altLang="en-US" dirty="0"/>
              <a:t>However when multiple keys are mapped into the same slot in the table T,</a:t>
            </a:r>
          </a:p>
          <a:p>
            <a:r>
              <a:rPr lang="en-US" altLang="en-US" dirty="0"/>
              <a:t>a collision occurs.</a:t>
            </a:r>
          </a:p>
          <a:p>
            <a:endParaRPr lang="en-US" altLang="en-US" dirty="0"/>
          </a:p>
          <a:p>
            <a:r>
              <a:rPr lang="en-US" altLang="en-US" dirty="0" smtClean="0"/>
              <a:t>&lt;&lt;animation 6&gt;&gt;For example, here we have two keys, 2 and 23, mapped into the same slot and  </a:t>
            </a:r>
          </a:p>
          <a:p>
            <a:r>
              <a:rPr lang="en-US" altLang="en-US" dirty="0" smtClean="0"/>
              <a:t>&lt;&lt;animation 7&gt;&gt;we need </a:t>
            </a:r>
            <a:r>
              <a:rPr lang="en-US" altLang="en-US" b="1" dirty="0" smtClean="0"/>
              <a:t>a method </a:t>
            </a:r>
            <a:r>
              <a:rPr lang="en-US" altLang="en-US" dirty="0" smtClean="0"/>
              <a:t>for handling these situations.</a:t>
            </a:r>
          </a:p>
          <a:p>
            <a:endParaRPr lang="en-US" altLang="en-US" dirty="0"/>
          </a:p>
          <a:p>
            <a:endParaRPr lang="en-SG" altLang="en-US" dirty="0"/>
          </a:p>
        </p:txBody>
      </p:sp>
      <p:sp>
        <p:nvSpPr>
          <p:cNvPr id="9728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B93C957-EB88-4009-9E94-E3E8720C0F1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9728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1C0AC77D-C5DE-4307-B0C7-796BF07C07BA}" type="slidenum">
              <a:rPr lang="zh-CN" altLang="en-US" sz="1300" i="0" smtClean="0">
                <a:latin typeface="Times New Roman" panose="02020603050405020304" pitchFamily="18" charset="0"/>
              </a:rPr>
              <a:pPr/>
              <a:t>73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8154096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FE72B83D-6D64-41D2-9062-CE5E02A5E783}" type="slidenum">
              <a:rPr lang="en-US" altLang="en-US" sz="1200" i="0" smtClean="0">
                <a:latin typeface="Times New Roman" panose="02020603050405020304" pitchFamily="18" charset="0"/>
              </a:rPr>
              <a:pPr/>
              <a:t>74</a:t>
            </a:fld>
            <a:endParaRPr lang="en-US" altLang="en-US" sz="1200" i="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As a recap, the motivation or original idea is to be </a:t>
            </a:r>
            <a:r>
              <a:rPr lang="en-SG" altLang="en-US" dirty="0"/>
              <a:t>able to assign a unique array index to </a:t>
            </a:r>
          </a:p>
          <a:p>
            <a:r>
              <a:rPr lang="en-SG" altLang="en-US" dirty="0"/>
              <a:t>every possible key that could occur in an application.</a:t>
            </a:r>
          </a:p>
          <a:p>
            <a:r>
              <a:rPr lang="en-SG" altLang="en-US" dirty="0" smtClean="0"/>
              <a:t>&lt;&lt;animation</a:t>
            </a:r>
            <a:r>
              <a:rPr lang="en-SG" altLang="en-US" baseline="0" dirty="0" smtClean="0"/>
              <a:t> 1&gt;&gt;</a:t>
            </a:r>
            <a:endParaRPr lang="en-SG" altLang="en-US" dirty="0"/>
          </a:p>
          <a:p>
            <a:r>
              <a:rPr lang="en-SG" altLang="en-US" dirty="0"/>
              <a:t>However, the key space may be too large for an array on the computer </a:t>
            </a:r>
          </a:p>
          <a:p>
            <a:r>
              <a:rPr lang="en-SG" altLang="en-US" dirty="0"/>
              <a:t>while in most applications, only a small fraction of the key values will appear.</a:t>
            </a:r>
          </a:p>
          <a:p>
            <a:r>
              <a:rPr lang="en-SG" altLang="en-US" dirty="0" smtClean="0"/>
              <a:t>&lt;&lt;animation 2&gt;&gt;</a:t>
            </a:r>
            <a:endParaRPr lang="en-SG" altLang="en-US" dirty="0"/>
          </a:p>
          <a:p>
            <a:r>
              <a:rPr lang="en-SG" altLang="en-US" dirty="0"/>
              <a:t>As such the purpose of hashing is to translate an extremely large key space into </a:t>
            </a:r>
          </a:p>
          <a:p>
            <a:r>
              <a:rPr lang="en-SG" altLang="en-US" dirty="0"/>
              <a:t>a reasonably small set of integers called hash codes.</a:t>
            </a:r>
          </a:p>
          <a:p>
            <a:r>
              <a:rPr lang="en-SG" altLang="en-US" dirty="0" smtClean="0"/>
              <a:t>&lt;&lt;animation 3&gt;&gt;</a:t>
            </a:r>
            <a:endParaRPr lang="en-SG" altLang="en-US" dirty="0"/>
          </a:p>
          <a:p>
            <a:r>
              <a:rPr lang="en-SG" altLang="en-US" dirty="0"/>
              <a:t>And that is done through the use of a hash function f,</a:t>
            </a:r>
          </a:p>
          <a:p>
            <a:r>
              <a:rPr lang="en-SG" altLang="en-US" dirty="0"/>
              <a:t>which maps a key value from the key space to a hash code.</a:t>
            </a:r>
          </a:p>
          <a:p>
            <a:endParaRPr lang="en-US" altLang="en-US" dirty="0"/>
          </a:p>
          <a:p>
            <a:endParaRPr lang="en-US" altLang="en-US" dirty="0"/>
          </a:p>
        </p:txBody>
      </p:sp>
    </p:spTree>
    <p:extLst>
      <p:ext uri="{BB962C8B-B14F-4D97-AF65-F5344CB8AC3E}">
        <p14:creationId xmlns:p14="http://schemas.microsoft.com/office/powerpoint/2010/main" val="29192866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736660CF-3613-4164-B661-53635B5EA9AD}" type="slidenum">
              <a:rPr lang="en-US" altLang="en-US" sz="1200" i="0" smtClean="0">
                <a:latin typeface="Times New Roman" panose="02020603050405020304" pitchFamily="18" charset="0"/>
              </a:rPr>
              <a:pPr/>
              <a:t>75</a:t>
            </a:fld>
            <a:endParaRPr lang="en-US" altLang="en-US" sz="1200" i="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ltLang="en-US" dirty="0"/>
              <a:t>A hash table H is an array of indexes from 0 to m-1.</a:t>
            </a:r>
          </a:p>
          <a:p>
            <a:r>
              <a:rPr lang="en-SG" altLang="en-US" dirty="0"/>
              <a:t>Each entry in the array is called a slot or hash cell. </a:t>
            </a:r>
          </a:p>
          <a:p>
            <a:r>
              <a:rPr lang="en-SG" altLang="en-US" dirty="0" smtClean="0"/>
              <a:t>&lt;&lt;animation</a:t>
            </a:r>
            <a:r>
              <a:rPr lang="en-SG" altLang="en-US" baseline="0" dirty="0" smtClean="0"/>
              <a:t> 1&gt;&gt;</a:t>
            </a:r>
            <a:endParaRPr lang="en-SG" altLang="en-US" dirty="0"/>
          </a:p>
          <a:p>
            <a:r>
              <a:rPr lang="en-SG" altLang="en-US" dirty="0"/>
              <a:t>Consider, for an example, a hash table of 200 entries.  </a:t>
            </a:r>
            <a:endParaRPr lang="en-SG" altLang="en-US" dirty="0" smtClean="0"/>
          </a:p>
          <a:p>
            <a:r>
              <a:rPr lang="en-SG" altLang="en-US" dirty="0" smtClean="0"/>
              <a:t>&lt;&lt;animation 2&gt;&gt;</a:t>
            </a:r>
            <a:endParaRPr lang="en-SG" altLang="en-US" dirty="0"/>
          </a:p>
          <a:p>
            <a:r>
              <a:rPr lang="en-SG" altLang="en-US" dirty="0"/>
              <a:t>A possible hash function can simply be f(k) = k mod 200</a:t>
            </a:r>
            <a:r>
              <a:rPr lang="en-SG" altLang="en-US" dirty="0" smtClean="0"/>
              <a:t>.</a:t>
            </a:r>
          </a:p>
          <a:p>
            <a:r>
              <a:rPr lang="en-SG" altLang="en-US" dirty="0" smtClean="0"/>
              <a:t>&lt;&lt;animation</a:t>
            </a:r>
            <a:r>
              <a:rPr lang="en-SG" altLang="en-US" baseline="0" dirty="0" smtClean="0"/>
              <a:t> 3&gt;&gt;</a:t>
            </a:r>
            <a:endParaRPr lang="en-SG" altLang="en-US" dirty="0"/>
          </a:p>
          <a:p>
            <a:r>
              <a:rPr lang="en-US" altLang="en-US" dirty="0"/>
              <a:t>However, it is noted that this is not a good hash function</a:t>
            </a:r>
            <a:r>
              <a:rPr lang="en-US" altLang="en-US" dirty="0" smtClean="0"/>
              <a:t>.</a:t>
            </a:r>
          </a:p>
          <a:p>
            <a:r>
              <a:rPr lang="en-US" altLang="en-US" dirty="0" smtClean="0"/>
              <a:t>Now </a:t>
            </a:r>
            <a:r>
              <a:rPr lang="en-US" altLang="en-US" dirty="0"/>
              <a:t>hold that thought, we shall talk about what would be a good hash function later</a:t>
            </a:r>
            <a:r>
              <a:rPr lang="en-US" altLang="en-US" dirty="0" smtClean="0"/>
              <a:t>.</a:t>
            </a:r>
          </a:p>
          <a:p>
            <a:endParaRPr lang="en-US" altLang="en-US" dirty="0" smtClean="0"/>
          </a:p>
          <a:p>
            <a:r>
              <a:rPr lang="en-US" altLang="en-US" b="1" dirty="0" smtClean="0"/>
              <a:t>&lt;&lt;animation 4&gt;&gt;</a:t>
            </a:r>
          </a:p>
          <a:p>
            <a:r>
              <a:rPr lang="en-SG" altLang="en-US" dirty="0" smtClean="0"/>
              <a:t>As </a:t>
            </a:r>
            <a:r>
              <a:rPr lang="en-SG" altLang="en-US" dirty="0"/>
              <a:t>mentioned earlier, when multiple keys are mapped to the same hash code, </a:t>
            </a:r>
          </a:p>
          <a:p>
            <a:r>
              <a:rPr lang="en-SG" altLang="en-US" dirty="0"/>
              <a:t>we have a situation called collision.</a:t>
            </a:r>
          </a:p>
          <a:p>
            <a:r>
              <a:rPr lang="en-US" altLang="en-US" b="1" dirty="0" smtClean="0"/>
              <a:t>&lt;&lt;animation 5&gt;&gt;</a:t>
            </a:r>
            <a:endParaRPr lang="en-US" altLang="en-US" b="1" dirty="0"/>
          </a:p>
          <a:p>
            <a:r>
              <a:rPr lang="en-SG" altLang="en-US" dirty="0"/>
              <a:t>As such, there are two main issues or consideration in designing a hash table:  </a:t>
            </a:r>
          </a:p>
          <a:p>
            <a:r>
              <a:rPr lang="en-SG" altLang="en-US" b="1" dirty="0" smtClean="0"/>
              <a:t>&lt;&lt;animation</a:t>
            </a:r>
            <a:r>
              <a:rPr lang="en-SG" altLang="en-US" b="1" baseline="0" dirty="0" smtClean="0"/>
              <a:t> 6&gt;&gt;</a:t>
            </a:r>
            <a:r>
              <a:rPr lang="en-SG" altLang="en-US" dirty="0" smtClean="0"/>
              <a:t>Firstly</a:t>
            </a:r>
            <a:r>
              <a:rPr lang="en-SG" altLang="en-US" dirty="0"/>
              <a:t>, what hash function to use? </a:t>
            </a:r>
            <a:endParaRPr lang="en-SG" altLang="en-US" dirty="0" smtClean="0"/>
          </a:p>
          <a:p>
            <a:r>
              <a:rPr lang="en-SG" altLang="en-US" b="1" dirty="0" smtClean="0"/>
              <a:t>&lt;&lt;animation 7&gt;&gt;</a:t>
            </a:r>
            <a:r>
              <a:rPr lang="en-SG" altLang="en-US" dirty="0" smtClean="0"/>
              <a:t>Secondly</a:t>
            </a:r>
            <a:r>
              <a:rPr lang="en-SG" altLang="en-US" dirty="0"/>
              <a:t>, how to handle collisions when they occur?</a:t>
            </a:r>
          </a:p>
          <a:p>
            <a:endParaRPr lang="en-SG" altLang="en-US" dirty="0"/>
          </a:p>
          <a:p>
            <a:endParaRPr lang="en-US" altLang="en-US" dirty="0"/>
          </a:p>
          <a:p>
            <a:endParaRPr lang="en-US" altLang="en-US" dirty="0"/>
          </a:p>
        </p:txBody>
      </p:sp>
    </p:spTree>
    <p:extLst>
      <p:ext uri="{BB962C8B-B14F-4D97-AF65-F5344CB8AC3E}">
        <p14:creationId xmlns:p14="http://schemas.microsoft.com/office/powerpoint/2010/main" val="17850647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a:t>So, what are some key requirement for a hash function?</a:t>
            </a:r>
          </a:p>
          <a:p>
            <a:endParaRPr lang="en-SG" altLang="en-US" dirty="0"/>
          </a:p>
          <a:p>
            <a:r>
              <a:rPr lang="en-SG" altLang="en-US" dirty="0"/>
              <a:t>Firstly, a hash function MUST return a value within the hash table range. </a:t>
            </a:r>
            <a:endParaRPr lang="en-SG" altLang="en-US" dirty="0" smtClean="0"/>
          </a:p>
          <a:p>
            <a:r>
              <a:rPr lang="en-SG" altLang="en-US" dirty="0" smtClean="0"/>
              <a:t>&lt;&lt;animation 1&gt;&gt;</a:t>
            </a:r>
            <a:endParaRPr lang="en-SG" altLang="en-US" dirty="0"/>
          </a:p>
          <a:p>
            <a:r>
              <a:rPr lang="en-SG" altLang="en-US" dirty="0"/>
              <a:t>Secondly, it should achieve an even distribution of the keys that actually occur across the range of indices.</a:t>
            </a:r>
          </a:p>
          <a:p>
            <a:r>
              <a:rPr lang="en-SG" altLang="en-US" dirty="0" smtClean="0"/>
              <a:t>&lt;&lt;animation 2&gt;&gt;Last</a:t>
            </a:r>
            <a:r>
              <a:rPr lang="en-SG" altLang="en-US" dirty="0"/>
              <a:t>, but not the least, it should be easy and quick to compute.</a:t>
            </a:r>
          </a:p>
          <a:p>
            <a:endParaRPr lang="en-US" altLang="en-US" dirty="0"/>
          </a:p>
          <a:p>
            <a:r>
              <a:rPr lang="en-US" altLang="en-US" dirty="0"/>
              <a:t>So how to pick a good hashing function to achieve an even distribution of the key values in the table?</a:t>
            </a:r>
          </a:p>
          <a:p>
            <a:r>
              <a:rPr lang="en-SG" altLang="en-US" dirty="0" smtClean="0"/>
              <a:t>&lt;&lt;animation 3 &gt;&gt;Well</a:t>
            </a:r>
            <a:r>
              <a:rPr lang="en-SG" altLang="en-US" dirty="0"/>
              <a:t>, if we know nothing about the incoming key distribution, we shall evenly distribute the key range </a:t>
            </a:r>
            <a:r>
              <a:rPr lang="en-SG" altLang="en-US" dirty="0" smtClean="0"/>
              <a:t>over </a:t>
            </a:r>
            <a:r>
              <a:rPr lang="en-SG" altLang="en-US" dirty="0"/>
              <a:t>the hash table slots while avoiding obvious opportunities for clustering.</a:t>
            </a:r>
          </a:p>
          <a:p>
            <a:r>
              <a:rPr lang="en-US" altLang="en-US" dirty="0" smtClean="0"/>
              <a:t>&lt;&lt;animation 4&gt;&gt;</a:t>
            </a:r>
            <a:endParaRPr lang="en-US" altLang="en-US" dirty="0"/>
          </a:p>
          <a:p>
            <a:r>
              <a:rPr lang="en-SG" altLang="en-US" dirty="0"/>
              <a:t>However, if we have knowledge of the incoming data distribution, a distribution-dependant hash function should be used. Basically, those key values that are more densely packed should get spread out more in the hash table and those key values that are far apart could be more densely placed in the hash table.</a:t>
            </a:r>
          </a:p>
          <a:p>
            <a:endParaRPr lang="en-SG" altLang="en-US" dirty="0"/>
          </a:p>
          <a:p>
            <a:endParaRPr lang="en-SG" altLang="en-US" dirty="0"/>
          </a:p>
          <a:p>
            <a:endParaRPr lang="en-SG" altLang="en-US" dirty="0"/>
          </a:p>
          <a:p>
            <a:endParaRPr lang="en-SG" altLang="en-US" dirty="0"/>
          </a:p>
        </p:txBody>
      </p:sp>
      <p:sp>
        <p:nvSpPr>
          <p:cNvPr id="1034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200DBECE-FA4F-4BF3-BD1C-3D5FD9D26B0C}"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034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21F35F48-D2D7-4455-80C1-B6942F391B60}" type="slidenum">
              <a:rPr lang="zh-CN" altLang="en-US" sz="1300" i="0" smtClean="0">
                <a:latin typeface="Times New Roman" panose="02020603050405020304" pitchFamily="18" charset="0"/>
              </a:rPr>
              <a:pPr/>
              <a:t>76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5349857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a:t>Now, let’s look at some example of the hash functions.</a:t>
            </a:r>
          </a:p>
          <a:p>
            <a:endParaRPr lang="en-SG" altLang="en-US" dirty="0"/>
          </a:p>
          <a:p>
            <a:r>
              <a:rPr lang="en-SG" altLang="en-US" dirty="0"/>
              <a:t>The simplest class of hash functions would be just module functions of the table size.</a:t>
            </a:r>
          </a:p>
          <a:p>
            <a:r>
              <a:rPr lang="en-US" altLang="en-US" dirty="0" smtClean="0"/>
              <a:t>&lt;&lt;animation</a:t>
            </a:r>
            <a:r>
              <a:rPr lang="en-US" altLang="en-US" baseline="0" dirty="0" smtClean="0"/>
              <a:t> 1&gt;&gt;</a:t>
            </a:r>
            <a:endParaRPr lang="en-US" altLang="en-US" dirty="0"/>
          </a:p>
          <a:p>
            <a:r>
              <a:rPr lang="en-US" altLang="en-US" dirty="0"/>
              <a:t>For example, given a hash table of 16 entries, we could just use a modular </a:t>
            </a:r>
            <a:r>
              <a:rPr lang="en-SG" altLang="en-US" dirty="0"/>
              <a:t>function h,</a:t>
            </a:r>
          </a:p>
          <a:p>
            <a:r>
              <a:rPr lang="en-SG" altLang="en-US" dirty="0"/>
              <a:t>which given a key value x, returns x % 16 as the hash code.</a:t>
            </a:r>
          </a:p>
          <a:p>
            <a:r>
              <a:rPr lang="en-SG" altLang="en-US" dirty="0" smtClean="0"/>
              <a:t>&lt;&lt;animation 2&gt;&gt;</a:t>
            </a:r>
            <a:endParaRPr lang="en-SG" altLang="en-US" dirty="0"/>
          </a:p>
          <a:p>
            <a:r>
              <a:rPr lang="en-SG" altLang="en-US" dirty="0"/>
              <a:t>Note that this function is entirely dependent on the lower 4 bits of key.  </a:t>
            </a:r>
          </a:p>
          <a:p>
            <a:r>
              <a:rPr lang="en-US" altLang="en-US" dirty="0" smtClean="0"/>
              <a:t>As </a:t>
            </a:r>
            <a:r>
              <a:rPr lang="en-US" altLang="en-US" dirty="0"/>
              <a:t>such it may not be a good hash function.</a:t>
            </a:r>
            <a:endParaRPr lang="en-SG" altLang="en-US" dirty="0"/>
          </a:p>
          <a:p>
            <a:r>
              <a:rPr lang="en-SG" altLang="en-US" dirty="0" smtClean="0"/>
              <a:t>&lt;&lt;animation 3&gt;&gt;</a:t>
            </a:r>
          </a:p>
          <a:p>
            <a:r>
              <a:rPr lang="en-SG" altLang="en-US" dirty="0" smtClean="0"/>
              <a:t>In </a:t>
            </a:r>
            <a:r>
              <a:rPr lang="en-SG" altLang="en-US" dirty="0"/>
              <a:t>fact, the best table size to be used in a real application is often a prime number,</a:t>
            </a:r>
          </a:p>
          <a:p>
            <a:r>
              <a:rPr lang="en-SG" altLang="en-US" dirty="0"/>
              <a:t>which helps to reduce the chance of clustering in the hash table when the data are typically multiples of some numbers.</a:t>
            </a:r>
          </a:p>
          <a:p>
            <a:r>
              <a:rPr lang="en-SG" altLang="en-US" dirty="0" smtClean="0"/>
              <a:t>&lt;&lt;animation 4&gt;&gt;</a:t>
            </a:r>
            <a:endParaRPr lang="en-SG" altLang="en-US" dirty="0"/>
          </a:p>
          <a:p>
            <a:r>
              <a:rPr lang="en-SG" altLang="en-US" dirty="0"/>
              <a:t>Next, there is this class of hash functions following the folding method, </a:t>
            </a:r>
            <a:endParaRPr lang="en-SG" altLang="en-US" dirty="0" smtClean="0"/>
          </a:p>
          <a:p>
            <a:r>
              <a:rPr lang="en-SG" altLang="en-US" dirty="0" smtClean="0"/>
              <a:t>wherein </a:t>
            </a:r>
            <a:r>
              <a:rPr lang="en-SG" altLang="en-US" dirty="0"/>
              <a:t>all bits contribute to the resulting has codes.</a:t>
            </a:r>
          </a:p>
          <a:p>
            <a:pPr marL="0" marR="0" indent="0" algn="l" defTabSz="914400" rtl="0" eaLnBrk="0" fontAlgn="base" latinLnBrk="0" hangingPunct="0">
              <a:lnSpc>
                <a:spcPct val="100000"/>
              </a:lnSpc>
              <a:spcBef>
                <a:spcPct val="30000"/>
              </a:spcBef>
              <a:spcAft>
                <a:spcPct val="0"/>
              </a:spcAft>
              <a:buClrTx/>
              <a:buSzTx/>
              <a:buFontTx/>
              <a:buNone/>
              <a:tabLst/>
              <a:defRPr/>
            </a:pPr>
            <a:r>
              <a:rPr lang="en-SG" altLang="en-US" dirty="0" smtClean="0"/>
              <a:t>&lt;&lt;animation 5&gt;&gt;</a:t>
            </a:r>
            <a:endParaRPr lang="en-SG" altLang="en-US" dirty="0"/>
          </a:p>
          <a:p>
            <a:r>
              <a:rPr lang="en-SG" altLang="en-US" dirty="0"/>
              <a:t>Hash functions using the folding method typically partition a given key into several parts </a:t>
            </a:r>
          </a:p>
          <a:p>
            <a:r>
              <a:rPr lang="en-SG" altLang="en-US" dirty="0"/>
              <a:t>and combine the parts in a convenient way (through either addition or multiplication).</a:t>
            </a:r>
          </a:p>
          <a:p>
            <a:pPr marL="0" marR="0" indent="0" algn="l" defTabSz="914400" rtl="0" eaLnBrk="0" fontAlgn="base" latinLnBrk="0" hangingPunct="0">
              <a:lnSpc>
                <a:spcPct val="100000"/>
              </a:lnSpc>
              <a:spcBef>
                <a:spcPct val="30000"/>
              </a:spcBef>
              <a:spcAft>
                <a:spcPct val="0"/>
              </a:spcAft>
              <a:buClrTx/>
              <a:buSzTx/>
              <a:buFontTx/>
              <a:buNone/>
              <a:tabLst/>
              <a:defRPr/>
            </a:pPr>
            <a:r>
              <a:rPr lang="en-SG" altLang="en-US" dirty="0" smtClean="0"/>
              <a:t>&lt;&lt;animation 6&gt;&gt;</a:t>
            </a:r>
            <a:endParaRPr lang="en-SG" altLang="en-US" dirty="0"/>
          </a:p>
          <a:p>
            <a:r>
              <a:rPr lang="en-SG" altLang="en-US" dirty="0"/>
              <a:t>An example of such hash functions uses the mid-square method. </a:t>
            </a:r>
            <a:endParaRPr lang="en-SG"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SG" altLang="en-US" dirty="0" smtClean="0"/>
              <a:t>&lt;&lt;animation 7&gt;&gt;</a:t>
            </a:r>
            <a:endParaRPr lang="en-SG" altLang="en-US" dirty="0"/>
          </a:p>
          <a:p>
            <a:r>
              <a:rPr lang="en-SG" altLang="en-US" dirty="0"/>
              <a:t>Using the mid-square method, the function squares the key value, </a:t>
            </a:r>
          </a:p>
          <a:p>
            <a:r>
              <a:rPr lang="en-SG" altLang="en-US" dirty="0"/>
              <a:t>takes the middle r bits (from the squared result) for a hash table of 2 to the power r slots.</a:t>
            </a:r>
          </a:p>
          <a:p>
            <a:endParaRPr lang="en-SG" altLang="en-US" dirty="0"/>
          </a:p>
          <a:p>
            <a:endParaRPr lang="en-SG" altLang="en-US" dirty="0"/>
          </a:p>
        </p:txBody>
      </p:sp>
      <p:sp>
        <p:nvSpPr>
          <p:cNvPr id="10547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17553EEB-C239-4894-83A7-42D74160221B}"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0547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24AC864-2422-48BE-A607-B09B15E06EEC}" type="slidenum">
              <a:rPr lang="zh-CN" altLang="en-US" sz="1300" i="0" smtClean="0">
                <a:latin typeface="Times New Roman" panose="02020603050405020304" pitchFamily="18" charset="0"/>
              </a:rPr>
              <a:pPr/>
              <a:t>77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2886266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Another example of the folding method sums up the individual character of the key value</a:t>
            </a:r>
          </a:p>
          <a:p>
            <a:r>
              <a:rPr lang="en-US" altLang="en-US" dirty="0"/>
              <a:t>and passes the sum through a mod function.</a:t>
            </a:r>
          </a:p>
          <a:p>
            <a:r>
              <a:rPr lang="en-US" altLang="en-US" dirty="0" smtClean="0"/>
              <a:t>&lt;&lt;animation 1&gt;&gt;</a:t>
            </a:r>
          </a:p>
          <a:p>
            <a:r>
              <a:rPr lang="en-US" altLang="en-US" dirty="0" smtClean="0"/>
              <a:t>For </a:t>
            </a:r>
            <a:r>
              <a:rPr lang="en-US" altLang="en-US" dirty="0"/>
              <a:t>this function, it is only good if the sum is large compared to the value of M, which is the table size.</a:t>
            </a:r>
          </a:p>
          <a:p>
            <a:r>
              <a:rPr lang="en-US" altLang="en-US" dirty="0" smtClean="0"/>
              <a:t>&lt;&lt;animation</a:t>
            </a:r>
            <a:r>
              <a:rPr lang="en-US" altLang="en-US" baseline="0" dirty="0" smtClean="0"/>
              <a:t> 2&gt;&gt;</a:t>
            </a:r>
            <a:endParaRPr lang="en-US" altLang="en-US" dirty="0"/>
          </a:p>
          <a:p>
            <a:r>
              <a:rPr lang="en-US" altLang="en-US" dirty="0"/>
              <a:t>Finally, perhaps the most commonly used hash functions would be the multiplicative congruential method, which is commonly used for generating pseudo-random numbers.</a:t>
            </a:r>
          </a:p>
          <a:p>
            <a:r>
              <a:rPr lang="en-US" altLang="en-US" dirty="0"/>
              <a:t>There are basically three steps in these function.</a:t>
            </a:r>
          </a:p>
          <a:p>
            <a:r>
              <a:rPr lang="en-US" altLang="en-US" dirty="0"/>
              <a:t>Step 1, choose the hash table size h.</a:t>
            </a:r>
          </a:p>
          <a:p>
            <a:r>
              <a:rPr lang="en-US" altLang="en-US" dirty="0"/>
              <a:t>Step 2, choose the multiplier a, which is typically computed by a function of h, </a:t>
            </a:r>
          </a:p>
          <a:p>
            <a:r>
              <a:rPr lang="en-US" altLang="en-US" dirty="0"/>
              <a:t>such as the example given here (8 h/23 + 5).</a:t>
            </a:r>
          </a:p>
          <a:p>
            <a:r>
              <a:rPr lang="en-US" altLang="en-US" dirty="0"/>
              <a:t>Step 3, the hash function f is then computed as a function of a and k, such as (a * k) mod h</a:t>
            </a:r>
          </a:p>
          <a:p>
            <a:r>
              <a:rPr lang="en-US" altLang="en-US" dirty="0"/>
              <a:t> </a:t>
            </a:r>
          </a:p>
          <a:p>
            <a:endParaRPr lang="en-SG" altLang="en-US" dirty="0"/>
          </a:p>
          <a:p>
            <a:endParaRPr lang="en-SG" altLang="en-US" dirty="0"/>
          </a:p>
        </p:txBody>
      </p:sp>
      <p:sp>
        <p:nvSpPr>
          <p:cNvPr id="10752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5B51ED6A-54F8-4C72-B459-D4FE2568E37E}"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0752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E8821C1A-324D-44E7-94B2-4CC2D7D9E52F}" type="slidenum">
              <a:rPr lang="zh-CN" altLang="en-US" sz="1300" i="0" smtClean="0">
                <a:latin typeface="Times New Roman" panose="02020603050405020304" pitchFamily="18" charset="0"/>
              </a:rPr>
              <a:pPr/>
              <a:t>78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42857838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As a recap, in this module, we have learned about the concept of hashing.</a:t>
            </a:r>
          </a:p>
          <a:p>
            <a:r>
              <a:rPr lang="en-US" altLang="en-US" dirty="0" smtClean="0"/>
              <a:t>&lt;&lt;animation 1&gt;&gt;</a:t>
            </a:r>
          </a:p>
          <a:p>
            <a:r>
              <a:rPr lang="en-US" altLang="en-US" dirty="0" smtClean="0"/>
              <a:t>Specifically, we have motivated the use of hashing from direct access table.</a:t>
            </a:r>
          </a:p>
          <a:p>
            <a:r>
              <a:rPr lang="en-US" altLang="en-US" dirty="0" smtClean="0"/>
              <a:t>&lt;&lt;animation 2&gt;&gt;</a:t>
            </a:r>
          </a:p>
          <a:p>
            <a:r>
              <a:rPr lang="en-US" altLang="en-US" dirty="0" smtClean="0"/>
              <a:t>We have also looked at key requirement of hash functions as well as some typical examples.</a:t>
            </a:r>
          </a:p>
          <a:p>
            <a:endParaRPr lang="en-SG" altLang="en-US"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79</a:t>
            </a:fld>
            <a:endParaRPr lang="en-US" altLang="zh-CN"/>
          </a:p>
        </p:txBody>
      </p:sp>
    </p:spTree>
    <p:extLst>
      <p:ext uri="{BB962C8B-B14F-4D97-AF65-F5344CB8AC3E}">
        <p14:creationId xmlns:p14="http://schemas.microsoft.com/office/powerpoint/2010/main" val="31053171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Hello, welcome to the class.</a:t>
            </a:r>
          </a:p>
          <a:p>
            <a:endParaRPr lang="en-US" altLang="en-US" dirty="0" smtClean="0"/>
          </a:p>
          <a:p>
            <a:r>
              <a:rPr lang="en-US" altLang="en-US" dirty="0" smtClean="0"/>
              <a:t>In this module, we are going to continue on the topic of hashing.</a:t>
            </a:r>
          </a:p>
          <a:p>
            <a:r>
              <a:rPr lang="en-US" altLang="en-US" dirty="0" smtClean="0"/>
              <a:t>For additional reading of this topic, please refer to </a:t>
            </a:r>
            <a:r>
              <a:rPr lang="en-US" altLang="en-US" dirty="0" err="1" smtClean="0"/>
              <a:t>Baase</a:t>
            </a:r>
            <a:r>
              <a:rPr lang="en-US" altLang="en-US" dirty="0" smtClean="0"/>
              <a:t> and Van </a:t>
            </a:r>
            <a:r>
              <a:rPr lang="en-US" altLang="en-US" dirty="0" err="1" smtClean="0"/>
              <a:t>Gelder</a:t>
            </a:r>
            <a:r>
              <a:rPr lang="en-US" altLang="en-US" dirty="0" smtClean="0"/>
              <a:t> Chapter 6.5.</a:t>
            </a:r>
          </a:p>
          <a:p>
            <a:endParaRPr lang="en-SG" altLang="en-US"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80</a:t>
            </a:fld>
            <a:endParaRPr lang="en-US" altLang="zh-CN"/>
          </a:p>
        </p:txBody>
      </p:sp>
    </p:spTree>
    <p:extLst>
      <p:ext uri="{BB962C8B-B14F-4D97-AF65-F5344CB8AC3E}">
        <p14:creationId xmlns:p14="http://schemas.microsoft.com/office/powerpoint/2010/main" val="92202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the search terminates with a success.</a:t>
            </a:r>
          </a:p>
          <a:p>
            <a:endParaRPr lang="en-SG" altLang="en-US"/>
          </a:p>
          <a:p>
            <a:endParaRPr lang="en-US" altLang="en-US"/>
          </a:p>
        </p:txBody>
      </p:sp>
      <p:sp>
        <p:nvSpPr>
          <p:cNvPr id="2458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C4A59D97-DFC1-47BD-B1FF-3375303CD4EB}"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2458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98134476-DF7F-4A57-8DB5-4860FD49F6DB}" type="slidenum">
              <a:rPr lang="zh-CN" altLang="en-US" sz="1300" i="0" smtClean="0">
                <a:latin typeface="Times New Roman" panose="02020603050405020304" pitchFamily="18" charset="0"/>
              </a:rPr>
              <a:pPr/>
              <a:t>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8704726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t>&lt;&lt;Prof </a:t>
            </a:r>
            <a:r>
              <a:rPr lang="en-US" altLang="en-US" b="1" dirty="0" err="1" smtClean="0"/>
              <a:t>pls</a:t>
            </a:r>
            <a:r>
              <a:rPr lang="en-US" altLang="en-US" b="1" baseline="0" dirty="0" smtClean="0"/>
              <a:t> confirm the learning objectives</a:t>
            </a:r>
            <a:r>
              <a:rPr lang="en-US" altLang="en-US" b="1" dirty="0" smtClean="0"/>
              <a:t>&gt;&gt;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Specifically, we shall talk about a key method for handling collision, called closed address hashing.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SG" altLang="en-US" dirty="0" smtClean="0"/>
          </a:p>
          <a:p>
            <a:r>
              <a:rPr lang="en-US" altLang="en-US" dirty="0" smtClean="0"/>
              <a:t>We shall first look at the key idea of how it works. </a:t>
            </a:r>
          </a:p>
          <a:p>
            <a:endParaRPr lang="en-US" altLang="en-US" dirty="0" smtClean="0"/>
          </a:p>
          <a:p>
            <a:r>
              <a:rPr lang="en-SG" dirty="0" smtClean="0"/>
              <a:t>And we shall</a:t>
            </a:r>
            <a:r>
              <a:rPr lang="en-SG" baseline="0" dirty="0" smtClean="0"/>
              <a:t> </a:t>
            </a:r>
            <a:r>
              <a:rPr lang="en-SG" baseline="0" dirty="0" err="1" smtClean="0"/>
              <a:t>analyze</a:t>
            </a:r>
            <a:r>
              <a:rPr lang="en-SG" baseline="0" dirty="0" smtClean="0"/>
              <a:t> the worst case and average case complexity of closed address hashing</a:t>
            </a:r>
          </a:p>
          <a:p>
            <a:r>
              <a:rPr lang="en-SG" baseline="0" dirty="0" smtClean="0"/>
              <a:t>for both unsuccessful as well as successful cases </a:t>
            </a:r>
            <a:endParaRPr lang="en-SG" dirty="0" smtClean="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81</a:t>
            </a:fld>
            <a:endParaRPr lang="en-US" altLang="zh-CN"/>
          </a:p>
        </p:txBody>
      </p:sp>
    </p:spTree>
    <p:extLst>
      <p:ext uri="{BB962C8B-B14F-4D97-AF65-F5344CB8AC3E}">
        <p14:creationId xmlns:p14="http://schemas.microsoft.com/office/powerpoint/2010/main" val="1344305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Closed address hashing maintains the original hashed address for the data items or records hashed into the same slot. </a:t>
            </a:r>
            <a:endParaRPr lang="en-US" altLang="en-US" dirty="0" smtClean="0"/>
          </a:p>
          <a:p>
            <a:r>
              <a:rPr lang="en-US" altLang="en-US" dirty="0" smtClean="0"/>
              <a:t>&lt;&lt;animation 1&gt;&gt;</a:t>
            </a:r>
            <a:endParaRPr lang="en-US" altLang="en-US" dirty="0"/>
          </a:p>
          <a:p>
            <a:r>
              <a:rPr lang="en-US" altLang="en-US" dirty="0"/>
              <a:t>The strategy here is to store the items or records hashed into the same slot into a linked list</a:t>
            </a:r>
            <a:r>
              <a:rPr lang="en-US" altLang="en-US" dirty="0" smtClean="0"/>
              <a:t>.</a:t>
            </a:r>
          </a:p>
          <a:p>
            <a:r>
              <a:rPr lang="en-US" altLang="en-US" dirty="0" smtClean="0"/>
              <a:t>&lt;&lt;animation 2&gt;&gt;</a:t>
            </a:r>
            <a:endParaRPr lang="en-US" altLang="en-US" dirty="0"/>
          </a:p>
          <a:p>
            <a:r>
              <a:rPr lang="en-US" altLang="en-US" dirty="0"/>
              <a:t>As such, it is also known as chained hashing.</a:t>
            </a:r>
          </a:p>
          <a:p>
            <a:endParaRPr lang="en-SG" altLang="en-US" dirty="0"/>
          </a:p>
          <a:p>
            <a:endParaRPr lang="en-SG" altLang="en-US" dirty="0"/>
          </a:p>
        </p:txBody>
      </p:sp>
      <p:sp>
        <p:nvSpPr>
          <p:cNvPr id="10957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7DAFE290-6839-40E6-8362-E4B6E5A4C537}"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0957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E246E729-0BBD-44EE-8DF7-C95C2D74ED2D}" type="slidenum">
              <a:rPr lang="zh-CN" altLang="en-US" sz="1300" i="0" smtClean="0">
                <a:latin typeface="Times New Roman" panose="02020603050405020304" pitchFamily="18" charset="0"/>
              </a:rPr>
              <a:pPr/>
              <a:t>82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6519177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How does closed address hashing work?</a:t>
            </a:r>
          </a:p>
          <a:p>
            <a:endParaRPr lang="en-US" altLang="en-US" dirty="0"/>
          </a:p>
          <a:p>
            <a:r>
              <a:rPr lang="en-SG" altLang="en-US" dirty="0"/>
              <a:t>Initially, all entries in the hash table are empty lists.</a:t>
            </a:r>
          </a:p>
          <a:p>
            <a:r>
              <a:rPr lang="en-SG" altLang="en-US" dirty="0"/>
              <a:t>All elements with hash address </a:t>
            </a:r>
            <a:r>
              <a:rPr lang="en-SG" altLang="en-US" dirty="0" err="1"/>
              <a:t>i</a:t>
            </a:r>
            <a:r>
              <a:rPr lang="en-SG" altLang="en-US" dirty="0"/>
              <a:t> will be inserted into the linked list H[</a:t>
            </a:r>
            <a:r>
              <a:rPr lang="en-SG" altLang="en-US" dirty="0" err="1"/>
              <a:t>i</a:t>
            </a:r>
            <a:r>
              <a:rPr lang="en-SG" altLang="en-US" dirty="0"/>
              <a:t>].</a:t>
            </a:r>
          </a:p>
          <a:p>
            <a:endParaRPr lang="en-SG" altLang="en-US" dirty="0"/>
          </a:p>
          <a:p>
            <a:r>
              <a:rPr lang="en-SG" altLang="en-US" dirty="0"/>
              <a:t>If there are n records to store in the hash table, then n over h is the load factor of the hash table.</a:t>
            </a:r>
          </a:p>
          <a:p>
            <a:r>
              <a:rPr lang="en-US" altLang="en-US" dirty="0"/>
              <a:t>And, on average</a:t>
            </a:r>
            <a:r>
              <a:rPr lang="en-SG" altLang="en-US" dirty="0"/>
              <a:t>, there will be </a:t>
            </a:r>
            <a:r>
              <a:rPr lang="en-SG" altLang="en-US" dirty="0" smtClean="0"/>
              <a:t>n over h </a:t>
            </a:r>
            <a:r>
              <a:rPr lang="en-SG" altLang="en-US" dirty="0"/>
              <a:t>number of elements in each linked list.</a:t>
            </a:r>
          </a:p>
          <a:p>
            <a:endParaRPr lang="en-US" altLang="en-US" dirty="0"/>
          </a:p>
          <a:p>
            <a:endParaRPr lang="en-SG" altLang="en-US" dirty="0"/>
          </a:p>
        </p:txBody>
      </p:sp>
      <p:sp>
        <p:nvSpPr>
          <p:cNvPr id="11162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F6430B56-BCC6-4FFA-835D-4197B444C449}"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1162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14E1A50-D4C6-4D9D-9C5A-CCDC1D0E6878}" type="slidenum">
              <a:rPr lang="zh-CN" altLang="en-US" sz="1300" i="0" smtClean="0">
                <a:latin typeface="Times New Roman" panose="02020603050405020304" pitchFamily="18" charset="0"/>
              </a:rPr>
              <a:pPr/>
              <a:t>83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6261796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&lt;&lt;animation 1&gt;&gt;Consider </a:t>
            </a:r>
            <a:r>
              <a:rPr lang="en-US" altLang="en-US" dirty="0"/>
              <a:t>this example of hash table consisting of h slots and </a:t>
            </a:r>
            <a:r>
              <a:rPr lang="en-US" altLang="en-US" dirty="0" smtClean="0"/>
              <a:t>as </a:t>
            </a:r>
            <a:r>
              <a:rPr lang="en-US" altLang="en-US" dirty="0"/>
              <a:t>such h linked lists.</a:t>
            </a:r>
          </a:p>
          <a:p>
            <a:endParaRPr lang="en-US" altLang="en-US" dirty="0"/>
          </a:p>
          <a:p>
            <a:r>
              <a:rPr lang="en-US" altLang="en-US" dirty="0" smtClean="0"/>
              <a:t>&lt;&lt;animation 2&gt;&gt;Given </a:t>
            </a:r>
            <a:r>
              <a:rPr lang="en-US" altLang="en-US" dirty="0"/>
              <a:t>n keys to be stored, the load factor of the table is n divided by h.</a:t>
            </a:r>
          </a:p>
          <a:p>
            <a:r>
              <a:rPr lang="en-US" altLang="en-US" dirty="0"/>
              <a:t>And in the most ideal case, the keys can be hashed evenly into the table.</a:t>
            </a:r>
          </a:p>
          <a:p>
            <a:r>
              <a:rPr lang="en-US" altLang="en-US" dirty="0" smtClean="0"/>
              <a:t>&lt;&lt;animation 3&gt;&gt;Therefore </a:t>
            </a:r>
            <a:r>
              <a:rPr lang="en-US" altLang="en-US" dirty="0"/>
              <a:t>on average, we will have n divided by h items in each link list. </a:t>
            </a:r>
          </a:p>
          <a:p>
            <a:endParaRPr lang="en-US" altLang="en-US" dirty="0"/>
          </a:p>
          <a:p>
            <a:r>
              <a:rPr lang="en-US" altLang="en-US" dirty="0"/>
              <a:t>For example, if there are n=2h items to be stored,</a:t>
            </a:r>
          </a:p>
          <a:p>
            <a:r>
              <a:rPr lang="en-US" altLang="en-US" dirty="0"/>
              <a:t>the load factor is 2 h over h, which is 2,</a:t>
            </a:r>
          </a:p>
          <a:p>
            <a:r>
              <a:rPr lang="en-US" altLang="en-US" dirty="0"/>
              <a:t>and on average, there are 2 items in each linked list.</a:t>
            </a:r>
          </a:p>
          <a:p>
            <a:endParaRPr lang="en-SG" altLang="en-US" dirty="0"/>
          </a:p>
        </p:txBody>
      </p:sp>
      <p:sp>
        <p:nvSpPr>
          <p:cNvPr id="11366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B7E9253-7E6B-435C-8925-E9CDEF9BB4A2}"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1366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15530DD5-E1FB-40A3-B558-E2579C5F2E1F}" type="slidenum">
              <a:rPr lang="zh-CN" altLang="en-US" sz="1300" i="0" smtClean="0">
                <a:latin typeface="Times New Roman" panose="02020603050405020304" pitchFamily="18" charset="0"/>
              </a:rPr>
              <a:pPr/>
              <a:t>84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4566153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Again, given a new method, we need to know about its time complexity.</a:t>
            </a:r>
          </a:p>
          <a:p>
            <a:endParaRPr lang="en-US" altLang="en-US" dirty="0"/>
          </a:p>
          <a:p>
            <a:r>
              <a:rPr lang="en-SG" altLang="en-US" dirty="0"/>
              <a:t>The worst case behaviour of hashing happens when all elements are hashed to the same slot.      </a:t>
            </a:r>
          </a:p>
          <a:p>
            <a:endParaRPr lang="en-SG" altLang="en-US" dirty="0"/>
          </a:p>
          <a:p>
            <a:r>
              <a:rPr lang="en-SG" altLang="en-US" dirty="0" smtClean="0"/>
              <a:t>&lt;&lt;animation</a:t>
            </a:r>
            <a:r>
              <a:rPr lang="en-SG" altLang="en-US" baseline="0" dirty="0" smtClean="0"/>
              <a:t> 1&gt;&gt;</a:t>
            </a:r>
            <a:r>
              <a:rPr lang="en-SG" altLang="en-US" dirty="0" smtClean="0"/>
              <a:t>In </a:t>
            </a:r>
            <a:r>
              <a:rPr lang="en-SG" altLang="en-US" dirty="0"/>
              <a:t>this case, an unsuccessful search will have to perform n comparisons.</a:t>
            </a:r>
          </a:p>
          <a:p>
            <a:r>
              <a:rPr lang="en-US" altLang="en-US" dirty="0"/>
              <a:t>That is easy.</a:t>
            </a:r>
          </a:p>
          <a:p>
            <a:endParaRPr lang="en-SG" altLang="en-US" dirty="0"/>
          </a:p>
          <a:p>
            <a:r>
              <a:rPr lang="en-SG" altLang="en-US" dirty="0"/>
              <a:t>How about a successful search? </a:t>
            </a:r>
          </a:p>
          <a:p>
            <a:r>
              <a:rPr lang="en-SG" altLang="en-US" dirty="0" smtClean="0"/>
              <a:t>&lt;&lt;animation</a:t>
            </a:r>
            <a:r>
              <a:rPr lang="en-SG" altLang="en-US" baseline="0" dirty="0" smtClean="0"/>
              <a:t> 2&gt;&gt;</a:t>
            </a:r>
            <a:r>
              <a:rPr lang="en-SG" altLang="en-US" dirty="0" smtClean="0"/>
              <a:t>Assuming </a:t>
            </a:r>
            <a:r>
              <a:rPr lang="en-SG" altLang="en-US" dirty="0"/>
              <a:t>we have equal probability of searching for each of the n items in the linked list, </a:t>
            </a:r>
          </a:p>
          <a:p>
            <a:r>
              <a:rPr lang="en-SG" altLang="en-US" dirty="0" smtClean="0"/>
              <a:t>&lt;&lt;animation 3&gt;&gt;that </a:t>
            </a:r>
            <a:r>
              <a:rPr lang="en-SG" altLang="en-US" dirty="0"/>
              <a:t>is 1/n, it will take 1 over n multiplied by the sum of number of comparisons for 1 to n.</a:t>
            </a:r>
          </a:p>
          <a:p>
            <a:r>
              <a:rPr lang="en-US" altLang="en-US" dirty="0"/>
              <a:t>Basically, first item needs 1 comparison, second item needs 2 comparisons and nth item takes n comparisons and </a:t>
            </a:r>
            <a:r>
              <a:rPr lang="en-US" altLang="en-US" b="1" dirty="0"/>
              <a:t>so </a:t>
            </a:r>
            <a:r>
              <a:rPr lang="en-US" altLang="en-US" b="1" dirty="0" smtClean="0"/>
              <a:t>on</a:t>
            </a:r>
            <a:r>
              <a:rPr lang="en-US" altLang="en-US" dirty="0" smtClean="0"/>
              <a:t>.</a:t>
            </a:r>
            <a:endParaRPr lang="en-US" altLang="en-US" dirty="0"/>
          </a:p>
          <a:p>
            <a:r>
              <a:rPr lang="en-US" altLang="en-US" dirty="0" smtClean="0"/>
              <a:t>&lt;&lt;animation 4&gt;&gt;Applying </a:t>
            </a:r>
            <a:r>
              <a:rPr lang="en-US" altLang="en-US" dirty="0"/>
              <a:t>the arithmetic series formula, we have </a:t>
            </a:r>
            <a:r>
              <a:rPr lang="en-US" altLang="en-US" b="1" dirty="0"/>
              <a:t>1 over n times n </a:t>
            </a:r>
            <a:r>
              <a:rPr lang="en-US" altLang="en-US" b="1" dirty="0" smtClean="0"/>
              <a:t>(n+1</a:t>
            </a:r>
            <a:r>
              <a:rPr lang="en-US" altLang="en-US" b="1" dirty="0"/>
              <a:t>) </a:t>
            </a:r>
            <a:r>
              <a:rPr lang="en-US" altLang="en-US" b="1" dirty="0" smtClean="0"/>
              <a:t>over </a:t>
            </a:r>
            <a:r>
              <a:rPr lang="en-US" altLang="en-US" b="1" dirty="0"/>
              <a:t>2</a:t>
            </a:r>
            <a:r>
              <a:rPr lang="en-US" altLang="en-US" dirty="0"/>
              <a:t>.</a:t>
            </a:r>
          </a:p>
          <a:p>
            <a:r>
              <a:rPr lang="en-US" altLang="en-US" dirty="0" smtClean="0"/>
              <a:t>&lt;&lt;animation 5&gt;&gt;And </a:t>
            </a:r>
            <a:r>
              <a:rPr lang="en-US" altLang="en-US" dirty="0"/>
              <a:t>we have n + 1 over 2</a:t>
            </a:r>
            <a:r>
              <a:rPr lang="en-US" altLang="en-US" dirty="0" smtClean="0"/>
              <a:t>,</a:t>
            </a:r>
          </a:p>
          <a:p>
            <a:r>
              <a:rPr lang="en-US" altLang="en-US" dirty="0" smtClean="0"/>
              <a:t>&lt;&lt;animation 6&gt;&gt; </a:t>
            </a:r>
            <a:r>
              <a:rPr lang="en-US" altLang="en-US" dirty="0"/>
              <a:t>which is in big Theta of n.</a:t>
            </a:r>
            <a:endParaRPr lang="en-SG" altLang="en-US" dirty="0"/>
          </a:p>
          <a:p>
            <a:endParaRPr lang="en-SG" altLang="en-US" dirty="0"/>
          </a:p>
          <a:p>
            <a:endParaRPr lang="en-SG" altLang="en-US" dirty="0"/>
          </a:p>
          <a:p>
            <a:endParaRPr lang="en-SG" altLang="en-US" dirty="0"/>
          </a:p>
          <a:p>
            <a:endParaRPr lang="en-SG" altLang="en-US" dirty="0"/>
          </a:p>
        </p:txBody>
      </p:sp>
      <p:sp>
        <p:nvSpPr>
          <p:cNvPr id="11571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925C1AF-8F60-43E3-8ED1-9695CE414BCA}"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1571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AF919548-0CD1-41B5-AC03-C5691A111B73}" type="slidenum">
              <a:rPr lang="zh-CN" altLang="en-US" sz="1300" i="0" smtClean="0">
                <a:latin typeface="Times New Roman" panose="02020603050405020304" pitchFamily="18" charset="0"/>
              </a:rPr>
              <a:pPr/>
              <a:t>85</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0699912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How about average case?</a:t>
            </a:r>
          </a:p>
          <a:p>
            <a:endParaRPr lang="en-US" altLang="en-US" dirty="0"/>
          </a:p>
          <a:p>
            <a:r>
              <a:rPr lang="en-SG" altLang="en-US" dirty="0"/>
              <a:t>For an unsuccessful search, if we assume that any given item is equally likely to </a:t>
            </a:r>
            <a:r>
              <a:rPr lang="en-SG" altLang="en-US" dirty="0" smtClean="0"/>
              <a:t>hash </a:t>
            </a:r>
            <a:r>
              <a:rPr lang="en-SG" altLang="en-US" dirty="0"/>
              <a:t>into any of the h slots, </a:t>
            </a:r>
            <a:endParaRPr lang="en-SG" altLang="en-US" dirty="0" smtClean="0"/>
          </a:p>
          <a:p>
            <a:r>
              <a:rPr lang="en-SG" altLang="en-US" dirty="0" smtClean="0"/>
              <a:t>an </a:t>
            </a:r>
            <a:r>
              <a:rPr lang="en-SG" altLang="en-US" dirty="0"/>
              <a:t>unsuccessful search on average does n/h comparisons.</a:t>
            </a:r>
          </a:p>
          <a:p>
            <a:r>
              <a:rPr lang="en-SG" altLang="en-US" dirty="0" smtClean="0"/>
              <a:t>&lt;&lt;animation</a:t>
            </a:r>
            <a:r>
              <a:rPr lang="en-SG" altLang="en-US" baseline="0" dirty="0" smtClean="0"/>
              <a:t> 1&gt;&gt;</a:t>
            </a:r>
            <a:endParaRPr lang="en-SG" altLang="en-US" dirty="0"/>
          </a:p>
          <a:p>
            <a:r>
              <a:rPr lang="en-SG" altLang="en-US" dirty="0"/>
              <a:t>The Proof is given as follows:</a:t>
            </a:r>
          </a:p>
          <a:p>
            <a:r>
              <a:rPr lang="en-SG" altLang="en-US" dirty="0"/>
              <a:t> </a:t>
            </a:r>
          </a:p>
          <a:p>
            <a:r>
              <a:rPr lang="en-SG" altLang="en-US" dirty="0"/>
              <a:t>Firstly, an unsuccessful search means we need to search all the way to the end of the list.</a:t>
            </a:r>
          </a:p>
          <a:p>
            <a:r>
              <a:rPr lang="en-SG" altLang="en-US" dirty="0"/>
              <a:t>And the number of comparisons made along the way is equal to the length of the list.  </a:t>
            </a:r>
          </a:p>
          <a:p>
            <a:r>
              <a:rPr lang="en-SG" altLang="en-US" dirty="0"/>
              <a:t>As we know, the average length of all lists is the load factor, n/h.  </a:t>
            </a:r>
          </a:p>
          <a:p>
            <a:r>
              <a:rPr lang="en-SG" altLang="en-US" dirty="0"/>
              <a:t>Therefore the expected number of comparisons in an unsuccessful search is n/h.</a:t>
            </a:r>
          </a:p>
          <a:p>
            <a:r>
              <a:rPr lang="en-SG" altLang="en-US" dirty="0"/>
              <a:t>			 </a:t>
            </a:r>
          </a:p>
          <a:p>
            <a:endParaRPr lang="en-SG" altLang="en-US" dirty="0"/>
          </a:p>
          <a:p>
            <a:endParaRPr lang="en-SG" altLang="en-US" dirty="0"/>
          </a:p>
        </p:txBody>
      </p:sp>
      <p:sp>
        <p:nvSpPr>
          <p:cNvPr id="11776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80E208E1-3933-49F6-AD22-33F8262404CB}"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1776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AAE3670D-493E-4ED8-B77E-E49F1D1FBE71}" type="slidenum">
              <a:rPr lang="zh-CN" altLang="en-US" sz="1300" i="0" smtClean="0">
                <a:latin typeface="Times New Roman" panose="02020603050405020304" pitchFamily="18" charset="0"/>
              </a:rPr>
              <a:pPr/>
              <a:t>86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8433985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i="1">
                <a:solidFill>
                  <a:schemeClr val="tx1"/>
                </a:solidFill>
                <a:latin typeface="Arial" panose="020B0604020202020204" pitchFamily="34" charset="0"/>
              </a:defRPr>
            </a:lvl1pPr>
            <a:lvl2pPr marL="742950" indent="-285750" defTabSz="955675">
              <a:defRPr sz="2400" i="1">
                <a:solidFill>
                  <a:schemeClr val="tx1"/>
                </a:solidFill>
                <a:latin typeface="Arial" panose="020B0604020202020204" pitchFamily="34" charset="0"/>
              </a:defRPr>
            </a:lvl2pPr>
            <a:lvl3pPr marL="1143000" indent="-228600" defTabSz="955675">
              <a:defRPr sz="2400" i="1">
                <a:solidFill>
                  <a:schemeClr val="tx1"/>
                </a:solidFill>
                <a:latin typeface="Arial" panose="020B0604020202020204" pitchFamily="34" charset="0"/>
              </a:defRPr>
            </a:lvl3pPr>
            <a:lvl4pPr marL="1600200" indent="-228600" defTabSz="955675">
              <a:defRPr sz="2400" i="1">
                <a:solidFill>
                  <a:schemeClr val="tx1"/>
                </a:solidFill>
                <a:latin typeface="Arial" panose="020B0604020202020204" pitchFamily="34" charset="0"/>
              </a:defRPr>
            </a:lvl4pPr>
            <a:lvl5pPr marL="2057400" indent="-228600" defTabSz="955675">
              <a:defRPr sz="2400" i="1">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sz="2400" i="1">
                <a:solidFill>
                  <a:schemeClr val="tx1"/>
                </a:solidFill>
                <a:latin typeface="Arial" panose="020B0604020202020204" pitchFamily="34" charset="0"/>
              </a:defRPr>
            </a:lvl9pPr>
          </a:lstStyle>
          <a:p>
            <a:fld id="{D3531471-9D29-46FC-8DAB-C373C5FF2128}" type="slidenum">
              <a:rPr lang="en-US" altLang="en-US" sz="1200" i="0" smtClean="0">
                <a:latin typeface="Times New Roman" panose="02020603050405020304" pitchFamily="18" charset="0"/>
              </a:rPr>
              <a:pPr/>
              <a:t>87</a:t>
            </a:fld>
            <a:endParaRPr lang="en-US" altLang="en-US" sz="1200" i="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smtClean="0"/>
              <a:t>&lt;&lt;regenerate</a:t>
            </a:r>
            <a:r>
              <a:rPr lang="en-US" altLang="en-US" baseline="0" dirty="0" smtClean="0"/>
              <a:t> the audio &gt;&gt; &lt;&lt; do not pronounce as no for number&gt;&gt;</a:t>
            </a:r>
            <a:endParaRPr lang="en-US" altLang="en-US" dirty="0" smtClean="0"/>
          </a:p>
          <a:p>
            <a:pPr>
              <a:defRPr/>
            </a:pPr>
            <a:r>
              <a:rPr lang="en-US" altLang="en-US" dirty="0" smtClean="0"/>
              <a:t>Now, how </a:t>
            </a:r>
            <a:r>
              <a:rPr lang="en-US" altLang="en-US" b="0" dirty="0" smtClean="0"/>
              <a:t>about successful case?</a:t>
            </a:r>
          </a:p>
          <a:p>
            <a:pPr marL="236538" indent="-236538">
              <a:buFontTx/>
              <a:buAutoNum type="arabicPeriod"/>
              <a:defRPr/>
            </a:pPr>
            <a:endParaRPr lang="en-US" altLang="en-US" dirty="0" smtClean="0"/>
          </a:p>
          <a:p>
            <a:pPr>
              <a:defRPr/>
            </a:pPr>
            <a:r>
              <a:rPr lang="en-US" altLang="en-US" dirty="0" smtClean="0"/>
              <a:t>Well, as usual, it is slightly more complicated as the item searched can appear in any position of any link list.</a:t>
            </a:r>
          </a:p>
          <a:p>
            <a:pPr>
              <a:defRPr/>
            </a:pPr>
            <a:endParaRPr lang="en-US" altLang="en-US" dirty="0" smtClean="0"/>
          </a:p>
          <a:p>
            <a:pPr>
              <a:defRPr/>
            </a:pPr>
            <a:r>
              <a:rPr lang="en-SG" altLang="en-US" dirty="0" smtClean="0"/>
              <a:t>According to a theorem, assume that any given item is equally likely to hash into any of the h slots, a successful search on average does big theta of (1 + n/h) comparisons.</a:t>
            </a:r>
          </a:p>
          <a:p>
            <a:pPr>
              <a:defRPr/>
            </a:pPr>
            <a:endParaRPr lang="en-US" altLang="en-US" dirty="0" smtClean="0"/>
          </a:p>
          <a:p>
            <a:pPr>
              <a:defRPr/>
            </a:pPr>
            <a:r>
              <a:rPr lang="en-US" altLang="en-US" dirty="0" smtClean="0"/>
              <a:t>Why is that so? Let’s look at the proof.</a:t>
            </a:r>
          </a:p>
          <a:p>
            <a:pPr>
              <a:defRPr/>
            </a:pPr>
            <a:r>
              <a:rPr lang="en-SG" altLang="en-US" dirty="0" smtClean="0"/>
              <a:t>&lt;&lt;animation 1&gt;&gt;</a:t>
            </a:r>
          </a:p>
          <a:p>
            <a:pPr>
              <a:defRPr/>
            </a:pPr>
            <a:r>
              <a:rPr lang="en-US" altLang="en-US" dirty="0" smtClean="0"/>
              <a:t>First, w</a:t>
            </a:r>
            <a:r>
              <a:rPr lang="en-SG" altLang="en-US" dirty="0" smtClean="0"/>
              <a:t>e assume that the items, when they are inserted, are added at the end of the list in each slot.  </a:t>
            </a:r>
          </a:p>
          <a:p>
            <a:pPr>
              <a:defRPr/>
            </a:pPr>
            <a:r>
              <a:rPr lang="en-SG" altLang="en-US" dirty="0" smtClean="0"/>
              <a:t>&lt;&lt;animation 2&gt;&gt;Consider now that the expected number of comparisons made in a successful search is always 1 more than the number of comparisons done when the sought after item was inserted into the hash table.  </a:t>
            </a:r>
          </a:p>
          <a:p>
            <a:pPr>
              <a:defRPr/>
            </a:pPr>
            <a:r>
              <a:rPr lang="en-US" altLang="en-US" dirty="0" smtClean="0"/>
              <a:t>For example, if you take x number of comparisons along the link list before insert an item.</a:t>
            </a:r>
          </a:p>
          <a:p>
            <a:pPr>
              <a:defRPr/>
            </a:pPr>
            <a:r>
              <a:rPr lang="en-US" altLang="en-US" dirty="0" smtClean="0"/>
              <a:t>When you want to search for that item later, it will take 1+x comparisons to find it.</a:t>
            </a:r>
          </a:p>
          <a:p>
            <a:pPr>
              <a:defRPr/>
            </a:pPr>
            <a:r>
              <a:rPr lang="en-SG" altLang="en-US" dirty="0" smtClean="0"/>
              <a:t>&lt;&lt;animation 3&gt;&gt;</a:t>
            </a:r>
          </a:p>
          <a:p>
            <a:pPr>
              <a:defRPr/>
            </a:pPr>
            <a:r>
              <a:rPr lang="en-SG" altLang="en-US" dirty="0" smtClean="0"/>
              <a:t>Now, consider that when the </a:t>
            </a:r>
            <a:r>
              <a:rPr lang="en-SG" altLang="en-US" b="1" dirty="0" err="1" smtClean="0"/>
              <a:t>i</a:t>
            </a:r>
            <a:r>
              <a:rPr lang="en-SG" altLang="en-US" dirty="0" smtClean="0"/>
              <a:t> item is inserted into the hash table, there are already i-1 items in the table. As such, the average length of all lists is (i-1)/h. </a:t>
            </a:r>
          </a:p>
          <a:p>
            <a:pPr>
              <a:defRPr/>
            </a:pPr>
            <a:r>
              <a:rPr lang="en-SG" altLang="en-US" dirty="0" smtClean="0"/>
              <a:t>So when the </a:t>
            </a:r>
            <a:r>
              <a:rPr lang="en-SG" altLang="en-US" dirty="0" err="1" smtClean="0"/>
              <a:t>ith</a:t>
            </a:r>
            <a:r>
              <a:rPr lang="en-SG" altLang="en-US" dirty="0" smtClean="0"/>
              <a:t> item is sought for, the </a:t>
            </a:r>
            <a:r>
              <a:rPr lang="en-SG" altLang="en-US" b="1" dirty="0" smtClean="0"/>
              <a:t>number </a:t>
            </a:r>
            <a:r>
              <a:rPr lang="en-SG" altLang="en-US" dirty="0" smtClean="0"/>
              <a:t>of comparisons is 1 + (</a:t>
            </a:r>
            <a:r>
              <a:rPr lang="en-SG" altLang="en-US" dirty="0" err="1" smtClean="0"/>
              <a:t>i</a:t>
            </a:r>
            <a:r>
              <a:rPr lang="en-SG" altLang="en-US" dirty="0" smtClean="0"/>
              <a:t> – 1) / h.</a:t>
            </a:r>
          </a:p>
        </p:txBody>
      </p:sp>
    </p:spTree>
    <p:extLst>
      <p:ext uri="{BB962C8B-B14F-4D97-AF65-F5344CB8AC3E}">
        <p14:creationId xmlns:p14="http://schemas.microsoft.com/office/powerpoint/2010/main" val="27935778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&lt;&lt;Regenerate</a:t>
            </a:r>
            <a:r>
              <a:rPr lang="en-US" altLang="en-US" baseline="0" dirty="0" smtClean="0"/>
              <a:t> the visual&gt;&gt;</a:t>
            </a:r>
            <a:endParaRPr lang="en-US" altLang="en-US" dirty="0" smtClean="0"/>
          </a:p>
          <a:p>
            <a:r>
              <a:rPr lang="en-US" altLang="en-US" dirty="0" smtClean="0"/>
              <a:t>Now </a:t>
            </a:r>
            <a:r>
              <a:rPr lang="en-US" altLang="en-US" dirty="0"/>
              <a:t>averaging the number of comparisons over the n items</a:t>
            </a:r>
            <a:r>
              <a:rPr lang="en-US" altLang="en-US" dirty="0" smtClean="0"/>
              <a:t>,</a:t>
            </a:r>
          </a:p>
          <a:p>
            <a:r>
              <a:rPr lang="en-US" altLang="en-US" dirty="0" smtClean="0"/>
              <a:t>&lt;&lt;animation 1&gt;&gt;</a:t>
            </a:r>
            <a:endParaRPr lang="en-US" altLang="en-US" dirty="0"/>
          </a:p>
          <a:p>
            <a:r>
              <a:rPr lang="en-US" altLang="en-US" dirty="0"/>
              <a:t>we have 1/n times the sum for </a:t>
            </a:r>
            <a:r>
              <a:rPr lang="en-US" altLang="en-US" dirty="0" err="1"/>
              <a:t>i</a:t>
            </a:r>
            <a:r>
              <a:rPr lang="en-US" altLang="en-US" dirty="0"/>
              <a:t> = 1 to n, (1 + (i-1) / h</a:t>
            </a:r>
            <a:r>
              <a:rPr lang="en-US" altLang="en-US" dirty="0" smtClean="0"/>
              <a:t>).</a:t>
            </a:r>
          </a:p>
          <a:p>
            <a:r>
              <a:rPr lang="en-US" altLang="en-US" b="1" dirty="0" smtClean="0"/>
              <a:t>&lt;&lt;animation 2&gt;&gt;</a:t>
            </a:r>
            <a:endParaRPr lang="en-US" altLang="en-US" b="1" dirty="0"/>
          </a:p>
          <a:p>
            <a:r>
              <a:rPr lang="en-US" altLang="en-US" dirty="0"/>
              <a:t>Bringing out the constant term, we have 1/n times summation of 1 over n times</a:t>
            </a:r>
          </a:p>
          <a:p>
            <a:r>
              <a:rPr lang="en-US" altLang="en-US" dirty="0"/>
              <a:t>and 1/</a:t>
            </a:r>
            <a:r>
              <a:rPr lang="en-US" altLang="en-US" dirty="0" err="1"/>
              <a:t>nh</a:t>
            </a:r>
            <a:r>
              <a:rPr lang="en-US" altLang="en-US" dirty="0"/>
              <a:t> times the sum of (i-1) for </a:t>
            </a:r>
            <a:r>
              <a:rPr lang="en-US" altLang="en-US" dirty="0" err="1"/>
              <a:t>i</a:t>
            </a:r>
            <a:r>
              <a:rPr lang="en-US" altLang="en-US" dirty="0"/>
              <a:t>=1 to n</a:t>
            </a:r>
            <a:r>
              <a:rPr lang="en-US" altLang="en-US" dirty="0" smtClean="0"/>
              <a:t>.</a:t>
            </a:r>
          </a:p>
          <a:p>
            <a:r>
              <a:rPr lang="en-US" altLang="en-US" b="1" dirty="0" smtClean="0"/>
              <a:t>&lt;&lt;animation 3&gt;&gt;</a:t>
            </a:r>
            <a:endParaRPr lang="en-US" altLang="en-US" b="1" dirty="0"/>
          </a:p>
          <a:p>
            <a:r>
              <a:rPr lang="en-US" altLang="en-US" dirty="0"/>
              <a:t>This can be deduced to 1 + 1 /</a:t>
            </a:r>
            <a:r>
              <a:rPr lang="en-US" altLang="en-US" dirty="0" err="1"/>
              <a:t>nh</a:t>
            </a:r>
            <a:r>
              <a:rPr lang="en-US" altLang="en-US" dirty="0"/>
              <a:t> sum of </a:t>
            </a:r>
            <a:r>
              <a:rPr lang="en-US" altLang="en-US" dirty="0" err="1"/>
              <a:t>i</a:t>
            </a:r>
            <a:r>
              <a:rPr lang="en-US" altLang="en-US" dirty="0"/>
              <a:t> for </a:t>
            </a:r>
            <a:r>
              <a:rPr lang="en-US" altLang="en-US" dirty="0" err="1"/>
              <a:t>i</a:t>
            </a:r>
            <a:r>
              <a:rPr lang="en-US" altLang="en-US" dirty="0"/>
              <a:t>=0 to n-1</a:t>
            </a:r>
            <a:r>
              <a:rPr lang="en-US" altLang="en-US" dirty="0" smtClean="0"/>
              <a:t>.</a:t>
            </a:r>
          </a:p>
          <a:p>
            <a:r>
              <a:rPr lang="en-US" altLang="en-US" dirty="0" smtClean="0"/>
              <a:t>&lt;&lt;animation 4&gt;&gt;</a:t>
            </a:r>
            <a:endParaRPr lang="en-US" altLang="en-US" dirty="0"/>
          </a:p>
          <a:p>
            <a:r>
              <a:rPr lang="en-US" altLang="en-US" dirty="0"/>
              <a:t>And the sum of </a:t>
            </a:r>
            <a:r>
              <a:rPr lang="en-US" altLang="en-US" dirty="0" err="1"/>
              <a:t>i</a:t>
            </a:r>
            <a:r>
              <a:rPr lang="en-US" altLang="en-US" dirty="0"/>
              <a:t> term is actually just the sum of </a:t>
            </a:r>
            <a:r>
              <a:rPr lang="en-US" altLang="en-US" dirty="0" err="1"/>
              <a:t>i</a:t>
            </a:r>
            <a:r>
              <a:rPr lang="en-US" altLang="en-US" dirty="0"/>
              <a:t> from </a:t>
            </a:r>
            <a:r>
              <a:rPr lang="en-US" altLang="en-US" dirty="0" err="1"/>
              <a:t>i</a:t>
            </a:r>
            <a:r>
              <a:rPr lang="en-US" altLang="en-US" dirty="0"/>
              <a:t>=1 to n-1, which is n (n-1) divided by 2</a:t>
            </a:r>
            <a:r>
              <a:rPr lang="en-US" altLang="en-US" dirty="0" smtClean="0"/>
              <a:t>.</a:t>
            </a:r>
          </a:p>
          <a:p>
            <a:r>
              <a:rPr lang="en-US" altLang="en-US" dirty="0" smtClean="0"/>
              <a:t>&lt;&lt;animation 5&gt;&gt;</a:t>
            </a:r>
            <a:endParaRPr lang="en-US" altLang="en-US" dirty="0"/>
          </a:p>
          <a:p>
            <a:r>
              <a:rPr lang="en-US" altLang="en-US" dirty="0"/>
              <a:t>And finally we have 1 + (n-1)/2h.</a:t>
            </a:r>
          </a:p>
          <a:p>
            <a:r>
              <a:rPr lang="en-US" altLang="en-US" dirty="0" smtClean="0"/>
              <a:t>&lt;&lt;animation 6&gt;&gt;</a:t>
            </a:r>
            <a:endParaRPr lang="en-US" altLang="en-US" dirty="0"/>
          </a:p>
          <a:p>
            <a:r>
              <a:rPr lang="en-US" altLang="en-US" dirty="0"/>
              <a:t>Therefore, a successful search on average takes the big theta of (1 + n/h) comparisons.</a:t>
            </a:r>
          </a:p>
          <a:p>
            <a:r>
              <a:rPr lang="en-US" altLang="en-US" dirty="0" smtClean="0"/>
              <a:t>&lt;&lt;</a:t>
            </a:r>
            <a:r>
              <a:rPr lang="en-US" altLang="en-US" dirty="0" err="1" smtClean="0"/>
              <a:t>animaiton</a:t>
            </a:r>
            <a:r>
              <a:rPr lang="en-US" altLang="en-US" dirty="0" smtClean="0"/>
              <a:t> 7&gt;&gt;</a:t>
            </a:r>
            <a:endParaRPr lang="en-US" altLang="en-US" dirty="0"/>
          </a:p>
          <a:p>
            <a:r>
              <a:rPr lang="en-US" altLang="en-US" dirty="0"/>
              <a:t>Now consider that </a:t>
            </a:r>
            <a:r>
              <a:rPr lang="en-SG" altLang="en-US" dirty="0"/>
              <a:t>if n is proportional to h, i.e. n = O(h), then n/h = big O of h over h, which is big O of 1.  </a:t>
            </a:r>
            <a:endParaRPr lang="en-SG" altLang="en-US" dirty="0" smtClean="0"/>
          </a:p>
          <a:p>
            <a:r>
              <a:rPr lang="en-SG" altLang="en-US" dirty="0" smtClean="0"/>
              <a:t>&lt;&lt;animation 8&gt;&gt;</a:t>
            </a:r>
            <a:endParaRPr lang="en-SG" altLang="en-US" dirty="0"/>
          </a:p>
          <a:p>
            <a:r>
              <a:rPr lang="en-SG" altLang="en-US" dirty="0"/>
              <a:t>Thus, each successful search with chained hashing takes constant time averagely,</a:t>
            </a:r>
          </a:p>
          <a:p>
            <a:r>
              <a:rPr lang="en-US" altLang="en-US" dirty="0"/>
              <a:t>which is perfect as a search algorithm.</a:t>
            </a:r>
            <a:endParaRPr lang="en-SG" altLang="en-US" dirty="0"/>
          </a:p>
          <a:p>
            <a:endParaRPr lang="en-SG" altLang="en-US" dirty="0"/>
          </a:p>
          <a:p>
            <a:endParaRPr lang="en-SG" altLang="en-US" dirty="0"/>
          </a:p>
        </p:txBody>
      </p:sp>
      <p:sp>
        <p:nvSpPr>
          <p:cNvPr id="12186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12B13F7F-11CF-4F79-B6B8-627364A38778}"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2186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2ADB34A4-F63A-4122-B02C-2DDB8C2D2EFF}" type="slidenum">
              <a:rPr lang="zh-CN" altLang="en-US" sz="1300" i="0" smtClean="0">
                <a:latin typeface="Times New Roman" panose="02020603050405020304" pitchFamily="18" charset="0"/>
              </a:rPr>
              <a:pPr/>
              <a:t>88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7404321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module, we have studied a collision handling method known as closed address hashing.</a:t>
            </a:r>
          </a:p>
          <a:p>
            <a:endParaRPr lang="en-US" altLang="en-US" dirty="0" smtClean="0"/>
          </a:p>
          <a:p>
            <a:r>
              <a:rPr lang="en-SG" altLang="en-US" dirty="0" smtClean="0"/>
              <a:t>Specifically, the method handles collision through the use of linked lists to store the collided items.</a:t>
            </a:r>
          </a:p>
          <a:p>
            <a:r>
              <a:rPr lang="en-SG" altLang="en-US" dirty="0" smtClean="0"/>
              <a:t>We have also studied the key concept of the Load factor, which is given by n / h.</a:t>
            </a:r>
          </a:p>
          <a:p>
            <a:r>
              <a:rPr lang="en-SG" altLang="en-US" dirty="0" smtClean="0"/>
              <a:t>We have looked at the time complexity of closed address hashing, </a:t>
            </a:r>
          </a:p>
          <a:p>
            <a:r>
              <a:rPr lang="en-SG" altLang="en-US" dirty="0" smtClean="0"/>
              <a:t>which in the worst case, takes n comparisons, and in the average case, </a:t>
            </a:r>
          </a:p>
          <a:p>
            <a:r>
              <a:rPr lang="en-SG" altLang="en-US" dirty="0" smtClean="0"/>
              <a:t>takes n/h comparisons for unsuccessful cases and constant time for successful search.</a:t>
            </a:r>
          </a:p>
          <a:p>
            <a:endParaRPr lang="en-US" altLang="en-US"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89</a:t>
            </a:fld>
            <a:endParaRPr lang="en-US" altLang="zh-CN"/>
          </a:p>
        </p:txBody>
      </p:sp>
    </p:spTree>
    <p:extLst>
      <p:ext uri="{BB962C8B-B14F-4D97-AF65-F5344CB8AC3E}">
        <p14:creationId xmlns:p14="http://schemas.microsoft.com/office/powerpoint/2010/main" val="21181834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Hello, welcome to the class.</a:t>
            </a:r>
          </a:p>
          <a:p>
            <a:endParaRPr lang="en-US" altLang="en-US" dirty="0" smtClean="0"/>
          </a:p>
          <a:p>
            <a:r>
              <a:rPr lang="en-US" altLang="en-US" dirty="0" smtClean="0"/>
              <a:t>In this module, we are going to continue on the topic of hashing.</a:t>
            </a:r>
            <a:endParaRPr lang="en-SG" altLang="en-US"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90</a:t>
            </a:fld>
            <a:endParaRPr lang="en-US" altLang="zh-CN"/>
          </a:p>
        </p:txBody>
      </p:sp>
    </p:spTree>
    <p:extLst>
      <p:ext uri="{BB962C8B-B14F-4D97-AF65-F5344CB8AC3E}">
        <p14:creationId xmlns:p14="http://schemas.microsoft.com/office/powerpoint/2010/main" val="212449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Otherwise, keep searching in the remaining data.</a:t>
            </a:r>
          </a:p>
          <a:p>
            <a:endParaRPr lang="en-US" altLang="en-US"/>
          </a:p>
          <a:p>
            <a:r>
              <a:rPr lang="en-US" altLang="en-US"/>
              <a:t>As you can see, the routine is defined in a generic manner.</a:t>
            </a:r>
          </a:p>
          <a:p>
            <a:r>
              <a:rPr lang="en-US" altLang="en-US"/>
              <a:t>Specifically, there is no mentioning on how we pick the next datum for examination.</a:t>
            </a:r>
          </a:p>
          <a:p>
            <a:r>
              <a:rPr lang="en-US" altLang="en-US"/>
              <a:t>And different strategies for picking the next datum give rise to different search algorithms.</a:t>
            </a:r>
            <a:endParaRPr lang="en-SG" altLang="en-US"/>
          </a:p>
          <a:p>
            <a:endParaRPr lang="en-SG" altLang="en-US"/>
          </a:p>
          <a:p>
            <a:endParaRPr lang="en-US" altLang="en-US"/>
          </a:p>
        </p:txBody>
      </p:sp>
      <p:sp>
        <p:nvSpPr>
          <p:cNvPr id="2662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E0D673A1-14D9-44C1-BF5C-2AD43A24DDB7}"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2662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EC1D0014-2EC6-4801-A075-E23D6DCC9D6B}" type="slidenum">
              <a:rPr lang="zh-CN" altLang="en-US" sz="1300" i="0" smtClean="0">
                <a:latin typeface="Times New Roman" panose="02020603050405020304" pitchFamily="18" charset="0"/>
              </a:rPr>
              <a:pPr/>
              <a:t>9</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2808591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&lt;&lt; regenerate visual&gt;&gt;</a:t>
            </a:r>
          </a:p>
          <a:p>
            <a:r>
              <a:rPr lang="en-US" altLang="en-US" dirty="0" smtClean="0"/>
              <a:t>Specifically, we shall talk about another method for handling collision, namely open address hashing.</a:t>
            </a:r>
          </a:p>
          <a:p>
            <a:endParaRPr lang="en-US" altLang="en-US" dirty="0" smtClean="0"/>
          </a:p>
          <a:p>
            <a:r>
              <a:rPr lang="en-US" altLang="en-US" dirty="0" smtClean="0"/>
              <a:t>We shall first look at the key idea of how it works.</a:t>
            </a:r>
          </a:p>
          <a:p>
            <a:endParaRPr lang="en-US" altLang="en-US" dirty="0" smtClean="0"/>
          </a:p>
          <a:p>
            <a:r>
              <a:rPr lang="en-US" altLang="en-US" b="1" dirty="0" smtClean="0"/>
              <a:t>Then we shall learn about how to apply open address hashing</a:t>
            </a:r>
            <a:r>
              <a:rPr lang="en-US" altLang="en-US" b="1" baseline="0" dirty="0" smtClean="0"/>
              <a:t> with </a:t>
            </a:r>
            <a:r>
              <a:rPr lang="en-US" altLang="en-US" b="1" dirty="0" smtClean="0"/>
              <a:t>two types of rehashing methods, </a:t>
            </a:r>
          </a:p>
          <a:p>
            <a:r>
              <a:rPr lang="en-US" altLang="en-US" b="1" dirty="0" smtClean="0"/>
              <a:t>namely linear probing and double hashing. </a:t>
            </a:r>
            <a:endParaRPr lang="en-SG" altLang="en-US" b="1"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91</a:t>
            </a:fld>
            <a:endParaRPr lang="en-US" altLang="zh-CN"/>
          </a:p>
        </p:txBody>
      </p:sp>
    </p:spTree>
    <p:extLst>
      <p:ext uri="{BB962C8B-B14F-4D97-AF65-F5344CB8AC3E}">
        <p14:creationId xmlns:p14="http://schemas.microsoft.com/office/powerpoint/2010/main" val="20292862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SG" altLang="en-US" dirty="0"/>
              <a:t>The strategy of </a:t>
            </a:r>
            <a:r>
              <a:rPr lang="en-US" altLang="en-US" dirty="0"/>
              <a:t>open address hashing </a:t>
            </a:r>
            <a:r>
              <a:rPr lang="en-SG" altLang="en-US" dirty="0"/>
              <a:t>is to store all data elements in the hash table.</a:t>
            </a:r>
          </a:p>
          <a:p>
            <a:r>
              <a:rPr lang="en-SG" altLang="en-US" dirty="0"/>
              <a:t>Therefore you can see that the load factor n/h of the table is never greater than 1.</a:t>
            </a:r>
          </a:p>
          <a:p>
            <a:endParaRPr lang="en-SG" altLang="en-US" dirty="0"/>
          </a:p>
          <a:p>
            <a:r>
              <a:rPr lang="en-SG" altLang="en-US" dirty="0"/>
              <a:t>Instead of using linked list in closed address hashing, collision in open address hashing </a:t>
            </a:r>
          </a:p>
          <a:p>
            <a:r>
              <a:rPr lang="en-SG" altLang="en-US" dirty="0"/>
              <a:t>is handled by rehashing, a process to look for an alternative slot or another address.</a:t>
            </a:r>
          </a:p>
          <a:p>
            <a:endParaRPr lang="en-SG" altLang="en-US" dirty="0"/>
          </a:p>
          <a:p>
            <a:r>
              <a:rPr lang="en-SG" altLang="en-US" dirty="0"/>
              <a:t>The simplest rehashing method is called linear probing.</a:t>
            </a:r>
          </a:p>
          <a:p>
            <a:r>
              <a:rPr lang="en-SG" altLang="en-US" dirty="0"/>
              <a:t>Suppose a key k is hashed to a slot I which has been occupied.</a:t>
            </a:r>
          </a:p>
          <a:p>
            <a:r>
              <a:rPr lang="en-SG" altLang="en-US" dirty="0"/>
              <a:t>Rehashing is done by first setting j = </a:t>
            </a:r>
            <a:r>
              <a:rPr lang="en-SG" altLang="en-US" dirty="0" err="1"/>
              <a:t>i</a:t>
            </a:r>
            <a:r>
              <a:rPr lang="en-SG" altLang="en-US" dirty="0"/>
              <a:t> and then repeating rehash(j) = ( j + 1) mod h</a:t>
            </a:r>
          </a:p>
          <a:p>
            <a:r>
              <a:rPr lang="en-SG" altLang="en-US" dirty="0"/>
              <a:t>until an empty slot j is found.</a:t>
            </a:r>
          </a:p>
          <a:p>
            <a:endParaRPr lang="en-SG" altLang="en-US" dirty="0"/>
          </a:p>
        </p:txBody>
      </p:sp>
      <p:sp>
        <p:nvSpPr>
          <p:cNvPr id="12390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746EC780-9942-4E93-A9FC-A4F9FEF14571}"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2390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DC0B9F8E-D876-4833-BF64-559CC3CF5386}" type="slidenum">
              <a:rPr lang="zh-CN" altLang="en-US" sz="1300" i="0" smtClean="0">
                <a:latin typeface="Times New Roman" panose="02020603050405020304" pitchFamily="18" charset="0"/>
              </a:rPr>
              <a:pPr/>
              <a:t>92</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6921028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Consider this example of applying linear probing for storing the following keys</a:t>
            </a:r>
          </a:p>
          <a:p>
            <a:r>
              <a:rPr lang="en-US" altLang="en-US" dirty="0"/>
              <a:t>with the hashing function f (k) = k mod 10.</a:t>
            </a:r>
          </a:p>
          <a:p>
            <a:endParaRPr lang="en-US" altLang="en-US" dirty="0"/>
          </a:p>
          <a:p>
            <a:r>
              <a:rPr lang="en-US" altLang="en-US" dirty="0"/>
              <a:t>We have 1055 hashed to position 5, 1492 to position 2</a:t>
            </a:r>
            <a:r>
              <a:rPr lang="en-US" altLang="en-US" dirty="0" smtClean="0"/>
              <a:t>,</a:t>
            </a:r>
          </a:p>
          <a:p>
            <a:r>
              <a:rPr lang="en-US" altLang="en-US" dirty="0" smtClean="0"/>
              <a:t> </a:t>
            </a:r>
            <a:r>
              <a:rPr lang="en-US" altLang="en-US" dirty="0"/>
              <a:t>1776 to position 6, 1812 to position 2, </a:t>
            </a:r>
          </a:p>
          <a:p>
            <a:r>
              <a:rPr lang="en-US" altLang="en-US" dirty="0"/>
              <a:t>which causes a collision. Rehashing is then done to store 1812 in position 3.</a:t>
            </a:r>
          </a:p>
          <a:p>
            <a:endParaRPr lang="en-US" altLang="en-US" dirty="0"/>
          </a:p>
          <a:p>
            <a:r>
              <a:rPr lang="en-US" altLang="en-US" dirty="0"/>
              <a:t>Then 1918 is hashed to position 8 </a:t>
            </a:r>
            <a:r>
              <a:rPr lang="en-US" altLang="en-US" dirty="0" smtClean="0"/>
              <a:t>and</a:t>
            </a:r>
          </a:p>
          <a:p>
            <a:r>
              <a:rPr lang="en-US" altLang="en-US" dirty="0" smtClean="0"/>
              <a:t> </a:t>
            </a:r>
            <a:r>
              <a:rPr lang="en-US" altLang="en-US" dirty="0"/>
              <a:t>1942 hashed to position 2 again. </a:t>
            </a:r>
          </a:p>
          <a:p>
            <a:r>
              <a:rPr lang="en-US" altLang="en-US" dirty="0"/>
              <a:t>Rehashing is then done to position 3, which is occupied.</a:t>
            </a:r>
          </a:p>
          <a:p>
            <a:r>
              <a:rPr lang="en-US" altLang="en-US" dirty="0"/>
              <a:t>Another rehashing is then done to store 1942 in position 4.</a:t>
            </a:r>
          </a:p>
          <a:p>
            <a:endParaRPr lang="en-SG" altLang="en-US" dirty="0"/>
          </a:p>
          <a:p>
            <a:endParaRPr lang="en-SG" altLang="en-US" dirty="0"/>
          </a:p>
        </p:txBody>
      </p:sp>
      <p:sp>
        <p:nvSpPr>
          <p:cNvPr id="125956"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6AEE9EB4-6BE4-4CC7-8CAA-1D4081D9C1F9}"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25957"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7816601E-9539-4463-A70E-83B9426CD60A}" type="slidenum">
              <a:rPr lang="zh-CN" altLang="en-US" sz="1300" i="0" smtClean="0">
                <a:latin typeface="Times New Roman" panose="02020603050405020304" pitchFamily="18" charset="0"/>
              </a:rPr>
              <a:pPr/>
              <a:t>93</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3730018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Now let’s look at a generic algorithm for searching a hash table with rehashing.</a:t>
            </a:r>
          </a:p>
          <a:p>
            <a:endParaRPr lang="en-US" altLang="en-US" dirty="0"/>
          </a:p>
          <a:p>
            <a:r>
              <a:rPr lang="en-US" altLang="en-US" dirty="0"/>
              <a:t>Firstly, we compute the hash code by the hash function, code = f(k</a:t>
            </a:r>
            <a:r>
              <a:rPr lang="en-US" altLang="en-US" dirty="0" smtClean="0"/>
              <a:t>).</a:t>
            </a:r>
          </a:p>
          <a:p>
            <a:endParaRPr lang="en-US" altLang="en-US" dirty="0"/>
          </a:p>
          <a:p>
            <a:r>
              <a:rPr lang="en-US" altLang="en-US" dirty="0"/>
              <a:t>Then we initialize </a:t>
            </a:r>
            <a:r>
              <a:rPr lang="en-US" altLang="en-US" dirty="0" err="1"/>
              <a:t>loc</a:t>
            </a:r>
            <a:r>
              <a:rPr lang="en-US" altLang="en-US" dirty="0"/>
              <a:t> as the starting position, which is given by the code. </a:t>
            </a:r>
          </a:p>
          <a:p>
            <a:r>
              <a:rPr lang="en-US" altLang="en-US" dirty="0"/>
              <a:t>For completeness, we also include the initialization of the answer to be a blank structure.</a:t>
            </a:r>
          </a:p>
          <a:p>
            <a:endParaRPr lang="en-US" altLang="en-US" dirty="0"/>
          </a:p>
          <a:p>
            <a:r>
              <a:rPr lang="en-US" altLang="en-US" dirty="0"/>
              <a:t>Now, a while loop is used, which first checks if the hash cell H[</a:t>
            </a:r>
            <a:r>
              <a:rPr lang="en-US" altLang="en-US" dirty="0" err="1"/>
              <a:t>loc</a:t>
            </a:r>
            <a:r>
              <a:rPr lang="en-US" altLang="en-US" dirty="0"/>
              <a:t>] is empty.</a:t>
            </a:r>
          </a:p>
          <a:p>
            <a:r>
              <a:rPr lang="en-US" altLang="en-US" dirty="0"/>
              <a:t>While it is not empty, the algorithm checks if the key in H[</a:t>
            </a:r>
            <a:r>
              <a:rPr lang="en-US" altLang="en-US" dirty="0" err="1"/>
              <a:t>loc</a:t>
            </a:r>
            <a:r>
              <a:rPr lang="en-US" altLang="en-US" dirty="0"/>
              <a:t>] equals our target k.</a:t>
            </a:r>
          </a:p>
          <a:p>
            <a:r>
              <a:rPr lang="en-US" altLang="en-US" dirty="0"/>
              <a:t>If so, the target is found and we set the answer </a:t>
            </a:r>
            <a:r>
              <a:rPr lang="en-US" altLang="en-US" dirty="0" err="1"/>
              <a:t>ans</a:t>
            </a:r>
            <a:r>
              <a:rPr lang="en-US" altLang="en-US" dirty="0"/>
              <a:t> to the cell H[</a:t>
            </a:r>
            <a:r>
              <a:rPr lang="en-US" altLang="en-US" dirty="0" err="1"/>
              <a:t>loc</a:t>
            </a:r>
            <a:r>
              <a:rPr lang="en-US" altLang="en-US" dirty="0"/>
              <a:t>] and</a:t>
            </a:r>
          </a:p>
          <a:p>
            <a:r>
              <a:rPr lang="en-US" altLang="en-US" dirty="0" smtClean="0"/>
              <a:t>&lt;&lt;animation</a:t>
            </a:r>
            <a:r>
              <a:rPr lang="en-US" altLang="en-US" baseline="0" dirty="0" smtClean="0"/>
              <a:t> 3&gt;&gt;</a:t>
            </a:r>
            <a:r>
              <a:rPr lang="en-US" altLang="en-US" dirty="0" smtClean="0"/>
              <a:t>we </a:t>
            </a:r>
            <a:r>
              <a:rPr lang="en-US" altLang="en-US" dirty="0"/>
              <a:t>are done.</a:t>
            </a:r>
          </a:p>
          <a:p>
            <a:r>
              <a:rPr lang="en-US" altLang="en-US" dirty="0"/>
              <a:t>Otherwise, rehashing is needed to continue the search</a:t>
            </a:r>
            <a:r>
              <a:rPr lang="en-US" altLang="en-US" dirty="0" smtClean="0"/>
              <a:t>. &lt;&lt;animation 4&gt;&gt;</a:t>
            </a:r>
            <a:endParaRPr lang="en-US" altLang="en-US" dirty="0"/>
          </a:p>
          <a:p>
            <a:r>
              <a:rPr lang="en-US" altLang="en-US" dirty="0"/>
              <a:t>The next location is given by calling the rehash function on loc.</a:t>
            </a:r>
          </a:p>
          <a:p>
            <a:r>
              <a:rPr lang="en-US" altLang="en-US" dirty="0"/>
              <a:t>If we use linear </a:t>
            </a:r>
            <a:r>
              <a:rPr lang="en-US" altLang="en-US" dirty="0" err="1"/>
              <a:t>prob</a:t>
            </a:r>
            <a:r>
              <a:rPr lang="en-US" altLang="en-US" dirty="0"/>
              <a:t>, the rehash function will simply be loc+1.</a:t>
            </a:r>
          </a:p>
          <a:p>
            <a:r>
              <a:rPr lang="en-US" altLang="en-US" dirty="0"/>
              <a:t>However, we can a more complex function as well.</a:t>
            </a:r>
          </a:p>
          <a:p>
            <a:endParaRPr lang="en-US" altLang="en-US" dirty="0"/>
          </a:p>
          <a:p>
            <a:r>
              <a:rPr lang="en-US" altLang="en-US" dirty="0"/>
              <a:t>To ensure the algorithm does not get into an infinite loop.</a:t>
            </a:r>
          </a:p>
          <a:p>
            <a:r>
              <a:rPr lang="en-US" altLang="en-US" dirty="0"/>
              <a:t>we also check if the rehashed location is the same as the starting location code.</a:t>
            </a:r>
          </a:p>
          <a:p>
            <a:r>
              <a:rPr lang="en-US" altLang="en-US" dirty="0"/>
              <a:t>If so, we would have already searched through the table one round and</a:t>
            </a:r>
          </a:p>
          <a:p>
            <a:r>
              <a:rPr lang="en-US" altLang="en-US" dirty="0"/>
              <a:t>Thus the algorithm terminates with a failure.</a:t>
            </a:r>
          </a:p>
          <a:p>
            <a:r>
              <a:rPr lang="en-US" altLang="en-US" dirty="0"/>
              <a:t>When that does not happen, the algorithm repeats the while loop, </a:t>
            </a:r>
          </a:p>
          <a:p>
            <a:r>
              <a:rPr lang="en-US" altLang="en-US" dirty="0"/>
              <a:t>until an empty slot is encountered or the key is found</a:t>
            </a:r>
            <a:r>
              <a:rPr lang="en-SG" altLang="en-US" dirty="0"/>
              <a:t>.</a:t>
            </a:r>
            <a:endParaRPr lang="en-US" altLang="en-US" dirty="0"/>
          </a:p>
          <a:p>
            <a:endParaRPr lang="en-SG" altLang="en-US" dirty="0"/>
          </a:p>
        </p:txBody>
      </p:sp>
      <p:sp>
        <p:nvSpPr>
          <p:cNvPr id="128004"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AF59DE6F-5458-47BD-867F-6D64C102EABE}"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28005"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3FAC3B36-3DDF-4874-87BD-27CCF8B75CDF}" type="slidenum">
              <a:rPr lang="zh-CN" altLang="en-US" sz="1300" i="0" smtClean="0">
                <a:latin typeface="Times New Roman" panose="02020603050405020304" pitchFamily="18" charset="0"/>
              </a:rPr>
              <a:pPr/>
              <a:t>94</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17071326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en-US" dirty="0" smtClean="0"/>
              <a:t>Now, lets consider the behaviour of rehashing with linear probing</a:t>
            </a:r>
          </a:p>
          <a:p>
            <a:r>
              <a:rPr lang="en-SG" altLang="en-US" dirty="0" smtClean="0"/>
              <a:t>There should be three possible outcomes of searching:</a:t>
            </a:r>
          </a:p>
          <a:p>
            <a:r>
              <a:rPr lang="en-SG" altLang="en-US" dirty="0" smtClean="0"/>
              <a:t>First, the key found at a </a:t>
            </a:r>
            <a:r>
              <a:rPr lang="en-SG" altLang="en-US" dirty="0" err="1" smtClean="0"/>
              <a:t>a</a:t>
            </a:r>
            <a:r>
              <a:rPr lang="en-SG" altLang="en-US" dirty="0" smtClean="0"/>
              <a:t> location h(k), which indicates a success. </a:t>
            </a:r>
          </a:p>
          <a:p>
            <a:r>
              <a:rPr lang="en-SG" altLang="en-US" dirty="0" smtClean="0"/>
              <a:t>Or the search encounters an empty position, which means the search has failed. </a:t>
            </a:r>
          </a:p>
          <a:p>
            <a:r>
              <a:rPr lang="en-US" altLang="en-US" dirty="0" smtClean="0"/>
              <a:t>Otherwise, the search continues to </a:t>
            </a:r>
            <a:r>
              <a:rPr lang="en-SG" altLang="en-US" dirty="0" smtClean="0"/>
              <a:t>probe table downwards subject to mod table size </a:t>
            </a:r>
          </a:p>
          <a:p>
            <a:r>
              <a:rPr lang="en-SG" altLang="en-US" dirty="0" smtClean="0"/>
              <a:t>until the key is found or an empty slot met or the whole table has been searched and we come back to the first position of entry.</a:t>
            </a:r>
          </a:p>
          <a:p>
            <a:endParaRPr lang="en-US" altLang="en-US" dirty="0" smtClean="0"/>
          </a:p>
          <a:p>
            <a:r>
              <a:rPr lang="en-US" altLang="en-US" dirty="0" smtClean="0"/>
              <a:t>Also, using the above algorithm, you need to take extra care when you want to delete a key.</a:t>
            </a:r>
          </a:p>
          <a:p>
            <a:endParaRPr lang="en-US" altLang="en-US" dirty="0" smtClean="0"/>
          </a:p>
          <a:p>
            <a:r>
              <a:rPr lang="en-US" altLang="en-US" dirty="0" smtClean="0"/>
              <a:t>Simply, we may say that a</a:t>
            </a:r>
            <a:r>
              <a:rPr lang="en-SG" altLang="en-US" dirty="0" smtClean="0"/>
              <a:t> slot becomes empty when an element is deleted.</a:t>
            </a:r>
          </a:p>
          <a:p>
            <a:r>
              <a:rPr lang="en-SG" altLang="en-US" dirty="0" smtClean="0"/>
              <a:t>However, according to the algorithm, an empty slot stops the search in the table.</a:t>
            </a:r>
          </a:p>
          <a:p>
            <a:r>
              <a:rPr lang="en-SG" altLang="en-US" dirty="0" smtClean="0"/>
              <a:t>As such, a deleted cell should be marked as ‘obsolete’ or 'tombstone' instead, </a:t>
            </a:r>
          </a:p>
          <a:p>
            <a:r>
              <a:rPr lang="en-SG" altLang="en-US" dirty="0" smtClean="0"/>
              <a:t>so that searching will not stop there</a:t>
            </a:r>
          </a:p>
          <a:p>
            <a:endParaRPr lang="en-SG" altLang="en-US" dirty="0" smtClean="0"/>
          </a:p>
          <a:p>
            <a:endParaRPr lang="en-GB" dirty="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95</a:t>
            </a:fld>
            <a:endParaRPr lang="en-US" altLang="zh-CN"/>
          </a:p>
        </p:txBody>
      </p:sp>
    </p:spTree>
    <p:extLst>
      <p:ext uri="{BB962C8B-B14F-4D97-AF65-F5344CB8AC3E}">
        <p14:creationId xmlns:p14="http://schemas.microsoft.com/office/powerpoint/2010/main" val="148647175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Linear probing is a simple rehashing method. Unfortunately, it has some limitations.</a:t>
            </a:r>
          </a:p>
          <a:p>
            <a:r>
              <a:rPr lang="en-US" altLang="en-US" dirty="0"/>
              <a:t>As we can imagine, in open address hashing, </a:t>
            </a:r>
            <a:r>
              <a:rPr lang="en-SG" altLang="en-US" dirty="0"/>
              <a:t>searching is expensive when the load factor approaches 1.</a:t>
            </a:r>
          </a:p>
          <a:p>
            <a:r>
              <a:rPr lang="en-SG" altLang="en-US" dirty="0"/>
              <a:t>For linear probing, the problem can happen earlier, if keys are hashed to nearby places in the hash table.</a:t>
            </a:r>
          </a:p>
          <a:p>
            <a:r>
              <a:rPr lang="en-SG" altLang="en-US" dirty="0"/>
              <a:t>We call this phenomenon Primary clustering, which is characterized by long runs of occupied slots.</a:t>
            </a:r>
          </a:p>
          <a:p>
            <a:endParaRPr lang="en-US" altLang="en-US" dirty="0"/>
          </a:p>
          <a:p>
            <a:r>
              <a:rPr lang="en-US" altLang="en-US" dirty="0"/>
              <a:t>To alleviate this problem, a method called double hashing is proposed.</a:t>
            </a:r>
          </a:p>
          <a:p>
            <a:r>
              <a:rPr lang="en-US" altLang="en-US" dirty="0"/>
              <a:t>The basic idea of double hashing is to jump away from the place of collision.</a:t>
            </a:r>
          </a:p>
          <a:p>
            <a:r>
              <a:rPr lang="en-US" altLang="en-US" dirty="0"/>
              <a:t>To add randomness, the distance of jumping can be a function of the key.</a:t>
            </a:r>
          </a:p>
          <a:p>
            <a:endParaRPr lang="en-US" altLang="en-US" dirty="0"/>
          </a:p>
          <a:p>
            <a:r>
              <a:rPr lang="en-US" altLang="en-US" dirty="0"/>
              <a:t>Therefore, double hashing first computes a distance d by calling a hash increment function </a:t>
            </a:r>
          </a:p>
          <a:p>
            <a:r>
              <a:rPr lang="en-US" altLang="en-US" dirty="0"/>
              <a:t>based on the key k.</a:t>
            </a:r>
          </a:p>
          <a:p>
            <a:r>
              <a:rPr lang="en-US" altLang="en-US" dirty="0"/>
              <a:t>Then the rehashing function is simply j + d mod h to keep the hash location within the table.</a:t>
            </a:r>
          </a:p>
          <a:p>
            <a:endParaRPr lang="en-US" altLang="en-US" dirty="0"/>
          </a:p>
          <a:p>
            <a:r>
              <a:rPr lang="en-US" altLang="en-US" dirty="0"/>
              <a:t>Note that in real application, we typically pick a prime number as the hash table size h.</a:t>
            </a:r>
          </a:p>
          <a:p>
            <a:endParaRPr lang="en-US" altLang="en-US" dirty="0"/>
          </a:p>
          <a:p>
            <a:endParaRPr lang="en-SG" altLang="en-US" dirty="0"/>
          </a:p>
          <a:p>
            <a:endParaRPr lang="en-SG" altLang="en-US" dirty="0"/>
          </a:p>
          <a:p>
            <a:endParaRPr lang="en-SG" altLang="en-US" dirty="0"/>
          </a:p>
        </p:txBody>
      </p:sp>
      <p:sp>
        <p:nvSpPr>
          <p:cNvPr id="130052"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0E4CBC71-81AF-4DA8-B824-0EF2AD5A8F40}"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30053"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83F7F804-BF08-4A81-998C-20584571F153}" type="slidenum">
              <a:rPr lang="zh-CN" altLang="en-US" sz="1300" i="0" smtClean="0">
                <a:latin typeface="Times New Roman" panose="02020603050405020304" pitchFamily="18" charset="0"/>
              </a:rPr>
              <a:pPr/>
              <a:t>96</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20827479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To compare between linear probing and double hashing,</a:t>
            </a:r>
          </a:p>
          <a:p>
            <a:endParaRPr lang="en-US" altLang="en-US" dirty="0"/>
          </a:p>
          <a:p>
            <a:r>
              <a:rPr lang="en-SG" altLang="en-US" dirty="0"/>
              <a:t>let’s consider an example of linear probing and double hashing to store the following keys</a:t>
            </a:r>
          </a:p>
          <a:p>
            <a:endParaRPr lang="en-SG" altLang="en-US" dirty="0"/>
          </a:p>
          <a:p>
            <a:r>
              <a:rPr lang="en-SG" altLang="en-US" dirty="0"/>
              <a:t>For linear probing, we use the hash function f(k) = k mod 11  and  </a:t>
            </a:r>
          </a:p>
          <a:p>
            <a:r>
              <a:rPr lang="en-SG" altLang="en-US" dirty="0"/>
              <a:t>the rehashing function rehash(j) = (j+1) mod 11 </a:t>
            </a:r>
          </a:p>
          <a:p>
            <a:endParaRPr lang="en-SG" altLang="en-US" dirty="0"/>
          </a:p>
          <a:p>
            <a:r>
              <a:rPr lang="en-SG" altLang="en-US" dirty="0"/>
              <a:t>For double hashing, we use the same hash function f (k) = k mod 11, </a:t>
            </a:r>
          </a:p>
          <a:p>
            <a:r>
              <a:rPr lang="en-SG" altLang="en-US" dirty="0"/>
              <a:t>but compute a hash increment function d = k mod 8 + 1, which is used</a:t>
            </a:r>
            <a:br>
              <a:rPr lang="en-SG" altLang="en-US" dirty="0"/>
            </a:br>
            <a:r>
              <a:rPr lang="en-SG" altLang="en-US" dirty="0"/>
              <a:t>in the rehashing function rehash (j, d) = (</a:t>
            </a:r>
            <a:r>
              <a:rPr lang="en-SG" altLang="en-US" dirty="0" err="1"/>
              <a:t>j+d</a:t>
            </a:r>
            <a:r>
              <a:rPr lang="en-SG" altLang="en-US" dirty="0"/>
              <a:t> ) mod 11</a:t>
            </a:r>
          </a:p>
          <a:p>
            <a:endParaRPr lang="en-SG" altLang="en-US" dirty="0"/>
          </a:p>
          <a:p>
            <a:endParaRPr lang="en-SG" altLang="en-US" dirty="0"/>
          </a:p>
          <a:p>
            <a:endParaRPr lang="en-SG" altLang="en-US" dirty="0"/>
          </a:p>
        </p:txBody>
      </p:sp>
      <p:sp>
        <p:nvSpPr>
          <p:cNvPr id="132100"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F01CD274-D80D-4E41-86F9-474F5FECB883}"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32101"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BB9D1E6A-3382-40F4-93AB-F0130F658C43}" type="slidenum">
              <a:rPr lang="zh-CN" altLang="en-US" sz="1300" i="0" smtClean="0">
                <a:latin typeface="Times New Roman" panose="02020603050405020304" pitchFamily="18" charset="0"/>
              </a:rPr>
              <a:pPr/>
              <a:t>97</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19779796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t>Now let’s see linear probing and double hashing working side by side.</a:t>
            </a:r>
          </a:p>
          <a:p>
            <a:r>
              <a:rPr lang="en-US" altLang="en-US" dirty="0" smtClean="0"/>
              <a:t>&lt;&lt;animation 1&gt;&gt;Given </a:t>
            </a:r>
            <a:r>
              <a:rPr lang="en-US" altLang="en-US" dirty="0"/>
              <a:t>the same series of keys</a:t>
            </a:r>
            <a:r>
              <a:rPr lang="en-US" altLang="en-US" dirty="0" smtClean="0"/>
              <a:t>,</a:t>
            </a:r>
          </a:p>
          <a:p>
            <a:r>
              <a:rPr lang="en-US" altLang="en-US" dirty="0" smtClean="0"/>
              <a:t>&lt;&lt;animation 2&gt;&gt; </a:t>
            </a:r>
            <a:r>
              <a:rPr lang="en-US" altLang="en-US" dirty="0"/>
              <a:t>we see that the first six keys are stored, without any collision</a:t>
            </a:r>
            <a:r>
              <a:rPr lang="en-US" altLang="en-US" dirty="0" smtClean="0"/>
              <a:t>, in </a:t>
            </a:r>
            <a:r>
              <a:rPr lang="en-US" altLang="en-US" dirty="0"/>
              <a:t>the same locations of the two </a:t>
            </a:r>
            <a:r>
              <a:rPr lang="en-US" altLang="en-US" dirty="0" smtClean="0"/>
              <a:t>tables&lt;&lt;animation 3 </a:t>
            </a:r>
            <a:r>
              <a:rPr lang="en-US" altLang="en-US" dirty="0" err="1" smtClean="0"/>
              <a:t>tp</a:t>
            </a:r>
            <a:r>
              <a:rPr lang="en-US" altLang="en-US" dirty="0" smtClean="0"/>
              <a:t> 13&gt;&gt;.</a:t>
            </a:r>
            <a:endParaRPr lang="en-US" altLang="en-US" dirty="0"/>
          </a:p>
          <a:p>
            <a:endParaRPr lang="en-US" altLang="en-US" dirty="0"/>
          </a:p>
          <a:p>
            <a:r>
              <a:rPr lang="en-US" altLang="en-US" dirty="0" smtClean="0"/>
              <a:t>&lt;&lt;Animation 14&gt;&gt;However</a:t>
            </a:r>
            <a:r>
              <a:rPr lang="en-US" altLang="en-US" dirty="0"/>
              <a:t>, 1942 is causing a collision in position 6. </a:t>
            </a:r>
            <a:endParaRPr lang="en-US" altLang="en-US" dirty="0" smtClean="0"/>
          </a:p>
          <a:p>
            <a:r>
              <a:rPr lang="en-US" altLang="en-US" dirty="0" smtClean="0"/>
              <a:t>&lt;&lt;animation 15&gt;&gt;Using </a:t>
            </a:r>
            <a:r>
              <a:rPr lang="en-US" altLang="en-US" dirty="0"/>
              <a:t>linear probing, it has to be rehashed three times</a:t>
            </a:r>
          </a:p>
          <a:p>
            <a:r>
              <a:rPr lang="en-US" altLang="en-US" dirty="0"/>
              <a:t>to store in location 9. This unfortunately add to the long chain of occupied slot. </a:t>
            </a:r>
          </a:p>
          <a:p>
            <a:endParaRPr lang="en-US" altLang="en-US" dirty="0"/>
          </a:p>
          <a:p>
            <a:r>
              <a:rPr lang="en-US" altLang="en-US" dirty="0" smtClean="0"/>
              <a:t>&lt;&lt;animation 6&gt;&gt;When </a:t>
            </a:r>
            <a:r>
              <a:rPr lang="en-US" altLang="en-US" dirty="0"/>
              <a:t>1340 is hashed to position 9, </a:t>
            </a:r>
            <a:endParaRPr lang="en-US" altLang="en-US" dirty="0" smtClean="0"/>
          </a:p>
          <a:p>
            <a:r>
              <a:rPr lang="en-US" altLang="en-US" dirty="0" smtClean="0"/>
              <a:t>&lt;&lt;animation 7&gt;&gt;it </a:t>
            </a:r>
            <a:r>
              <a:rPr lang="en-US" altLang="en-US" dirty="0"/>
              <a:t>has to be rehashed twice to position 0, again making the long chain even longer.</a:t>
            </a:r>
          </a:p>
          <a:p>
            <a:endParaRPr lang="en-US" altLang="en-US" dirty="0"/>
          </a:p>
          <a:p>
            <a:r>
              <a:rPr lang="en-US" altLang="en-US" dirty="0"/>
              <a:t>For double hashing, on the other hand, </a:t>
            </a:r>
            <a:r>
              <a:rPr lang="en-US" altLang="en-US" dirty="0" smtClean="0"/>
              <a:t>&lt;&lt;animation 7&gt;&gt;1942 </a:t>
            </a:r>
            <a:r>
              <a:rPr lang="en-US" altLang="en-US" dirty="0"/>
              <a:t>is rehashed </a:t>
            </a:r>
            <a:r>
              <a:rPr lang="en-US" altLang="en-US" dirty="0" smtClean="0"/>
              <a:t>to &lt;&lt;animation 8&gt;&gt; </a:t>
            </a:r>
            <a:r>
              <a:rPr lang="en-US" altLang="en-US" dirty="0"/>
              <a:t>position 2, away from the other keys.</a:t>
            </a:r>
          </a:p>
          <a:p>
            <a:r>
              <a:rPr lang="en-US" altLang="en-US" dirty="0"/>
              <a:t>And </a:t>
            </a:r>
            <a:r>
              <a:rPr lang="en-US" altLang="en-US" dirty="0" smtClean="0"/>
              <a:t>&lt;&lt;animation 8&gt;&gt;when </a:t>
            </a:r>
            <a:r>
              <a:rPr lang="en-US" altLang="en-US" dirty="0"/>
              <a:t>1340 is hashed </a:t>
            </a:r>
            <a:r>
              <a:rPr lang="en-US" altLang="en-US" dirty="0" smtClean="0"/>
              <a:t>to&lt;&lt;animation 10&gt;&gt; </a:t>
            </a:r>
            <a:r>
              <a:rPr lang="en-US" altLang="en-US" dirty="0"/>
              <a:t>position 9. It can be stored readily without collision.</a:t>
            </a:r>
          </a:p>
          <a:p>
            <a:endParaRPr lang="en-US" altLang="en-US" dirty="0"/>
          </a:p>
          <a:p>
            <a:r>
              <a:rPr lang="en-US" altLang="en-US" dirty="0"/>
              <a:t>Although this is just an illustration, you can see that double hashing has a better chance of </a:t>
            </a:r>
            <a:r>
              <a:rPr lang="en-US" altLang="en-US" dirty="0" smtClean="0"/>
              <a:t>spreading the keys, </a:t>
            </a:r>
            <a:r>
              <a:rPr lang="en-US" altLang="en-US" dirty="0"/>
              <a:t>more evenly over the table </a:t>
            </a:r>
            <a:endParaRPr lang="en-US" altLang="en-US" dirty="0" smtClean="0"/>
          </a:p>
          <a:p>
            <a:r>
              <a:rPr lang="en-US" altLang="en-US" dirty="0" smtClean="0"/>
              <a:t>and </a:t>
            </a:r>
            <a:r>
              <a:rPr lang="en-US" altLang="en-US" dirty="0"/>
              <a:t>thus may reduce the chance of collisions and rehashing. </a:t>
            </a:r>
            <a:endParaRPr lang="en-US" altLang="en-US" dirty="0" smtClean="0"/>
          </a:p>
          <a:p>
            <a:endParaRPr lang="en-US" altLang="en-US" dirty="0"/>
          </a:p>
          <a:p>
            <a:endParaRPr lang="en-US" altLang="en-US" dirty="0" smtClean="0"/>
          </a:p>
          <a:p>
            <a:endParaRPr lang="en-US" altLang="en-US" dirty="0" smtClean="0"/>
          </a:p>
          <a:p>
            <a:endParaRPr lang="en-US" altLang="en-US" dirty="0" smtClean="0"/>
          </a:p>
          <a:p>
            <a:endParaRPr lang="en-US" altLang="en-US" dirty="0"/>
          </a:p>
          <a:p>
            <a:endParaRPr lang="en-SG" altLang="en-US" dirty="0"/>
          </a:p>
        </p:txBody>
      </p:sp>
      <p:sp>
        <p:nvSpPr>
          <p:cNvPr id="134148" name="Date Placeholder 3"/>
          <p:cNvSpPr>
            <a:spLocks noGrp="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4CA49916-B058-4F22-96A6-2B22F96FC3BE}" type="datetime1">
              <a:rPr lang="zh-CN" altLang="en-US" sz="1300" i="0" smtClean="0">
                <a:latin typeface="Times New Roman" panose="02020603050405020304" pitchFamily="18" charset="0"/>
              </a:rPr>
              <a:pPr/>
              <a:t>2017/1/5</a:t>
            </a:fld>
            <a:endParaRPr lang="en-US" altLang="zh-CN" sz="1300" i="0">
              <a:latin typeface="Times New Roman" panose="02020603050405020304" pitchFamily="18" charset="0"/>
            </a:endParaRPr>
          </a:p>
        </p:txBody>
      </p:sp>
      <p:sp>
        <p:nvSpPr>
          <p:cNvPr id="134149" name="Slide Number Placeholder 4"/>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41388">
              <a:defRPr sz="2400" i="1">
                <a:solidFill>
                  <a:schemeClr val="tx1"/>
                </a:solidFill>
                <a:latin typeface="Arial" panose="020B0604020202020204" pitchFamily="34" charset="0"/>
              </a:defRPr>
            </a:lvl1pPr>
            <a:lvl2pPr marL="742950" indent="-285750" defTabSz="941388">
              <a:defRPr sz="2400" i="1">
                <a:solidFill>
                  <a:schemeClr val="tx1"/>
                </a:solidFill>
                <a:latin typeface="Arial" panose="020B0604020202020204" pitchFamily="34" charset="0"/>
              </a:defRPr>
            </a:lvl2pPr>
            <a:lvl3pPr marL="1143000" indent="-228600" defTabSz="941388">
              <a:defRPr sz="2400" i="1">
                <a:solidFill>
                  <a:schemeClr val="tx1"/>
                </a:solidFill>
                <a:latin typeface="Arial" panose="020B0604020202020204" pitchFamily="34" charset="0"/>
              </a:defRPr>
            </a:lvl3pPr>
            <a:lvl4pPr marL="1600200" indent="-228600" defTabSz="941388">
              <a:defRPr sz="2400" i="1">
                <a:solidFill>
                  <a:schemeClr val="tx1"/>
                </a:solidFill>
                <a:latin typeface="Arial" panose="020B0604020202020204" pitchFamily="34" charset="0"/>
              </a:defRPr>
            </a:lvl4pPr>
            <a:lvl5pPr marL="2057400" indent="-228600" defTabSz="941388">
              <a:defRPr sz="2400" i="1">
                <a:solidFill>
                  <a:schemeClr val="tx1"/>
                </a:solidFill>
                <a:latin typeface="Arial" panose="020B0604020202020204" pitchFamily="34" charset="0"/>
              </a:defRPr>
            </a:lvl5pPr>
            <a:lvl6pPr marL="2514600" indent="-228600" defTabSz="941388" eaLnBrk="0" fontAlgn="base" hangingPunct="0">
              <a:spcBef>
                <a:spcPct val="0"/>
              </a:spcBef>
              <a:spcAft>
                <a:spcPct val="0"/>
              </a:spcAft>
              <a:defRPr sz="2400" i="1">
                <a:solidFill>
                  <a:schemeClr val="tx1"/>
                </a:solidFill>
                <a:latin typeface="Arial" panose="020B0604020202020204" pitchFamily="34" charset="0"/>
              </a:defRPr>
            </a:lvl6pPr>
            <a:lvl7pPr marL="2971800" indent="-228600" defTabSz="941388" eaLnBrk="0" fontAlgn="base" hangingPunct="0">
              <a:spcBef>
                <a:spcPct val="0"/>
              </a:spcBef>
              <a:spcAft>
                <a:spcPct val="0"/>
              </a:spcAft>
              <a:defRPr sz="2400" i="1">
                <a:solidFill>
                  <a:schemeClr val="tx1"/>
                </a:solidFill>
                <a:latin typeface="Arial" panose="020B0604020202020204" pitchFamily="34" charset="0"/>
              </a:defRPr>
            </a:lvl7pPr>
            <a:lvl8pPr marL="3429000" indent="-228600" defTabSz="941388" eaLnBrk="0" fontAlgn="base" hangingPunct="0">
              <a:spcBef>
                <a:spcPct val="0"/>
              </a:spcBef>
              <a:spcAft>
                <a:spcPct val="0"/>
              </a:spcAft>
              <a:defRPr sz="2400" i="1">
                <a:solidFill>
                  <a:schemeClr val="tx1"/>
                </a:solidFill>
                <a:latin typeface="Arial" panose="020B0604020202020204" pitchFamily="34" charset="0"/>
              </a:defRPr>
            </a:lvl8pPr>
            <a:lvl9pPr marL="3886200" indent="-228600" defTabSz="941388" eaLnBrk="0" fontAlgn="base" hangingPunct="0">
              <a:spcBef>
                <a:spcPct val="0"/>
              </a:spcBef>
              <a:spcAft>
                <a:spcPct val="0"/>
              </a:spcAft>
              <a:defRPr sz="2400" i="1">
                <a:solidFill>
                  <a:schemeClr val="tx1"/>
                </a:solidFill>
                <a:latin typeface="Arial" panose="020B0604020202020204" pitchFamily="34" charset="0"/>
              </a:defRPr>
            </a:lvl9pPr>
          </a:lstStyle>
          <a:p>
            <a:fld id="{9DA76B0D-E55D-42EA-BB1F-6857C5269691}" type="slidenum">
              <a:rPr lang="zh-CN" altLang="en-US" sz="1300" i="0" smtClean="0">
                <a:latin typeface="Times New Roman" panose="02020603050405020304" pitchFamily="18" charset="0"/>
              </a:rPr>
              <a:pPr/>
              <a:t>98</a:t>
            </a:fld>
            <a:endParaRPr lang="en-US" altLang="zh-CN" sz="1300" i="0">
              <a:latin typeface="Times New Roman" panose="02020603050405020304" pitchFamily="18" charset="0"/>
            </a:endParaRPr>
          </a:p>
        </p:txBody>
      </p:sp>
    </p:spTree>
    <p:extLst>
      <p:ext uri="{BB962C8B-B14F-4D97-AF65-F5344CB8AC3E}">
        <p14:creationId xmlns:p14="http://schemas.microsoft.com/office/powerpoint/2010/main" val="33184382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module, we have looked at another collision handling method known as</a:t>
            </a:r>
          </a:p>
          <a:p>
            <a:r>
              <a:rPr lang="en-US" altLang="en-US" dirty="0" smtClean="0"/>
              <a:t>open address hashing.</a:t>
            </a:r>
          </a:p>
          <a:p>
            <a:endParaRPr lang="en-US" altLang="en-US" dirty="0" smtClean="0"/>
          </a:p>
          <a:p>
            <a:r>
              <a:rPr lang="en-US" altLang="en-US" dirty="0" smtClean="0"/>
              <a:t>Open address hashing and closed address hashing are two distinct types of hashing methods.</a:t>
            </a:r>
          </a:p>
          <a:p>
            <a:r>
              <a:rPr lang="en-US" altLang="en-US" dirty="0" smtClean="0"/>
              <a:t>You should be by now familiar with how they work, their properties and their advantages and limitations.</a:t>
            </a:r>
            <a:endParaRPr lang="en-SG" altLang="en-US" dirty="0" smtClean="0"/>
          </a:p>
        </p:txBody>
      </p:sp>
      <p:sp>
        <p:nvSpPr>
          <p:cNvPr id="4" name="Date Placeholder 3"/>
          <p:cNvSpPr>
            <a:spLocks noGrp="1"/>
          </p:cNvSpPr>
          <p:nvPr>
            <p:ph type="dt" idx="10"/>
          </p:nvPr>
        </p:nvSpPr>
        <p:spPr/>
        <p:txBody>
          <a:bodyPr/>
          <a:lstStyle/>
          <a:p>
            <a:pPr>
              <a:defRPr/>
            </a:pPr>
            <a:fld id="{643AFF80-9B9B-4BBD-AC7E-451BAF6C7E40}" type="datetime1">
              <a:rPr lang="zh-CN" altLang="en-US" smtClean="0"/>
              <a:pPr>
                <a:defRPr/>
              </a:pPr>
              <a:t>2017/1/5</a:t>
            </a:fld>
            <a:endParaRPr lang="en-US" altLang="zh-CN"/>
          </a:p>
        </p:txBody>
      </p:sp>
      <p:sp>
        <p:nvSpPr>
          <p:cNvPr id="5" name="Slide Number Placeholder 4"/>
          <p:cNvSpPr>
            <a:spLocks noGrp="1"/>
          </p:cNvSpPr>
          <p:nvPr>
            <p:ph type="sldNum" sz="quarter" idx="11"/>
          </p:nvPr>
        </p:nvSpPr>
        <p:spPr/>
        <p:txBody>
          <a:bodyPr/>
          <a:lstStyle/>
          <a:p>
            <a:pPr>
              <a:defRPr/>
            </a:pPr>
            <a:fld id="{6FA1C4C4-29D4-499E-BD05-DAD0BE5B4200}" type="slidenum">
              <a:rPr lang="zh-CN" altLang="en-US" smtClean="0"/>
              <a:pPr>
                <a:defRPr/>
              </a:pPr>
              <a:t>99</a:t>
            </a:fld>
            <a:endParaRPr lang="en-US" altLang="zh-CN"/>
          </a:p>
        </p:txBody>
      </p:sp>
    </p:spTree>
    <p:extLst>
      <p:ext uri="{BB962C8B-B14F-4D97-AF65-F5344CB8AC3E}">
        <p14:creationId xmlns:p14="http://schemas.microsoft.com/office/powerpoint/2010/main" val="369543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36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40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
        <p:nvSpPr>
          <p:cNvPr id="9" name="Rectangle 6"/>
          <p:cNvSpPr>
            <a:spLocks noGrp="1" noChangeArrowheads="1"/>
          </p:cNvSpPr>
          <p:nvPr>
            <p:ph type="sldNum" sz="quarter" idx="14"/>
          </p:nvPr>
        </p:nvSpPr>
        <p:spPr/>
        <p:txBody>
          <a:bodyPr/>
          <a:lstStyle>
            <a:lvl1pPr>
              <a:defRPr/>
            </a:lvl1pPr>
          </a:lstStyle>
          <a:p>
            <a:pPr>
              <a:defRPr/>
            </a:pPr>
            <a:fld id="{95672172-24B7-4717-88FA-5E1CBFC0B67B}" type="slidenum">
              <a:rPr lang="en-US" altLang="en-US"/>
              <a:pPr>
                <a:defRPr/>
              </a:pPr>
              <a:t>‹#›</a:t>
            </a:fld>
            <a:endParaRPr lang="en-US" altLang="en-US"/>
          </a:p>
        </p:txBody>
      </p:sp>
    </p:spTree>
    <p:extLst>
      <p:ext uri="{BB962C8B-B14F-4D97-AF65-F5344CB8AC3E}">
        <p14:creationId xmlns:p14="http://schemas.microsoft.com/office/powerpoint/2010/main" val="2149940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b="1">
                <a:solidFill>
                  <a:srgbClr val="C00000"/>
                </a:solidFill>
              </a:defRPr>
            </a:lvl1pPr>
          </a:lstStyle>
          <a:p>
            <a:pPr lvl="0"/>
            <a:r>
              <a:rPr lang="en-US" noProof="0"/>
              <a:t>Click to edit Master subtitle style</a:t>
            </a:r>
            <a:endParaRPr lang="en-US" noProof="0" dirty="0"/>
          </a:p>
        </p:txBody>
      </p:sp>
      <p:sp>
        <p:nvSpPr>
          <p:cNvPr id="7" name="Slide Number Placeholder 6"/>
          <p:cNvSpPr>
            <a:spLocks noGrp="1" noChangeArrowheads="1"/>
          </p:cNvSpPr>
          <p:nvPr>
            <p:ph type="sldNum" sz="quarter" idx="10"/>
          </p:nvPr>
        </p:nvSpPr>
        <p:spPr/>
        <p:txBody>
          <a:bodyPr/>
          <a:lstStyle>
            <a:lvl1pPr>
              <a:defRPr/>
            </a:lvl1pPr>
          </a:lstStyle>
          <a:p>
            <a:pPr>
              <a:defRPr/>
            </a:pPr>
            <a:fld id="{E51B5DBB-875B-46D6-B128-A752BFC7763D}" type="slidenum">
              <a:rPr lang="en-US" altLang="en-US"/>
              <a:pPr>
                <a:defRPr/>
              </a:pPr>
              <a:t>‹#›</a:t>
            </a:fld>
            <a:endParaRPr lang="en-US" altLang="en-US"/>
          </a:p>
        </p:txBody>
      </p:sp>
    </p:spTree>
    <p:extLst>
      <p:ext uri="{BB962C8B-B14F-4D97-AF65-F5344CB8AC3E}">
        <p14:creationId xmlns:p14="http://schemas.microsoft.com/office/powerpoint/2010/main" val="16669116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4"/>
          <p:cNvSpPr txBox="1">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09EB7E-502F-41BB-AD61-41A348561A7E}" type="datetime1">
              <a:rPr lang="en-US" smtClean="0"/>
              <a:pPr>
                <a:defRPr/>
              </a:pPr>
              <a:t>1/5/2017</a:t>
            </a:fld>
            <a:endParaRPr lang="en-US"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lgn="r" eaLnBrk="1" hangingPunct="1">
              <a:defRPr/>
            </a:pPr>
            <a:fld id="{F6285B98-55C9-4068-B46A-9288C6758519}" type="slidenum">
              <a:rPr lang="en-US" altLang="en-US" sz="1400" smtClean="0"/>
              <a:pPr algn="r" eaLnBrk="1" hangingPunct="1">
                <a:defRPr/>
              </a:pPr>
              <a:t>‹#›</a:t>
            </a:fld>
            <a:endParaRPr lang="en-US" altLang="en-US" sz="14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TextBox 14"/>
          <p:cNvSpPr txBox="1">
            <a:spLocks noChangeArrowheads="1"/>
          </p:cNvSpPr>
          <p:nvPr/>
        </p:nvSpPr>
        <p:spPr bwMode="auto">
          <a:xfrm>
            <a:off x="225425" y="695325"/>
            <a:ext cx="2390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endParaRPr lang="en-US" altLang="en-US" sz="360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a:spLocks noChangeArrowheads="1"/>
          </p:cNvSpPr>
          <p:nvPr/>
        </p:nvSpPr>
        <p:spPr bwMode="auto">
          <a:xfrm>
            <a:off x="295275" y="327025"/>
            <a:ext cx="7708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1100" b="1" i="0">
                <a:solidFill>
                  <a:srgbClr val="7F7F7F"/>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altLang="en-US" sz="1100" b="1" i="0">
              <a:solidFill>
                <a:srgbClr val="7F7F7F"/>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338523" y="729078"/>
            <a:ext cx="7916281" cy="495300"/>
          </a:xfrm>
          <a:prstGeom prst="rect">
            <a:avLst/>
          </a:prstGeom>
        </p:spPr>
        <p:txBody>
          <a:bodyPr anchor="ctr"/>
          <a:lstStyle>
            <a:lvl1pPr marL="0" indent="0" algn="ctr" defTabSz="91435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57200" y="1471613"/>
            <a:ext cx="8229600" cy="3987800"/>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580399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TextBox 4"/>
          <p:cNvSpPr txBox="1">
            <a:spLocks noChangeArrowheads="1"/>
          </p:cNvSpPr>
          <p:nvPr/>
        </p:nvSpPr>
        <p:spPr bwMode="auto">
          <a:xfrm>
            <a:off x="200025" y="688975"/>
            <a:ext cx="23907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endParaRPr lang="en-US" altLang="en-US" sz="36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lgn="r" eaLnBrk="1" hangingPunct="1">
              <a:defRPr/>
            </a:pPr>
            <a:fld id="{C6F25D85-BBD2-4BE1-B6DC-7C1218DD4566}" type="slidenum">
              <a:rPr lang="en-US" altLang="en-US" sz="1400" smtClean="0"/>
              <a:pPr algn="r" eaLnBrk="1" hangingPunct="1">
                <a:defRPr/>
              </a:pPr>
              <a:t>‹#›</a:t>
            </a:fld>
            <a:endParaRPr lang="en-US" altLang="en-US" sz="1400"/>
          </a:p>
        </p:txBody>
      </p:sp>
      <p:pic>
        <p:nvPicPr>
          <p:cNvPr id="7"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295275" y="327025"/>
            <a:ext cx="7708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1100" b="1" i="0" dirty="0">
                <a:solidFill>
                  <a:srgbClr val="7F7F7F"/>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altLang="en-US" sz="1100" b="1" i="0" dirty="0">
              <a:solidFill>
                <a:srgbClr val="7F7F7F"/>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338523" y="729078"/>
            <a:ext cx="7916281" cy="495300"/>
          </a:xfrm>
          <a:prstGeom prst="rect">
            <a:avLst/>
          </a:prstGeom>
        </p:spPr>
        <p:txBody>
          <a:bodyPr anchor="ctr"/>
          <a:lstStyle>
            <a:lvl1pPr marL="0" indent="0" algn="ctr" defTabSz="91435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317614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34"/>
          <p:cNvSpPr>
            <a:spLocks noGrp="1" noChangeArrowheads="1"/>
          </p:cNvSpPr>
          <p:nvPr>
            <p:ph type="sldNum" sz="quarter" idx="10"/>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mtClean="0">
                <a:ea typeface="SimSun" panose="02010600030101010101" pitchFamily="2" charset="-122"/>
              </a:defRPr>
            </a:lvl1pPr>
          </a:lstStyle>
          <a:p>
            <a:pPr>
              <a:defRPr/>
            </a:pPr>
            <a:fld id="{0C287C44-C3D7-42B0-8C2A-D36A8A696693}" type="slidenum">
              <a:rPr lang="zh-CN" altLang="en-US"/>
              <a:pPr>
                <a:defRPr/>
              </a:pPr>
              <a:t>‹#›</a:t>
            </a:fld>
            <a:endParaRPr lang="en-US" altLang="zh-CN"/>
          </a:p>
        </p:txBody>
      </p:sp>
    </p:spTree>
    <p:extLst>
      <p:ext uri="{BB962C8B-B14F-4D97-AF65-F5344CB8AC3E}">
        <p14:creationId xmlns:p14="http://schemas.microsoft.com/office/powerpoint/2010/main" val="34057614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C8CBADEA-A397-4859-B5E5-8ED511B3EB0E}" type="slidenum">
              <a:rPr lang="en-US" altLang="en-US"/>
              <a:pPr>
                <a:defRPr/>
              </a:pPr>
              <a:t>‹#›</a:t>
            </a:fld>
            <a:endParaRPr lang="en-US" altLang="en-US"/>
          </a:p>
        </p:txBody>
      </p:sp>
      <p:sp>
        <p:nvSpPr>
          <p:cNvPr id="5" name="Rectangle 1036"/>
          <p:cNvSpPr>
            <a:spLocks noChangeArrowheads="1"/>
          </p:cNvSpPr>
          <p:nvPr userDrawn="1"/>
        </p:nvSpPr>
        <p:spPr bwMode="auto">
          <a:xfrm>
            <a:off x="0" y="5943600"/>
            <a:ext cx="9144000" cy="914400"/>
          </a:xfrm>
          <a:prstGeom prst="rect">
            <a:avLst/>
          </a:prstGeom>
          <a:noFill/>
          <a:ln>
            <a:noFill/>
          </a:ln>
          <a:extLst/>
        </p:spPr>
        <p:txBody>
          <a:bodyPr wrap="none"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a:defRPr/>
            </a:pPr>
            <a:endParaRPr lang="zh-CN" altLang="en-US" sz="4400" i="0">
              <a:solidFill>
                <a:srgbClr val="1B1BFF"/>
              </a:solidFill>
              <a:latin typeface="Book Antiqua" pitchFamily="18" charset="0"/>
              <a:ea typeface="SimSun" pitchFamily="2" charset="-122"/>
            </a:endParaRPr>
          </a:p>
        </p:txBody>
      </p:sp>
    </p:spTree>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Lst>
  <p:transition>
    <p:fad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1313" indent="-341313" algn="l" rtl="0" eaLnBrk="0" fontAlgn="base" hangingPunct="0">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1413" indent="-227013" algn="l" rtl="0" eaLnBrk="0" fontAlgn="base" hangingPunct="0">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598613" indent="-227013"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5813" indent="-227013"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6.xml"/><Relationship Id="rId7"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13.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84.xml"/><Relationship Id="rId7"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6.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3.wmf"/><Relationship Id="rId3" Type="http://schemas.openxmlformats.org/officeDocument/2006/relationships/notesSlide" Target="../notesSlides/notesSlide87.xml"/><Relationship Id="rId7" Type="http://schemas.openxmlformats.org/officeDocument/2006/relationships/image" Target="../media/image20.wmf"/><Relationship Id="rId12"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5.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1.w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GB" dirty="0"/>
              <a:t>CE2001/ CZ2001: Algorithms</a:t>
            </a:r>
          </a:p>
        </p:txBody>
      </p:sp>
      <p:sp>
        <p:nvSpPr>
          <p:cNvPr id="3" name="Subtitle 2"/>
          <p:cNvSpPr>
            <a:spLocks noGrp="1"/>
          </p:cNvSpPr>
          <p:nvPr>
            <p:ph type="subTitle" idx="1"/>
          </p:nvPr>
        </p:nvSpPr>
        <p:spPr/>
        <p:txBody>
          <a:bodyPr/>
          <a:lstStyle/>
          <a:p>
            <a:pPr>
              <a:defRPr/>
            </a:pPr>
            <a:r>
              <a:rPr lang="en-GB" sz="3200" dirty="0"/>
              <a:t>Searching</a:t>
            </a:r>
          </a:p>
          <a:p>
            <a:pPr>
              <a:defRPr/>
            </a:pPr>
            <a:endParaRPr lang="en-GB" dirty="0"/>
          </a:p>
        </p:txBody>
      </p:sp>
      <p:sp>
        <p:nvSpPr>
          <p:cNvPr id="7" name="Text Placeholder 3"/>
          <p:cNvSpPr>
            <a:spLocks noGrp="1"/>
          </p:cNvSpPr>
          <p:nvPr>
            <p:ph type="body" sz="quarter" idx="13"/>
          </p:nvPr>
        </p:nvSpPr>
        <p:spPr/>
        <p:txBody>
          <a:bodyPr/>
          <a:lstStyle/>
          <a:p>
            <a:pPr eaLnBrk="1" hangingPunct="1">
              <a:defRPr/>
            </a:pPr>
            <a:r>
              <a:rPr lang="en-US" dirty="0" smtClean="0"/>
              <a:t>Prof</a:t>
            </a:r>
            <a:r>
              <a:rPr lang="en-US" dirty="0"/>
              <a:t>. Tan Ah </a:t>
            </a:r>
            <a:r>
              <a:rPr lang="en-US" dirty="0" err="1"/>
              <a:t>Hwee</a:t>
            </a:r>
            <a:endParaRPr dirty="0"/>
          </a:p>
          <a:p>
            <a:pPr eaLnBrk="1" hangingPunct="1">
              <a:defRPr/>
            </a:pPr>
            <a:endParaRPr dirty="0"/>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313274"/>
            <a:ext cx="6400800" cy="594139"/>
          </a:xfrm>
        </p:spPr>
        <p:txBody>
          <a:bodyPr/>
          <a:lstStyle/>
          <a:p>
            <a:r>
              <a:rPr lang="en-GB" dirty="0" smtClean="0"/>
              <a:t>Sequential Search</a:t>
            </a:r>
          </a:p>
          <a:p>
            <a:r>
              <a:rPr lang="en-GB" dirty="0" smtClean="0"/>
              <a:t>(Unordered Array)</a:t>
            </a:r>
            <a:endParaRPr lang="en-GB" dirty="0"/>
          </a:p>
        </p:txBody>
      </p:sp>
    </p:spTree>
    <p:extLst>
      <p:ext uri="{BB962C8B-B14F-4D97-AF65-F5344CB8AC3E}">
        <p14:creationId xmlns:p14="http://schemas.microsoft.com/office/powerpoint/2010/main" val="31731753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6"/>
          </p:nvPr>
        </p:nvSpPr>
        <p:spPr>
          <a:xfrm>
            <a:off x="338138" y="728663"/>
            <a:ext cx="7916862" cy="495300"/>
          </a:xfrm>
        </p:spPr>
        <p:txBody>
          <a:bodyPr/>
          <a:lstStyle/>
          <a:p>
            <a:pPr>
              <a:tabLst>
                <a:tab pos="1200150" algn="l"/>
              </a:tabLst>
              <a:defRPr/>
            </a:pPr>
            <a:r>
              <a:rPr altLang="en-US"/>
              <a:t>Sequential Search (Unordered Array)</a:t>
            </a:r>
          </a:p>
        </p:txBody>
      </p:sp>
      <p:sp>
        <p:nvSpPr>
          <p:cNvPr id="15363" name="TextBox 1"/>
          <p:cNvSpPr txBox="1">
            <a:spLocks noChangeArrowheads="1"/>
          </p:cNvSpPr>
          <p:nvPr/>
        </p:nvSpPr>
        <p:spPr bwMode="auto">
          <a:xfrm>
            <a:off x="234950" y="1554163"/>
            <a:ext cx="8451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200150" algn="l"/>
              </a:tabLst>
              <a:defRPr sz="2400" i="1">
                <a:solidFill>
                  <a:schemeClr val="tx1"/>
                </a:solidFill>
                <a:latin typeface="Arial" panose="020B0604020202020204" pitchFamily="34" charset="0"/>
              </a:defRPr>
            </a:lvl1pPr>
            <a:lvl2pPr marL="742950" indent="-285750">
              <a:tabLst>
                <a:tab pos="1200150" algn="l"/>
              </a:tabLst>
              <a:defRPr sz="2400" i="1">
                <a:solidFill>
                  <a:schemeClr val="tx1"/>
                </a:solidFill>
                <a:latin typeface="Arial" panose="020B0604020202020204" pitchFamily="34" charset="0"/>
              </a:defRPr>
            </a:lvl2pPr>
            <a:lvl3pPr>
              <a:tabLst>
                <a:tab pos="1200150" algn="l"/>
              </a:tabLst>
              <a:defRPr sz="2400" i="1">
                <a:solidFill>
                  <a:schemeClr val="tx1"/>
                </a:solidFill>
                <a:latin typeface="Arial" panose="020B0604020202020204" pitchFamily="34" charset="0"/>
              </a:defRPr>
            </a:lvl3pPr>
            <a:lvl4pPr marL="1600200" indent="-228600">
              <a:tabLst>
                <a:tab pos="1200150" algn="l"/>
              </a:tabLst>
              <a:defRPr sz="2400" i="1">
                <a:solidFill>
                  <a:schemeClr val="tx1"/>
                </a:solidFill>
                <a:latin typeface="Arial" panose="020B0604020202020204" pitchFamily="34" charset="0"/>
              </a:defRPr>
            </a:lvl4pPr>
            <a:lvl5pPr marL="2057400" indent="-228600">
              <a:tabLst>
                <a:tab pos="1200150" algn="l"/>
              </a:tabLst>
              <a:defRPr sz="2400" i="1">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9pPr>
          </a:lstStyle>
          <a:p>
            <a:pPr lvl="2">
              <a:lnSpc>
                <a:spcPct val="120000"/>
              </a:lnSpc>
              <a:defRPr/>
            </a:pPr>
            <a:r>
              <a:rPr lang="en-US" altLang="en-US" b="1" i="0" dirty="0" err="1"/>
              <a:t>int</a:t>
            </a:r>
            <a:r>
              <a:rPr lang="en-US" altLang="en-US" b="1" i="0" dirty="0"/>
              <a:t> </a:t>
            </a:r>
            <a:r>
              <a:rPr lang="en-US" altLang="en-US" b="1" i="0" dirty="0" err="1"/>
              <a:t>seqSearch</a:t>
            </a:r>
            <a:r>
              <a:rPr lang="en-US" altLang="en-US" b="1" i="0" dirty="0"/>
              <a:t> (</a:t>
            </a:r>
            <a:r>
              <a:rPr lang="en-US" altLang="en-US" b="1" i="0" dirty="0" err="1">
                <a:effectLst>
                  <a:glow rad="101600">
                    <a:srgbClr val="FFC000">
                      <a:alpha val="60000"/>
                    </a:srgbClr>
                  </a:glow>
                </a:effectLst>
              </a:rPr>
              <a:t>int</a:t>
            </a:r>
            <a:r>
              <a:rPr lang="en-US" altLang="en-US" b="1" i="0" dirty="0">
                <a:effectLst>
                  <a:glow rad="101600">
                    <a:srgbClr val="FFC000">
                      <a:alpha val="60000"/>
                    </a:srgbClr>
                  </a:glow>
                </a:effectLst>
              </a:rPr>
              <a:t> [ ] E</a:t>
            </a:r>
            <a:r>
              <a:rPr lang="en-US" altLang="en-US" b="1" i="0" dirty="0"/>
              <a:t>, </a:t>
            </a:r>
            <a:r>
              <a:rPr lang="en-US" altLang="en-US" b="1" i="0" dirty="0" err="1">
                <a:effectLst>
                  <a:glow rad="101600">
                    <a:srgbClr val="FFC000">
                      <a:alpha val="60000"/>
                    </a:srgbClr>
                  </a:glow>
                </a:effectLst>
              </a:rPr>
              <a:t>int</a:t>
            </a:r>
            <a:r>
              <a:rPr lang="en-US" altLang="en-US" b="1" i="0" dirty="0">
                <a:effectLst>
                  <a:glow rad="101600">
                    <a:srgbClr val="FFC000">
                      <a:alpha val="60000"/>
                    </a:srgbClr>
                  </a:glow>
                </a:effectLst>
              </a:rPr>
              <a:t> n</a:t>
            </a:r>
            <a:r>
              <a:rPr lang="en-US" altLang="en-US" b="1" i="0" dirty="0"/>
              <a:t>, </a:t>
            </a:r>
            <a:r>
              <a:rPr lang="en-US" altLang="en-US" b="1" i="0" dirty="0" err="1">
                <a:effectLst>
                  <a:glow rad="101600">
                    <a:srgbClr val="FFC000">
                      <a:alpha val="60000"/>
                    </a:srgbClr>
                  </a:glow>
                </a:effectLst>
              </a:rPr>
              <a:t>int</a:t>
            </a:r>
            <a:r>
              <a:rPr lang="en-US" altLang="en-US" b="1" i="0" dirty="0">
                <a:effectLst>
                  <a:glow rad="101600">
                    <a:srgbClr val="FFC000">
                      <a:alpha val="60000"/>
                    </a:srgbClr>
                  </a:glow>
                </a:effectLst>
              </a:rPr>
              <a:t> k</a:t>
            </a:r>
            <a:r>
              <a:rPr lang="en-US" altLang="en-US" b="1" i="0" dirty="0"/>
              <a:t>)</a:t>
            </a:r>
          </a:p>
          <a:p>
            <a:pPr lvl="2">
              <a:lnSpc>
                <a:spcPct val="120000"/>
              </a:lnSpc>
              <a:defRPr/>
            </a:pPr>
            <a:r>
              <a:rPr lang="en-US" altLang="en-US" i="0" dirty="0"/>
              <a:t>{</a:t>
            </a:r>
          </a:p>
          <a:p>
            <a:pPr lvl="2">
              <a:lnSpc>
                <a:spcPct val="120000"/>
              </a:lnSpc>
              <a:defRPr/>
            </a:pPr>
            <a:r>
              <a:rPr lang="en-US" altLang="en-US" i="0" dirty="0"/>
              <a:t>	</a:t>
            </a:r>
            <a:r>
              <a:rPr lang="en-US" altLang="en-US" i="0" dirty="0" err="1"/>
              <a:t>int</a:t>
            </a:r>
            <a:r>
              <a:rPr lang="en-US" altLang="en-US" i="0" dirty="0"/>
              <a:t> index;</a:t>
            </a:r>
          </a:p>
          <a:p>
            <a:pPr lvl="2">
              <a:lnSpc>
                <a:spcPct val="90000"/>
              </a:lnSpc>
              <a:defRPr/>
            </a:pPr>
            <a:endParaRPr lang="en-US" altLang="en-US" i="0" dirty="0"/>
          </a:p>
          <a:p>
            <a:pPr lvl="2">
              <a:lnSpc>
                <a:spcPct val="90000"/>
              </a:lnSpc>
              <a:defRPr/>
            </a:pPr>
            <a:r>
              <a:rPr lang="en-US" altLang="en-US" i="0" dirty="0"/>
              <a:t>	for (index = 0; index &lt; n; index++) </a:t>
            </a:r>
          </a:p>
          <a:p>
            <a:pPr lvl="2">
              <a:lnSpc>
                <a:spcPct val="120000"/>
              </a:lnSpc>
              <a:defRPr/>
            </a:pPr>
            <a:r>
              <a:rPr lang="en-US" altLang="en-US" i="0" dirty="0"/>
              <a:t>			if (k == E[index])</a:t>
            </a:r>
          </a:p>
          <a:p>
            <a:pPr lvl="2">
              <a:lnSpc>
                <a:spcPct val="120000"/>
              </a:lnSpc>
              <a:defRPr/>
            </a:pPr>
            <a:r>
              <a:rPr lang="en-US" altLang="en-US" i="0" dirty="0"/>
              <a:t>				return index; </a:t>
            </a:r>
            <a:r>
              <a:rPr lang="en-US" altLang="en-US" i="0" dirty="0">
                <a:solidFill>
                  <a:srgbClr val="00B050"/>
                </a:solidFill>
              </a:rPr>
              <a:t>// succeed</a:t>
            </a:r>
          </a:p>
          <a:p>
            <a:pPr lvl="2">
              <a:lnSpc>
                <a:spcPct val="120000"/>
              </a:lnSpc>
              <a:defRPr/>
            </a:pPr>
            <a:r>
              <a:rPr lang="en-US" altLang="en-US" i="0" dirty="0"/>
              <a:t>	return -1; </a:t>
            </a:r>
            <a:r>
              <a:rPr lang="en-US" altLang="en-US" i="0" dirty="0">
                <a:solidFill>
                  <a:srgbClr val="00B050"/>
                </a:solidFill>
              </a:rPr>
              <a:t>// fail</a:t>
            </a:r>
          </a:p>
          <a:p>
            <a:pPr lvl="2">
              <a:lnSpc>
                <a:spcPct val="120000"/>
              </a:lnSpc>
              <a:defRPr/>
            </a:pPr>
            <a:r>
              <a:rPr lang="en-US" altLang="en-US" i="0" dirty="0"/>
              <a:t>}</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6"/>
          </p:nvPr>
        </p:nvSpPr>
        <p:spPr>
          <a:xfrm>
            <a:off x="338138" y="728663"/>
            <a:ext cx="7916862" cy="495300"/>
          </a:xfrm>
        </p:spPr>
        <p:txBody>
          <a:bodyPr/>
          <a:lstStyle/>
          <a:p>
            <a:pPr>
              <a:tabLst>
                <a:tab pos="1200150" algn="l"/>
              </a:tabLst>
              <a:defRPr/>
            </a:pPr>
            <a:r>
              <a:rPr altLang="en-US"/>
              <a:t>Sequential Search (Unordered Array)</a:t>
            </a:r>
          </a:p>
        </p:txBody>
      </p:sp>
      <p:sp>
        <p:nvSpPr>
          <p:cNvPr id="15363" name="TextBox 1"/>
          <p:cNvSpPr txBox="1">
            <a:spLocks noChangeArrowheads="1"/>
          </p:cNvSpPr>
          <p:nvPr/>
        </p:nvSpPr>
        <p:spPr bwMode="auto">
          <a:xfrm>
            <a:off x="234950" y="1554163"/>
            <a:ext cx="8451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200150" algn="l"/>
              </a:tabLst>
              <a:defRPr sz="2400" i="1">
                <a:solidFill>
                  <a:schemeClr val="tx1"/>
                </a:solidFill>
                <a:latin typeface="Arial" panose="020B0604020202020204" pitchFamily="34" charset="0"/>
              </a:defRPr>
            </a:lvl1pPr>
            <a:lvl2pPr marL="742950" indent="-285750">
              <a:tabLst>
                <a:tab pos="1200150" algn="l"/>
              </a:tabLst>
              <a:defRPr sz="2400" i="1">
                <a:solidFill>
                  <a:schemeClr val="tx1"/>
                </a:solidFill>
                <a:latin typeface="Arial" panose="020B0604020202020204" pitchFamily="34" charset="0"/>
              </a:defRPr>
            </a:lvl2pPr>
            <a:lvl3pPr>
              <a:tabLst>
                <a:tab pos="1200150" algn="l"/>
              </a:tabLst>
              <a:defRPr sz="2400" i="1">
                <a:solidFill>
                  <a:schemeClr val="tx1"/>
                </a:solidFill>
                <a:latin typeface="Arial" panose="020B0604020202020204" pitchFamily="34" charset="0"/>
              </a:defRPr>
            </a:lvl3pPr>
            <a:lvl4pPr marL="1600200" indent="-228600">
              <a:tabLst>
                <a:tab pos="1200150" algn="l"/>
              </a:tabLst>
              <a:defRPr sz="2400" i="1">
                <a:solidFill>
                  <a:schemeClr val="tx1"/>
                </a:solidFill>
                <a:latin typeface="Arial" panose="020B0604020202020204" pitchFamily="34" charset="0"/>
              </a:defRPr>
            </a:lvl4pPr>
            <a:lvl5pPr marL="2057400" indent="-228600">
              <a:tabLst>
                <a:tab pos="1200150" algn="l"/>
              </a:tabLst>
              <a:defRPr sz="2400" i="1">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9pPr>
          </a:lstStyle>
          <a:p>
            <a:pPr lvl="2">
              <a:lnSpc>
                <a:spcPct val="120000"/>
              </a:lnSpc>
              <a:defRPr/>
            </a:pPr>
            <a:r>
              <a:rPr lang="en-US" altLang="en-US" b="1" i="0" dirty="0" err="1"/>
              <a:t>int</a:t>
            </a:r>
            <a:r>
              <a:rPr lang="en-US" altLang="en-US" b="1" i="0" dirty="0"/>
              <a:t> </a:t>
            </a:r>
            <a:r>
              <a:rPr lang="en-US" altLang="en-US" b="1" i="0" dirty="0" err="1"/>
              <a:t>seqSearch</a:t>
            </a:r>
            <a:r>
              <a:rPr lang="en-US" altLang="en-US" b="1" i="0" dirty="0"/>
              <a:t> (</a:t>
            </a:r>
            <a:r>
              <a:rPr lang="en-US" altLang="en-US" b="1" i="0" dirty="0" err="1"/>
              <a:t>int</a:t>
            </a:r>
            <a:r>
              <a:rPr lang="en-US" altLang="en-US" b="1" i="0" dirty="0"/>
              <a:t> [ ] E, </a:t>
            </a:r>
            <a:r>
              <a:rPr lang="en-US" altLang="en-US" b="1" i="0" dirty="0" err="1"/>
              <a:t>int</a:t>
            </a:r>
            <a:r>
              <a:rPr lang="en-US" altLang="en-US" b="1" i="0" dirty="0"/>
              <a:t> n, </a:t>
            </a:r>
            <a:r>
              <a:rPr lang="en-US" altLang="en-US" b="1" i="0" dirty="0" err="1"/>
              <a:t>int</a:t>
            </a:r>
            <a:r>
              <a:rPr lang="en-US" altLang="en-US" b="1" i="0" dirty="0"/>
              <a:t> k)</a:t>
            </a:r>
          </a:p>
          <a:p>
            <a:pPr lvl="2">
              <a:lnSpc>
                <a:spcPct val="120000"/>
              </a:lnSpc>
              <a:defRPr/>
            </a:pPr>
            <a:r>
              <a:rPr lang="en-US" altLang="en-US" i="0" dirty="0"/>
              <a:t>{</a:t>
            </a:r>
          </a:p>
          <a:p>
            <a:pPr lvl="2">
              <a:lnSpc>
                <a:spcPct val="120000"/>
              </a:lnSpc>
              <a:defRPr/>
            </a:pPr>
            <a:r>
              <a:rPr lang="en-US" altLang="en-US" i="0" dirty="0"/>
              <a:t>	</a:t>
            </a:r>
            <a:r>
              <a:rPr lang="en-US" altLang="en-US" i="0" dirty="0" err="1"/>
              <a:t>int</a:t>
            </a:r>
            <a:r>
              <a:rPr lang="en-US" altLang="en-US" i="0" dirty="0"/>
              <a:t> index;</a:t>
            </a:r>
          </a:p>
          <a:p>
            <a:pPr lvl="2">
              <a:lnSpc>
                <a:spcPct val="90000"/>
              </a:lnSpc>
              <a:defRPr/>
            </a:pPr>
            <a:endParaRPr lang="en-US" altLang="en-US" i="0" dirty="0"/>
          </a:p>
          <a:p>
            <a:pPr lvl="2">
              <a:lnSpc>
                <a:spcPct val="90000"/>
              </a:lnSpc>
              <a:defRPr/>
            </a:pPr>
            <a:r>
              <a:rPr lang="en-US" altLang="en-US" i="0" dirty="0"/>
              <a:t>	</a:t>
            </a:r>
            <a:r>
              <a:rPr lang="en-US" altLang="en-US" b="1" i="0" dirty="0">
                <a:effectLst>
                  <a:glow rad="101600">
                    <a:srgbClr val="FFC000">
                      <a:alpha val="60000"/>
                    </a:srgbClr>
                  </a:glow>
                </a:effectLst>
              </a:rPr>
              <a:t>for (index = 0; index &lt; n; index++) </a:t>
            </a:r>
          </a:p>
          <a:p>
            <a:pPr lvl="2">
              <a:lnSpc>
                <a:spcPct val="120000"/>
              </a:lnSpc>
              <a:defRPr/>
            </a:pPr>
            <a:r>
              <a:rPr lang="en-US" altLang="en-US" i="0" dirty="0"/>
              <a:t>			if (k == E[index])</a:t>
            </a:r>
          </a:p>
          <a:p>
            <a:pPr lvl="2">
              <a:lnSpc>
                <a:spcPct val="120000"/>
              </a:lnSpc>
              <a:defRPr/>
            </a:pPr>
            <a:r>
              <a:rPr lang="en-US" altLang="en-US" i="0" dirty="0"/>
              <a:t>				return index; </a:t>
            </a:r>
            <a:r>
              <a:rPr lang="en-US" altLang="en-US" i="0" dirty="0">
                <a:solidFill>
                  <a:srgbClr val="00B050"/>
                </a:solidFill>
              </a:rPr>
              <a:t>// succeed</a:t>
            </a:r>
          </a:p>
          <a:p>
            <a:pPr lvl="2">
              <a:lnSpc>
                <a:spcPct val="120000"/>
              </a:lnSpc>
              <a:defRPr/>
            </a:pPr>
            <a:r>
              <a:rPr lang="en-US" altLang="en-US" i="0" dirty="0"/>
              <a:t>	return -1; </a:t>
            </a:r>
            <a:r>
              <a:rPr lang="en-US" altLang="en-US" i="0" dirty="0">
                <a:solidFill>
                  <a:srgbClr val="00B050"/>
                </a:solidFill>
              </a:rPr>
              <a:t>// fail</a:t>
            </a:r>
          </a:p>
          <a:p>
            <a:pPr lvl="2">
              <a:lnSpc>
                <a:spcPct val="120000"/>
              </a:lnSpc>
              <a:defRPr/>
            </a:pPr>
            <a:r>
              <a:rPr lang="en-US" altLang="en-US" i="0" dirty="0"/>
              <a:t>}</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6"/>
          </p:nvPr>
        </p:nvSpPr>
        <p:spPr>
          <a:xfrm>
            <a:off x="338138" y="728663"/>
            <a:ext cx="7916862" cy="495300"/>
          </a:xfrm>
        </p:spPr>
        <p:txBody>
          <a:bodyPr/>
          <a:lstStyle/>
          <a:p>
            <a:pPr>
              <a:tabLst>
                <a:tab pos="1200150" algn="l"/>
              </a:tabLst>
              <a:defRPr/>
            </a:pPr>
            <a:r>
              <a:rPr altLang="en-US"/>
              <a:t>Sequential Search (Unordered Array)</a:t>
            </a:r>
          </a:p>
        </p:txBody>
      </p:sp>
      <p:sp>
        <p:nvSpPr>
          <p:cNvPr id="15363" name="TextBox 1"/>
          <p:cNvSpPr txBox="1">
            <a:spLocks noChangeArrowheads="1"/>
          </p:cNvSpPr>
          <p:nvPr/>
        </p:nvSpPr>
        <p:spPr bwMode="auto">
          <a:xfrm>
            <a:off x="234950" y="1554163"/>
            <a:ext cx="8451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200150" algn="l"/>
              </a:tabLst>
              <a:defRPr sz="2400" i="1">
                <a:solidFill>
                  <a:schemeClr val="tx1"/>
                </a:solidFill>
                <a:latin typeface="Arial" panose="020B0604020202020204" pitchFamily="34" charset="0"/>
              </a:defRPr>
            </a:lvl1pPr>
            <a:lvl2pPr marL="742950" indent="-285750">
              <a:tabLst>
                <a:tab pos="1200150" algn="l"/>
              </a:tabLst>
              <a:defRPr sz="2400" i="1">
                <a:solidFill>
                  <a:schemeClr val="tx1"/>
                </a:solidFill>
                <a:latin typeface="Arial" panose="020B0604020202020204" pitchFamily="34" charset="0"/>
              </a:defRPr>
            </a:lvl2pPr>
            <a:lvl3pPr>
              <a:tabLst>
                <a:tab pos="1200150" algn="l"/>
              </a:tabLst>
              <a:defRPr sz="2400" i="1">
                <a:solidFill>
                  <a:schemeClr val="tx1"/>
                </a:solidFill>
                <a:latin typeface="Arial" panose="020B0604020202020204" pitchFamily="34" charset="0"/>
              </a:defRPr>
            </a:lvl3pPr>
            <a:lvl4pPr marL="1600200" indent="-228600">
              <a:tabLst>
                <a:tab pos="1200150" algn="l"/>
              </a:tabLst>
              <a:defRPr sz="2400" i="1">
                <a:solidFill>
                  <a:schemeClr val="tx1"/>
                </a:solidFill>
                <a:latin typeface="Arial" panose="020B0604020202020204" pitchFamily="34" charset="0"/>
              </a:defRPr>
            </a:lvl4pPr>
            <a:lvl5pPr marL="2057400" indent="-228600">
              <a:tabLst>
                <a:tab pos="1200150" algn="l"/>
              </a:tabLst>
              <a:defRPr sz="2400" i="1">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9pPr>
          </a:lstStyle>
          <a:p>
            <a:pPr lvl="2">
              <a:lnSpc>
                <a:spcPct val="120000"/>
              </a:lnSpc>
              <a:defRPr/>
            </a:pPr>
            <a:r>
              <a:rPr lang="en-US" altLang="en-US" b="1" i="0" dirty="0" err="1"/>
              <a:t>int</a:t>
            </a:r>
            <a:r>
              <a:rPr lang="en-US" altLang="en-US" b="1" i="0" dirty="0"/>
              <a:t> </a:t>
            </a:r>
            <a:r>
              <a:rPr lang="en-US" altLang="en-US" b="1" i="0" dirty="0" err="1"/>
              <a:t>seqSearch</a:t>
            </a:r>
            <a:r>
              <a:rPr lang="en-US" altLang="en-US" b="1" i="0" dirty="0"/>
              <a:t> (</a:t>
            </a:r>
            <a:r>
              <a:rPr lang="en-US" altLang="en-US" b="1" i="0" dirty="0" err="1"/>
              <a:t>int</a:t>
            </a:r>
            <a:r>
              <a:rPr lang="en-US" altLang="en-US" b="1" i="0" dirty="0"/>
              <a:t> [ ] E, </a:t>
            </a:r>
            <a:r>
              <a:rPr lang="en-US" altLang="en-US" b="1" i="0" dirty="0" err="1"/>
              <a:t>int</a:t>
            </a:r>
            <a:r>
              <a:rPr lang="en-US" altLang="en-US" b="1" i="0" dirty="0"/>
              <a:t> n, </a:t>
            </a:r>
            <a:r>
              <a:rPr lang="en-US" altLang="en-US" b="1" i="0" dirty="0" err="1"/>
              <a:t>int</a:t>
            </a:r>
            <a:r>
              <a:rPr lang="en-US" altLang="en-US" b="1" i="0" dirty="0"/>
              <a:t> k)</a:t>
            </a:r>
          </a:p>
          <a:p>
            <a:pPr lvl="2">
              <a:lnSpc>
                <a:spcPct val="120000"/>
              </a:lnSpc>
              <a:defRPr/>
            </a:pPr>
            <a:r>
              <a:rPr lang="en-US" altLang="en-US" i="0" dirty="0"/>
              <a:t>{</a:t>
            </a:r>
          </a:p>
          <a:p>
            <a:pPr lvl="2">
              <a:lnSpc>
                <a:spcPct val="120000"/>
              </a:lnSpc>
              <a:defRPr/>
            </a:pPr>
            <a:r>
              <a:rPr lang="en-US" altLang="en-US" i="0" dirty="0"/>
              <a:t>	</a:t>
            </a:r>
            <a:r>
              <a:rPr lang="en-US" altLang="en-US" i="0" dirty="0" err="1"/>
              <a:t>int</a:t>
            </a:r>
            <a:r>
              <a:rPr lang="en-US" altLang="en-US" i="0" dirty="0"/>
              <a:t> index;</a:t>
            </a:r>
          </a:p>
          <a:p>
            <a:pPr lvl="2">
              <a:lnSpc>
                <a:spcPct val="90000"/>
              </a:lnSpc>
              <a:defRPr/>
            </a:pPr>
            <a:endParaRPr lang="en-US" altLang="en-US" i="0" dirty="0"/>
          </a:p>
          <a:p>
            <a:pPr lvl="2">
              <a:lnSpc>
                <a:spcPct val="90000"/>
              </a:lnSpc>
              <a:defRPr/>
            </a:pPr>
            <a:r>
              <a:rPr lang="en-US" altLang="en-US" i="0" dirty="0"/>
              <a:t>	</a:t>
            </a:r>
            <a:r>
              <a:rPr lang="en-US" altLang="en-US" b="1" i="0" dirty="0">
                <a:effectLst>
                  <a:glow rad="101600">
                    <a:srgbClr val="FFC000">
                      <a:alpha val="60000"/>
                    </a:srgbClr>
                  </a:glow>
                </a:effectLst>
              </a:rPr>
              <a:t>for (index = 0; index &lt; n; index++) </a:t>
            </a:r>
          </a:p>
          <a:p>
            <a:pPr lvl="2">
              <a:lnSpc>
                <a:spcPct val="120000"/>
              </a:lnSpc>
              <a:defRPr/>
            </a:pPr>
            <a:r>
              <a:rPr lang="en-US" altLang="en-US" i="0" dirty="0"/>
              <a:t>			</a:t>
            </a:r>
            <a:r>
              <a:rPr lang="en-US" altLang="en-US" b="1" i="0" dirty="0">
                <a:effectLst>
                  <a:glow rad="101600">
                    <a:srgbClr val="FFC000">
                      <a:alpha val="60000"/>
                    </a:srgbClr>
                  </a:glow>
                </a:effectLst>
              </a:rPr>
              <a:t>if (k == E[index])</a:t>
            </a:r>
          </a:p>
          <a:p>
            <a:pPr lvl="2">
              <a:lnSpc>
                <a:spcPct val="120000"/>
              </a:lnSpc>
              <a:defRPr/>
            </a:pPr>
            <a:r>
              <a:rPr lang="en-US" altLang="en-US" i="0" dirty="0"/>
              <a:t>				return index; </a:t>
            </a:r>
            <a:r>
              <a:rPr lang="en-US" altLang="en-US" i="0" dirty="0">
                <a:solidFill>
                  <a:srgbClr val="00B050"/>
                </a:solidFill>
              </a:rPr>
              <a:t>// succeed</a:t>
            </a:r>
          </a:p>
          <a:p>
            <a:pPr lvl="2">
              <a:lnSpc>
                <a:spcPct val="120000"/>
              </a:lnSpc>
              <a:defRPr/>
            </a:pPr>
            <a:r>
              <a:rPr lang="en-US" altLang="en-US" i="0" dirty="0"/>
              <a:t>	return -1; </a:t>
            </a:r>
            <a:r>
              <a:rPr lang="en-US" altLang="en-US" i="0" dirty="0">
                <a:solidFill>
                  <a:srgbClr val="00B050"/>
                </a:solidFill>
              </a:rPr>
              <a:t>// fail</a:t>
            </a:r>
          </a:p>
          <a:p>
            <a:pPr lvl="2">
              <a:lnSpc>
                <a:spcPct val="120000"/>
              </a:lnSpc>
              <a:defRPr/>
            </a:pPr>
            <a:r>
              <a:rPr lang="en-US" altLang="en-US" i="0" dirty="0"/>
              <a:t>}</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6"/>
          </p:nvPr>
        </p:nvSpPr>
        <p:spPr>
          <a:xfrm>
            <a:off x="338138" y="728663"/>
            <a:ext cx="7916862" cy="495300"/>
          </a:xfrm>
        </p:spPr>
        <p:txBody>
          <a:bodyPr/>
          <a:lstStyle/>
          <a:p>
            <a:pPr>
              <a:tabLst>
                <a:tab pos="1200150" algn="l"/>
              </a:tabLst>
              <a:defRPr/>
            </a:pPr>
            <a:r>
              <a:rPr altLang="en-US"/>
              <a:t>Sequential Search (Unordered Array)</a:t>
            </a:r>
          </a:p>
        </p:txBody>
      </p:sp>
      <p:sp>
        <p:nvSpPr>
          <p:cNvPr id="15363" name="TextBox 1"/>
          <p:cNvSpPr txBox="1">
            <a:spLocks noChangeArrowheads="1"/>
          </p:cNvSpPr>
          <p:nvPr/>
        </p:nvSpPr>
        <p:spPr bwMode="auto">
          <a:xfrm>
            <a:off x="234950" y="1554163"/>
            <a:ext cx="8451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200150" algn="l"/>
              </a:tabLst>
              <a:defRPr sz="2400" i="1">
                <a:solidFill>
                  <a:schemeClr val="tx1"/>
                </a:solidFill>
                <a:latin typeface="Arial" panose="020B0604020202020204" pitchFamily="34" charset="0"/>
              </a:defRPr>
            </a:lvl1pPr>
            <a:lvl2pPr marL="742950" indent="-285750">
              <a:tabLst>
                <a:tab pos="1200150" algn="l"/>
              </a:tabLst>
              <a:defRPr sz="2400" i="1">
                <a:solidFill>
                  <a:schemeClr val="tx1"/>
                </a:solidFill>
                <a:latin typeface="Arial" panose="020B0604020202020204" pitchFamily="34" charset="0"/>
              </a:defRPr>
            </a:lvl2pPr>
            <a:lvl3pPr>
              <a:tabLst>
                <a:tab pos="1200150" algn="l"/>
              </a:tabLst>
              <a:defRPr sz="2400" i="1">
                <a:solidFill>
                  <a:schemeClr val="tx1"/>
                </a:solidFill>
                <a:latin typeface="Arial" panose="020B0604020202020204" pitchFamily="34" charset="0"/>
              </a:defRPr>
            </a:lvl3pPr>
            <a:lvl4pPr marL="1600200" indent="-228600">
              <a:tabLst>
                <a:tab pos="1200150" algn="l"/>
              </a:tabLst>
              <a:defRPr sz="2400" i="1">
                <a:solidFill>
                  <a:schemeClr val="tx1"/>
                </a:solidFill>
                <a:latin typeface="Arial" panose="020B0604020202020204" pitchFamily="34" charset="0"/>
              </a:defRPr>
            </a:lvl4pPr>
            <a:lvl5pPr marL="2057400" indent="-228600">
              <a:tabLst>
                <a:tab pos="1200150" algn="l"/>
              </a:tabLst>
              <a:defRPr sz="2400" i="1">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9pPr>
          </a:lstStyle>
          <a:p>
            <a:pPr lvl="2">
              <a:lnSpc>
                <a:spcPct val="120000"/>
              </a:lnSpc>
              <a:defRPr/>
            </a:pPr>
            <a:r>
              <a:rPr lang="en-US" altLang="en-US" b="1" i="0" dirty="0" err="1"/>
              <a:t>int</a:t>
            </a:r>
            <a:r>
              <a:rPr lang="en-US" altLang="en-US" b="1" i="0" dirty="0"/>
              <a:t> </a:t>
            </a:r>
            <a:r>
              <a:rPr lang="en-US" altLang="en-US" b="1" i="0" dirty="0" err="1"/>
              <a:t>seqSearch</a:t>
            </a:r>
            <a:r>
              <a:rPr lang="en-US" altLang="en-US" b="1" i="0" dirty="0"/>
              <a:t> (</a:t>
            </a:r>
            <a:r>
              <a:rPr lang="en-US" altLang="en-US" b="1" i="0" dirty="0" err="1"/>
              <a:t>int</a:t>
            </a:r>
            <a:r>
              <a:rPr lang="en-US" altLang="en-US" b="1" i="0" dirty="0"/>
              <a:t> [ ] E, </a:t>
            </a:r>
            <a:r>
              <a:rPr lang="en-US" altLang="en-US" b="1" i="0" dirty="0" err="1"/>
              <a:t>int</a:t>
            </a:r>
            <a:r>
              <a:rPr lang="en-US" altLang="en-US" b="1" i="0" dirty="0"/>
              <a:t> n, </a:t>
            </a:r>
            <a:r>
              <a:rPr lang="en-US" altLang="en-US" b="1" i="0" dirty="0" err="1"/>
              <a:t>int</a:t>
            </a:r>
            <a:r>
              <a:rPr lang="en-US" altLang="en-US" b="1" i="0" dirty="0"/>
              <a:t> k)</a:t>
            </a:r>
          </a:p>
          <a:p>
            <a:pPr lvl="2">
              <a:lnSpc>
                <a:spcPct val="120000"/>
              </a:lnSpc>
              <a:defRPr/>
            </a:pPr>
            <a:r>
              <a:rPr lang="en-US" altLang="en-US" i="0" dirty="0"/>
              <a:t>{</a:t>
            </a:r>
          </a:p>
          <a:p>
            <a:pPr lvl="2">
              <a:lnSpc>
                <a:spcPct val="120000"/>
              </a:lnSpc>
              <a:defRPr/>
            </a:pPr>
            <a:r>
              <a:rPr lang="en-US" altLang="en-US" i="0" dirty="0"/>
              <a:t>	</a:t>
            </a:r>
            <a:r>
              <a:rPr lang="en-US" altLang="en-US" i="0" dirty="0" err="1"/>
              <a:t>int</a:t>
            </a:r>
            <a:r>
              <a:rPr lang="en-US" altLang="en-US" i="0" dirty="0"/>
              <a:t> index;</a:t>
            </a:r>
          </a:p>
          <a:p>
            <a:pPr lvl="2">
              <a:lnSpc>
                <a:spcPct val="90000"/>
              </a:lnSpc>
              <a:defRPr/>
            </a:pPr>
            <a:endParaRPr lang="en-US" altLang="en-US" i="0" dirty="0"/>
          </a:p>
          <a:p>
            <a:pPr lvl="2">
              <a:lnSpc>
                <a:spcPct val="90000"/>
              </a:lnSpc>
              <a:defRPr/>
            </a:pPr>
            <a:r>
              <a:rPr lang="en-US" altLang="en-US" i="0" dirty="0"/>
              <a:t>	</a:t>
            </a:r>
            <a:r>
              <a:rPr lang="en-US" altLang="en-US" b="1" i="0" dirty="0">
                <a:effectLst>
                  <a:glow rad="101600">
                    <a:srgbClr val="FFC000">
                      <a:alpha val="60000"/>
                    </a:srgbClr>
                  </a:glow>
                </a:effectLst>
              </a:rPr>
              <a:t>for (index = 0; index &lt; n; index++) </a:t>
            </a:r>
          </a:p>
          <a:p>
            <a:pPr lvl="2">
              <a:lnSpc>
                <a:spcPct val="120000"/>
              </a:lnSpc>
              <a:defRPr/>
            </a:pPr>
            <a:r>
              <a:rPr lang="en-US" altLang="en-US" i="0" dirty="0"/>
              <a:t>			</a:t>
            </a:r>
            <a:r>
              <a:rPr lang="en-US" altLang="en-US" b="1" i="0" dirty="0">
                <a:effectLst>
                  <a:glow rad="101600">
                    <a:srgbClr val="FFC000">
                      <a:alpha val="60000"/>
                    </a:srgbClr>
                  </a:glow>
                </a:effectLst>
              </a:rPr>
              <a:t>if (k == E[index])</a:t>
            </a:r>
          </a:p>
          <a:p>
            <a:pPr lvl="2">
              <a:lnSpc>
                <a:spcPct val="120000"/>
              </a:lnSpc>
              <a:defRPr/>
            </a:pPr>
            <a:r>
              <a:rPr lang="en-US" altLang="en-US" i="0" dirty="0"/>
              <a:t>				</a:t>
            </a:r>
            <a:r>
              <a:rPr lang="en-US" altLang="en-US" b="1" i="0" dirty="0">
                <a:effectLst>
                  <a:glow rad="101600">
                    <a:srgbClr val="FFC000">
                      <a:alpha val="60000"/>
                    </a:srgbClr>
                  </a:glow>
                </a:effectLst>
              </a:rPr>
              <a:t>return index;</a:t>
            </a:r>
            <a:r>
              <a:rPr lang="en-US" altLang="en-US" b="1" i="0" dirty="0"/>
              <a:t> </a:t>
            </a:r>
            <a:r>
              <a:rPr lang="en-US" altLang="en-US" i="0" dirty="0">
                <a:solidFill>
                  <a:srgbClr val="00B050"/>
                </a:solidFill>
              </a:rPr>
              <a:t>// succeed</a:t>
            </a:r>
          </a:p>
          <a:p>
            <a:pPr lvl="2">
              <a:lnSpc>
                <a:spcPct val="120000"/>
              </a:lnSpc>
              <a:defRPr/>
            </a:pPr>
            <a:r>
              <a:rPr lang="en-US" altLang="en-US" i="0" dirty="0"/>
              <a:t>	return -1; </a:t>
            </a:r>
            <a:r>
              <a:rPr lang="en-US" altLang="en-US" i="0" dirty="0">
                <a:solidFill>
                  <a:srgbClr val="00B050"/>
                </a:solidFill>
              </a:rPr>
              <a:t>// fail</a:t>
            </a:r>
          </a:p>
          <a:p>
            <a:pPr lvl="2">
              <a:lnSpc>
                <a:spcPct val="120000"/>
              </a:lnSpc>
              <a:defRPr/>
            </a:pPr>
            <a:r>
              <a:rPr lang="en-US" altLang="en-US" i="0" dirty="0"/>
              <a:t>}</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quarter" idx="16"/>
          </p:nvPr>
        </p:nvSpPr>
        <p:spPr>
          <a:xfrm>
            <a:off x="338138" y="728663"/>
            <a:ext cx="7916862" cy="495300"/>
          </a:xfrm>
        </p:spPr>
        <p:txBody>
          <a:bodyPr/>
          <a:lstStyle/>
          <a:p>
            <a:pPr>
              <a:tabLst>
                <a:tab pos="1200150" algn="l"/>
              </a:tabLst>
              <a:defRPr/>
            </a:pPr>
            <a:r>
              <a:rPr altLang="en-US" dirty="0"/>
              <a:t>Sequential Search (Unordered Array)</a:t>
            </a:r>
          </a:p>
        </p:txBody>
      </p:sp>
      <p:sp>
        <p:nvSpPr>
          <p:cNvPr id="15363" name="TextBox 1"/>
          <p:cNvSpPr txBox="1">
            <a:spLocks noChangeArrowheads="1"/>
          </p:cNvSpPr>
          <p:nvPr/>
        </p:nvSpPr>
        <p:spPr bwMode="auto">
          <a:xfrm>
            <a:off x="234950" y="1554163"/>
            <a:ext cx="8451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200150" algn="l"/>
              </a:tabLst>
              <a:defRPr sz="2400" i="1">
                <a:solidFill>
                  <a:schemeClr val="tx1"/>
                </a:solidFill>
                <a:latin typeface="Arial" panose="020B0604020202020204" pitchFamily="34" charset="0"/>
              </a:defRPr>
            </a:lvl1pPr>
            <a:lvl2pPr marL="742950" indent="-285750">
              <a:tabLst>
                <a:tab pos="1200150" algn="l"/>
              </a:tabLst>
              <a:defRPr sz="2400" i="1">
                <a:solidFill>
                  <a:schemeClr val="tx1"/>
                </a:solidFill>
                <a:latin typeface="Arial" panose="020B0604020202020204" pitchFamily="34" charset="0"/>
              </a:defRPr>
            </a:lvl2pPr>
            <a:lvl3pPr>
              <a:tabLst>
                <a:tab pos="1200150" algn="l"/>
              </a:tabLst>
              <a:defRPr sz="2400" i="1">
                <a:solidFill>
                  <a:schemeClr val="tx1"/>
                </a:solidFill>
                <a:latin typeface="Arial" panose="020B0604020202020204" pitchFamily="34" charset="0"/>
              </a:defRPr>
            </a:lvl3pPr>
            <a:lvl4pPr marL="1600200" indent="-228600">
              <a:tabLst>
                <a:tab pos="1200150" algn="l"/>
              </a:tabLst>
              <a:defRPr sz="2400" i="1">
                <a:solidFill>
                  <a:schemeClr val="tx1"/>
                </a:solidFill>
                <a:latin typeface="Arial" panose="020B0604020202020204" pitchFamily="34" charset="0"/>
              </a:defRPr>
            </a:lvl4pPr>
            <a:lvl5pPr marL="2057400" indent="-228600">
              <a:tabLst>
                <a:tab pos="1200150" algn="l"/>
              </a:tabLst>
              <a:defRPr sz="2400" i="1">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Lst>
              <a:defRPr sz="2400" i="1">
                <a:solidFill>
                  <a:schemeClr val="tx1"/>
                </a:solidFill>
                <a:latin typeface="Arial" panose="020B0604020202020204" pitchFamily="34" charset="0"/>
              </a:defRPr>
            </a:lvl9pPr>
          </a:lstStyle>
          <a:p>
            <a:pPr lvl="2">
              <a:lnSpc>
                <a:spcPct val="120000"/>
              </a:lnSpc>
              <a:defRPr/>
            </a:pPr>
            <a:r>
              <a:rPr lang="en-US" altLang="en-US" b="1" i="0" dirty="0" err="1"/>
              <a:t>int</a:t>
            </a:r>
            <a:r>
              <a:rPr lang="en-US" altLang="en-US" b="1" i="0" dirty="0"/>
              <a:t> </a:t>
            </a:r>
            <a:r>
              <a:rPr lang="en-US" altLang="en-US" b="1" i="0" dirty="0" err="1"/>
              <a:t>seqSearch</a:t>
            </a:r>
            <a:r>
              <a:rPr lang="en-US" altLang="en-US" b="1" i="0" dirty="0"/>
              <a:t> (</a:t>
            </a:r>
            <a:r>
              <a:rPr lang="en-US" altLang="en-US" b="1" i="0" dirty="0" err="1"/>
              <a:t>int</a:t>
            </a:r>
            <a:r>
              <a:rPr lang="en-US" altLang="en-US" b="1" i="0" dirty="0"/>
              <a:t> [ ] E, </a:t>
            </a:r>
            <a:r>
              <a:rPr lang="en-US" altLang="en-US" b="1" i="0" dirty="0" err="1"/>
              <a:t>int</a:t>
            </a:r>
            <a:r>
              <a:rPr lang="en-US" altLang="en-US" b="1" i="0" dirty="0"/>
              <a:t> n, </a:t>
            </a:r>
            <a:r>
              <a:rPr lang="en-US" altLang="en-US" b="1" i="0" dirty="0" err="1"/>
              <a:t>int</a:t>
            </a:r>
            <a:r>
              <a:rPr lang="en-US" altLang="en-US" b="1" i="0" dirty="0"/>
              <a:t> k)</a:t>
            </a:r>
          </a:p>
          <a:p>
            <a:pPr lvl="2">
              <a:lnSpc>
                <a:spcPct val="120000"/>
              </a:lnSpc>
              <a:defRPr/>
            </a:pPr>
            <a:r>
              <a:rPr lang="en-US" altLang="en-US" i="0" dirty="0"/>
              <a:t>{</a:t>
            </a:r>
          </a:p>
          <a:p>
            <a:pPr lvl="2">
              <a:lnSpc>
                <a:spcPct val="120000"/>
              </a:lnSpc>
              <a:defRPr/>
            </a:pPr>
            <a:r>
              <a:rPr lang="en-US" altLang="en-US" i="0" dirty="0"/>
              <a:t>	</a:t>
            </a:r>
            <a:r>
              <a:rPr lang="en-US" altLang="en-US" i="0" dirty="0" err="1"/>
              <a:t>int</a:t>
            </a:r>
            <a:r>
              <a:rPr lang="en-US" altLang="en-US" i="0" dirty="0"/>
              <a:t> index;</a:t>
            </a:r>
          </a:p>
          <a:p>
            <a:pPr lvl="2">
              <a:lnSpc>
                <a:spcPct val="90000"/>
              </a:lnSpc>
              <a:defRPr/>
            </a:pPr>
            <a:endParaRPr lang="en-US" altLang="en-US" i="0" dirty="0"/>
          </a:p>
          <a:p>
            <a:pPr lvl="2">
              <a:lnSpc>
                <a:spcPct val="90000"/>
              </a:lnSpc>
              <a:defRPr/>
            </a:pPr>
            <a:r>
              <a:rPr lang="en-US" altLang="en-US" i="0" dirty="0"/>
              <a:t>	</a:t>
            </a:r>
            <a:r>
              <a:rPr lang="en-US" altLang="en-US" b="1" i="0" dirty="0">
                <a:effectLst>
                  <a:glow rad="101600">
                    <a:srgbClr val="FFC000">
                      <a:alpha val="60000"/>
                    </a:srgbClr>
                  </a:glow>
                </a:effectLst>
              </a:rPr>
              <a:t>for (index = 0; index &lt; n; index++) </a:t>
            </a:r>
          </a:p>
          <a:p>
            <a:pPr lvl="2">
              <a:lnSpc>
                <a:spcPct val="120000"/>
              </a:lnSpc>
              <a:defRPr/>
            </a:pPr>
            <a:r>
              <a:rPr lang="en-US" altLang="en-US" i="0" dirty="0"/>
              <a:t>			</a:t>
            </a:r>
            <a:r>
              <a:rPr lang="en-US" altLang="en-US" b="1" i="0" dirty="0">
                <a:effectLst>
                  <a:glow rad="101600">
                    <a:srgbClr val="FFC000">
                      <a:alpha val="60000"/>
                    </a:srgbClr>
                  </a:glow>
                </a:effectLst>
              </a:rPr>
              <a:t>if (k == E[index])</a:t>
            </a:r>
          </a:p>
          <a:p>
            <a:pPr lvl="2">
              <a:lnSpc>
                <a:spcPct val="120000"/>
              </a:lnSpc>
              <a:defRPr/>
            </a:pPr>
            <a:r>
              <a:rPr lang="en-US" altLang="en-US" i="0" dirty="0"/>
              <a:t>				return index; </a:t>
            </a:r>
            <a:r>
              <a:rPr lang="en-US" altLang="en-US" i="0" dirty="0">
                <a:solidFill>
                  <a:srgbClr val="00B050"/>
                </a:solidFill>
              </a:rPr>
              <a:t>// succeed</a:t>
            </a:r>
          </a:p>
          <a:p>
            <a:pPr lvl="2">
              <a:lnSpc>
                <a:spcPct val="120000"/>
              </a:lnSpc>
              <a:defRPr/>
            </a:pPr>
            <a:r>
              <a:rPr lang="en-US" altLang="en-US" b="1" i="0" dirty="0">
                <a:effectLst>
                  <a:glow rad="101600">
                    <a:srgbClr val="FFC000">
                      <a:alpha val="60000"/>
                    </a:srgbClr>
                  </a:glow>
                </a:effectLst>
              </a:rPr>
              <a:t>	return -1; </a:t>
            </a:r>
            <a:r>
              <a:rPr lang="en-US" altLang="en-US" i="0" dirty="0">
                <a:solidFill>
                  <a:srgbClr val="00B050"/>
                </a:solidFill>
              </a:rPr>
              <a:t>// fail</a:t>
            </a:r>
          </a:p>
          <a:p>
            <a:pPr lvl="2">
              <a:lnSpc>
                <a:spcPct val="120000"/>
              </a:lnSpc>
              <a:defRPr/>
            </a:pPr>
            <a:r>
              <a:rPr lang="en-US" altLang="en-US" i="0" dirty="0"/>
              <a:t>}</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altLang="zh-TW">
                <a:ea typeface="PMingLiU" panose="02020500000000000000" pitchFamily="18" charset="-120"/>
                <a:cs typeface="Arial" panose="020B0604020202020204" pitchFamily="34" charset="0"/>
              </a:rPr>
              <a:t>Successful Search</a:t>
            </a:r>
            <a:endParaRPr altLang="en-US">
              <a:ea typeface="PMingLiU" panose="02020500000000000000" pitchFamily="18" charset="-12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61895749"/>
              </p:ext>
            </p:extLst>
          </p:nvPr>
        </p:nvGraphicFramePr>
        <p:xfrm>
          <a:off x="889000" y="1431745"/>
          <a:ext cx="3824288" cy="741364"/>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a:solidFill>
                            <a:schemeClr val="tx1"/>
                          </a:solidFill>
                        </a:rPr>
                        <a:t>14</a:t>
                      </a: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r h="370682">
                <a:tc>
                  <a:txBody>
                    <a:bodyPr/>
                    <a:lstStyle/>
                    <a:p>
                      <a:r>
                        <a:rPr lang="en-GB" sz="1800" dirty="0">
                          <a:solidFill>
                            <a:schemeClr val="bg1"/>
                          </a:solidFill>
                        </a:rPr>
                        <a:t>Location Wanted</a:t>
                      </a:r>
                    </a:p>
                  </a:txBody>
                  <a:tcPr marL="91448" marR="91448" marT="45700" marB="45700">
                    <a:solidFill>
                      <a:srgbClr val="002060"/>
                    </a:solidFill>
                  </a:tcPr>
                </a:tc>
                <a:tc>
                  <a:txBody>
                    <a:bodyPr/>
                    <a:lstStyle/>
                    <a:p>
                      <a:r>
                        <a:rPr lang="en-GB" sz="1800" b="1" dirty="0"/>
                        <a:t>3</a:t>
                      </a:r>
                    </a:p>
                  </a:txBody>
                  <a:tcPr marL="91448" marR="91448" marT="45700" marB="45700">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28" name="Rounded Rectangle 27"/>
          <p:cNvSpPr/>
          <p:nvPr/>
        </p:nvSpPr>
        <p:spPr>
          <a:xfrm>
            <a:off x="5422900" y="2463680"/>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9" name="Rectangle 28"/>
          <p:cNvSpPr/>
          <p:nvPr/>
        </p:nvSpPr>
        <p:spPr>
          <a:xfrm>
            <a:off x="5581650"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30" name="Rounded Rectangle 29"/>
          <p:cNvSpPr/>
          <p:nvPr/>
        </p:nvSpPr>
        <p:spPr>
          <a:xfrm>
            <a:off x="5967413" y="2463680"/>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31" name="Rectangle 30"/>
          <p:cNvSpPr/>
          <p:nvPr/>
        </p:nvSpPr>
        <p:spPr>
          <a:xfrm>
            <a:off x="6148388"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32" name="Rounded Rectangle 31"/>
          <p:cNvSpPr/>
          <p:nvPr/>
        </p:nvSpPr>
        <p:spPr>
          <a:xfrm>
            <a:off x="6513513" y="2463680"/>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33" name="Rectangle 32"/>
          <p:cNvSpPr/>
          <p:nvPr/>
        </p:nvSpPr>
        <p:spPr>
          <a:xfrm>
            <a:off x="6694488"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34" name="Rounded Rectangle 33"/>
          <p:cNvSpPr/>
          <p:nvPr/>
        </p:nvSpPr>
        <p:spPr>
          <a:xfrm>
            <a:off x="7059613" y="2463680"/>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35" name="Rectangle 34"/>
          <p:cNvSpPr/>
          <p:nvPr/>
        </p:nvSpPr>
        <p:spPr>
          <a:xfrm>
            <a:off x="7164388" y="2169993"/>
            <a:ext cx="609600"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36" name="Rounded Rectangle 35"/>
          <p:cNvSpPr/>
          <p:nvPr/>
        </p:nvSpPr>
        <p:spPr>
          <a:xfrm>
            <a:off x="7597775" y="2463680"/>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37" name="Rectangle 36"/>
          <p:cNvSpPr/>
          <p:nvPr/>
        </p:nvSpPr>
        <p:spPr>
          <a:xfrm>
            <a:off x="7773988" y="2160468"/>
            <a:ext cx="604837" cy="3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38" name="Rounded Rectangle 37"/>
          <p:cNvSpPr/>
          <p:nvPr/>
        </p:nvSpPr>
        <p:spPr>
          <a:xfrm>
            <a:off x="2168525" y="2463680"/>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39" name="Rectangle 38"/>
          <p:cNvSpPr/>
          <p:nvPr/>
        </p:nvSpPr>
        <p:spPr>
          <a:xfrm>
            <a:off x="2252663"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40" name="Rounded Rectangle 39"/>
          <p:cNvSpPr/>
          <p:nvPr/>
        </p:nvSpPr>
        <p:spPr>
          <a:xfrm>
            <a:off x="2713038" y="2454155"/>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41" name="Rectangle 40"/>
          <p:cNvSpPr/>
          <p:nvPr/>
        </p:nvSpPr>
        <p:spPr>
          <a:xfrm>
            <a:off x="2859088"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42" name="Rounded Rectangle 41"/>
          <p:cNvSpPr/>
          <p:nvPr/>
        </p:nvSpPr>
        <p:spPr>
          <a:xfrm>
            <a:off x="3270250" y="2454155"/>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43" name="Rectangle 42"/>
          <p:cNvSpPr/>
          <p:nvPr/>
        </p:nvSpPr>
        <p:spPr>
          <a:xfrm>
            <a:off x="3441700"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44" name="Rounded Rectangle 43"/>
          <p:cNvSpPr/>
          <p:nvPr/>
        </p:nvSpPr>
        <p:spPr>
          <a:xfrm>
            <a:off x="3795713" y="2454155"/>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45" name="Rectangle 44"/>
          <p:cNvSpPr/>
          <p:nvPr/>
        </p:nvSpPr>
        <p:spPr>
          <a:xfrm>
            <a:off x="3976688"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46" name="Rounded Rectangle 45"/>
          <p:cNvSpPr/>
          <p:nvPr/>
        </p:nvSpPr>
        <p:spPr>
          <a:xfrm>
            <a:off x="4346575" y="2458918"/>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47" name="Rectangle 46"/>
          <p:cNvSpPr/>
          <p:nvPr/>
        </p:nvSpPr>
        <p:spPr>
          <a:xfrm>
            <a:off x="4525963" y="2169993"/>
            <a:ext cx="487362"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48" name="Rounded Rectangle 47"/>
          <p:cNvSpPr/>
          <p:nvPr/>
        </p:nvSpPr>
        <p:spPr>
          <a:xfrm>
            <a:off x="4879975" y="2463680"/>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49" name="Rectangle 48"/>
          <p:cNvSpPr/>
          <p:nvPr/>
        </p:nvSpPr>
        <p:spPr>
          <a:xfrm>
            <a:off x="5076825"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50" name="Rounded Rectangle 49"/>
          <p:cNvSpPr/>
          <p:nvPr/>
        </p:nvSpPr>
        <p:spPr>
          <a:xfrm>
            <a:off x="1609725" y="2463680"/>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51" name="Rectangle 50"/>
          <p:cNvSpPr/>
          <p:nvPr/>
        </p:nvSpPr>
        <p:spPr>
          <a:xfrm>
            <a:off x="1739900" y="2169993"/>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altLang="zh-TW">
                <a:ea typeface="PMingLiU" panose="02020500000000000000" pitchFamily="18" charset="-120"/>
                <a:cs typeface="Arial" panose="020B0604020202020204" pitchFamily="34" charset="0"/>
              </a:rPr>
              <a:t>Successful Search</a:t>
            </a:r>
            <a:endParaRPr altLang="en-US">
              <a:ea typeface="PMingLiU" panose="02020500000000000000" pitchFamily="18" charset="-120"/>
              <a:cs typeface="Arial" panose="020B0604020202020204" pitchFamily="34" charset="0"/>
            </a:endParaRPr>
          </a:p>
        </p:txBody>
      </p:sp>
      <p:sp>
        <p:nvSpPr>
          <p:cNvPr id="29" name="Rounded Rectangle 28"/>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30" name="TextBox 29"/>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35" name="Rounded Rectangle 34"/>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36" name="Rectangle 35"/>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37" name="Rounded Rectangle 36"/>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38" name="Rectangle 37"/>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39" name="Rounded Rectangle 38"/>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40" name="Rectangle 39"/>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41" name="Rounded Rectangle 40"/>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42" name="Rectangle 41"/>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43" name="Rounded Rectangle 42"/>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44" name="Rectangle 43"/>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45" name="Rounded Rectangle 44"/>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46" name="Rectangle 45"/>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47" name="Rounded Rectangle 46"/>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48" name="Rectangle 47"/>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49" name="Rounded Rectangle 48"/>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50" name="Rectangle 49"/>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51" name="Rounded Rectangle 50"/>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52" name="Rectangle 51"/>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53" name="Rounded Rectangle 52"/>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54" name="Rectangle 53"/>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55" name="Rounded Rectangle 54"/>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56" name="Rectangle 55"/>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57" name="Rounded Rectangle 56"/>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58" name="Rectangle 57"/>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graphicFrame>
        <p:nvGraphicFramePr>
          <p:cNvPr id="59" name="Table 58"/>
          <p:cNvGraphicFramePr>
            <a:graphicFrameLocks noGrp="1"/>
          </p:cNvGraphicFramePr>
          <p:nvPr>
            <p:extLst>
              <p:ext uri="{D42A27DB-BD31-4B8C-83A1-F6EECF244321}">
                <p14:modId xmlns:p14="http://schemas.microsoft.com/office/powerpoint/2010/main" val="34790945"/>
              </p:ext>
            </p:extLst>
          </p:nvPr>
        </p:nvGraphicFramePr>
        <p:xfrm>
          <a:off x="889000" y="1431745"/>
          <a:ext cx="3824288" cy="741364"/>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a:solidFill>
                            <a:schemeClr val="tx1"/>
                          </a:solidFill>
                        </a:rPr>
                        <a:t>14</a:t>
                      </a: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r h="370682">
                <a:tc>
                  <a:txBody>
                    <a:bodyPr/>
                    <a:lstStyle/>
                    <a:p>
                      <a:r>
                        <a:rPr lang="en-GB" sz="1800" dirty="0">
                          <a:solidFill>
                            <a:schemeClr val="bg1"/>
                          </a:solidFill>
                        </a:rPr>
                        <a:t>Location Wanted</a:t>
                      </a:r>
                    </a:p>
                  </a:txBody>
                  <a:tcPr marL="91448" marR="91448" marT="45700" marB="45700">
                    <a:solidFill>
                      <a:srgbClr val="002060"/>
                    </a:solidFill>
                  </a:tcPr>
                </a:tc>
                <a:tc>
                  <a:txBody>
                    <a:bodyPr/>
                    <a:lstStyle/>
                    <a:p>
                      <a:r>
                        <a:rPr lang="en-GB" sz="1800" b="1" dirty="0"/>
                        <a:t>3</a:t>
                      </a:r>
                    </a:p>
                  </a:txBody>
                  <a:tcPr marL="91448" marR="91448" marT="45700" marB="45700">
                    <a:solidFill>
                      <a:schemeClr val="bg1">
                        <a:lumMod val="85000"/>
                      </a:schemeClr>
                    </a:solidFill>
                  </a:tcPr>
                </a:tc>
                <a:extLst>
                  <a:ext uri="{0D108BD9-81ED-4DB2-BD59-A6C34878D82A}">
                    <a16:rowId xmlns="" xmlns:a16="http://schemas.microsoft.com/office/drawing/2014/main" val="10001"/>
                  </a:ext>
                </a:extLst>
              </a:tr>
            </a:tbl>
          </a:graphicData>
        </a:graphic>
      </p:graphicFrame>
      <p:cxnSp>
        <p:nvCxnSpPr>
          <p:cNvPr id="60" name="Curved Connector 59"/>
          <p:cNvCxnSpPr/>
          <p:nvPr/>
        </p:nvCxnSpPr>
        <p:spPr>
          <a:xfrm rot="16200000" flipH="1">
            <a:off x="1420813" y="2498608"/>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a:off x="199654" y="2883794"/>
                <a:ext cx="737702" cy="338554"/>
              </a:xfrm>
              <a:prstGeom prst="rect">
                <a:avLst/>
              </a:prstGeom>
              <a:noFill/>
            </p:spPr>
            <p:txBody>
              <a:bodyPr wrap="none" rtlCol="0">
                <a:spAutoFit/>
              </a:bodyPr>
              <a:lstStyle/>
              <a:p>
                <a:r>
                  <a:rPr lang="en-GB" sz="1600" b="1" i="0" dirty="0" smtClean="0">
                    <a:solidFill>
                      <a:srgbClr val="C00000"/>
                    </a:solidFill>
                  </a:rPr>
                  <a:t>4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199654" y="2883794"/>
                <a:ext cx="737702" cy="338554"/>
              </a:xfrm>
              <a:prstGeom prst="rect">
                <a:avLst/>
              </a:prstGeom>
              <a:blipFill rotWithShape="0">
                <a:blip r:embed="rId3"/>
                <a:stretch>
                  <a:fillRect l="-4959" t="-5357" r="-2479" b="-21429"/>
                </a:stretch>
              </a:blipFill>
            </p:spPr>
            <p:txBody>
              <a:bodyPr/>
              <a:lstStyle/>
              <a:p>
                <a:r>
                  <a:rPr lang="en-GB">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201056" y="3461336"/>
            <a:ext cx="1082675" cy="307975"/>
          </a:xfrm>
          <a:prstGeom prst="rect">
            <a:avLst/>
          </a:prstGeom>
          <a:noFill/>
        </p:spPr>
        <p:txBody>
          <a:bodyPr>
            <a:spAutoFit/>
          </a:bodyPr>
          <a:lstStyle/>
          <a:p>
            <a:pPr>
              <a:defRPr/>
            </a:pPr>
            <a:r>
              <a:rPr lang="en-SG" sz="1400" b="1" i="0" dirty="0">
                <a:latin typeface="+mn-lt"/>
              </a:rPr>
              <a:t>Index</a:t>
            </a:r>
          </a:p>
        </p:txBody>
      </p:sp>
      <p:sp>
        <p:nvSpPr>
          <p:cNvPr id="2" name="Text Placeholder 1"/>
          <p:cNvSpPr>
            <a:spLocks noGrp="1"/>
          </p:cNvSpPr>
          <p:nvPr>
            <p:ph type="body" sz="quarter" idx="16"/>
          </p:nvPr>
        </p:nvSpPr>
        <p:spPr>
          <a:xfrm>
            <a:off x="338138" y="728663"/>
            <a:ext cx="7916862" cy="495300"/>
          </a:xfrm>
        </p:spPr>
        <p:txBody>
          <a:bodyPr/>
          <a:lstStyle/>
          <a:p>
            <a:pPr defTabSz="912813">
              <a:defRPr/>
            </a:pPr>
            <a:r>
              <a:rPr altLang="zh-TW">
                <a:ea typeface="PMingLiU" panose="02020500000000000000" pitchFamily="18" charset="-120"/>
                <a:cs typeface="Arial" panose="020B0604020202020204" pitchFamily="34" charset="0"/>
              </a:rPr>
              <a:t>Successful Search</a:t>
            </a:r>
            <a:endParaRPr altLang="en-US">
              <a:ea typeface="PMingLiU" panose="02020500000000000000" pitchFamily="18" charset="-120"/>
              <a:cs typeface="Arial" panose="020B0604020202020204" pitchFamily="34" charset="0"/>
            </a:endParaRPr>
          </a:p>
        </p:txBody>
      </p:sp>
      <p:graphicFrame>
        <p:nvGraphicFramePr>
          <p:cNvPr id="113" name="Table 112"/>
          <p:cNvGraphicFramePr>
            <a:graphicFrameLocks noGrp="1"/>
          </p:cNvGraphicFramePr>
          <p:nvPr>
            <p:extLst>
              <p:ext uri="{D42A27DB-BD31-4B8C-83A1-F6EECF244321}">
                <p14:modId xmlns:p14="http://schemas.microsoft.com/office/powerpoint/2010/main" val="1273954978"/>
              </p:ext>
            </p:extLst>
          </p:nvPr>
        </p:nvGraphicFramePr>
        <p:xfrm>
          <a:off x="889000" y="1431745"/>
          <a:ext cx="3824288" cy="741364"/>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a:solidFill>
                            <a:schemeClr val="tx1"/>
                          </a:solidFill>
                        </a:rPr>
                        <a:t>14</a:t>
                      </a: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r h="370682">
                <a:tc>
                  <a:txBody>
                    <a:bodyPr/>
                    <a:lstStyle/>
                    <a:p>
                      <a:r>
                        <a:rPr lang="en-GB" sz="1800" dirty="0">
                          <a:solidFill>
                            <a:schemeClr val="bg1"/>
                          </a:solidFill>
                        </a:rPr>
                        <a:t>Location Wanted</a:t>
                      </a:r>
                    </a:p>
                  </a:txBody>
                  <a:tcPr marL="91448" marR="91448" marT="45700" marB="45700">
                    <a:solidFill>
                      <a:srgbClr val="002060"/>
                    </a:solidFill>
                  </a:tcPr>
                </a:tc>
                <a:tc>
                  <a:txBody>
                    <a:bodyPr/>
                    <a:lstStyle/>
                    <a:p>
                      <a:r>
                        <a:rPr lang="en-GB" sz="1800" b="1" dirty="0"/>
                        <a:t>3</a:t>
                      </a:r>
                    </a:p>
                  </a:txBody>
                  <a:tcPr marL="91448" marR="91448" marT="45700" marB="45700">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140" name="Rounded Rectangle 139"/>
          <p:cNvSpPr/>
          <p:nvPr/>
        </p:nvSpPr>
        <p:spPr>
          <a:xfrm>
            <a:off x="5431868"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41" name="Rectangle 140"/>
          <p:cNvSpPr/>
          <p:nvPr/>
        </p:nvSpPr>
        <p:spPr>
          <a:xfrm>
            <a:off x="559061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42" name="Rounded Rectangle 141"/>
          <p:cNvSpPr/>
          <p:nvPr/>
        </p:nvSpPr>
        <p:spPr>
          <a:xfrm>
            <a:off x="59763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43" name="Rectangle 142"/>
          <p:cNvSpPr/>
          <p:nvPr/>
        </p:nvSpPr>
        <p:spPr>
          <a:xfrm>
            <a:off x="61573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44" name="Rounded Rectangle 143"/>
          <p:cNvSpPr/>
          <p:nvPr/>
        </p:nvSpPr>
        <p:spPr>
          <a:xfrm>
            <a:off x="65224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45" name="Rectangle 144"/>
          <p:cNvSpPr/>
          <p:nvPr/>
        </p:nvSpPr>
        <p:spPr>
          <a:xfrm>
            <a:off x="67034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46" name="Rounded Rectangle 145"/>
          <p:cNvSpPr/>
          <p:nvPr/>
        </p:nvSpPr>
        <p:spPr>
          <a:xfrm>
            <a:off x="70685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47" name="Rectangle 146"/>
          <p:cNvSpPr/>
          <p:nvPr/>
        </p:nvSpPr>
        <p:spPr>
          <a:xfrm>
            <a:off x="7173356" y="3096211"/>
            <a:ext cx="609600"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48" name="Rounded Rectangle 147"/>
          <p:cNvSpPr/>
          <p:nvPr/>
        </p:nvSpPr>
        <p:spPr>
          <a:xfrm>
            <a:off x="76067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49" name="Rectangle 148"/>
          <p:cNvSpPr/>
          <p:nvPr/>
        </p:nvSpPr>
        <p:spPr>
          <a:xfrm>
            <a:off x="7782956" y="3086686"/>
            <a:ext cx="604837" cy="3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150" name="Rounded Rectangle 149"/>
          <p:cNvSpPr/>
          <p:nvPr/>
        </p:nvSpPr>
        <p:spPr>
          <a:xfrm>
            <a:off x="2177493" y="3389898"/>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51" name="Rectangle 150"/>
          <p:cNvSpPr/>
          <p:nvPr/>
        </p:nvSpPr>
        <p:spPr>
          <a:xfrm>
            <a:off x="2261631"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52" name="Rounded Rectangle 151"/>
          <p:cNvSpPr/>
          <p:nvPr/>
        </p:nvSpPr>
        <p:spPr>
          <a:xfrm>
            <a:off x="2722006" y="3380373"/>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53" name="Rectangle 152"/>
          <p:cNvSpPr/>
          <p:nvPr/>
        </p:nvSpPr>
        <p:spPr>
          <a:xfrm>
            <a:off x="28680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54" name="Rounded Rectangle 153"/>
          <p:cNvSpPr/>
          <p:nvPr/>
        </p:nvSpPr>
        <p:spPr>
          <a:xfrm>
            <a:off x="3279218" y="3380373"/>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55" name="Rectangle 154"/>
          <p:cNvSpPr/>
          <p:nvPr/>
        </p:nvSpPr>
        <p:spPr>
          <a:xfrm>
            <a:off x="34506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56" name="Rounded Rectangle 155"/>
          <p:cNvSpPr/>
          <p:nvPr/>
        </p:nvSpPr>
        <p:spPr>
          <a:xfrm>
            <a:off x="3804681" y="3380373"/>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57" name="Rectangle 156"/>
          <p:cNvSpPr/>
          <p:nvPr/>
        </p:nvSpPr>
        <p:spPr>
          <a:xfrm>
            <a:off x="39856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58" name="Rounded Rectangle 157"/>
          <p:cNvSpPr/>
          <p:nvPr/>
        </p:nvSpPr>
        <p:spPr>
          <a:xfrm>
            <a:off x="4355543" y="3385136"/>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59" name="Rectangle 158"/>
          <p:cNvSpPr/>
          <p:nvPr/>
        </p:nvSpPr>
        <p:spPr>
          <a:xfrm>
            <a:off x="4534931" y="3096211"/>
            <a:ext cx="487362"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60" name="Rounded Rectangle 159"/>
          <p:cNvSpPr/>
          <p:nvPr/>
        </p:nvSpPr>
        <p:spPr>
          <a:xfrm>
            <a:off x="48889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61" name="Rectangle 160"/>
          <p:cNvSpPr/>
          <p:nvPr/>
        </p:nvSpPr>
        <p:spPr>
          <a:xfrm>
            <a:off x="5085793"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62" name="Rounded Rectangle 161"/>
          <p:cNvSpPr/>
          <p:nvPr/>
        </p:nvSpPr>
        <p:spPr>
          <a:xfrm>
            <a:off x="1618693"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63" name="Rectangle 162"/>
          <p:cNvSpPr/>
          <p:nvPr/>
        </p:nvSpPr>
        <p:spPr>
          <a:xfrm>
            <a:off x="17488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164" name="Rounded Rectangle 163"/>
          <p:cNvSpPr/>
          <p:nvPr/>
        </p:nvSpPr>
        <p:spPr>
          <a:xfrm>
            <a:off x="777318" y="3389898"/>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a:t>
            </a:r>
          </a:p>
        </p:txBody>
      </p:sp>
      <mc:AlternateContent xmlns:mc="http://schemas.openxmlformats.org/markup-compatibility/2006" xmlns:a14="http://schemas.microsoft.com/office/drawing/2010/main">
        <mc:Choice Requires="a14">
          <p:sp>
            <p:nvSpPr>
              <p:cNvPr id="167" name="TextBox 166"/>
              <p:cNvSpPr txBox="1"/>
              <p:nvPr/>
            </p:nvSpPr>
            <p:spPr>
              <a:xfrm>
                <a:off x="226545" y="3833644"/>
                <a:ext cx="838691" cy="338554"/>
              </a:xfrm>
              <a:prstGeom prst="rect">
                <a:avLst/>
              </a:prstGeom>
              <a:noFill/>
            </p:spPr>
            <p:txBody>
              <a:bodyPr wrap="none" rtlCol="0">
                <a:spAutoFit/>
              </a:bodyPr>
              <a:lstStyle/>
              <a:p>
                <a:r>
                  <a:rPr lang="en-GB" sz="1600" b="1" i="0" dirty="0" smtClean="0">
                    <a:solidFill>
                      <a:srgbClr val="C00000"/>
                    </a:solidFill>
                  </a:rPr>
                  <a:t>21</a:t>
                </a:r>
                <a14:m>
                  <m:oMath xmlns:m="http://schemas.openxmlformats.org/officeDocument/2006/math">
                    <m:r>
                      <a:rPr lang="en-US" sz="1600" b="1" i="0" smtClean="0">
                        <a:solidFill>
                          <a:srgbClr val="C00000"/>
                        </a:solidFill>
                        <a:latin typeface="Cambria Math" panose="02040503050406030204" pitchFamily="18" charset="0"/>
                        <a:ea typeface="Cambria Math" panose="02040503050406030204" pitchFamily="18" charset="0"/>
                      </a:rPr>
                      <m:t> </m:t>
                    </m:r>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167" name="TextBox 166"/>
              <p:cNvSpPr txBox="1">
                <a:spLocks noRot="1" noChangeAspect="1" noMove="1" noResize="1" noEditPoints="1" noAdjustHandles="1" noChangeArrowheads="1" noChangeShapeType="1" noTextEdit="1"/>
              </p:cNvSpPr>
              <p:nvPr/>
            </p:nvSpPr>
            <p:spPr>
              <a:xfrm>
                <a:off x="226545" y="3833644"/>
                <a:ext cx="838691" cy="338554"/>
              </a:xfrm>
              <a:prstGeom prst="rect">
                <a:avLst/>
              </a:prstGeom>
              <a:blipFill rotWithShape="0">
                <a:blip r:embed="rId3"/>
                <a:stretch>
                  <a:fillRect l="-3623" t="-5455" r="-1449" b="-23636"/>
                </a:stretch>
              </a:blipFill>
            </p:spPr>
            <p:txBody>
              <a:bodyPr/>
              <a:lstStyle/>
              <a:p>
                <a:r>
                  <a:rPr lang="en-GB">
                    <a:noFill/>
                  </a:rPr>
                  <a:t> </a:t>
                </a:r>
              </a:p>
            </p:txBody>
          </p:sp>
        </mc:Fallback>
      </mc:AlternateContent>
      <p:cxnSp>
        <p:nvCxnSpPr>
          <p:cNvPr id="11" name="Curved Connector 10"/>
          <p:cNvCxnSpPr>
            <a:stCxn id="164" idx="2"/>
            <a:endCxn id="150" idx="2"/>
          </p:cNvCxnSpPr>
          <p:nvPr/>
        </p:nvCxnSpPr>
        <p:spPr>
          <a:xfrm rot="16200000" flipH="1">
            <a:off x="1709180" y="3145423"/>
            <a:ext cx="12700" cy="14001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
        <p:nvSpPr>
          <p:cNvPr id="115" name="Rounded Rectangle 114"/>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116" name="TextBox 115"/>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117" name="Rounded Rectangle 116"/>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18" name="Rectangle 117"/>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19" name="Rounded Rectangle 118"/>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20" name="Rectangle 119"/>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21" name="Rounded Rectangle 120"/>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22" name="Rectangle 121"/>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23" name="Rounded Rectangle 122"/>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24" name="Rectangle 123"/>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25" name="Rounded Rectangle 124"/>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26" name="Rectangle 125"/>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127" name="Rounded Rectangle 126"/>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28" name="Rectangle 127"/>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29" name="Rounded Rectangle 128"/>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30" name="Rectangle 129"/>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31" name="Rounded Rectangle 130"/>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32" name="Rectangle 131"/>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33" name="Rounded Rectangle 132"/>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34" name="Rectangle 133"/>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35" name="Rounded Rectangle 134"/>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36" name="Rectangle 135"/>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37" name="Rounded Rectangle 136"/>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38" name="Rectangle 137"/>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66" name="Rounded Rectangle 165"/>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68" name="Rectangle 167"/>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cxnSp>
        <p:nvCxnSpPr>
          <p:cNvPr id="169" name="Curved Connector 168"/>
          <p:cNvCxnSpPr/>
          <p:nvPr/>
        </p:nvCxnSpPr>
        <p:spPr>
          <a:xfrm rot="16200000" flipH="1">
            <a:off x="1420812" y="2498607"/>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0" name="TextBox 169"/>
              <p:cNvSpPr txBox="1"/>
              <p:nvPr/>
            </p:nvSpPr>
            <p:spPr>
              <a:xfrm>
                <a:off x="199654" y="2883794"/>
                <a:ext cx="724878" cy="338554"/>
              </a:xfrm>
              <a:prstGeom prst="rect">
                <a:avLst/>
              </a:prstGeom>
              <a:noFill/>
            </p:spPr>
            <p:txBody>
              <a:bodyPr wrap="none" rtlCol="0">
                <a:spAutoFit/>
              </a:bodyPr>
              <a:lstStyle/>
              <a:p>
                <a:r>
                  <a:rPr lang="en-GB" sz="1600" b="1" i="0" dirty="0" smtClean="0">
                    <a:solidFill>
                      <a:srgbClr val="C00000"/>
                    </a:solidFill>
                  </a:rPr>
                  <a:t>4</a:t>
                </a:r>
                <a14:m>
                  <m:oMath xmlns:m="http://schemas.openxmlformats.org/officeDocument/2006/math">
                    <m:r>
                      <a:rPr lang="en-US" sz="1600" b="1" i="0" smtClean="0">
                        <a:solidFill>
                          <a:srgbClr val="C00000"/>
                        </a:solidFill>
                        <a:latin typeface="Cambria Math" panose="02040503050406030204" pitchFamily="18" charset="0"/>
                        <a:ea typeface="Cambria Math" panose="02040503050406030204" pitchFamily="18" charset="0"/>
                      </a:rPr>
                      <m:t> </m:t>
                    </m:r>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170" name="TextBox 169"/>
              <p:cNvSpPr txBox="1">
                <a:spLocks noRot="1" noChangeAspect="1" noMove="1" noResize="1" noEditPoints="1" noAdjustHandles="1" noChangeArrowheads="1" noChangeShapeType="1" noTextEdit="1"/>
              </p:cNvSpPr>
              <p:nvPr/>
            </p:nvSpPr>
            <p:spPr>
              <a:xfrm>
                <a:off x="199654" y="2883794"/>
                <a:ext cx="724878" cy="338554"/>
              </a:xfrm>
              <a:prstGeom prst="rect">
                <a:avLst/>
              </a:prstGeom>
              <a:blipFill rotWithShape="0">
                <a:blip r:embed="rId4"/>
                <a:stretch>
                  <a:fillRect l="-5042" t="-5357" r="-1681" b="-21429"/>
                </a:stretch>
              </a:blipFill>
            </p:spPr>
            <p:txBody>
              <a:bodyPr/>
              <a:lstStyle/>
              <a:p>
                <a:r>
                  <a:rPr lang="en-GB">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altLang="zh-TW">
                <a:ea typeface="PMingLiU" panose="02020500000000000000" pitchFamily="18" charset="-120"/>
                <a:cs typeface="Arial" panose="020B0604020202020204" pitchFamily="34" charset="0"/>
              </a:rPr>
              <a:t>Successful Search</a:t>
            </a:r>
            <a:endParaRPr altLang="en-US">
              <a:ea typeface="PMingLiU" panose="02020500000000000000" pitchFamily="18" charset="-120"/>
              <a:cs typeface="Arial" panose="020B0604020202020204" pitchFamily="34" charset="0"/>
            </a:endParaRPr>
          </a:p>
        </p:txBody>
      </p:sp>
      <p:sp>
        <p:nvSpPr>
          <p:cNvPr id="62" name="TextBox 61"/>
          <p:cNvSpPr txBox="1"/>
          <p:nvPr/>
        </p:nvSpPr>
        <p:spPr>
          <a:xfrm>
            <a:off x="173923" y="4434667"/>
            <a:ext cx="1082675" cy="307975"/>
          </a:xfrm>
          <a:prstGeom prst="rect">
            <a:avLst/>
          </a:prstGeom>
          <a:noFill/>
        </p:spPr>
        <p:txBody>
          <a:bodyPr>
            <a:spAutoFit/>
          </a:bodyPr>
          <a:lstStyle/>
          <a:p>
            <a:pPr>
              <a:defRPr/>
            </a:pPr>
            <a:r>
              <a:rPr lang="en-SG" sz="1400" b="1" i="0" dirty="0">
                <a:latin typeface="+mn-lt"/>
              </a:rPr>
              <a:t>Index</a:t>
            </a:r>
          </a:p>
        </p:txBody>
      </p:sp>
      <p:sp>
        <p:nvSpPr>
          <p:cNvPr id="63" name="Rounded Rectangle 62"/>
          <p:cNvSpPr/>
          <p:nvPr/>
        </p:nvSpPr>
        <p:spPr>
          <a:xfrm>
            <a:off x="5404735" y="4363230"/>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64" name="Rectangle 63"/>
          <p:cNvSpPr/>
          <p:nvPr/>
        </p:nvSpPr>
        <p:spPr>
          <a:xfrm>
            <a:off x="5563485"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65" name="Rounded Rectangle 64"/>
          <p:cNvSpPr/>
          <p:nvPr/>
        </p:nvSpPr>
        <p:spPr>
          <a:xfrm>
            <a:off x="5949248" y="4363230"/>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66" name="Rectangle 65"/>
          <p:cNvSpPr/>
          <p:nvPr/>
        </p:nvSpPr>
        <p:spPr>
          <a:xfrm>
            <a:off x="6130223"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67" name="Rounded Rectangle 66"/>
          <p:cNvSpPr/>
          <p:nvPr/>
        </p:nvSpPr>
        <p:spPr>
          <a:xfrm>
            <a:off x="6495348" y="4363230"/>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68" name="Rectangle 67"/>
          <p:cNvSpPr/>
          <p:nvPr/>
        </p:nvSpPr>
        <p:spPr>
          <a:xfrm>
            <a:off x="6676323"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69" name="Rounded Rectangle 68"/>
          <p:cNvSpPr/>
          <p:nvPr/>
        </p:nvSpPr>
        <p:spPr>
          <a:xfrm>
            <a:off x="7041448" y="4363230"/>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70" name="Rectangle 69"/>
          <p:cNvSpPr/>
          <p:nvPr/>
        </p:nvSpPr>
        <p:spPr>
          <a:xfrm>
            <a:off x="7146223" y="4069542"/>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71" name="Rounded Rectangle 70"/>
          <p:cNvSpPr/>
          <p:nvPr/>
        </p:nvSpPr>
        <p:spPr>
          <a:xfrm>
            <a:off x="7579610" y="4363230"/>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72" name="Rounded Rectangle 71"/>
          <p:cNvSpPr/>
          <p:nvPr/>
        </p:nvSpPr>
        <p:spPr>
          <a:xfrm>
            <a:off x="2150360" y="4363230"/>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73" name="Rectangle 72"/>
          <p:cNvSpPr/>
          <p:nvPr/>
        </p:nvSpPr>
        <p:spPr>
          <a:xfrm>
            <a:off x="2234498"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74" name="Rounded Rectangle 73"/>
          <p:cNvSpPr/>
          <p:nvPr/>
        </p:nvSpPr>
        <p:spPr>
          <a:xfrm>
            <a:off x="2694873" y="4353705"/>
            <a:ext cx="463550" cy="45561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75" name="Rectangle 74"/>
          <p:cNvSpPr/>
          <p:nvPr/>
        </p:nvSpPr>
        <p:spPr>
          <a:xfrm>
            <a:off x="2840923"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76" name="Rounded Rectangle 75"/>
          <p:cNvSpPr/>
          <p:nvPr/>
        </p:nvSpPr>
        <p:spPr>
          <a:xfrm>
            <a:off x="3252085" y="4353705"/>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77" name="Rectangle 76"/>
          <p:cNvSpPr/>
          <p:nvPr/>
        </p:nvSpPr>
        <p:spPr>
          <a:xfrm>
            <a:off x="3423535"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78" name="Rounded Rectangle 77"/>
          <p:cNvSpPr/>
          <p:nvPr/>
        </p:nvSpPr>
        <p:spPr>
          <a:xfrm>
            <a:off x="3777548" y="4353705"/>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79" name="Rectangle 78"/>
          <p:cNvSpPr/>
          <p:nvPr/>
        </p:nvSpPr>
        <p:spPr>
          <a:xfrm>
            <a:off x="3960110"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80" name="Rounded Rectangle 79"/>
          <p:cNvSpPr/>
          <p:nvPr/>
        </p:nvSpPr>
        <p:spPr>
          <a:xfrm>
            <a:off x="4328410" y="4358467"/>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81" name="Rectangle 80"/>
          <p:cNvSpPr/>
          <p:nvPr/>
        </p:nvSpPr>
        <p:spPr>
          <a:xfrm>
            <a:off x="4507798" y="4069542"/>
            <a:ext cx="487362"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82" name="Rounded Rectangle 81"/>
          <p:cNvSpPr/>
          <p:nvPr/>
        </p:nvSpPr>
        <p:spPr>
          <a:xfrm>
            <a:off x="4861810" y="4363230"/>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83" name="Rectangle 82"/>
          <p:cNvSpPr/>
          <p:nvPr/>
        </p:nvSpPr>
        <p:spPr>
          <a:xfrm>
            <a:off x="5058660"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84" name="Rounded Rectangle 83"/>
          <p:cNvSpPr/>
          <p:nvPr/>
        </p:nvSpPr>
        <p:spPr>
          <a:xfrm>
            <a:off x="1591560" y="4363230"/>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85" name="Rectangle 84"/>
          <p:cNvSpPr/>
          <p:nvPr/>
        </p:nvSpPr>
        <p:spPr>
          <a:xfrm>
            <a:off x="1721735"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86" name="Rounded Rectangle 85"/>
          <p:cNvSpPr/>
          <p:nvPr/>
        </p:nvSpPr>
        <p:spPr>
          <a:xfrm>
            <a:off x="750185" y="4363230"/>
            <a:ext cx="463550" cy="455612"/>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a:t>
            </a:r>
          </a:p>
        </p:txBody>
      </p:sp>
      <p:cxnSp>
        <p:nvCxnSpPr>
          <p:cNvPr id="87" name="Curved Connector 86"/>
          <p:cNvCxnSpPr>
            <a:stCxn id="86" idx="2"/>
            <a:endCxn id="74" idx="2"/>
          </p:cNvCxnSpPr>
          <p:nvPr/>
        </p:nvCxnSpPr>
        <p:spPr>
          <a:xfrm rot="5400000" flipH="1" flipV="1">
            <a:off x="1949541" y="3841736"/>
            <a:ext cx="9525" cy="1944688"/>
          </a:xfrm>
          <a:prstGeom prst="curvedConnector3">
            <a:avLst>
              <a:gd name="adj1" fmla="val -2604535"/>
            </a:avLst>
          </a:prstGeom>
          <a:ln>
            <a:tailEnd type="triangle"/>
          </a:ln>
        </p:spPr>
        <p:style>
          <a:lnRef idx="3">
            <a:schemeClr val="dk1"/>
          </a:lnRef>
          <a:fillRef idx="0">
            <a:schemeClr val="dk1"/>
          </a:fillRef>
          <a:effectRef idx="2">
            <a:schemeClr val="dk1"/>
          </a:effectRef>
          <a:fontRef idx="minor">
            <a:schemeClr val="tx1"/>
          </a:fontRef>
        </p:style>
      </p:cxnSp>
      <p:sp>
        <p:nvSpPr>
          <p:cNvPr id="89" name="Rectangle 88"/>
          <p:cNvSpPr/>
          <p:nvPr/>
        </p:nvSpPr>
        <p:spPr>
          <a:xfrm>
            <a:off x="7766935" y="4060017"/>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mc:AlternateContent xmlns:mc="http://schemas.openxmlformats.org/markup-compatibility/2006" xmlns:a14="http://schemas.microsoft.com/office/drawing/2010/main">
        <mc:Choice Requires="a14">
          <p:sp>
            <p:nvSpPr>
              <p:cNvPr id="195" name="TextBox 194"/>
              <p:cNvSpPr txBox="1"/>
              <p:nvPr/>
            </p:nvSpPr>
            <p:spPr>
              <a:xfrm>
                <a:off x="230116" y="4856081"/>
                <a:ext cx="851515" cy="338554"/>
              </a:xfrm>
              <a:prstGeom prst="rect">
                <a:avLst/>
              </a:prstGeom>
              <a:noFill/>
            </p:spPr>
            <p:txBody>
              <a:bodyPr wrap="none" rtlCol="0">
                <a:spAutoFit/>
              </a:bodyPr>
              <a:lstStyle/>
              <a:p>
                <a:r>
                  <a:rPr lang="en-GB" sz="1600" b="1" i="0" dirty="0" smtClean="0">
                    <a:solidFill>
                      <a:srgbClr val="C00000"/>
                    </a:solidFill>
                  </a:rPr>
                  <a:t>36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195" name="TextBox 194"/>
              <p:cNvSpPr txBox="1">
                <a:spLocks noRot="1" noChangeAspect="1" noMove="1" noResize="1" noEditPoints="1" noAdjustHandles="1" noChangeArrowheads="1" noChangeShapeType="1" noTextEdit="1"/>
              </p:cNvSpPr>
              <p:nvPr/>
            </p:nvSpPr>
            <p:spPr>
              <a:xfrm>
                <a:off x="230116" y="4856081"/>
                <a:ext cx="851515" cy="338554"/>
              </a:xfrm>
              <a:prstGeom prst="rect">
                <a:avLst/>
              </a:prstGeom>
              <a:blipFill rotWithShape="0">
                <a:blip r:embed="rId3"/>
                <a:stretch>
                  <a:fillRect l="-4317" t="-5455" r="-2158" b="-23636"/>
                </a:stretch>
              </a:blipFill>
            </p:spPr>
            <p:txBody>
              <a:bodyPr/>
              <a:lstStyle/>
              <a:p>
                <a:r>
                  <a:rPr lang="en-GB">
                    <a:noFill/>
                  </a:rPr>
                  <a:t> </a:t>
                </a:r>
              </a:p>
            </p:txBody>
          </p:sp>
        </mc:Fallback>
      </mc:AlternateContent>
      <p:graphicFrame>
        <p:nvGraphicFramePr>
          <p:cNvPr id="223" name="Table 222"/>
          <p:cNvGraphicFramePr>
            <a:graphicFrameLocks noGrp="1"/>
          </p:cNvGraphicFramePr>
          <p:nvPr>
            <p:extLst>
              <p:ext uri="{D42A27DB-BD31-4B8C-83A1-F6EECF244321}">
                <p14:modId xmlns:p14="http://schemas.microsoft.com/office/powerpoint/2010/main" val="447553189"/>
              </p:ext>
            </p:extLst>
          </p:nvPr>
        </p:nvGraphicFramePr>
        <p:xfrm>
          <a:off x="889000" y="1431745"/>
          <a:ext cx="3824288" cy="741364"/>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a:solidFill>
                            <a:schemeClr val="tx1"/>
                          </a:solidFill>
                        </a:rPr>
                        <a:t>14</a:t>
                      </a: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r h="370682">
                <a:tc>
                  <a:txBody>
                    <a:bodyPr/>
                    <a:lstStyle/>
                    <a:p>
                      <a:r>
                        <a:rPr lang="en-GB" sz="1800" dirty="0">
                          <a:solidFill>
                            <a:schemeClr val="bg1"/>
                          </a:solidFill>
                        </a:rPr>
                        <a:t>Location Wanted</a:t>
                      </a:r>
                    </a:p>
                  </a:txBody>
                  <a:tcPr marL="91448" marR="91448" marT="45700" marB="45700">
                    <a:solidFill>
                      <a:srgbClr val="002060"/>
                    </a:solidFill>
                  </a:tcPr>
                </a:tc>
                <a:tc>
                  <a:txBody>
                    <a:bodyPr/>
                    <a:lstStyle/>
                    <a:p>
                      <a:r>
                        <a:rPr lang="en-GB" sz="1800" b="1" dirty="0"/>
                        <a:t>3</a:t>
                      </a:r>
                    </a:p>
                  </a:txBody>
                  <a:tcPr marL="91448" marR="91448" marT="45700" marB="45700">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112" name="TextBox 111"/>
          <p:cNvSpPr txBox="1"/>
          <p:nvPr/>
        </p:nvSpPr>
        <p:spPr>
          <a:xfrm>
            <a:off x="201056" y="3461336"/>
            <a:ext cx="1082675" cy="307975"/>
          </a:xfrm>
          <a:prstGeom prst="rect">
            <a:avLst/>
          </a:prstGeom>
          <a:noFill/>
        </p:spPr>
        <p:txBody>
          <a:bodyPr>
            <a:spAutoFit/>
          </a:bodyPr>
          <a:lstStyle/>
          <a:p>
            <a:pPr>
              <a:defRPr/>
            </a:pPr>
            <a:r>
              <a:rPr lang="en-SG" sz="1400" b="1" i="0" dirty="0">
                <a:latin typeface="+mn-lt"/>
              </a:rPr>
              <a:t>Index</a:t>
            </a:r>
          </a:p>
        </p:txBody>
      </p:sp>
      <p:sp>
        <p:nvSpPr>
          <p:cNvPr id="113" name="Rounded Rectangle 112"/>
          <p:cNvSpPr/>
          <p:nvPr/>
        </p:nvSpPr>
        <p:spPr>
          <a:xfrm>
            <a:off x="5431868"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14" name="Rectangle 113"/>
          <p:cNvSpPr/>
          <p:nvPr/>
        </p:nvSpPr>
        <p:spPr>
          <a:xfrm>
            <a:off x="559061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39" name="Rounded Rectangle 138"/>
          <p:cNvSpPr/>
          <p:nvPr/>
        </p:nvSpPr>
        <p:spPr>
          <a:xfrm>
            <a:off x="59763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40" name="Rectangle 139"/>
          <p:cNvSpPr/>
          <p:nvPr/>
        </p:nvSpPr>
        <p:spPr>
          <a:xfrm>
            <a:off x="61573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41" name="Rounded Rectangle 140"/>
          <p:cNvSpPr/>
          <p:nvPr/>
        </p:nvSpPr>
        <p:spPr>
          <a:xfrm>
            <a:off x="65224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42" name="Rectangle 141"/>
          <p:cNvSpPr/>
          <p:nvPr/>
        </p:nvSpPr>
        <p:spPr>
          <a:xfrm>
            <a:off x="67034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43" name="Rounded Rectangle 142"/>
          <p:cNvSpPr/>
          <p:nvPr/>
        </p:nvSpPr>
        <p:spPr>
          <a:xfrm>
            <a:off x="70685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44" name="Rectangle 143"/>
          <p:cNvSpPr/>
          <p:nvPr/>
        </p:nvSpPr>
        <p:spPr>
          <a:xfrm>
            <a:off x="7173356" y="3096211"/>
            <a:ext cx="609600"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45" name="Rounded Rectangle 144"/>
          <p:cNvSpPr/>
          <p:nvPr/>
        </p:nvSpPr>
        <p:spPr>
          <a:xfrm>
            <a:off x="76067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46" name="Rectangle 145"/>
          <p:cNvSpPr/>
          <p:nvPr/>
        </p:nvSpPr>
        <p:spPr>
          <a:xfrm>
            <a:off x="7782956" y="3086686"/>
            <a:ext cx="604837" cy="3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147" name="Rounded Rectangle 146"/>
          <p:cNvSpPr/>
          <p:nvPr/>
        </p:nvSpPr>
        <p:spPr>
          <a:xfrm>
            <a:off x="2177493" y="3389898"/>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48" name="Rectangle 147"/>
          <p:cNvSpPr/>
          <p:nvPr/>
        </p:nvSpPr>
        <p:spPr>
          <a:xfrm>
            <a:off x="2261631"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49" name="Rounded Rectangle 148"/>
          <p:cNvSpPr/>
          <p:nvPr/>
        </p:nvSpPr>
        <p:spPr>
          <a:xfrm>
            <a:off x="2722006" y="3380373"/>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50" name="Rectangle 149"/>
          <p:cNvSpPr/>
          <p:nvPr/>
        </p:nvSpPr>
        <p:spPr>
          <a:xfrm>
            <a:off x="28680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51" name="Rounded Rectangle 150"/>
          <p:cNvSpPr/>
          <p:nvPr/>
        </p:nvSpPr>
        <p:spPr>
          <a:xfrm>
            <a:off x="3279218" y="3380373"/>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52" name="Rectangle 151"/>
          <p:cNvSpPr/>
          <p:nvPr/>
        </p:nvSpPr>
        <p:spPr>
          <a:xfrm>
            <a:off x="34506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53" name="Rounded Rectangle 152"/>
          <p:cNvSpPr/>
          <p:nvPr/>
        </p:nvSpPr>
        <p:spPr>
          <a:xfrm>
            <a:off x="3804681" y="3380373"/>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54" name="Rectangle 153"/>
          <p:cNvSpPr/>
          <p:nvPr/>
        </p:nvSpPr>
        <p:spPr>
          <a:xfrm>
            <a:off x="39856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55" name="Rounded Rectangle 154"/>
          <p:cNvSpPr/>
          <p:nvPr/>
        </p:nvSpPr>
        <p:spPr>
          <a:xfrm>
            <a:off x="4355543" y="3385136"/>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56" name="Rectangle 155"/>
          <p:cNvSpPr/>
          <p:nvPr/>
        </p:nvSpPr>
        <p:spPr>
          <a:xfrm>
            <a:off x="4534931" y="3096211"/>
            <a:ext cx="487362"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57" name="Rounded Rectangle 156"/>
          <p:cNvSpPr/>
          <p:nvPr/>
        </p:nvSpPr>
        <p:spPr>
          <a:xfrm>
            <a:off x="48889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58" name="Rectangle 157"/>
          <p:cNvSpPr/>
          <p:nvPr/>
        </p:nvSpPr>
        <p:spPr>
          <a:xfrm>
            <a:off x="5085793"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59" name="Rounded Rectangle 158"/>
          <p:cNvSpPr/>
          <p:nvPr/>
        </p:nvSpPr>
        <p:spPr>
          <a:xfrm>
            <a:off x="1618693"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60" name="Rectangle 159"/>
          <p:cNvSpPr/>
          <p:nvPr/>
        </p:nvSpPr>
        <p:spPr>
          <a:xfrm>
            <a:off x="17488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161" name="Rounded Rectangle 160"/>
          <p:cNvSpPr/>
          <p:nvPr/>
        </p:nvSpPr>
        <p:spPr>
          <a:xfrm>
            <a:off x="777318" y="3389898"/>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a:t>
            </a:r>
          </a:p>
        </p:txBody>
      </p:sp>
      <mc:AlternateContent xmlns:mc="http://schemas.openxmlformats.org/markup-compatibility/2006" xmlns:a14="http://schemas.microsoft.com/office/drawing/2010/main">
        <mc:Choice Requires="a14">
          <p:sp>
            <p:nvSpPr>
              <p:cNvPr id="162" name="TextBox 161"/>
              <p:cNvSpPr txBox="1"/>
              <p:nvPr/>
            </p:nvSpPr>
            <p:spPr>
              <a:xfrm>
                <a:off x="226545" y="3833644"/>
                <a:ext cx="851515" cy="338554"/>
              </a:xfrm>
              <a:prstGeom prst="rect">
                <a:avLst/>
              </a:prstGeom>
              <a:noFill/>
            </p:spPr>
            <p:txBody>
              <a:bodyPr wrap="none" rtlCol="0">
                <a:spAutoFit/>
              </a:bodyPr>
              <a:lstStyle/>
              <a:p>
                <a:r>
                  <a:rPr lang="en-GB" sz="1600" b="1" i="0" dirty="0" smtClean="0">
                    <a:solidFill>
                      <a:srgbClr val="C00000"/>
                    </a:solidFill>
                  </a:rPr>
                  <a:t>21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226545" y="3833644"/>
                <a:ext cx="851515" cy="338554"/>
              </a:xfrm>
              <a:prstGeom prst="rect">
                <a:avLst/>
              </a:prstGeom>
              <a:blipFill rotWithShape="0">
                <a:blip r:embed="rId4"/>
                <a:stretch>
                  <a:fillRect l="-3571" t="-5455" r="-2143" b="-23636"/>
                </a:stretch>
              </a:blipFill>
            </p:spPr>
            <p:txBody>
              <a:bodyPr/>
              <a:lstStyle/>
              <a:p>
                <a:r>
                  <a:rPr lang="en-GB">
                    <a:noFill/>
                  </a:rPr>
                  <a:t> </a:t>
                </a:r>
              </a:p>
            </p:txBody>
          </p:sp>
        </mc:Fallback>
      </mc:AlternateContent>
      <p:cxnSp>
        <p:nvCxnSpPr>
          <p:cNvPr id="163" name="Curved Connector 162"/>
          <p:cNvCxnSpPr>
            <a:stCxn id="161" idx="2"/>
            <a:endCxn id="147" idx="2"/>
          </p:cNvCxnSpPr>
          <p:nvPr/>
        </p:nvCxnSpPr>
        <p:spPr>
          <a:xfrm rot="16200000" flipH="1">
            <a:off x="1709180" y="3145423"/>
            <a:ext cx="12700" cy="14001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
        <p:nvSpPr>
          <p:cNvPr id="164" name="Rounded Rectangle 163"/>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165" name="TextBox 164"/>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166" name="Rounded Rectangle 165"/>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67" name="Rectangle 166"/>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68" name="Rounded Rectangle 167"/>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69" name="Rectangle 168"/>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70" name="Rounded Rectangle 169"/>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71" name="Rectangle 170"/>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72" name="Rounded Rectangle 171"/>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73" name="Rectangle 172"/>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74" name="Rounded Rectangle 173"/>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75" name="Rectangle 174"/>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176" name="Rounded Rectangle 175"/>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77" name="Rectangle 176"/>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78" name="Rounded Rectangle 177"/>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79" name="Rectangle 178"/>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80" name="Rounded Rectangle 179"/>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81" name="Rectangle 180"/>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82" name="Rounded Rectangle 181"/>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83" name="Rectangle 182"/>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84" name="Rounded Rectangle 183"/>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85" name="Rectangle 184"/>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86" name="Rounded Rectangle 185"/>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87" name="Rectangle 186"/>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88" name="Rounded Rectangle 187"/>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89" name="Rectangle 188"/>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cxnSp>
        <p:nvCxnSpPr>
          <p:cNvPr id="190" name="Curved Connector 189"/>
          <p:cNvCxnSpPr/>
          <p:nvPr/>
        </p:nvCxnSpPr>
        <p:spPr>
          <a:xfrm rot="16200000" flipH="1">
            <a:off x="1420812" y="2498607"/>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1" name="TextBox 190"/>
              <p:cNvSpPr txBox="1"/>
              <p:nvPr/>
            </p:nvSpPr>
            <p:spPr>
              <a:xfrm>
                <a:off x="199654" y="2883794"/>
                <a:ext cx="737702" cy="338554"/>
              </a:xfrm>
              <a:prstGeom prst="rect">
                <a:avLst/>
              </a:prstGeom>
              <a:noFill/>
            </p:spPr>
            <p:txBody>
              <a:bodyPr wrap="none" rtlCol="0">
                <a:spAutoFit/>
              </a:bodyPr>
              <a:lstStyle/>
              <a:p>
                <a:r>
                  <a:rPr lang="en-GB" sz="1600" b="1" i="0" dirty="0">
                    <a:solidFill>
                      <a:srgbClr val="C00000"/>
                    </a:solidFill>
                  </a:rPr>
                  <a:t>4</a:t>
                </a:r>
                <a:r>
                  <a:rPr lang="en-GB" sz="1600" b="1" i="0" dirty="0" smtClean="0">
                    <a:solidFill>
                      <a:srgbClr val="C00000"/>
                    </a:solidFill>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191" name="TextBox 190"/>
              <p:cNvSpPr txBox="1">
                <a:spLocks noRot="1" noChangeAspect="1" noMove="1" noResize="1" noEditPoints="1" noAdjustHandles="1" noChangeArrowheads="1" noChangeShapeType="1" noTextEdit="1"/>
              </p:cNvSpPr>
              <p:nvPr/>
            </p:nvSpPr>
            <p:spPr>
              <a:xfrm>
                <a:off x="199654" y="2883794"/>
                <a:ext cx="737702" cy="338554"/>
              </a:xfrm>
              <a:prstGeom prst="rect">
                <a:avLst/>
              </a:prstGeom>
              <a:blipFill rotWithShape="0">
                <a:blip r:embed="rId5"/>
                <a:stretch>
                  <a:fillRect l="-4959" t="-5357" r="-2479" b="-21429"/>
                </a:stretch>
              </a:blipFill>
            </p:spPr>
            <p:txBody>
              <a:bodyPr/>
              <a:lstStyle/>
              <a:p>
                <a:r>
                  <a:rPr lang="en-GB">
                    <a:noFill/>
                  </a:rPr>
                  <a:t> </a:t>
                </a: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123825" y="1547813"/>
            <a:ext cx="8131175"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1071563" indent="-614363">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marL="457200" lvl="1" indent="0">
              <a:lnSpc>
                <a:spcPct val="130000"/>
              </a:lnSpc>
              <a:buClr>
                <a:schemeClr val="bg2"/>
              </a:buClr>
              <a:defRPr/>
            </a:pPr>
            <a:r>
              <a:rPr lang="en-US" altLang="en-US" i="0" dirty="0">
                <a:solidFill>
                  <a:schemeClr val="tx2"/>
                </a:solidFill>
              </a:rPr>
              <a:t>At the end of this lecture, students should be able to:</a:t>
            </a:r>
          </a:p>
          <a:p>
            <a:pPr marL="871537" lvl="2" indent="-342900">
              <a:lnSpc>
                <a:spcPct val="130000"/>
              </a:lnSpc>
              <a:buClr>
                <a:schemeClr val="bg2"/>
              </a:buClr>
              <a:buFont typeface="Wingdings" panose="05000000000000000000" pitchFamily="2" charset="2"/>
              <a:buChar char="§"/>
              <a:defRPr/>
            </a:pPr>
            <a:r>
              <a:rPr lang="en-US" altLang="en-US" i="0" dirty="0">
                <a:solidFill>
                  <a:schemeClr val="tx2"/>
                </a:solidFill>
              </a:rPr>
              <a:t>Explain the basic </a:t>
            </a:r>
            <a:r>
              <a:rPr lang="en-US" altLang="en-US" i="0" dirty="0" smtClean="0">
                <a:solidFill>
                  <a:schemeClr val="tx2"/>
                </a:solidFill>
              </a:rPr>
              <a:t>principle </a:t>
            </a:r>
            <a:r>
              <a:rPr lang="en-US" altLang="en-US" i="0" dirty="0">
                <a:solidFill>
                  <a:schemeClr val="tx2"/>
                </a:solidFill>
              </a:rPr>
              <a:t>of searching </a:t>
            </a:r>
            <a:endParaRPr lang="en-US" altLang="en-US" i="0" dirty="0" smtClean="0">
              <a:solidFill>
                <a:schemeClr val="tx2"/>
              </a:solidFill>
            </a:endParaRPr>
          </a:p>
          <a:p>
            <a:pPr marL="871537" lvl="2" indent="-342900">
              <a:lnSpc>
                <a:spcPct val="130000"/>
              </a:lnSpc>
              <a:buClr>
                <a:schemeClr val="bg2"/>
              </a:buClr>
              <a:buFont typeface="Wingdings" panose="05000000000000000000" pitchFamily="2" charset="2"/>
              <a:buChar char="§"/>
              <a:defRPr/>
            </a:pPr>
            <a:r>
              <a:rPr lang="en-US" altLang="en-US" i="0" dirty="0" smtClean="0">
                <a:solidFill>
                  <a:schemeClr val="tx2"/>
                </a:solidFill>
              </a:rPr>
              <a:t>Apply the concept of sequential search algorithm using working examples</a:t>
            </a:r>
          </a:p>
          <a:p>
            <a:pPr marL="871537" lvl="2" indent="-342900">
              <a:lnSpc>
                <a:spcPct val="130000"/>
              </a:lnSpc>
              <a:buClr>
                <a:schemeClr val="bg2"/>
              </a:buClr>
              <a:buFont typeface="Wingdings" panose="05000000000000000000" pitchFamily="2" charset="2"/>
              <a:buChar char="§"/>
              <a:defRPr/>
            </a:pPr>
            <a:r>
              <a:rPr lang="en-US" altLang="en-US" i="0" dirty="0" err="1" smtClean="0">
                <a:solidFill>
                  <a:schemeClr val="tx2"/>
                </a:solidFill>
              </a:rPr>
              <a:t>Analyse</a:t>
            </a:r>
            <a:r>
              <a:rPr lang="en-US" altLang="en-US" i="0" dirty="0" smtClean="0">
                <a:solidFill>
                  <a:schemeClr val="tx2"/>
                </a:solidFill>
              </a:rPr>
              <a:t> the time complexity of sequential </a:t>
            </a:r>
            <a:r>
              <a:rPr lang="en-US" altLang="en-US" i="0" smtClean="0">
                <a:solidFill>
                  <a:schemeClr val="tx2"/>
                </a:solidFill>
              </a:rPr>
              <a:t>search algorithm</a:t>
            </a:r>
            <a:endParaRPr lang="en-US" altLang="en-US" i="0" dirty="0">
              <a:solidFill>
                <a:schemeClr val="tx2"/>
              </a:solidFill>
            </a:endParaRPr>
          </a:p>
          <a:p>
            <a:pPr>
              <a:defRPr/>
            </a:pPr>
            <a:endParaRPr lang="en-US" altLang="en-US" i="0" dirty="0"/>
          </a:p>
        </p:txBody>
      </p:sp>
      <p:sp>
        <p:nvSpPr>
          <p:cNvPr id="11268" name="Title 1"/>
          <p:cNvSpPr>
            <a:spLocks noGrp="1"/>
          </p:cNvSpPr>
          <p:nvPr>
            <p:ph type="body" sz="quarter" idx="16"/>
          </p:nvPr>
        </p:nvSpPr>
        <p:spPr>
          <a:xfrm>
            <a:off x="338138" y="728663"/>
            <a:ext cx="7916862" cy="4953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defTabSz="912813" eaLnBrk="0" hangingPunct="0">
              <a:spcBef>
                <a:spcPct val="0"/>
              </a:spcBef>
              <a:defRPr/>
            </a:pPr>
            <a:r>
              <a:rPr altLang="en-US" dirty="0"/>
              <a:t>Learning Objectives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Effect transition="in" filter="fade">
                                      <p:cBhvr>
                                        <p:cTn id="7" dur="500"/>
                                        <p:tgtEl>
                                          <p:spTgt spid="112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6">
                                            <p:txEl>
                                              <p:pRg st="2" end="2"/>
                                            </p:txEl>
                                          </p:spTgt>
                                        </p:tgtEl>
                                        <p:attrNameLst>
                                          <p:attrName>style.visibility</p:attrName>
                                        </p:attrNameLst>
                                      </p:cBhvr>
                                      <p:to>
                                        <p:strVal val="visible"/>
                                      </p:to>
                                    </p:set>
                                    <p:animEffect transition="in" filter="fade">
                                      <p:cBhvr>
                                        <p:cTn id="12" dur="500"/>
                                        <p:tgtEl>
                                          <p:spTgt spid="112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6">
                                            <p:txEl>
                                              <p:pRg st="3" end="3"/>
                                            </p:txEl>
                                          </p:spTgt>
                                        </p:tgtEl>
                                        <p:attrNameLst>
                                          <p:attrName>style.visibility</p:attrName>
                                        </p:attrNameLst>
                                      </p:cBhvr>
                                      <p:to>
                                        <p:strVal val="visible"/>
                                      </p:to>
                                    </p:set>
                                    <p:animEffect transition="in" filter="fade">
                                      <p:cBhvr>
                                        <p:cTn id="17" dur="500"/>
                                        <p:tgtEl>
                                          <p:spTgt spid="1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altLang="zh-TW">
                <a:ea typeface="PMingLiU" panose="02020500000000000000" pitchFamily="18" charset="-120"/>
                <a:cs typeface="Arial" panose="020B0604020202020204" pitchFamily="34" charset="0"/>
              </a:rPr>
              <a:t>Successful Search</a:t>
            </a:r>
            <a:endParaRPr altLang="en-US">
              <a:ea typeface="PMingLiU" panose="02020500000000000000" pitchFamily="18" charset="-120"/>
              <a:cs typeface="Arial" panose="020B0604020202020204" pitchFamily="34" charset="0"/>
            </a:endParaRPr>
          </a:p>
        </p:txBody>
      </p:sp>
      <p:sp>
        <p:nvSpPr>
          <p:cNvPr id="112" name="TextBox 111"/>
          <p:cNvSpPr txBox="1"/>
          <p:nvPr/>
        </p:nvSpPr>
        <p:spPr>
          <a:xfrm>
            <a:off x="180849" y="5459894"/>
            <a:ext cx="1082675" cy="307975"/>
          </a:xfrm>
          <a:prstGeom prst="rect">
            <a:avLst/>
          </a:prstGeom>
          <a:noFill/>
        </p:spPr>
        <p:txBody>
          <a:bodyPr>
            <a:spAutoFit/>
          </a:bodyPr>
          <a:lstStyle/>
          <a:p>
            <a:pPr>
              <a:defRPr/>
            </a:pPr>
            <a:r>
              <a:rPr lang="en-SG" sz="1400" b="1" i="0" dirty="0">
                <a:latin typeface="+mn-lt"/>
              </a:rPr>
              <a:t>Index</a:t>
            </a:r>
          </a:p>
        </p:txBody>
      </p:sp>
      <p:sp>
        <p:nvSpPr>
          <p:cNvPr id="113" name="Rounded Rectangle 112"/>
          <p:cNvSpPr/>
          <p:nvPr/>
        </p:nvSpPr>
        <p:spPr>
          <a:xfrm>
            <a:off x="5411661" y="5388457"/>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14" name="Rectangle 113"/>
          <p:cNvSpPr/>
          <p:nvPr/>
        </p:nvSpPr>
        <p:spPr>
          <a:xfrm>
            <a:off x="5570411"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39" name="Rounded Rectangle 138"/>
          <p:cNvSpPr/>
          <p:nvPr/>
        </p:nvSpPr>
        <p:spPr>
          <a:xfrm>
            <a:off x="5956174" y="5388457"/>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40" name="Rectangle 139"/>
          <p:cNvSpPr/>
          <p:nvPr/>
        </p:nvSpPr>
        <p:spPr>
          <a:xfrm>
            <a:off x="6137149"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41" name="Rounded Rectangle 140"/>
          <p:cNvSpPr/>
          <p:nvPr/>
        </p:nvSpPr>
        <p:spPr>
          <a:xfrm>
            <a:off x="6502274" y="5388457"/>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42" name="Rectangle 141"/>
          <p:cNvSpPr/>
          <p:nvPr/>
        </p:nvSpPr>
        <p:spPr>
          <a:xfrm>
            <a:off x="6683249"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43" name="Rounded Rectangle 142"/>
          <p:cNvSpPr/>
          <p:nvPr/>
        </p:nvSpPr>
        <p:spPr>
          <a:xfrm>
            <a:off x="7048374" y="5388457"/>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44" name="Rectangle 143"/>
          <p:cNvSpPr/>
          <p:nvPr/>
        </p:nvSpPr>
        <p:spPr>
          <a:xfrm>
            <a:off x="7153149" y="5094769"/>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45" name="Rounded Rectangle 144"/>
          <p:cNvSpPr/>
          <p:nvPr/>
        </p:nvSpPr>
        <p:spPr>
          <a:xfrm>
            <a:off x="7586536" y="5388457"/>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46" name="Rounded Rectangle 145"/>
          <p:cNvSpPr/>
          <p:nvPr/>
        </p:nvSpPr>
        <p:spPr>
          <a:xfrm>
            <a:off x="2157286" y="5388457"/>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47" name="Rectangle 146"/>
          <p:cNvSpPr/>
          <p:nvPr/>
        </p:nvSpPr>
        <p:spPr>
          <a:xfrm>
            <a:off x="2241424"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48" name="Rounded Rectangle 147"/>
          <p:cNvSpPr/>
          <p:nvPr/>
        </p:nvSpPr>
        <p:spPr>
          <a:xfrm>
            <a:off x="2701799" y="5378932"/>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49" name="Rectangle 148"/>
          <p:cNvSpPr/>
          <p:nvPr/>
        </p:nvSpPr>
        <p:spPr>
          <a:xfrm>
            <a:off x="2847849"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50" name="Rounded Rectangle 149"/>
          <p:cNvSpPr/>
          <p:nvPr/>
        </p:nvSpPr>
        <p:spPr>
          <a:xfrm>
            <a:off x="3259011" y="5378932"/>
            <a:ext cx="465138" cy="45561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51" name="Rectangle 150"/>
          <p:cNvSpPr/>
          <p:nvPr/>
        </p:nvSpPr>
        <p:spPr>
          <a:xfrm>
            <a:off x="3430461"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52" name="Rounded Rectangle 151"/>
          <p:cNvSpPr/>
          <p:nvPr/>
        </p:nvSpPr>
        <p:spPr>
          <a:xfrm>
            <a:off x="3784474" y="5378932"/>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53" name="Rectangle 152"/>
          <p:cNvSpPr/>
          <p:nvPr/>
        </p:nvSpPr>
        <p:spPr>
          <a:xfrm>
            <a:off x="3967036"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54" name="Rounded Rectangle 153"/>
          <p:cNvSpPr/>
          <p:nvPr/>
        </p:nvSpPr>
        <p:spPr>
          <a:xfrm>
            <a:off x="4335336" y="5383694"/>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55" name="Rectangle 154"/>
          <p:cNvSpPr/>
          <p:nvPr/>
        </p:nvSpPr>
        <p:spPr>
          <a:xfrm>
            <a:off x="4514724" y="5094769"/>
            <a:ext cx="487362"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56" name="Rounded Rectangle 155"/>
          <p:cNvSpPr/>
          <p:nvPr/>
        </p:nvSpPr>
        <p:spPr>
          <a:xfrm>
            <a:off x="4868736" y="5388457"/>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57" name="Rectangle 156"/>
          <p:cNvSpPr/>
          <p:nvPr/>
        </p:nvSpPr>
        <p:spPr>
          <a:xfrm>
            <a:off x="5065586"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58" name="Rounded Rectangle 157"/>
          <p:cNvSpPr/>
          <p:nvPr/>
        </p:nvSpPr>
        <p:spPr>
          <a:xfrm>
            <a:off x="1598486" y="5388457"/>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59" name="Rectangle 158"/>
          <p:cNvSpPr/>
          <p:nvPr/>
        </p:nvSpPr>
        <p:spPr>
          <a:xfrm>
            <a:off x="1728661" y="5094769"/>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160" name="Rounded Rectangle 159"/>
          <p:cNvSpPr/>
          <p:nvPr/>
        </p:nvSpPr>
        <p:spPr>
          <a:xfrm>
            <a:off x="757111" y="5388457"/>
            <a:ext cx="463550" cy="455612"/>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smtClean="0"/>
              <a:t>3</a:t>
            </a:r>
            <a:endParaRPr lang="en-GB" sz="1400" i="0" dirty="0"/>
          </a:p>
        </p:txBody>
      </p:sp>
      <p:cxnSp>
        <p:nvCxnSpPr>
          <p:cNvPr id="161" name="Curved Connector 160"/>
          <p:cNvCxnSpPr>
            <a:stCxn id="160" idx="2"/>
            <a:endCxn id="150" idx="2"/>
          </p:cNvCxnSpPr>
          <p:nvPr/>
        </p:nvCxnSpPr>
        <p:spPr>
          <a:xfrm rot="5400000" flipH="1" flipV="1">
            <a:off x="2235470" y="4587960"/>
            <a:ext cx="9525" cy="2502694"/>
          </a:xfrm>
          <a:prstGeom prst="curvedConnector3">
            <a:avLst>
              <a:gd name="adj1" fmla="val -3490929"/>
            </a:avLst>
          </a:prstGeom>
          <a:ln>
            <a:tailEnd type="triangle"/>
          </a:ln>
        </p:spPr>
        <p:style>
          <a:lnRef idx="3">
            <a:schemeClr val="dk1"/>
          </a:lnRef>
          <a:fillRef idx="0">
            <a:schemeClr val="dk1"/>
          </a:fillRef>
          <a:effectRef idx="2">
            <a:schemeClr val="dk1"/>
          </a:effectRef>
          <a:fontRef idx="minor">
            <a:schemeClr val="tx1"/>
          </a:fontRef>
        </p:style>
      </p:cxnSp>
      <p:sp>
        <p:nvSpPr>
          <p:cNvPr id="162" name="Rectangle 161"/>
          <p:cNvSpPr/>
          <p:nvPr/>
        </p:nvSpPr>
        <p:spPr>
          <a:xfrm>
            <a:off x="7773861" y="5085244"/>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mc:AlternateContent xmlns:mc="http://schemas.openxmlformats.org/markup-compatibility/2006" xmlns:a14="http://schemas.microsoft.com/office/drawing/2010/main">
        <mc:Choice Requires="a14">
          <p:sp>
            <p:nvSpPr>
              <p:cNvPr id="163" name="TextBox 162"/>
              <p:cNvSpPr txBox="1"/>
              <p:nvPr/>
            </p:nvSpPr>
            <p:spPr>
              <a:xfrm>
                <a:off x="213347" y="5861884"/>
                <a:ext cx="851515" cy="338554"/>
              </a:xfrm>
              <a:prstGeom prst="rect">
                <a:avLst/>
              </a:prstGeom>
              <a:noFill/>
            </p:spPr>
            <p:txBody>
              <a:bodyPr wrap="none" rtlCol="0">
                <a:spAutoFit/>
              </a:bodyPr>
              <a:lstStyle/>
              <a:p>
                <a:r>
                  <a:rPr lang="en-GB" sz="1600" b="1" i="0" dirty="0" smtClean="0">
                    <a:solidFill>
                      <a:srgbClr val="00B050"/>
                    </a:solidFill>
                  </a:rPr>
                  <a:t>14 </a:t>
                </a:r>
                <a14:m>
                  <m:oMath xmlns:m="http://schemas.openxmlformats.org/officeDocument/2006/math">
                    <m:r>
                      <a:rPr lang="en-GB" sz="1600" b="1" i="1" smtClean="0">
                        <a:solidFill>
                          <a:srgbClr val="00B050"/>
                        </a:solidFill>
                        <a:latin typeface="Cambria Math" panose="02040503050406030204" pitchFamily="18" charset="0"/>
                        <a:ea typeface="Cambria Math" panose="02040503050406030204" pitchFamily="18" charset="0"/>
                      </a:rPr>
                      <m:t>=</m:t>
                    </m:r>
                  </m:oMath>
                </a14:m>
                <a:r>
                  <a:rPr lang="en-GB" sz="1600" b="1" i="0" dirty="0" smtClean="0">
                    <a:solidFill>
                      <a:srgbClr val="00B050"/>
                    </a:solidFill>
                  </a:rPr>
                  <a:t>14</a:t>
                </a:r>
                <a:endParaRPr lang="en-GB" b="1" i="0" dirty="0">
                  <a:solidFill>
                    <a:srgbClr val="00B050"/>
                  </a:solidFill>
                </a:endParaRPr>
              </a:p>
            </p:txBody>
          </p:sp>
        </mc:Choice>
        <mc:Fallback xmlns="">
          <p:sp>
            <p:nvSpPr>
              <p:cNvPr id="163" name="TextBox 162"/>
              <p:cNvSpPr txBox="1">
                <a:spLocks noRot="1" noChangeAspect="1" noMove="1" noResize="1" noEditPoints="1" noAdjustHandles="1" noChangeArrowheads="1" noChangeShapeType="1" noTextEdit="1"/>
              </p:cNvSpPr>
              <p:nvPr/>
            </p:nvSpPr>
            <p:spPr>
              <a:xfrm>
                <a:off x="213347" y="5861884"/>
                <a:ext cx="851515" cy="338554"/>
              </a:xfrm>
              <a:prstGeom prst="rect">
                <a:avLst/>
              </a:prstGeom>
              <a:blipFill rotWithShape="0">
                <a:blip r:embed="rId3"/>
                <a:stretch>
                  <a:fillRect l="-4286" t="-5455" r="-1429" b="-23636"/>
                </a:stretch>
              </a:blipFill>
            </p:spPr>
            <p:txBody>
              <a:bodyPr/>
              <a:lstStyle/>
              <a:p>
                <a:r>
                  <a:rPr lang="en-GB">
                    <a:noFill/>
                  </a:rPr>
                  <a:t> </a:t>
                </a:r>
              </a:p>
            </p:txBody>
          </p:sp>
        </mc:Fallback>
      </mc:AlternateContent>
      <p:sp>
        <p:nvSpPr>
          <p:cNvPr id="164" name="TextBox 163"/>
          <p:cNvSpPr txBox="1"/>
          <p:nvPr/>
        </p:nvSpPr>
        <p:spPr>
          <a:xfrm>
            <a:off x="173923" y="4434667"/>
            <a:ext cx="1082675" cy="307975"/>
          </a:xfrm>
          <a:prstGeom prst="rect">
            <a:avLst/>
          </a:prstGeom>
          <a:noFill/>
        </p:spPr>
        <p:txBody>
          <a:bodyPr>
            <a:spAutoFit/>
          </a:bodyPr>
          <a:lstStyle/>
          <a:p>
            <a:pPr>
              <a:defRPr/>
            </a:pPr>
            <a:r>
              <a:rPr lang="en-SG" sz="1400" b="1" i="0" dirty="0">
                <a:latin typeface="+mn-lt"/>
              </a:rPr>
              <a:t>Index</a:t>
            </a:r>
          </a:p>
        </p:txBody>
      </p:sp>
      <p:sp>
        <p:nvSpPr>
          <p:cNvPr id="165" name="Rounded Rectangle 164"/>
          <p:cNvSpPr/>
          <p:nvPr/>
        </p:nvSpPr>
        <p:spPr>
          <a:xfrm>
            <a:off x="5404735" y="4363230"/>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66" name="Rectangle 165"/>
          <p:cNvSpPr/>
          <p:nvPr/>
        </p:nvSpPr>
        <p:spPr>
          <a:xfrm>
            <a:off x="5563485"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67" name="Rounded Rectangle 166"/>
          <p:cNvSpPr/>
          <p:nvPr/>
        </p:nvSpPr>
        <p:spPr>
          <a:xfrm>
            <a:off x="5949248" y="4363230"/>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68" name="Rectangle 167"/>
          <p:cNvSpPr/>
          <p:nvPr/>
        </p:nvSpPr>
        <p:spPr>
          <a:xfrm>
            <a:off x="6130223"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69" name="Rounded Rectangle 168"/>
          <p:cNvSpPr/>
          <p:nvPr/>
        </p:nvSpPr>
        <p:spPr>
          <a:xfrm>
            <a:off x="6495348" y="4363230"/>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70" name="Rectangle 169"/>
          <p:cNvSpPr/>
          <p:nvPr/>
        </p:nvSpPr>
        <p:spPr>
          <a:xfrm>
            <a:off x="6676323"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71" name="Rounded Rectangle 170"/>
          <p:cNvSpPr/>
          <p:nvPr/>
        </p:nvSpPr>
        <p:spPr>
          <a:xfrm>
            <a:off x="7041448" y="4363230"/>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72" name="Rectangle 171"/>
          <p:cNvSpPr/>
          <p:nvPr/>
        </p:nvSpPr>
        <p:spPr>
          <a:xfrm>
            <a:off x="7146223" y="4069542"/>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73" name="Rounded Rectangle 172"/>
          <p:cNvSpPr/>
          <p:nvPr/>
        </p:nvSpPr>
        <p:spPr>
          <a:xfrm>
            <a:off x="7579610" y="4363230"/>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74" name="Rounded Rectangle 173"/>
          <p:cNvSpPr/>
          <p:nvPr/>
        </p:nvSpPr>
        <p:spPr>
          <a:xfrm>
            <a:off x="2150360" y="4363230"/>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75" name="Rectangle 174"/>
          <p:cNvSpPr/>
          <p:nvPr/>
        </p:nvSpPr>
        <p:spPr>
          <a:xfrm>
            <a:off x="2234498"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76" name="Rounded Rectangle 175"/>
          <p:cNvSpPr/>
          <p:nvPr/>
        </p:nvSpPr>
        <p:spPr>
          <a:xfrm>
            <a:off x="2694873" y="4353705"/>
            <a:ext cx="463550" cy="45561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77" name="Rectangle 176"/>
          <p:cNvSpPr/>
          <p:nvPr/>
        </p:nvSpPr>
        <p:spPr>
          <a:xfrm>
            <a:off x="2840923"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78" name="Rounded Rectangle 177"/>
          <p:cNvSpPr/>
          <p:nvPr/>
        </p:nvSpPr>
        <p:spPr>
          <a:xfrm>
            <a:off x="3252085" y="4353705"/>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79" name="Rectangle 178"/>
          <p:cNvSpPr/>
          <p:nvPr/>
        </p:nvSpPr>
        <p:spPr>
          <a:xfrm>
            <a:off x="3423535"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80" name="Rounded Rectangle 179"/>
          <p:cNvSpPr/>
          <p:nvPr/>
        </p:nvSpPr>
        <p:spPr>
          <a:xfrm>
            <a:off x="3777548" y="4353705"/>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81" name="Rectangle 180"/>
          <p:cNvSpPr/>
          <p:nvPr/>
        </p:nvSpPr>
        <p:spPr>
          <a:xfrm>
            <a:off x="3960110"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82" name="Rounded Rectangle 181"/>
          <p:cNvSpPr/>
          <p:nvPr/>
        </p:nvSpPr>
        <p:spPr>
          <a:xfrm>
            <a:off x="4328410" y="4358467"/>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83" name="Rectangle 182"/>
          <p:cNvSpPr/>
          <p:nvPr/>
        </p:nvSpPr>
        <p:spPr>
          <a:xfrm>
            <a:off x="4507798" y="4069542"/>
            <a:ext cx="487362"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84" name="Rounded Rectangle 183"/>
          <p:cNvSpPr/>
          <p:nvPr/>
        </p:nvSpPr>
        <p:spPr>
          <a:xfrm>
            <a:off x="4861810" y="4363230"/>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85" name="Rectangle 184"/>
          <p:cNvSpPr/>
          <p:nvPr/>
        </p:nvSpPr>
        <p:spPr>
          <a:xfrm>
            <a:off x="5058660"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86" name="Rounded Rectangle 185"/>
          <p:cNvSpPr/>
          <p:nvPr/>
        </p:nvSpPr>
        <p:spPr>
          <a:xfrm>
            <a:off x="1591560" y="4363230"/>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87" name="Rectangle 186"/>
          <p:cNvSpPr/>
          <p:nvPr/>
        </p:nvSpPr>
        <p:spPr>
          <a:xfrm>
            <a:off x="1721735" y="4069542"/>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188" name="Rounded Rectangle 187"/>
          <p:cNvSpPr/>
          <p:nvPr/>
        </p:nvSpPr>
        <p:spPr>
          <a:xfrm>
            <a:off x="750185" y="4363230"/>
            <a:ext cx="463550" cy="455612"/>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a:t>
            </a:r>
          </a:p>
        </p:txBody>
      </p:sp>
      <p:cxnSp>
        <p:nvCxnSpPr>
          <p:cNvPr id="189" name="Curved Connector 188"/>
          <p:cNvCxnSpPr>
            <a:stCxn id="188" idx="2"/>
            <a:endCxn id="176" idx="2"/>
          </p:cNvCxnSpPr>
          <p:nvPr/>
        </p:nvCxnSpPr>
        <p:spPr>
          <a:xfrm rot="5400000" flipH="1" flipV="1">
            <a:off x="1949541" y="3841736"/>
            <a:ext cx="9525" cy="1944688"/>
          </a:xfrm>
          <a:prstGeom prst="curvedConnector3">
            <a:avLst>
              <a:gd name="adj1" fmla="val -2604535"/>
            </a:avLst>
          </a:prstGeom>
          <a:ln>
            <a:tailEnd type="triangle"/>
          </a:ln>
        </p:spPr>
        <p:style>
          <a:lnRef idx="3">
            <a:schemeClr val="dk1"/>
          </a:lnRef>
          <a:fillRef idx="0">
            <a:schemeClr val="dk1"/>
          </a:fillRef>
          <a:effectRef idx="2">
            <a:schemeClr val="dk1"/>
          </a:effectRef>
          <a:fontRef idx="minor">
            <a:schemeClr val="tx1"/>
          </a:fontRef>
        </p:style>
      </p:cxnSp>
      <p:sp>
        <p:nvSpPr>
          <p:cNvPr id="190" name="Rectangle 189"/>
          <p:cNvSpPr/>
          <p:nvPr/>
        </p:nvSpPr>
        <p:spPr>
          <a:xfrm>
            <a:off x="7766935" y="4060017"/>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mc:AlternateContent xmlns:mc="http://schemas.openxmlformats.org/markup-compatibility/2006" xmlns:a14="http://schemas.microsoft.com/office/drawing/2010/main">
        <mc:Choice Requires="a14">
          <p:sp>
            <p:nvSpPr>
              <p:cNvPr id="191" name="TextBox 190"/>
              <p:cNvSpPr txBox="1"/>
              <p:nvPr/>
            </p:nvSpPr>
            <p:spPr>
              <a:xfrm>
                <a:off x="230116" y="4856081"/>
                <a:ext cx="851515" cy="338554"/>
              </a:xfrm>
              <a:prstGeom prst="rect">
                <a:avLst/>
              </a:prstGeom>
              <a:noFill/>
            </p:spPr>
            <p:txBody>
              <a:bodyPr wrap="none" rtlCol="0">
                <a:spAutoFit/>
              </a:bodyPr>
              <a:lstStyle/>
              <a:p>
                <a:r>
                  <a:rPr lang="en-GB" sz="1600" b="1" i="0" dirty="0" smtClean="0">
                    <a:solidFill>
                      <a:srgbClr val="C00000"/>
                    </a:solidFill>
                  </a:rPr>
                  <a:t>36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191" name="TextBox 190"/>
              <p:cNvSpPr txBox="1">
                <a:spLocks noRot="1" noChangeAspect="1" noMove="1" noResize="1" noEditPoints="1" noAdjustHandles="1" noChangeArrowheads="1" noChangeShapeType="1" noTextEdit="1"/>
              </p:cNvSpPr>
              <p:nvPr/>
            </p:nvSpPr>
            <p:spPr>
              <a:xfrm>
                <a:off x="230116" y="4856081"/>
                <a:ext cx="851515" cy="338554"/>
              </a:xfrm>
              <a:prstGeom prst="rect">
                <a:avLst/>
              </a:prstGeom>
              <a:blipFill rotWithShape="0">
                <a:blip r:embed="rId3"/>
                <a:stretch>
                  <a:fillRect l="-4317" t="-5455" r="-2158" b="-23636"/>
                </a:stretch>
              </a:blipFill>
            </p:spPr>
            <p:txBody>
              <a:bodyPr/>
              <a:lstStyle/>
              <a:p>
                <a:r>
                  <a:rPr lang="en-GB">
                    <a:noFill/>
                  </a:rPr>
                  <a:t> </a:t>
                </a:r>
              </a:p>
            </p:txBody>
          </p:sp>
        </mc:Fallback>
      </mc:AlternateContent>
      <p:graphicFrame>
        <p:nvGraphicFramePr>
          <p:cNvPr id="192" name="Table 191"/>
          <p:cNvGraphicFramePr>
            <a:graphicFrameLocks noGrp="1"/>
          </p:cNvGraphicFramePr>
          <p:nvPr>
            <p:extLst>
              <p:ext uri="{D42A27DB-BD31-4B8C-83A1-F6EECF244321}">
                <p14:modId xmlns:p14="http://schemas.microsoft.com/office/powerpoint/2010/main" val="973540767"/>
              </p:ext>
            </p:extLst>
          </p:nvPr>
        </p:nvGraphicFramePr>
        <p:xfrm>
          <a:off x="889000" y="1431745"/>
          <a:ext cx="3824288" cy="741364"/>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a:solidFill>
                            <a:schemeClr val="tx1"/>
                          </a:solidFill>
                        </a:rPr>
                        <a:t>14</a:t>
                      </a: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r h="370682">
                <a:tc>
                  <a:txBody>
                    <a:bodyPr/>
                    <a:lstStyle/>
                    <a:p>
                      <a:r>
                        <a:rPr lang="en-GB" sz="1800" dirty="0">
                          <a:solidFill>
                            <a:schemeClr val="bg1"/>
                          </a:solidFill>
                        </a:rPr>
                        <a:t>Location Wanted</a:t>
                      </a:r>
                    </a:p>
                  </a:txBody>
                  <a:tcPr marL="91448" marR="91448" marT="45700" marB="45700">
                    <a:solidFill>
                      <a:srgbClr val="002060"/>
                    </a:solidFill>
                  </a:tcPr>
                </a:tc>
                <a:tc>
                  <a:txBody>
                    <a:bodyPr/>
                    <a:lstStyle/>
                    <a:p>
                      <a:r>
                        <a:rPr lang="en-GB" sz="1800" b="1" dirty="0"/>
                        <a:t>3</a:t>
                      </a:r>
                    </a:p>
                  </a:txBody>
                  <a:tcPr marL="91448" marR="91448" marT="45700" marB="45700">
                    <a:solidFill>
                      <a:schemeClr val="bg1">
                        <a:lumMod val="85000"/>
                      </a:schemeClr>
                    </a:solidFill>
                  </a:tcPr>
                </a:tc>
                <a:extLst>
                  <a:ext uri="{0D108BD9-81ED-4DB2-BD59-A6C34878D82A}">
                    <a16:rowId xmlns="" xmlns:a16="http://schemas.microsoft.com/office/drawing/2014/main" val="10001"/>
                  </a:ext>
                </a:extLst>
              </a:tr>
            </a:tbl>
          </a:graphicData>
        </a:graphic>
      </p:graphicFrame>
      <p:sp>
        <p:nvSpPr>
          <p:cNvPr id="193" name="TextBox 192"/>
          <p:cNvSpPr txBox="1"/>
          <p:nvPr/>
        </p:nvSpPr>
        <p:spPr>
          <a:xfrm>
            <a:off x="201056" y="3461336"/>
            <a:ext cx="1082675" cy="307975"/>
          </a:xfrm>
          <a:prstGeom prst="rect">
            <a:avLst/>
          </a:prstGeom>
          <a:noFill/>
        </p:spPr>
        <p:txBody>
          <a:bodyPr>
            <a:spAutoFit/>
          </a:bodyPr>
          <a:lstStyle/>
          <a:p>
            <a:pPr>
              <a:defRPr/>
            </a:pPr>
            <a:r>
              <a:rPr lang="en-SG" sz="1400" b="1" i="0" dirty="0">
                <a:latin typeface="+mn-lt"/>
              </a:rPr>
              <a:t>Index</a:t>
            </a:r>
          </a:p>
        </p:txBody>
      </p:sp>
      <p:sp>
        <p:nvSpPr>
          <p:cNvPr id="194" name="Rounded Rectangle 193"/>
          <p:cNvSpPr/>
          <p:nvPr/>
        </p:nvSpPr>
        <p:spPr>
          <a:xfrm>
            <a:off x="5431868"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53" name="Rectangle 252"/>
          <p:cNvSpPr/>
          <p:nvPr/>
        </p:nvSpPr>
        <p:spPr>
          <a:xfrm>
            <a:off x="559061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54" name="Rounded Rectangle 253"/>
          <p:cNvSpPr/>
          <p:nvPr/>
        </p:nvSpPr>
        <p:spPr>
          <a:xfrm>
            <a:off x="59763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55" name="Rectangle 254"/>
          <p:cNvSpPr/>
          <p:nvPr/>
        </p:nvSpPr>
        <p:spPr>
          <a:xfrm>
            <a:off x="61573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56" name="Rounded Rectangle 255"/>
          <p:cNvSpPr/>
          <p:nvPr/>
        </p:nvSpPr>
        <p:spPr>
          <a:xfrm>
            <a:off x="65224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57" name="Rectangle 256"/>
          <p:cNvSpPr/>
          <p:nvPr/>
        </p:nvSpPr>
        <p:spPr>
          <a:xfrm>
            <a:off x="67034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58" name="Rounded Rectangle 257"/>
          <p:cNvSpPr/>
          <p:nvPr/>
        </p:nvSpPr>
        <p:spPr>
          <a:xfrm>
            <a:off x="70685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59" name="Rectangle 258"/>
          <p:cNvSpPr/>
          <p:nvPr/>
        </p:nvSpPr>
        <p:spPr>
          <a:xfrm>
            <a:off x="7173356" y="3096211"/>
            <a:ext cx="609600"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60" name="Rounded Rectangle 259"/>
          <p:cNvSpPr/>
          <p:nvPr/>
        </p:nvSpPr>
        <p:spPr>
          <a:xfrm>
            <a:off x="76067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61" name="Rectangle 260"/>
          <p:cNvSpPr/>
          <p:nvPr/>
        </p:nvSpPr>
        <p:spPr>
          <a:xfrm>
            <a:off x="7782956" y="3086686"/>
            <a:ext cx="604837" cy="3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62" name="Rounded Rectangle 261"/>
          <p:cNvSpPr/>
          <p:nvPr/>
        </p:nvSpPr>
        <p:spPr>
          <a:xfrm>
            <a:off x="2177493" y="3389898"/>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63" name="Rectangle 262"/>
          <p:cNvSpPr/>
          <p:nvPr/>
        </p:nvSpPr>
        <p:spPr>
          <a:xfrm>
            <a:off x="2261631"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64" name="Rounded Rectangle 263"/>
          <p:cNvSpPr/>
          <p:nvPr/>
        </p:nvSpPr>
        <p:spPr>
          <a:xfrm>
            <a:off x="2722006" y="3380373"/>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65" name="Rectangle 264"/>
          <p:cNvSpPr/>
          <p:nvPr/>
        </p:nvSpPr>
        <p:spPr>
          <a:xfrm>
            <a:off x="28680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66" name="Rounded Rectangle 265"/>
          <p:cNvSpPr/>
          <p:nvPr/>
        </p:nvSpPr>
        <p:spPr>
          <a:xfrm>
            <a:off x="3279218" y="3380373"/>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67" name="Rectangle 266"/>
          <p:cNvSpPr/>
          <p:nvPr/>
        </p:nvSpPr>
        <p:spPr>
          <a:xfrm>
            <a:off x="34506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68" name="Rounded Rectangle 267"/>
          <p:cNvSpPr/>
          <p:nvPr/>
        </p:nvSpPr>
        <p:spPr>
          <a:xfrm>
            <a:off x="3804681" y="3380373"/>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69" name="Rectangle 268"/>
          <p:cNvSpPr/>
          <p:nvPr/>
        </p:nvSpPr>
        <p:spPr>
          <a:xfrm>
            <a:off x="39856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70" name="Rounded Rectangle 269"/>
          <p:cNvSpPr/>
          <p:nvPr/>
        </p:nvSpPr>
        <p:spPr>
          <a:xfrm>
            <a:off x="4355543" y="3385136"/>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271" name="Rectangle 270"/>
          <p:cNvSpPr/>
          <p:nvPr/>
        </p:nvSpPr>
        <p:spPr>
          <a:xfrm>
            <a:off x="4534931" y="3096211"/>
            <a:ext cx="487362"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272" name="Rounded Rectangle 271"/>
          <p:cNvSpPr/>
          <p:nvPr/>
        </p:nvSpPr>
        <p:spPr>
          <a:xfrm>
            <a:off x="48889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273" name="Rectangle 272"/>
          <p:cNvSpPr/>
          <p:nvPr/>
        </p:nvSpPr>
        <p:spPr>
          <a:xfrm>
            <a:off x="5085793"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274" name="Rounded Rectangle 273"/>
          <p:cNvSpPr/>
          <p:nvPr/>
        </p:nvSpPr>
        <p:spPr>
          <a:xfrm>
            <a:off x="1618693"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275" name="Rectangle 274"/>
          <p:cNvSpPr/>
          <p:nvPr/>
        </p:nvSpPr>
        <p:spPr>
          <a:xfrm>
            <a:off x="17488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276" name="Rounded Rectangle 275"/>
          <p:cNvSpPr/>
          <p:nvPr/>
        </p:nvSpPr>
        <p:spPr>
          <a:xfrm>
            <a:off x="777318" y="3389898"/>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a:t>
            </a:r>
          </a:p>
        </p:txBody>
      </p:sp>
      <mc:AlternateContent xmlns:mc="http://schemas.openxmlformats.org/markup-compatibility/2006" xmlns:a14="http://schemas.microsoft.com/office/drawing/2010/main">
        <mc:Choice Requires="a14">
          <p:sp>
            <p:nvSpPr>
              <p:cNvPr id="277" name="TextBox 276"/>
              <p:cNvSpPr txBox="1"/>
              <p:nvPr/>
            </p:nvSpPr>
            <p:spPr>
              <a:xfrm>
                <a:off x="226545" y="3833644"/>
                <a:ext cx="851515" cy="338554"/>
              </a:xfrm>
              <a:prstGeom prst="rect">
                <a:avLst/>
              </a:prstGeom>
              <a:noFill/>
            </p:spPr>
            <p:txBody>
              <a:bodyPr wrap="none" rtlCol="0">
                <a:spAutoFit/>
              </a:bodyPr>
              <a:lstStyle/>
              <a:p>
                <a:r>
                  <a:rPr lang="en-GB" sz="1600" b="1" i="0" dirty="0" smtClean="0">
                    <a:solidFill>
                      <a:srgbClr val="C00000"/>
                    </a:solidFill>
                  </a:rPr>
                  <a:t>21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277" name="TextBox 276"/>
              <p:cNvSpPr txBox="1">
                <a:spLocks noRot="1" noChangeAspect="1" noMove="1" noResize="1" noEditPoints="1" noAdjustHandles="1" noChangeArrowheads="1" noChangeShapeType="1" noTextEdit="1"/>
              </p:cNvSpPr>
              <p:nvPr/>
            </p:nvSpPr>
            <p:spPr>
              <a:xfrm>
                <a:off x="226545" y="3833644"/>
                <a:ext cx="851515" cy="338554"/>
              </a:xfrm>
              <a:prstGeom prst="rect">
                <a:avLst/>
              </a:prstGeom>
              <a:blipFill rotWithShape="0">
                <a:blip r:embed="rId4"/>
                <a:stretch>
                  <a:fillRect l="-3571" t="-5455" r="-2143" b="-23636"/>
                </a:stretch>
              </a:blipFill>
            </p:spPr>
            <p:txBody>
              <a:bodyPr/>
              <a:lstStyle/>
              <a:p>
                <a:r>
                  <a:rPr lang="en-GB">
                    <a:noFill/>
                  </a:rPr>
                  <a:t> </a:t>
                </a:r>
              </a:p>
            </p:txBody>
          </p:sp>
        </mc:Fallback>
      </mc:AlternateContent>
      <p:cxnSp>
        <p:nvCxnSpPr>
          <p:cNvPr id="278" name="Curved Connector 277"/>
          <p:cNvCxnSpPr>
            <a:stCxn id="276" idx="2"/>
            <a:endCxn id="262" idx="2"/>
          </p:cNvCxnSpPr>
          <p:nvPr/>
        </p:nvCxnSpPr>
        <p:spPr>
          <a:xfrm rot="16200000" flipH="1">
            <a:off x="1709180" y="3145423"/>
            <a:ext cx="12700" cy="14001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
        <p:nvSpPr>
          <p:cNvPr id="279" name="Rounded Rectangle 278"/>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280" name="TextBox 279"/>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281" name="Rounded Rectangle 280"/>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82" name="Rectangle 281"/>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83" name="Rounded Rectangle 282"/>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84" name="Rectangle 283"/>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85" name="Rounded Rectangle 284"/>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86" name="Rectangle 285"/>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87" name="Rounded Rectangle 286"/>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88" name="Rectangle 287"/>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89" name="Rounded Rectangle 288"/>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90" name="Rectangle 289"/>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91" name="Rounded Rectangle 290"/>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92" name="Rectangle 291"/>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93" name="Rounded Rectangle 292"/>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94" name="Rectangle 293"/>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95" name="Rounded Rectangle 294"/>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96" name="Rectangle 295"/>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97" name="Rounded Rectangle 296"/>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98" name="Rectangle 297"/>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99" name="Rounded Rectangle 298"/>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300" name="Rectangle 299"/>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301" name="Rounded Rectangle 300"/>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302" name="Rectangle 301"/>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303" name="Rounded Rectangle 302"/>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304" name="Rectangle 303"/>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cxnSp>
        <p:nvCxnSpPr>
          <p:cNvPr id="305" name="Curved Connector 304"/>
          <p:cNvCxnSpPr/>
          <p:nvPr/>
        </p:nvCxnSpPr>
        <p:spPr>
          <a:xfrm rot="16200000" flipH="1">
            <a:off x="1420812" y="2498607"/>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6" name="TextBox 305"/>
              <p:cNvSpPr txBox="1"/>
              <p:nvPr/>
            </p:nvSpPr>
            <p:spPr>
              <a:xfrm>
                <a:off x="199654" y="2883794"/>
                <a:ext cx="737702" cy="338554"/>
              </a:xfrm>
              <a:prstGeom prst="rect">
                <a:avLst/>
              </a:prstGeom>
              <a:noFill/>
            </p:spPr>
            <p:txBody>
              <a:bodyPr wrap="none" rtlCol="0">
                <a:spAutoFit/>
              </a:bodyPr>
              <a:lstStyle/>
              <a:p>
                <a:r>
                  <a:rPr lang="en-GB" sz="1600" b="1" i="0" dirty="0" smtClean="0">
                    <a:solidFill>
                      <a:srgbClr val="C00000"/>
                    </a:solidFill>
                  </a:rPr>
                  <a:t>4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a:solidFill>
                      <a:srgbClr val="C00000"/>
                    </a:solidFill>
                  </a:rPr>
                  <a:t>14</a:t>
                </a:r>
                <a:endParaRPr lang="en-GB" b="1" i="0" dirty="0">
                  <a:solidFill>
                    <a:srgbClr val="C00000"/>
                  </a:solidFill>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199654" y="2883794"/>
                <a:ext cx="737702" cy="338554"/>
              </a:xfrm>
              <a:prstGeom prst="rect">
                <a:avLst/>
              </a:prstGeom>
              <a:blipFill rotWithShape="0">
                <a:blip r:embed="rId5"/>
                <a:stretch>
                  <a:fillRect l="-4959" t="-5357" r="-2479" b="-21429"/>
                </a:stretch>
              </a:blipFill>
            </p:spPr>
            <p:txBody>
              <a:bodyPr/>
              <a:lstStyle/>
              <a:p>
                <a:r>
                  <a:rPr lang="en-GB">
                    <a:noFill/>
                  </a:rPr>
                  <a:t> </a:t>
                </a:r>
              </a:p>
            </p:txBody>
          </p:sp>
        </mc:Fallback>
      </mc:AlternateContent>
    </p:spTree>
    <p:extLst>
      <p:ext uri="{BB962C8B-B14F-4D97-AF65-F5344CB8AC3E}">
        <p14:creationId xmlns:p14="http://schemas.microsoft.com/office/powerpoint/2010/main" val="2038881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wipe(left)">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altLang="zh-TW" dirty="0" smtClean="0">
                <a:ea typeface="PMingLiU" panose="02020500000000000000" pitchFamily="18" charset="-120"/>
                <a:cs typeface="Arial" panose="020B0604020202020204" pitchFamily="34" charset="0"/>
              </a:rPr>
              <a:t>Unsuccessful </a:t>
            </a:r>
            <a:r>
              <a:rPr altLang="zh-TW" dirty="0">
                <a:ea typeface="PMingLiU" panose="02020500000000000000" pitchFamily="18" charset="-120"/>
                <a:cs typeface="Arial" panose="020B0604020202020204" pitchFamily="34" charset="0"/>
              </a:rPr>
              <a:t>Search</a:t>
            </a:r>
            <a:endParaRPr altLang="en-US" dirty="0">
              <a:ea typeface="PMingLiU" panose="02020500000000000000" pitchFamily="18" charset="-120"/>
              <a:cs typeface="Arial" panose="020B0604020202020204" pitchFamily="34" charset="0"/>
            </a:endParaRPr>
          </a:p>
        </p:txBody>
      </p:sp>
      <p:graphicFrame>
        <p:nvGraphicFramePr>
          <p:cNvPr id="192" name="Table 191"/>
          <p:cNvGraphicFramePr>
            <a:graphicFrameLocks noGrp="1"/>
          </p:cNvGraphicFramePr>
          <p:nvPr>
            <p:extLst>
              <p:ext uri="{D42A27DB-BD31-4B8C-83A1-F6EECF244321}">
                <p14:modId xmlns:p14="http://schemas.microsoft.com/office/powerpoint/2010/main" val="4032341854"/>
              </p:ext>
            </p:extLst>
          </p:nvPr>
        </p:nvGraphicFramePr>
        <p:xfrm>
          <a:off x="889000" y="1431745"/>
          <a:ext cx="3824288" cy="370682"/>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smtClean="0">
                          <a:solidFill>
                            <a:schemeClr val="tx1"/>
                          </a:solidFill>
                        </a:rPr>
                        <a:t>72</a:t>
                      </a:r>
                      <a:endParaRPr lang="en-GB" sz="1800" dirty="0">
                        <a:solidFill>
                          <a:schemeClr val="tx1"/>
                        </a:solidFill>
                      </a:endParaRP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bl>
          </a:graphicData>
        </a:graphic>
      </p:graphicFrame>
      <p:sp>
        <p:nvSpPr>
          <p:cNvPr id="281" name="Rounded Rectangle 280"/>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82" name="Rectangle 281"/>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83" name="Rounded Rectangle 282"/>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84" name="Rectangle 283"/>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85" name="Rounded Rectangle 284"/>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86" name="Rectangle 285"/>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87" name="Rounded Rectangle 286"/>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88" name="Rectangle 287"/>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89" name="Rounded Rectangle 288"/>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90" name="Rectangle 289"/>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91" name="Rounded Rectangle 290"/>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92" name="Rectangle 291"/>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93" name="Rounded Rectangle 292"/>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94" name="Rectangle 293"/>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95" name="Rounded Rectangle 294"/>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96" name="Rectangle 295"/>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97" name="Rounded Rectangle 296"/>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98" name="Rectangle 297"/>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99" name="Rounded Rectangle 298"/>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300" name="Rectangle 299"/>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301" name="Rounded Rectangle 300"/>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302" name="Rectangle 301"/>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303" name="Rounded Rectangle 302"/>
          <p:cNvSpPr/>
          <p:nvPr/>
        </p:nvSpPr>
        <p:spPr>
          <a:xfrm>
            <a:off x="16172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304" name="Rectangle 303"/>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Tree>
    <p:extLst>
      <p:ext uri="{BB962C8B-B14F-4D97-AF65-F5344CB8AC3E}">
        <p14:creationId xmlns:p14="http://schemas.microsoft.com/office/powerpoint/2010/main" val="429269892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GB" altLang="zh-TW" dirty="0">
                <a:ea typeface="PMingLiU" panose="02020500000000000000" pitchFamily="18" charset="-120"/>
                <a:cs typeface="Arial" panose="020B0604020202020204" pitchFamily="34" charset="0"/>
              </a:rPr>
              <a:t>Unsuccessful Search</a:t>
            </a:r>
            <a:endParaRPr lang="en-GB" altLang="en-US" dirty="0">
              <a:ea typeface="PMingLiU" panose="02020500000000000000" pitchFamily="18" charset="-120"/>
              <a:cs typeface="Arial" panose="020B0604020202020204" pitchFamily="34" charset="0"/>
            </a:endParaRPr>
          </a:p>
        </p:txBody>
      </p:sp>
      <p:graphicFrame>
        <p:nvGraphicFramePr>
          <p:cNvPr id="192" name="Table 191"/>
          <p:cNvGraphicFramePr>
            <a:graphicFrameLocks noGrp="1"/>
          </p:cNvGraphicFramePr>
          <p:nvPr>
            <p:extLst>
              <p:ext uri="{D42A27DB-BD31-4B8C-83A1-F6EECF244321}">
                <p14:modId xmlns:p14="http://schemas.microsoft.com/office/powerpoint/2010/main" val="4032341854"/>
              </p:ext>
            </p:extLst>
          </p:nvPr>
        </p:nvGraphicFramePr>
        <p:xfrm>
          <a:off x="889000" y="1431745"/>
          <a:ext cx="3824288" cy="370682"/>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smtClean="0">
                          <a:solidFill>
                            <a:schemeClr val="tx1"/>
                          </a:solidFill>
                        </a:rPr>
                        <a:t>72</a:t>
                      </a:r>
                      <a:endParaRPr lang="en-GB" sz="1800" dirty="0">
                        <a:solidFill>
                          <a:schemeClr val="tx1"/>
                        </a:solidFill>
                      </a:endParaRP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bl>
          </a:graphicData>
        </a:graphic>
      </p:graphicFrame>
      <p:sp>
        <p:nvSpPr>
          <p:cNvPr id="279" name="Rounded Rectangle 278"/>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280" name="TextBox 279"/>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281" name="Rounded Rectangle 280"/>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82" name="Rectangle 281"/>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83" name="Rounded Rectangle 282"/>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84" name="Rectangle 283"/>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85" name="Rounded Rectangle 284"/>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86" name="Rectangle 285"/>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87" name="Rounded Rectangle 286"/>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88" name="Rectangle 287"/>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89" name="Rounded Rectangle 288"/>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90" name="Rectangle 289"/>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91" name="Rounded Rectangle 290"/>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92" name="Rectangle 291"/>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93" name="Rounded Rectangle 292"/>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94" name="Rectangle 293"/>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95" name="Rounded Rectangle 294"/>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96" name="Rectangle 295"/>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97" name="Rounded Rectangle 296"/>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98" name="Rectangle 297"/>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99" name="Rounded Rectangle 298"/>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300" name="Rectangle 299"/>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301" name="Rounded Rectangle 300"/>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302" name="Rectangle 301"/>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303" name="Rounded Rectangle 302"/>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304" name="Rectangle 303"/>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cxnSp>
        <p:nvCxnSpPr>
          <p:cNvPr id="305" name="Curved Connector 304"/>
          <p:cNvCxnSpPr/>
          <p:nvPr/>
        </p:nvCxnSpPr>
        <p:spPr>
          <a:xfrm rot="16200000" flipH="1">
            <a:off x="1420812" y="2498607"/>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6" name="TextBox 305"/>
              <p:cNvSpPr txBox="1"/>
              <p:nvPr/>
            </p:nvSpPr>
            <p:spPr>
              <a:xfrm>
                <a:off x="199654" y="2883794"/>
                <a:ext cx="782587" cy="338554"/>
              </a:xfrm>
              <a:prstGeom prst="rect">
                <a:avLst/>
              </a:prstGeom>
              <a:noFill/>
            </p:spPr>
            <p:txBody>
              <a:bodyPr wrap="none" rtlCol="0">
                <a:spAutoFit/>
              </a:bodyPr>
              <a:lstStyle/>
              <a:p>
                <a:r>
                  <a:rPr lang="en-GB" sz="1600" b="1" i="0" dirty="0" smtClean="0">
                    <a:solidFill>
                      <a:srgbClr val="C00000"/>
                    </a:solidFill>
                    <a:ea typeface="Cambria Math" panose="02040503050406030204" pitchFamily="18" charset="0"/>
                  </a:rPr>
                  <a:t>72</a:t>
                </a:r>
                <a:r>
                  <a:rPr lang="en-GB" sz="1600" b="1" dirty="0" smtClean="0">
                    <a:solidFill>
                      <a:srgbClr val="C00000"/>
                    </a:solidFill>
                    <a:ea typeface="Cambria Math" panose="02040503050406030204" pitchFamily="18" charset="0"/>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r>
                      <a:rPr lang="en-US" sz="1600" b="1" i="0" smtClean="0">
                        <a:solidFill>
                          <a:srgbClr val="C00000"/>
                        </a:solidFill>
                        <a:latin typeface="Cambria Math" panose="02040503050406030204" pitchFamily="18" charset="0"/>
                        <a:ea typeface="Cambria Math" panose="02040503050406030204" pitchFamily="18" charset="0"/>
                      </a:rPr>
                      <m:t> </m:t>
                    </m:r>
                  </m:oMath>
                </a14:m>
                <a:r>
                  <a:rPr lang="en-GB" sz="1600" b="1" i="0" dirty="0">
                    <a:solidFill>
                      <a:srgbClr val="C00000"/>
                    </a:solidFill>
                  </a:rPr>
                  <a:t>4</a:t>
                </a:r>
                <a:endParaRPr lang="en-GB" b="1" i="0" dirty="0">
                  <a:solidFill>
                    <a:srgbClr val="C00000"/>
                  </a:solidFill>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199654" y="2883794"/>
                <a:ext cx="782587" cy="338554"/>
              </a:xfrm>
              <a:prstGeom prst="rect">
                <a:avLst/>
              </a:prstGeom>
              <a:blipFill rotWithShape="0">
                <a:blip r:embed="rId3"/>
                <a:stretch>
                  <a:fillRect l="-4688" t="-5357" r="-2344" b="-21429"/>
                </a:stretch>
              </a:blipFill>
            </p:spPr>
            <p:txBody>
              <a:bodyPr/>
              <a:lstStyle/>
              <a:p>
                <a:r>
                  <a:rPr lang="en-GB">
                    <a:noFill/>
                  </a:rPr>
                  <a:t> </a:t>
                </a:r>
              </a:p>
            </p:txBody>
          </p:sp>
        </mc:Fallback>
      </mc:AlternateContent>
    </p:spTree>
    <p:extLst>
      <p:ext uri="{BB962C8B-B14F-4D97-AF65-F5344CB8AC3E}">
        <p14:creationId xmlns:p14="http://schemas.microsoft.com/office/powerpoint/2010/main" val="876173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wipe(left)">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GB" altLang="zh-TW" dirty="0">
                <a:ea typeface="PMingLiU" panose="02020500000000000000" pitchFamily="18" charset="-120"/>
                <a:cs typeface="Arial" panose="020B0604020202020204" pitchFamily="34" charset="0"/>
              </a:rPr>
              <a:t>Unsuccessful Search</a:t>
            </a:r>
            <a:endParaRPr lang="en-GB" altLang="en-US" dirty="0">
              <a:ea typeface="PMingLiU" panose="02020500000000000000" pitchFamily="18" charset="-120"/>
              <a:cs typeface="Arial" panose="020B0604020202020204" pitchFamily="34" charset="0"/>
            </a:endParaRPr>
          </a:p>
        </p:txBody>
      </p:sp>
      <p:graphicFrame>
        <p:nvGraphicFramePr>
          <p:cNvPr id="192" name="Table 191"/>
          <p:cNvGraphicFramePr>
            <a:graphicFrameLocks noGrp="1"/>
          </p:cNvGraphicFramePr>
          <p:nvPr>
            <p:extLst>
              <p:ext uri="{D42A27DB-BD31-4B8C-83A1-F6EECF244321}">
                <p14:modId xmlns:p14="http://schemas.microsoft.com/office/powerpoint/2010/main" val="4032341854"/>
              </p:ext>
            </p:extLst>
          </p:nvPr>
        </p:nvGraphicFramePr>
        <p:xfrm>
          <a:off x="889000" y="1431745"/>
          <a:ext cx="3824288" cy="370682"/>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smtClean="0">
                          <a:solidFill>
                            <a:schemeClr val="tx1"/>
                          </a:solidFill>
                        </a:rPr>
                        <a:t>72</a:t>
                      </a:r>
                      <a:endParaRPr lang="en-GB" sz="1800" dirty="0">
                        <a:solidFill>
                          <a:schemeClr val="tx1"/>
                        </a:solidFill>
                      </a:endParaRP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bl>
          </a:graphicData>
        </a:graphic>
      </p:graphicFrame>
      <p:sp>
        <p:nvSpPr>
          <p:cNvPr id="193" name="TextBox 192"/>
          <p:cNvSpPr txBox="1"/>
          <p:nvPr/>
        </p:nvSpPr>
        <p:spPr>
          <a:xfrm>
            <a:off x="201056" y="3461336"/>
            <a:ext cx="1082675" cy="307975"/>
          </a:xfrm>
          <a:prstGeom prst="rect">
            <a:avLst/>
          </a:prstGeom>
          <a:noFill/>
        </p:spPr>
        <p:txBody>
          <a:bodyPr>
            <a:spAutoFit/>
          </a:bodyPr>
          <a:lstStyle/>
          <a:p>
            <a:pPr>
              <a:defRPr/>
            </a:pPr>
            <a:r>
              <a:rPr lang="en-SG" sz="1400" b="1" i="0" dirty="0">
                <a:latin typeface="+mn-lt"/>
              </a:rPr>
              <a:t>Index</a:t>
            </a:r>
          </a:p>
        </p:txBody>
      </p:sp>
      <p:sp>
        <p:nvSpPr>
          <p:cNvPr id="194" name="Rounded Rectangle 193"/>
          <p:cNvSpPr/>
          <p:nvPr/>
        </p:nvSpPr>
        <p:spPr>
          <a:xfrm>
            <a:off x="5431868"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53" name="Rectangle 252"/>
          <p:cNvSpPr/>
          <p:nvPr/>
        </p:nvSpPr>
        <p:spPr>
          <a:xfrm>
            <a:off x="559061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54" name="Rounded Rectangle 253"/>
          <p:cNvSpPr/>
          <p:nvPr/>
        </p:nvSpPr>
        <p:spPr>
          <a:xfrm>
            <a:off x="59763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55" name="Rectangle 254"/>
          <p:cNvSpPr/>
          <p:nvPr/>
        </p:nvSpPr>
        <p:spPr>
          <a:xfrm>
            <a:off x="61573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56" name="Rounded Rectangle 255"/>
          <p:cNvSpPr/>
          <p:nvPr/>
        </p:nvSpPr>
        <p:spPr>
          <a:xfrm>
            <a:off x="65224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57" name="Rectangle 256"/>
          <p:cNvSpPr/>
          <p:nvPr/>
        </p:nvSpPr>
        <p:spPr>
          <a:xfrm>
            <a:off x="67034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58" name="Rounded Rectangle 257"/>
          <p:cNvSpPr/>
          <p:nvPr/>
        </p:nvSpPr>
        <p:spPr>
          <a:xfrm>
            <a:off x="70685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59" name="Rectangle 258"/>
          <p:cNvSpPr/>
          <p:nvPr/>
        </p:nvSpPr>
        <p:spPr>
          <a:xfrm>
            <a:off x="7173356" y="3096211"/>
            <a:ext cx="609600"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60" name="Rounded Rectangle 259"/>
          <p:cNvSpPr/>
          <p:nvPr/>
        </p:nvSpPr>
        <p:spPr>
          <a:xfrm>
            <a:off x="76067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61" name="Rectangle 260"/>
          <p:cNvSpPr/>
          <p:nvPr/>
        </p:nvSpPr>
        <p:spPr>
          <a:xfrm>
            <a:off x="7782956" y="3086686"/>
            <a:ext cx="604837" cy="3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62" name="Rounded Rectangle 261"/>
          <p:cNvSpPr/>
          <p:nvPr/>
        </p:nvSpPr>
        <p:spPr>
          <a:xfrm>
            <a:off x="2177493" y="3389898"/>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63" name="Rectangle 262"/>
          <p:cNvSpPr/>
          <p:nvPr/>
        </p:nvSpPr>
        <p:spPr>
          <a:xfrm>
            <a:off x="2261631"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64" name="Rounded Rectangle 263"/>
          <p:cNvSpPr/>
          <p:nvPr/>
        </p:nvSpPr>
        <p:spPr>
          <a:xfrm>
            <a:off x="2722006" y="3380373"/>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65" name="Rectangle 264"/>
          <p:cNvSpPr/>
          <p:nvPr/>
        </p:nvSpPr>
        <p:spPr>
          <a:xfrm>
            <a:off x="28680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66" name="Rounded Rectangle 265"/>
          <p:cNvSpPr/>
          <p:nvPr/>
        </p:nvSpPr>
        <p:spPr>
          <a:xfrm>
            <a:off x="3279218" y="3380373"/>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67" name="Rectangle 266"/>
          <p:cNvSpPr/>
          <p:nvPr/>
        </p:nvSpPr>
        <p:spPr>
          <a:xfrm>
            <a:off x="34506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68" name="Rounded Rectangle 267"/>
          <p:cNvSpPr/>
          <p:nvPr/>
        </p:nvSpPr>
        <p:spPr>
          <a:xfrm>
            <a:off x="3804681" y="3380373"/>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69" name="Rectangle 268"/>
          <p:cNvSpPr/>
          <p:nvPr/>
        </p:nvSpPr>
        <p:spPr>
          <a:xfrm>
            <a:off x="39856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70" name="Rounded Rectangle 269"/>
          <p:cNvSpPr/>
          <p:nvPr/>
        </p:nvSpPr>
        <p:spPr>
          <a:xfrm>
            <a:off x="4355543" y="3385136"/>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271" name="Rectangle 270"/>
          <p:cNvSpPr/>
          <p:nvPr/>
        </p:nvSpPr>
        <p:spPr>
          <a:xfrm>
            <a:off x="4534931" y="3096211"/>
            <a:ext cx="487362"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272" name="Rounded Rectangle 271"/>
          <p:cNvSpPr/>
          <p:nvPr/>
        </p:nvSpPr>
        <p:spPr>
          <a:xfrm>
            <a:off x="48889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273" name="Rectangle 272"/>
          <p:cNvSpPr/>
          <p:nvPr/>
        </p:nvSpPr>
        <p:spPr>
          <a:xfrm>
            <a:off x="5085793"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274" name="Rounded Rectangle 273"/>
          <p:cNvSpPr/>
          <p:nvPr/>
        </p:nvSpPr>
        <p:spPr>
          <a:xfrm>
            <a:off x="1618693"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275" name="Rectangle 274"/>
          <p:cNvSpPr/>
          <p:nvPr/>
        </p:nvSpPr>
        <p:spPr>
          <a:xfrm>
            <a:off x="17488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276" name="Rounded Rectangle 275"/>
          <p:cNvSpPr/>
          <p:nvPr/>
        </p:nvSpPr>
        <p:spPr>
          <a:xfrm>
            <a:off x="777318" y="3389898"/>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a:t>
            </a:r>
          </a:p>
        </p:txBody>
      </p:sp>
      <mc:AlternateContent xmlns:mc="http://schemas.openxmlformats.org/markup-compatibility/2006" xmlns:a14="http://schemas.microsoft.com/office/drawing/2010/main">
        <mc:Choice Requires="a14">
          <p:sp>
            <p:nvSpPr>
              <p:cNvPr id="277" name="TextBox 276"/>
              <p:cNvSpPr txBox="1"/>
              <p:nvPr/>
            </p:nvSpPr>
            <p:spPr>
              <a:xfrm>
                <a:off x="205763" y="3833644"/>
                <a:ext cx="909223" cy="338554"/>
              </a:xfrm>
              <a:prstGeom prst="rect">
                <a:avLst/>
              </a:prstGeom>
              <a:noFill/>
            </p:spPr>
            <p:txBody>
              <a:bodyPr wrap="none" rtlCol="0">
                <a:spAutoFit/>
              </a:bodyPr>
              <a:lstStyle/>
              <a:p>
                <a:r>
                  <a:rPr lang="en-GB" sz="1600" b="1" i="0" dirty="0" smtClean="0">
                    <a:solidFill>
                      <a:srgbClr val="C00000"/>
                    </a:solidFill>
                    <a:ea typeface="Cambria Math" panose="02040503050406030204" pitchFamily="18" charset="0"/>
                  </a:rPr>
                  <a:t>72</a:t>
                </a:r>
                <a:r>
                  <a:rPr lang="en-GB" sz="1600" b="1" dirty="0" smtClean="0">
                    <a:solidFill>
                      <a:srgbClr val="C00000"/>
                    </a:solidFill>
                    <a:ea typeface="Cambria Math" panose="02040503050406030204" pitchFamily="18" charset="0"/>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smtClean="0">
                    <a:solidFill>
                      <a:srgbClr val="C00000"/>
                    </a:solidFill>
                  </a:rPr>
                  <a:t> 21</a:t>
                </a:r>
                <a:endParaRPr lang="en-GB" b="1" i="0" dirty="0">
                  <a:solidFill>
                    <a:srgbClr val="C00000"/>
                  </a:solidFill>
                </a:endParaRPr>
              </a:p>
            </p:txBody>
          </p:sp>
        </mc:Choice>
        <mc:Fallback xmlns="">
          <p:sp>
            <p:nvSpPr>
              <p:cNvPr id="277" name="TextBox 276"/>
              <p:cNvSpPr txBox="1">
                <a:spLocks noRot="1" noChangeAspect="1" noMove="1" noResize="1" noEditPoints="1" noAdjustHandles="1" noChangeArrowheads="1" noChangeShapeType="1" noTextEdit="1"/>
              </p:cNvSpPr>
              <p:nvPr/>
            </p:nvSpPr>
            <p:spPr>
              <a:xfrm>
                <a:off x="205763" y="3833644"/>
                <a:ext cx="909223" cy="338554"/>
              </a:xfrm>
              <a:prstGeom prst="rect">
                <a:avLst/>
              </a:prstGeom>
              <a:blipFill rotWithShape="0">
                <a:blip r:embed="rId3"/>
                <a:stretch>
                  <a:fillRect l="-4027" t="-5455" r="-2013" b="-23636"/>
                </a:stretch>
              </a:blipFill>
            </p:spPr>
            <p:txBody>
              <a:bodyPr/>
              <a:lstStyle/>
              <a:p>
                <a:r>
                  <a:rPr lang="en-GB">
                    <a:noFill/>
                  </a:rPr>
                  <a:t> </a:t>
                </a:r>
              </a:p>
            </p:txBody>
          </p:sp>
        </mc:Fallback>
      </mc:AlternateContent>
      <p:cxnSp>
        <p:nvCxnSpPr>
          <p:cNvPr id="278" name="Curved Connector 277"/>
          <p:cNvCxnSpPr/>
          <p:nvPr/>
        </p:nvCxnSpPr>
        <p:spPr>
          <a:xfrm rot="16200000" flipH="1">
            <a:off x="1709180" y="3194851"/>
            <a:ext cx="12700" cy="14001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
        <p:nvSpPr>
          <p:cNvPr id="279" name="Rounded Rectangle 278"/>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280" name="TextBox 279"/>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281" name="Rounded Rectangle 280"/>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82" name="Rectangle 281"/>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83" name="Rounded Rectangle 282"/>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84" name="Rectangle 283"/>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85" name="Rounded Rectangle 284"/>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86" name="Rectangle 285"/>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87" name="Rounded Rectangle 286"/>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88" name="Rectangle 287"/>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89" name="Rounded Rectangle 288"/>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90" name="Rectangle 289"/>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91" name="Rounded Rectangle 290"/>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92" name="Rectangle 291"/>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93" name="Rounded Rectangle 292"/>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94" name="Rectangle 293"/>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95" name="Rounded Rectangle 294"/>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96" name="Rectangle 295"/>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97" name="Rounded Rectangle 296"/>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98" name="Rectangle 297"/>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99" name="Rounded Rectangle 298"/>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300" name="Rectangle 299"/>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301" name="Rounded Rectangle 300"/>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302" name="Rectangle 301"/>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303" name="Rounded Rectangle 302"/>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304" name="Rectangle 303"/>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cxnSp>
        <p:nvCxnSpPr>
          <p:cNvPr id="305" name="Curved Connector 304"/>
          <p:cNvCxnSpPr/>
          <p:nvPr/>
        </p:nvCxnSpPr>
        <p:spPr>
          <a:xfrm rot="16200000" flipH="1">
            <a:off x="1420812" y="2498607"/>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6" name="TextBox 305"/>
              <p:cNvSpPr txBox="1"/>
              <p:nvPr/>
            </p:nvSpPr>
            <p:spPr>
              <a:xfrm>
                <a:off x="199654" y="2883794"/>
                <a:ext cx="795411" cy="338554"/>
              </a:xfrm>
              <a:prstGeom prst="rect">
                <a:avLst/>
              </a:prstGeom>
              <a:noFill/>
            </p:spPr>
            <p:txBody>
              <a:bodyPr wrap="none" rtlCol="0">
                <a:spAutoFit/>
              </a:bodyPr>
              <a:lstStyle/>
              <a:p>
                <a:r>
                  <a:rPr lang="en-GB" sz="1600" b="1" i="0" dirty="0">
                    <a:solidFill>
                      <a:srgbClr val="C00000"/>
                    </a:solidFill>
                    <a:ea typeface="Cambria Math" panose="02040503050406030204" pitchFamily="18" charset="0"/>
                  </a:rPr>
                  <a:t>72</a:t>
                </a:r>
                <a:r>
                  <a:rPr lang="en-GB" sz="1600" b="1" dirty="0">
                    <a:solidFill>
                      <a:srgbClr val="C00000"/>
                    </a:solidFill>
                    <a:ea typeface="Cambria Math" panose="02040503050406030204" pitchFamily="18" charset="0"/>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smtClean="0">
                    <a:solidFill>
                      <a:srgbClr val="C00000"/>
                    </a:solidFill>
                  </a:rPr>
                  <a:t> </a:t>
                </a:r>
                <a:r>
                  <a:rPr lang="en-GB" sz="1600" b="1" i="0" dirty="0">
                    <a:solidFill>
                      <a:srgbClr val="C00000"/>
                    </a:solidFill>
                  </a:rPr>
                  <a:t>4</a:t>
                </a:r>
                <a:endParaRPr lang="en-GB" b="1" i="0" dirty="0">
                  <a:solidFill>
                    <a:srgbClr val="C00000"/>
                  </a:solidFill>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199654" y="2883794"/>
                <a:ext cx="795411" cy="338554"/>
              </a:xfrm>
              <a:prstGeom prst="rect">
                <a:avLst/>
              </a:prstGeom>
              <a:blipFill rotWithShape="0">
                <a:blip r:embed="rId4"/>
                <a:stretch>
                  <a:fillRect l="-4615" t="-5357" r="-3077" b="-21429"/>
                </a:stretch>
              </a:blipFill>
            </p:spPr>
            <p:txBody>
              <a:bodyPr/>
              <a:lstStyle/>
              <a:p>
                <a:r>
                  <a:rPr lang="en-GB">
                    <a:noFill/>
                  </a:rPr>
                  <a:t> </a:t>
                </a:r>
              </a:p>
            </p:txBody>
          </p:sp>
        </mc:Fallback>
      </mc:AlternateContent>
    </p:spTree>
    <p:extLst>
      <p:ext uri="{BB962C8B-B14F-4D97-AF65-F5344CB8AC3E}">
        <p14:creationId xmlns:p14="http://schemas.microsoft.com/office/powerpoint/2010/main" val="3362171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wipe(left)">
                                      <p:cBhvr>
                                        <p:cTn id="7" dur="500"/>
                                        <p:tgtEl>
                                          <p:spTgt spid="2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fade">
                                      <p:cBhvr>
                                        <p:cTn id="12"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GB" altLang="zh-TW" dirty="0">
                <a:ea typeface="PMingLiU" panose="02020500000000000000" pitchFamily="18" charset="-120"/>
                <a:cs typeface="Arial" panose="020B0604020202020204" pitchFamily="34" charset="0"/>
              </a:rPr>
              <a:t>Unsuccessful Search</a:t>
            </a:r>
            <a:endParaRPr lang="en-GB" altLang="en-US" dirty="0">
              <a:ea typeface="PMingLiU" panose="02020500000000000000" pitchFamily="18" charset="-120"/>
              <a:cs typeface="Arial" panose="020B0604020202020204" pitchFamily="34" charset="0"/>
            </a:endParaRPr>
          </a:p>
        </p:txBody>
      </p:sp>
      <p:sp>
        <p:nvSpPr>
          <p:cNvPr id="164" name="TextBox 163"/>
          <p:cNvSpPr txBox="1"/>
          <p:nvPr/>
        </p:nvSpPr>
        <p:spPr>
          <a:xfrm>
            <a:off x="173923" y="5141251"/>
            <a:ext cx="1082675" cy="307975"/>
          </a:xfrm>
          <a:prstGeom prst="rect">
            <a:avLst/>
          </a:prstGeom>
          <a:noFill/>
        </p:spPr>
        <p:txBody>
          <a:bodyPr>
            <a:spAutoFit/>
          </a:bodyPr>
          <a:lstStyle/>
          <a:p>
            <a:pPr>
              <a:defRPr/>
            </a:pPr>
            <a:r>
              <a:rPr lang="en-SG" sz="1400" b="1" i="0" dirty="0">
                <a:latin typeface="+mn-lt"/>
              </a:rPr>
              <a:t>Index</a:t>
            </a:r>
          </a:p>
        </p:txBody>
      </p:sp>
      <p:sp>
        <p:nvSpPr>
          <p:cNvPr id="165" name="Rounded Rectangle 164"/>
          <p:cNvSpPr/>
          <p:nvPr/>
        </p:nvSpPr>
        <p:spPr>
          <a:xfrm>
            <a:off x="5404735" y="5069814"/>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166" name="Rectangle 165"/>
          <p:cNvSpPr/>
          <p:nvPr/>
        </p:nvSpPr>
        <p:spPr>
          <a:xfrm>
            <a:off x="5563485"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167" name="Rounded Rectangle 166"/>
          <p:cNvSpPr/>
          <p:nvPr/>
        </p:nvSpPr>
        <p:spPr>
          <a:xfrm>
            <a:off x="5949248" y="506981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168" name="Rectangle 167"/>
          <p:cNvSpPr/>
          <p:nvPr/>
        </p:nvSpPr>
        <p:spPr>
          <a:xfrm>
            <a:off x="6130223"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169" name="Rounded Rectangle 168"/>
          <p:cNvSpPr/>
          <p:nvPr/>
        </p:nvSpPr>
        <p:spPr>
          <a:xfrm>
            <a:off x="6495348" y="506981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170" name="Rectangle 169"/>
          <p:cNvSpPr/>
          <p:nvPr/>
        </p:nvSpPr>
        <p:spPr>
          <a:xfrm>
            <a:off x="6676323"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171" name="Rounded Rectangle 170"/>
          <p:cNvSpPr/>
          <p:nvPr/>
        </p:nvSpPr>
        <p:spPr>
          <a:xfrm>
            <a:off x="7041448" y="506981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172" name="Rectangle 171"/>
          <p:cNvSpPr/>
          <p:nvPr/>
        </p:nvSpPr>
        <p:spPr>
          <a:xfrm>
            <a:off x="7146223" y="4776126"/>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173" name="Rounded Rectangle 172"/>
          <p:cNvSpPr/>
          <p:nvPr/>
        </p:nvSpPr>
        <p:spPr>
          <a:xfrm>
            <a:off x="7579610" y="5069814"/>
            <a:ext cx="465138" cy="455612"/>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174" name="Rounded Rectangle 173"/>
          <p:cNvSpPr/>
          <p:nvPr/>
        </p:nvSpPr>
        <p:spPr>
          <a:xfrm>
            <a:off x="2150360" y="5069814"/>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175" name="Rectangle 174"/>
          <p:cNvSpPr/>
          <p:nvPr/>
        </p:nvSpPr>
        <p:spPr>
          <a:xfrm>
            <a:off x="2234498"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176" name="Rounded Rectangle 175"/>
          <p:cNvSpPr/>
          <p:nvPr/>
        </p:nvSpPr>
        <p:spPr>
          <a:xfrm>
            <a:off x="2694873" y="5060289"/>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177" name="Rectangle 176"/>
          <p:cNvSpPr/>
          <p:nvPr/>
        </p:nvSpPr>
        <p:spPr>
          <a:xfrm>
            <a:off x="2840923"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178" name="Rounded Rectangle 177"/>
          <p:cNvSpPr/>
          <p:nvPr/>
        </p:nvSpPr>
        <p:spPr>
          <a:xfrm>
            <a:off x="3252085" y="5060289"/>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179" name="Rectangle 178"/>
          <p:cNvSpPr/>
          <p:nvPr/>
        </p:nvSpPr>
        <p:spPr>
          <a:xfrm>
            <a:off x="3423535"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180" name="Rounded Rectangle 179"/>
          <p:cNvSpPr/>
          <p:nvPr/>
        </p:nvSpPr>
        <p:spPr>
          <a:xfrm>
            <a:off x="3777548" y="5060289"/>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181" name="Rectangle 180"/>
          <p:cNvSpPr/>
          <p:nvPr/>
        </p:nvSpPr>
        <p:spPr>
          <a:xfrm>
            <a:off x="3960110"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182" name="Rounded Rectangle 181"/>
          <p:cNvSpPr/>
          <p:nvPr/>
        </p:nvSpPr>
        <p:spPr>
          <a:xfrm>
            <a:off x="4328410" y="506505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183" name="Rectangle 182"/>
          <p:cNvSpPr/>
          <p:nvPr/>
        </p:nvSpPr>
        <p:spPr>
          <a:xfrm>
            <a:off x="4507798" y="4776126"/>
            <a:ext cx="487362"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184" name="Rounded Rectangle 183"/>
          <p:cNvSpPr/>
          <p:nvPr/>
        </p:nvSpPr>
        <p:spPr>
          <a:xfrm>
            <a:off x="4861810" y="5069814"/>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185" name="Rectangle 184"/>
          <p:cNvSpPr/>
          <p:nvPr/>
        </p:nvSpPr>
        <p:spPr>
          <a:xfrm>
            <a:off x="5058660"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186" name="Rounded Rectangle 185"/>
          <p:cNvSpPr/>
          <p:nvPr/>
        </p:nvSpPr>
        <p:spPr>
          <a:xfrm>
            <a:off x="1591560" y="5069814"/>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187" name="Rectangle 186"/>
          <p:cNvSpPr/>
          <p:nvPr/>
        </p:nvSpPr>
        <p:spPr>
          <a:xfrm>
            <a:off x="1721735" y="4776126"/>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188" name="Rounded Rectangle 187"/>
          <p:cNvSpPr/>
          <p:nvPr/>
        </p:nvSpPr>
        <p:spPr>
          <a:xfrm>
            <a:off x="750185" y="5069814"/>
            <a:ext cx="463550" cy="455612"/>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smtClean="0"/>
              <a:t>11</a:t>
            </a:r>
            <a:endParaRPr lang="en-GB" sz="1400" i="0" dirty="0"/>
          </a:p>
        </p:txBody>
      </p:sp>
      <p:cxnSp>
        <p:nvCxnSpPr>
          <p:cNvPr id="189" name="Curved Connector 188"/>
          <p:cNvCxnSpPr>
            <a:stCxn id="188" idx="2"/>
            <a:endCxn id="173" idx="2"/>
          </p:cNvCxnSpPr>
          <p:nvPr/>
        </p:nvCxnSpPr>
        <p:spPr>
          <a:xfrm rot="16200000" flipH="1">
            <a:off x="4397069" y="2110316"/>
            <a:ext cx="12700" cy="6830219"/>
          </a:xfrm>
          <a:prstGeom prst="curvedConnector3">
            <a:avLst>
              <a:gd name="adj1" fmla="val 3436362"/>
            </a:avLst>
          </a:prstGeom>
          <a:ln>
            <a:tailEnd type="triangle"/>
          </a:ln>
        </p:spPr>
        <p:style>
          <a:lnRef idx="3">
            <a:schemeClr val="dk1"/>
          </a:lnRef>
          <a:fillRef idx="0">
            <a:schemeClr val="dk1"/>
          </a:fillRef>
          <a:effectRef idx="2">
            <a:schemeClr val="dk1"/>
          </a:effectRef>
          <a:fontRef idx="minor">
            <a:schemeClr val="tx1"/>
          </a:fontRef>
        </p:style>
      </p:cxnSp>
      <p:sp>
        <p:nvSpPr>
          <p:cNvPr id="190" name="Rectangle 189"/>
          <p:cNvSpPr/>
          <p:nvPr/>
        </p:nvSpPr>
        <p:spPr>
          <a:xfrm>
            <a:off x="7766935" y="4766601"/>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mc:AlternateContent xmlns:mc="http://schemas.openxmlformats.org/markup-compatibility/2006" xmlns:a14="http://schemas.microsoft.com/office/drawing/2010/main">
        <mc:Choice Requires="a14">
          <p:sp>
            <p:nvSpPr>
              <p:cNvPr id="191" name="TextBox 190"/>
              <p:cNvSpPr txBox="1"/>
              <p:nvPr/>
            </p:nvSpPr>
            <p:spPr>
              <a:xfrm>
                <a:off x="230116" y="5562665"/>
                <a:ext cx="896399" cy="338554"/>
              </a:xfrm>
              <a:prstGeom prst="rect">
                <a:avLst/>
              </a:prstGeom>
              <a:noFill/>
            </p:spPr>
            <p:txBody>
              <a:bodyPr wrap="none" rtlCol="0">
                <a:spAutoFit/>
              </a:bodyPr>
              <a:lstStyle/>
              <a:p>
                <a:r>
                  <a:rPr lang="en-GB" sz="1600" b="1" i="0" dirty="0" smtClean="0">
                    <a:solidFill>
                      <a:srgbClr val="C00000"/>
                    </a:solidFill>
                    <a:ea typeface="Cambria Math" panose="02040503050406030204" pitchFamily="18" charset="0"/>
                  </a:rPr>
                  <a:t>72</a:t>
                </a:r>
                <a:r>
                  <a:rPr lang="en-GB" sz="1600" b="1" dirty="0" smtClean="0">
                    <a:solidFill>
                      <a:srgbClr val="C00000"/>
                    </a:solidFill>
                    <a:ea typeface="Cambria Math" panose="02040503050406030204" pitchFamily="18" charset="0"/>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r>
                      <a:rPr lang="en-US" sz="1600" b="1" i="1" smtClean="0">
                        <a:solidFill>
                          <a:srgbClr val="C00000"/>
                        </a:solidFill>
                        <a:latin typeface="Cambria Math" panose="02040503050406030204" pitchFamily="18" charset="0"/>
                        <a:ea typeface="Cambria Math" panose="02040503050406030204" pitchFamily="18" charset="0"/>
                      </a:rPr>
                      <m:t> </m:t>
                    </m:r>
                  </m:oMath>
                </a14:m>
                <a:r>
                  <a:rPr lang="en-GB" sz="1600" b="1" i="0" dirty="0" smtClean="0">
                    <a:solidFill>
                      <a:srgbClr val="C00000"/>
                    </a:solidFill>
                  </a:rPr>
                  <a:t>10</a:t>
                </a:r>
                <a:endParaRPr lang="en-GB" b="1" i="0" dirty="0">
                  <a:solidFill>
                    <a:srgbClr val="C00000"/>
                  </a:solidFill>
                </a:endParaRPr>
              </a:p>
            </p:txBody>
          </p:sp>
        </mc:Choice>
        <mc:Fallback xmlns="">
          <p:sp>
            <p:nvSpPr>
              <p:cNvPr id="191" name="TextBox 190"/>
              <p:cNvSpPr txBox="1">
                <a:spLocks noRot="1" noChangeAspect="1" noMove="1" noResize="1" noEditPoints="1" noAdjustHandles="1" noChangeArrowheads="1" noChangeShapeType="1" noTextEdit="1"/>
              </p:cNvSpPr>
              <p:nvPr/>
            </p:nvSpPr>
            <p:spPr>
              <a:xfrm>
                <a:off x="230116" y="5562665"/>
                <a:ext cx="896399" cy="338554"/>
              </a:xfrm>
              <a:prstGeom prst="rect">
                <a:avLst/>
              </a:prstGeom>
              <a:blipFill rotWithShape="0">
                <a:blip r:embed="rId3"/>
                <a:stretch>
                  <a:fillRect l="-4082" t="-5455" r="-1361" b="-23636"/>
                </a:stretch>
              </a:blipFill>
            </p:spPr>
            <p:txBody>
              <a:bodyPr/>
              <a:lstStyle/>
              <a:p>
                <a:r>
                  <a:rPr lang="en-GB">
                    <a:noFill/>
                  </a:rPr>
                  <a:t> </a:t>
                </a:r>
              </a:p>
            </p:txBody>
          </p:sp>
        </mc:Fallback>
      </mc:AlternateContent>
      <p:graphicFrame>
        <p:nvGraphicFramePr>
          <p:cNvPr id="192" name="Table 191"/>
          <p:cNvGraphicFramePr>
            <a:graphicFrameLocks noGrp="1"/>
          </p:cNvGraphicFramePr>
          <p:nvPr>
            <p:extLst>
              <p:ext uri="{D42A27DB-BD31-4B8C-83A1-F6EECF244321}">
                <p14:modId xmlns:p14="http://schemas.microsoft.com/office/powerpoint/2010/main" val="4032341854"/>
              </p:ext>
            </p:extLst>
          </p:nvPr>
        </p:nvGraphicFramePr>
        <p:xfrm>
          <a:off x="889000" y="1431745"/>
          <a:ext cx="3824288" cy="370682"/>
        </p:xfrm>
        <a:graphic>
          <a:graphicData uri="http://schemas.openxmlformats.org/drawingml/2006/table">
            <a:tbl>
              <a:tblPr firstRow="1" bandRow="1">
                <a:tableStyleId>{5C22544A-7EE6-4342-B048-85BDC9FD1C3A}</a:tableStyleId>
              </a:tblPr>
              <a:tblGrid>
                <a:gridCol w="2825582">
                  <a:extLst>
                    <a:ext uri="{9D8B030D-6E8A-4147-A177-3AD203B41FA5}">
                      <a16:colId xmlns="" xmlns:a16="http://schemas.microsoft.com/office/drawing/2014/main" val="20000"/>
                    </a:ext>
                  </a:extLst>
                </a:gridCol>
                <a:gridCol w="998706">
                  <a:extLst>
                    <a:ext uri="{9D8B030D-6E8A-4147-A177-3AD203B41FA5}">
                      <a16:colId xmlns="" xmlns:a16="http://schemas.microsoft.com/office/drawing/2014/main" val="20001"/>
                    </a:ext>
                  </a:extLst>
                </a:gridCol>
              </a:tblGrid>
              <a:tr h="370682">
                <a:tc>
                  <a:txBody>
                    <a:bodyPr/>
                    <a:lstStyle/>
                    <a:p>
                      <a:r>
                        <a:rPr lang="en-GB" sz="1800" b="0" dirty="0"/>
                        <a:t>Target Given</a:t>
                      </a:r>
                    </a:p>
                  </a:txBody>
                  <a:tcPr marL="91448" marR="91448" marT="45700" marB="45700">
                    <a:solidFill>
                      <a:srgbClr val="002060"/>
                    </a:solidFill>
                  </a:tcPr>
                </a:tc>
                <a:tc>
                  <a:txBody>
                    <a:bodyPr/>
                    <a:lstStyle/>
                    <a:p>
                      <a:r>
                        <a:rPr lang="en-GB" sz="1800" dirty="0" smtClean="0">
                          <a:solidFill>
                            <a:schemeClr val="tx1"/>
                          </a:solidFill>
                        </a:rPr>
                        <a:t>72</a:t>
                      </a:r>
                      <a:endParaRPr lang="en-GB" sz="1800" dirty="0">
                        <a:solidFill>
                          <a:schemeClr val="tx1"/>
                        </a:solidFill>
                      </a:endParaRPr>
                    </a:p>
                  </a:txBody>
                  <a:tcPr marL="91448" marR="91448" marT="45700" marB="45700">
                    <a:solidFill>
                      <a:schemeClr val="bg1">
                        <a:lumMod val="85000"/>
                      </a:schemeClr>
                    </a:solidFill>
                  </a:tcPr>
                </a:tc>
                <a:extLst>
                  <a:ext uri="{0D108BD9-81ED-4DB2-BD59-A6C34878D82A}">
                    <a16:rowId xmlns="" xmlns:a16="http://schemas.microsoft.com/office/drawing/2014/main" val="10000"/>
                  </a:ext>
                </a:extLst>
              </a:tr>
            </a:tbl>
          </a:graphicData>
        </a:graphic>
      </p:graphicFrame>
      <p:sp>
        <p:nvSpPr>
          <p:cNvPr id="193" name="TextBox 192"/>
          <p:cNvSpPr txBox="1"/>
          <p:nvPr/>
        </p:nvSpPr>
        <p:spPr>
          <a:xfrm>
            <a:off x="201056" y="3461336"/>
            <a:ext cx="1082675" cy="307975"/>
          </a:xfrm>
          <a:prstGeom prst="rect">
            <a:avLst/>
          </a:prstGeom>
          <a:noFill/>
        </p:spPr>
        <p:txBody>
          <a:bodyPr>
            <a:spAutoFit/>
          </a:bodyPr>
          <a:lstStyle/>
          <a:p>
            <a:pPr>
              <a:defRPr/>
            </a:pPr>
            <a:r>
              <a:rPr lang="en-SG" sz="1400" b="1" i="0" dirty="0">
                <a:latin typeface="+mn-lt"/>
              </a:rPr>
              <a:t>Index</a:t>
            </a:r>
          </a:p>
        </p:txBody>
      </p:sp>
      <p:sp>
        <p:nvSpPr>
          <p:cNvPr id="194" name="Rounded Rectangle 193"/>
          <p:cNvSpPr/>
          <p:nvPr/>
        </p:nvSpPr>
        <p:spPr>
          <a:xfrm>
            <a:off x="5431868"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53" name="Rectangle 252"/>
          <p:cNvSpPr/>
          <p:nvPr/>
        </p:nvSpPr>
        <p:spPr>
          <a:xfrm>
            <a:off x="559061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54" name="Rounded Rectangle 253"/>
          <p:cNvSpPr/>
          <p:nvPr/>
        </p:nvSpPr>
        <p:spPr>
          <a:xfrm>
            <a:off x="59763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55" name="Rectangle 254"/>
          <p:cNvSpPr/>
          <p:nvPr/>
        </p:nvSpPr>
        <p:spPr>
          <a:xfrm>
            <a:off x="61573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56" name="Rounded Rectangle 255"/>
          <p:cNvSpPr/>
          <p:nvPr/>
        </p:nvSpPr>
        <p:spPr>
          <a:xfrm>
            <a:off x="65224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57" name="Rectangle 256"/>
          <p:cNvSpPr/>
          <p:nvPr/>
        </p:nvSpPr>
        <p:spPr>
          <a:xfrm>
            <a:off x="67034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58" name="Rounded Rectangle 257"/>
          <p:cNvSpPr/>
          <p:nvPr/>
        </p:nvSpPr>
        <p:spPr>
          <a:xfrm>
            <a:off x="7068581" y="3389898"/>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59" name="Rectangle 258"/>
          <p:cNvSpPr/>
          <p:nvPr/>
        </p:nvSpPr>
        <p:spPr>
          <a:xfrm>
            <a:off x="7173356" y="3096211"/>
            <a:ext cx="609600"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60" name="Rounded Rectangle 259"/>
          <p:cNvSpPr/>
          <p:nvPr/>
        </p:nvSpPr>
        <p:spPr>
          <a:xfrm>
            <a:off x="76067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61" name="Rectangle 260"/>
          <p:cNvSpPr/>
          <p:nvPr/>
        </p:nvSpPr>
        <p:spPr>
          <a:xfrm>
            <a:off x="7782956" y="3086686"/>
            <a:ext cx="604837" cy="338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62" name="Rounded Rectangle 261"/>
          <p:cNvSpPr/>
          <p:nvPr/>
        </p:nvSpPr>
        <p:spPr>
          <a:xfrm>
            <a:off x="2177493" y="3389898"/>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63" name="Rectangle 262"/>
          <p:cNvSpPr/>
          <p:nvPr/>
        </p:nvSpPr>
        <p:spPr>
          <a:xfrm>
            <a:off x="2261631"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64" name="Rounded Rectangle 263"/>
          <p:cNvSpPr/>
          <p:nvPr/>
        </p:nvSpPr>
        <p:spPr>
          <a:xfrm>
            <a:off x="2722006" y="3380373"/>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65" name="Rectangle 264"/>
          <p:cNvSpPr/>
          <p:nvPr/>
        </p:nvSpPr>
        <p:spPr>
          <a:xfrm>
            <a:off x="28680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66" name="Rounded Rectangle 265"/>
          <p:cNvSpPr/>
          <p:nvPr/>
        </p:nvSpPr>
        <p:spPr>
          <a:xfrm>
            <a:off x="3279218" y="3380373"/>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67" name="Rectangle 266"/>
          <p:cNvSpPr/>
          <p:nvPr/>
        </p:nvSpPr>
        <p:spPr>
          <a:xfrm>
            <a:off x="34506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68" name="Rounded Rectangle 267"/>
          <p:cNvSpPr/>
          <p:nvPr/>
        </p:nvSpPr>
        <p:spPr>
          <a:xfrm>
            <a:off x="3804681" y="3380373"/>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69" name="Rectangle 268"/>
          <p:cNvSpPr/>
          <p:nvPr/>
        </p:nvSpPr>
        <p:spPr>
          <a:xfrm>
            <a:off x="3985656"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70" name="Rounded Rectangle 269"/>
          <p:cNvSpPr/>
          <p:nvPr/>
        </p:nvSpPr>
        <p:spPr>
          <a:xfrm>
            <a:off x="4355543" y="3385136"/>
            <a:ext cx="465138"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271" name="Rectangle 270"/>
          <p:cNvSpPr/>
          <p:nvPr/>
        </p:nvSpPr>
        <p:spPr>
          <a:xfrm>
            <a:off x="4534931" y="3096211"/>
            <a:ext cx="487362"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272" name="Rounded Rectangle 271"/>
          <p:cNvSpPr/>
          <p:nvPr/>
        </p:nvSpPr>
        <p:spPr>
          <a:xfrm>
            <a:off x="4888943" y="3389898"/>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273" name="Rectangle 272"/>
          <p:cNvSpPr/>
          <p:nvPr/>
        </p:nvSpPr>
        <p:spPr>
          <a:xfrm>
            <a:off x="5085793"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274" name="Rounded Rectangle 273"/>
          <p:cNvSpPr/>
          <p:nvPr/>
        </p:nvSpPr>
        <p:spPr>
          <a:xfrm>
            <a:off x="1618693" y="3389898"/>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275" name="Rectangle 274"/>
          <p:cNvSpPr/>
          <p:nvPr/>
        </p:nvSpPr>
        <p:spPr>
          <a:xfrm>
            <a:off x="1748868" y="3096211"/>
            <a:ext cx="485775" cy="328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sp>
        <p:nvSpPr>
          <p:cNvPr id="276" name="Rounded Rectangle 275"/>
          <p:cNvSpPr/>
          <p:nvPr/>
        </p:nvSpPr>
        <p:spPr>
          <a:xfrm>
            <a:off x="777318" y="3389898"/>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a:t>
            </a:r>
          </a:p>
        </p:txBody>
      </p:sp>
      <mc:AlternateContent xmlns:mc="http://schemas.openxmlformats.org/markup-compatibility/2006" xmlns:a14="http://schemas.microsoft.com/office/drawing/2010/main">
        <mc:Choice Requires="a14">
          <p:sp>
            <p:nvSpPr>
              <p:cNvPr id="277" name="TextBox 276"/>
              <p:cNvSpPr txBox="1"/>
              <p:nvPr/>
            </p:nvSpPr>
            <p:spPr>
              <a:xfrm>
                <a:off x="201831" y="3833644"/>
                <a:ext cx="909223" cy="338554"/>
              </a:xfrm>
              <a:prstGeom prst="rect">
                <a:avLst/>
              </a:prstGeom>
              <a:noFill/>
            </p:spPr>
            <p:txBody>
              <a:bodyPr wrap="none" rtlCol="0">
                <a:spAutoFit/>
              </a:bodyPr>
              <a:lstStyle/>
              <a:p>
                <a:r>
                  <a:rPr lang="en-GB" sz="1600" b="1" i="0" dirty="0" smtClean="0">
                    <a:solidFill>
                      <a:srgbClr val="C00000"/>
                    </a:solidFill>
                    <a:ea typeface="Cambria Math" panose="02040503050406030204" pitchFamily="18" charset="0"/>
                  </a:rPr>
                  <a:t>72</a:t>
                </a:r>
                <a:r>
                  <a:rPr lang="en-GB" sz="1600" b="1" dirty="0" smtClean="0">
                    <a:solidFill>
                      <a:srgbClr val="C00000"/>
                    </a:solidFill>
                    <a:ea typeface="Cambria Math" panose="02040503050406030204" pitchFamily="18" charset="0"/>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smtClean="0">
                    <a:solidFill>
                      <a:srgbClr val="C00000"/>
                    </a:solidFill>
                  </a:rPr>
                  <a:t> 21</a:t>
                </a:r>
                <a:endParaRPr lang="en-GB" b="1" i="0" dirty="0">
                  <a:solidFill>
                    <a:srgbClr val="C00000"/>
                  </a:solidFill>
                </a:endParaRPr>
              </a:p>
            </p:txBody>
          </p:sp>
        </mc:Choice>
        <mc:Fallback xmlns="">
          <p:sp>
            <p:nvSpPr>
              <p:cNvPr id="277" name="TextBox 276"/>
              <p:cNvSpPr txBox="1">
                <a:spLocks noRot="1" noChangeAspect="1" noMove="1" noResize="1" noEditPoints="1" noAdjustHandles="1" noChangeArrowheads="1" noChangeShapeType="1" noTextEdit="1"/>
              </p:cNvSpPr>
              <p:nvPr/>
            </p:nvSpPr>
            <p:spPr>
              <a:xfrm>
                <a:off x="201831" y="3833644"/>
                <a:ext cx="909223" cy="338554"/>
              </a:xfrm>
              <a:prstGeom prst="rect">
                <a:avLst/>
              </a:prstGeom>
              <a:blipFill rotWithShape="0">
                <a:blip r:embed="rId4"/>
                <a:stretch>
                  <a:fillRect l="-3356" t="-5455" r="-2685" b="-23636"/>
                </a:stretch>
              </a:blipFill>
            </p:spPr>
            <p:txBody>
              <a:bodyPr/>
              <a:lstStyle/>
              <a:p>
                <a:r>
                  <a:rPr lang="en-GB">
                    <a:noFill/>
                  </a:rPr>
                  <a:t> </a:t>
                </a:r>
              </a:p>
            </p:txBody>
          </p:sp>
        </mc:Fallback>
      </mc:AlternateContent>
      <p:sp>
        <p:nvSpPr>
          <p:cNvPr id="279" name="Rounded Rectangle 278"/>
          <p:cNvSpPr/>
          <p:nvPr/>
        </p:nvSpPr>
        <p:spPr>
          <a:xfrm>
            <a:off x="788195" y="2457331"/>
            <a:ext cx="463550" cy="455613"/>
          </a:xfrm>
          <a:prstGeom prst="roundRect">
            <a:avLst/>
          </a:prstGeom>
          <a:solidFill>
            <a:srgbClr val="0033CC"/>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0</a:t>
            </a:r>
          </a:p>
        </p:txBody>
      </p:sp>
      <p:sp>
        <p:nvSpPr>
          <p:cNvPr id="280" name="TextBox 279"/>
          <p:cNvSpPr txBox="1"/>
          <p:nvPr/>
        </p:nvSpPr>
        <p:spPr>
          <a:xfrm>
            <a:off x="192088" y="2535120"/>
            <a:ext cx="1082675" cy="307975"/>
          </a:xfrm>
          <a:prstGeom prst="rect">
            <a:avLst/>
          </a:prstGeom>
          <a:noFill/>
        </p:spPr>
        <p:txBody>
          <a:bodyPr>
            <a:spAutoFit/>
          </a:bodyPr>
          <a:lstStyle/>
          <a:p>
            <a:pPr>
              <a:defRPr/>
            </a:pPr>
            <a:r>
              <a:rPr lang="en-SG" sz="1400" b="1" i="0" dirty="0">
                <a:latin typeface="+mn-lt"/>
              </a:rPr>
              <a:t>Index</a:t>
            </a:r>
          </a:p>
        </p:txBody>
      </p:sp>
      <p:sp>
        <p:nvSpPr>
          <p:cNvPr id="281" name="Rounded Rectangle 280"/>
          <p:cNvSpPr/>
          <p:nvPr/>
        </p:nvSpPr>
        <p:spPr>
          <a:xfrm>
            <a:off x="5430464"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22</a:t>
            </a:r>
          </a:p>
        </p:txBody>
      </p:sp>
      <p:sp>
        <p:nvSpPr>
          <p:cNvPr id="282" name="Rectangle 281"/>
          <p:cNvSpPr/>
          <p:nvPr/>
        </p:nvSpPr>
        <p:spPr>
          <a:xfrm>
            <a:off x="558921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a[7]</a:t>
            </a:r>
          </a:p>
        </p:txBody>
      </p:sp>
      <p:sp>
        <p:nvSpPr>
          <p:cNvPr id="283" name="Rounded Rectangle 282"/>
          <p:cNvSpPr/>
          <p:nvPr/>
        </p:nvSpPr>
        <p:spPr>
          <a:xfrm>
            <a:off x="59749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a:t>
            </a:r>
          </a:p>
        </p:txBody>
      </p:sp>
      <p:sp>
        <p:nvSpPr>
          <p:cNvPr id="284" name="Rectangle 283"/>
          <p:cNvSpPr/>
          <p:nvPr/>
        </p:nvSpPr>
        <p:spPr>
          <a:xfrm>
            <a:off x="61559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a[8]</a:t>
            </a:r>
          </a:p>
        </p:txBody>
      </p:sp>
      <p:sp>
        <p:nvSpPr>
          <p:cNvPr id="285" name="Rounded Rectangle 284"/>
          <p:cNvSpPr/>
          <p:nvPr/>
        </p:nvSpPr>
        <p:spPr>
          <a:xfrm>
            <a:off x="65210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81</a:t>
            </a:r>
          </a:p>
        </p:txBody>
      </p:sp>
      <p:sp>
        <p:nvSpPr>
          <p:cNvPr id="286" name="Rectangle 285"/>
          <p:cNvSpPr/>
          <p:nvPr/>
        </p:nvSpPr>
        <p:spPr>
          <a:xfrm>
            <a:off x="67020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a[9]</a:t>
            </a:r>
          </a:p>
        </p:txBody>
      </p:sp>
      <p:sp>
        <p:nvSpPr>
          <p:cNvPr id="287" name="Rounded Rectangle 286"/>
          <p:cNvSpPr/>
          <p:nvPr/>
        </p:nvSpPr>
        <p:spPr>
          <a:xfrm>
            <a:off x="7067176" y="2468656"/>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77</a:t>
            </a:r>
          </a:p>
        </p:txBody>
      </p:sp>
      <p:sp>
        <p:nvSpPr>
          <p:cNvPr id="288" name="Rectangle 287"/>
          <p:cNvSpPr/>
          <p:nvPr/>
        </p:nvSpPr>
        <p:spPr>
          <a:xfrm>
            <a:off x="7171951" y="2173381"/>
            <a:ext cx="609600"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a[10]</a:t>
            </a:r>
          </a:p>
        </p:txBody>
      </p:sp>
      <p:sp>
        <p:nvSpPr>
          <p:cNvPr id="289" name="Rounded Rectangle 288"/>
          <p:cNvSpPr/>
          <p:nvPr/>
        </p:nvSpPr>
        <p:spPr>
          <a:xfrm>
            <a:off x="76053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10</a:t>
            </a:r>
          </a:p>
        </p:txBody>
      </p:sp>
      <p:sp>
        <p:nvSpPr>
          <p:cNvPr id="290" name="Rectangle 289"/>
          <p:cNvSpPr/>
          <p:nvPr/>
        </p:nvSpPr>
        <p:spPr>
          <a:xfrm>
            <a:off x="7781551" y="2163856"/>
            <a:ext cx="604838" cy="338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a[11]</a:t>
            </a:r>
          </a:p>
        </p:txBody>
      </p:sp>
      <p:sp>
        <p:nvSpPr>
          <p:cNvPr id="291" name="Rounded Rectangle 290"/>
          <p:cNvSpPr/>
          <p:nvPr/>
        </p:nvSpPr>
        <p:spPr>
          <a:xfrm>
            <a:off x="2176089" y="2468656"/>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21</a:t>
            </a:r>
          </a:p>
        </p:txBody>
      </p:sp>
      <p:sp>
        <p:nvSpPr>
          <p:cNvPr id="292" name="Rectangle 291"/>
          <p:cNvSpPr/>
          <p:nvPr/>
        </p:nvSpPr>
        <p:spPr>
          <a:xfrm>
            <a:off x="2260226"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a[1]</a:t>
            </a:r>
          </a:p>
        </p:txBody>
      </p:sp>
      <p:sp>
        <p:nvSpPr>
          <p:cNvPr id="293" name="Rounded Rectangle 292"/>
          <p:cNvSpPr/>
          <p:nvPr/>
        </p:nvSpPr>
        <p:spPr>
          <a:xfrm>
            <a:off x="2720601" y="2459131"/>
            <a:ext cx="463550"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36</a:t>
            </a:r>
          </a:p>
        </p:txBody>
      </p:sp>
      <p:sp>
        <p:nvSpPr>
          <p:cNvPr id="294" name="Rectangle 293"/>
          <p:cNvSpPr/>
          <p:nvPr/>
        </p:nvSpPr>
        <p:spPr>
          <a:xfrm>
            <a:off x="28650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a[2]</a:t>
            </a:r>
          </a:p>
        </p:txBody>
      </p:sp>
      <p:sp>
        <p:nvSpPr>
          <p:cNvPr id="295" name="Rounded Rectangle 294"/>
          <p:cNvSpPr/>
          <p:nvPr/>
        </p:nvSpPr>
        <p:spPr>
          <a:xfrm>
            <a:off x="3277814" y="2459131"/>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14</a:t>
            </a:r>
          </a:p>
        </p:txBody>
      </p:sp>
      <p:sp>
        <p:nvSpPr>
          <p:cNvPr id="296" name="Rectangle 295"/>
          <p:cNvSpPr/>
          <p:nvPr/>
        </p:nvSpPr>
        <p:spPr>
          <a:xfrm>
            <a:off x="34492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a[3]</a:t>
            </a:r>
          </a:p>
        </p:txBody>
      </p:sp>
      <p:sp>
        <p:nvSpPr>
          <p:cNvPr id="297" name="Rounded Rectangle 296"/>
          <p:cNvSpPr/>
          <p:nvPr/>
        </p:nvSpPr>
        <p:spPr>
          <a:xfrm>
            <a:off x="3803276" y="2459131"/>
            <a:ext cx="465138"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62</a:t>
            </a:r>
          </a:p>
        </p:txBody>
      </p:sp>
      <p:sp>
        <p:nvSpPr>
          <p:cNvPr id="298" name="Rectangle 297"/>
          <p:cNvSpPr/>
          <p:nvPr/>
        </p:nvSpPr>
        <p:spPr>
          <a:xfrm>
            <a:off x="3984251"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a[4]</a:t>
            </a:r>
          </a:p>
        </p:txBody>
      </p:sp>
      <p:sp>
        <p:nvSpPr>
          <p:cNvPr id="299" name="Rounded Rectangle 298"/>
          <p:cNvSpPr/>
          <p:nvPr/>
        </p:nvSpPr>
        <p:spPr>
          <a:xfrm>
            <a:off x="4354139" y="2463894"/>
            <a:ext cx="465137"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91</a:t>
            </a:r>
          </a:p>
        </p:txBody>
      </p:sp>
      <p:sp>
        <p:nvSpPr>
          <p:cNvPr id="300" name="Rectangle 299"/>
          <p:cNvSpPr/>
          <p:nvPr/>
        </p:nvSpPr>
        <p:spPr>
          <a:xfrm>
            <a:off x="4533526" y="2173381"/>
            <a:ext cx="487363"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a[5]</a:t>
            </a:r>
          </a:p>
        </p:txBody>
      </p:sp>
      <p:sp>
        <p:nvSpPr>
          <p:cNvPr id="301" name="Rounded Rectangle 300"/>
          <p:cNvSpPr/>
          <p:nvPr/>
        </p:nvSpPr>
        <p:spPr>
          <a:xfrm>
            <a:off x="4887539" y="2468656"/>
            <a:ext cx="465137" cy="455613"/>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8</a:t>
            </a:r>
          </a:p>
        </p:txBody>
      </p:sp>
      <p:sp>
        <p:nvSpPr>
          <p:cNvPr id="302" name="Rectangle 301"/>
          <p:cNvSpPr/>
          <p:nvPr/>
        </p:nvSpPr>
        <p:spPr>
          <a:xfrm>
            <a:off x="5084389"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a[6]</a:t>
            </a:r>
          </a:p>
        </p:txBody>
      </p:sp>
      <p:sp>
        <p:nvSpPr>
          <p:cNvPr id="303" name="Rounded Rectangle 302"/>
          <p:cNvSpPr/>
          <p:nvPr/>
        </p:nvSpPr>
        <p:spPr>
          <a:xfrm>
            <a:off x="1617289" y="2468656"/>
            <a:ext cx="463550" cy="455613"/>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i="0" dirty="0"/>
              <a:t>4</a:t>
            </a:r>
          </a:p>
        </p:txBody>
      </p:sp>
      <p:sp>
        <p:nvSpPr>
          <p:cNvPr id="304" name="Rectangle 303"/>
          <p:cNvSpPr/>
          <p:nvPr/>
        </p:nvSpPr>
        <p:spPr>
          <a:xfrm>
            <a:off x="1747464" y="2173381"/>
            <a:ext cx="485775" cy="3286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i="0" dirty="0">
                <a:solidFill>
                  <a:schemeClr val="tx2"/>
                </a:solidFill>
              </a:rPr>
              <a:t>a[0]</a:t>
            </a:r>
          </a:p>
        </p:txBody>
      </p:sp>
      <p:cxnSp>
        <p:nvCxnSpPr>
          <p:cNvPr id="305" name="Curved Connector 304"/>
          <p:cNvCxnSpPr/>
          <p:nvPr/>
        </p:nvCxnSpPr>
        <p:spPr>
          <a:xfrm rot="16200000" flipH="1">
            <a:off x="1420812" y="2498607"/>
            <a:ext cx="12700" cy="8413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6" name="TextBox 305"/>
              <p:cNvSpPr txBox="1"/>
              <p:nvPr/>
            </p:nvSpPr>
            <p:spPr>
              <a:xfrm>
                <a:off x="199654" y="2883794"/>
                <a:ext cx="795411" cy="338554"/>
              </a:xfrm>
              <a:prstGeom prst="rect">
                <a:avLst/>
              </a:prstGeom>
              <a:noFill/>
            </p:spPr>
            <p:txBody>
              <a:bodyPr wrap="none" rtlCol="0">
                <a:spAutoFit/>
              </a:bodyPr>
              <a:lstStyle/>
              <a:p>
                <a:r>
                  <a:rPr lang="en-GB" sz="1600" b="1" i="0" dirty="0" smtClean="0">
                    <a:solidFill>
                      <a:srgbClr val="C00000"/>
                    </a:solidFill>
                    <a:ea typeface="Cambria Math" panose="02040503050406030204" pitchFamily="18" charset="0"/>
                  </a:rPr>
                  <a:t>72</a:t>
                </a:r>
                <a:r>
                  <a:rPr lang="en-GB" sz="1600" b="1" dirty="0" smtClean="0">
                    <a:solidFill>
                      <a:srgbClr val="C00000"/>
                    </a:solidFill>
                    <a:ea typeface="Cambria Math" panose="02040503050406030204" pitchFamily="18" charset="0"/>
                  </a:rPr>
                  <a:t> </a:t>
                </a:r>
                <a14:m>
                  <m:oMath xmlns:m="http://schemas.openxmlformats.org/officeDocument/2006/math">
                    <m:r>
                      <a:rPr lang="en-GB" sz="1600" b="1" i="1" smtClean="0">
                        <a:solidFill>
                          <a:srgbClr val="C00000"/>
                        </a:solidFill>
                        <a:latin typeface="Cambria Math" panose="02040503050406030204" pitchFamily="18" charset="0"/>
                        <a:ea typeface="Cambria Math" panose="02040503050406030204" pitchFamily="18" charset="0"/>
                      </a:rPr>
                      <m:t>≠</m:t>
                    </m:r>
                  </m:oMath>
                </a14:m>
                <a:r>
                  <a:rPr lang="en-GB" sz="1600" b="1" i="0" dirty="0" smtClean="0">
                    <a:solidFill>
                      <a:srgbClr val="C00000"/>
                    </a:solidFill>
                  </a:rPr>
                  <a:t> </a:t>
                </a:r>
                <a:r>
                  <a:rPr lang="en-GB" sz="1600" b="1" i="0" dirty="0">
                    <a:solidFill>
                      <a:srgbClr val="C00000"/>
                    </a:solidFill>
                  </a:rPr>
                  <a:t>4</a:t>
                </a:r>
                <a:endParaRPr lang="en-GB" b="1" i="0" dirty="0">
                  <a:solidFill>
                    <a:srgbClr val="C00000"/>
                  </a:solidFill>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199654" y="2883794"/>
                <a:ext cx="795411" cy="338554"/>
              </a:xfrm>
              <a:prstGeom prst="rect">
                <a:avLst/>
              </a:prstGeom>
              <a:blipFill rotWithShape="0">
                <a:blip r:embed="rId5"/>
                <a:stretch>
                  <a:fillRect l="-4615" t="-5357" r="-3077" b="-21429"/>
                </a:stretch>
              </a:blipFill>
            </p:spPr>
            <p:txBody>
              <a:bodyPr/>
              <a:lstStyle/>
              <a:p>
                <a:r>
                  <a:rPr lang="en-GB">
                    <a:noFill/>
                  </a:rPr>
                  <a:t> </a:t>
                </a:r>
              </a:p>
            </p:txBody>
          </p:sp>
        </mc:Fallback>
      </mc:AlternateContent>
      <p:cxnSp>
        <p:nvCxnSpPr>
          <p:cNvPr id="8" name="Straight Connector 7"/>
          <p:cNvCxnSpPr/>
          <p:nvPr/>
        </p:nvCxnSpPr>
        <p:spPr>
          <a:xfrm>
            <a:off x="4533526" y="4068288"/>
            <a:ext cx="0" cy="594403"/>
          </a:xfrm>
          <a:prstGeom prst="line">
            <a:avLst/>
          </a:prstGeom>
          <a:ln>
            <a:solidFill>
              <a:srgbClr val="C00000"/>
            </a:solidFill>
            <a:prstDash val="sysDot"/>
          </a:ln>
        </p:spPr>
        <p:style>
          <a:lnRef idx="3">
            <a:schemeClr val="dk1"/>
          </a:lnRef>
          <a:fillRef idx="0">
            <a:schemeClr val="dk1"/>
          </a:fillRef>
          <a:effectRef idx="2">
            <a:schemeClr val="dk1"/>
          </a:effectRef>
          <a:fontRef idx="minor">
            <a:schemeClr val="tx1"/>
          </a:fontRef>
        </p:style>
      </p:cxnSp>
      <p:sp>
        <p:nvSpPr>
          <p:cNvPr id="122" name="TextBox 116"/>
          <p:cNvSpPr txBox="1">
            <a:spLocks noChangeArrowheads="1"/>
          </p:cNvSpPr>
          <p:nvPr/>
        </p:nvSpPr>
        <p:spPr bwMode="auto">
          <a:xfrm>
            <a:off x="877888" y="6271924"/>
            <a:ext cx="6189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2000" b="1" i="0" dirty="0">
                <a:solidFill>
                  <a:srgbClr val="C00000"/>
                </a:solidFill>
                <a:cs typeface="Arial" panose="020B0604020202020204" pitchFamily="34" charset="0"/>
              </a:rPr>
              <a:t>Note: </a:t>
            </a:r>
            <a:r>
              <a:rPr lang="en-SG" altLang="en-US" sz="2000" i="0" dirty="0">
                <a:cs typeface="Arial" panose="020B0604020202020204" pitchFamily="34" charset="0"/>
              </a:rPr>
              <a:t>Not all test points are </a:t>
            </a:r>
            <a:r>
              <a:rPr lang="en-SG" altLang="en-US" sz="2000" i="0" dirty="0" smtClean="0">
                <a:cs typeface="Arial" panose="020B0604020202020204" pitchFamily="34" charset="0"/>
              </a:rPr>
              <a:t>shown in this search.</a:t>
            </a:r>
            <a:endParaRPr lang="en-SG" altLang="en-US" sz="2000" i="0" dirty="0">
              <a:cs typeface="Arial" panose="020B0604020202020204" pitchFamily="34" charset="0"/>
            </a:endParaRPr>
          </a:p>
        </p:txBody>
      </p:sp>
      <p:cxnSp>
        <p:nvCxnSpPr>
          <p:cNvPr id="90" name="Curved Connector 89"/>
          <p:cNvCxnSpPr/>
          <p:nvPr/>
        </p:nvCxnSpPr>
        <p:spPr>
          <a:xfrm rot="16200000" flipH="1">
            <a:off x="1709180" y="3194851"/>
            <a:ext cx="12700" cy="1400175"/>
          </a:xfrm>
          <a:prstGeom prst="curved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99962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left)">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5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6335" y="3052144"/>
            <a:ext cx="6400800" cy="594139"/>
          </a:xfrm>
        </p:spPr>
        <p:txBody>
          <a:bodyPr/>
          <a:lstStyle/>
          <a:p>
            <a:r>
              <a:rPr lang="en-GB" dirty="0" smtClean="0"/>
              <a:t>Complexity </a:t>
            </a:r>
          </a:p>
          <a:p>
            <a:r>
              <a:rPr lang="en-GB" dirty="0" smtClean="0"/>
              <a:t>of </a:t>
            </a:r>
          </a:p>
          <a:p>
            <a:r>
              <a:rPr lang="en-GB" dirty="0" smtClean="0"/>
              <a:t>Sequential Search</a:t>
            </a:r>
            <a:endParaRPr lang="en-GB" dirty="0"/>
          </a:p>
        </p:txBody>
      </p:sp>
    </p:spTree>
    <p:extLst>
      <p:ext uri="{BB962C8B-B14F-4D97-AF65-F5344CB8AC3E}">
        <p14:creationId xmlns:p14="http://schemas.microsoft.com/office/powerpoint/2010/main" val="68115123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sz="quarter" idx="16"/>
          </p:nvPr>
        </p:nvSpPr>
        <p:spPr/>
        <p:txBody>
          <a:bodyPr/>
          <a:lstStyle/>
          <a:p>
            <a:pPr marL="855663" lvl="1" eaLnBrk="1" hangingPunct="1">
              <a:lnSpc>
                <a:spcPct val="140000"/>
              </a:lnSpc>
              <a:buSzPct val="80000"/>
              <a:buFont typeface="Monotype Sorts" pitchFamily="2" charset="2"/>
              <a:buNone/>
            </a:pPr>
            <a:r>
              <a:rPr lang="en-US" altLang="en-US" sz="2200" b="1" dirty="0"/>
              <a:t>	</a:t>
            </a:r>
            <a:endParaRPr lang="en-US" altLang="en-US" sz="2400" b="1" dirty="0"/>
          </a:p>
        </p:txBody>
      </p:sp>
      <p:sp>
        <p:nvSpPr>
          <p:cNvPr id="2" name="TextBox 1"/>
          <p:cNvSpPr txBox="1"/>
          <p:nvPr/>
        </p:nvSpPr>
        <p:spPr>
          <a:xfrm>
            <a:off x="417513" y="1319213"/>
            <a:ext cx="8334375" cy="4351961"/>
          </a:xfrm>
          <a:prstGeom prst="rect">
            <a:avLst/>
          </a:prstGeom>
          <a:noFill/>
        </p:spPr>
        <p:txBody>
          <a:bodyPr>
            <a:spAutoFit/>
          </a:bodyPr>
          <a:lstStyle/>
          <a:p>
            <a:pPr marL="455613" indent="-455613">
              <a:lnSpc>
                <a:spcPct val="140000"/>
              </a:lnSpc>
              <a:buClr>
                <a:schemeClr val="bg2"/>
              </a:buClr>
              <a:buSzPct val="100000"/>
              <a:buFont typeface="Wingdings" pitchFamily="2" charset="2"/>
              <a:buChar char="§"/>
              <a:defRPr/>
            </a:pPr>
            <a:r>
              <a:rPr lang="en-US" altLang="en-US" b="1" i="0" dirty="0" smtClean="0">
                <a:solidFill>
                  <a:srgbClr val="C00000"/>
                </a:solidFill>
              </a:rPr>
              <a:t>Best-case </a:t>
            </a:r>
            <a:r>
              <a:rPr lang="en-US" altLang="en-US" b="1" i="0" dirty="0">
                <a:solidFill>
                  <a:srgbClr val="C00000"/>
                </a:solidFill>
              </a:rPr>
              <a:t>complexity: </a:t>
            </a:r>
            <a:r>
              <a:rPr lang="en-US" altLang="en-US" i="0" dirty="0"/>
              <a:t>1 comparison against key </a:t>
            </a:r>
            <a:endParaRPr lang="en-US" altLang="en-US" i="0" dirty="0">
              <a:solidFill>
                <a:srgbClr val="3333CC"/>
              </a:solidFill>
            </a:endParaRPr>
          </a:p>
          <a:p>
            <a:pPr marL="455613" indent="-455613">
              <a:lnSpc>
                <a:spcPct val="140000"/>
              </a:lnSpc>
              <a:buClr>
                <a:schemeClr val="bg2"/>
              </a:buClr>
              <a:buSzPct val="100000"/>
              <a:buFont typeface="Wingdings" pitchFamily="2" charset="2"/>
              <a:buChar char="§"/>
              <a:defRPr/>
            </a:pPr>
            <a:r>
              <a:rPr lang="en-US" altLang="en-US" b="1" i="0" dirty="0" smtClean="0">
                <a:solidFill>
                  <a:srgbClr val="C00000"/>
                </a:solidFill>
              </a:rPr>
              <a:t>Worst-case </a:t>
            </a:r>
            <a:r>
              <a:rPr lang="en-US" altLang="en-US" b="1" i="0" dirty="0">
                <a:solidFill>
                  <a:srgbClr val="C00000"/>
                </a:solidFill>
              </a:rPr>
              <a:t>complexity: </a:t>
            </a:r>
            <a:r>
              <a:rPr lang="en-US" altLang="en-US" i="0" dirty="0"/>
              <a:t>n comparisons against key </a:t>
            </a:r>
          </a:p>
          <a:p>
            <a:pPr marL="455613" indent="-455613">
              <a:lnSpc>
                <a:spcPct val="140000"/>
              </a:lnSpc>
              <a:buClr>
                <a:schemeClr val="bg2"/>
              </a:buClr>
              <a:buSzPct val="100000"/>
              <a:buFont typeface="Wingdings" pitchFamily="2" charset="2"/>
              <a:buChar char="§"/>
              <a:defRPr/>
            </a:pPr>
            <a:r>
              <a:rPr lang="en-US" altLang="en-US" b="1" i="0" dirty="0" smtClean="0">
                <a:solidFill>
                  <a:srgbClr val="C00000"/>
                </a:solidFill>
              </a:rPr>
              <a:t>Average-case </a:t>
            </a:r>
            <a:r>
              <a:rPr lang="en-US" altLang="en-US" b="1" i="0" dirty="0">
                <a:solidFill>
                  <a:srgbClr val="C00000"/>
                </a:solidFill>
              </a:rPr>
              <a:t>complexity:</a:t>
            </a:r>
          </a:p>
          <a:p>
            <a:pPr marL="1198563" lvl="1" indent="-342900">
              <a:lnSpc>
                <a:spcPct val="140000"/>
              </a:lnSpc>
              <a:buClr>
                <a:schemeClr val="bg2"/>
              </a:buClr>
              <a:buSzPct val="80000"/>
              <a:buFont typeface="Arial" panose="020B0604020202020204" pitchFamily="34" charset="0"/>
              <a:buChar char="•"/>
              <a:defRPr/>
            </a:pPr>
            <a:r>
              <a:rPr lang="en-US" altLang="en-US" sz="2000" i="0" dirty="0"/>
              <a:t>Consider the situation that the </a:t>
            </a:r>
            <a:r>
              <a:rPr lang="en-US" altLang="en-US" sz="2000" i="0" dirty="0">
                <a:solidFill>
                  <a:srgbClr val="C00000"/>
                </a:solidFill>
              </a:rPr>
              <a:t>key is found in array</a:t>
            </a:r>
          </a:p>
          <a:p>
            <a:pPr marL="1198563" lvl="1" indent="-342900">
              <a:lnSpc>
                <a:spcPct val="140000"/>
              </a:lnSpc>
              <a:buClr>
                <a:schemeClr val="bg2"/>
              </a:buClr>
              <a:buSzPct val="80000"/>
              <a:buFont typeface="Arial" panose="020B0604020202020204" pitchFamily="34" charset="0"/>
              <a:buChar char="•"/>
              <a:defRPr/>
            </a:pPr>
            <a:r>
              <a:rPr lang="en-US" altLang="en-US" sz="2000" i="0" dirty="0" err="1" smtClean="0">
                <a:solidFill>
                  <a:srgbClr val="0070C0"/>
                </a:solidFill>
              </a:rPr>
              <a:t>e</a:t>
            </a:r>
            <a:r>
              <a:rPr lang="en-US" altLang="en-US" sz="2000" i="0" baseline="-25000" dirty="0" err="1" smtClean="0">
                <a:solidFill>
                  <a:srgbClr val="0070C0"/>
                </a:solidFill>
              </a:rPr>
              <a:t>i</a:t>
            </a:r>
            <a:r>
              <a:rPr lang="en-US" altLang="en-US" sz="2000" i="0" dirty="0" smtClean="0"/>
              <a:t> </a:t>
            </a:r>
            <a:r>
              <a:rPr lang="en-US" altLang="en-US" sz="2000" i="0" dirty="0"/>
              <a:t>represents the event that the key appears in </a:t>
            </a:r>
            <a:r>
              <a:rPr lang="en-US" altLang="en-US" sz="2000" i="0" dirty="0" err="1">
                <a:solidFill>
                  <a:srgbClr val="0070C0"/>
                </a:solidFill>
              </a:rPr>
              <a:t>i</a:t>
            </a:r>
            <a:r>
              <a:rPr lang="en-US" altLang="en-US" sz="2000" i="0" dirty="0">
                <a:solidFill>
                  <a:srgbClr val="0070C0"/>
                </a:solidFill>
              </a:rPr>
              <a:t> </a:t>
            </a:r>
            <a:r>
              <a:rPr lang="en-US" altLang="en-US" sz="2000" i="0" baseline="30000" dirty="0" err="1">
                <a:solidFill>
                  <a:srgbClr val="0070C0"/>
                </a:solidFill>
              </a:rPr>
              <a:t>th</a:t>
            </a:r>
            <a:r>
              <a:rPr lang="en-US" altLang="en-US" sz="2000" i="0" dirty="0">
                <a:solidFill>
                  <a:srgbClr val="0070C0"/>
                </a:solidFill>
              </a:rPr>
              <a:t> position </a:t>
            </a:r>
            <a:r>
              <a:rPr lang="en-US" altLang="en-US" sz="2000" i="0" dirty="0"/>
              <a:t>of array, so its probability </a:t>
            </a:r>
            <a:r>
              <a:rPr lang="en-US" altLang="en-US" sz="2000" i="0" dirty="0" err="1">
                <a:solidFill>
                  <a:srgbClr val="0070C0"/>
                </a:solidFill>
              </a:rPr>
              <a:t>Pr</a:t>
            </a:r>
            <a:r>
              <a:rPr lang="en-US" altLang="en-US" sz="2000" i="0" dirty="0">
                <a:solidFill>
                  <a:srgbClr val="0070C0"/>
                </a:solidFill>
              </a:rPr>
              <a:t>( </a:t>
            </a:r>
            <a:r>
              <a:rPr lang="en-US" altLang="en-US" sz="2000" i="0" dirty="0" err="1" smtClean="0">
                <a:solidFill>
                  <a:srgbClr val="0070C0"/>
                </a:solidFill>
              </a:rPr>
              <a:t>e</a:t>
            </a:r>
            <a:r>
              <a:rPr lang="en-US" altLang="en-US" sz="2000" i="0" baseline="-25000" dirty="0" err="1" smtClean="0">
                <a:solidFill>
                  <a:srgbClr val="0070C0"/>
                </a:solidFill>
              </a:rPr>
              <a:t>i</a:t>
            </a:r>
            <a:r>
              <a:rPr lang="en-US" altLang="en-US" sz="2000" i="0" dirty="0" smtClean="0">
                <a:solidFill>
                  <a:srgbClr val="0070C0"/>
                </a:solidFill>
              </a:rPr>
              <a:t> </a:t>
            </a:r>
            <a:r>
              <a:rPr lang="en-US" altLang="en-US" sz="2000" i="0" dirty="0">
                <a:solidFill>
                  <a:srgbClr val="0070C0"/>
                </a:solidFill>
              </a:rPr>
              <a:t>) = 1/n</a:t>
            </a:r>
          </a:p>
          <a:p>
            <a:pPr marL="1198563" lvl="1" indent="-342900">
              <a:lnSpc>
                <a:spcPct val="120000"/>
              </a:lnSpc>
              <a:buClr>
                <a:schemeClr val="bg2"/>
              </a:buClr>
              <a:buSzPct val="80000"/>
              <a:buFont typeface="Arial" panose="020B0604020202020204" pitchFamily="34" charset="0"/>
              <a:buChar char="•"/>
              <a:defRPr/>
            </a:pPr>
            <a:r>
              <a:rPr lang="en-US" altLang="en-US" sz="2000" i="0" dirty="0">
                <a:solidFill>
                  <a:srgbClr val="0070C0"/>
                </a:solidFill>
              </a:rPr>
              <a:t>T</a:t>
            </a:r>
            <a:r>
              <a:rPr lang="en-US" altLang="en-US" sz="2000" i="0" dirty="0" smtClean="0">
                <a:solidFill>
                  <a:srgbClr val="0070C0"/>
                </a:solidFill>
              </a:rPr>
              <a:t>(</a:t>
            </a:r>
            <a:r>
              <a:rPr lang="en-US" altLang="en-US" sz="2000" i="0" dirty="0" err="1" smtClean="0">
                <a:solidFill>
                  <a:srgbClr val="0070C0"/>
                </a:solidFill>
              </a:rPr>
              <a:t>e</a:t>
            </a:r>
            <a:r>
              <a:rPr lang="en-US" altLang="en-US" sz="2000" i="0" baseline="-25000" dirty="0" err="1" smtClean="0">
                <a:solidFill>
                  <a:srgbClr val="0070C0"/>
                </a:solidFill>
              </a:rPr>
              <a:t>i</a:t>
            </a:r>
            <a:r>
              <a:rPr lang="en-US" altLang="en-US" sz="2000" i="0" baseline="-25000" dirty="0" smtClean="0">
                <a:solidFill>
                  <a:srgbClr val="0070C0"/>
                </a:solidFill>
              </a:rPr>
              <a:t> </a:t>
            </a:r>
            <a:r>
              <a:rPr lang="en-US" altLang="en-US" sz="2000" i="0" dirty="0">
                <a:solidFill>
                  <a:srgbClr val="0070C0"/>
                </a:solidFill>
              </a:rPr>
              <a:t>)</a:t>
            </a:r>
            <a:r>
              <a:rPr lang="en-US" altLang="en-US" sz="2000" i="0" dirty="0"/>
              <a:t> is the </a:t>
            </a:r>
            <a:r>
              <a:rPr lang="en-US" altLang="en-US" sz="2000" i="0" dirty="0">
                <a:solidFill>
                  <a:srgbClr val="0070C0"/>
                </a:solidFill>
              </a:rPr>
              <a:t>no. of comparisons </a:t>
            </a:r>
            <a:r>
              <a:rPr lang="en-US" altLang="en-US" sz="2000" i="0" dirty="0" smtClean="0"/>
              <a:t>done </a:t>
            </a:r>
            <a:endParaRPr lang="en-US" altLang="en-US" sz="2000" i="0" dirty="0"/>
          </a:p>
          <a:p>
            <a:pPr marL="1198563" lvl="1" indent="-342900">
              <a:lnSpc>
                <a:spcPct val="120000"/>
              </a:lnSpc>
              <a:buClr>
                <a:schemeClr val="bg2"/>
              </a:buClr>
              <a:buSzPct val="80000"/>
              <a:buFont typeface="Arial" panose="020B0604020202020204" pitchFamily="34" charset="0"/>
              <a:buChar char="•"/>
              <a:defRPr/>
            </a:pPr>
            <a:r>
              <a:rPr lang="en-US" altLang="en-US" sz="2000" i="0" dirty="0"/>
              <a:t>In this case, we have </a:t>
            </a:r>
            <a:r>
              <a:rPr lang="en-US" altLang="en-US" sz="2000" i="0" dirty="0">
                <a:solidFill>
                  <a:srgbClr val="0070C0"/>
                </a:solidFill>
              </a:rPr>
              <a:t>0 </a:t>
            </a:r>
            <a:r>
              <a:rPr lang="en-US" altLang="en-US" sz="2000" i="0" dirty="0">
                <a:solidFill>
                  <a:srgbClr val="0070C0"/>
                </a:solidFill>
                <a:sym typeface="Symbol" pitchFamily="18" charset="2"/>
              </a:rPr>
              <a:t></a:t>
            </a:r>
            <a:r>
              <a:rPr lang="en-US" altLang="en-US" sz="2000" i="0" dirty="0">
                <a:solidFill>
                  <a:srgbClr val="0070C0"/>
                </a:solidFill>
              </a:rPr>
              <a:t> </a:t>
            </a:r>
            <a:r>
              <a:rPr lang="en-US" altLang="en-US" sz="2000" i="0" dirty="0" err="1">
                <a:solidFill>
                  <a:srgbClr val="0070C0"/>
                </a:solidFill>
              </a:rPr>
              <a:t>i</a:t>
            </a:r>
            <a:r>
              <a:rPr lang="en-US" altLang="en-US" sz="2000" i="0" dirty="0">
                <a:solidFill>
                  <a:srgbClr val="0070C0"/>
                </a:solidFill>
              </a:rPr>
              <a:t> &lt; n</a:t>
            </a:r>
            <a:r>
              <a:rPr lang="en-US" altLang="en-US" sz="2000" i="0" dirty="0"/>
              <a:t>, </a:t>
            </a:r>
            <a:r>
              <a:rPr lang="en-US" altLang="en-US" sz="2000" i="0" dirty="0" smtClean="0">
                <a:solidFill>
                  <a:srgbClr val="0070C0"/>
                </a:solidFill>
              </a:rPr>
              <a:t>t(</a:t>
            </a:r>
            <a:r>
              <a:rPr lang="en-US" altLang="en-US" sz="2000" i="0" dirty="0" err="1" smtClean="0">
                <a:solidFill>
                  <a:srgbClr val="0070C0"/>
                </a:solidFill>
              </a:rPr>
              <a:t>e</a:t>
            </a:r>
            <a:r>
              <a:rPr lang="en-US" altLang="en-US" sz="2000" i="0" baseline="-25000" dirty="0" err="1" smtClean="0">
                <a:solidFill>
                  <a:srgbClr val="0070C0"/>
                </a:solidFill>
              </a:rPr>
              <a:t>i</a:t>
            </a:r>
            <a:r>
              <a:rPr lang="en-US" altLang="en-US" sz="2000" i="0" baseline="-25000" dirty="0" smtClean="0">
                <a:solidFill>
                  <a:srgbClr val="0070C0"/>
                </a:solidFill>
              </a:rPr>
              <a:t> </a:t>
            </a:r>
            <a:r>
              <a:rPr lang="en-US" altLang="en-US" sz="2000" i="0" dirty="0">
                <a:solidFill>
                  <a:srgbClr val="0070C0"/>
                </a:solidFill>
              </a:rPr>
              <a:t>) = </a:t>
            </a:r>
            <a:r>
              <a:rPr lang="en-US" altLang="en-US" sz="2000" i="0" dirty="0" err="1">
                <a:solidFill>
                  <a:srgbClr val="0070C0"/>
                </a:solidFill>
              </a:rPr>
              <a:t>i</a:t>
            </a:r>
            <a:r>
              <a:rPr lang="en-US" altLang="en-US" sz="2000" i="0" dirty="0">
                <a:solidFill>
                  <a:srgbClr val="0070C0"/>
                </a:solidFill>
              </a:rPr>
              <a:t> + 1</a:t>
            </a:r>
          </a:p>
          <a:p>
            <a:pPr marL="1198563" lvl="1" indent="-342900">
              <a:lnSpc>
                <a:spcPct val="120000"/>
              </a:lnSpc>
              <a:buClr>
                <a:schemeClr val="bg2"/>
              </a:buClr>
              <a:buSzPct val="80000"/>
              <a:buFont typeface="Arial" panose="020B0604020202020204" pitchFamily="34" charset="0"/>
              <a:buChar char="•"/>
              <a:defRPr/>
            </a:pPr>
            <a:r>
              <a:rPr lang="en-US" altLang="en-US" sz="2000" i="0" dirty="0"/>
              <a:t>If key is in array, Avg. complexity </a:t>
            </a:r>
            <a:r>
              <a:rPr lang="en-US" altLang="en-US" sz="2000" i="0" dirty="0">
                <a:solidFill>
                  <a:srgbClr val="C00000"/>
                </a:solidFill>
              </a:rPr>
              <a:t>A</a:t>
            </a:r>
            <a:r>
              <a:rPr lang="en-US" altLang="en-US" sz="2000" i="0" baseline="-25000" dirty="0">
                <a:solidFill>
                  <a:srgbClr val="C00000"/>
                </a:solidFill>
              </a:rPr>
              <a:t>s</a:t>
            </a:r>
            <a:r>
              <a:rPr lang="en-US" altLang="en-US" sz="2000" i="0" dirty="0">
                <a:solidFill>
                  <a:srgbClr val="C00000"/>
                </a:solidFill>
              </a:rPr>
              <a:t>(n)</a:t>
            </a:r>
            <a:r>
              <a:rPr lang="en-US" altLang="en-US" sz="2000" i="0" dirty="0"/>
              <a:t>: </a:t>
            </a:r>
          </a:p>
          <a:p>
            <a:pPr>
              <a:defRPr/>
            </a:pPr>
            <a:endParaRPr lang="en-US" sz="2000" i="0" dirty="0"/>
          </a:p>
        </p:txBody>
      </p:sp>
      <p:sp>
        <p:nvSpPr>
          <p:cNvPr id="7" name="Rectangle 3"/>
          <p:cNvSpPr txBox="1">
            <a:spLocks noChangeArrowheads="1"/>
          </p:cNvSpPr>
          <p:nvPr/>
        </p:nvSpPr>
        <p:spPr bwMode="auto">
          <a:xfrm>
            <a:off x="338138" y="728663"/>
            <a:ext cx="79168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0" fontAlgn="base" hangingPunct="0">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0" fontAlgn="base" hangingPunct="0">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0" fontAlgn="base" hangingPunct="0">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0" fontAlgn="base" hangingPunct="0">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tabLst>
                <a:tab pos="1200150" algn="l"/>
              </a:tabLst>
              <a:defRPr/>
            </a:pPr>
            <a:r>
              <a:rPr lang="en-GB" altLang="en-US" i="0" dirty="0" smtClean="0"/>
              <a:t>Complexity of Sequential Search</a:t>
            </a:r>
            <a:endParaRPr lang="en-GB" altLang="en-US" i="0" dirty="0"/>
          </a:p>
        </p:txBody>
      </p:sp>
      <p:graphicFrame>
        <p:nvGraphicFramePr>
          <p:cNvPr id="8" name="Object 4"/>
          <p:cNvGraphicFramePr>
            <a:graphicFrameLocks noChangeAspect="1"/>
          </p:cNvGraphicFramePr>
          <p:nvPr>
            <p:extLst>
              <p:ext uri="{D42A27DB-BD31-4B8C-83A1-F6EECF244321}">
                <p14:modId xmlns:p14="http://schemas.microsoft.com/office/powerpoint/2010/main" val="2379779372"/>
              </p:ext>
            </p:extLst>
          </p:nvPr>
        </p:nvGraphicFramePr>
        <p:xfrm>
          <a:off x="1745333" y="5378633"/>
          <a:ext cx="1864142" cy="864329"/>
        </p:xfrm>
        <a:graphic>
          <a:graphicData uri="http://schemas.openxmlformats.org/presentationml/2006/ole">
            <mc:AlternateContent xmlns:mc="http://schemas.openxmlformats.org/markup-compatibility/2006">
              <mc:Choice xmlns:v="urn:schemas-microsoft-com:vml" Requires="v">
                <p:oleObj spid="_x0000_s52983" name="Equation" r:id="rId4" imgW="952087" imgH="431613" progId="Equation.3">
                  <p:embed/>
                </p:oleObj>
              </mc:Choice>
              <mc:Fallback>
                <p:oleObj name="Equation" r:id="rId4" imgW="952087"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333" y="5378633"/>
                        <a:ext cx="1864142" cy="864329"/>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8699125"/>
              </p:ext>
            </p:extLst>
          </p:nvPr>
        </p:nvGraphicFramePr>
        <p:xfrm>
          <a:off x="3609475" y="5428183"/>
          <a:ext cx="3326854" cy="765227"/>
        </p:xfrm>
        <a:graphic>
          <a:graphicData uri="http://schemas.openxmlformats.org/presentationml/2006/ole">
            <mc:AlternateContent xmlns:mc="http://schemas.openxmlformats.org/markup-compatibility/2006">
              <mc:Choice xmlns:v="urn:schemas-microsoft-com:vml" Requires="v">
                <p:oleObj spid="_x0000_s52984" name="Equation" r:id="rId6" imgW="1866900" imgH="431800" progId="Equation.3">
                  <p:embed/>
                </p:oleObj>
              </mc:Choice>
              <mc:Fallback>
                <p:oleObj name="Equation" r:id="rId6" imgW="18669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9475" y="5428183"/>
                        <a:ext cx="3326854" cy="765227"/>
                      </a:xfrm>
                      <a:prstGeom prst="rect">
                        <a:avLst/>
                      </a:prstGeom>
                      <a:noFill/>
                      <a:ln>
                        <a:noFill/>
                      </a:ln>
                      <a:effectLst/>
                    </p:spPr>
                  </p:pic>
                </p:oleObj>
              </mc:Fallback>
            </mc:AlternateContent>
          </a:graphicData>
        </a:graphic>
      </p:graphicFrame>
      <p:sp>
        <p:nvSpPr>
          <p:cNvPr id="4" name="Rounded Rectangular Callout 3"/>
          <p:cNvSpPr/>
          <p:nvPr/>
        </p:nvSpPr>
        <p:spPr>
          <a:xfrm>
            <a:off x="6277091" y="4900521"/>
            <a:ext cx="1318475" cy="566001"/>
          </a:xfrm>
          <a:prstGeom prst="wedgeRoundRectCallout">
            <a:avLst>
              <a:gd name="adj1" fmla="val -69502"/>
              <a:gd name="adj2" fmla="val 74885"/>
              <a:gd name="adj3" fmla="val 16667"/>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Object 9"/>
          <p:cNvGraphicFramePr>
            <a:graphicFrameLocks noChangeAspect="1"/>
          </p:cNvGraphicFramePr>
          <p:nvPr>
            <p:extLst>
              <p:ext uri="{D42A27DB-BD31-4B8C-83A1-F6EECF244321}">
                <p14:modId xmlns:p14="http://schemas.microsoft.com/office/powerpoint/2010/main" val="4024446620"/>
              </p:ext>
            </p:extLst>
          </p:nvPr>
        </p:nvGraphicFramePr>
        <p:xfrm>
          <a:off x="6441551" y="4945278"/>
          <a:ext cx="989554" cy="476486"/>
        </p:xfrm>
        <a:graphic>
          <a:graphicData uri="http://schemas.openxmlformats.org/presentationml/2006/ole">
            <mc:AlternateContent xmlns:mc="http://schemas.openxmlformats.org/markup-compatibility/2006">
              <mc:Choice xmlns:v="urn:schemas-microsoft-com:vml" Requires="v">
                <p:oleObj spid="_x0000_s52985" name="Equation" r:id="rId8" imgW="761669" imgH="368140" progId="Equation.3">
                  <p:embed/>
                </p:oleObj>
              </mc:Choice>
              <mc:Fallback>
                <p:oleObj name="Equation" r:id="rId8" imgW="761669" imgH="3681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1551" y="4945278"/>
                        <a:ext cx="989554" cy="476486"/>
                      </a:xfrm>
                      <a:prstGeom prst="rect">
                        <a:avLst/>
                      </a:prstGeom>
                      <a:noFill/>
                      <a:ln>
                        <a:noFill/>
                      </a:ln>
                      <a:effec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sz="quarter" idx="16"/>
          </p:nvPr>
        </p:nvSpPr>
        <p:spPr>
          <a:xfrm>
            <a:off x="338138" y="728663"/>
            <a:ext cx="7916862" cy="495300"/>
          </a:xfrm>
        </p:spPr>
        <p:txBody>
          <a:bodyPr/>
          <a:lstStyle/>
          <a:p>
            <a:pPr marL="855663" lvl="1" eaLnBrk="1" hangingPunct="1">
              <a:spcBef>
                <a:spcPts val="600"/>
              </a:spcBef>
              <a:buSzPct val="80000"/>
            </a:pPr>
            <a:r>
              <a:rPr lang="en-US" altLang="en-US" sz="3200" b="1" dirty="0">
                <a:solidFill>
                  <a:schemeClr val="bg1"/>
                </a:solidFill>
                <a:latin typeface="Arial" panose="020B0604020202020204" pitchFamily="34" charset="0"/>
              </a:rPr>
              <a:t>Complexity of Sequential </a:t>
            </a:r>
            <a:r>
              <a:rPr lang="en-US" altLang="en-US" sz="3200" b="1" dirty="0" smtClean="0">
                <a:solidFill>
                  <a:schemeClr val="bg1"/>
                </a:solidFill>
                <a:latin typeface="Arial" panose="020B0604020202020204" pitchFamily="34" charset="0"/>
              </a:rPr>
              <a:t>Search</a:t>
            </a:r>
            <a:endParaRPr lang="en-US" altLang="en-US" sz="3200" b="1" dirty="0">
              <a:solidFill>
                <a:schemeClr val="bg1"/>
              </a:solidFill>
              <a:latin typeface="Arial" panose="020B0604020202020204" pitchFamily="34" charset="0"/>
            </a:endParaRPr>
          </a:p>
        </p:txBody>
      </p:sp>
      <p:sp>
        <p:nvSpPr>
          <p:cNvPr id="19459" name="Content Placeholder 2"/>
          <p:cNvSpPr>
            <a:spLocks noGrp="1"/>
          </p:cNvSpPr>
          <p:nvPr>
            <p:ph sz="quarter" idx="17"/>
          </p:nvPr>
        </p:nvSpPr>
        <p:spPr>
          <a:xfrm>
            <a:off x="457200" y="1471613"/>
            <a:ext cx="8458200" cy="5108575"/>
          </a:xfrm>
        </p:spPr>
        <p:txBody>
          <a:bodyPr/>
          <a:lstStyle/>
          <a:p>
            <a:pPr marL="354013" indent="-354013" eaLnBrk="1" hangingPunct="1">
              <a:spcBef>
                <a:spcPts val="600"/>
              </a:spcBef>
              <a:buSzPct val="80000"/>
              <a:defRPr/>
            </a:pPr>
            <a:r>
              <a:rPr lang="en-US" altLang="en-US" dirty="0"/>
              <a:t>On the other hand, if </a:t>
            </a:r>
            <a:r>
              <a:rPr lang="en-US" altLang="en-US" dirty="0">
                <a:solidFill>
                  <a:srgbClr val="C00000"/>
                </a:solidFill>
              </a:rPr>
              <a:t>key is not in array</a:t>
            </a:r>
            <a:r>
              <a:rPr lang="en-US" altLang="en-US" dirty="0"/>
              <a:t>, number of comparisons </a:t>
            </a:r>
            <a:r>
              <a:rPr lang="en-US" altLang="en-US" dirty="0" err="1">
                <a:solidFill>
                  <a:srgbClr val="C00000"/>
                </a:solidFill>
              </a:rPr>
              <a:t>A</a:t>
            </a:r>
            <a:r>
              <a:rPr lang="en-US" altLang="en-US" baseline="-25000" dirty="0" err="1">
                <a:solidFill>
                  <a:srgbClr val="C00000"/>
                </a:solidFill>
              </a:rPr>
              <a:t>f</a:t>
            </a:r>
            <a:r>
              <a:rPr lang="en-US" altLang="en-US" dirty="0">
                <a:solidFill>
                  <a:srgbClr val="C00000"/>
                </a:solidFill>
              </a:rPr>
              <a:t>(n) </a:t>
            </a:r>
            <a:r>
              <a:rPr lang="en-US" altLang="en-US" dirty="0"/>
              <a:t>will be </a:t>
            </a:r>
            <a:r>
              <a:rPr lang="en-US" altLang="en-US" dirty="0">
                <a:solidFill>
                  <a:srgbClr val="C00000"/>
                </a:solidFill>
              </a:rPr>
              <a:t>n</a:t>
            </a:r>
            <a:r>
              <a:rPr lang="en-US" altLang="en-US" dirty="0" smtClean="0"/>
              <a:t>.</a:t>
            </a:r>
            <a:endParaRPr lang="en-US" altLang="en-US" dirty="0"/>
          </a:p>
          <a:p>
            <a:pPr marL="354013" indent="-354013" eaLnBrk="1" hangingPunct="1">
              <a:spcBef>
                <a:spcPts val="600"/>
              </a:spcBef>
              <a:buSzPct val="80000"/>
              <a:defRPr/>
            </a:pPr>
            <a:r>
              <a:rPr lang="en-US" altLang="en-US" dirty="0"/>
              <a:t>Combining the </a:t>
            </a:r>
            <a:r>
              <a:rPr lang="en-US" altLang="en-US" dirty="0" smtClean="0"/>
              <a:t>above:</a:t>
            </a:r>
          </a:p>
          <a:p>
            <a:pPr marL="914400" lvl="1" indent="-342900" eaLnBrk="1" hangingPunct="1">
              <a:spcBef>
                <a:spcPts val="600"/>
              </a:spcBef>
              <a:buSzPct val="80000"/>
              <a:buFont typeface="Arial" panose="020B0604020202020204" pitchFamily="34" charset="0"/>
              <a:buChar char="•"/>
              <a:defRPr/>
            </a:pPr>
            <a:r>
              <a:rPr lang="en-US" altLang="en-US" dirty="0" err="1">
                <a:solidFill>
                  <a:srgbClr val="0070C0"/>
                </a:solidFill>
              </a:rPr>
              <a:t>Pr</a:t>
            </a:r>
            <a:r>
              <a:rPr lang="en-US" altLang="en-US" dirty="0">
                <a:solidFill>
                  <a:srgbClr val="0070C0"/>
                </a:solidFill>
              </a:rPr>
              <a:t>(</a:t>
            </a:r>
            <a:r>
              <a:rPr lang="en-US" altLang="en-US" dirty="0" err="1">
                <a:solidFill>
                  <a:srgbClr val="0070C0"/>
                </a:solidFill>
              </a:rPr>
              <a:t>succ</a:t>
            </a:r>
            <a:r>
              <a:rPr lang="en-US" altLang="en-US" dirty="0" smtClean="0">
                <a:solidFill>
                  <a:srgbClr val="0070C0"/>
                </a:solidFill>
              </a:rPr>
              <a:t>) A</a:t>
            </a:r>
            <a:r>
              <a:rPr lang="en-US" altLang="en-US" baseline="-25000" dirty="0" smtClean="0">
                <a:solidFill>
                  <a:srgbClr val="0070C0"/>
                </a:solidFill>
              </a:rPr>
              <a:t>s</a:t>
            </a:r>
            <a:r>
              <a:rPr lang="en-US" altLang="en-US" dirty="0" smtClean="0">
                <a:solidFill>
                  <a:srgbClr val="0070C0"/>
                </a:solidFill>
              </a:rPr>
              <a:t>(n</a:t>
            </a:r>
            <a:r>
              <a:rPr lang="en-US" altLang="en-US" dirty="0">
                <a:solidFill>
                  <a:srgbClr val="0070C0"/>
                </a:solidFill>
              </a:rPr>
              <a:t>) + </a:t>
            </a:r>
            <a:r>
              <a:rPr lang="en-US" altLang="en-US" dirty="0" err="1">
                <a:solidFill>
                  <a:srgbClr val="0070C0"/>
                </a:solidFill>
              </a:rPr>
              <a:t>Pr</a:t>
            </a:r>
            <a:r>
              <a:rPr lang="en-US" altLang="en-US" dirty="0">
                <a:solidFill>
                  <a:srgbClr val="0070C0"/>
                </a:solidFill>
              </a:rPr>
              <a:t>(fail</a:t>
            </a:r>
            <a:r>
              <a:rPr lang="en-US" altLang="en-US" dirty="0" smtClean="0">
                <a:solidFill>
                  <a:srgbClr val="0070C0"/>
                </a:solidFill>
              </a:rPr>
              <a:t>) </a:t>
            </a:r>
            <a:r>
              <a:rPr lang="en-US" altLang="en-US" dirty="0" err="1" smtClean="0">
                <a:solidFill>
                  <a:srgbClr val="0070C0"/>
                </a:solidFill>
              </a:rPr>
              <a:t>A</a:t>
            </a:r>
            <a:r>
              <a:rPr lang="en-US" altLang="en-US" baseline="-25000" dirty="0" err="1" smtClean="0">
                <a:solidFill>
                  <a:srgbClr val="0070C0"/>
                </a:solidFill>
              </a:rPr>
              <a:t>f</a:t>
            </a:r>
            <a:r>
              <a:rPr lang="en-US" altLang="en-US" dirty="0" smtClean="0">
                <a:solidFill>
                  <a:srgbClr val="0070C0"/>
                </a:solidFill>
              </a:rPr>
              <a:t>(n</a:t>
            </a:r>
            <a:r>
              <a:rPr lang="en-US" altLang="en-US" dirty="0">
                <a:solidFill>
                  <a:srgbClr val="0070C0"/>
                </a:solidFill>
              </a:rPr>
              <a:t>) </a:t>
            </a:r>
            <a:endParaRPr lang="en-US" altLang="en-US" dirty="0" smtClean="0">
              <a:solidFill>
                <a:srgbClr val="0070C0"/>
              </a:solidFill>
            </a:endParaRPr>
          </a:p>
          <a:p>
            <a:pPr marL="914400" lvl="1" indent="-342900" eaLnBrk="1" hangingPunct="1">
              <a:spcBef>
                <a:spcPts val="600"/>
              </a:spcBef>
              <a:buSzPct val="80000"/>
              <a:buFont typeface="Arial" panose="020B0604020202020204" pitchFamily="34" charset="0"/>
              <a:buChar char="•"/>
              <a:defRPr/>
            </a:pPr>
            <a:r>
              <a:rPr lang="en-US" altLang="en-US" dirty="0" smtClean="0"/>
              <a:t>If </a:t>
            </a:r>
            <a:r>
              <a:rPr lang="en-US" altLang="en-US" dirty="0"/>
              <a:t>there is a 50-50 chance that key is not in the array, (i.e. q =1/2), </a:t>
            </a:r>
          </a:p>
          <a:p>
            <a:pPr marL="914400" lvl="1" indent="-342900" eaLnBrk="1" hangingPunct="1">
              <a:spcBef>
                <a:spcPts val="600"/>
              </a:spcBef>
              <a:buSzPct val="80000"/>
              <a:buFont typeface="Arial" panose="020B0604020202020204" pitchFamily="34" charset="0"/>
              <a:buChar char="•"/>
              <a:defRPr/>
            </a:pPr>
            <a:r>
              <a:rPr lang="en-US" altLang="en-US" dirty="0"/>
              <a:t>T</a:t>
            </a:r>
            <a:r>
              <a:rPr lang="en-US" altLang="en-US" dirty="0" smtClean="0"/>
              <a:t>hen </a:t>
            </a:r>
            <a:r>
              <a:rPr lang="en-US" altLang="en-US" dirty="0">
                <a:solidFill>
                  <a:srgbClr val="C00000"/>
                </a:solidFill>
              </a:rPr>
              <a:t>average no. of key comparisons </a:t>
            </a:r>
            <a:r>
              <a:rPr lang="en-US" altLang="en-US" dirty="0"/>
              <a:t>is </a:t>
            </a:r>
            <a:r>
              <a:rPr lang="en-US" altLang="en-US" dirty="0">
                <a:solidFill>
                  <a:srgbClr val="0070C0"/>
                </a:solidFill>
              </a:rPr>
              <a:t>3n/4 + 1/4 </a:t>
            </a:r>
            <a:endParaRPr lang="en-US" altLang="en-US" dirty="0" smtClean="0">
              <a:solidFill>
                <a:srgbClr val="0070C0"/>
              </a:solidFill>
            </a:endParaRPr>
          </a:p>
          <a:p>
            <a:pPr marL="571500" lvl="1" indent="0" eaLnBrk="1" hangingPunct="1">
              <a:spcBef>
                <a:spcPts val="600"/>
              </a:spcBef>
              <a:buSzPct val="80000"/>
              <a:buNone/>
              <a:defRPr/>
            </a:pPr>
            <a:r>
              <a:rPr lang="en-US" altLang="en-US" dirty="0">
                <a:solidFill>
                  <a:srgbClr val="0070C0"/>
                </a:solidFill>
              </a:rPr>
              <a:t>	</a:t>
            </a:r>
            <a:r>
              <a:rPr lang="en-US" altLang="en-US" dirty="0" smtClean="0"/>
              <a:t>(about </a:t>
            </a:r>
            <a:r>
              <a:rPr lang="en-US" altLang="en-US" dirty="0"/>
              <a:t>3/4 of entries examined</a:t>
            </a:r>
            <a:r>
              <a:rPr lang="en-US" altLang="en-US" dirty="0" smtClean="0"/>
              <a:t>)</a:t>
            </a:r>
          </a:p>
          <a:p>
            <a:pPr eaLnBrk="1" hangingPunct="1">
              <a:lnSpc>
                <a:spcPct val="140000"/>
              </a:lnSpc>
              <a:buSzPct val="100000"/>
              <a:defRPr/>
            </a:pPr>
            <a:r>
              <a:rPr lang="en-US" altLang="en-US" dirty="0" smtClean="0"/>
              <a:t>Both </a:t>
            </a:r>
            <a:r>
              <a:rPr lang="en-US" altLang="en-US" dirty="0" smtClean="0">
                <a:solidFill>
                  <a:srgbClr val="C00000"/>
                </a:solidFill>
              </a:rPr>
              <a:t>worst</a:t>
            </a:r>
            <a:r>
              <a:rPr lang="en-US" altLang="en-US" dirty="0" smtClean="0"/>
              <a:t> and </a:t>
            </a:r>
            <a:r>
              <a:rPr lang="en-US" altLang="en-US" dirty="0" smtClean="0">
                <a:solidFill>
                  <a:srgbClr val="C00000"/>
                </a:solidFill>
              </a:rPr>
              <a:t>average complexity </a:t>
            </a:r>
            <a:r>
              <a:rPr lang="en-US" altLang="en-US" dirty="0" smtClean="0"/>
              <a:t>are </a:t>
            </a:r>
            <a:r>
              <a:rPr lang="en-US" altLang="en-US" dirty="0" smtClean="0">
                <a:solidFill>
                  <a:srgbClr val="C00000"/>
                </a:solidFill>
                <a:sym typeface="Symbol" panose="05050102010706020507" pitchFamily="18" charset="2"/>
              </a:rPr>
              <a:t></a:t>
            </a:r>
            <a:r>
              <a:rPr lang="en-US" altLang="en-US" dirty="0" smtClean="0">
                <a:solidFill>
                  <a:srgbClr val="C00000"/>
                </a:solidFill>
              </a:rPr>
              <a:t>(n)</a:t>
            </a:r>
            <a:r>
              <a:rPr lang="en-US" altLang="en-US" dirty="0" smtClean="0"/>
              <a:t>.</a:t>
            </a:r>
            <a:endParaRPr lang="en-US" altLang="en-US" dirty="0"/>
          </a:p>
        </p:txBody>
      </p:sp>
      <p:sp>
        <p:nvSpPr>
          <p:cNvPr id="2" name="Rectangle 1"/>
          <p:cNvSpPr/>
          <p:nvPr/>
        </p:nvSpPr>
        <p:spPr>
          <a:xfrm>
            <a:off x="4026569" y="2736722"/>
            <a:ext cx="4023852" cy="400110"/>
          </a:xfrm>
          <a:prstGeom prst="rect">
            <a:avLst/>
          </a:prstGeom>
        </p:spPr>
        <p:txBody>
          <a:bodyPr wrap="square">
            <a:spAutoFit/>
          </a:bodyPr>
          <a:lstStyle/>
          <a:p>
            <a:pPr marL="571500" lvl="1" eaLnBrk="1" hangingPunct="1">
              <a:spcBef>
                <a:spcPts val="600"/>
              </a:spcBef>
              <a:buSzPct val="150000"/>
              <a:defRPr/>
            </a:pPr>
            <a:r>
              <a:rPr lang="en-US" altLang="en-US" sz="2000" i="0" dirty="0" smtClean="0">
                <a:solidFill>
                  <a:srgbClr val="0000FF"/>
                </a:solidFill>
                <a:latin typeface="+mn-lt"/>
              </a:rPr>
              <a:t> </a:t>
            </a:r>
            <a:r>
              <a:rPr lang="en-US" altLang="en-US" sz="2000" i="0" dirty="0" smtClean="0">
                <a:solidFill>
                  <a:srgbClr val="0070C0"/>
                </a:solidFill>
                <a:latin typeface="+mn-lt"/>
              </a:rPr>
              <a:t>= (</a:t>
            </a:r>
            <a:r>
              <a:rPr lang="en-US" altLang="en-US" sz="2000" i="0" dirty="0">
                <a:solidFill>
                  <a:srgbClr val="0070C0"/>
                </a:solidFill>
                <a:latin typeface="+mn-lt"/>
              </a:rPr>
              <a:t>q * (n+1)/2) + (1 - q) * n</a:t>
            </a:r>
          </a:p>
        </p:txBody>
      </p:sp>
      <p:sp>
        <p:nvSpPr>
          <p:cNvPr id="5" name="Rounded Rectangular Callout 4"/>
          <p:cNvSpPr/>
          <p:nvPr/>
        </p:nvSpPr>
        <p:spPr bwMode="auto">
          <a:xfrm>
            <a:off x="5600653" y="3814720"/>
            <a:ext cx="2449768" cy="1627102"/>
          </a:xfrm>
          <a:custGeom>
            <a:avLst/>
            <a:gdLst>
              <a:gd name="connsiteX0" fmla="*/ 0 w 2449768"/>
              <a:gd name="connsiteY0" fmla="*/ 111420 h 668508"/>
              <a:gd name="connsiteX1" fmla="*/ 111420 w 2449768"/>
              <a:gd name="connsiteY1" fmla="*/ 0 h 668508"/>
              <a:gd name="connsiteX2" fmla="*/ 1429031 w 2449768"/>
              <a:gd name="connsiteY2" fmla="*/ 0 h 668508"/>
              <a:gd name="connsiteX3" fmla="*/ 1278509 w 2449768"/>
              <a:gd name="connsiteY3" fmla="*/ -958594 h 668508"/>
              <a:gd name="connsiteX4" fmla="*/ 2041473 w 2449768"/>
              <a:gd name="connsiteY4" fmla="*/ 0 h 668508"/>
              <a:gd name="connsiteX5" fmla="*/ 2338348 w 2449768"/>
              <a:gd name="connsiteY5" fmla="*/ 0 h 668508"/>
              <a:gd name="connsiteX6" fmla="*/ 2449768 w 2449768"/>
              <a:gd name="connsiteY6" fmla="*/ 111420 h 668508"/>
              <a:gd name="connsiteX7" fmla="*/ 2449768 w 2449768"/>
              <a:gd name="connsiteY7" fmla="*/ 111418 h 668508"/>
              <a:gd name="connsiteX8" fmla="*/ 2449768 w 2449768"/>
              <a:gd name="connsiteY8" fmla="*/ 111418 h 668508"/>
              <a:gd name="connsiteX9" fmla="*/ 2449768 w 2449768"/>
              <a:gd name="connsiteY9" fmla="*/ 278545 h 668508"/>
              <a:gd name="connsiteX10" fmla="*/ 2449768 w 2449768"/>
              <a:gd name="connsiteY10" fmla="*/ 557088 h 668508"/>
              <a:gd name="connsiteX11" fmla="*/ 2338348 w 2449768"/>
              <a:gd name="connsiteY11" fmla="*/ 668508 h 668508"/>
              <a:gd name="connsiteX12" fmla="*/ 2041473 w 2449768"/>
              <a:gd name="connsiteY12" fmla="*/ 668508 h 668508"/>
              <a:gd name="connsiteX13" fmla="*/ 1429031 w 2449768"/>
              <a:gd name="connsiteY13" fmla="*/ 668508 h 668508"/>
              <a:gd name="connsiteX14" fmla="*/ 1429031 w 2449768"/>
              <a:gd name="connsiteY14" fmla="*/ 668508 h 668508"/>
              <a:gd name="connsiteX15" fmla="*/ 111420 w 2449768"/>
              <a:gd name="connsiteY15" fmla="*/ 668508 h 668508"/>
              <a:gd name="connsiteX16" fmla="*/ 0 w 2449768"/>
              <a:gd name="connsiteY16" fmla="*/ 557088 h 668508"/>
              <a:gd name="connsiteX17" fmla="*/ 0 w 2449768"/>
              <a:gd name="connsiteY17" fmla="*/ 278545 h 668508"/>
              <a:gd name="connsiteX18" fmla="*/ 0 w 2449768"/>
              <a:gd name="connsiteY18" fmla="*/ 111418 h 668508"/>
              <a:gd name="connsiteX19" fmla="*/ 0 w 2449768"/>
              <a:gd name="connsiteY19" fmla="*/ 111418 h 668508"/>
              <a:gd name="connsiteX20" fmla="*/ 0 w 2449768"/>
              <a:gd name="connsiteY20" fmla="*/ 111420 h 668508"/>
              <a:gd name="connsiteX0" fmla="*/ 0 w 2449768"/>
              <a:gd name="connsiteY0" fmla="*/ 1070014 h 1627102"/>
              <a:gd name="connsiteX1" fmla="*/ 111420 w 2449768"/>
              <a:gd name="connsiteY1" fmla="*/ 958594 h 1627102"/>
              <a:gd name="connsiteX2" fmla="*/ 1810031 w 2449768"/>
              <a:gd name="connsiteY2" fmla="*/ 977644 h 1627102"/>
              <a:gd name="connsiteX3" fmla="*/ 1278509 w 2449768"/>
              <a:gd name="connsiteY3" fmla="*/ 0 h 1627102"/>
              <a:gd name="connsiteX4" fmla="*/ 2041473 w 2449768"/>
              <a:gd name="connsiteY4" fmla="*/ 958594 h 1627102"/>
              <a:gd name="connsiteX5" fmla="*/ 2338348 w 2449768"/>
              <a:gd name="connsiteY5" fmla="*/ 958594 h 1627102"/>
              <a:gd name="connsiteX6" fmla="*/ 2449768 w 2449768"/>
              <a:gd name="connsiteY6" fmla="*/ 1070014 h 1627102"/>
              <a:gd name="connsiteX7" fmla="*/ 2449768 w 2449768"/>
              <a:gd name="connsiteY7" fmla="*/ 1070012 h 1627102"/>
              <a:gd name="connsiteX8" fmla="*/ 2449768 w 2449768"/>
              <a:gd name="connsiteY8" fmla="*/ 1070012 h 1627102"/>
              <a:gd name="connsiteX9" fmla="*/ 2449768 w 2449768"/>
              <a:gd name="connsiteY9" fmla="*/ 1237139 h 1627102"/>
              <a:gd name="connsiteX10" fmla="*/ 2449768 w 2449768"/>
              <a:gd name="connsiteY10" fmla="*/ 1515682 h 1627102"/>
              <a:gd name="connsiteX11" fmla="*/ 2338348 w 2449768"/>
              <a:gd name="connsiteY11" fmla="*/ 1627102 h 1627102"/>
              <a:gd name="connsiteX12" fmla="*/ 2041473 w 2449768"/>
              <a:gd name="connsiteY12" fmla="*/ 1627102 h 1627102"/>
              <a:gd name="connsiteX13" fmla="*/ 1429031 w 2449768"/>
              <a:gd name="connsiteY13" fmla="*/ 1627102 h 1627102"/>
              <a:gd name="connsiteX14" fmla="*/ 1429031 w 2449768"/>
              <a:gd name="connsiteY14" fmla="*/ 1627102 h 1627102"/>
              <a:gd name="connsiteX15" fmla="*/ 111420 w 2449768"/>
              <a:gd name="connsiteY15" fmla="*/ 1627102 h 1627102"/>
              <a:gd name="connsiteX16" fmla="*/ 0 w 2449768"/>
              <a:gd name="connsiteY16" fmla="*/ 1515682 h 1627102"/>
              <a:gd name="connsiteX17" fmla="*/ 0 w 2449768"/>
              <a:gd name="connsiteY17" fmla="*/ 1237139 h 1627102"/>
              <a:gd name="connsiteX18" fmla="*/ 0 w 2449768"/>
              <a:gd name="connsiteY18" fmla="*/ 1070012 h 1627102"/>
              <a:gd name="connsiteX19" fmla="*/ 0 w 2449768"/>
              <a:gd name="connsiteY19" fmla="*/ 1070012 h 1627102"/>
              <a:gd name="connsiteX20" fmla="*/ 0 w 2449768"/>
              <a:gd name="connsiteY20" fmla="*/ 1070014 h 162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49768" h="1627102">
                <a:moveTo>
                  <a:pt x="0" y="1070014"/>
                </a:moveTo>
                <a:cubicBezTo>
                  <a:pt x="0" y="1008478"/>
                  <a:pt x="49884" y="958594"/>
                  <a:pt x="111420" y="958594"/>
                </a:cubicBezTo>
                <a:lnTo>
                  <a:pt x="1810031" y="977644"/>
                </a:lnTo>
                <a:lnTo>
                  <a:pt x="1278509" y="0"/>
                </a:lnTo>
                <a:lnTo>
                  <a:pt x="2041473" y="958594"/>
                </a:lnTo>
                <a:lnTo>
                  <a:pt x="2338348" y="958594"/>
                </a:lnTo>
                <a:cubicBezTo>
                  <a:pt x="2399884" y="958594"/>
                  <a:pt x="2449768" y="1008478"/>
                  <a:pt x="2449768" y="1070014"/>
                </a:cubicBezTo>
                <a:lnTo>
                  <a:pt x="2449768" y="1070012"/>
                </a:lnTo>
                <a:lnTo>
                  <a:pt x="2449768" y="1070012"/>
                </a:lnTo>
                <a:lnTo>
                  <a:pt x="2449768" y="1237139"/>
                </a:lnTo>
                <a:lnTo>
                  <a:pt x="2449768" y="1515682"/>
                </a:lnTo>
                <a:cubicBezTo>
                  <a:pt x="2449768" y="1577218"/>
                  <a:pt x="2399884" y="1627102"/>
                  <a:pt x="2338348" y="1627102"/>
                </a:cubicBezTo>
                <a:lnTo>
                  <a:pt x="2041473" y="1627102"/>
                </a:lnTo>
                <a:lnTo>
                  <a:pt x="1429031" y="1627102"/>
                </a:lnTo>
                <a:lnTo>
                  <a:pt x="1429031" y="1627102"/>
                </a:lnTo>
                <a:lnTo>
                  <a:pt x="111420" y="1627102"/>
                </a:lnTo>
                <a:cubicBezTo>
                  <a:pt x="49884" y="1627102"/>
                  <a:pt x="0" y="1577218"/>
                  <a:pt x="0" y="1515682"/>
                </a:cubicBezTo>
                <a:lnTo>
                  <a:pt x="0" y="1237139"/>
                </a:lnTo>
                <a:lnTo>
                  <a:pt x="0" y="1070012"/>
                </a:lnTo>
                <a:lnTo>
                  <a:pt x="0" y="1070012"/>
                </a:lnTo>
                <a:lnTo>
                  <a:pt x="0" y="1070014"/>
                </a:lnTo>
                <a:close/>
              </a:path>
            </a:pathLst>
          </a:cu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lt1"/>
              </a:solidFill>
              <a:latin typeface="+mn-lt"/>
            </a:endParaRPr>
          </a:p>
        </p:txBody>
      </p:sp>
      <p:graphicFrame>
        <p:nvGraphicFramePr>
          <p:cNvPr id="3" name="Object 2"/>
          <p:cNvGraphicFramePr>
            <a:graphicFrameLocks noChangeAspect="1"/>
          </p:cNvGraphicFramePr>
          <p:nvPr>
            <p:extLst/>
          </p:nvPr>
        </p:nvGraphicFramePr>
        <p:xfrm>
          <a:off x="5755623" y="4801458"/>
          <a:ext cx="2139827" cy="612219"/>
        </p:xfrm>
        <a:graphic>
          <a:graphicData uri="http://schemas.openxmlformats.org/presentationml/2006/ole">
            <mc:AlternateContent xmlns:mc="http://schemas.openxmlformats.org/markup-compatibility/2006">
              <mc:Choice xmlns:v="urn:schemas-microsoft-com:vml" Requires="v">
                <p:oleObj spid="_x0000_s121881" name="Equation" r:id="rId4" imgW="1282680" imgH="368280" progId="Equation.3">
                  <p:embed/>
                </p:oleObj>
              </mc:Choice>
              <mc:Fallback>
                <p:oleObj name="Equation" r:id="rId4" imgW="128268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5623" y="4801458"/>
                        <a:ext cx="2139827" cy="6122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52270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fade">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fade">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fade">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fade">
                                      <p:cBhvr>
                                        <p:cTn id="27" dur="500"/>
                                        <p:tgtEl>
                                          <p:spTgt spid="194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459">
                                            <p:txEl>
                                              <p:pRg st="5" end="5"/>
                                            </p:txEl>
                                          </p:spTgt>
                                        </p:tgtEl>
                                        <p:attrNameLst>
                                          <p:attrName>style.visibility</p:attrName>
                                        </p:attrNameLst>
                                      </p:cBhvr>
                                      <p:to>
                                        <p:strVal val="visible"/>
                                      </p:to>
                                    </p:set>
                                    <p:animEffect transition="in" filter="fade">
                                      <p:cBhvr>
                                        <p:cTn id="38" dur="500"/>
                                        <p:tgtEl>
                                          <p:spTgt spid="1945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459">
                                            <p:txEl>
                                              <p:pRg st="6" end="6"/>
                                            </p:txEl>
                                          </p:spTgt>
                                        </p:tgtEl>
                                        <p:attrNameLst>
                                          <p:attrName>style.visibility</p:attrName>
                                        </p:attrNameLst>
                                      </p:cBhvr>
                                      <p:to>
                                        <p:strVal val="visible"/>
                                      </p:to>
                                    </p:set>
                                    <p:animEffect transition="in" filter="fade">
                                      <p:cBhvr>
                                        <p:cTn id="43"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Recap</a:t>
            </a:r>
            <a:endParaRPr lang="en-GB" dirty="0"/>
          </a:p>
        </p:txBody>
      </p:sp>
      <p:sp>
        <p:nvSpPr>
          <p:cNvPr id="3" name="Content Placeholder 2"/>
          <p:cNvSpPr>
            <a:spLocks noGrp="1"/>
          </p:cNvSpPr>
          <p:nvPr>
            <p:ph sz="quarter" idx="17"/>
          </p:nvPr>
        </p:nvSpPr>
        <p:spPr/>
        <p:txBody>
          <a:bodyPr/>
          <a:lstStyle/>
          <a:p>
            <a:r>
              <a:rPr lang="en-US" dirty="0"/>
              <a:t> A generic search routine</a:t>
            </a:r>
          </a:p>
          <a:p>
            <a:r>
              <a:rPr lang="en-US" dirty="0"/>
              <a:t> Sequential search</a:t>
            </a:r>
          </a:p>
          <a:p>
            <a:pPr lvl="1">
              <a:buFont typeface="Arial" panose="020B0604020202020204" pitchFamily="34" charset="0"/>
              <a:buChar char="•"/>
            </a:pPr>
            <a:r>
              <a:rPr lang="en-US" dirty="0" smtClean="0"/>
              <a:t>Examine </a:t>
            </a:r>
            <a:r>
              <a:rPr lang="en-US" dirty="0"/>
              <a:t>data item sequentially</a:t>
            </a:r>
          </a:p>
          <a:p>
            <a:pPr lvl="1">
              <a:buFont typeface="Arial" panose="020B0604020202020204" pitchFamily="34" charset="0"/>
              <a:buChar char="•"/>
            </a:pPr>
            <a:r>
              <a:rPr lang="en-US" dirty="0" smtClean="0"/>
              <a:t>Average </a:t>
            </a:r>
            <a:r>
              <a:rPr lang="en-US" dirty="0"/>
              <a:t>and worst time complexities are both </a:t>
            </a:r>
            <a:r>
              <a:rPr lang="en-US" altLang="en-US" dirty="0">
                <a:sym typeface="Symbol" panose="05050102010706020507" pitchFamily="18" charset="2"/>
              </a:rPr>
              <a:t></a:t>
            </a:r>
            <a:r>
              <a:rPr lang="en-US" dirty="0" smtClean="0"/>
              <a:t>(</a:t>
            </a:r>
            <a:r>
              <a:rPr lang="en-US" dirty="0"/>
              <a:t>n) </a:t>
            </a:r>
            <a:endParaRPr lang="en-GB" dirty="0"/>
          </a:p>
        </p:txBody>
      </p:sp>
    </p:spTree>
    <p:extLst>
      <p:ext uri="{BB962C8B-B14F-4D97-AF65-F5344CB8AC3E}">
        <p14:creationId xmlns:p14="http://schemas.microsoft.com/office/powerpoint/2010/main" val="3648084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Binary Search</a:t>
            </a:r>
          </a:p>
          <a:p>
            <a:endParaRPr lang="en-GB" dirty="0"/>
          </a:p>
        </p:txBody>
      </p:sp>
    </p:spTree>
    <p:extLst>
      <p:ext uri="{BB962C8B-B14F-4D97-AF65-F5344CB8AC3E}">
        <p14:creationId xmlns:p14="http://schemas.microsoft.com/office/powerpoint/2010/main" val="256555981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pPr>
            <a:r>
              <a:rPr lang="en-US" altLang="en-US" i="0"/>
              <a:t>If (there is no more data to examine)</a:t>
            </a:r>
          </a:p>
          <a:p>
            <a:pPr lvl="1">
              <a:buFont typeface="Monotype Sorts" pitchFamily="2" charset="2"/>
              <a:buNone/>
            </a:pPr>
            <a:r>
              <a:rPr lang="en-US" altLang="en-US" i="0"/>
              <a:t>	fail;</a:t>
            </a:r>
          </a:p>
          <a:p>
            <a:pPr lvl="1">
              <a:buFont typeface="Monotype Sorts" pitchFamily="2" charset="2"/>
              <a:buNone/>
            </a:pPr>
            <a:r>
              <a:rPr lang="en-US" altLang="en-US" i="0"/>
              <a:t>else {</a:t>
            </a:r>
          </a:p>
          <a:p>
            <a:pPr lvl="1">
              <a:buFont typeface="Monotype Sorts" pitchFamily="2" charset="2"/>
              <a:buNone/>
            </a:pPr>
            <a:r>
              <a:rPr lang="en-US" altLang="en-US" i="0"/>
              <a:t>		examine one datum;</a:t>
            </a:r>
          </a:p>
          <a:p>
            <a:pPr lvl="1">
              <a:buFont typeface="Monotype Sorts" pitchFamily="2" charset="2"/>
              <a:buNone/>
            </a:pPr>
            <a:r>
              <a:rPr lang="en-US" altLang="en-US" i="0"/>
              <a:t>		if (this datum is what we want)</a:t>
            </a:r>
          </a:p>
          <a:p>
            <a:pPr lvl="1">
              <a:buFont typeface="Monotype Sorts" pitchFamily="2" charset="2"/>
              <a:buNone/>
            </a:pPr>
            <a:r>
              <a:rPr lang="en-US" altLang="en-US" i="0"/>
              <a:t>			succeed;</a:t>
            </a:r>
          </a:p>
          <a:p>
            <a:pPr lvl="1">
              <a:buFont typeface="Monotype Sorts" pitchFamily="2" charset="2"/>
              <a:buNone/>
            </a:pPr>
            <a:r>
              <a:rPr lang="en-US" altLang="en-US" i="0"/>
              <a:t>		else</a:t>
            </a:r>
          </a:p>
          <a:p>
            <a:pPr lvl="1">
              <a:buFont typeface="Monotype Sorts" pitchFamily="2" charset="2"/>
              <a:buNone/>
            </a:pPr>
            <a:r>
              <a:rPr lang="en-US" altLang="en-US" i="0"/>
              <a:t>			keep searching in remaining data;</a:t>
            </a:r>
          </a:p>
          <a:p>
            <a:pPr lvl="1">
              <a:buFont typeface="Monotype Sorts" pitchFamily="2" charset="2"/>
              <a:buNone/>
            </a:pPr>
            <a:r>
              <a:rPr lang="en-US" altLang="en-US" i="0"/>
              <a:t>	  }</a:t>
            </a:r>
          </a:p>
          <a:p>
            <a:endParaRPr lang="en-US" altLang="en-US" i="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pPr defTabSz="912813" eaLnBrk="0" hangingPunct="0">
              <a:spcBef>
                <a:spcPct val="0"/>
              </a:spcBef>
              <a:defRPr/>
            </a:pPr>
            <a:r>
              <a:rPr lang="en-US" altLang="en-US" dirty="0"/>
              <a:t>Learning Objectives</a:t>
            </a:r>
          </a:p>
        </p:txBody>
      </p:sp>
      <p:sp>
        <p:nvSpPr>
          <p:cNvPr id="4" name="Content Placeholder 3"/>
          <p:cNvSpPr>
            <a:spLocks noGrp="1"/>
          </p:cNvSpPr>
          <p:nvPr>
            <p:ph sz="quarter" idx="17"/>
          </p:nvPr>
        </p:nvSpPr>
        <p:spPr/>
        <p:txBody>
          <a:bodyPr/>
          <a:lstStyle/>
          <a:p>
            <a:pPr marL="457200" lvl="1" indent="0">
              <a:lnSpc>
                <a:spcPct val="130000"/>
              </a:lnSpc>
              <a:buClr>
                <a:schemeClr val="bg2"/>
              </a:buClr>
              <a:buNone/>
              <a:defRPr/>
            </a:pPr>
            <a:r>
              <a:rPr lang="en-US" altLang="en-US" sz="2400" dirty="0">
                <a:solidFill>
                  <a:schemeClr val="tx2"/>
                </a:solidFill>
              </a:rPr>
              <a:t>At the end of this lecture, students should be able </a:t>
            </a:r>
            <a:r>
              <a:rPr lang="en-US" altLang="en-US" sz="2400" dirty="0" smtClean="0">
                <a:solidFill>
                  <a:schemeClr val="tx2"/>
                </a:solidFill>
              </a:rPr>
              <a:t>to:</a:t>
            </a:r>
          </a:p>
          <a:p>
            <a:pPr lvl="1">
              <a:lnSpc>
                <a:spcPct val="130000"/>
              </a:lnSpc>
            </a:pPr>
            <a:r>
              <a:rPr lang="en-US" altLang="en-US" sz="2400" dirty="0" smtClean="0"/>
              <a:t>Explain the Binary Search Algorithm</a:t>
            </a:r>
            <a:endParaRPr lang="en-US" altLang="en-US" sz="2400" dirty="0"/>
          </a:p>
          <a:p>
            <a:pPr lvl="1">
              <a:lnSpc>
                <a:spcPct val="130000"/>
              </a:lnSpc>
            </a:pPr>
            <a:r>
              <a:rPr lang="en-US" altLang="en-US" sz="2400" dirty="0" smtClean="0"/>
              <a:t>Apply the binary search algorithm using working examples</a:t>
            </a:r>
          </a:p>
          <a:p>
            <a:pPr lvl="1">
              <a:lnSpc>
                <a:spcPct val="130000"/>
              </a:lnSpc>
            </a:pPr>
            <a:r>
              <a:rPr lang="en-GB" altLang="en-US" sz="2400" dirty="0" smtClean="0"/>
              <a:t>Analyse</a:t>
            </a:r>
            <a:r>
              <a:rPr lang="en-US" altLang="en-US" sz="2400" dirty="0" smtClean="0"/>
              <a:t> worst-case </a:t>
            </a:r>
            <a:r>
              <a:rPr lang="en-US" altLang="en-US" sz="2400" dirty="0"/>
              <a:t>time </a:t>
            </a:r>
            <a:r>
              <a:rPr lang="en-US" altLang="en-US" sz="2400" dirty="0" smtClean="0"/>
              <a:t>complexity</a:t>
            </a:r>
            <a:endParaRPr lang="en-US" altLang="en-US" sz="2400" dirty="0"/>
          </a:p>
          <a:p>
            <a:pPr lvl="1">
              <a:lnSpc>
                <a:spcPct val="130000"/>
              </a:lnSpc>
            </a:pPr>
            <a:r>
              <a:rPr lang="en-GB" altLang="en-US" sz="2400" dirty="0" smtClean="0"/>
              <a:t>Analyse</a:t>
            </a:r>
            <a:r>
              <a:rPr lang="en-US" altLang="en-US" sz="2400" dirty="0" smtClean="0"/>
              <a:t> average-case </a:t>
            </a:r>
            <a:r>
              <a:rPr lang="en-US" altLang="en-US" sz="2400" dirty="0"/>
              <a:t>time complexity</a:t>
            </a:r>
          </a:p>
          <a:p>
            <a:endParaRPr lang="en-GB" dirty="0"/>
          </a:p>
        </p:txBody>
      </p:sp>
    </p:spTree>
    <p:extLst>
      <p:ext uri="{BB962C8B-B14F-4D97-AF65-F5344CB8AC3E}">
        <p14:creationId xmlns:p14="http://schemas.microsoft.com/office/powerpoint/2010/main" val="235360578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pPr>
              <a:defRPr/>
            </a:pPr>
            <a:r>
              <a:rPr altLang="en-US" dirty="0"/>
              <a:t>Binary Search</a:t>
            </a:r>
          </a:p>
        </p:txBody>
      </p:sp>
      <p:sp>
        <p:nvSpPr>
          <p:cNvPr id="56323" name="Rectangle 3"/>
          <p:cNvSpPr>
            <a:spLocks noGrp="1" noChangeArrowheads="1"/>
          </p:cNvSpPr>
          <p:nvPr>
            <p:ph sz="quarter" idx="17"/>
          </p:nvPr>
        </p:nvSpPr>
        <p:spPr/>
        <p:txBody>
          <a:bodyPr/>
          <a:lstStyle/>
          <a:p>
            <a:pPr marL="457200" lvl="1" indent="-457200" eaLnBrk="1" hangingPunct="1">
              <a:lnSpc>
                <a:spcPct val="120000"/>
              </a:lnSpc>
            </a:pPr>
            <a:r>
              <a:rPr lang="en-US" altLang="en-US" sz="2400" dirty="0"/>
              <a:t>Applicable when the array is </a:t>
            </a:r>
            <a:r>
              <a:rPr lang="en-US" altLang="en-US" sz="2400" dirty="0">
                <a:solidFill>
                  <a:srgbClr val="C00000"/>
                </a:solidFill>
              </a:rPr>
              <a:t>ordered</a:t>
            </a:r>
            <a:r>
              <a:rPr lang="en-US" altLang="en-US" sz="2400" dirty="0"/>
              <a:t>.</a:t>
            </a:r>
          </a:p>
          <a:p>
            <a:pPr marL="457200" lvl="1" indent="-457200" eaLnBrk="1" hangingPunct="1">
              <a:lnSpc>
                <a:spcPct val="120000"/>
              </a:lnSpc>
            </a:pPr>
            <a:r>
              <a:rPr lang="en-US" altLang="en-US" sz="2400" dirty="0"/>
              <a:t>This search method </a:t>
            </a:r>
            <a:r>
              <a:rPr lang="en-US" altLang="en-US" sz="2400" dirty="0">
                <a:solidFill>
                  <a:srgbClr val="C00000"/>
                </a:solidFill>
              </a:rPr>
              <a:t>uses the information of the order </a:t>
            </a:r>
            <a:r>
              <a:rPr lang="en-US" altLang="en-US" sz="2400" dirty="0"/>
              <a:t>of the elements and tries to do less work.</a:t>
            </a:r>
          </a:p>
          <a:p>
            <a:pPr marL="457200" lvl="1" indent="-457200" eaLnBrk="1" hangingPunct="1">
              <a:lnSpc>
                <a:spcPct val="120000"/>
              </a:lnSpc>
            </a:pPr>
            <a:r>
              <a:rPr lang="en-US" altLang="en-US" sz="2400" dirty="0"/>
              <a:t>This is another example of the </a:t>
            </a:r>
            <a:r>
              <a:rPr lang="en-US" altLang="en-US" sz="2400" dirty="0">
                <a:solidFill>
                  <a:srgbClr val="C00000"/>
                </a:solidFill>
              </a:rPr>
              <a:t>divide and conquer </a:t>
            </a:r>
            <a:r>
              <a:rPr lang="en-US" altLang="en-US" sz="2400" dirty="0"/>
              <a:t>approach. </a:t>
            </a:r>
          </a:p>
          <a:p>
            <a:pPr marL="457200" lvl="1" indent="-457200" eaLnBrk="1" hangingPunct="1">
              <a:lnSpc>
                <a:spcPct val="120000"/>
              </a:lnSpc>
            </a:pPr>
            <a:r>
              <a:rPr lang="en-US" altLang="en-US" sz="2400" dirty="0"/>
              <a:t>Here a problem is divided into 2 sub-problems, one of which does not even have to be solved.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fade">
                                      <p:cBhvr>
                                        <p:cTn id="7" dur="5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fade">
                                      <p:cBhvr>
                                        <p:cTn id="12" dur="500"/>
                                        <p:tgtEl>
                                          <p:spTgt spid="56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fade">
                                      <p:cBhvr>
                                        <p:cTn id="17"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b="1" dirty="0"/>
              <a:t>	</a:t>
            </a:r>
            <a:r>
              <a:rPr lang="en-US" altLang="en-US" sz="1600" dirty="0"/>
              <a:t>if (last &lt; </a:t>
            </a:r>
            <a:r>
              <a:rPr lang="en-US" altLang="en-US" sz="1600" dirty="0" smtClean="0"/>
              <a:t>first)</a:t>
            </a:r>
          </a:p>
          <a:p>
            <a:pPr lvl="1" eaLnBrk="1" hangingPunct="1">
              <a:buFont typeface="Monotype Sorts" pitchFamily="2" charset="2"/>
              <a:buNone/>
            </a:pPr>
            <a:r>
              <a:rPr lang="en-US" altLang="en-US" sz="1600" dirty="0"/>
              <a:t>	</a:t>
            </a:r>
            <a:r>
              <a:rPr lang="en-US" altLang="en-US" sz="1600" dirty="0" smtClean="0"/>
              <a:t>	return </a:t>
            </a:r>
            <a:r>
              <a:rPr lang="en-US" altLang="en-US" sz="1600" dirty="0"/>
              <a:t>-1;</a:t>
            </a:r>
          </a:p>
          <a:p>
            <a:pPr lvl="1" eaLnBrk="1" hangingPunct="1">
              <a:buFont typeface="Monotype Sorts" pitchFamily="2" charset="2"/>
              <a:buNone/>
            </a:pPr>
            <a:r>
              <a:rPr lang="en-US" altLang="en-US" sz="1600" dirty="0"/>
              <a:t>	else {</a:t>
            </a:r>
          </a:p>
          <a:p>
            <a:pPr lvl="1" eaLnBrk="1" hangingPunct="1">
              <a:buFont typeface="Monotype Sorts" pitchFamily="2" charset="2"/>
              <a:buNone/>
            </a:pPr>
            <a:r>
              <a:rPr lang="en-US" altLang="en-US" sz="1600" dirty="0"/>
              <a:t>		  </a:t>
            </a:r>
            <a:r>
              <a:rPr lang="en-US" altLang="en-US" sz="1600" dirty="0" err="1"/>
              <a:t>int</a:t>
            </a:r>
            <a:r>
              <a:rPr lang="en-US" altLang="en-US" sz="1600" dirty="0"/>
              <a:t> mid = (first + last) / 2;</a:t>
            </a:r>
          </a:p>
          <a:p>
            <a:pPr eaLnBrk="1" hangingPunct="1">
              <a:spcBef>
                <a:spcPts val="600"/>
              </a:spcBef>
              <a:buFont typeface="Monotype Sorts" pitchFamily="2" charset="2"/>
              <a:buNone/>
            </a:pPr>
            <a:r>
              <a:rPr lang="en-US" altLang="en-US" sz="1600" dirty="0"/>
              <a:t>		  </a:t>
            </a:r>
            <a:r>
              <a:rPr lang="en-US" altLang="en-US" sz="1600" dirty="0">
                <a:cs typeface="Arial" panose="020B0604020202020204" pitchFamily="34" charset="0"/>
              </a:rPr>
              <a:t>if (k == E[mid]) return mid;</a:t>
            </a:r>
          </a:p>
          <a:p>
            <a:pPr eaLnBrk="1" hangingPunct="1">
              <a:spcBef>
                <a:spcPts val="600"/>
              </a:spcBef>
              <a:buFont typeface="Monotype Sorts" pitchFamily="2" charset="2"/>
              <a:buNone/>
            </a:pPr>
            <a:r>
              <a:rPr lang="en-US" altLang="en-US" sz="1600" dirty="0">
                <a:cs typeface="Arial" panose="020B0604020202020204" pitchFamily="34" charset="0"/>
              </a:rPr>
              <a:t>		  else if (k &lt; E[mid])</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grpSp>
        <p:nvGrpSpPr>
          <p:cNvPr id="3" name="Group 2"/>
          <p:cNvGrpSpPr/>
          <p:nvPr/>
        </p:nvGrpSpPr>
        <p:grpSpPr>
          <a:xfrm>
            <a:off x="793677" y="2072233"/>
            <a:ext cx="619125" cy="587033"/>
            <a:chOff x="793677" y="2072233"/>
            <a:chExt cx="619125" cy="587033"/>
          </a:xfrm>
        </p:grpSpPr>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nvGrpSpPr>
          <p:cNvPr id="4" name="Group 3"/>
          <p:cNvGrpSpPr/>
          <p:nvPr/>
        </p:nvGrpSpPr>
        <p:grpSpPr>
          <a:xfrm>
            <a:off x="7947025" y="2094633"/>
            <a:ext cx="619125" cy="567983"/>
            <a:chOff x="7947025" y="2094633"/>
            <a:chExt cx="619125" cy="567983"/>
          </a:xfrm>
        </p:grpSpPr>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
        <p:nvSpPr>
          <p:cNvPr id="2" name="Text Placeholder 1"/>
          <p:cNvSpPr>
            <a:spLocks noGrp="1"/>
          </p:cNvSpPr>
          <p:nvPr>
            <p:ph type="body" sz="quarter" idx="16"/>
          </p:nvPr>
        </p:nvSpPr>
        <p:spPr/>
        <p:txBody>
          <a:bodyPr/>
          <a:lstStyle/>
          <a:p>
            <a:r>
              <a:rPr lang="en-GB" dirty="0" smtClean="0"/>
              <a:t>Binary Search</a:t>
            </a:r>
            <a:endParaRPr lang="en-GB" dirty="0"/>
          </a:p>
        </p:txBody>
      </p:sp>
      <p:sp>
        <p:nvSpPr>
          <p:cNvPr id="43" name="Text Box 5"/>
          <p:cNvSpPr txBox="1">
            <a:spLocks noChangeArrowheads="1"/>
          </p:cNvSpPr>
          <p:nvPr/>
        </p:nvSpPr>
        <p:spPr bwMode="auto">
          <a:xfrm>
            <a:off x="5619642" y="2668275"/>
            <a:ext cx="19912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15263"/>
              </a:buClr>
              <a:buSzPct val="75000"/>
              <a:buFont typeface="Wingdings" panose="05000000000000000000" pitchFamily="2" charset="2"/>
              <a:buChar char="q"/>
              <a:defRPr sz="3200">
                <a:solidFill>
                  <a:srgbClr val="315263"/>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20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0" dirty="0" smtClean="0">
                <a:solidFill>
                  <a:srgbClr val="C00000"/>
                </a:solidFill>
                <a:latin typeface="+mn-lt"/>
              </a:rPr>
              <a:t>// k: Item to search</a:t>
            </a:r>
            <a:endParaRPr lang="en-US" altLang="en-US" sz="1600" b="1" i="0" dirty="0">
              <a:solidFill>
                <a:srgbClr val="C00000"/>
              </a:solidFill>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4"/>
                                        </p:tgtEl>
                                      </p:cBhvr>
                                    </p:animEffect>
                                    <p:animScale>
                                      <p:cBhvr>
                                        <p:cTn id="10" dur="250" autoRev="1" fill="hold"/>
                                        <p:tgtEl>
                                          <p:spTgt spid="4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4"/>
                                        </p:tgtEl>
                                      </p:cBhvr>
                                    </p:animEffect>
                                    <p:animScale>
                                      <p:cBhvr>
                                        <p:cTn id="15" dur="250" autoRev="1" fill="hold"/>
                                        <p:tgtEl>
                                          <p:spTgt spid="4"/>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88"/>
                                        </p:tgtEl>
                                      </p:cBhvr>
                                    </p:animEffect>
                                    <p:animScale>
                                      <p:cBhvr>
                                        <p:cTn id="18" dur="250" autoRev="1" fill="hold"/>
                                        <p:tgtEl>
                                          <p:spTgt spid="8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b="1" dirty="0"/>
              <a:t>	</a:t>
            </a:r>
            <a:r>
              <a:rPr lang="en-US" altLang="en-US" sz="1600" b="1" dirty="0">
                <a:effectLst>
                  <a:glow rad="101600">
                    <a:srgbClr val="FFC000">
                      <a:alpha val="60000"/>
                    </a:srgbClr>
                  </a:glow>
                </a:effectLst>
              </a:rPr>
              <a:t>if (last &lt; </a:t>
            </a:r>
            <a:r>
              <a:rPr lang="en-US" altLang="en-US" sz="1600" b="1" dirty="0" smtClean="0">
                <a:effectLst>
                  <a:glow rad="101600">
                    <a:srgbClr val="FFC000">
                      <a:alpha val="60000"/>
                    </a:srgbClr>
                  </a:glow>
                </a:effectLst>
              </a:rPr>
              <a:t>first)</a:t>
            </a:r>
          </a:p>
          <a:p>
            <a:pPr lvl="1" eaLnBrk="1" hangingPunct="1">
              <a:buFont typeface="Monotype Sorts" pitchFamily="2" charset="2"/>
              <a:buNone/>
            </a:pPr>
            <a:r>
              <a:rPr lang="en-US" altLang="en-US" sz="1600" dirty="0"/>
              <a:t>	</a:t>
            </a:r>
            <a:r>
              <a:rPr lang="en-US" altLang="en-US" sz="1600" dirty="0" smtClean="0"/>
              <a:t>	return </a:t>
            </a:r>
            <a:r>
              <a:rPr lang="en-US" altLang="en-US" sz="1600" dirty="0"/>
              <a:t>-1;</a:t>
            </a:r>
          </a:p>
          <a:p>
            <a:pPr lvl="1" eaLnBrk="1" hangingPunct="1">
              <a:buFont typeface="Monotype Sorts" pitchFamily="2" charset="2"/>
              <a:buNone/>
            </a:pPr>
            <a:r>
              <a:rPr lang="en-US" altLang="en-US" sz="1600" dirty="0"/>
              <a:t>	else {</a:t>
            </a:r>
          </a:p>
          <a:p>
            <a:pPr lvl="1" eaLnBrk="1" hangingPunct="1">
              <a:buFont typeface="Monotype Sorts" pitchFamily="2" charset="2"/>
              <a:buNone/>
            </a:pPr>
            <a:r>
              <a:rPr lang="en-US" altLang="en-US" sz="1600" dirty="0"/>
              <a:t>		  </a:t>
            </a:r>
            <a:r>
              <a:rPr lang="en-US" altLang="en-US" sz="1600" dirty="0" err="1"/>
              <a:t>int</a:t>
            </a:r>
            <a:r>
              <a:rPr lang="en-US" altLang="en-US" sz="1600" dirty="0"/>
              <a:t> mid = (first + last) / 2;</a:t>
            </a:r>
          </a:p>
          <a:p>
            <a:pPr eaLnBrk="1" hangingPunct="1">
              <a:spcBef>
                <a:spcPts val="600"/>
              </a:spcBef>
              <a:buFont typeface="Monotype Sorts" pitchFamily="2" charset="2"/>
              <a:buNone/>
            </a:pPr>
            <a:r>
              <a:rPr lang="en-US" altLang="en-US" sz="1600" dirty="0"/>
              <a:t>		  </a:t>
            </a:r>
            <a:r>
              <a:rPr lang="en-US" altLang="en-US" sz="1600" dirty="0">
                <a:cs typeface="Arial" panose="020B0604020202020204" pitchFamily="34" charset="0"/>
              </a:rPr>
              <a:t>if (k == E[mid]) return mid;</a:t>
            </a:r>
          </a:p>
          <a:p>
            <a:pPr eaLnBrk="1" hangingPunct="1">
              <a:spcBef>
                <a:spcPts val="600"/>
              </a:spcBef>
              <a:buFont typeface="Monotype Sorts" pitchFamily="2" charset="2"/>
              <a:buNone/>
            </a:pPr>
            <a:r>
              <a:rPr lang="en-US" altLang="en-US" sz="1600" dirty="0">
                <a:cs typeface="Arial" panose="020B0604020202020204" pitchFamily="34" charset="0"/>
              </a:rPr>
              <a:t>		  else if (k &lt; E[mid])</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Tree>
    <p:extLst>
      <p:ext uri="{BB962C8B-B14F-4D97-AF65-F5344CB8AC3E}">
        <p14:creationId xmlns:p14="http://schemas.microsoft.com/office/powerpoint/2010/main" val="310673900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b="1" dirty="0"/>
              <a:t>	</a:t>
            </a:r>
            <a:r>
              <a:rPr lang="en-US" altLang="en-US" sz="1600" b="1" dirty="0">
                <a:effectLst>
                  <a:glow rad="101600">
                    <a:srgbClr val="FFC000">
                      <a:alpha val="60000"/>
                    </a:srgbClr>
                  </a:glow>
                </a:effectLst>
              </a:rPr>
              <a:t>if (last &lt; </a:t>
            </a:r>
            <a:r>
              <a:rPr lang="en-US" altLang="en-US" sz="1600" b="1" dirty="0" smtClean="0">
                <a:effectLst>
                  <a:glow rad="101600">
                    <a:srgbClr val="FFC000">
                      <a:alpha val="60000"/>
                    </a:srgbClr>
                  </a:glow>
                </a:effectLst>
              </a:rPr>
              <a:t>first)</a:t>
            </a:r>
          </a:p>
          <a:p>
            <a:pPr lvl="1" eaLnBrk="1" hangingPunct="1">
              <a:buFont typeface="Monotype Sorts" pitchFamily="2" charset="2"/>
              <a:buNone/>
            </a:pPr>
            <a:r>
              <a:rPr lang="en-US" altLang="en-US" sz="1600" b="1" dirty="0">
                <a:effectLst>
                  <a:glow rad="101600">
                    <a:srgbClr val="FFC000">
                      <a:alpha val="60000"/>
                    </a:srgbClr>
                  </a:glow>
                </a:effectLst>
              </a:rPr>
              <a:t>	</a:t>
            </a:r>
            <a:r>
              <a:rPr lang="en-US" altLang="en-US" sz="1600" b="1" dirty="0" smtClean="0">
                <a:effectLst>
                  <a:glow rad="101600">
                    <a:srgbClr val="FFC000">
                      <a:alpha val="60000"/>
                    </a:srgbClr>
                  </a:glow>
                </a:effectLst>
              </a:rPr>
              <a:t>	return </a:t>
            </a:r>
            <a:r>
              <a:rPr lang="en-US" altLang="en-US" sz="1600" b="1" dirty="0">
                <a:effectLst>
                  <a:glow rad="101600">
                    <a:srgbClr val="FFC000">
                      <a:alpha val="60000"/>
                    </a:srgbClr>
                  </a:glow>
                </a:effectLst>
              </a:rPr>
              <a:t>-1;</a:t>
            </a:r>
          </a:p>
          <a:p>
            <a:pPr lvl="1" eaLnBrk="1" hangingPunct="1">
              <a:buFont typeface="Monotype Sorts" pitchFamily="2" charset="2"/>
              <a:buNone/>
            </a:pPr>
            <a:r>
              <a:rPr lang="en-US" altLang="en-US" sz="1600" dirty="0"/>
              <a:t>	else {</a:t>
            </a:r>
          </a:p>
          <a:p>
            <a:pPr lvl="1" eaLnBrk="1" hangingPunct="1">
              <a:buFont typeface="Monotype Sorts" pitchFamily="2" charset="2"/>
              <a:buNone/>
            </a:pPr>
            <a:r>
              <a:rPr lang="en-US" altLang="en-US" sz="1600" dirty="0"/>
              <a:t>		  </a:t>
            </a:r>
            <a:r>
              <a:rPr lang="en-US" altLang="en-US" sz="1600" dirty="0" err="1"/>
              <a:t>int</a:t>
            </a:r>
            <a:r>
              <a:rPr lang="en-US" altLang="en-US" sz="1600" dirty="0"/>
              <a:t> mid = (first + last) / 2;</a:t>
            </a:r>
          </a:p>
          <a:p>
            <a:pPr eaLnBrk="1" hangingPunct="1">
              <a:spcBef>
                <a:spcPts val="600"/>
              </a:spcBef>
              <a:buFont typeface="Monotype Sorts" pitchFamily="2" charset="2"/>
              <a:buNone/>
            </a:pPr>
            <a:r>
              <a:rPr lang="en-US" altLang="en-US" sz="1600" dirty="0"/>
              <a:t>		  </a:t>
            </a:r>
            <a:r>
              <a:rPr lang="en-US" altLang="en-US" sz="1600" dirty="0">
                <a:cs typeface="Arial" panose="020B0604020202020204" pitchFamily="34" charset="0"/>
              </a:rPr>
              <a:t>if (k == E[mid]) return mid;</a:t>
            </a:r>
          </a:p>
          <a:p>
            <a:pPr eaLnBrk="1" hangingPunct="1">
              <a:spcBef>
                <a:spcPts val="600"/>
              </a:spcBef>
              <a:buFont typeface="Monotype Sorts" pitchFamily="2" charset="2"/>
              <a:buNone/>
            </a:pPr>
            <a:r>
              <a:rPr lang="en-US" altLang="en-US" sz="1600" dirty="0">
                <a:cs typeface="Arial" panose="020B0604020202020204" pitchFamily="34" charset="0"/>
              </a:rPr>
              <a:t>		  else if (k &lt; E[mid])</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Tree>
    <p:extLst>
      <p:ext uri="{BB962C8B-B14F-4D97-AF65-F5344CB8AC3E}">
        <p14:creationId xmlns:p14="http://schemas.microsoft.com/office/powerpoint/2010/main" val="31307858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dirty="0">
                <a:effectLst/>
              </a:rPr>
              <a:t>	if (last &lt; </a:t>
            </a:r>
            <a:r>
              <a:rPr lang="en-US" altLang="en-US" sz="1600" dirty="0" smtClean="0">
                <a:effectLst/>
              </a:rPr>
              <a:t>first)</a:t>
            </a:r>
          </a:p>
          <a:p>
            <a:pPr lvl="1" eaLnBrk="1" hangingPunct="1">
              <a:buFont typeface="Monotype Sorts" pitchFamily="2" charset="2"/>
              <a:buNone/>
            </a:pPr>
            <a:r>
              <a:rPr lang="en-US" altLang="en-US" sz="1600" dirty="0">
                <a:effectLst/>
              </a:rPr>
              <a:t>	</a:t>
            </a:r>
            <a:r>
              <a:rPr lang="en-US" altLang="en-US" sz="1600" dirty="0" smtClean="0">
                <a:effectLst/>
              </a:rPr>
              <a:t>	return </a:t>
            </a:r>
            <a:r>
              <a:rPr lang="en-US" altLang="en-US" sz="1600" dirty="0">
                <a:effectLst/>
              </a:rPr>
              <a:t>-1;</a:t>
            </a:r>
          </a:p>
          <a:p>
            <a:pPr lvl="1" eaLnBrk="1" hangingPunct="1">
              <a:buFont typeface="Monotype Sorts" pitchFamily="2" charset="2"/>
              <a:buNone/>
            </a:pPr>
            <a:r>
              <a:rPr lang="en-US" altLang="en-US" sz="1600" dirty="0"/>
              <a:t>	</a:t>
            </a:r>
            <a:r>
              <a:rPr lang="en-US" altLang="en-US" sz="1600" b="1" dirty="0">
                <a:effectLst>
                  <a:glow rad="101600">
                    <a:srgbClr val="FFC000">
                      <a:alpha val="60000"/>
                    </a:srgbClr>
                  </a:glow>
                </a:effectLst>
              </a:rPr>
              <a:t>else {</a:t>
            </a:r>
          </a:p>
          <a:p>
            <a:pPr lvl="1" eaLnBrk="1" hangingPunct="1">
              <a:buFont typeface="Monotype Sorts" pitchFamily="2" charset="2"/>
              <a:buNone/>
            </a:pPr>
            <a:r>
              <a:rPr lang="en-US" altLang="en-US" sz="1600" b="1" dirty="0">
                <a:effectLst>
                  <a:glow rad="101600">
                    <a:srgbClr val="FFC000">
                      <a:alpha val="60000"/>
                    </a:srgbClr>
                  </a:glow>
                </a:effectLst>
              </a:rPr>
              <a:t>		  </a:t>
            </a:r>
            <a:r>
              <a:rPr lang="en-US" altLang="en-US" sz="1600" b="1" dirty="0" err="1">
                <a:effectLst>
                  <a:glow rad="101600">
                    <a:srgbClr val="FFC000">
                      <a:alpha val="60000"/>
                    </a:srgbClr>
                  </a:glow>
                </a:effectLst>
              </a:rPr>
              <a:t>int</a:t>
            </a:r>
            <a:r>
              <a:rPr lang="en-US" altLang="en-US" sz="1600" b="1" dirty="0">
                <a:effectLst>
                  <a:glow rad="101600">
                    <a:srgbClr val="FFC000">
                      <a:alpha val="60000"/>
                    </a:srgbClr>
                  </a:glow>
                </a:effectLst>
              </a:rPr>
              <a:t> mid = (first + last) / 2;</a:t>
            </a:r>
          </a:p>
          <a:p>
            <a:pPr eaLnBrk="1" hangingPunct="1">
              <a:spcBef>
                <a:spcPts val="600"/>
              </a:spcBef>
              <a:buFont typeface="Monotype Sorts" pitchFamily="2" charset="2"/>
              <a:buNone/>
            </a:pPr>
            <a:r>
              <a:rPr lang="en-US" altLang="en-US" sz="1600" dirty="0"/>
              <a:t>		  </a:t>
            </a:r>
            <a:r>
              <a:rPr lang="en-US" altLang="en-US" sz="1600" dirty="0">
                <a:cs typeface="Arial" panose="020B0604020202020204" pitchFamily="34" charset="0"/>
              </a:rPr>
              <a:t>if (k == E[mid]) return mid;</a:t>
            </a:r>
          </a:p>
          <a:p>
            <a:pPr eaLnBrk="1" hangingPunct="1">
              <a:spcBef>
                <a:spcPts val="600"/>
              </a:spcBef>
              <a:buFont typeface="Monotype Sorts" pitchFamily="2" charset="2"/>
              <a:buNone/>
            </a:pPr>
            <a:r>
              <a:rPr lang="en-US" altLang="en-US" sz="1600" dirty="0">
                <a:cs typeface="Arial" panose="020B0604020202020204" pitchFamily="34" charset="0"/>
              </a:rPr>
              <a:t>		  else if (k &lt; E[mid])</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Tree>
    <p:extLst>
      <p:ext uri="{BB962C8B-B14F-4D97-AF65-F5344CB8AC3E}">
        <p14:creationId xmlns:p14="http://schemas.microsoft.com/office/powerpoint/2010/main" val="283869166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dirty="0">
                <a:effectLst/>
              </a:rPr>
              <a:t>	if (last &lt; </a:t>
            </a:r>
            <a:r>
              <a:rPr lang="en-US" altLang="en-US" sz="1600" dirty="0" smtClean="0">
                <a:effectLst/>
              </a:rPr>
              <a:t>first)</a:t>
            </a:r>
          </a:p>
          <a:p>
            <a:pPr lvl="1" eaLnBrk="1" hangingPunct="1">
              <a:buFont typeface="Monotype Sorts" pitchFamily="2" charset="2"/>
              <a:buNone/>
            </a:pPr>
            <a:r>
              <a:rPr lang="en-US" altLang="en-US" sz="1600" dirty="0">
                <a:effectLst/>
              </a:rPr>
              <a:t>	</a:t>
            </a:r>
            <a:r>
              <a:rPr lang="en-US" altLang="en-US" sz="1600" dirty="0" smtClean="0">
                <a:effectLst/>
              </a:rPr>
              <a:t>	return </a:t>
            </a:r>
            <a:r>
              <a:rPr lang="en-US" altLang="en-US" sz="1600" dirty="0">
                <a:effectLst/>
              </a:rPr>
              <a:t>-1;</a:t>
            </a:r>
          </a:p>
          <a:p>
            <a:pPr lvl="1" eaLnBrk="1" hangingPunct="1">
              <a:buFont typeface="Monotype Sorts" pitchFamily="2" charset="2"/>
              <a:buNone/>
            </a:pPr>
            <a:r>
              <a:rPr lang="en-US" altLang="en-US" sz="1600" dirty="0"/>
              <a:t>	</a:t>
            </a:r>
            <a:r>
              <a:rPr lang="en-US" altLang="en-US" sz="1600" b="1" dirty="0">
                <a:effectLst>
                  <a:glow rad="101600">
                    <a:srgbClr val="FFC000">
                      <a:alpha val="60000"/>
                    </a:srgbClr>
                  </a:glow>
                </a:effectLst>
              </a:rPr>
              <a:t>else {</a:t>
            </a:r>
          </a:p>
          <a:p>
            <a:pPr lvl="1" eaLnBrk="1" hangingPunct="1">
              <a:buFont typeface="Monotype Sorts" pitchFamily="2" charset="2"/>
              <a:buNone/>
            </a:pPr>
            <a:r>
              <a:rPr lang="en-US" altLang="en-US" sz="1600" b="1" dirty="0">
                <a:effectLst>
                  <a:glow rad="101600">
                    <a:srgbClr val="FFC000">
                      <a:alpha val="60000"/>
                    </a:srgbClr>
                  </a:glow>
                </a:effectLst>
              </a:rPr>
              <a:t>		  </a:t>
            </a:r>
            <a:r>
              <a:rPr lang="en-US" altLang="en-US" sz="1600" b="1" dirty="0" err="1">
                <a:effectLst>
                  <a:glow rad="101600">
                    <a:srgbClr val="FFC000">
                      <a:alpha val="60000"/>
                    </a:srgbClr>
                  </a:glow>
                </a:effectLst>
              </a:rPr>
              <a:t>int</a:t>
            </a:r>
            <a:r>
              <a:rPr lang="en-US" altLang="en-US" sz="1600" b="1" dirty="0">
                <a:effectLst>
                  <a:glow rad="101600">
                    <a:srgbClr val="FFC000">
                      <a:alpha val="60000"/>
                    </a:srgbClr>
                  </a:glow>
                </a:effectLst>
              </a:rPr>
              <a:t> mid = (first + last) / 2;</a:t>
            </a:r>
          </a:p>
          <a:p>
            <a:pPr eaLnBrk="1" hangingPunct="1">
              <a:spcBef>
                <a:spcPts val="600"/>
              </a:spcBef>
              <a:buFont typeface="Monotype Sorts" pitchFamily="2" charset="2"/>
              <a:buNone/>
            </a:pPr>
            <a:r>
              <a:rPr lang="en-US" altLang="en-US" sz="1600" dirty="0"/>
              <a:t>		  </a:t>
            </a:r>
            <a:r>
              <a:rPr lang="en-US" altLang="en-US" sz="1600" b="1" dirty="0">
                <a:effectLst>
                  <a:glow rad="101600">
                    <a:srgbClr val="FFC000">
                      <a:alpha val="60000"/>
                    </a:srgbClr>
                  </a:glow>
                </a:effectLst>
              </a:rPr>
              <a:t>if (k == E[mid]) return mid;</a:t>
            </a:r>
          </a:p>
          <a:p>
            <a:pPr eaLnBrk="1" hangingPunct="1">
              <a:spcBef>
                <a:spcPts val="600"/>
              </a:spcBef>
              <a:buFont typeface="Monotype Sorts" pitchFamily="2" charset="2"/>
              <a:buNone/>
            </a:pPr>
            <a:r>
              <a:rPr lang="en-US" altLang="en-US" sz="1600" dirty="0">
                <a:cs typeface="Arial" panose="020B0604020202020204" pitchFamily="34" charset="0"/>
              </a:rPr>
              <a:t>		  else if (k &lt; E[mid])</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Tree>
    <p:extLst>
      <p:ext uri="{BB962C8B-B14F-4D97-AF65-F5344CB8AC3E}">
        <p14:creationId xmlns:p14="http://schemas.microsoft.com/office/powerpoint/2010/main" val="334781755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dirty="0">
                <a:effectLst/>
              </a:rPr>
              <a:t>	if (last &lt; </a:t>
            </a:r>
            <a:r>
              <a:rPr lang="en-US" altLang="en-US" sz="1600" dirty="0" smtClean="0">
                <a:effectLst/>
              </a:rPr>
              <a:t>first)</a:t>
            </a:r>
          </a:p>
          <a:p>
            <a:pPr lvl="1" eaLnBrk="1" hangingPunct="1">
              <a:buFont typeface="Monotype Sorts" pitchFamily="2" charset="2"/>
              <a:buNone/>
            </a:pPr>
            <a:r>
              <a:rPr lang="en-US" altLang="en-US" sz="1600" dirty="0">
                <a:effectLst/>
              </a:rPr>
              <a:t>	</a:t>
            </a:r>
            <a:r>
              <a:rPr lang="en-US" altLang="en-US" sz="1600" dirty="0" smtClean="0">
                <a:effectLst/>
              </a:rPr>
              <a:t>	return </a:t>
            </a:r>
            <a:r>
              <a:rPr lang="en-US" altLang="en-US" sz="1600" dirty="0">
                <a:effectLst/>
              </a:rPr>
              <a:t>-1;</a:t>
            </a:r>
          </a:p>
          <a:p>
            <a:pPr lvl="1" eaLnBrk="1" hangingPunct="1">
              <a:buFont typeface="Monotype Sorts" pitchFamily="2" charset="2"/>
              <a:buNone/>
            </a:pPr>
            <a:r>
              <a:rPr lang="en-US" altLang="en-US" sz="1600" dirty="0"/>
              <a:t>	</a:t>
            </a:r>
            <a:r>
              <a:rPr lang="en-US" altLang="en-US" sz="1600" b="1" dirty="0">
                <a:effectLst>
                  <a:glow rad="101600">
                    <a:srgbClr val="FFC000">
                      <a:alpha val="60000"/>
                    </a:srgbClr>
                  </a:glow>
                </a:effectLst>
              </a:rPr>
              <a:t>else {</a:t>
            </a:r>
          </a:p>
          <a:p>
            <a:pPr lvl="1" eaLnBrk="1" hangingPunct="1">
              <a:buFont typeface="Monotype Sorts" pitchFamily="2" charset="2"/>
              <a:buNone/>
            </a:pPr>
            <a:r>
              <a:rPr lang="en-US" altLang="en-US" sz="1600" b="1" dirty="0">
                <a:effectLst>
                  <a:glow rad="101600">
                    <a:srgbClr val="FFC000">
                      <a:alpha val="60000"/>
                    </a:srgbClr>
                  </a:glow>
                </a:effectLst>
              </a:rPr>
              <a:t>		  </a:t>
            </a:r>
            <a:r>
              <a:rPr lang="en-US" altLang="en-US" sz="1600" b="1" dirty="0" err="1">
                <a:effectLst>
                  <a:glow rad="101600">
                    <a:srgbClr val="FFC000">
                      <a:alpha val="60000"/>
                    </a:srgbClr>
                  </a:glow>
                </a:effectLst>
              </a:rPr>
              <a:t>int</a:t>
            </a:r>
            <a:r>
              <a:rPr lang="en-US" altLang="en-US" sz="1600" b="1" dirty="0">
                <a:effectLst>
                  <a:glow rad="101600">
                    <a:srgbClr val="FFC000">
                      <a:alpha val="60000"/>
                    </a:srgbClr>
                  </a:glow>
                </a:effectLst>
              </a:rPr>
              <a:t> mid = (first + last) / 2;</a:t>
            </a:r>
          </a:p>
          <a:p>
            <a:pPr eaLnBrk="1" hangingPunct="1">
              <a:spcBef>
                <a:spcPts val="600"/>
              </a:spcBef>
              <a:buFont typeface="Monotype Sorts" pitchFamily="2" charset="2"/>
              <a:buNone/>
            </a:pPr>
            <a:r>
              <a:rPr lang="en-US" altLang="en-US" sz="1600" dirty="0"/>
              <a:t>		</a:t>
            </a:r>
            <a:r>
              <a:rPr lang="en-US" altLang="en-US" sz="1600" dirty="0">
                <a:effectLst/>
              </a:rPr>
              <a:t>  if (k == E[mid]) return mid;</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b="1" dirty="0">
                <a:effectLst>
                  <a:glow rad="101600">
                    <a:srgbClr val="FFC000">
                      <a:alpha val="60000"/>
                    </a:srgbClr>
                  </a:glow>
                </a:effectLst>
              </a:rPr>
              <a:t>else if (k &lt; E[mid])</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Tree>
    <p:extLst>
      <p:ext uri="{BB962C8B-B14F-4D97-AF65-F5344CB8AC3E}">
        <p14:creationId xmlns:p14="http://schemas.microsoft.com/office/powerpoint/2010/main" val="160676630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dirty="0">
                <a:effectLst/>
              </a:rPr>
              <a:t>	if (last &lt; </a:t>
            </a:r>
            <a:r>
              <a:rPr lang="en-US" altLang="en-US" sz="1600" dirty="0" smtClean="0">
                <a:effectLst/>
              </a:rPr>
              <a:t>first)</a:t>
            </a:r>
          </a:p>
          <a:p>
            <a:pPr lvl="1" eaLnBrk="1" hangingPunct="1">
              <a:buFont typeface="Monotype Sorts" pitchFamily="2" charset="2"/>
              <a:buNone/>
            </a:pPr>
            <a:r>
              <a:rPr lang="en-US" altLang="en-US" sz="1600" dirty="0">
                <a:effectLst/>
              </a:rPr>
              <a:t>	</a:t>
            </a:r>
            <a:r>
              <a:rPr lang="en-US" altLang="en-US" sz="1600" dirty="0" smtClean="0">
                <a:effectLst/>
              </a:rPr>
              <a:t>	return </a:t>
            </a:r>
            <a:r>
              <a:rPr lang="en-US" altLang="en-US" sz="1600" dirty="0">
                <a:effectLst/>
              </a:rPr>
              <a:t>-1;</a:t>
            </a:r>
          </a:p>
          <a:p>
            <a:pPr lvl="1" eaLnBrk="1" hangingPunct="1">
              <a:buFont typeface="Monotype Sorts" pitchFamily="2" charset="2"/>
              <a:buNone/>
            </a:pPr>
            <a:r>
              <a:rPr lang="en-US" altLang="en-US" sz="1600" dirty="0"/>
              <a:t>	</a:t>
            </a:r>
            <a:r>
              <a:rPr lang="en-US" altLang="en-US" sz="1600" b="1" dirty="0">
                <a:effectLst>
                  <a:glow rad="101600">
                    <a:srgbClr val="FFC000">
                      <a:alpha val="60000"/>
                    </a:srgbClr>
                  </a:glow>
                </a:effectLst>
              </a:rPr>
              <a:t>else {</a:t>
            </a:r>
          </a:p>
          <a:p>
            <a:pPr lvl="1" eaLnBrk="1" hangingPunct="1">
              <a:buFont typeface="Monotype Sorts" pitchFamily="2" charset="2"/>
              <a:buNone/>
            </a:pPr>
            <a:r>
              <a:rPr lang="en-US" altLang="en-US" sz="1600" b="1" dirty="0">
                <a:effectLst>
                  <a:glow rad="101600">
                    <a:srgbClr val="FFC000">
                      <a:alpha val="60000"/>
                    </a:srgbClr>
                  </a:glow>
                </a:effectLst>
              </a:rPr>
              <a:t>		  </a:t>
            </a:r>
            <a:r>
              <a:rPr lang="en-US" altLang="en-US" sz="1600" b="1" dirty="0" err="1">
                <a:effectLst>
                  <a:glow rad="101600">
                    <a:srgbClr val="FFC000">
                      <a:alpha val="60000"/>
                    </a:srgbClr>
                  </a:glow>
                </a:effectLst>
              </a:rPr>
              <a:t>int</a:t>
            </a:r>
            <a:r>
              <a:rPr lang="en-US" altLang="en-US" sz="1600" b="1" dirty="0">
                <a:effectLst>
                  <a:glow rad="101600">
                    <a:srgbClr val="FFC000">
                      <a:alpha val="60000"/>
                    </a:srgbClr>
                  </a:glow>
                </a:effectLst>
              </a:rPr>
              <a:t> mid = (first + last) / 2;</a:t>
            </a:r>
          </a:p>
          <a:p>
            <a:pPr eaLnBrk="1" hangingPunct="1">
              <a:spcBef>
                <a:spcPts val="600"/>
              </a:spcBef>
              <a:buFont typeface="Monotype Sorts" pitchFamily="2" charset="2"/>
              <a:buNone/>
            </a:pPr>
            <a:r>
              <a:rPr lang="en-US" altLang="en-US" sz="1600" dirty="0"/>
              <a:t>		</a:t>
            </a:r>
            <a:r>
              <a:rPr lang="en-US" altLang="en-US" sz="1600" dirty="0">
                <a:effectLst/>
              </a:rPr>
              <a:t>  if (k == E[mid]) return mid;</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b="1" dirty="0">
                <a:effectLst>
                  <a:glow rad="101600">
                    <a:srgbClr val="FFC000">
                      <a:alpha val="60000"/>
                    </a:srgbClr>
                  </a:glow>
                </a:effectLst>
              </a:rPr>
              <a:t>else if (k &lt; E[mid])</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b="1" dirty="0">
                <a:effectLst>
                  <a:glow rad="101600">
                    <a:srgbClr val="FFC000">
                      <a:alpha val="60000"/>
                    </a:srgbClr>
                  </a:glow>
                </a:effectLst>
              </a:rPr>
              <a:t>return </a:t>
            </a:r>
            <a:r>
              <a:rPr lang="en-US" altLang="en-US" sz="1600" b="1" dirty="0" err="1">
                <a:effectLst>
                  <a:glow rad="101600">
                    <a:srgbClr val="FFC000">
                      <a:alpha val="60000"/>
                    </a:srgbClr>
                  </a:glow>
                </a:effectLst>
              </a:rPr>
              <a:t>binarySearch</a:t>
            </a:r>
            <a:r>
              <a:rPr lang="en-US" altLang="en-US" sz="1600" b="1" dirty="0">
                <a:effectLst>
                  <a:glow rad="101600">
                    <a:srgbClr val="FFC000">
                      <a:alpha val="60000"/>
                    </a:srgbClr>
                  </a:glow>
                </a:effectLst>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else </a:t>
            </a:r>
          </a:p>
          <a:p>
            <a:pPr eaLnBrk="1" hangingPunct="1">
              <a:spcBef>
                <a:spcPts val="600"/>
              </a:spcBef>
              <a:buFont typeface="Monotype Sorts" pitchFamily="2" charset="2"/>
              <a:buNone/>
            </a:pPr>
            <a:r>
              <a:rPr lang="en-US" altLang="en-US" sz="1600" dirty="0">
                <a:cs typeface="Arial" panose="020B0604020202020204" pitchFamily="34" charset="0"/>
              </a:rPr>
              <a:t>			return </a:t>
            </a:r>
            <a:r>
              <a:rPr lang="en-US" altLang="en-US" sz="1600" dirty="0" err="1">
                <a:cs typeface="Arial" panose="020B0604020202020204" pitchFamily="34" charset="0"/>
              </a:rPr>
              <a:t>binarySearch</a:t>
            </a:r>
            <a:r>
              <a:rPr lang="en-US" altLang="en-US" sz="1600" dirty="0">
                <a:cs typeface="Arial" panose="020B0604020202020204" pitchFamily="34" charset="0"/>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Tree>
    <p:extLst>
      <p:ext uri="{BB962C8B-B14F-4D97-AF65-F5344CB8AC3E}">
        <p14:creationId xmlns:p14="http://schemas.microsoft.com/office/powerpoint/2010/main" val="135555492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1"/>
          <p:cNvSpPr>
            <a:spLocks noGrp="1"/>
          </p:cNvSpPr>
          <p:nvPr>
            <p:ph sz="quarter" idx="17"/>
          </p:nvPr>
        </p:nvSpPr>
        <p:spPr>
          <a:xfrm>
            <a:off x="428625" y="2668275"/>
            <a:ext cx="8229600" cy="3987800"/>
          </a:xfrm>
        </p:spPr>
        <p:txBody>
          <a:bodyPr/>
          <a:lstStyle/>
          <a:p>
            <a:pPr lvl="1" eaLnBrk="1" hangingPunct="1">
              <a:buFont typeface="Monotype Sorts" pitchFamily="2" charset="2"/>
              <a:buNone/>
            </a:pPr>
            <a:r>
              <a:rPr lang="en-US" altLang="en-US" sz="1600" b="1" dirty="0" err="1"/>
              <a:t>int</a:t>
            </a:r>
            <a:r>
              <a:rPr lang="en-US" altLang="en-US" sz="1600" b="1" dirty="0"/>
              <a:t> </a:t>
            </a:r>
            <a:r>
              <a:rPr lang="en-US" altLang="en-US" sz="1600" b="1" dirty="0" err="1"/>
              <a:t>binarySearch</a:t>
            </a:r>
            <a:r>
              <a:rPr lang="en-US" altLang="en-US" sz="1600" b="1" dirty="0"/>
              <a:t> (</a:t>
            </a:r>
            <a:r>
              <a:rPr lang="en-US" altLang="en-US" sz="1600" b="1" dirty="0" err="1"/>
              <a:t>int</a:t>
            </a:r>
            <a:r>
              <a:rPr lang="en-US" altLang="en-US" sz="1600" b="1" dirty="0"/>
              <a:t> [ ] E, </a:t>
            </a:r>
            <a:r>
              <a:rPr lang="en-US" altLang="en-US" sz="1600" b="1" dirty="0" err="1"/>
              <a:t>int</a:t>
            </a:r>
            <a:r>
              <a:rPr lang="en-US" altLang="en-US" sz="1600" b="1" dirty="0"/>
              <a:t> first, </a:t>
            </a:r>
            <a:r>
              <a:rPr lang="en-US" altLang="en-US" sz="1600" b="1" dirty="0" err="1"/>
              <a:t>int</a:t>
            </a:r>
            <a:r>
              <a:rPr lang="en-US" altLang="en-US" sz="1600" b="1" dirty="0"/>
              <a:t> last, </a:t>
            </a:r>
            <a:r>
              <a:rPr lang="en-US" altLang="en-US" sz="1600" b="1" dirty="0" err="1"/>
              <a:t>int</a:t>
            </a:r>
            <a:r>
              <a:rPr lang="en-US" altLang="en-US" sz="1600" b="1" dirty="0"/>
              <a:t> k)</a:t>
            </a:r>
          </a:p>
          <a:p>
            <a:pPr lvl="1" eaLnBrk="1" hangingPunct="1">
              <a:buFont typeface="Monotype Sorts" pitchFamily="2" charset="2"/>
              <a:buNone/>
            </a:pPr>
            <a:r>
              <a:rPr lang="en-US" altLang="en-US" sz="1600" b="1" dirty="0"/>
              <a:t>{</a:t>
            </a:r>
          </a:p>
          <a:p>
            <a:pPr lvl="1" eaLnBrk="1" hangingPunct="1">
              <a:buFont typeface="Monotype Sorts" pitchFamily="2" charset="2"/>
              <a:buNone/>
            </a:pPr>
            <a:r>
              <a:rPr lang="en-US" altLang="en-US" sz="1600" dirty="0">
                <a:effectLst/>
              </a:rPr>
              <a:t>	if (last &lt; </a:t>
            </a:r>
            <a:r>
              <a:rPr lang="en-US" altLang="en-US" sz="1600" dirty="0" smtClean="0">
                <a:effectLst/>
              </a:rPr>
              <a:t>first)</a:t>
            </a:r>
          </a:p>
          <a:p>
            <a:pPr lvl="1" eaLnBrk="1" hangingPunct="1">
              <a:buFont typeface="Monotype Sorts" pitchFamily="2" charset="2"/>
              <a:buNone/>
            </a:pPr>
            <a:r>
              <a:rPr lang="en-US" altLang="en-US" sz="1600" dirty="0">
                <a:effectLst/>
              </a:rPr>
              <a:t>	</a:t>
            </a:r>
            <a:r>
              <a:rPr lang="en-US" altLang="en-US" sz="1600" dirty="0" smtClean="0">
                <a:effectLst/>
              </a:rPr>
              <a:t>	return </a:t>
            </a:r>
            <a:r>
              <a:rPr lang="en-US" altLang="en-US" sz="1600" dirty="0">
                <a:effectLst/>
              </a:rPr>
              <a:t>-1;</a:t>
            </a:r>
          </a:p>
          <a:p>
            <a:pPr lvl="1" eaLnBrk="1" hangingPunct="1">
              <a:buFont typeface="Monotype Sorts" pitchFamily="2" charset="2"/>
              <a:buNone/>
            </a:pPr>
            <a:r>
              <a:rPr lang="en-US" altLang="en-US" sz="1600" dirty="0"/>
              <a:t>	</a:t>
            </a:r>
            <a:r>
              <a:rPr lang="en-US" altLang="en-US" sz="1600" b="1" dirty="0">
                <a:effectLst>
                  <a:glow rad="101600">
                    <a:srgbClr val="FFC000">
                      <a:alpha val="60000"/>
                    </a:srgbClr>
                  </a:glow>
                </a:effectLst>
              </a:rPr>
              <a:t>else {</a:t>
            </a:r>
          </a:p>
          <a:p>
            <a:pPr lvl="1" eaLnBrk="1" hangingPunct="1">
              <a:buFont typeface="Monotype Sorts" pitchFamily="2" charset="2"/>
              <a:buNone/>
            </a:pPr>
            <a:r>
              <a:rPr lang="en-US" altLang="en-US" sz="1600" b="1" dirty="0">
                <a:effectLst>
                  <a:glow rad="101600">
                    <a:srgbClr val="FFC000">
                      <a:alpha val="60000"/>
                    </a:srgbClr>
                  </a:glow>
                </a:effectLst>
              </a:rPr>
              <a:t>		  </a:t>
            </a:r>
            <a:r>
              <a:rPr lang="en-US" altLang="en-US" sz="1600" b="1" dirty="0" err="1">
                <a:effectLst>
                  <a:glow rad="101600">
                    <a:srgbClr val="FFC000">
                      <a:alpha val="60000"/>
                    </a:srgbClr>
                  </a:glow>
                </a:effectLst>
              </a:rPr>
              <a:t>int</a:t>
            </a:r>
            <a:r>
              <a:rPr lang="en-US" altLang="en-US" sz="1600" b="1" dirty="0">
                <a:effectLst>
                  <a:glow rad="101600">
                    <a:srgbClr val="FFC000">
                      <a:alpha val="60000"/>
                    </a:srgbClr>
                  </a:glow>
                </a:effectLst>
              </a:rPr>
              <a:t> mid = (first + last) / 2;</a:t>
            </a:r>
          </a:p>
          <a:p>
            <a:pPr eaLnBrk="1" hangingPunct="1">
              <a:spcBef>
                <a:spcPts val="600"/>
              </a:spcBef>
              <a:buFont typeface="Monotype Sorts" pitchFamily="2" charset="2"/>
              <a:buNone/>
            </a:pPr>
            <a:r>
              <a:rPr lang="en-US" altLang="en-US" sz="1600" dirty="0"/>
              <a:t>		</a:t>
            </a:r>
            <a:r>
              <a:rPr lang="en-US" altLang="en-US" sz="1600" dirty="0">
                <a:effectLst/>
              </a:rPr>
              <a:t>  if (k == E[mid]) return mid;</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dirty="0">
                <a:effectLst/>
                <a:cs typeface="Arial" panose="020B0604020202020204" pitchFamily="34" charset="0"/>
              </a:rPr>
              <a:t>  </a:t>
            </a:r>
            <a:r>
              <a:rPr lang="en-US" altLang="en-US" sz="1600" dirty="0">
                <a:effectLst/>
              </a:rPr>
              <a:t>else if (k &lt; E[mid])</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dirty="0">
                <a:effectLst/>
              </a:rPr>
              <a:t>return </a:t>
            </a:r>
            <a:r>
              <a:rPr lang="en-US" altLang="en-US" sz="1600" dirty="0" err="1">
                <a:effectLst/>
              </a:rPr>
              <a:t>binarySearch</a:t>
            </a:r>
            <a:r>
              <a:rPr lang="en-US" altLang="en-US" sz="1600" dirty="0">
                <a:effectLst/>
              </a:rPr>
              <a:t> (E, first, mid − 1, k);</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b="1" dirty="0">
                <a:effectLst>
                  <a:glow rad="101600">
                    <a:srgbClr val="FFC000">
                      <a:alpha val="60000"/>
                    </a:srgbClr>
                  </a:glow>
                </a:effectLst>
              </a:rPr>
              <a:t>else </a:t>
            </a:r>
          </a:p>
          <a:p>
            <a:pPr eaLnBrk="1" hangingPunct="1">
              <a:spcBef>
                <a:spcPts val="600"/>
              </a:spcBef>
              <a:buFont typeface="Monotype Sorts" pitchFamily="2" charset="2"/>
              <a:buNone/>
            </a:pPr>
            <a:r>
              <a:rPr lang="en-US" altLang="en-US" sz="1600" dirty="0">
                <a:cs typeface="Arial" panose="020B0604020202020204" pitchFamily="34" charset="0"/>
              </a:rPr>
              <a:t>			</a:t>
            </a:r>
            <a:r>
              <a:rPr lang="en-US" altLang="en-US" sz="1600" b="1" dirty="0">
                <a:effectLst>
                  <a:glow rad="101600">
                    <a:srgbClr val="FFC000">
                      <a:alpha val="60000"/>
                    </a:srgbClr>
                  </a:glow>
                </a:effectLst>
              </a:rPr>
              <a:t>return </a:t>
            </a:r>
            <a:r>
              <a:rPr lang="en-US" altLang="en-US" sz="1600" b="1" dirty="0" err="1">
                <a:effectLst>
                  <a:glow rad="101600">
                    <a:srgbClr val="FFC000">
                      <a:alpha val="60000"/>
                    </a:srgbClr>
                  </a:glow>
                </a:effectLst>
              </a:rPr>
              <a:t>binarySearch</a:t>
            </a:r>
            <a:r>
              <a:rPr lang="en-US" altLang="en-US" sz="1600" b="1" dirty="0">
                <a:effectLst>
                  <a:glow rad="101600">
                    <a:srgbClr val="FFC000">
                      <a:alpha val="60000"/>
                    </a:srgbClr>
                  </a:glow>
                </a:effectLst>
              </a:rPr>
              <a:t> (E, mid + 1, last, k);</a:t>
            </a:r>
          </a:p>
          <a:p>
            <a:pPr lvl="1" eaLnBrk="1" hangingPunct="1">
              <a:buFont typeface="Monotype Sorts" pitchFamily="2" charset="2"/>
              <a:buNone/>
            </a:pPr>
            <a:r>
              <a:rPr lang="en-US" altLang="en-US" sz="1600" b="1" dirty="0"/>
              <a:t>}</a:t>
            </a:r>
          </a:p>
        </p:txBody>
      </p:sp>
      <p:sp>
        <p:nvSpPr>
          <p:cNvPr id="44" name="Rounded Rectangle 43"/>
          <p:cNvSpPr/>
          <p:nvPr/>
        </p:nvSpPr>
        <p:spPr>
          <a:xfrm>
            <a:off x="87688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58376" name="TextBox 44"/>
          <p:cNvSpPr txBox="1">
            <a:spLocks noChangeArrowheads="1"/>
          </p:cNvSpPr>
          <p:nvPr/>
        </p:nvSpPr>
        <p:spPr bwMode="auto">
          <a:xfrm>
            <a:off x="94832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6" name="Rounded Rectangle 45"/>
          <p:cNvSpPr/>
          <p:nvPr/>
        </p:nvSpPr>
        <p:spPr>
          <a:xfrm>
            <a:off x="141280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58378" name="TextBox 46"/>
          <p:cNvSpPr txBox="1">
            <a:spLocks noChangeArrowheads="1"/>
          </p:cNvSpPr>
          <p:nvPr/>
        </p:nvSpPr>
        <p:spPr bwMode="auto">
          <a:xfrm>
            <a:off x="1484240"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8" name="Rounded Rectangle 47"/>
          <p:cNvSpPr/>
          <p:nvPr/>
        </p:nvSpPr>
        <p:spPr>
          <a:xfrm>
            <a:off x="192061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58380" name="TextBox 48"/>
          <p:cNvSpPr txBox="1">
            <a:spLocks noChangeArrowheads="1"/>
          </p:cNvSpPr>
          <p:nvPr/>
        </p:nvSpPr>
        <p:spPr bwMode="auto">
          <a:xfrm>
            <a:off x="2004277"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8382" name="TextBox 50"/>
          <p:cNvSpPr txBox="1">
            <a:spLocks noChangeArrowheads="1"/>
          </p:cNvSpPr>
          <p:nvPr/>
        </p:nvSpPr>
        <p:spPr bwMode="auto">
          <a:xfrm>
            <a:off x="2508292" y="186920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2" name="Rounded Rectangle 51"/>
          <p:cNvSpPr/>
          <p:nvPr/>
        </p:nvSpPr>
        <p:spPr>
          <a:xfrm>
            <a:off x="2944673"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8384" name="TextBox 52"/>
          <p:cNvSpPr txBox="1">
            <a:spLocks noChangeArrowheads="1"/>
          </p:cNvSpPr>
          <p:nvPr/>
        </p:nvSpPr>
        <p:spPr bwMode="auto">
          <a:xfrm>
            <a:off x="302674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4" name="Rounded Rectangle 53"/>
          <p:cNvSpPr/>
          <p:nvPr/>
        </p:nvSpPr>
        <p:spPr>
          <a:xfrm>
            <a:off x="345932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8386" name="TextBox 54"/>
          <p:cNvSpPr txBox="1">
            <a:spLocks noChangeArrowheads="1"/>
          </p:cNvSpPr>
          <p:nvPr/>
        </p:nvSpPr>
        <p:spPr bwMode="auto">
          <a:xfrm>
            <a:off x="354139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56" name="Rounded Rectangle 55"/>
          <p:cNvSpPr/>
          <p:nvPr/>
        </p:nvSpPr>
        <p:spPr>
          <a:xfrm>
            <a:off x="3967138"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58388" name="TextBox 56"/>
          <p:cNvSpPr txBox="1">
            <a:spLocks noChangeArrowheads="1"/>
          </p:cNvSpPr>
          <p:nvPr/>
        </p:nvSpPr>
        <p:spPr bwMode="auto">
          <a:xfrm>
            <a:off x="4049209"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72" name="Rounded Rectangle 71"/>
          <p:cNvSpPr/>
          <p:nvPr/>
        </p:nvSpPr>
        <p:spPr>
          <a:xfrm>
            <a:off x="4470045" y="142312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58390" name="TextBox 72"/>
          <p:cNvSpPr txBox="1">
            <a:spLocks noChangeArrowheads="1"/>
          </p:cNvSpPr>
          <p:nvPr/>
        </p:nvSpPr>
        <p:spPr bwMode="auto">
          <a:xfrm>
            <a:off x="455211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4" name="Rounded Rectangle 73"/>
          <p:cNvSpPr/>
          <p:nvPr/>
        </p:nvSpPr>
        <p:spPr>
          <a:xfrm>
            <a:off x="496342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58392" name="TextBox 74"/>
          <p:cNvSpPr txBox="1">
            <a:spLocks noChangeArrowheads="1"/>
          </p:cNvSpPr>
          <p:nvPr/>
        </p:nvSpPr>
        <p:spPr bwMode="auto">
          <a:xfrm>
            <a:off x="5047085"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6" name="Rounded Rectangle 75"/>
          <p:cNvSpPr/>
          <p:nvPr/>
        </p:nvSpPr>
        <p:spPr>
          <a:xfrm>
            <a:off x="5456809"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58394" name="TextBox 76"/>
          <p:cNvSpPr txBox="1">
            <a:spLocks noChangeArrowheads="1"/>
          </p:cNvSpPr>
          <p:nvPr/>
        </p:nvSpPr>
        <p:spPr bwMode="auto">
          <a:xfrm>
            <a:off x="5540467"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80" name="Rounded Rectangle 79"/>
          <p:cNvSpPr/>
          <p:nvPr/>
        </p:nvSpPr>
        <p:spPr>
          <a:xfrm>
            <a:off x="5955582"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58396" name="TextBox 80"/>
          <p:cNvSpPr txBox="1">
            <a:spLocks noChangeArrowheads="1"/>
          </p:cNvSpPr>
          <p:nvPr/>
        </p:nvSpPr>
        <p:spPr bwMode="auto">
          <a:xfrm>
            <a:off x="6037653"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2" name="Rounded Rectangle 81"/>
          <p:cNvSpPr/>
          <p:nvPr/>
        </p:nvSpPr>
        <p:spPr>
          <a:xfrm>
            <a:off x="6459597"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58398" name="TextBox 82"/>
          <p:cNvSpPr txBox="1">
            <a:spLocks noChangeArrowheads="1"/>
          </p:cNvSpPr>
          <p:nvPr/>
        </p:nvSpPr>
        <p:spPr bwMode="auto">
          <a:xfrm>
            <a:off x="6541668"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4" name="Rounded Rectangle 83"/>
          <p:cNvSpPr/>
          <p:nvPr/>
        </p:nvSpPr>
        <p:spPr>
          <a:xfrm>
            <a:off x="6967416"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58400" name="TextBox 84"/>
          <p:cNvSpPr txBox="1">
            <a:spLocks noChangeArrowheads="1"/>
          </p:cNvSpPr>
          <p:nvPr/>
        </p:nvSpPr>
        <p:spPr bwMode="auto">
          <a:xfrm>
            <a:off x="7049486"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6" name="Rounded Rectangle 85"/>
          <p:cNvSpPr/>
          <p:nvPr/>
        </p:nvSpPr>
        <p:spPr>
          <a:xfrm>
            <a:off x="7471431"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58402" name="TextBox 86"/>
          <p:cNvSpPr txBox="1">
            <a:spLocks noChangeArrowheads="1"/>
          </p:cNvSpPr>
          <p:nvPr/>
        </p:nvSpPr>
        <p:spPr bwMode="auto">
          <a:xfrm>
            <a:off x="7553501" y="186920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8" name="Rounded Rectangle 87"/>
          <p:cNvSpPr/>
          <p:nvPr/>
        </p:nvSpPr>
        <p:spPr>
          <a:xfrm>
            <a:off x="7970204" y="142312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58404" name="TextBox 88"/>
          <p:cNvSpPr txBox="1">
            <a:spLocks noChangeArrowheads="1"/>
          </p:cNvSpPr>
          <p:nvPr/>
        </p:nvSpPr>
        <p:spPr bwMode="auto">
          <a:xfrm>
            <a:off x="8052274" y="186920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cxnSp>
        <p:nvCxnSpPr>
          <p:cNvPr id="90" name="Straight Arrow Connector 89"/>
          <p:cNvCxnSpPr/>
          <p:nvPr/>
        </p:nvCxnSpPr>
        <p:spPr>
          <a:xfrm flipV="1">
            <a:off x="1082602" y="20722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6" name="TextBox 90"/>
          <p:cNvSpPr txBox="1">
            <a:spLocks noChangeArrowheads="1"/>
          </p:cNvSpPr>
          <p:nvPr/>
        </p:nvSpPr>
        <p:spPr bwMode="auto">
          <a:xfrm>
            <a:off x="793677" y="2319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cxnSp>
        <p:nvCxnSpPr>
          <p:cNvPr id="92" name="Straight Arrow Connector 91"/>
          <p:cNvCxnSpPr/>
          <p:nvPr/>
        </p:nvCxnSpPr>
        <p:spPr>
          <a:xfrm flipV="1">
            <a:off x="4694443" y="20851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08" name="TextBox 92"/>
          <p:cNvSpPr txBox="1">
            <a:spLocks noChangeArrowheads="1"/>
          </p:cNvSpPr>
          <p:nvPr/>
        </p:nvSpPr>
        <p:spPr bwMode="auto">
          <a:xfrm>
            <a:off x="4407106" y="23324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cxnSp>
        <p:nvCxnSpPr>
          <p:cNvPr id="94" name="Straight Arrow Connector 93"/>
          <p:cNvCxnSpPr/>
          <p:nvPr/>
        </p:nvCxnSpPr>
        <p:spPr>
          <a:xfrm flipV="1">
            <a:off x="8234363" y="209463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410" name="TextBox 94"/>
          <p:cNvSpPr txBox="1">
            <a:spLocks noChangeArrowheads="1"/>
          </p:cNvSpPr>
          <p:nvPr/>
        </p:nvSpPr>
        <p:spPr bwMode="auto">
          <a:xfrm>
            <a:off x="7947025" y="23228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sp>
        <p:nvSpPr>
          <p:cNvPr id="2" name="Text Placeholder 1"/>
          <p:cNvSpPr>
            <a:spLocks noGrp="1"/>
          </p:cNvSpPr>
          <p:nvPr>
            <p:ph type="body" sz="quarter" idx="16"/>
          </p:nvPr>
        </p:nvSpPr>
        <p:spPr/>
        <p:txBody>
          <a:bodyPr/>
          <a:lstStyle/>
          <a:p>
            <a:r>
              <a:rPr lang="en-GB" dirty="0" smtClean="0"/>
              <a:t>Binary Search</a:t>
            </a:r>
            <a:endParaRPr lang="en-GB" dirty="0"/>
          </a:p>
        </p:txBody>
      </p:sp>
      <p:sp>
        <p:nvSpPr>
          <p:cNvPr id="40" name="Text Box 5"/>
          <p:cNvSpPr txBox="1">
            <a:spLocks noChangeArrowheads="1"/>
          </p:cNvSpPr>
          <p:nvPr/>
        </p:nvSpPr>
        <p:spPr bwMode="auto">
          <a:xfrm>
            <a:off x="1108330" y="6056395"/>
            <a:ext cx="32399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15263"/>
              </a:buClr>
              <a:buSzPct val="75000"/>
              <a:buFont typeface="Wingdings" panose="05000000000000000000" pitchFamily="2" charset="2"/>
              <a:buChar char="q"/>
              <a:defRPr sz="3200">
                <a:solidFill>
                  <a:srgbClr val="315263"/>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20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0" dirty="0">
                <a:solidFill>
                  <a:srgbClr val="C00000"/>
                </a:solidFill>
                <a:latin typeface="+mn-lt"/>
              </a:rPr>
              <a:t>Non-recursive version possible</a:t>
            </a:r>
          </a:p>
        </p:txBody>
      </p:sp>
    </p:spTree>
    <p:extLst>
      <p:ext uri="{BB962C8B-B14F-4D97-AF65-F5344CB8AC3E}">
        <p14:creationId xmlns:p14="http://schemas.microsoft.com/office/powerpoint/2010/main" val="32683044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defRPr/>
            </a:pPr>
            <a:r>
              <a:rPr lang="en-US" altLang="en-US" b="1" i="0" dirty="0">
                <a:effectLst>
                  <a:glow rad="101600">
                    <a:srgbClr val="FFC000">
                      <a:alpha val="60000"/>
                    </a:srgbClr>
                  </a:glow>
                </a:effectLst>
              </a:rPr>
              <a:t>If (there is no more data to examine)</a:t>
            </a:r>
          </a:p>
          <a:p>
            <a:pPr lvl="1">
              <a:buFont typeface="Monotype Sorts" pitchFamily="2" charset="2"/>
              <a:buNone/>
              <a:defRPr/>
            </a:pPr>
            <a:r>
              <a:rPr lang="en-US" altLang="en-US" i="0" dirty="0"/>
              <a:t>	fail;</a:t>
            </a:r>
          </a:p>
          <a:p>
            <a:pPr lvl="1">
              <a:buFont typeface="Monotype Sorts" pitchFamily="2" charset="2"/>
              <a:buNone/>
              <a:defRPr/>
            </a:pPr>
            <a:r>
              <a:rPr lang="en-US" altLang="en-US" i="0" dirty="0"/>
              <a:t>else {</a:t>
            </a:r>
          </a:p>
          <a:p>
            <a:pPr lvl="1">
              <a:buFont typeface="Monotype Sorts" pitchFamily="2" charset="2"/>
              <a:buNone/>
              <a:defRPr/>
            </a:pPr>
            <a:r>
              <a:rPr lang="en-US" altLang="en-US" i="0" dirty="0"/>
              <a:t>		examine one datum;</a:t>
            </a:r>
          </a:p>
          <a:p>
            <a:pPr lvl="1">
              <a:buFont typeface="Monotype Sorts" pitchFamily="2" charset="2"/>
              <a:buNone/>
              <a:defRPr/>
            </a:pPr>
            <a:r>
              <a:rPr lang="en-US" altLang="en-US" i="0" dirty="0"/>
              <a:t>		if (this datum is what we want)</a:t>
            </a:r>
          </a:p>
          <a:p>
            <a:pPr lvl="1">
              <a:buFont typeface="Monotype Sorts" pitchFamily="2" charset="2"/>
              <a:buNone/>
              <a:defRPr/>
            </a:pPr>
            <a:r>
              <a:rPr lang="en-US" altLang="en-US" i="0" dirty="0"/>
              <a:t>			succeed;</a:t>
            </a:r>
          </a:p>
          <a:p>
            <a:pPr lvl="1">
              <a:buFont typeface="Monotype Sorts" pitchFamily="2" charset="2"/>
              <a:buNone/>
              <a:defRPr/>
            </a:pPr>
            <a:r>
              <a:rPr lang="en-US" altLang="en-US" i="0" dirty="0"/>
              <a:t>		else</a:t>
            </a:r>
          </a:p>
          <a:p>
            <a:pPr lvl="1">
              <a:buFont typeface="Monotype Sorts" pitchFamily="2" charset="2"/>
              <a:buNone/>
              <a:defRPr/>
            </a:pPr>
            <a:r>
              <a:rPr lang="en-US" altLang="en-US" i="0" dirty="0"/>
              <a:t>			keep searching in remaining data;</a:t>
            </a:r>
          </a:p>
          <a:p>
            <a:pPr lvl="1">
              <a:buFont typeface="Monotype Sorts" pitchFamily="2" charset="2"/>
              <a:buNone/>
              <a:defRPr/>
            </a:pPr>
            <a:r>
              <a:rPr lang="en-US" altLang="en-US" i="0" dirty="0"/>
              <a:t>	  }</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216821" y="3293397"/>
            <a:ext cx="6400800" cy="594139"/>
          </a:xfrm>
        </p:spPr>
        <p:txBody>
          <a:bodyPr/>
          <a:lstStyle/>
          <a:p>
            <a:r>
              <a:rPr lang="en-GB" dirty="0"/>
              <a:t>Binary Search </a:t>
            </a:r>
          </a:p>
          <a:p>
            <a:r>
              <a:rPr lang="en-GB" dirty="0" smtClean="0"/>
              <a:t>(Example 1)</a:t>
            </a:r>
            <a:endParaRPr lang="en-GB" dirty="0"/>
          </a:p>
          <a:p>
            <a:endParaRPr lang="en-GB" dirty="0"/>
          </a:p>
        </p:txBody>
      </p:sp>
    </p:spTree>
    <p:extLst>
      <p:ext uri="{BB962C8B-B14F-4D97-AF65-F5344CB8AC3E}">
        <p14:creationId xmlns:p14="http://schemas.microsoft.com/office/powerpoint/2010/main" val="911700394"/>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sz="quarter" idx="17"/>
          </p:nvPr>
        </p:nvSpPr>
        <p:spPr>
          <a:xfrm>
            <a:off x="457200" y="1471613"/>
            <a:ext cx="8229600" cy="885825"/>
          </a:xfrm>
        </p:spPr>
        <p:txBody>
          <a:bodyPr/>
          <a:lstStyle/>
          <a:p>
            <a:pPr marL="0" indent="0" eaLnBrk="1" hangingPunct="1">
              <a:buNone/>
            </a:pPr>
            <a:r>
              <a:rPr lang="en-US" altLang="en-US" dirty="0"/>
              <a:t>Binary search for target </a:t>
            </a:r>
            <a:r>
              <a:rPr lang="en-US" altLang="en-US" b="1" dirty="0"/>
              <a:t>33</a:t>
            </a:r>
          </a:p>
        </p:txBody>
      </p:sp>
      <p:sp>
        <p:nvSpPr>
          <p:cNvPr id="40"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38" name="Rounded Rectangle 37"/>
          <p:cNvSpPr/>
          <p:nvPr/>
        </p:nvSpPr>
        <p:spPr>
          <a:xfrm>
            <a:off x="87688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3" name="Rounded Rectangle 42"/>
          <p:cNvSpPr/>
          <p:nvPr/>
        </p:nvSpPr>
        <p:spPr>
          <a:xfrm>
            <a:off x="1412802"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5"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7" name="Rounded Rectangle 46"/>
          <p:cNvSpPr/>
          <p:nvPr/>
        </p:nvSpPr>
        <p:spPr>
          <a:xfrm>
            <a:off x="1920619"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9" name="TextBox 48"/>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1" name="Rounded Rectangle 50"/>
          <p:cNvSpPr/>
          <p:nvPr/>
        </p:nvSpPr>
        <p:spPr>
          <a:xfrm>
            <a:off x="2424634"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3"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5"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7" name="Rounded Rectangle 56"/>
          <p:cNvSpPr/>
          <p:nvPr/>
        </p:nvSpPr>
        <p:spPr>
          <a:xfrm>
            <a:off x="345932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59"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1" name="Rounded Rectangle 60"/>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3"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5" name="Rounded Rectangle 64"/>
          <p:cNvSpPr/>
          <p:nvPr/>
        </p:nvSpPr>
        <p:spPr>
          <a:xfrm>
            <a:off x="4470045"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67"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69" name="Rounded Rectangle 68"/>
          <p:cNvSpPr/>
          <p:nvPr/>
        </p:nvSpPr>
        <p:spPr>
          <a:xfrm>
            <a:off x="4963427"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1"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2" name="Rounded Rectangle 71"/>
          <p:cNvSpPr/>
          <p:nvPr/>
        </p:nvSpPr>
        <p:spPr>
          <a:xfrm>
            <a:off x="5456809"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3"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75" name="Rounded Rectangle 74"/>
          <p:cNvSpPr/>
          <p:nvPr/>
        </p:nvSpPr>
        <p:spPr>
          <a:xfrm>
            <a:off x="5955582"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76"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77" name="Rounded Rectangle 76"/>
          <p:cNvSpPr/>
          <p:nvPr/>
        </p:nvSpPr>
        <p:spPr>
          <a:xfrm>
            <a:off x="6459597"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78"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79" name="Rounded Rectangle 78"/>
          <p:cNvSpPr/>
          <p:nvPr/>
        </p:nvSpPr>
        <p:spPr>
          <a:xfrm>
            <a:off x="6967416"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0"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1" name="Rounded Rectangle 80"/>
          <p:cNvSpPr/>
          <p:nvPr/>
        </p:nvSpPr>
        <p:spPr>
          <a:xfrm>
            <a:off x="747143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2"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3" name="Rounded Rectangle 82"/>
          <p:cNvSpPr/>
          <p:nvPr/>
        </p:nvSpPr>
        <p:spPr>
          <a:xfrm>
            <a:off x="7970204"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4"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grpSp>
        <p:nvGrpSpPr>
          <p:cNvPr id="2" name="Group 1"/>
          <p:cNvGrpSpPr/>
          <p:nvPr/>
        </p:nvGrpSpPr>
        <p:grpSpPr>
          <a:xfrm>
            <a:off x="793677" y="2700883"/>
            <a:ext cx="619125" cy="587033"/>
            <a:chOff x="793677" y="2700883"/>
            <a:chExt cx="619125" cy="587033"/>
          </a:xfrm>
        </p:grpSpPr>
        <p:cxnSp>
          <p:nvCxnSpPr>
            <p:cNvPr id="85" name="Straight Arrow Connector 84"/>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3" name="Group 2"/>
          <p:cNvGrpSpPr/>
          <p:nvPr/>
        </p:nvGrpSpPr>
        <p:grpSpPr>
          <a:xfrm>
            <a:off x="7947025" y="2723283"/>
            <a:ext cx="619125" cy="567983"/>
            <a:chOff x="7947025" y="2723283"/>
            <a:chExt cx="619125" cy="567983"/>
          </a:xfrm>
        </p:grpSpPr>
        <p:cxnSp>
          <p:nvCxnSpPr>
            <p:cNvPr id="89" name="Straight Arrow Connector 8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2" name="Rounded Rectangle 41"/>
          <p:cNvSpPr/>
          <p:nvPr/>
        </p:nvSpPr>
        <p:spPr>
          <a:xfrm>
            <a:off x="1412802"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6" name="Rounded Rectangle 45"/>
          <p:cNvSpPr/>
          <p:nvPr/>
        </p:nvSpPr>
        <p:spPr>
          <a:xfrm>
            <a:off x="1920619"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8" name="Rounded Rectangle 57"/>
          <p:cNvSpPr/>
          <p:nvPr/>
        </p:nvSpPr>
        <p:spPr>
          <a:xfrm>
            <a:off x="345932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2" name="Rounded Rectangle 61"/>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6" name="Rounded Rectangle 65"/>
          <p:cNvSpPr/>
          <p:nvPr/>
        </p:nvSpPr>
        <p:spPr>
          <a:xfrm>
            <a:off x="4470045" y="205177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7</a:t>
            </a:r>
          </a:p>
        </p:txBody>
      </p:sp>
      <p:sp>
        <p:nvSpPr>
          <p:cNvPr id="70" name="Rounded Rectangle 69"/>
          <p:cNvSpPr/>
          <p:nvPr/>
        </p:nvSpPr>
        <p:spPr>
          <a:xfrm>
            <a:off x="4963427"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8</a:t>
            </a:r>
          </a:p>
        </p:txBody>
      </p:sp>
      <p:sp>
        <p:nvSpPr>
          <p:cNvPr id="74" name="Rounded Rectangle 73"/>
          <p:cNvSpPr/>
          <p:nvPr/>
        </p:nvSpPr>
        <p:spPr>
          <a:xfrm>
            <a:off x="5456809"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9</a:t>
            </a:r>
          </a:p>
        </p:txBody>
      </p:sp>
      <p:sp>
        <p:nvSpPr>
          <p:cNvPr id="78" name="Rounded Rectangle 77"/>
          <p:cNvSpPr/>
          <p:nvPr/>
        </p:nvSpPr>
        <p:spPr>
          <a:xfrm>
            <a:off x="5955582"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10</a:t>
            </a:r>
          </a:p>
        </p:txBody>
      </p:sp>
      <p:sp>
        <p:nvSpPr>
          <p:cNvPr id="81" name="Rounded Rectangle 80"/>
          <p:cNvSpPr/>
          <p:nvPr/>
        </p:nvSpPr>
        <p:spPr>
          <a:xfrm>
            <a:off x="6459597"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11</a:t>
            </a:r>
          </a:p>
        </p:txBody>
      </p:sp>
      <p:sp>
        <p:nvSpPr>
          <p:cNvPr id="83" name="Rounded Rectangle 82"/>
          <p:cNvSpPr/>
          <p:nvPr/>
        </p:nvSpPr>
        <p:spPr>
          <a:xfrm>
            <a:off x="6967416"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12</a:t>
            </a:r>
          </a:p>
        </p:txBody>
      </p:sp>
      <p:sp>
        <p:nvSpPr>
          <p:cNvPr id="85" name="Rounded Rectangle 84"/>
          <p:cNvSpPr/>
          <p:nvPr/>
        </p:nvSpPr>
        <p:spPr>
          <a:xfrm>
            <a:off x="747143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13</a:t>
            </a:r>
          </a:p>
        </p:txBody>
      </p:sp>
      <p:sp>
        <p:nvSpPr>
          <p:cNvPr id="87" name="Rounded Rectangle 86"/>
          <p:cNvSpPr/>
          <p:nvPr/>
        </p:nvSpPr>
        <p:spPr>
          <a:xfrm>
            <a:off x="7970204"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14</a:t>
            </a:r>
          </a:p>
        </p:txBody>
      </p:sp>
      <p:grpSp>
        <p:nvGrpSpPr>
          <p:cNvPr id="89" name="Group 88"/>
          <p:cNvGrpSpPr/>
          <p:nvPr/>
        </p:nvGrpSpPr>
        <p:grpSpPr>
          <a:xfrm>
            <a:off x="793677" y="2700883"/>
            <a:ext cx="619125" cy="587033"/>
            <a:chOff x="793677" y="2700883"/>
            <a:chExt cx="619125" cy="58703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2" name="Group 91"/>
          <p:cNvGrpSpPr/>
          <p:nvPr/>
        </p:nvGrpSpPr>
        <p:grpSpPr>
          <a:xfrm>
            <a:off x="7947025" y="2723283"/>
            <a:ext cx="619125" cy="567983"/>
            <a:chOff x="7947025" y="2723283"/>
            <a:chExt cx="619125" cy="567983"/>
          </a:xfrm>
        </p:grpSpPr>
        <p:cxnSp>
          <p:nvCxnSpPr>
            <p:cNvPr id="93" name="Straight Arrow Connector 92"/>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2" name="Group 1"/>
          <p:cNvGrpSpPr/>
          <p:nvPr/>
        </p:nvGrpSpPr>
        <p:grpSpPr>
          <a:xfrm>
            <a:off x="4407106" y="2732808"/>
            <a:ext cx="617537" cy="587033"/>
            <a:chOff x="4407106" y="2732808"/>
            <a:chExt cx="617537" cy="587033"/>
          </a:xfrm>
        </p:grpSpPr>
        <p:cxnSp>
          <p:nvCxnSpPr>
            <p:cNvPr id="95" name="Straight Arrow Connector 94"/>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6"/>
                                        </p:tgtEl>
                                      </p:cBhvr>
                                    </p:animEffect>
                                    <p:animScale>
                                      <p:cBhvr>
                                        <p:cTn id="12" dur="250" autoRev="1" fill="hold"/>
                                        <p:tgtEl>
                                          <p:spTgt spid="6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2" name="Rounded Rectangle 41"/>
          <p:cNvSpPr/>
          <p:nvPr/>
        </p:nvSpPr>
        <p:spPr>
          <a:xfrm>
            <a:off x="1412802"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6" name="Rounded Rectangle 45"/>
          <p:cNvSpPr/>
          <p:nvPr/>
        </p:nvSpPr>
        <p:spPr>
          <a:xfrm>
            <a:off x="1920619"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4</a:t>
            </a:r>
          </a:p>
        </p:txBody>
      </p:sp>
      <p:sp>
        <p:nvSpPr>
          <p:cNvPr id="58" name="Rounded Rectangle 57"/>
          <p:cNvSpPr/>
          <p:nvPr/>
        </p:nvSpPr>
        <p:spPr>
          <a:xfrm>
            <a:off x="345932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2" name="Rounded Rectangle 61"/>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793677" y="2700883"/>
            <a:ext cx="619125" cy="587033"/>
            <a:chOff x="793677" y="2700883"/>
            <a:chExt cx="619125" cy="58703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2" name="Group 91"/>
          <p:cNvGrpSpPr/>
          <p:nvPr/>
        </p:nvGrpSpPr>
        <p:grpSpPr>
          <a:xfrm>
            <a:off x="3889375" y="2723283"/>
            <a:ext cx="619125" cy="567983"/>
            <a:chOff x="7947025" y="2723283"/>
            <a:chExt cx="619125" cy="567983"/>
          </a:xfrm>
        </p:grpSpPr>
        <p:cxnSp>
          <p:nvCxnSpPr>
            <p:cNvPr id="93" name="Straight Arrow Connector 92"/>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Tree>
    <p:extLst>
      <p:ext uri="{BB962C8B-B14F-4D97-AF65-F5344CB8AC3E}">
        <p14:creationId xmlns:p14="http://schemas.microsoft.com/office/powerpoint/2010/main" val="380056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1"/>
                                        </p:tgtEl>
                                      </p:cBhvr>
                                    </p:animEffect>
                                    <p:animScale>
                                      <p:cBhvr>
                                        <p:cTn id="10" dur="250" autoRev="1" fill="hold"/>
                                        <p:tgtEl>
                                          <p:spTgt spid="41"/>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89"/>
                                        </p:tgtEl>
                                      </p:cBhvr>
                                    </p:animEffect>
                                    <p:animScale>
                                      <p:cBhvr>
                                        <p:cTn id="13" dur="250" autoRev="1" fill="hold"/>
                                        <p:tgtEl>
                                          <p:spTgt spid="89"/>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62"/>
                                        </p:tgtEl>
                                      </p:cBhvr>
                                    </p:animEffect>
                                    <p:animScale>
                                      <p:cBhvr>
                                        <p:cTn id="18" dur="250" autoRev="1" fill="hold"/>
                                        <p:tgtEl>
                                          <p:spTgt spid="62"/>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64"/>
                                        </p:tgtEl>
                                      </p:cBhvr>
                                    </p:animEffect>
                                    <p:animScale>
                                      <p:cBhvr>
                                        <p:cTn id="21" dur="250" autoRev="1" fill="hold"/>
                                        <p:tgtEl>
                                          <p:spTgt spid="64"/>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92"/>
                                        </p:tgtEl>
                                      </p:cBhvr>
                                    </p:animEffect>
                                    <p:animScale>
                                      <p:cBhvr>
                                        <p:cTn id="24" dur="250" autoRev="1" fill="hold"/>
                                        <p:tgtEl>
                                          <p:spTgt spid="9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62" grpId="0" animBg="1"/>
      <p:bldP spid="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0</a:t>
            </a:r>
          </a:p>
        </p:txBody>
      </p:sp>
      <p:sp>
        <p:nvSpPr>
          <p:cNvPr id="42" name="Rounded Rectangle 41"/>
          <p:cNvSpPr/>
          <p:nvPr/>
        </p:nvSpPr>
        <p:spPr>
          <a:xfrm>
            <a:off x="1412802"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1</a:t>
            </a:r>
          </a:p>
        </p:txBody>
      </p:sp>
      <p:sp>
        <p:nvSpPr>
          <p:cNvPr id="46" name="Rounded Rectangle 45"/>
          <p:cNvSpPr/>
          <p:nvPr/>
        </p:nvSpPr>
        <p:spPr>
          <a:xfrm>
            <a:off x="1920619"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2</a:t>
            </a:r>
          </a:p>
        </p:txBody>
      </p:sp>
      <p:sp>
        <p:nvSpPr>
          <p:cNvPr id="50" name="Rounded Rectangle 49"/>
          <p:cNvSpPr/>
          <p:nvPr/>
        </p:nvSpPr>
        <p:spPr>
          <a:xfrm>
            <a:off x="2424634" y="205177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4</a:t>
            </a:r>
          </a:p>
        </p:txBody>
      </p:sp>
      <p:sp>
        <p:nvSpPr>
          <p:cNvPr id="58" name="Rounded Rectangle 57"/>
          <p:cNvSpPr/>
          <p:nvPr/>
        </p:nvSpPr>
        <p:spPr>
          <a:xfrm>
            <a:off x="345932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2" name="Rounded Rectangle 61"/>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793677" y="2700883"/>
            <a:ext cx="619125" cy="587033"/>
            <a:chOff x="793677" y="2700883"/>
            <a:chExt cx="619125" cy="58703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2" name="Group 91"/>
          <p:cNvGrpSpPr/>
          <p:nvPr/>
        </p:nvGrpSpPr>
        <p:grpSpPr>
          <a:xfrm>
            <a:off x="3889375" y="2723283"/>
            <a:ext cx="619125" cy="567983"/>
            <a:chOff x="7947025" y="2723283"/>
            <a:chExt cx="619125" cy="567983"/>
          </a:xfrm>
        </p:grpSpPr>
        <p:cxnSp>
          <p:nvCxnSpPr>
            <p:cNvPr id="93" name="Straight Arrow Connector 92"/>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45" name="Group 44"/>
          <p:cNvGrpSpPr/>
          <p:nvPr/>
        </p:nvGrpSpPr>
        <p:grpSpPr>
          <a:xfrm>
            <a:off x="2368756" y="2713758"/>
            <a:ext cx="617537" cy="587033"/>
            <a:chOff x="4407106" y="2732808"/>
            <a:chExt cx="617537" cy="587033"/>
          </a:xfrm>
        </p:grpSpPr>
        <p:cxnSp>
          <p:nvCxnSpPr>
            <p:cNvPr id="47" name="Straight Arrow Connector 46"/>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Tree>
    <p:extLst>
      <p:ext uri="{BB962C8B-B14F-4D97-AF65-F5344CB8AC3E}">
        <p14:creationId xmlns:p14="http://schemas.microsoft.com/office/powerpoint/2010/main" val="4055324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0"/>
                                        </p:tgtEl>
                                      </p:cBhvr>
                                    </p:animEffect>
                                    <p:animScale>
                                      <p:cBhvr>
                                        <p:cTn id="12" dur="250" autoRev="1" fill="hold"/>
                                        <p:tgtEl>
                                          <p:spTgt spid="50"/>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52"/>
                                        </p:tgtEl>
                                      </p:cBhvr>
                                    </p:animEffect>
                                    <p:animScale>
                                      <p:cBhvr>
                                        <p:cTn id="15"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p:bldP spid="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0</a:t>
            </a:r>
          </a:p>
        </p:txBody>
      </p:sp>
      <p:sp>
        <p:nvSpPr>
          <p:cNvPr id="42" name="Rounded Rectangle 41"/>
          <p:cNvSpPr/>
          <p:nvPr/>
        </p:nvSpPr>
        <p:spPr>
          <a:xfrm>
            <a:off x="141280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1</a:t>
            </a:r>
          </a:p>
        </p:txBody>
      </p:sp>
      <p:sp>
        <p:nvSpPr>
          <p:cNvPr id="46" name="Rounded Rectangle 45"/>
          <p:cNvSpPr/>
          <p:nvPr/>
        </p:nvSpPr>
        <p:spPr>
          <a:xfrm>
            <a:off x="192061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2</a:t>
            </a:r>
          </a:p>
        </p:txBody>
      </p:sp>
      <p:sp>
        <p:nvSpPr>
          <p:cNvPr id="50" name="Rounded Rectangle 49"/>
          <p:cNvSpPr/>
          <p:nvPr/>
        </p:nvSpPr>
        <p:spPr>
          <a:xfrm>
            <a:off x="242463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4</a:t>
            </a:r>
          </a:p>
        </p:txBody>
      </p:sp>
      <p:sp>
        <p:nvSpPr>
          <p:cNvPr id="58" name="Rounded Rectangle 57"/>
          <p:cNvSpPr/>
          <p:nvPr/>
        </p:nvSpPr>
        <p:spPr>
          <a:xfrm>
            <a:off x="3459321"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2" name="Rounded Rectangle 61"/>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2870127" y="2700883"/>
            <a:ext cx="619125" cy="587033"/>
            <a:chOff x="793677" y="2700883"/>
            <a:chExt cx="619125" cy="58703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2" name="Group 91"/>
          <p:cNvGrpSpPr/>
          <p:nvPr/>
        </p:nvGrpSpPr>
        <p:grpSpPr>
          <a:xfrm>
            <a:off x="3889375" y="2723283"/>
            <a:ext cx="619125" cy="567983"/>
            <a:chOff x="7947025" y="2723283"/>
            <a:chExt cx="619125" cy="567983"/>
          </a:xfrm>
        </p:grpSpPr>
        <p:cxnSp>
          <p:nvCxnSpPr>
            <p:cNvPr id="93" name="Straight Arrow Connector 92"/>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Tree>
    <p:extLst>
      <p:ext uri="{BB962C8B-B14F-4D97-AF65-F5344CB8AC3E}">
        <p14:creationId xmlns:p14="http://schemas.microsoft.com/office/powerpoint/2010/main" val="2004266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2"/>
                                        </p:tgtEl>
                                      </p:cBhvr>
                                    </p:animEffect>
                                    <p:animScale>
                                      <p:cBhvr>
                                        <p:cTn id="10" dur="250" autoRev="1" fill="hold"/>
                                        <p:tgtEl>
                                          <p:spTgt spid="62"/>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89"/>
                                        </p:tgtEl>
                                      </p:cBhvr>
                                    </p:animEffect>
                                    <p:animScale>
                                      <p:cBhvr>
                                        <p:cTn id="13" dur="250" autoRev="1" fill="hold"/>
                                        <p:tgtEl>
                                          <p:spTgt spid="89"/>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92"/>
                                        </p:tgtEl>
                                      </p:cBhvr>
                                    </p:animEffect>
                                    <p:animScale>
                                      <p:cBhvr>
                                        <p:cTn id="16" dur="250" autoRev="1" fill="hold"/>
                                        <p:tgtEl>
                                          <p:spTgt spid="9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3455399" y="2057946"/>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0</a:t>
            </a:r>
          </a:p>
        </p:txBody>
      </p:sp>
      <p:sp>
        <p:nvSpPr>
          <p:cNvPr id="42" name="Rounded Rectangle 41"/>
          <p:cNvSpPr/>
          <p:nvPr/>
        </p:nvSpPr>
        <p:spPr>
          <a:xfrm>
            <a:off x="141280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1</a:t>
            </a:r>
          </a:p>
        </p:txBody>
      </p:sp>
      <p:sp>
        <p:nvSpPr>
          <p:cNvPr id="46" name="Rounded Rectangle 45"/>
          <p:cNvSpPr/>
          <p:nvPr/>
        </p:nvSpPr>
        <p:spPr>
          <a:xfrm>
            <a:off x="192061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2</a:t>
            </a:r>
          </a:p>
        </p:txBody>
      </p:sp>
      <p:sp>
        <p:nvSpPr>
          <p:cNvPr id="50" name="Rounded Rectangle 49"/>
          <p:cNvSpPr/>
          <p:nvPr/>
        </p:nvSpPr>
        <p:spPr>
          <a:xfrm>
            <a:off x="242463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4</a:t>
            </a:r>
          </a:p>
        </p:txBody>
      </p:sp>
      <p:sp>
        <p:nvSpPr>
          <p:cNvPr id="58" name="Rounded Rectangle 57"/>
          <p:cNvSpPr/>
          <p:nvPr/>
        </p:nvSpPr>
        <p:spPr>
          <a:xfrm>
            <a:off x="3459321" y="205177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2" name="Rounded Rectangle 61"/>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2870127" y="2700883"/>
            <a:ext cx="619125" cy="587033"/>
            <a:chOff x="793677" y="2700883"/>
            <a:chExt cx="619125" cy="58703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2" name="Group 91"/>
          <p:cNvGrpSpPr/>
          <p:nvPr/>
        </p:nvGrpSpPr>
        <p:grpSpPr>
          <a:xfrm>
            <a:off x="3889375" y="2723283"/>
            <a:ext cx="619125" cy="567983"/>
            <a:chOff x="7947025" y="2723283"/>
            <a:chExt cx="619125" cy="567983"/>
          </a:xfrm>
        </p:grpSpPr>
        <p:cxnSp>
          <p:nvCxnSpPr>
            <p:cNvPr id="93" name="Straight Arrow Connector 92"/>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51" name="Group 50"/>
          <p:cNvGrpSpPr/>
          <p:nvPr/>
        </p:nvGrpSpPr>
        <p:grpSpPr>
          <a:xfrm>
            <a:off x="3378406" y="2694708"/>
            <a:ext cx="617537" cy="587033"/>
            <a:chOff x="4407106" y="2732808"/>
            <a:chExt cx="617537" cy="587033"/>
          </a:xfrm>
        </p:grpSpPr>
        <p:cxnSp>
          <p:nvCxnSpPr>
            <p:cNvPr id="53" name="Straight Arrow Connector 52"/>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Tree>
    <p:extLst>
      <p:ext uri="{BB962C8B-B14F-4D97-AF65-F5344CB8AC3E}">
        <p14:creationId xmlns:p14="http://schemas.microsoft.com/office/powerpoint/2010/main" val="39300417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89"/>
                                        </p:tgtEl>
                                      </p:cBhvr>
                                    </p:animEffect>
                                    <p:animScale>
                                      <p:cBhvr>
                                        <p:cTn id="10" dur="250" autoRev="1" fill="hold"/>
                                        <p:tgtEl>
                                          <p:spTgt spid="8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62"/>
                                        </p:tgtEl>
                                      </p:cBhvr>
                                    </p:animEffect>
                                    <p:animScale>
                                      <p:cBhvr>
                                        <p:cTn id="15" dur="250" autoRev="1" fill="hold"/>
                                        <p:tgtEl>
                                          <p:spTgt spid="62"/>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92"/>
                                        </p:tgtEl>
                                      </p:cBhvr>
                                    </p:animEffect>
                                    <p:animScale>
                                      <p:cBhvr>
                                        <p:cTn id="18" dur="250" autoRev="1" fill="hold"/>
                                        <p:tgtEl>
                                          <p:spTgt spid="92"/>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a:t>
            </a:r>
            <a:r>
              <a:rPr lang="en-GB" dirty="0" smtClean="0"/>
              <a:t>(Example 1)</a:t>
            </a:r>
            <a:endParaRPr lang="en-GB" dirty="0"/>
          </a:p>
        </p:txBody>
      </p:sp>
      <p:sp>
        <p:nvSpPr>
          <p:cNvPr id="40" name="Rounded Rectangle 39"/>
          <p:cNvSpPr/>
          <p:nvPr/>
        </p:nvSpPr>
        <p:spPr>
          <a:xfrm>
            <a:off x="87688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0</a:t>
            </a:r>
          </a:p>
        </p:txBody>
      </p:sp>
      <p:sp>
        <p:nvSpPr>
          <p:cNvPr id="42" name="Rounded Rectangle 41"/>
          <p:cNvSpPr/>
          <p:nvPr/>
        </p:nvSpPr>
        <p:spPr>
          <a:xfrm>
            <a:off x="141280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1</a:t>
            </a:r>
          </a:p>
        </p:txBody>
      </p:sp>
      <p:sp>
        <p:nvSpPr>
          <p:cNvPr id="46" name="Rounded Rectangle 45"/>
          <p:cNvSpPr/>
          <p:nvPr/>
        </p:nvSpPr>
        <p:spPr>
          <a:xfrm>
            <a:off x="192061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2</a:t>
            </a:r>
          </a:p>
        </p:txBody>
      </p:sp>
      <p:sp>
        <p:nvSpPr>
          <p:cNvPr id="50" name="Rounded Rectangle 49"/>
          <p:cNvSpPr/>
          <p:nvPr/>
        </p:nvSpPr>
        <p:spPr>
          <a:xfrm>
            <a:off x="242463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t>4</a:t>
            </a:r>
          </a:p>
        </p:txBody>
      </p:sp>
      <p:sp>
        <p:nvSpPr>
          <p:cNvPr id="58" name="Rounded Rectangle 57"/>
          <p:cNvSpPr/>
          <p:nvPr/>
        </p:nvSpPr>
        <p:spPr>
          <a:xfrm>
            <a:off x="3459321" y="205177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5</a:t>
            </a:r>
          </a:p>
        </p:txBody>
      </p:sp>
      <p:sp>
        <p:nvSpPr>
          <p:cNvPr id="62" name="Rounded Rectangle 61"/>
          <p:cNvSpPr/>
          <p:nvPr/>
        </p:nvSpPr>
        <p:spPr>
          <a:xfrm>
            <a:off x="3967138"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2870127" y="2700883"/>
            <a:ext cx="619125" cy="587033"/>
            <a:chOff x="793677" y="2700883"/>
            <a:chExt cx="619125" cy="58703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2" name="Group 91"/>
          <p:cNvGrpSpPr/>
          <p:nvPr/>
        </p:nvGrpSpPr>
        <p:grpSpPr>
          <a:xfrm>
            <a:off x="3889375" y="2723283"/>
            <a:ext cx="619125" cy="567983"/>
            <a:chOff x="7947025" y="2723283"/>
            <a:chExt cx="619125" cy="567983"/>
          </a:xfrm>
        </p:grpSpPr>
        <p:cxnSp>
          <p:nvCxnSpPr>
            <p:cNvPr id="93" name="Straight Arrow Connector 92"/>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51" name="Group 50"/>
          <p:cNvGrpSpPr/>
          <p:nvPr/>
        </p:nvGrpSpPr>
        <p:grpSpPr>
          <a:xfrm>
            <a:off x="3378406" y="2694708"/>
            <a:ext cx="617537" cy="587033"/>
            <a:chOff x="4407106" y="2732808"/>
            <a:chExt cx="617537" cy="587033"/>
          </a:xfrm>
        </p:grpSpPr>
        <p:cxnSp>
          <p:nvCxnSpPr>
            <p:cNvPr id="53" name="Straight Arrow Connector 52"/>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Tree>
    <p:extLst>
      <p:ext uri="{BB962C8B-B14F-4D97-AF65-F5344CB8AC3E}">
        <p14:creationId xmlns:p14="http://schemas.microsoft.com/office/powerpoint/2010/main" val="2640982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89"/>
                                        </p:tgtEl>
                                      </p:cBhvr>
                                    </p:animEffect>
                                    <p:animScale>
                                      <p:cBhvr>
                                        <p:cTn id="10" dur="250" autoRev="1" fill="hold"/>
                                        <p:tgtEl>
                                          <p:spTgt spid="8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51"/>
                                        </p:tgtEl>
                                      </p:cBhvr>
                                    </p:animEffect>
                                    <p:animScale>
                                      <p:cBhvr>
                                        <p:cTn id="15" dur="250" autoRev="1" fill="hold"/>
                                        <p:tgtEl>
                                          <p:spTgt spid="51"/>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58"/>
                                        </p:tgtEl>
                                      </p:cBhvr>
                                    </p:animEffect>
                                    <p:animScale>
                                      <p:cBhvr>
                                        <p:cTn id="18" dur="250" autoRev="1" fill="hold"/>
                                        <p:tgtEl>
                                          <p:spTgt spid="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0</a:t>
            </a:r>
          </a:p>
        </p:txBody>
      </p:sp>
      <p:sp>
        <p:nvSpPr>
          <p:cNvPr id="42" name="Rounded Rectangle 41"/>
          <p:cNvSpPr/>
          <p:nvPr/>
        </p:nvSpPr>
        <p:spPr>
          <a:xfrm>
            <a:off x="141280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1</a:t>
            </a:r>
          </a:p>
        </p:txBody>
      </p:sp>
      <p:sp>
        <p:nvSpPr>
          <p:cNvPr id="46" name="Rounded Rectangle 45"/>
          <p:cNvSpPr/>
          <p:nvPr/>
        </p:nvSpPr>
        <p:spPr>
          <a:xfrm>
            <a:off x="192061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2</a:t>
            </a:r>
          </a:p>
        </p:txBody>
      </p:sp>
      <p:sp>
        <p:nvSpPr>
          <p:cNvPr id="50" name="Rounded Rectangle 49"/>
          <p:cNvSpPr/>
          <p:nvPr/>
        </p:nvSpPr>
        <p:spPr>
          <a:xfrm>
            <a:off x="242463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3</a:t>
            </a:r>
          </a:p>
        </p:txBody>
      </p:sp>
      <p:sp>
        <p:nvSpPr>
          <p:cNvPr id="54" name="Rounded Rectangle 53"/>
          <p:cNvSpPr/>
          <p:nvPr/>
        </p:nvSpPr>
        <p:spPr>
          <a:xfrm>
            <a:off x="2944673" y="2051771"/>
            <a:ext cx="463550" cy="455612"/>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4</a:t>
            </a:r>
          </a:p>
        </p:txBody>
      </p:sp>
      <p:sp>
        <p:nvSpPr>
          <p:cNvPr id="58" name="Rounded Rectangle 57"/>
          <p:cNvSpPr/>
          <p:nvPr/>
        </p:nvSpPr>
        <p:spPr>
          <a:xfrm>
            <a:off x="345932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5</a:t>
            </a:r>
          </a:p>
        </p:txBody>
      </p:sp>
      <p:sp>
        <p:nvSpPr>
          <p:cNvPr id="62" name="Rounded Rectangle 61"/>
          <p:cNvSpPr/>
          <p:nvPr/>
        </p:nvSpPr>
        <p:spPr>
          <a:xfrm>
            <a:off x="396713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2889177" y="2700883"/>
            <a:ext cx="619125" cy="832083"/>
            <a:chOff x="793677" y="2700883"/>
            <a:chExt cx="619125" cy="832083"/>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first</a:t>
              </a:r>
            </a:p>
            <a:p>
              <a:r>
                <a:rPr lang="en-SG" altLang="en-US" sz="1600" b="1" i="0" dirty="0" smtClean="0">
                  <a:cs typeface="Arial" panose="020B0604020202020204" pitchFamily="34" charset="0"/>
                </a:rPr>
                <a:t>last</a:t>
              </a:r>
              <a:endParaRPr lang="en-SG" altLang="en-US" sz="1600" b="1" i="0" dirty="0">
                <a:cs typeface="Arial" panose="020B0604020202020204" pitchFamily="34" charset="0"/>
              </a:endParaRPr>
            </a:p>
          </p:txBody>
        </p:sp>
      </p:grpSp>
    </p:spTree>
    <p:extLst>
      <p:ext uri="{BB962C8B-B14F-4D97-AF65-F5344CB8AC3E}">
        <p14:creationId xmlns:p14="http://schemas.microsoft.com/office/powerpoint/2010/main" val="11125845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0"/>
                                        </p:tgtEl>
                                      </p:cBhvr>
                                    </p:animEffect>
                                    <p:animScale>
                                      <p:cBhvr>
                                        <p:cTn id="7" dur="250" autoRev="1" fill="hold"/>
                                        <p:tgtEl>
                                          <p:spTgt spid="60"/>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89"/>
                                        </p:tgtEl>
                                      </p:cBhvr>
                                    </p:animEffect>
                                    <p:animScale>
                                      <p:cBhvr>
                                        <p:cTn id="10" dur="250" autoRev="1" fill="hold"/>
                                        <p:tgtEl>
                                          <p:spTgt spid="8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0</a:t>
            </a:r>
          </a:p>
        </p:txBody>
      </p:sp>
      <p:sp>
        <p:nvSpPr>
          <p:cNvPr id="42" name="Rounded Rectangle 41"/>
          <p:cNvSpPr/>
          <p:nvPr/>
        </p:nvSpPr>
        <p:spPr>
          <a:xfrm>
            <a:off x="141280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1</a:t>
            </a:r>
          </a:p>
        </p:txBody>
      </p:sp>
      <p:sp>
        <p:nvSpPr>
          <p:cNvPr id="46" name="Rounded Rectangle 45"/>
          <p:cNvSpPr/>
          <p:nvPr/>
        </p:nvSpPr>
        <p:spPr>
          <a:xfrm>
            <a:off x="192061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2</a:t>
            </a:r>
          </a:p>
        </p:txBody>
      </p:sp>
      <p:sp>
        <p:nvSpPr>
          <p:cNvPr id="50" name="Rounded Rectangle 49"/>
          <p:cNvSpPr/>
          <p:nvPr/>
        </p:nvSpPr>
        <p:spPr>
          <a:xfrm>
            <a:off x="242463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3</a:t>
            </a:r>
          </a:p>
        </p:txBody>
      </p:sp>
      <p:sp>
        <p:nvSpPr>
          <p:cNvPr id="54" name="Rounded Rectangle 53"/>
          <p:cNvSpPr/>
          <p:nvPr/>
        </p:nvSpPr>
        <p:spPr>
          <a:xfrm>
            <a:off x="2944673" y="205177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4</a:t>
            </a:r>
          </a:p>
        </p:txBody>
      </p:sp>
      <p:sp>
        <p:nvSpPr>
          <p:cNvPr id="58" name="Rounded Rectangle 57"/>
          <p:cNvSpPr/>
          <p:nvPr/>
        </p:nvSpPr>
        <p:spPr>
          <a:xfrm>
            <a:off x="345932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5</a:t>
            </a:r>
          </a:p>
        </p:txBody>
      </p:sp>
      <p:sp>
        <p:nvSpPr>
          <p:cNvPr id="62" name="Rounded Rectangle 61"/>
          <p:cNvSpPr/>
          <p:nvPr/>
        </p:nvSpPr>
        <p:spPr>
          <a:xfrm>
            <a:off x="396713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2889177" y="2700883"/>
            <a:ext cx="619125" cy="1078305"/>
            <a:chOff x="793677" y="2700883"/>
            <a:chExt cx="619125" cy="1078305"/>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first</a:t>
              </a:r>
            </a:p>
            <a:p>
              <a:r>
                <a:rPr lang="en-SG" altLang="en-US" sz="1600" b="1" i="0" dirty="0" smtClean="0">
                  <a:cs typeface="Arial" panose="020B0604020202020204" pitchFamily="34" charset="0"/>
                </a:rPr>
                <a:t>last</a:t>
              </a:r>
            </a:p>
            <a:p>
              <a:r>
                <a:rPr lang="en-SG" altLang="en-US" sz="1600" b="1" i="0" dirty="0" smtClean="0">
                  <a:cs typeface="Arial" panose="020B0604020202020204" pitchFamily="34" charset="0"/>
                </a:rPr>
                <a:t>mid</a:t>
              </a:r>
              <a:endParaRPr lang="en-SG" altLang="en-US" sz="1600" b="1" i="0" dirty="0">
                <a:cs typeface="Arial" panose="020B0604020202020204" pitchFamily="34" charset="0"/>
              </a:endParaRPr>
            </a:p>
          </p:txBody>
        </p:sp>
      </p:grpSp>
    </p:spTree>
    <p:extLst>
      <p:ext uri="{BB962C8B-B14F-4D97-AF65-F5344CB8AC3E}">
        <p14:creationId xmlns:p14="http://schemas.microsoft.com/office/powerpoint/2010/main" val="3310589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89"/>
                                        </p:tgtEl>
                                      </p:cBhvr>
                                    </p:animEffect>
                                    <p:animScale>
                                      <p:cBhvr>
                                        <p:cTn id="10" dur="250" autoRev="1" fill="hold"/>
                                        <p:tgtEl>
                                          <p:spTgt spid="8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defRPr/>
            </a:pPr>
            <a:r>
              <a:rPr lang="en-US" altLang="en-US" b="1" i="0" dirty="0">
                <a:effectLst>
                  <a:glow rad="101600">
                    <a:srgbClr val="FFC000">
                      <a:alpha val="60000"/>
                    </a:srgbClr>
                  </a:glow>
                </a:effectLst>
              </a:rPr>
              <a:t>If (there is no more data to examine)</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fail;</a:t>
            </a:r>
          </a:p>
          <a:p>
            <a:pPr lvl="1">
              <a:buFont typeface="Monotype Sorts" pitchFamily="2" charset="2"/>
              <a:buNone/>
              <a:defRPr/>
            </a:pPr>
            <a:r>
              <a:rPr lang="en-US" altLang="en-US" i="0" dirty="0"/>
              <a:t>else {</a:t>
            </a:r>
          </a:p>
          <a:p>
            <a:pPr lvl="1">
              <a:buFont typeface="Monotype Sorts" pitchFamily="2" charset="2"/>
              <a:buNone/>
              <a:defRPr/>
            </a:pPr>
            <a:r>
              <a:rPr lang="en-US" altLang="en-US" i="0" dirty="0"/>
              <a:t>		examine one datum;</a:t>
            </a:r>
          </a:p>
          <a:p>
            <a:pPr lvl="1">
              <a:buFont typeface="Monotype Sorts" pitchFamily="2" charset="2"/>
              <a:buNone/>
              <a:defRPr/>
            </a:pPr>
            <a:r>
              <a:rPr lang="en-US" altLang="en-US" i="0" dirty="0"/>
              <a:t>		if (this datum is what we want)</a:t>
            </a:r>
          </a:p>
          <a:p>
            <a:pPr lvl="1">
              <a:buFont typeface="Monotype Sorts" pitchFamily="2" charset="2"/>
              <a:buNone/>
              <a:defRPr/>
            </a:pPr>
            <a:r>
              <a:rPr lang="en-US" altLang="en-US" i="0" dirty="0"/>
              <a:t>			succeed;</a:t>
            </a:r>
          </a:p>
          <a:p>
            <a:pPr lvl="1">
              <a:buFont typeface="Monotype Sorts" pitchFamily="2" charset="2"/>
              <a:buNone/>
              <a:defRPr/>
            </a:pPr>
            <a:r>
              <a:rPr lang="en-US" altLang="en-US" i="0" dirty="0"/>
              <a:t>		else</a:t>
            </a:r>
          </a:p>
          <a:p>
            <a:pPr lvl="1">
              <a:buFont typeface="Monotype Sorts" pitchFamily="2" charset="2"/>
              <a:buNone/>
              <a:defRPr/>
            </a:pPr>
            <a:r>
              <a:rPr lang="en-US" altLang="en-US" i="0" dirty="0"/>
              <a:t>			keep searching in remaining data;</a:t>
            </a:r>
          </a:p>
          <a:p>
            <a:pPr lvl="1">
              <a:buFont typeface="Monotype Sorts" pitchFamily="2" charset="2"/>
              <a:buNone/>
              <a:defRPr/>
            </a:pPr>
            <a:r>
              <a:rPr lang="en-US" altLang="en-US" i="0" dirty="0"/>
              <a:t>	  }</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sz="quarter" idx="17"/>
          </p:nvPr>
        </p:nvSpPr>
        <p:spPr>
          <a:xfrm>
            <a:off x="457200" y="1471613"/>
            <a:ext cx="8229600" cy="1100137"/>
          </a:xfrm>
        </p:spPr>
        <p:txBody>
          <a:bodyPr/>
          <a:lstStyle/>
          <a:p>
            <a:pPr marL="0" indent="0" eaLnBrk="1" hangingPunct="1">
              <a:buNone/>
            </a:pPr>
            <a:r>
              <a:rPr lang="en-US" altLang="en-US" dirty="0"/>
              <a:t>Binary search for target </a:t>
            </a:r>
            <a:r>
              <a:rPr lang="en-US" altLang="en-US" b="1" dirty="0"/>
              <a:t>33</a:t>
            </a:r>
          </a:p>
        </p:txBody>
      </p:sp>
      <p:sp>
        <p:nvSpPr>
          <p:cNvPr id="44" name="Title 1"/>
          <p:cNvSpPr>
            <a:spLocks noGrp="1"/>
          </p:cNvSpPr>
          <p:nvPr>
            <p:ph type="body" sz="quarter" idx="16"/>
          </p:nvPr>
        </p:nvSpPr>
        <p:spPr>
          <a:xfrm>
            <a:off x="338138" y="728663"/>
            <a:ext cx="7916862" cy="495300"/>
          </a:xfrm>
        </p:spPr>
        <p:txBody>
          <a:bodyPr/>
          <a:lstStyle/>
          <a:p>
            <a:pPr>
              <a:defRPr/>
            </a:pPr>
            <a:r>
              <a:rPr lang="en-GB" dirty="0"/>
              <a:t>Binary Search (Example 1)</a:t>
            </a:r>
          </a:p>
        </p:txBody>
      </p:sp>
      <p:sp>
        <p:nvSpPr>
          <p:cNvPr id="40" name="Rounded Rectangle 39"/>
          <p:cNvSpPr/>
          <p:nvPr/>
        </p:nvSpPr>
        <p:spPr>
          <a:xfrm>
            <a:off x="876888" y="2051771"/>
            <a:ext cx="463550" cy="455612"/>
          </a:xfrm>
          <a:prstGeom prst="roundRect">
            <a:avLst/>
          </a:prstGeom>
          <a:solidFill>
            <a:srgbClr val="B3B3B3"/>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a:t>
            </a:r>
          </a:p>
        </p:txBody>
      </p:sp>
      <p:sp>
        <p:nvSpPr>
          <p:cNvPr id="41" name="TextBox 44"/>
          <p:cNvSpPr txBox="1">
            <a:spLocks noChangeArrowheads="1"/>
          </p:cNvSpPr>
          <p:nvPr/>
        </p:nvSpPr>
        <p:spPr bwMode="auto">
          <a:xfrm>
            <a:off x="94832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0</a:t>
            </a:r>
          </a:p>
        </p:txBody>
      </p:sp>
      <p:sp>
        <p:nvSpPr>
          <p:cNvPr id="42" name="Rounded Rectangle 41"/>
          <p:cNvSpPr/>
          <p:nvPr/>
        </p:nvSpPr>
        <p:spPr>
          <a:xfrm>
            <a:off x="141280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13</a:t>
            </a:r>
          </a:p>
        </p:txBody>
      </p:sp>
      <p:sp>
        <p:nvSpPr>
          <p:cNvPr id="43" name="TextBox 46"/>
          <p:cNvSpPr txBox="1">
            <a:spLocks noChangeArrowheads="1"/>
          </p:cNvSpPr>
          <p:nvPr/>
        </p:nvSpPr>
        <p:spPr bwMode="auto">
          <a:xfrm>
            <a:off x="1484240"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1</a:t>
            </a:r>
          </a:p>
        </p:txBody>
      </p:sp>
      <p:sp>
        <p:nvSpPr>
          <p:cNvPr id="46" name="Rounded Rectangle 45"/>
          <p:cNvSpPr/>
          <p:nvPr/>
        </p:nvSpPr>
        <p:spPr>
          <a:xfrm>
            <a:off x="192061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14</a:t>
            </a:r>
          </a:p>
        </p:txBody>
      </p:sp>
      <p:sp>
        <p:nvSpPr>
          <p:cNvPr id="48" name="TextBox 47"/>
          <p:cNvSpPr txBox="1">
            <a:spLocks noChangeArrowheads="1"/>
          </p:cNvSpPr>
          <p:nvPr/>
        </p:nvSpPr>
        <p:spPr bwMode="auto">
          <a:xfrm>
            <a:off x="2004277"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2</a:t>
            </a:r>
          </a:p>
        </p:txBody>
      </p:sp>
      <p:sp>
        <p:nvSpPr>
          <p:cNvPr id="50" name="Rounded Rectangle 49"/>
          <p:cNvSpPr/>
          <p:nvPr/>
        </p:nvSpPr>
        <p:spPr>
          <a:xfrm>
            <a:off x="242463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25</a:t>
            </a:r>
          </a:p>
        </p:txBody>
      </p:sp>
      <p:sp>
        <p:nvSpPr>
          <p:cNvPr id="52" name="TextBox 50"/>
          <p:cNvSpPr txBox="1">
            <a:spLocks noChangeArrowheads="1"/>
          </p:cNvSpPr>
          <p:nvPr/>
        </p:nvSpPr>
        <p:spPr bwMode="auto">
          <a:xfrm>
            <a:off x="2508292" y="2497858"/>
            <a:ext cx="319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3</a:t>
            </a:r>
          </a:p>
        </p:txBody>
      </p:sp>
      <p:sp>
        <p:nvSpPr>
          <p:cNvPr id="54" name="Rounded Rectangle 53"/>
          <p:cNvSpPr/>
          <p:nvPr/>
        </p:nvSpPr>
        <p:spPr>
          <a:xfrm>
            <a:off x="2944673" y="2051771"/>
            <a:ext cx="463550" cy="455612"/>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33</a:t>
            </a:r>
          </a:p>
        </p:txBody>
      </p:sp>
      <p:sp>
        <p:nvSpPr>
          <p:cNvPr id="56" name="TextBox 52"/>
          <p:cNvSpPr txBox="1">
            <a:spLocks noChangeArrowheads="1"/>
          </p:cNvSpPr>
          <p:nvPr/>
        </p:nvSpPr>
        <p:spPr bwMode="auto">
          <a:xfrm>
            <a:off x="302674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4</a:t>
            </a:r>
          </a:p>
        </p:txBody>
      </p:sp>
      <p:sp>
        <p:nvSpPr>
          <p:cNvPr id="58" name="Rounded Rectangle 57"/>
          <p:cNvSpPr/>
          <p:nvPr/>
        </p:nvSpPr>
        <p:spPr>
          <a:xfrm>
            <a:off x="345932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43</a:t>
            </a:r>
          </a:p>
        </p:txBody>
      </p:sp>
      <p:sp>
        <p:nvSpPr>
          <p:cNvPr id="60" name="TextBox 54"/>
          <p:cNvSpPr txBox="1">
            <a:spLocks noChangeArrowheads="1"/>
          </p:cNvSpPr>
          <p:nvPr/>
        </p:nvSpPr>
        <p:spPr bwMode="auto">
          <a:xfrm>
            <a:off x="354139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5</a:t>
            </a:r>
          </a:p>
        </p:txBody>
      </p:sp>
      <p:sp>
        <p:nvSpPr>
          <p:cNvPr id="62" name="Rounded Rectangle 61"/>
          <p:cNvSpPr/>
          <p:nvPr/>
        </p:nvSpPr>
        <p:spPr>
          <a:xfrm>
            <a:off x="3967138"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51</a:t>
            </a:r>
          </a:p>
        </p:txBody>
      </p:sp>
      <p:sp>
        <p:nvSpPr>
          <p:cNvPr id="64" name="TextBox 56"/>
          <p:cNvSpPr txBox="1">
            <a:spLocks noChangeArrowheads="1"/>
          </p:cNvSpPr>
          <p:nvPr/>
        </p:nvSpPr>
        <p:spPr bwMode="auto">
          <a:xfrm>
            <a:off x="4049209"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6</a:t>
            </a:r>
          </a:p>
        </p:txBody>
      </p:sp>
      <p:sp>
        <p:nvSpPr>
          <p:cNvPr id="66" name="Rounded Rectangle 65"/>
          <p:cNvSpPr/>
          <p:nvPr/>
        </p:nvSpPr>
        <p:spPr>
          <a:xfrm>
            <a:off x="4470045"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r>
              <a:rPr lang="en-GB" sz="1400" b="1" i="0" dirty="0"/>
              <a:t>53</a:t>
            </a:r>
          </a:p>
        </p:txBody>
      </p:sp>
      <p:sp>
        <p:nvSpPr>
          <p:cNvPr id="68" name="TextBox 72"/>
          <p:cNvSpPr txBox="1">
            <a:spLocks noChangeArrowheads="1"/>
          </p:cNvSpPr>
          <p:nvPr/>
        </p:nvSpPr>
        <p:spPr bwMode="auto">
          <a:xfrm>
            <a:off x="455211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dirty="0">
                <a:solidFill>
                  <a:schemeClr val="bg2">
                    <a:lumMod val="50000"/>
                  </a:schemeClr>
                </a:solidFill>
              </a:rPr>
              <a:t>7</a:t>
            </a:r>
          </a:p>
        </p:txBody>
      </p:sp>
      <p:sp>
        <p:nvSpPr>
          <p:cNvPr id="70" name="Rounded Rectangle 69"/>
          <p:cNvSpPr/>
          <p:nvPr/>
        </p:nvSpPr>
        <p:spPr>
          <a:xfrm>
            <a:off x="496342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64</a:t>
            </a:r>
          </a:p>
        </p:txBody>
      </p:sp>
      <p:sp>
        <p:nvSpPr>
          <p:cNvPr id="72" name="TextBox 74"/>
          <p:cNvSpPr txBox="1">
            <a:spLocks noChangeArrowheads="1"/>
          </p:cNvSpPr>
          <p:nvPr/>
        </p:nvSpPr>
        <p:spPr bwMode="auto">
          <a:xfrm>
            <a:off x="5047085"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8</a:t>
            </a:r>
          </a:p>
        </p:txBody>
      </p:sp>
      <p:sp>
        <p:nvSpPr>
          <p:cNvPr id="74" name="Rounded Rectangle 73"/>
          <p:cNvSpPr/>
          <p:nvPr/>
        </p:nvSpPr>
        <p:spPr>
          <a:xfrm>
            <a:off x="5456809"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72</a:t>
            </a:r>
          </a:p>
        </p:txBody>
      </p:sp>
      <p:sp>
        <p:nvSpPr>
          <p:cNvPr id="76" name="TextBox 76"/>
          <p:cNvSpPr txBox="1">
            <a:spLocks noChangeArrowheads="1"/>
          </p:cNvSpPr>
          <p:nvPr/>
        </p:nvSpPr>
        <p:spPr bwMode="auto">
          <a:xfrm>
            <a:off x="5540467"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9</a:t>
            </a:r>
          </a:p>
        </p:txBody>
      </p:sp>
      <p:sp>
        <p:nvSpPr>
          <p:cNvPr id="78" name="Rounded Rectangle 77"/>
          <p:cNvSpPr/>
          <p:nvPr/>
        </p:nvSpPr>
        <p:spPr>
          <a:xfrm>
            <a:off x="5955582"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84</a:t>
            </a:r>
          </a:p>
        </p:txBody>
      </p:sp>
      <p:sp>
        <p:nvSpPr>
          <p:cNvPr id="80" name="TextBox 80"/>
          <p:cNvSpPr txBox="1">
            <a:spLocks noChangeArrowheads="1"/>
          </p:cNvSpPr>
          <p:nvPr/>
        </p:nvSpPr>
        <p:spPr bwMode="auto">
          <a:xfrm>
            <a:off x="6037653"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10</a:t>
            </a:r>
          </a:p>
        </p:txBody>
      </p:sp>
      <p:sp>
        <p:nvSpPr>
          <p:cNvPr id="81" name="Rounded Rectangle 80"/>
          <p:cNvSpPr/>
          <p:nvPr/>
        </p:nvSpPr>
        <p:spPr>
          <a:xfrm>
            <a:off x="6459597"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93</a:t>
            </a:r>
          </a:p>
        </p:txBody>
      </p:sp>
      <p:sp>
        <p:nvSpPr>
          <p:cNvPr id="82" name="TextBox 82"/>
          <p:cNvSpPr txBox="1">
            <a:spLocks noChangeArrowheads="1"/>
          </p:cNvSpPr>
          <p:nvPr/>
        </p:nvSpPr>
        <p:spPr bwMode="auto">
          <a:xfrm>
            <a:off x="6541668"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11</a:t>
            </a:r>
          </a:p>
        </p:txBody>
      </p:sp>
      <p:sp>
        <p:nvSpPr>
          <p:cNvPr id="83" name="Rounded Rectangle 82"/>
          <p:cNvSpPr/>
          <p:nvPr/>
        </p:nvSpPr>
        <p:spPr>
          <a:xfrm>
            <a:off x="6967416"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95</a:t>
            </a:r>
          </a:p>
        </p:txBody>
      </p:sp>
      <p:sp>
        <p:nvSpPr>
          <p:cNvPr id="84" name="TextBox 84"/>
          <p:cNvSpPr txBox="1">
            <a:spLocks noChangeArrowheads="1"/>
          </p:cNvSpPr>
          <p:nvPr/>
        </p:nvSpPr>
        <p:spPr bwMode="auto">
          <a:xfrm>
            <a:off x="7049486"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12</a:t>
            </a:r>
          </a:p>
        </p:txBody>
      </p:sp>
      <p:sp>
        <p:nvSpPr>
          <p:cNvPr id="85" name="Rounded Rectangle 84"/>
          <p:cNvSpPr/>
          <p:nvPr/>
        </p:nvSpPr>
        <p:spPr>
          <a:xfrm>
            <a:off x="7471431"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96</a:t>
            </a:r>
          </a:p>
        </p:txBody>
      </p:sp>
      <p:sp>
        <p:nvSpPr>
          <p:cNvPr id="86" name="TextBox 86"/>
          <p:cNvSpPr txBox="1">
            <a:spLocks noChangeArrowheads="1"/>
          </p:cNvSpPr>
          <p:nvPr/>
        </p:nvSpPr>
        <p:spPr bwMode="auto">
          <a:xfrm>
            <a:off x="7553501" y="2497858"/>
            <a:ext cx="3206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13</a:t>
            </a:r>
          </a:p>
        </p:txBody>
      </p:sp>
      <p:sp>
        <p:nvSpPr>
          <p:cNvPr id="87" name="Rounded Rectangle 86"/>
          <p:cNvSpPr/>
          <p:nvPr/>
        </p:nvSpPr>
        <p:spPr>
          <a:xfrm>
            <a:off x="7970204" y="2051771"/>
            <a:ext cx="463550" cy="455612"/>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en-GB" sz="1400" b="1" i="0" dirty="0"/>
              <a:t>97</a:t>
            </a:r>
          </a:p>
        </p:txBody>
      </p:sp>
      <p:sp>
        <p:nvSpPr>
          <p:cNvPr id="88" name="TextBox 88"/>
          <p:cNvSpPr txBox="1">
            <a:spLocks noChangeArrowheads="1"/>
          </p:cNvSpPr>
          <p:nvPr/>
        </p:nvSpPr>
        <p:spPr bwMode="auto">
          <a:xfrm>
            <a:off x="8052274" y="2497858"/>
            <a:ext cx="3190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900" b="1" i="0">
                <a:solidFill>
                  <a:schemeClr val="bg2">
                    <a:lumMod val="50000"/>
                  </a:schemeClr>
                </a:solidFill>
              </a:rPr>
              <a:t>14</a:t>
            </a:r>
          </a:p>
        </p:txBody>
      </p:sp>
      <p:grpSp>
        <p:nvGrpSpPr>
          <p:cNvPr id="89" name="Group 88"/>
          <p:cNvGrpSpPr/>
          <p:nvPr/>
        </p:nvGrpSpPr>
        <p:grpSpPr>
          <a:xfrm>
            <a:off x="2889177" y="2700883"/>
            <a:ext cx="619125" cy="1078305"/>
            <a:chOff x="793677" y="2700883"/>
            <a:chExt cx="619125" cy="1078305"/>
          </a:xfrm>
        </p:grpSpPr>
        <p:cxnSp>
          <p:nvCxnSpPr>
            <p:cNvPr id="90" name="Straight Arrow Connector 89"/>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p:cNvSpPr txBox="1">
              <a:spLocks noChangeArrowheads="1"/>
            </p:cNvSpPr>
            <p:nvPr/>
          </p:nvSpPr>
          <p:spPr bwMode="auto">
            <a:xfrm>
              <a:off x="793677" y="2948191"/>
              <a:ext cx="619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first</a:t>
              </a:r>
            </a:p>
            <a:p>
              <a:r>
                <a:rPr lang="en-SG" altLang="en-US" sz="1600" b="1" i="0" dirty="0" smtClean="0">
                  <a:cs typeface="Arial" panose="020B0604020202020204" pitchFamily="34" charset="0"/>
                </a:rPr>
                <a:t>last</a:t>
              </a:r>
            </a:p>
            <a:p>
              <a:r>
                <a:rPr lang="en-SG" altLang="en-US" sz="1600" b="1" i="0" dirty="0" smtClean="0">
                  <a:cs typeface="Arial" panose="020B0604020202020204" pitchFamily="34" charset="0"/>
                </a:rPr>
                <a:t>mid</a:t>
              </a:r>
              <a:endParaRPr lang="en-SG" altLang="en-US" sz="1600" b="1" i="0" dirty="0">
                <a:cs typeface="Arial" panose="020B0604020202020204" pitchFamily="34" charset="0"/>
              </a:endParaRPr>
            </a:p>
          </p:txBody>
        </p:sp>
      </p:grpSp>
      <p:sp>
        <p:nvSpPr>
          <p:cNvPr id="2" name="TextBox 1"/>
          <p:cNvSpPr txBox="1"/>
          <p:nvPr/>
        </p:nvSpPr>
        <p:spPr>
          <a:xfrm>
            <a:off x="780775" y="3779188"/>
            <a:ext cx="3619902" cy="461665"/>
          </a:xfrm>
          <a:prstGeom prst="rect">
            <a:avLst/>
          </a:prstGeom>
          <a:noFill/>
        </p:spPr>
        <p:txBody>
          <a:bodyPr wrap="none" rtlCol="0">
            <a:spAutoFit/>
          </a:bodyPr>
          <a:lstStyle/>
          <a:p>
            <a:r>
              <a:rPr lang="en-GB" b="1" i="0" dirty="0" smtClean="0">
                <a:solidFill>
                  <a:srgbClr val="C00000"/>
                </a:solidFill>
              </a:rPr>
              <a:t>Successfully found </a:t>
            </a:r>
            <a:r>
              <a:rPr lang="en-GB" b="1" i="0" dirty="0" smtClean="0"/>
              <a:t>33</a:t>
            </a:r>
            <a:r>
              <a:rPr lang="en-GB" b="1" i="0" dirty="0" smtClean="0">
                <a:solidFill>
                  <a:srgbClr val="C00000"/>
                </a:solidFill>
              </a:rPr>
              <a:t>!</a:t>
            </a:r>
            <a:endParaRPr lang="en-GB" b="1" i="0" dirty="0">
              <a:solidFill>
                <a:srgbClr val="C00000"/>
              </a:solidFill>
            </a:endParaRPr>
          </a:p>
        </p:txBody>
      </p:sp>
    </p:spTree>
    <p:extLst>
      <p:ext uri="{BB962C8B-B14F-4D97-AF65-F5344CB8AC3E}">
        <p14:creationId xmlns:p14="http://schemas.microsoft.com/office/powerpoint/2010/main" val="49994807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6335" y="3320729"/>
            <a:ext cx="6400800" cy="594139"/>
          </a:xfrm>
        </p:spPr>
        <p:txBody>
          <a:bodyPr/>
          <a:lstStyle/>
          <a:p>
            <a:r>
              <a:rPr lang="en-GB" dirty="0" smtClean="0"/>
              <a:t>Binary Search </a:t>
            </a:r>
          </a:p>
          <a:p>
            <a:r>
              <a:rPr lang="en-GB" dirty="0" smtClean="0"/>
              <a:t>(Example 2)</a:t>
            </a:r>
            <a:endParaRPr lang="en-GB" dirty="0"/>
          </a:p>
        </p:txBody>
      </p:sp>
    </p:spTree>
    <p:extLst>
      <p:ext uri="{BB962C8B-B14F-4D97-AF65-F5344CB8AC3E}">
        <p14:creationId xmlns:p14="http://schemas.microsoft.com/office/powerpoint/2010/main" val="204899279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dirty="0" smtClean="0"/>
              <a:t>Example: Searching for 612</a:t>
            </a:r>
            <a:endParaRPr lang="en-US" altLang="en-US" dirty="0"/>
          </a:p>
        </p:txBody>
      </p:sp>
      <p:sp>
        <p:nvSpPr>
          <p:cNvPr id="232" name="Rounded Rectangle 231"/>
          <p:cNvSpPr/>
          <p:nvPr/>
        </p:nvSpPr>
        <p:spPr>
          <a:xfrm>
            <a:off x="1023938" y="1999902"/>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536477"/>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234" name="Rounded Rectangle 233"/>
          <p:cNvSpPr/>
          <p:nvPr/>
        </p:nvSpPr>
        <p:spPr>
          <a:xfrm>
            <a:off x="1608138" y="1999902"/>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53647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236" name="Rounded Rectangle 235"/>
          <p:cNvSpPr/>
          <p:nvPr/>
        </p:nvSpPr>
        <p:spPr>
          <a:xfrm>
            <a:off x="2162175" y="2007839"/>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54441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238" name="Rounded Rectangle 237"/>
          <p:cNvSpPr/>
          <p:nvPr/>
        </p:nvSpPr>
        <p:spPr>
          <a:xfrm>
            <a:off x="2689225" y="2007839"/>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544414"/>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240" name="Rounded Rectangle 239"/>
          <p:cNvSpPr/>
          <p:nvPr/>
        </p:nvSpPr>
        <p:spPr>
          <a:xfrm>
            <a:off x="3213100" y="2007839"/>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544414"/>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242" name="Rounded Rectangle 241"/>
          <p:cNvSpPr/>
          <p:nvPr/>
        </p:nvSpPr>
        <p:spPr>
          <a:xfrm>
            <a:off x="3740150" y="2007839"/>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54441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244" name="Rounded Rectangle 243"/>
          <p:cNvSpPr/>
          <p:nvPr/>
        </p:nvSpPr>
        <p:spPr>
          <a:xfrm>
            <a:off x="4275138" y="2017364"/>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55235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017364"/>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552352"/>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017364"/>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55235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017364"/>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55235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017364"/>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552352"/>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025302"/>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561877"/>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nvGrpSpPr>
          <p:cNvPr id="115" name="Group 114"/>
          <p:cNvGrpSpPr/>
          <p:nvPr/>
        </p:nvGrpSpPr>
        <p:grpSpPr>
          <a:xfrm>
            <a:off x="989013" y="2837763"/>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6845300" y="2837763"/>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
        <p:nvSpPr>
          <p:cNvPr id="4" name="Rectangle 3"/>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612</a:t>
            </a:r>
            <a:endParaRPr lang="en-US" altLang="en-US" b="1" i="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dirty="0" smtClean="0"/>
              <a:t>Example: Searching for 612</a:t>
            </a:r>
            <a:endParaRPr lang="en-US" altLang="en-US" dirty="0"/>
          </a:p>
        </p:txBody>
      </p:sp>
      <p:sp>
        <p:nvSpPr>
          <p:cNvPr id="232" name="Rounded Rectangle 231"/>
          <p:cNvSpPr/>
          <p:nvPr/>
        </p:nvSpPr>
        <p:spPr>
          <a:xfrm>
            <a:off x="1023938" y="1999907"/>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536482"/>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234" name="Rounded Rectangle 233"/>
          <p:cNvSpPr/>
          <p:nvPr/>
        </p:nvSpPr>
        <p:spPr>
          <a:xfrm>
            <a:off x="1608138" y="1999907"/>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53648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236" name="Rounded Rectangle 235"/>
          <p:cNvSpPr/>
          <p:nvPr/>
        </p:nvSpPr>
        <p:spPr>
          <a:xfrm>
            <a:off x="2162175" y="2007844"/>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54441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238" name="Rounded Rectangle 237"/>
          <p:cNvSpPr/>
          <p:nvPr/>
        </p:nvSpPr>
        <p:spPr>
          <a:xfrm>
            <a:off x="2689225" y="2007844"/>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544419"/>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240" name="Rounded Rectangle 239"/>
          <p:cNvSpPr/>
          <p:nvPr/>
        </p:nvSpPr>
        <p:spPr>
          <a:xfrm>
            <a:off x="3213100" y="2007844"/>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544419"/>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242" name="Rounded Rectangle 241"/>
          <p:cNvSpPr/>
          <p:nvPr/>
        </p:nvSpPr>
        <p:spPr>
          <a:xfrm>
            <a:off x="3740150" y="2007844"/>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54441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244" name="Rounded Rectangle 243"/>
          <p:cNvSpPr/>
          <p:nvPr/>
        </p:nvSpPr>
        <p:spPr>
          <a:xfrm>
            <a:off x="4275138" y="2017369"/>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55235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017369"/>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552357"/>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017369"/>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55235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017369"/>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55235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017369"/>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552357"/>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025307"/>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561882"/>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nvGrpSpPr>
          <p:cNvPr id="115" name="Group 114"/>
          <p:cNvGrpSpPr/>
          <p:nvPr/>
        </p:nvGrpSpPr>
        <p:grpSpPr>
          <a:xfrm>
            <a:off x="989013" y="2837768"/>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6845300" y="2837768"/>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121" name="Group 120"/>
          <p:cNvGrpSpPr/>
          <p:nvPr/>
        </p:nvGrpSpPr>
        <p:grpSpPr>
          <a:xfrm>
            <a:off x="3752851" y="2837768"/>
            <a:ext cx="617537" cy="587033"/>
            <a:chOff x="4407106" y="2732808"/>
            <a:chExt cx="617537" cy="587033"/>
          </a:xfrm>
        </p:grpSpPr>
        <p:cxnSp>
          <p:nvCxnSpPr>
            <p:cNvPr id="122" name="Straight Arrow Connector 121"/>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3"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
        <p:nvSpPr>
          <p:cNvPr id="37" name="Rectangle 36"/>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612</a:t>
            </a:r>
            <a:endParaRPr lang="en-US" altLang="en-US" b="1" i="0" dirty="0"/>
          </a:p>
        </p:txBody>
      </p:sp>
    </p:spTree>
    <p:extLst>
      <p:ext uri="{BB962C8B-B14F-4D97-AF65-F5344CB8AC3E}">
        <p14:creationId xmlns:p14="http://schemas.microsoft.com/office/powerpoint/2010/main" val="2611593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50"/>
                                        </p:tgtEl>
                                      </p:cBhvr>
                                    </p:animEffect>
                                    <p:animScale>
                                      <p:cBhvr>
                                        <p:cTn id="12" dur="250" autoRev="1" fill="hold"/>
                                        <p:tgtEl>
                                          <p:spTgt spid="250"/>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42"/>
                                        </p:tgtEl>
                                      </p:cBhvr>
                                    </p:animEffect>
                                    <p:animScale>
                                      <p:cBhvr>
                                        <p:cTn id="17" dur="250" autoRev="1" fill="hold"/>
                                        <p:tgtEl>
                                          <p:spTgt spid="2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p:bldP spid="25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dirty="0" smtClean="0"/>
              <a:t>Example: Searching for 612</a:t>
            </a:r>
            <a:endParaRPr lang="en-US" altLang="en-US" dirty="0"/>
          </a:p>
        </p:txBody>
      </p:sp>
      <p:grpSp>
        <p:nvGrpSpPr>
          <p:cNvPr id="4" name="Group 3"/>
          <p:cNvGrpSpPr/>
          <p:nvPr/>
        </p:nvGrpSpPr>
        <p:grpSpPr>
          <a:xfrm>
            <a:off x="1023938" y="2834798"/>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grpSp>
        <p:nvGrpSpPr>
          <p:cNvPr id="115" name="Group 114"/>
          <p:cNvGrpSpPr/>
          <p:nvPr/>
        </p:nvGrpSpPr>
        <p:grpSpPr>
          <a:xfrm>
            <a:off x="4268928" y="3672659"/>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6845300" y="3672659"/>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121" name="Group 120"/>
          <p:cNvGrpSpPr/>
          <p:nvPr/>
        </p:nvGrpSpPr>
        <p:grpSpPr>
          <a:xfrm>
            <a:off x="5283475" y="3672659"/>
            <a:ext cx="617537" cy="587033"/>
            <a:chOff x="4407106" y="2732808"/>
            <a:chExt cx="617537" cy="587033"/>
          </a:xfrm>
        </p:grpSpPr>
        <p:cxnSp>
          <p:nvCxnSpPr>
            <p:cNvPr id="122" name="Straight Arrow Connector 121"/>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3"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
        <p:nvSpPr>
          <p:cNvPr id="37" name="Rounded Rectangle 36"/>
          <p:cNvSpPr/>
          <p:nvPr/>
        </p:nvSpPr>
        <p:spPr>
          <a:xfrm>
            <a:off x="10239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1"/>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1"/>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3"/>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3"/>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6"/>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6"/>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6"/>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1"/>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1" name="Rounded Rectangle 70"/>
          <p:cNvSpPr/>
          <p:nvPr/>
        </p:nvSpPr>
        <p:spPr>
          <a:xfrm>
            <a:off x="5301491" y="2860605"/>
            <a:ext cx="515937" cy="534988"/>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72" name="Rectangle 71"/>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612</a:t>
            </a:r>
            <a:endParaRPr lang="en-US" altLang="en-US" b="1" i="0" dirty="0"/>
          </a:p>
        </p:txBody>
      </p:sp>
    </p:spTree>
    <p:extLst>
      <p:ext uri="{BB962C8B-B14F-4D97-AF65-F5344CB8AC3E}">
        <p14:creationId xmlns:p14="http://schemas.microsoft.com/office/powerpoint/2010/main" val="899914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500"/>
                                        <p:tgtEl>
                                          <p:spTgt spid="1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dirty="0" smtClean="0"/>
              <a:t>Example: Searching for 612</a:t>
            </a:r>
            <a:endParaRPr lang="en-US" altLang="en-US" dirty="0"/>
          </a:p>
        </p:txBody>
      </p:sp>
      <p:grpSp>
        <p:nvGrpSpPr>
          <p:cNvPr id="4" name="Group 3"/>
          <p:cNvGrpSpPr/>
          <p:nvPr/>
        </p:nvGrpSpPr>
        <p:grpSpPr>
          <a:xfrm>
            <a:off x="1023938" y="2834800"/>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grpSp>
        <p:nvGrpSpPr>
          <p:cNvPr id="115" name="Group 114"/>
          <p:cNvGrpSpPr/>
          <p:nvPr/>
        </p:nvGrpSpPr>
        <p:grpSpPr>
          <a:xfrm>
            <a:off x="5778499" y="4568710"/>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6804059" y="4587760"/>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121" name="Group 120"/>
          <p:cNvGrpSpPr/>
          <p:nvPr/>
        </p:nvGrpSpPr>
        <p:grpSpPr>
          <a:xfrm>
            <a:off x="6318078" y="4568710"/>
            <a:ext cx="617537" cy="587033"/>
            <a:chOff x="4407106" y="2732808"/>
            <a:chExt cx="617537" cy="587033"/>
          </a:xfrm>
        </p:grpSpPr>
        <p:cxnSp>
          <p:nvCxnSpPr>
            <p:cNvPr id="122" name="Straight Arrow Connector 121"/>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3"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
        <p:nvSpPr>
          <p:cNvPr id="37" name="Rounded Rectangle 36"/>
          <p:cNvSpPr/>
          <p:nvPr/>
        </p:nvSpPr>
        <p:spPr>
          <a:xfrm>
            <a:off x="1023938" y="1999908"/>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3"/>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8"/>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3"/>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5"/>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20"/>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5"/>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20"/>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5"/>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20"/>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5"/>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20"/>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70"/>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70"/>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8"/>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70"/>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70"/>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70"/>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8"/>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8"/>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3"/>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1" name="Rounded Rectangle 70"/>
          <p:cNvSpPr/>
          <p:nvPr/>
        </p:nvSpPr>
        <p:spPr>
          <a:xfrm>
            <a:off x="5301491" y="2860607"/>
            <a:ext cx="515937" cy="534988"/>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grpSp>
        <p:nvGrpSpPr>
          <p:cNvPr id="3" name="Group 2"/>
          <p:cNvGrpSpPr/>
          <p:nvPr/>
        </p:nvGrpSpPr>
        <p:grpSpPr>
          <a:xfrm>
            <a:off x="1062866" y="3774939"/>
            <a:ext cx="6308725" cy="814388"/>
            <a:chOff x="1062866" y="3178593"/>
            <a:chExt cx="6308725" cy="814388"/>
          </a:xfrm>
        </p:grpSpPr>
        <p:sp>
          <p:nvSpPr>
            <p:cNvPr id="62" name="Rounded Rectangle 61"/>
            <p:cNvSpPr/>
            <p:nvPr/>
          </p:nvSpPr>
          <p:spPr>
            <a:xfrm>
              <a:off x="1062866" y="3178593"/>
              <a:ext cx="515937" cy="534988"/>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061</a:t>
              </a:r>
            </a:p>
          </p:txBody>
        </p:sp>
        <p:sp>
          <p:nvSpPr>
            <p:cNvPr id="63" name="TextBox 62"/>
            <p:cNvSpPr txBox="1"/>
            <p:nvPr/>
          </p:nvSpPr>
          <p:spPr>
            <a:xfrm>
              <a:off x="1191453" y="3713581"/>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0</a:t>
              </a:r>
            </a:p>
          </p:txBody>
        </p:sp>
        <p:sp>
          <p:nvSpPr>
            <p:cNvPr id="64" name="Rounded Rectangle 63"/>
            <p:cNvSpPr/>
            <p:nvPr/>
          </p:nvSpPr>
          <p:spPr>
            <a:xfrm>
              <a:off x="1589916" y="3178593"/>
              <a:ext cx="515937" cy="534988"/>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65" name="TextBox 64"/>
            <p:cNvSpPr txBox="1"/>
            <p:nvPr/>
          </p:nvSpPr>
          <p:spPr>
            <a:xfrm>
              <a:off x="1708978" y="3713581"/>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a:t>
              </a:r>
            </a:p>
          </p:txBody>
        </p:sp>
        <p:sp>
          <p:nvSpPr>
            <p:cNvPr id="66" name="Rounded Rectangle 65"/>
            <p:cNvSpPr/>
            <p:nvPr/>
          </p:nvSpPr>
          <p:spPr>
            <a:xfrm>
              <a:off x="2124903" y="3186531"/>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67" name="TextBox 66"/>
            <p:cNvSpPr txBox="1"/>
            <p:nvPr/>
          </p:nvSpPr>
          <p:spPr>
            <a:xfrm>
              <a:off x="2255078" y="3723106"/>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2</a:t>
              </a:r>
            </a:p>
          </p:txBody>
        </p:sp>
        <p:sp>
          <p:nvSpPr>
            <p:cNvPr id="68" name="Rounded Rectangle 67"/>
            <p:cNvSpPr/>
            <p:nvPr/>
          </p:nvSpPr>
          <p:spPr>
            <a:xfrm>
              <a:off x="2651953" y="3186531"/>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69" name="TextBox 68"/>
            <p:cNvSpPr txBox="1"/>
            <p:nvPr/>
          </p:nvSpPr>
          <p:spPr>
            <a:xfrm>
              <a:off x="2771016" y="3723106"/>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3</a:t>
              </a:r>
            </a:p>
          </p:txBody>
        </p:sp>
        <p:sp>
          <p:nvSpPr>
            <p:cNvPr id="70" name="Rounded Rectangle 69"/>
            <p:cNvSpPr/>
            <p:nvPr/>
          </p:nvSpPr>
          <p:spPr>
            <a:xfrm>
              <a:off x="3175828" y="3186531"/>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72" name="TextBox 71"/>
            <p:cNvSpPr txBox="1"/>
            <p:nvPr/>
          </p:nvSpPr>
          <p:spPr>
            <a:xfrm>
              <a:off x="3304416" y="3723106"/>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4</a:t>
              </a:r>
            </a:p>
          </p:txBody>
        </p:sp>
        <p:sp>
          <p:nvSpPr>
            <p:cNvPr id="73" name="Rounded Rectangle 72"/>
            <p:cNvSpPr/>
            <p:nvPr/>
          </p:nvSpPr>
          <p:spPr>
            <a:xfrm>
              <a:off x="3702878" y="3186531"/>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74" name="TextBox 73"/>
            <p:cNvSpPr txBox="1"/>
            <p:nvPr/>
          </p:nvSpPr>
          <p:spPr>
            <a:xfrm>
              <a:off x="3821941" y="3723106"/>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5</a:t>
              </a:r>
            </a:p>
          </p:txBody>
        </p:sp>
        <p:sp>
          <p:nvSpPr>
            <p:cNvPr id="75" name="Rounded Rectangle 74"/>
            <p:cNvSpPr/>
            <p:nvPr/>
          </p:nvSpPr>
          <p:spPr>
            <a:xfrm>
              <a:off x="4237866" y="3194468"/>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76" name="TextBox 75"/>
            <p:cNvSpPr txBox="1"/>
            <p:nvPr/>
          </p:nvSpPr>
          <p:spPr>
            <a:xfrm>
              <a:off x="4368041" y="3731043"/>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6</a:t>
              </a:r>
            </a:p>
          </p:txBody>
        </p:sp>
        <p:sp>
          <p:nvSpPr>
            <p:cNvPr id="77" name="Rounded Rectangle 76"/>
            <p:cNvSpPr/>
            <p:nvPr/>
          </p:nvSpPr>
          <p:spPr>
            <a:xfrm>
              <a:off x="4764916" y="3194468"/>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78" name="TextBox 77"/>
            <p:cNvSpPr txBox="1"/>
            <p:nvPr/>
          </p:nvSpPr>
          <p:spPr>
            <a:xfrm>
              <a:off x="4883978" y="3731043"/>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7</a:t>
              </a:r>
            </a:p>
          </p:txBody>
        </p:sp>
        <p:sp>
          <p:nvSpPr>
            <p:cNvPr id="79" name="Rounded Rectangle 78"/>
            <p:cNvSpPr/>
            <p:nvPr/>
          </p:nvSpPr>
          <p:spPr>
            <a:xfrm>
              <a:off x="5269741" y="3194468"/>
              <a:ext cx="515937"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80" name="TextBox 79"/>
            <p:cNvSpPr txBox="1"/>
            <p:nvPr/>
          </p:nvSpPr>
          <p:spPr>
            <a:xfrm>
              <a:off x="5388803" y="3731043"/>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solidFill>
                    <a:schemeClr val="bg2">
                      <a:lumMod val="75000"/>
                    </a:schemeClr>
                  </a:solidFill>
                </a:rPr>
                <a:t>8</a:t>
              </a:r>
            </a:p>
          </p:txBody>
        </p:sp>
        <p:sp>
          <p:nvSpPr>
            <p:cNvPr id="81" name="Rounded Rectangle 80"/>
            <p:cNvSpPr/>
            <p:nvPr/>
          </p:nvSpPr>
          <p:spPr>
            <a:xfrm>
              <a:off x="5792028" y="3194468"/>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82" name="TextBox 81"/>
            <p:cNvSpPr txBox="1"/>
            <p:nvPr/>
          </p:nvSpPr>
          <p:spPr>
            <a:xfrm>
              <a:off x="5922203" y="3731043"/>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9</a:t>
              </a:r>
            </a:p>
          </p:txBody>
        </p:sp>
        <p:sp>
          <p:nvSpPr>
            <p:cNvPr id="83" name="Rounded Rectangle 82"/>
            <p:cNvSpPr/>
            <p:nvPr/>
          </p:nvSpPr>
          <p:spPr>
            <a:xfrm>
              <a:off x="6319078" y="3194468"/>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84" name="TextBox 83"/>
            <p:cNvSpPr txBox="1"/>
            <p:nvPr/>
          </p:nvSpPr>
          <p:spPr>
            <a:xfrm>
              <a:off x="6409566" y="3731043"/>
              <a:ext cx="398462"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10</a:t>
              </a:r>
            </a:p>
          </p:txBody>
        </p:sp>
        <p:sp>
          <p:nvSpPr>
            <p:cNvPr id="85" name="Rounded Rectangle 84"/>
            <p:cNvSpPr/>
            <p:nvPr/>
          </p:nvSpPr>
          <p:spPr>
            <a:xfrm>
              <a:off x="6855653" y="3203993"/>
              <a:ext cx="515938"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86" name="TextBox 85"/>
            <p:cNvSpPr txBox="1"/>
            <p:nvPr/>
          </p:nvSpPr>
          <p:spPr>
            <a:xfrm>
              <a:off x="6919153" y="3738981"/>
              <a:ext cx="388938"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11</a:t>
              </a:r>
            </a:p>
          </p:txBody>
        </p:sp>
      </p:grpSp>
      <p:sp>
        <p:nvSpPr>
          <p:cNvPr id="87" name="Rounded Rectangle 86"/>
          <p:cNvSpPr/>
          <p:nvPr/>
        </p:nvSpPr>
        <p:spPr>
          <a:xfrm>
            <a:off x="6332332" y="3804068"/>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88" name="Rectangle 87"/>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612</a:t>
            </a:r>
            <a:endParaRPr lang="en-US" altLang="en-US" b="1" i="0" dirty="0"/>
          </a:p>
        </p:txBody>
      </p:sp>
    </p:spTree>
    <p:extLst>
      <p:ext uri="{BB962C8B-B14F-4D97-AF65-F5344CB8AC3E}">
        <p14:creationId xmlns:p14="http://schemas.microsoft.com/office/powerpoint/2010/main" val="2650442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par>
                                <p:cTn id="23" presetID="10"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dirty="0" smtClean="0"/>
              <a:t>Example: Searching for 612</a:t>
            </a:r>
            <a:endParaRPr lang="en-US" altLang="en-US" dirty="0"/>
          </a:p>
        </p:txBody>
      </p:sp>
      <p:grpSp>
        <p:nvGrpSpPr>
          <p:cNvPr id="4" name="Group 3"/>
          <p:cNvGrpSpPr/>
          <p:nvPr/>
        </p:nvGrpSpPr>
        <p:grpSpPr>
          <a:xfrm>
            <a:off x="1023938" y="2834797"/>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sp>
        <p:nvSpPr>
          <p:cNvPr id="37" name="Rounded Rectangle 36"/>
          <p:cNvSpPr/>
          <p:nvPr/>
        </p:nvSpPr>
        <p:spPr>
          <a:xfrm>
            <a:off x="1023938" y="1999905"/>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0"/>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5"/>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0"/>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2"/>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1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2"/>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17"/>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2"/>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17"/>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2"/>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1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67"/>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5"/>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67"/>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5"/>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67"/>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5"/>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67"/>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5"/>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67"/>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5"/>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5"/>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0"/>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1" name="Rounded Rectangle 70"/>
          <p:cNvSpPr/>
          <p:nvPr/>
        </p:nvSpPr>
        <p:spPr>
          <a:xfrm>
            <a:off x="5301491" y="2860604"/>
            <a:ext cx="515937" cy="534988"/>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grpSp>
        <p:nvGrpSpPr>
          <p:cNvPr id="3" name="Group 2"/>
          <p:cNvGrpSpPr/>
          <p:nvPr/>
        </p:nvGrpSpPr>
        <p:grpSpPr>
          <a:xfrm>
            <a:off x="1062866" y="3774936"/>
            <a:ext cx="6308725" cy="814388"/>
            <a:chOff x="1062866" y="3178593"/>
            <a:chExt cx="6308725" cy="814388"/>
          </a:xfrm>
        </p:grpSpPr>
        <p:sp>
          <p:nvSpPr>
            <p:cNvPr id="62" name="Rounded Rectangle 61"/>
            <p:cNvSpPr/>
            <p:nvPr/>
          </p:nvSpPr>
          <p:spPr>
            <a:xfrm>
              <a:off x="1062866" y="3178593"/>
              <a:ext cx="515937" cy="534988"/>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061</a:t>
              </a:r>
            </a:p>
          </p:txBody>
        </p:sp>
        <p:sp>
          <p:nvSpPr>
            <p:cNvPr id="63" name="TextBox 62"/>
            <p:cNvSpPr txBox="1"/>
            <p:nvPr/>
          </p:nvSpPr>
          <p:spPr>
            <a:xfrm>
              <a:off x="1191453" y="3713581"/>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0</a:t>
              </a:r>
            </a:p>
          </p:txBody>
        </p:sp>
        <p:sp>
          <p:nvSpPr>
            <p:cNvPr id="64" name="Rounded Rectangle 63"/>
            <p:cNvSpPr/>
            <p:nvPr/>
          </p:nvSpPr>
          <p:spPr>
            <a:xfrm>
              <a:off x="1589916" y="3178593"/>
              <a:ext cx="515937" cy="534988"/>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65" name="TextBox 64"/>
            <p:cNvSpPr txBox="1"/>
            <p:nvPr/>
          </p:nvSpPr>
          <p:spPr>
            <a:xfrm>
              <a:off x="1708978" y="3713581"/>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a:t>
              </a:r>
            </a:p>
          </p:txBody>
        </p:sp>
        <p:sp>
          <p:nvSpPr>
            <p:cNvPr id="66" name="Rounded Rectangle 65"/>
            <p:cNvSpPr/>
            <p:nvPr/>
          </p:nvSpPr>
          <p:spPr>
            <a:xfrm>
              <a:off x="2124903" y="3186531"/>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67" name="TextBox 66"/>
            <p:cNvSpPr txBox="1"/>
            <p:nvPr/>
          </p:nvSpPr>
          <p:spPr>
            <a:xfrm>
              <a:off x="2255078" y="3723106"/>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2</a:t>
              </a:r>
            </a:p>
          </p:txBody>
        </p:sp>
        <p:sp>
          <p:nvSpPr>
            <p:cNvPr id="68" name="Rounded Rectangle 67"/>
            <p:cNvSpPr/>
            <p:nvPr/>
          </p:nvSpPr>
          <p:spPr>
            <a:xfrm>
              <a:off x="2651953" y="3186531"/>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69" name="TextBox 68"/>
            <p:cNvSpPr txBox="1"/>
            <p:nvPr/>
          </p:nvSpPr>
          <p:spPr>
            <a:xfrm>
              <a:off x="2771016" y="3723106"/>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3</a:t>
              </a:r>
            </a:p>
          </p:txBody>
        </p:sp>
        <p:sp>
          <p:nvSpPr>
            <p:cNvPr id="70" name="Rounded Rectangle 69"/>
            <p:cNvSpPr/>
            <p:nvPr/>
          </p:nvSpPr>
          <p:spPr>
            <a:xfrm>
              <a:off x="3175828" y="3186531"/>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72" name="TextBox 71"/>
            <p:cNvSpPr txBox="1"/>
            <p:nvPr/>
          </p:nvSpPr>
          <p:spPr>
            <a:xfrm>
              <a:off x="3304416" y="3723106"/>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4</a:t>
              </a:r>
            </a:p>
          </p:txBody>
        </p:sp>
        <p:sp>
          <p:nvSpPr>
            <p:cNvPr id="73" name="Rounded Rectangle 72"/>
            <p:cNvSpPr/>
            <p:nvPr/>
          </p:nvSpPr>
          <p:spPr>
            <a:xfrm>
              <a:off x="3702878" y="3186531"/>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74" name="TextBox 73"/>
            <p:cNvSpPr txBox="1"/>
            <p:nvPr/>
          </p:nvSpPr>
          <p:spPr>
            <a:xfrm>
              <a:off x="3821941" y="3723106"/>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5</a:t>
              </a:r>
            </a:p>
          </p:txBody>
        </p:sp>
        <p:sp>
          <p:nvSpPr>
            <p:cNvPr id="75" name="Rounded Rectangle 74"/>
            <p:cNvSpPr/>
            <p:nvPr/>
          </p:nvSpPr>
          <p:spPr>
            <a:xfrm>
              <a:off x="4237866" y="3194468"/>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76" name="TextBox 75"/>
            <p:cNvSpPr txBox="1"/>
            <p:nvPr/>
          </p:nvSpPr>
          <p:spPr>
            <a:xfrm>
              <a:off x="4368041" y="3731043"/>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6</a:t>
              </a:r>
            </a:p>
          </p:txBody>
        </p:sp>
        <p:sp>
          <p:nvSpPr>
            <p:cNvPr id="77" name="Rounded Rectangle 76"/>
            <p:cNvSpPr/>
            <p:nvPr/>
          </p:nvSpPr>
          <p:spPr>
            <a:xfrm>
              <a:off x="4764916" y="3194468"/>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78" name="TextBox 77"/>
            <p:cNvSpPr txBox="1"/>
            <p:nvPr/>
          </p:nvSpPr>
          <p:spPr>
            <a:xfrm>
              <a:off x="4883978" y="3731043"/>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7</a:t>
              </a:r>
            </a:p>
          </p:txBody>
        </p:sp>
        <p:sp>
          <p:nvSpPr>
            <p:cNvPr id="79" name="Rounded Rectangle 78"/>
            <p:cNvSpPr/>
            <p:nvPr/>
          </p:nvSpPr>
          <p:spPr>
            <a:xfrm>
              <a:off x="5269741" y="3194468"/>
              <a:ext cx="515937"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80" name="TextBox 79"/>
            <p:cNvSpPr txBox="1"/>
            <p:nvPr/>
          </p:nvSpPr>
          <p:spPr>
            <a:xfrm>
              <a:off x="5388803" y="3731043"/>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solidFill>
                    <a:schemeClr val="bg2">
                      <a:lumMod val="75000"/>
                    </a:schemeClr>
                  </a:solidFill>
                </a:rPr>
                <a:t>8</a:t>
              </a:r>
            </a:p>
          </p:txBody>
        </p:sp>
        <p:sp>
          <p:nvSpPr>
            <p:cNvPr id="81" name="Rounded Rectangle 80"/>
            <p:cNvSpPr/>
            <p:nvPr/>
          </p:nvSpPr>
          <p:spPr>
            <a:xfrm>
              <a:off x="5792028" y="3194468"/>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82" name="TextBox 81"/>
            <p:cNvSpPr txBox="1"/>
            <p:nvPr/>
          </p:nvSpPr>
          <p:spPr>
            <a:xfrm>
              <a:off x="5922203" y="3731043"/>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9</a:t>
              </a:r>
            </a:p>
          </p:txBody>
        </p:sp>
        <p:sp>
          <p:nvSpPr>
            <p:cNvPr id="83" name="Rounded Rectangle 82"/>
            <p:cNvSpPr/>
            <p:nvPr/>
          </p:nvSpPr>
          <p:spPr>
            <a:xfrm>
              <a:off x="6319078" y="3194468"/>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84" name="TextBox 83"/>
            <p:cNvSpPr txBox="1"/>
            <p:nvPr/>
          </p:nvSpPr>
          <p:spPr>
            <a:xfrm>
              <a:off x="6409566" y="3731043"/>
              <a:ext cx="398462"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10</a:t>
              </a:r>
            </a:p>
          </p:txBody>
        </p:sp>
        <p:sp>
          <p:nvSpPr>
            <p:cNvPr id="85" name="Rounded Rectangle 84"/>
            <p:cNvSpPr/>
            <p:nvPr/>
          </p:nvSpPr>
          <p:spPr>
            <a:xfrm>
              <a:off x="6855653" y="3203993"/>
              <a:ext cx="515938"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86" name="TextBox 85"/>
            <p:cNvSpPr txBox="1"/>
            <p:nvPr/>
          </p:nvSpPr>
          <p:spPr>
            <a:xfrm>
              <a:off x="6919153" y="3738981"/>
              <a:ext cx="388938"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11</a:t>
              </a:r>
            </a:p>
          </p:txBody>
        </p:sp>
      </p:grpSp>
      <p:sp>
        <p:nvSpPr>
          <p:cNvPr id="87" name="Rounded Rectangle 86"/>
          <p:cNvSpPr/>
          <p:nvPr/>
        </p:nvSpPr>
        <p:spPr>
          <a:xfrm>
            <a:off x="6332332" y="3804065"/>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grpSp>
        <p:nvGrpSpPr>
          <p:cNvPr id="5" name="Group 4"/>
          <p:cNvGrpSpPr/>
          <p:nvPr/>
        </p:nvGrpSpPr>
        <p:grpSpPr>
          <a:xfrm>
            <a:off x="1042988" y="4645710"/>
            <a:ext cx="6499225" cy="823913"/>
            <a:chOff x="1042988" y="4049367"/>
            <a:chExt cx="6499225" cy="823913"/>
          </a:xfrm>
        </p:grpSpPr>
        <p:sp>
          <p:nvSpPr>
            <p:cNvPr id="88" name="Rounded Rectangle 87"/>
            <p:cNvSpPr/>
            <p:nvPr/>
          </p:nvSpPr>
          <p:spPr>
            <a:xfrm>
              <a:off x="1042988" y="4049367"/>
              <a:ext cx="515937"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061</a:t>
              </a:r>
            </a:p>
          </p:txBody>
        </p:sp>
        <p:sp>
          <p:nvSpPr>
            <p:cNvPr id="89" name="TextBox 88"/>
            <p:cNvSpPr txBox="1"/>
            <p:nvPr/>
          </p:nvSpPr>
          <p:spPr>
            <a:xfrm>
              <a:off x="1925638" y="4049367"/>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0</a:t>
              </a:r>
            </a:p>
          </p:txBody>
        </p:sp>
        <p:sp>
          <p:nvSpPr>
            <p:cNvPr id="90" name="Rounded Rectangle 89"/>
            <p:cNvSpPr/>
            <p:nvPr/>
          </p:nvSpPr>
          <p:spPr>
            <a:xfrm>
              <a:off x="1570038" y="4049367"/>
              <a:ext cx="515937"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91" name="TextBox 90"/>
            <p:cNvSpPr txBox="1"/>
            <p:nvPr/>
          </p:nvSpPr>
          <p:spPr>
            <a:xfrm>
              <a:off x="2443163" y="4049367"/>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a:t>
              </a:r>
            </a:p>
          </p:txBody>
        </p:sp>
        <p:sp>
          <p:nvSpPr>
            <p:cNvPr id="92" name="Rounded Rectangle 91"/>
            <p:cNvSpPr/>
            <p:nvPr/>
          </p:nvSpPr>
          <p:spPr>
            <a:xfrm>
              <a:off x="2105025" y="4057305"/>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93" name="TextBox 92"/>
            <p:cNvSpPr txBox="1"/>
            <p:nvPr/>
          </p:nvSpPr>
          <p:spPr>
            <a:xfrm>
              <a:off x="2989263" y="4057305"/>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2</a:t>
              </a:r>
            </a:p>
          </p:txBody>
        </p:sp>
        <p:sp>
          <p:nvSpPr>
            <p:cNvPr id="94" name="Rounded Rectangle 93"/>
            <p:cNvSpPr/>
            <p:nvPr/>
          </p:nvSpPr>
          <p:spPr>
            <a:xfrm>
              <a:off x="2632075" y="4057305"/>
              <a:ext cx="517525"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95" name="TextBox 94"/>
            <p:cNvSpPr txBox="1"/>
            <p:nvPr/>
          </p:nvSpPr>
          <p:spPr>
            <a:xfrm>
              <a:off x="3505200" y="4057305"/>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3</a:t>
              </a:r>
            </a:p>
          </p:txBody>
        </p:sp>
        <p:sp>
          <p:nvSpPr>
            <p:cNvPr id="96" name="Rounded Rectangle 95"/>
            <p:cNvSpPr/>
            <p:nvPr/>
          </p:nvSpPr>
          <p:spPr>
            <a:xfrm>
              <a:off x="3155950" y="4057305"/>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97" name="TextBox 96"/>
            <p:cNvSpPr txBox="1"/>
            <p:nvPr/>
          </p:nvSpPr>
          <p:spPr>
            <a:xfrm>
              <a:off x="4038600" y="4057305"/>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4</a:t>
              </a:r>
            </a:p>
          </p:txBody>
        </p:sp>
        <p:sp>
          <p:nvSpPr>
            <p:cNvPr id="98" name="Rounded Rectangle 97"/>
            <p:cNvSpPr/>
            <p:nvPr/>
          </p:nvSpPr>
          <p:spPr>
            <a:xfrm>
              <a:off x="3683000" y="4057305"/>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99" name="TextBox 98"/>
            <p:cNvSpPr txBox="1"/>
            <p:nvPr/>
          </p:nvSpPr>
          <p:spPr>
            <a:xfrm>
              <a:off x="4556125" y="4057305"/>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5</a:t>
              </a:r>
            </a:p>
          </p:txBody>
        </p:sp>
        <p:sp>
          <p:nvSpPr>
            <p:cNvPr id="100" name="Rounded Rectangle 99"/>
            <p:cNvSpPr/>
            <p:nvPr/>
          </p:nvSpPr>
          <p:spPr>
            <a:xfrm>
              <a:off x="4217988" y="4066830"/>
              <a:ext cx="517525" cy="534987"/>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101" name="TextBox 100"/>
            <p:cNvSpPr txBox="1"/>
            <p:nvPr/>
          </p:nvSpPr>
          <p:spPr>
            <a:xfrm>
              <a:off x="5102225" y="4066830"/>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6</a:t>
              </a:r>
            </a:p>
          </p:txBody>
        </p:sp>
        <p:sp>
          <p:nvSpPr>
            <p:cNvPr id="102" name="Rounded Rectangle 101"/>
            <p:cNvSpPr/>
            <p:nvPr/>
          </p:nvSpPr>
          <p:spPr>
            <a:xfrm>
              <a:off x="4745038" y="4066830"/>
              <a:ext cx="517525" cy="534987"/>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103" name="TextBox 102"/>
            <p:cNvSpPr txBox="1"/>
            <p:nvPr/>
          </p:nvSpPr>
          <p:spPr>
            <a:xfrm>
              <a:off x="5618163" y="4066830"/>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7</a:t>
              </a:r>
            </a:p>
          </p:txBody>
        </p:sp>
        <p:sp>
          <p:nvSpPr>
            <p:cNvPr id="104" name="Rounded Rectangle 103"/>
            <p:cNvSpPr/>
            <p:nvPr/>
          </p:nvSpPr>
          <p:spPr>
            <a:xfrm>
              <a:off x="5249863" y="4066830"/>
              <a:ext cx="515937" cy="534987"/>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105" name="TextBox 104"/>
            <p:cNvSpPr txBox="1"/>
            <p:nvPr/>
          </p:nvSpPr>
          <p:spPr>
            <a:xfrm>
              <a:off x="6122988" y="4066830"/>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8</a:t>
              </a:r>
            </a:p>
          </p:txBody>
        </p:sp>
        <p:sp>
          <p:nvSpPr>
            <p:cNvPr id="106" name="Rounded Rectangle 105"/>
            <p:cNvSpPr/>
            <p:nvPr/>
          </p:nvSpPr>
          <p:spPr>
            <a:xfrm>
              <a:off x="5772150" y="4066830"/>
              <a:ext cx="517525" cy="534987"/>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107" name="TextBox 106"/>
            <p:cNvSpPr txBox="1"/>
            <p:nvPr/>
          </p:nvSpPr>
          <p:spPr>
            <a:xfrm>
              <a:off x="6656388" y="4066830"/>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9</a:t>
              </a:r>
            </a:p>
          </p:txBody>
        </p:sp>
        <p:sp>
          <p:nvSpPr>
            <p:cNvPr id="108" name="Rounded Rectangle 107"/>
            <p:cNvSpPr/>
            <p:nvPr/>
          </p:nvSpPr>
          <p:spPr>
            <a:xfrm>
              <a:off x="6299200" y="4066830"/>
              <a:ext cx="517525" cy="534987"/>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109" name="TextBox 108"/>
            <p:cNvSpPr txBox="1"/>
            <p:nvPr/>
          </p:nvSpPr>
          <p:spPr>
            <a:xfrm>
              <a:off x="7143750" y="4066830"/>
              <a:ext cx="3984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10</a:t>
              </a:r>
            </a:p>
          </p:txBody>
        </p:sp>
        <p:sp>
          <p:nvSpPr>
            <p:cNvPr id="110" name="Rounded Rectangle 109"/>
            <p:cNvSpPr/>
            <p:nvPr/>
          </p:nvSpPr>
          <p:spPr>
            <a:xfrm>
              <a:off x="6835775" y="4074767"/>
              <a:ext cx="515938" cy="536575"/>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111" name="TextBox 110"/>
            <p:cNvSpPr txBox="1"/>
            <p:nvPr/>
          </p:nvSpPr>
          <p:spPr>
            <a:xfrm>
              <a:off x="1152525" y="4593880"/>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0</a:t>
              </a:r>
            </a:p>
          </p:txBody>
        </p:sp>
        <p:sp>
          <p:nvSpPr>
            <p:cNvPr id="112" name="TextBox 111"/>
            <p:cNvSpPr txBox="1"/>
            <p:nvPr/>
          </p:nvSpPr>
          <p:spPr>
            <a:xfrm>
              <a:off x="1670050" y="4593880"/>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a:t>
              </a:r>
            </a:p>
          </p:txBody>
        </p:sp>
        <p:sp>
          <p:nvSpPr>
            <p:cNvPr id="113" name="TextBox 112"/>
            <p:cNvSpPr txBox="1"/>
            <p:nvPr/>
          </p:nvSpPr>
          <p:spPr>
            <a:xfrm>
              <a:off x="2216150" y="4601817"/>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2</a:t>
              </a:r>
            </a:p>
          </p:txBody>
        </p:sp>
        <p:sp>
          <p:nvSpPr>
            <p:cNvPr id="114" name="TextBox 113"/>
            <p:cNvSpPr txBox="1"/>
            <p:nvPr/>
          </p:nvSpPr>
          <p:spPr>
            <a:xfrm>
              <a:off x="2732088" y="4601817"/>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3</a:t>
              </a:r>
            </a:p>
          </p:txBody>
        </p:sp>
        <p:sp>
          <p:nvSpPr>
            <p:cNvPr id="124" name="TextBox 123"/>
            <p:cNvSpPr txBox="1"/>
            <p:nvPr/>
          </p:nvSpPr>
          <p:spPr>
            <a:xfrm>
              <a:off x="3265488" y="4601817"/>
              <a:ext cx="2587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4</a:t>
              </a:r>
            </a:p>
          </p:txBody>
        </p:sp>
        <p:sp>
          <p:nvSpPr>
            <p:cNvPr id="125" name="TextBox 124"/>
            <p:cNvSpPr txBox="1"/>
            <p:nvPr/>
          </p:nvSpPr>
          <p:spPr>
            <a:xfrm>
              <a:off x="3783013" y="4601817"/>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5</a:t>
              </a:r>
            </a:p>
          </p:txBody>
        </p:sp>
        <p:sp>
          <p:nvSpPr>
            <p:cNvPr id="126" name="TextBox 125"/>
            <p:cNvSpPr txBox="1"/>
            <p:nvPr/>
          </p:nvSpPr>
          <p:spPr>
            <a:xfrm>
              <a:off x="4329113" y="4611342"/>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6</a:t>
              </a:r>
            </a:p>
          </p:txBody>
        </p:sp>
        <p:sp>
          <p:nvSpPr>
            <p:cNvPr id="127" name="TextBox 126"/>
            <p:cNvSpPr txBox="1"/>
            <p:nvPr/>
          </p:nvSpPr>
          <p:spPr>
            <a:xfrm>
              <a:off x="4845050" y="4611342"/>
              <a:ext cx="258763"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7</a:t>
              </a:r>
            </a:p>
          </p:txBody>
        </p:sp>
        <p:sp>
          <p:nvSpPr>
            <p:cNvPr id="128" name="TextBox 127"/>
            <p:cNvSpPr txBox="1"/>
            <p:nvPr/>
          </p:nvSpPr>
          <p:spPr>
            <a:xfrm>
              <a:off x="5349875" y="4611342"/>
              <a:ext cx="257175"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8</a:t>
              </a:r>
            </a:p>
          </p:txBody>
        </p:sp>
        <p:sp>
          <p:nvSpPr>
            <p:cNvPr id="129" name="TextBox 128"/>
            <p:cNvSpPr txBox="1"/>
            <p:nvPr/>
          </p:nvSpPr>
          <p:spPr>
            <a:xfrm>
              <a:off x="5883275" y="4611342"/>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prstClr val="black"/>
                  </a:solidFill>
                  <a:latin typeface="Calibri" panose="020F0502020204030204"/>
                </a:defRPr>
              </a:lvl1pPr>
            </a:lstStyle>
            <a:p>
              <a:r>
                <a:rPr lang="en-SG" dirty="0"/>
                <a:t>9</a:t>
              </a:r>
            </a:p>
          </p:txBody>
        </p:sp>
        <p:sp>
          <p:nvSpPr>
            <p:cNvPr id="130" name="TextBox 129"/>
            <p:cNvSpPr txBox="1"/>
            <p:nvPr/>
          </p:nvSpPr>
          <p:spPr>
            <a:xfrm>
              <a:off x="6370638" y="4611342"/>
              <a:ext cx="398462"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10</a:t>
              </a:r>
            </a:p>
          </p:txBody>
        </p:sp>
        <p:sp>
          <p:nvSpPr>
            <p:cNvPr id="131" name="TextBox 130"/>
            <p:cNvSpPr txBox="1"/>
            <p:nvPr/>
          </p:nvSpPr>
          <p:spPr>
            <a:xfrm>
              <a:off x="6880225" y="4619280"/>
              <a:ext cx="387350" cy="254000"/>
            </a:xfrm>
            <a:prstGeom prst="rect">
              <a:avLst/>
            </a:prstGeom>
            <a:noFill/>
          </p:spPr>
          <p:txBody>
            <a:bodyPr>
              <a:spAutoFit/>
            </a:bodyPr>
            <a:lstStyle/>
            <a:p>
              <a:pPr eaLnBrk="1" fontAlgn="auto" hangingPunct="1">
                <a:spcBef>
                  <a:spcPts val="0"/>
                </a:spcBef>
                <a:spcAft>
                  <a:spcPts val="0"/>
                </a:spcAft>
                <a:defRPr/>
              </a:pPr>
              <a:r>
                <a:rPr lang="en-SG" sz="1050" i="0" dirty="0">
                  <a:solidFill>
                    <a:prstClr val="black"/>
                  </a:solidFill>
                  <a:latin typeface="Calibri" panose="020F0502020204030204"/>
                </a:rPr>
                <a:t>11</a:t>
              </a:r>
            </a:p>
          </p:txBody>
        </p:sp>
      </p:grpSp>
      <p:sp>
        <p:nvSpPr>
          <p:cNvPr id="132" name="Rounded Rectangle 131"/>
          <p:cNvSpPr/>
          <p:nvPr/>
        </p:nvSpPr>
        <p:spPr>
          <a:xfrm>
            <a:off x="5765526" y="4656549"/>
            <a:ext cx="517525" cy="534987"/>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grpSp>
        <p:nvGrpSpPr>
          <p:cNvPr id="6" name="Group 5"/>
          <p:cNvGrpSpPr/>
          <p:nvPr/>
        </p:nvGrpSpPr>
        <p:grpSpPr>
          <a:xfrm>
            <a:off x="5727700" y="5420953"/>
            <a:ext cx="634172" cy="967027"/>
            <a:chOff x="5727700" y="4824610"/>
            <a:chExt cx="634172" cy="967027"/>
          </a:xfrm>
        </p:grpSpPr>
        <p:grpSp>
          <p:nvGrpSpPr>
            <p:cNvPr id="115" name="Group 114"/>
            <p:cNvGrpSpPr/>
            <p:nvPr/>
          </p:nvGrpSpPr>
          <p:grpSpPr>
            <a:xfrm>
              <a:off x="5737225" y="4824610"/>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sp>
          <p:nvSpPr>
            <p:cNvPr id="133" name="TextBox 132"/>
            <p:cNvSpPr txBox="1">
              <a:spLocks noChangeArrowheads="1"/>
            </p:cNvSpPr>
            <p:nvPr/>
          </p:nvSpPr>
          <p:spPr bwMode="auto">
            <a:xfrm>
              <a:off x="5727700" y="5261254"/>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t>
              </a:r>
              <a:r>
                <a:rPr lang="en-SG" altLang="en-US" sz="1600" b="1" i="0" dirty="0" smtClean="0">
                  <a:cs typeface="Arial" panose="020B0604020202020204" pitchFamily="34" charset="0"/>
                </a:rPr>
                <a:t>ast</a:t>
              </a:r>
              <a:endParaRPr lang="en-SG" altLang="en-US" sz="1600" b="1" i="0" dirty="0">
                <a:cs typeface="Arial" panose="020B0604020202020204" pitchFamily="34" charset="0"/>
              </a:endParaRPr>
            </a:p>
          </p:txBody>
        </p:sp>
        <p:sp>
          <p:nvSpPr>
            <p:cNvPr id="134" name="TextBox 133"/>
            <p:cNvSpPr txBox="1">
              <a:spLocks noChangeArrowheads="1"/>
            </p:cNvSpPr>
            <p:nvPr/>
          </p:nvSpPr>
          <p:spPr bwMode="auto">
            <a:xfrm>
              <a:off x="5742747" y="5451912"/>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mid</a:t>
              </a:r>
              <a:endParaRPr lang="en-SG" altLang="en-US" sz="1600" b="1" i="0" dirty="0">
                <a:cs typeface="Arial" panose="020B0604020202020204" pitchFamily="34" charset="0"/>
              </a:endParaRPr>
            </a:p>
          </p:txBody>
        </p:sp>
      </p:grpSp>
      <p:sp>
        <p:nvSpPr>
          <p:cNvPr id="135" name="TextBox 342"/>
          <p:cNvSpPr txBox="1">
            <a:spLocks noChangeArrowheads="1"/>
          </p:cNvSpPr>
          <p:nvPr/>
        </p:nvSpPr>
        <p:spPr bwMode="auto">
          <a:xfrm>
            <a:off x="1002921" y="5535565"/>
            <a:ext cx="29380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eaLnBrk="1" hangingPunct="1"/>
            <a:r>
              <a:rPr lang="en-SG" altLang="en-US" sz="1800" b="1" i="0" dirty="0" smtClean="0">
                <a:solidFill>
                  <a:srgbClr val="C00000"/>
                </a:solidFill>
                <a:cs typeface="Arial" panose="020B0604020202020204" pitchFamily="34" charset="0"/>
              </a:rPr>
              <a:t>Successfully found </a:t>
            </a:r>
            <a:r>
              <a:rPr lang="en-SG" altLang="en-US" sz="1800" b="1" i="0" dirty="0" smtClean="0">
                <a:cs typeface="Arial" panose="020B0604020202020204" pitchFamily="34" charset="0"/>
              </a:rPr>
              <a:t>612</a:t>
            </a:r>
            <a:r>
              <a:rPr lang="en-SG" altLang="en-US" sz="1800" b="1" i="0" dirty="0" smtClean="0">
                <a:solidFill>
                  <a:srgbClr val="C00000"/>
                </a:solidFill>
                <a:cs typeface="Arial" panose="020B0604020202020204" pitchFamily="34" charset="0"/>
              </a:rPr>
              <a:t>!</a:t>
            </a:r>
            <a:endParaRPr lang="en-SG" altLang="en-US" sz="1800" b="1" i="0" dirty="0">
              <a:solidFill>
                <a:srgbClr val="C00000"/>
              </a:solidFill>
              <a:cs typeface="Arial" panose="020B0604020202020204" pitchFamily="34" charset="0"/>
            </a:endParaRPr>
          </a:p>
        </p:txBody>
      </p:sp>
      <p:sp>
        <p:nvSpPr>
          <p:cNvPr id="136" name="Rectangle 135"/>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612</a:t>
            </a:r>
            <a:endParaRPr lang="en-US" altLang="en-US" b="1" i="0" dirty="0"/>
          </a:p>
        </p:txBody>
      </p:sp>
    </p:spTree>
    <p:extLst>
      <p:ext uri="{BB962C8B-B14F-4D97-AF65-F5344CB8AC3E}">
        <p14:creationId xmlns:p14="http://schemas.microsoft.com/office/powerpoint/2010/main" val="15305448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fade">
                                      <p:cBhvr>
                                        <p:cTn id="2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6335" y="3241216"/>
            <a:ext cx="6400800" cy="594139"/>
          </a:xfrm>
        </p:spPr>
        <p:txBody>
          <a:bodyPr/>
          <a:lstStyle/>
          <a:p>
            <a:r>
              <a:rPr lang="en-GB" dirty="0" smtClean="0"/>
              <a:t>Binary Search </a:t>
            </a:r>
          </a:p>
          <a:p>
            <a:r>
              <a:rPr lang="en-GB" dirty="0" smtClean="0"/>
              <a:t>(Example 3)</a:t>
            </a:r>
            <a:endParaRPr lang="en-GB" dirty="0"/>
          </a:p>
        </p:txBody>
      </p:sp>
    </p:spTree>
    <p:extLst>
      <p:ext uri="{BB962C8B-B14F-4D97-AF65-F5344CB8AC3E}">
        <p14:creationId xmlns:p14="http://schemas.microsoft.com/office/powerpoint/2010/main" val="201484583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US" altLang="en-US" dirty="0"/>
              <a:t>Example: Searching for 400</a:t>
            </a:r>
          </a:p>
        </p:txBody>
      </p:sp>
      <p:sp>
        <p:nvSpPr>
          <p:cNvPr id="232" name="Rounded Rectangle 231"/>
          <p:cNvSpPr/>
          <p:nvPr/>
        </p:nvSpPr>
        <p:spPr>
          <a:xfrm>
            <a:off x="1023938" y="1999902"/>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536477"/>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234" name="Rounded Rectangle 233"/>
          <p:cNvSpPr/>
          <p:nvPr/>
        </p:nvSpPr>
        <p:spPr>
          <a:xfrm>
            <a:off x="1608138" y="1999902"/>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53647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236" name="Rounded Rectangle 235"/>
          <p:cNvSpPr/>
          <p:nvPr/>
        </p:nvSpPr>
        <p:spPr>
          <a:xfrm>
            <a:off x="2162175" y="2007839"/>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54441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238" name="Rounded Rectangle 237"/>
          <p:cNvSpPr/>
          <p:nvPr/>
        </p:nvSpPr>
        <p:spPr>
          <a:xfrm>
            <a:off x="2689225" y="2007839"/>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544414"/>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240" name="Rounded Rectangle 239"/>
          <p:cNvSpPr/>
          <p:nvPr/>
        </p:nvSpPr>
        <p:spPr>
          <a:xfrm>
            <a:off x="3213100" y="2007839"/>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544414"/>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242" name="Rounded Rectangle 241"/>
          <p:cNvSpPr/>
          <p:nvPr/>
        </p:nvSpPr>
        <p:spPr>
          <a:xfrm>
            <a:off x="3740150" y="2007839"/>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54441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244" name="Rounded Rectangle 243"/>
          <p:cNvSpPr/>
          <p:nvPr/>
        </p:nvSpPr>
        <p:spPr>
          <a:xfrm>
            <a:off x="4275138" y="2017364"/>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55235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017364"/>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552352"/>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017364"/>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55235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017364"/>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55235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017364"/>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552352"/>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025302"/>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561877"/>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nvGrpSpPr>
          <p:cNvPr id="115" name="Group 114"/>
          <p:cNvGrpSpPr/>
          <p:nvPr/>
        </p:nvGrpSpPr>
        <p:grpSpPr>
          <a:xfrm>
            <a:off x="989013" y="2837763"/>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6845300" y="2837763"/>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
        <p:nvSpPr>
          <p:cNvPr id="4" name="Rectangle 3"/>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400</a:t>
            </a:r>
            <a:endParaRPr lang="en-US" altLang="en-US" b="1" i="0" dirty="0"/>
          </a:p>
        </p:txBody>
      </p:sp>
    </p:spTree>
    <p:extLst>
      <p:ext uri="{BB962C8B-B14F-4D97-AF65-F5344CB8AC3E}">
        <p14:creationId xmlns:p14="http://schemas.microsoft.com/office/powerpoint/2010/main" val="370368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US" altLang="en-US" dirty="0"/>
              <a:t>Example: Searching for 400</a:t>
            </a:r>
          </a:p>
        </p:txBody>
      </p:sp>
      <p:sp>
        <p:nvSpPr>
          <p:cNvPr id="232" name="Rounded Rectangle 231"/>
          <p:cNvSpPr/>
          <p:nvPr/>
        </p:nvSpPr>
        <p:spPr>
          <a:xfrm>
            <a:off x="1023938" y="1999907"/>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536482"/>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234" name="Rounded Rectangle 233"/>
          <p:cNvSpPr/>
          <p:nvPr/>
        </p:nvSpPr>
        <p:spPr>
          <a:xfrm>
            <a:off x="1608138" y="1999907"/>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536482"/>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236" name="Rounded Rectangle 235"/>
          <p:cNvSpPr/>
          <p:nvPr/>
        </p:nvSpPr>
        <p:spPr>
          <a:xfrm>
            <a:off x="2162175" y="2007844"/>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54441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238" name="Rounded Rectangle 237"/>
          <p:cNvSpPr/>
          <p:nvPr/>
        </p:nvSpPr>
        <p:spPr>
          <a:xfrm>
            <a:off x="2689225" y="2007844"/>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544419"/>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240" name="Rounded Rectangle 239"/>
          <p:cNvSpPr/>
          <p:nvPr/>
        </p:nvSpPr>
        <p:spPr>
          <a:xfrm>
            <a:off x="3213100" y="2007844"/>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544419"/>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242" name="Rounded Rectangle 241"/>
          <p:cNvSpPr/>
          <p:nvPr/>
        </p:nvSpPr>
        <p:spPr>
          <a:xfrm>
            <a:off x="3740150" y="2007844"/>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54441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244" name="Rounded Rectangle 243"/>
          <p:cNvSpPr/>
          <p:nvPr/>
        </p:nvSpPr>
        <p:spPr>
          <a:xfrm>
            <a:off x="4275138" y="2017369"/>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55235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246" name="Rounded Rectangle 245"/>
          <p:cNvSpPr/>
          <p:nvPr/>
        </p:nvSpPr>
        <p:spPr>
          <a:xfrm>
            <a:off x="4802188" y="2017369"/>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552357"/>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248" name="Rounded Rectangle 247"/>
          <p:cNvSpPr/>
          <p:nvPr/>
        </p:nvSpPr>
        <p:spPr>
          <a:xfrm>
            <a:off x="5307013" y="2017369"/>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55235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250" name="Rounded Rectangle 249"/>
          <p:cNvSpPr/>
          <p:nvPr/>
        </p:nvSpPr>
        <p:spPr>
          <a:xfrm>
            <a:off x="5829300" y="2017369"/>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552357"/>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252" name="Rounded Rectangle 251"/>
          <p:cNvSpPr/>
          <p:nvPr/>
        </p:nvSpPr>
        <p:spPr>
          <a:xfrm>
            <a:off x="6356350" y="2017369"/>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552357"/>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254" name="Rounded Rectangle 253"/>
          <p:cNvSpPr/>
          <p:nvPr/>
        </p:nvSpPr>
        <p:spPr>
          <a:xfrm>
            <a:off x="6892925" y="2025307"/>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561882"/>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grpSp>
        <p:nvGrpSpPr>
          <p:cNvPr id="115" name="Group 114"/>
          <p:cNvGrpSpPr/>
          <p:nvPr/>
        </p:nvGrpSpPr>
        <p:grpSpPr>
          <a:xfrm>
            <a:off x="989013" y="2837768"/>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6845300" y="2837768"/>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121" name="Group 120"/>
          <p:cNvGrpSpPr/>
          <p:nvPr/>
        </p:nvGrpSpPr>
        <p:grpSpPr>
          <a:xfrm>
            <a:off x="3713095" y="2837768"/>
            <a:ext cx="617537" cy="587033"/>
            <a:chOff x="4407106" y="2732808"/>
            <a:chExt cx="617537" cy="587033"/>
          </a:xfrm>
        </p:grpSpPr>
        <p:cxnSp>
          <p:nvCxnSpPr>
            <p:cNvPr id="122" name="Straight Arrow Connector 121"/>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3"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
        <p:nvSpPr>
          <p:cNvPr id="37" name="Rectangle 36"/>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400</a:t>
            </a:r>
            <a:endParaRPr lang="en-US" altLang="en-US" b="1" i="0" dirty="0"/>
          </a:p>
        </p:txBody>
      </p:sp>
    </p:spTree>
    <p:extLst>
      <p:ext uri="{BB962C8B-B14F-4D97-AF65-F5344CB8AC3E}">
        <p14:creationId xmlns:p14="http://schemas.microsoft.com/office/powerpoint/2010/main" val="687697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50"/>
                                        </p:tgtEl>
                                      </p:cBhvr>
                                    </p:animEffect>
                                    <p:animScale>
                                      <p:cBhvr>
                                        <p:cTn id="12" dur="250" autoRev="1" fill="hold"/>
                                        <p:tgtEl>
                                          <p:spTgt spid="250"/>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42"/>
                                        </p:tgtEl>
                                      </p:cBhvr>
                                    </p:animEffect>
                                    <p:animScale>
                                      <p:cBhvr>
                                        <p:cTn id="17" dur="250" autoRev="1" fill="hold"/>
                                        <p:tgtEl>
                                          <p:spTgt spid="2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p:bldP spid="2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defRPr/>
            </a:pPr>
            <a:r>
              <a:rPr lang="en-US" altLang="en-US" b="1" i="0" dirty="0">
                <a:effectLst>
                  <a:glow rad="101600">
                    <a:srgbClr val="FFC000">
                      <a:alpha val="60000"/>
                    </a:srgbClr>
                  </a:glow>
                </a:effectLst>
              </a:rPr>
              <a:t>If (there is no more data to examine)</a:t>
            </a:r>
          </a:p>
          <a:p>
            <a:pPr lvl="1">
              <a:buFont typeface="Monotype Sorts" pitchFamily="2" charset="2"/>
              <a:buNone/>
              <a:defRPr/>
            </a:pPr>
            <a:r>
              <a:rPr lang="en-US" altLang="en-US" i="0" dirty="0"/>
              <a:t>	fail;</a:t>
            </a:r>
          </a:p>
          <a:p>
            <a:pPr lvl="1">
              <a:buFont typeface="Monotype Sorts" pitchFamily="2" charset="2"/>
              <a:buNone/>
              <a:defRPr/>
            </a:pPr>
            <a:r>
              <a:rPr lang="en-US" altLang="en-US" b="1" i="0" dirty="0">
                <a:effectLst>
                  <a:glow rad="101600">
                    <a:srgbClr val="FFC000">
                      <a:alpha val="60000"/>
                    </a:srgbClr>
                  </a:glow>
                </a:effectLst>
              </a:rPr>
              <a:t>else</a:t>
            </a:r>
            <a:r>
              <a:rPr lang="en-US" altLang="en-US" i="0" dirty="0"/>
              <a:t> {</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examine one datum;</a:t>
            </a:r>
          </a:p>
          <a:p>
            <a:pPr lvl="1">
              <a:buFont typeface="Monotype Sorts" pitchFamily="2" charset="2"/>
              <a:buNone/>
              <a:defRPr/>
            </a:pPr>
            <a:r>
              <a:rPr lang="en-US" altLang="en-US" i="0" dirty="0"/>
              <a:t>		if (this datum is what we want)</a:t>
            </a:r>
          </a:p>
          <a:p>
            <a:pPr lvl="1">
              <a:buFont typeface="Monotype Sorts" pitchFamily="2" charset="2"/>
              <a:buNone/>
              <a:defRPr/>
            </a:pPr>
            <a:r>
              <a:rPr lang="en-US" altLang="en-US" i="0" dirty="0"/>
              <a:t>			succeed;</a:t>
            </a:r>
          </a:p>
          <a:p>
            <a:pPr lvl="1">
              <a:buFont typeface="Monotype Sorts" pitchFamily="2" charset="2"/>
              <a:buNone/>
              <a:defRPr/>
            </a:pPr>
            <a:r>
              <a:rPr lang="en-US" altLang="en-US" i="0" dirty="0"/>
              <a:t>		else</a:t>
            </a:r>
          </a:p>
          <a:p>
            <a:pPr lvl="1">
              <a:buFont typeface="Monotype Sorts" pitchFamily="2" charset="2"/>
              <a:buNone/>
              <a:defRPr/>
            </a:pPr>
            <a:r>
              <a:rPr lang="en-US" altLang="en-US" i="0" dirty="0"/>
              <a:t>			keep searching in remaining data;</a:t>
            </a:r>
          </a:p>
          <a:p>
            <a:pPr lvl="1">
              <a:buFont typeface="Monotype Sorts" pitchFamily="2" charset="2"/>
              <a:buNone/>
              <a:defRPr/>
            </a:pPr>
            <a:r>
              <a:rPr lang="en-US" altLang="en-US" i="0" dirty="0"/>
              <a:t>	  }</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US" altLang="en-US" dirty="0"/>
              <a:t>Example: Searching for 400</a:t>
            </a:r>
          </a:p>
        </p:txBody>
      </p:sp>
      <p:grpSp>
        <p:nvGrpSpPr>
          <p:cNvPr id="4" name="Group 3"/>
          <p:cNvGrpSpPr/>
          <p:nvPr/>
        </p:nvGrpSpPr>
        <p:grpSpPr>
          <a:xfrm>
            <a:off x="1023938" y="2834798"/>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246" name="Rounded Rectangle 245"/>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248" name="Rounded Rectangle 247"/>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grpSp>
        <p:nvGrpSpPr>
          <p:cNvPr id="115" name="Group 114"/>
          <p:cNvGrpSpPr/>
          <p:nvPr/>
        </p:nvGrpSpPr>
        <p:grpSpPr>
          <a:xfrm>
            <a:off x="1005926" y="3677627"/>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3184735" y="3677627"/>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grpSp>
        <p:nvGrpSpPr>
          <p:cNvPr id="121" name="Group 120"/>
          <p:cNvGrpSpPr/>
          <p:nvPr/>
        </p:nvGrpSpPr>
        <p:grpSpPr>
          <a:xfrm>
            <a:off x="2139741" y="3677627"/>
            <a:ext cx="617537" cy="587033"/>
            <a:chOff x="4407106" y="2732808"/>
            <a:chExt cx="617537" cy="587033"/>
          </a:xfrm>
        </p:grpSpPr>
        <p:cxnSp>
          <p:nvCxnSpPr>
            <p:cNvPr id="122" name="Straight Arrow Connector 121"/>
            <p:cNvCxnSpPr/>
            <p:nvPr/>
          </p:nvCxnSpPr>
          <p:spPr>
            <a:xfrm flipV="1">
              <a:off x="4694443" y="2732808"/>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3" name="TextBox 92"/>
            <p:cNvSpPr txBox="1">
              <a:spLocks noChangeArrowheads="1"/>
            </p:cNvSpPr>
            <p:nvPr/>
          </p:nvSpPr>
          <p:spPr bwMode="auto">
            <a:xfrm>
              <a:off x="4407106" y="2980116"/>
              <a:ext cx="617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mid</a:t>
              </a:r>
            </a:p>
          </p:txBody>
        </p:sp>
      </p:grpSp>
      <p:sp>
        <p:nvSpPr>
          <p:cNvPr id="37" name="Rounded Rectangle 36"/>
          <p:cNvSpPr/>
          <p:nvPr/>
        </p:nvSpPr>
        <p:spPr>
          <a:xfrm>
            <a:off x="10239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1"/>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1"/>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3"/>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3"/>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6"/>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6"/>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6"/>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1"/>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2" name="Rectangle 71"/>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400</a:t>
            </a:r>
            <a:endParaRPr lang="en-US" altLang="en-US" b="1" i="0" dirty="0"/>
          </a:p>
        </p:txBody>
      </p:sp>
      <p:sp>
        <p:nvSpPr>
          <p:cNvPr id="63" name="Rounded Rectangle 62"/>
          <p:cNvSpPr/>
          <p:nvPr/>
        </p:nvSpPr>
        <p:spPr>
          <a:xfrm>
            <a:off x="2175429" y="2836111"/>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Tree>
    <p:extLst>
      <p:ext uri="{BB962C8B-B14F-4D97-AF65-F5344CB8AC3E}">
        <p14:creationId xmlns:p14="http://schemas.microsoft.com/office/powerpoint/2010/main" val="1482359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500"/>
                                        <p:tgtEl>
                                          <p:spTgt spid="1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US" altLang="en-US" dirty="0"/>
              <a:t>Example: Searching for 400</a:t>
            </a:r>
          </a:p>
        </p:txBody>
      </p:sp>
      <p:grpSp>
        <p:nvGrpSpPr>
          <p:cNvPr id="4" name="Group 3"/>
          <p:cNvGrpSpPr/>
          <p:nvPr/>
        </p:nvGrpSpPr>
        <p:grpSpPr>
          <a:xfrm>
            <a:off x="1023938" y="2834798"/>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246" name="Rounded Rectangle 245"/>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248" name="Rounded Rectangle 247"/>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grpSp>
        <p:nvGrpSpPr>
          <p:cNvPr id="115" name="Group 114"/>
          <p:cNvGrpSpPr/>
          <p:nvPr/>
        </p:nvGrpSpPr>
        <p:grpSpPr>
          <a:xfrm>
            <a:off x="2635010" y="4493011"/>
            <a:ext cx="619125" cy="587033"/>
            <a:chOff x="793677" y="2700883"/>
            <a:chExt cx="619125" cy="587033"/>
          </a:xfrm>
        </p:grpSpPr>
        <p:cxnSp>
          <p:nvCxnSpPr>
            <p:cNvPr id="116" name="Straight Arrow Connector 115"/>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TextBox 116"/>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118" name="Group 117"/>
          <p:cNvGrpSpPr/>
          <p:nvPr/>
        </p:nvGrpSpPr>
        <p:grpSpPr>
          <a:xfrm>
            <a:off x="3201262" y="4493011"/>
            <a:ext cx="619125" cy="567983"/>
            <a:chOff x="7947025" y="2723283"/>
            <a:chExt cx="619125" cy="567983"/>
          </a:xfrm>
        </p:grpSpPr>
        <p:cxnSp>
          <p:nvCxnSpPr>
            <p:cNvPr id="119" name="Straight Arrow Connector 118"/>
            <p:cNvCxnSpPr/>
            <p:nvPr/>
          </p:nvCxnSpPr>
          <p:spPr>
            <a:xfrm flipV="1">
              <a:off x="8234363" y="27232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TextBox 94"/>
            <p:cNvSpPr txBox="1">
              <a:spLocks noChangeArrowheads="1"/>
            </p:cNvSpPr>
            <p:nvPr/>
          </p:nvSpPr>
          <p:spPr bwMode="auto">
            <a:xfrm>
              <a:off x="7947025" y="29515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last</a:t>
              </a:r>
            </a:p>
          </p:txBody>
        </p:sp>
      </p:grpSp>
      <p:sp>
        <p:nvSpPr>
          <p:cNvPr id="37" name="Rounded Rectangle 36"/>
          <p:cNvSpPr/>
          <p:nvPr/>
        </p:nvSpPr>
        <p:spPr>
          <a:xfrm>
            <a:off x="10239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1"/>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1"/>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3"/>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3"/>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6"/>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6"/>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6"/>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1"/>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2" name="Rectangle 71"/>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400</a:t>
            </a:r>
            <a:endParaRPr lang="en-US" altLang="en-US" b="1" i="0" dirty="0"/>
          </a:p>
        </p:txBody>
      </p:sp>
      <p:sp>
        <p:nvSpPr>
          <p:cNvPr id="63" name="Rounded Rectangle 62"/>
          <p:cNvSpPr/>
          <p:nvPr/>
        </p:nvSpPr>
        <p:spPr>
          <a:xfrm>
            <a:off x="2175429" y="2836111"/>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grpSp>
        <p:nvGrpSpPr>
          <p:cNvPr id="64" name="Group 63"/>
          <p:cNvGrpSpPr/>
          <p:nvPr/>
        </p:nvGrpSpPr>
        <p:grpSpPr>
          <a:xfrm>
            <a:off x="1017313" y="3682936"/>
            <a:ext cx="6384925" cy="815975"/>
            <a:chOff x="1023938" y="2238454"/>
            <a:chExt cx="6384925" cy="815975"/>
          </a:xfrm>
        </p:grpSpPr>
        <p:sp>
          <p:nvSpPr>
            <p:cNvPr id="65" name="Rounded Rectangle 64"/>
            <p:cNvSpPr/>
            <p:nvPr/>
          </p:nvSpPr>
          <p:spPr>
            <a:xfrm>
              <a:off x="10239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66" name="TextBox 65"/>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67" name="Rounded Rectangle 66"/>
            <p:cNvSpPr/>
            <p:nvPr/>
          </p:nvSpPr>
          <p:spPr>
            <a:xfrm>
              <a:off x="16081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68" name="TextBox 67"/>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69" name="Rounded Rectangle 68"/>
            <p:cNvSpPr/>
            <p:nvPr/>
          </p:nvSpPr>
          <p:spPr>
            <a:xfrm>
              <a:off x="2162175" y="2246391"/>
              <a:ext cx="517525"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70" name="TextBox 69"/>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73" name="Rounded Rectangle 72"/>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74" name="TextBox 73"/>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75" name="Rounded Rectangle 74"/>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76" name="TextBox 75"/>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77" name="Rounded Rectangle 76"/>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78" name="TextBox 77"/>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79" name="Rounded Rectangle 78"/>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80" name="TextBox 79"/>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81" name="Rounded Rectangle 80"/>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82" name="TextBox 81"/>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83" name="Rounded Rectangle 82"/>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84" name="TextBox 83"/>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85" name="Rounded Rectangle 84"/>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86" name="TextBox 85"/>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87" name="Rounded Rectangle 86"/>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88" name="TextBox 87"/>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89" name="Rounded Rectangle 88"/>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90" name="TextBox 89"/>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91" name="TextBox 90"/>
          <p:cNvSpPr txBox="1">
            <a:spLocks noChangeArrowheads="1"/>
          </p:cNvSpPr>
          <p:nvPr/>
        </p:nvSpPr>
        <p:spPr bwMode="auto">
          <a:xfrm>
            <a:off x="2628106" y="4994319"/>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mid</a:t>
            </a:r>
            <a:endParaRPr lang="en-SG" altLang="en-US" sz="1600" b="1" i="0" dirty="0">
              <a:cs typeface="Arial" panose="020B0604020202020204" pitchFamily="34" charset="0"/>
            </a:endParaRPr>
          </a:p>
        </p:txBody>
      </p:sp>
      <p:sp>
        <p:nvSpPr>
          <p:cNvPr id="92" name="Rounded Rectangle 91"/>
          <p:cNvSpPr/>
          <p:nvPr/>
        </p:nvSpPr>
        <p:spPr>
          <a:xfrm>
            <a:off x="2684947" y="3704127"/>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smtClean="0">
                <a:solidFill>
                  <a:prstClr val="white"/>
                </a:solidFill>
                <a:latin typeface="Calibri" panose="020F0502020204030204"/>
              </a:rPr>
              <a:t>170</a:t>
            </a:r>
            <a:endParaRPr lang="en-GB" sz="1400" b="1" i="0" kern="0" dirty="0">
              <a:solidFill>
                <a:prstClr val="white"/>
              </a:solidFill>
              <a:latin typeface="Calibri" panose="020F0502020204030204"/>
            </a:endParaRPr>
          </a:p>
        </p:txBody>
      </p:sp>
    </p:spTree>
    <p:extLst>
      <p:ext uri="{BB962C8B-B14F-4D97-AF65-F5344CB8AC3E}">
        <p14:creationId xmlns:p14="http://schemas.microsoft.com/office/powerpoint/2010/main" val="969102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500"/>
                                        <p:tgtEl>
                                          <p:spTgt spid="1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US" altLang="en-US" dirty="0"/>
              <a:t>Example: Searching for 400</a:t>
            </a:r>
          </a:p>
        </p:txBody>
      </p:sp>
      <p:grpSp>
        <p:nvGrpSpPr>
          <p:cNvPr id="4" name="Group 3"/>
          <p:cNvGrpSpPr/>
          <p:nvPr/>
        </p:nvGrpSpPr>
        <p:grpSpPr>
          <a:xfrm>
            <a:off x="1023938" y="2834798"/>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246" name="Rounded Rectangle 245"/>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248" name="Rounded Rectangle 247"/>
            <p:cNvSpPr/>
            <p:nvPr/>
          </p:nvSpPr>
          <p:spPr>
            <a:xfrm>
              <a:off x="5307013"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37" name="Rounded Rectangle 36"/>
          <p:cNvSpPr/>
          <p:nvPr/>
        </p:nvSpPr>
        <p:spPr>
          <a:xfrm>
            <a:off x="10239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1"/>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1"/>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3"/>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3"/>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6"/>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6"/>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6"/>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1"/>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1" name="Rounded Rectangle 70"/>
          <p:cNvSpPr/>
          <p:nvPr/>
        </p:nvSpPr>
        <p:spPr>
          <a:xfrm>
            <a:off x="5301491" y="2860605"/>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72" name="Rectangle 71"/>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400</a:t>
            </a:r>
            <a:endParaRPr lang="en-US" altLang="en-US" b="1" i="0" dirty="0"/>
          </a:p>
        </p:txBody>
      </p:sp>
      <p:sp>
        <p:nvSpPr>
          <p:cNvPr id="63" name="Rounded Rectangle 62"/>
          <p:cNvSpPr/>
          <p:nvPr/>
        </p:nvSpPr>
        <p:spPr>
          <a:xfrm>
            <a:off x="2175429" y="2836111"/>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grpSp>
        <p:nvGrpSpPr>
          <p:cNvPr id="64" name="Group 63"/>
          <p:cNvGrpSpPr/>
          <p:nvPr/>
        </p:nvGrpSpPr>
        <p:grpSpPr>
          <a:xfrm>
            <a:off x="1017313" y="3682936"/>
            <a:ext cx="6384925" cy="815975"/>
            <a:chOff x="1023938" y="2238454"/>
            <a:chExt cx="6384925" cy="815975"/>
          </a:xfrm>
        </p:grpSpPr>
        <p:sp>
          <p:nvSpPr>
            <p:cNvPr id="65" name="Rounded Rectangle 64"/>
            <p:cNvSpPr/>
            <p:nvPr/>
          </p:nvSpPr>
          <p:spPr>
            <a:xfrm>
              <a:off x="10239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66" name="TextBox 65"/>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67" name="Rounded Rectangle 66"/>
            <p:cNvSpPr/>
            <p:nvPr/>
          </p:nvSpPr>
          <p:spPr>
            <a:xfrm>
              <a:off x="16081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68" name="TextBox 67"/>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69" name="Rounded Rectangle 68"/>
            <p:cNvSpPr/>
            <p:nvPr/>
          </p:nvSpPr>
          <p:spPr>
            <a:xfrm>
              <a:off x="2162175" y="2246391"/>
              <a:ext cx="517525"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70" name="TextBox 69"/>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73" name="Rounded Rectangle 72"/>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74" name="TextBox 73"/>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75" name="Rounded Rectangle 74"/>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76" name="TextBox 75"/>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77" name="Rounded Rectangle 76"/>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78" name="TextBox 77"/>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79" name="Rounded Rectangle 78"/>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80" name="TextBox 79"/>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81" name="Rounded Rectangle 80"/>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82" name="TextBox 81"/>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83" name="Rounded Rectangle 82"/>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84" name="TextBox 83"/>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85" name="Rounded Rectangle 84"/>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86" name="TextBox 85"/>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87" name="Rounded Rectangle 86"/>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88" name="TextBox 87"/>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89" name="Rounded Rectangle 88"/>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90" name="TextBox 89"/>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92" name="Rounded Rectangle 91"/>
          <p:cNvSpPr/>
          <p:nvPr/>
        </p:nvSpPr>
        <p:spPr>
          <a:xfrm>
            <a:off x="2684947" y="3704127"/>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smtClean="0">
                <a:solidFill>
                  <a:prstClr val="white"/>
                </a:solidFill>
                <a:latin typeface="Calibri" panose="020F0502020204030204"/>
              </a:rPr>
              <a:t>170</a:t>
            </a:r>
            <a:endParaRPr lang="en-GB" sz="1400" b="1" i="0" kern="0" dirty="0">
              <a:solidFill>
                <a:prstClr val="white"/>
              </a:solidFill>
              <a:latin typeface="Calibri" panose="020F0502020204030204"/>
            </a:endParaRPr>
          </a:p>
        </p:txBody>
      </p:sp>
      <p:grpSp>
        <p:nvGrpSpPr>
          <p:cNvPr id="93" name="Group 92"/>
          <p:cNvGrpSpPr/>
          <p:nvPr/>
        </p:nvGrpSpPr>
        <p:grpSpPr>
          <a:xfrm>
            <a:off x="2628524" y="5352577"/>
            <a:ext cx="619125" cy="587033"/>
            <a:chOff x="793677" y="2700883"/>
            <a:chExt cx="619125" cy="587033"/>
          </a:xfrm>
        </p:grpSpPr>
        <p:cxnSp>
          <p:nvCxnSpPr>
            <p:cNvPr id="94" name="Straight Arrow Connector 93"/>
            <p:cNvCxnSpPr/>
            <p:nvPr/>
          </p:nvCxnSpPr>
          <p:spPr>
            <a:xfrm flipV="1">
              <a:off x="1082602" y="2700883"/>
              <a:ext cx="0" cy="324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5" name="TextBox 94"/>
            <p:cNvSpPr txBox="1">
              <a:spLocks noChangeArrowheads="1"/>
            </p:cNvSpPr>
            <p:nvPr/>
          </p:nvSpPr>
          <p:spPr bwMode="auto">
            <a:xfrm>
              <a:off x="793677" y="294819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a:cs typeface="Arial" panose="020B0604020202020204" pitchFamily="34" charset="0"/>
                </a:rPr>
                <a:t>first</a:t>
              </a:r>
            </a:p>
          </p:txBody>
        </p:sp>
      </p:grpSp>
      <p:grpSp>
        <p:nvGrpSpPr>
          <p:cNvPr id="99" name="Group 98"/>
          <p:cNvGrpSpPr/>
          <p:nvPr/>
        </p:nvGrpSpPr>
        <p:grpSpPr>
          <a:xfrm>
            <a:off x="1017451" y="4542502"/>
            <a:ext cx="6384925" cy="815975"/>
            <a:chOff x="1023938" y="2238454"/>
            <a:chExt cx="6384925" cy="815975"/>
          </a:xfrm>
        </p:grpSpPr>
        <p:sp>
          <p:nvSpPr>
            <p:cNvPr id="100" name="Rounded Rectangle 99"/>
            <p:cNvSpPr/>
            <p:nvPr/>
          </p:nvSpPr>
          <p:spPr>
            <a:xfrm>
              <a:off x="10239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101" name="TextBox 100"/>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102" name="Rounded Rectangle 101"/>
            <p:cNvSpPr/>
            <p:nvPr/>
          </p:nvSpPr>
          <p:spPr>
            <a:xfrm>
              <a:off x="16081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103" name="TextBox 102"/>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104" name="Rounded Rectangle 103"/>
            <p:cNvSpPr/>
            <p:nvPr/>
          </p:nvSpPr>
          <p:spPr>
            <a:xfrm>
              <a:off x="2162175" y="2246391"/>
              <a:ext cx="517525"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105" name="TextBox 104"/>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106" name="Rounded Rectangle 105"/>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107" name="TextBox 106"/>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108" name="Rounded Rectangle 107"/>
            <p:cNvSpPr/>
            <p:nvPr/>
          </p:nvSpPr>
          <p:spPr>
            <a:xfrm>
              <a:off x="3213100" y="2246391"/>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109" name="TextBox 108"/>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4</a:t>
              </a:r>
            </a:p>
          </p:txBody>
        </p:sp>
        <p:sp>
          <p:nvSpPr>
            <p:cNvPr id="110" name="Rounded Rectangle 109"/>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111" name="TextBox 110"/>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112" name="Rounded Rectangle 111"/>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113" name="TextBox 112"/>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114" name="Rounded Rectangle 113"/>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121" name="TextBox 120"/>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122" name="Rounded Rectangle 121"/>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123" name="TextBox 122"/>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124" name="Rounded Rectangle 123"/>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125" name="TextBox 124"/>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126" name="Rounded Rectangle 125"/>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127" name="TextBox 126"/>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128" name="Rounded Rectangle 127"/>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129" name="TextBox 128"/>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130" name="TextBox 129"/>
          <p:cNvSpPr txBox="1">
            <a:spLocks noChangeArrowheads="1"/>
          </p:cNvSpPr>
          <p:nvPr/>
        </p:nvSpPr>
        <p:spPr bwMode="auto">
          <a:xfrm>
            <a:off x="2628524" y="5792041"/>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last</a:t>
            </a:r>
            <a:endParaRPr lang="en-SG" altLang="en-US" sz="1600" b="1" i="0" dirty="0">
              <a:cs typeface="Arial" panose="020B0604020202020204" pitchFamily="34" charset="0"/>
            </a:endParaRPr>
          </a:p>
        </p:txBody>
      </p:sp>
      <p:sp>
        <p:nvSpPr>
          <p:cNvPr id="131" name="TextBox 130"/>
          <p:cNvSpPr txBox="1">
            <a:spLocks noChangeArrowheads="1"/>
          </p:cNvSpPr>
          <p:nvPr/>
        </p:nvSpPr>
        <p:spPr bwMode="auto">
          <a:xfrm>
            <a:off x="2628524" y="6022173"/>
            <a:ext cx="619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i="0" dirty="0" smtClean="0">
                <a:cs typeface="Arial" panose="020B0604020202020204" pitchFamily="34" charset="0"/>
              </a:rPr>
              <a:t>mid</a:t>
            </a:r>
            <a:endParaRPr lang="en-SG" altLang="en-US" sz="1600" b="1" i="0" dirty="0">
              <a:cs typeface="Arial" panose="020B0604020202020204" pitchFamily="34" charset="0"/>
            </a:endParaRPr>
          </a:p>
        </p:txBody>
      </p:sp>
      <p:sp>
        <p:nvSpPr>
          <p:cNvPr id="115" name="Rounded Rectangle 114"/>
          <p:cNvSpPr/>
          <p:nvPr/>
        </p:nvSpPr>
        <p:spPr>
          <a:xfrm>
            <a:off x="2679672" y="4550438"/>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smtClean="0">
                <a:solidFill>
                  <a:prstClr val="white"/>
                </a:solidFill>
                <a:latin typeface="Calibri" panose="020F0502020204030204"/>
              </a:rPr>
              <a:t>170</a:t>
            </a:r>
            <a:endParaRPr lang="en-GB" sz="1400" b="1" i="0" kern="0" dirty="0">
              <a:solidFill>
                <a:prstClr val="white"/>
              </a:solidFill>
              <a:latin typeface="Calibri" panose="020F0502020204030204"/>
            </a:endParaRPr>
          </a:p>
        </p:txBody>
      </p:sp>
    </p:spTree>
    <p:extLst>
      <p:ext uri="{BB962C8B-B14F-4D97-AF65-F5344CB8AC3E}">
        <p14:creationId xmlns:p14="http://schemas.microsoft.com/office/powerpoint/2010/main" val="1738555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5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fade">
                                      <p:cBhvr>
                                        <p:cTn id="25"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lang="en-US" altLang="en-US" dirty="0"/>
              <a:t>Example: Searching for 400</a:t>
            </a:r>
          </a:p>
        </p:txBody>
      </p:sp>
      <p:grpSp>
        <p:nvGrpSpPr>
          <p:cNvPr id="4" name="Group 3"/>
          <p:cNvGrpSpPr/>
          <p:nvPr/>
        </p:nvGrpSpPr>
        <p:grpSpPr>
          <a:xfrm>
            <a:off x="1023938" y="2834798"/>
            <a:ext cx="6384925" cy="815975"/>
            <a:chOff x="1023938" y="2238454"/>
            <a:chExt cx="6384925" cy="815975"/>
          </a:xfrm>
        </p:grpSpPr>
        <p:sp>
          <p:nvSpPr>
            <p:cNvPr id="232" name="Rounded Rectangle 231"/>
            <p:cNvSpPr/>
            <p:nvPr/>
          </p:nvSpPr>
          <p:spPr>
            <a:xfrm>
              <a:off x="10239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233" name="TextBox 232"/>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0</a:t>
              </a:r>
            </a:p>
          </p:txBody>
        </p:sp>
        <p:sp>
          <p:nvSpPr>
            <p:cNvPr id="234" name="Rounded Rectangle 233"/>
            <p:cNvSpPr/>
            <p:nvPr/>
          </p:nvSpPr>
          <p:spPr>
            <a:xfrm>
              <a:off x="1608138" y="2238454"/>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235" name="TextBox 234"/>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1</a:t>
              </a:r>
            </a:p>
          </p:txBody>
        </p:sp>
        <p:sp>
          <p:nvSpPr>
            <p:cNvPr id="236" name="Rounded Rectangle 235"/>
            <p:cNvSpPr/>
            <p:nvPr/>
          </p:nvSpPr>
          <p:spPr>
            <a:xfrm>
              <a:off x="216217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237" name="TextBox 236"/>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2</a:t>
              </a:r>
            </a:p>
          </p:txBody>
        </p:sp>
        <p:sp>
          <p:nvSpPr>
            <p:cNvPr id="238" name="Rounded Rectangle 237"/>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239" name="TextBox 238"/>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240" name="Rounded Rectangle 239"/>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241" name="TextBox 240"/>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242" name="Rounded Rectangle 241"/>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243" name="TextBox 242"/>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244" name="Rounded Rectangle 243"/>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245" name="TextBox 244"/>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246" name="Rounded Rectangle 245"/>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247" name="TextBox 246"/>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248" name="Rounded Rectangle 247"/>
            <p:cNvSpPr/>
            <p:nvPr/>
          </p:nvSpPr>
          <p:spPr>
            <a:xfrm>
              <a:off x="5307013" y="2255916"/>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249" name="TextBox 248"/>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250" name="Rounded Rectangle 249"/>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251" name="TextBox 250"/>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252" name="Rounded Rectangle 251"/>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253" name="TextBox 252"/>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254" name="Rounded Rectangle 253"/>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255" name="TextBox 254"/>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37" name="Rounded Rectangle 36"/>
          <p:cNvSpPr/>
          <p:nvPr/>
        </p:nvSpPr>
        <p:spPr>
          <a:xfrm>
            <a:off x="10239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38" name="TextBox 37"/>
          <p:cNvSpPr txBox="1"/>
          <p:nvPr/>
        </p:nvSpPr>
        <p:spPr>
          <a:xfrm>
            <a:off x="1152525" y="2536481"/>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0</a:t>
            </a:r>
          </a:p>
        </p:txBody>
      </p:sp>
      <p:sp>
        <p:nvSpPr>
          <p:cNvPr id="39" name="Rounded Rectangle 38"/>
          <p:cNvSpPr/>
          <p:nvPr/>
        </p:nvSpPr>
        <p:spPr>
          <a:xfrm>
            <a:off x="1608138" y="1999906"/>
            <a:ext cx="515937"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40" name="TextBox 39"/>
          <p:cNvSpPr txBox="1"/>
          <p:nvPr/>
        </p:nvSpPr>
        <p:spPr>
          <a:xfrm>
            <a:off x="1727200" y="2536481"/>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a:t>
            </a:r>
          </a:p>
        </p:txBody>
      </p:sp>
      <p:sp>
        <p:nvSpPr>
          <p:cNvPr id="41" name="Rounded Rectangle 40"/>
          <p:cNvSpPr/>
          <p:nvPr/>
        </p:nvSpPr>
        <p:spPr>
          <a:xfrm>
            <a:off x="216217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42" name="TextBox 41"/>
          <p:cNvSpPr txBox="1"/>
          <p:nvPr/>
        </p:nvSpPr>
        <p:spPr>
          <a:xfrm>
            <a:off x="2292350"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2</a:t>
            </a:r>
          </a:p>
        </p:txBody>
      </p:sp>
      <p:sp>
        <p:nvSpPr>
          <p:cNvPr id="43" name="Rounded Rectangle 42"/>
          <p:cNvSpPr/>
          <p:nvPr/>
        </p:nvSpPr>
        <p:spPr>
          <a:xfrm>
            <a:off x="2689225" y="2007843"/>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44" name="TextBox 43"/>
          <p:cNvSpPr txBox="1"/>
          <p:nvPr/>
        </p:nvSpPr>
        <p:spPr>
          <a:xfrm>
            <a:off x="28082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3</a:t>
            </a:r>
          </a:p>
        </p:txBody>
      </p:sp>
      <p:sp>
        <p:nvSpPr>
          <p:cNvPr id="45" name="Rounded Rectangle 44"/>
          <p:cNvSpPr/>
          <p:nvPr/>
        </p:nvSpPr>
        <p:spPr>
          <a:xfrm>
            <a:off x="3213100" y="2007843"/>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46" name="TextBox 45"/>
          <p:cNvSpPr txBox="1"/>
          <p:nvPr/>
        </p:nvSpPr>
        <p:spPr>
          <a:xfrm>
            <a:off x="3341688" y="2544418"/>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4</a:t>
            </a:r>
          </a:p>
        </p:txBody>
      </p:sp>
      <p:sp>
        <p:nvSpPr>
          <p:cNvPr id="47" name="Rounded Rectangle 46"/>
          <p:cNvSpPr/>
          <p:nvPr/>
        </p:nvSpPr>
        <p:spPr>
          <a:xfrm>
            <a:off x="3740150" y="2007843"/>
            <a:ext cx="515938"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48" name="TextBox 47"/>
          <p:cNvSpPr txBox="1"/>
          <p:nvPr/>
        </p:nvSpPr>
        <p:spPr>
          <a:xfrm>
            <a:off x="3859213" y="2544418"/>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5</a:t>
            </a:r>
          </a:p>
        </p:txBody>
      </p:sp>
      <p:sp>
        <p:nvSpPr>
          <p:cNvPr id="49" name="Rounded Rectangle 48"/>
          <p:cNvSpPr/>
          <p:nvPr/>
        </p:nvSpPr>
        <p:spPr>
          <a:xfrm>
            <a:off x="4275138"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50" name="TextBox 49"/>
          <p:cNvSpPr txBox="1"/>
          <p:nvPr/>
        </p:nvSpPr>
        <p:spPr>
          <a:xfrm>
            <a:off x="4405313"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6</a:t>
            </a:r>
          </a:p>
        </p:txBody>
      </p:sp>
      <p:sp>
        <p:nvSpPr>
          <p:cNvPr id="51" name="Rounded Rectangle 50"/>
          <p:cNvSpPr/>
          <p:nvPr/>
        </p:nvSpPr>
        <p:spPr>
          <a:xfrm>
            <a:off x="4802188"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52" name="TextBox 51"/>
          <p:cNvSpPr txBox="1"/>
          <p:nvPr/>
        </p:nvSpPr>
        <p:spPr>
          <a:xfrm>
            <a:off x="4921250" y="2552356"/>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7</a:t>
            </a:r>
          </a:p>
        </p:txBody>
      </p:sp>
      <p:sp>
        <p:nvSpPr>
          <p:cNvPr id="53" name="Rounded Rectangle 52"/>
          <p:cNvSpPr/>
          <p:nvPr/>
        </p:nvSpPr>
        <p:spPr>
          <a:xfrm>
            <a:off x="5307013" y="2017368"/>
            <a:ext cx="515937"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54" name="TextBox 53"/>
          <p:cNvSpPr txBox="1"/>
          <p:nvPr/>
        </p:nvSpPr>
        <p:spPr>
          <a:xfrm>
            <a:off x="54260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8</a:t>
            </a:r>
          </a:p>
        </p:txBody>
      </p:sp>
      <p:sp>
        <p:nvSpPr>
          <p:cNvPr id="55" name="Rounded Rectangle 54"/>
          <p:cNvSpPr/>
          <p:nvPr/>
        </p:nvSpPr>
        <p:spPr>
          <a:xfrm>
            <a:off x="582930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56" name="TextBox 55"/>
          <p:cNvSpPr txBox="1"/>
          <p:nvPr/>
        </p:nvSpPr>
        <p:spPr>
          <a:xfrm>
            <a:off x="5959475" y="255235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9</a:t>
            </a:r>
          </a:p>
        </p:txBody>
      </p:sp>
      <p:sp>
        <p:nvSpPr>
          <p:cNvPr id="57" name="Rounded Rectangle 56"/>
          <p:cNvSpPr/>
          <p:nvPr/>
        </p:nvSpPr>
        <p:spPr>
          <a:xfrm>
            <a:off x="6356350" y="2017368"/>
            <a:ext cx="517525" cy="534988"/>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58" name="TextBox 57"/>
          <p:cNvSpPr txBox="1"/>
          <p:nvPr/>
        </p:nvSpPr>
        <p:spPr>
          <a:xfrm>
            <a:off x="6446838" y="2552356"/>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10</a:t>
            </a:r>
          </a:p>
        </p:txBody>
      </p:sp>
      <p:sp>
        <p:nvSpPr>
          <p:cNvPr id="59" name="Rounded Rectangle 58"/>
          <p:cNvSpPr/>
          <p:nvPr/>
        </p:nvSpPr>
        <p:spPr>
          <a:xfrm>
            <a:off x="6892925" y="2025306"/>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60" name="TextBox 59"/>
          <p:cNvSpPr txBox="1"/>
          <p:nvPr/>
        </p:nvSpPr>
        <p:spPr>
          <a:xfrm>
            <a:off x="6956425" y="2561881"/>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prstClr val="black"/>
                </a:solidFill>
                <a:latin typeface="Calibri" panose="020F0502020204030204"/>
              </a:rPr>
              <a:t>11</a:t>
            </a:r>
          </a:p>
        </p:txBody>
      </p:sp>
      <p:sp>
        <p:nvSpPr>
          <p:cNvPr id="71" name="Rounded Rectangle 70"/>
          <p:cNvSpPr/>
          <p:nvPr/>
        </p:nvSpPr>
        <p:spPr>
          <a:xfrm>
            <a:off x="5301491" y="2860605"/>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72" name="Rectangle 71"/>
          <p:cNvSpPr/>
          <p:nvPr/>
        </p:nvSpPr>
        <p:spPr>
          <a:xfrm>
            <a:off x="582714" y="1368374"/>
            <a:ext cx="3983783" cy="461665"/>
          </a:xfrm>
          <a:prstGeom prst="rect">
            <a:avLst/>
          </a:prstGeom>
        </p:spPr>
        <p:txBody>
          <a:bodyPr wrap="none">
            <a:spAutoFit/>
          </a:bodyPr>
          <a:lstStyle/>
          <a:p>
            <a:pPr eaLnBrk="1" hangingPunct="1"/>
            <a:r>
              <a:rPr lang="en-US" altLang="en-US" i="0" dirty="0"/>
              <a:t>Binary search for target </a:t>
            </a:r>
            <a:r>
              <a:rPr lang="en-US" altLang="en-US" b="1" i="0" dirty="0" smtClean="0"/>
              <a:t>400</a:t>
            </a:r>
            <a:endParaRPr lang="en-US" altLang="en-US" b="1" i="0" dirty="0"/>
          </a:p>
        </p:txBody>
      </p:sp>
      <p:sp>
        <p:nvSpPr>
          <p:cNvPr id="63" name="Rounded Rectangle 62"/>
          <p:cNvSpPr/>
          <p:nvPr/>
        </p:nvSpPr>
        <p:spPr>
          <a:xfrm>
            <a:off x="2175429" y="2836111"/>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grpSp>
        <p:nvGrpSpPr>
          <p:cNvPr id="64" name="Group 63"/>
          <p:cNvGrpSpPr/>
          <p:nvPr/>
        </p:nvGrpSpPr>
        <p:grpSpPr>
          <a:xfrm>
            <a:off x="1017313" y="3682936"/>
            <a:ext cx="6384925" cy="815975"/>
            <a:chOff x="1023938" y="2238454"/>
            <a:chExt cx="6384925" cy="815975"/>
          </a:xfrm>
        </p:grpSpPr>
        <p:sp>
          <p:nvSpPr>
            <p:cNvPr id="65" name="Rounded Rectangle 64"/>
            <p:cNvSpPr/>
            <p:nvPr/>
          </p:nvSpPr>
          <p:spPr>
            <a:xfrm>
              <a:off x="10239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66" name="TextBox 65"/>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67" name="Rounded Rectangle 66"/>
            <p:cNvSpPr/>
            <p:nvPr/>
          </p:nvSpPr>
          <p:spPr>
            <a:xfrm>
              <a:off x="16081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68" name="TextBox 67"/>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69" name="Rounded Rectangle 68"/>
            <p:cNvSpPr/>
            <p:nvPr/>
          </p:nvSpPr>
          <p:spPr>
            <a:xfrm>
              <a:off x="2162175" y="2246391"/>
              <a:ext cx="517525"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70" name="TextBox 69"/>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73" name="Rounded Rectangle 72"/>
            <p:cNvSpPr/>
            <p:nvPr/>
          </p:nvSpPr>
          <p:spPr>
            <a:xfrm>
              <a:off x="2689225" y="2246391"/>
              <a:ext cx="517525"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74" name="TextBox 73"/>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3</a:t>
              </a:r>
            </a:p>
          </p:txBody>
        </p:sp>
        <p:sp>
          <p:nvSpPr>
            <p:cNvPr id="75" name="Rounded Rectangle 74"/>
            <p:cNvSpPr/>
            <p:nvPr/>
          </p:nvSpPr>
          <p:spPr>
            <a:xfrm>
              <a:off x="3213100" y="2246391"/>
              <a:ext cx="515938" cy="536575"/>
            </a:xfrm>
            <a:prstGeom prst="roundRect">
              <a:avLst/>
            </a:prstGeom>
            <a:solidFill>
              <a:srgbClr val="CC660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76" name="TextBox 75"/>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latin typeface="Calibri" panose="020F0502020204030204"/>
                </a:rPr>
                <a:t>4</a:t>
              </a:r>
            </a:p>
          </p:txBody>
        </p:sp>
        <p:sp>
          <p:nvSpPr>
            <p:cNvPr id="77" name="Rounded Rectangle 76"/>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78" name="TextBox 77"/>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79" name="Rounded Rectangle 78"/>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80" name="TextBox 79"/>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81" name="Rounded Rectangle 80"/>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82" name="TextBox 81"/>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83" name="Rounded Rectangle 82"/>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84" name="TextBox 83"/>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85" name="Rounded Rectangle 84"/>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86" name="TextBox 85"/>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87" name="Rounded Rectangle 86"/>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88" name="TextBox 87"/>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89" name="Rounded Rectangle 88"/>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90" name="TextBox 89"/>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92" name="Rounded Rectangle 91"/>
          <p:cNvSpPr/>
          <p:nvPr/>
        </p:nvSpPr>
        <p:spPr>
          <a:xfrm>
            <a:off x="2684947" y="3704127"/>
            <a:ext cx="517525" cy="536575"/>
          </a:xfrm>
          <a:prstGeom prst="roundRect">
            <a:avLst/>
          </a:prstGeom>
          <a:solidFill>
            <a:srgbClr val="0070C0"/>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smtClean="0">
                <a:solidFill>
                  <a:prstClr val="white"/>
                </a:solidFill>
                <a:latin typeface="Calibri" panose="020F0502020204030204"/>
              </a:rPr>
              <a:t>170</a:t>
            </a:r>
            <a:endParaRPr lang="en-GB" sz="1400" b="1" i="0" kern="0" dirty="0">
              <a:solidFill>
                <a:prstClr val="white"/>
              </a:solidFill>
              <a:latin typeface="Calibri" panose="020F0502020204030204"/>
            </a:endParaRPr>
          </a:p>
        </p:txBody>
      </p:sp>
      <p:grpSp>
        <p:nvGrpSpPr>
          <p:cNvPr id="99" name="Group 98"/>
          <p:cNvGrpSpPr/>
          <p:nvPr/>
        </p:nvGrpSpPr>
        <p:grpSpPr>
          <a:xfrm>
            <a:off x="1017451" y="4542502"/>
            <a:ext cx="6384925" cy="815975"/>
            <a:chOff x="1023938" y="2238454"/>
            <a:chExt cx="6384925" cy="815975"/>
          </a:xfrm>
        </p:grpSpPr>
        <p:sp>
          <p:nvSpPr>
            <p:cNvPr id="100" name="Rounded Rectangle 99"/>
            <p:cNvSpPr/>
            <p:nvPr/>
          </p:nvSpPr>
          <p:spPr>
            <a:xfrm>
              <a:off x="10239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GB" sz="1400" b="1" i="0" kern="0" dirty="0">
                  <a:solidFill>
                    <a:prstClr val="white"/>
                  </a:solidFill>
                  <a:latin typeface="Calibri" panose="020F0502020204030204"/>
                </a:rPr>
                <a:t>061</a:t>
              </a:r>
            </a:p>
          </p:txBody>
        </p:sp>
        <p:sp>
          <p:nvSpPr>
            <p:cNvPr id="101" name="TextBox 100"/>
            <p:cNvSpPr txBox="1"/>
            <p:nvPr/>
          </p:nvSpPr>
          <p:spPr>
            <a:xfrm>
              <a:off x="1152525" y="2775029"/>
              <a:ext cx="258763"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0</a:t>
              </a:r>
            </a:p>
          </p:txBody>
        </p:sp>
        <p:sp>
          <p:nvSpPr>
            <p:cNvPr id="102" name="Rounded Rectangle 101"/>
            <p:cNvSpPr/>
            <p:nvPr/>
          </p:nvSpPr>
          <p:spPr>
            <a:xfrm>
              <a:off x="1608138" y="2238454"/>
              <a:ext cx="515937"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087</a:t>
              </a:r>
            </a:p>
          </p:txBody>
        </p:sp>
        <p:sp>
          <p:nvSpPr>
            <p:cNvPr id="103" name="TextBox 102"/>
            <p:cNvSpPr txBox="1"/>
            <p:nvPr/>
          </p:nvSpPr>
          <p:spPr>
            <a:xfrm>
              <a:off x="1727200" y="2775029"/>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a:t>
              </a:r>
            </a:p>
          </p:txBody>
        </p:sp>
        <p:sp>
          <p:nvSpPr>
            <p:cNvPr id="104" name="Rounded Rectangle 103"/>
            <p:cNvSpPr/>
            <p:nvPr/>
          </p:nvSpPr>
          <p:spPr>
            <a:xfrm>
              <a:off x="2162175" y="2246391"/>
              <a:ext cx="517525"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154</a:t>
              </a:r>
            </a:p>
          </p:txBody>
        </p:sp>
        <p:sp>
          <p:nvSpPr>
            <p:cNvPr id="105" name="TextBox 104"/>
            <p:cNvSpPr txBox="1"/>
            <p:nvPr/>
          </p:nvSpPr>
          <p:spPr>
            <a:xfrm>
              <a:off x="2292350"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2</a:t>
              </a:r>
            </a:p>
          </p:txBody>
        </p:sp>
        <p:sp>
          <p:nvSpPr>
            <p:cNvPr id="106" name="Rounded Rectangle 105"/>
            <p:cNvSpPr/>
            <p:nvPr/>
          </p:nvSpPr>
          <p:spPr>
            <a:xfrm>
              <a:off x="2689225" y="2246391"/>
              <a:ext cx="517525"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170</a:t>
              </a:r>
            </a:p>
          </p:txBody>
        </p:sp>
        <p:sp>
          <p:nvSpPr>
            <p:cNvPr id="107" name="TextBox 106"/>
            <p:cNvSpPr txBox="1"/>
            <p:nvPr/>
          </p:nvSpPr>
          <p:spPr>
            <a:xfrm>
              <a:off x="28082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50000"/>
                    </a:schemeClr>
                  </a:solidFill>
                  <a:latin typeface="Calibri" panose="020F0502020204030204"/>
                </a:rPr>
                <a:t>3</a:t>
              </a:r>
            </a:p>
          </p:txBody>
        </p:sp>
        <p:sp>
          <p:nvSpPr>
            <p:cNvPr id="108" name="Rounded Rectangle 107"/>
            <p:cNvSpPr/>
            <p:nvPr/>
          </p:nvSpPr>
          <p:spPr>
            <a:xfrm>
              <a:off x="3213100" y="2246391"/>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275</a:t>
              </a:r>
            </a:p>
          </p:txBody>
        </p:sp>
        <p:sp>
          <p:nvSpPr>
            <p:cNvPr id="109" name="TextBox 108"/>
            <p:cNvSpPr txBox="1"/>
            <p:nvPr/>
          </p:nvSpPr>
          <p:spPr>
            <a:xfrm>
              <a:off x="3341688" y="2782966"/>
              <a:ext cx="2587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4</a:t>
              </a:r>
            </a:p>
          </p:txBody>
        </p:sp>
        <p:sp>
          <p:nvSpPr>
            <p:cNvPr id="110" name="Rounded Rectangle 109"/>
            <p:cNvSpPr/>
            <p:nvPr/>
          </p:nvSpPr>
          <p:spPr>
            <a:xfrm>
              <a:off x="3740150" y="2246391"/>
              <a:ext cx="515938" cy="536575"/>
            </a:xfrm>
            <a:prstGeom prst="roundRect">
              <a:avLst/>
            </a:prstGeom>
            <a:solidFill>
              <a:srgbClr val="B3B3B3"/>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426</a:t>
              </a:r>
            </a:p>
          </p:txBody>
        </p:sp>
        <p:sp>
          <p:nvSpPr>
            <p:cNvPr id="111" name="TextBox 110"/>
            <p:cNvSpPr txBox="1"/>
            <p:nvPr/>
          </p:nvSpPr>
          <p:spPr>
            <a:xfrm>
              <a:off x="3859213" y="2782966"/>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5</a:t>
              </a:r>
            </a:p>
          </p:txBody>
        </p:sp>
        <p:sp>
          <p:nvSpPr>
            <p:cNvPr id="112" name="Rounded Rectangle 111"/>
            <p:cNvSpPr/>
            <p:nvPr/>
          </p:nvSpPr>
          <p:spPr>
            <a:xfrm>
              <a:off x="4275138"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503</a:t>
              </a:r>
            </a:p>
          </p:txBody>
        </p:sp>
        <p:sp>
          <p:nvSpPr>
            <p:cNvPr id="113" name="TextBox 112"/>
            <p:cNvSpPr txBox="1"/>
            <p:nvPr/>
          </p:nvSpPr>
          <p:spPr>
            <a:xfrm>
              <a:off x="4405313" y="2790904"/>
              <a:ext cx="257175"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6</a:t>
              </a:r>
            </a:p>
          </p:txBody>
        </p:sp>
        <p:sp>
          <p:nvSpPr>
            <p:cNvPr id="114" name="Rounded Rectangle 113"/>
            <p:cNvSpPr/>
            <p:nvPr/>
          </p:nvSpPr>
          <p:spPr>
            <a:xfrm>
              <a:off x="4802188"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509</a:t>
              </a:r>
            </a:p>
          </p:txBody>
        </p:sp>
        <p:sp>
          <p:nvSpPr>
            <p:cNvPr id="121" name="TextBox 120"/>
            <p:cNvSpPr txBox="1"/>
            <p:nvPr/>
          </p:nvSpPr>
          <p:spPr>
            <a:xfrm>
              <a:off x="4921250" y="2790904"/>
              <a:ext cx="258763" cy="254000"/>
            </a:xfrm>
            <a:prstGeom prst="rect">
              <a:avLst/>
            </a:prstGeom>
            <a:noFill/>
          </p:spPr>
          <p:txBody>
            <a:bodyPr>
              <a:spAutoFit/>
            </a:bodyPr>
            <a:lstStyle>
              <a:defPPr>
                <a:defRPr lang="en-US"/>
              </a:defPPr>
              <a:lvl1pPr eaLnBrk="1" fontAlgn="auto" hangingPunct="1">
                <a:spcBef>
                  <a:spcPts val="0"/>
                </a:spcBef>
                <a:spcAft>
                  <a:spcPts val="0"/>
                </a:spcAft>
                <a:defRPr sz="1050" b="1" i="0">
                  <a:solidFill>
                    <a:schemeClr val="bg2">
                      <a:lumMod val="75000"/>
                    </a:schemeClr>
                  </a:solidFill>
                  <a:latin typeface="Calibri" panose="020F0502020204030204"/>
                </a:defRPr>
              </a:lvl1pPr>
            </a:lstStyle>
            <a:p>
              <a:r>
                <a:rPr lang="en-SG" dirty="0"/>
                <a:t>7</a:t>
              </a:r>
            </a:p>
          </p:txBody>
        </p:sp>
        <p:sp>
          <p:nvSpPr>
            <p:cNvPr id="122" name="Rounded Rectangle 121"/>
            <p:cNvSpPr/>
            <p:nvPr/>
          </p:nvSpPr>
          <p:spPr>
            <a:xfrm>
              <a:off x="5307013" y="2255916"/>
              <a:ext cx="515937"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512</a:t>
              </a:r>
            </a:p>
          </p:txBody>
        </p:sp>
        <p:sp>
          <p:nvSpPr>
            <p:cNvPr id="123" name="TextBox 122"/>
            <p:cNvSpPr txBox="1"/>
            <p:nvPr/>
          </p:nvSpPr>
          <p:spPr>
            <a:xfrm>
              <a:off x="54260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8</a:t>
              </a:r>
            </a:p>
          </p:txBody>
        </p:sp>
        <p:sp>
          <p:nvSpPr>
            <p:cNvPr id="124" name="Rounded Rectangle 123"/>
            <p:cNvSpPr/>
            <p:nvPr/>
          </p:nvSpPr>
          <p:spPr>
            <a:xfrm>
              <a:off x="582930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612</a:t>
              </a:r>
            </a:p>
          </p:txBody>
        </p:sp>
        <p:sp>
          <p:nvSpPr>
            <p:cNvPr id="125" name="TextBox 124"/>
            <p:cNvSpPr txBox="1"/>
            <p:nvPr/>
          </p:nvSpPr>
          <p:spPr>
            <a:xfrm>
              <a:off x="5959475" y="2790904"/>
              <a:ext cx="257175"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9</a:t>
              </a:r>
            </a:p>
          </p:txBody>
        </p:sp>
        <p:sp>
          <p:nvSpPr>
            <p:cNvPr id="126" name="Rounded Rectangle 125"/>
            <p:cNvSpPr/>
            <p:nvPr/>
          </p:nvSpPr>
          <p:spPr>
            <a:xfrm>
              <a:off x="6356350" y="2255916"/>
              <a:ext cx="517525" cy="534988"/>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653</a:t>
              </a:r>
            </a:p>
          </p:txBody>
        </p:sp>
        <p:sp>
          <p:nvSpPr>
            <p:cNvPr id="127" name="TextBox 126"/>
            <p:cNvSpPr txBox="1"/>
            <p:nvPr/>
          </p:nvSpPr>
          <p:spPr>
            <a:xfrm>
              <a:off x="6446838" y="2790904"/>
              <a:ext cx="398462"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2">
                      <a:lumMod val="75000"/>
                    </a:schemeClr>
                  </a:solidFill>
                  <a:latin typeface="Calibri" panose="020F0502020204030204"/>
                </a:rPr>
                <a:t>10</a:t>
              </a:r>
            </a:p>
          </p:txBody>
        </p:sp>
        <p:sp>
          <p:nvSpPr>
            <p:cNvPr id="128" name="Rounded Rectangle 127"/>
            <p:cNvSpPr/>
            <p:nvPr/>
          </p:nvSpPr>
          <p:spPr>
            <a:xfrm>
              <a:off x="6892925" y="2263854"/>
              <a:ext cx="515938" cy="536575"/>
            </a:xfrm>
            <a:prstGeom prst="roundRect">
              <a:avLst/>
            </a:prstGeom>
            <a:solidFill>
              <a:schemeClr val="bg2">
                <a:lumMod val="60000"/>
                <a:lumOff val="40000"/>
              </a:schemeClr>
            </a:solidFill>
            <a:ln/>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r>
                <a:rPr lang="en-GB" sz="1400" b="1" i="0" kern="0" dirty="0">
                  <a:solidFill>
                    <a:prstClr val="white"/>
                  </a:solidFill>
                  <a:latin typeface="Calibri" panose="020F0502020204030204"/>
                </a:rPr>
                <a:t>677</a:t>
              </a:r>
            </a:p>
          </p:txBody>
        </p:sp>
        <p:sp>
          <p:nvSpPr>
            <p:cNvPr id="129" name="TextBox 128"/>
            <p:cNvSpPr txBox="1"/>
            <p:nvPr/>
          </p:nvSpPr>
          <p:spPr>
            <a:xfrm>
              <a:off x="6956425" y="2800429"/>
              <a:ext cx="387350" cy="254000"/>
            </a:xfrm>
            <a:prstGeom prst="rect">
              <a:avLst/>
            </a:prstGeom>
            <a:noFill/>
          </p:spPr>
          <p:txBody>
            <a:bodyPr>
              <a:spAutoFit/>
            </a:bodyPr>
            <a:lstStyle/>
            <a:p>
              <a:pPr eaLnBrk="1" fontAlgn="auto" hangingPunct="1">
                <a:spcBef>
                  <a:spcPts val="0"/>
                </a:spcBef>
                <a:spcAft>
                  <a:spcPts val="0"/>
                </a:spcAft>
                <a:defRPr/>
              </a:pPr>
              <a:r>
                <a:rPr lang="en-SG" sz="1050" b="1" i="0" dirty="0">
                  <a:solidFill>
                    <a:schemeClr val="bg1">
                      <a:lumMod val="50000"/>
                    </a:schemeClr>
                  </a:solidFill>
                  <a:latin typeface="Calibri" panose="020F0502020204030204"/>
                </a:rPr>
                <a:t>11</a:t>
              </a:r>
            </a:p>
          </p:txBody>
        </p:sp>
      </p:grpSp>
      <p:sp>
        <p:nvSpPr>
          <p:cNvPr id="115" name="TextBox 122"/>
          <p:cNvSpPr txBox="1">
            <a:spLocks noChangeArrowheads="1"/>
          </p:cNvSpPr>
          <p:nvPr/>
        </p:nvSpPr>
        <p:spPr bwMode="auto">
          <a:xfrm>
            <a:off x="1052513" y="5737225"/>
            <a:ext cx="3384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eaLnBrk="1" hangingPunct="1"/>
            <a:r>
              <a:rPr lang="en-SG" altLang="en-US" sz="1800" i="0" dirty="0">
                <a:solidFill>
                  <a:srgbClr val="000000"/>
                </a:solidFill>
                <a:cs typeface="Arial" panose="020B0604020202020204" pitchFamily="34" charset="0"/>
              </a:rPr>
              <a:t>First is 5, last is </a:t>
            </a:r>
            <a:r>
              <a:rPr lang="en-SG" altLang="en-US" sz="1800" i="0" dirty="0" smtClean="0">
                <a:solidFill>
                  <a:srgbClr val="000000"/>
                </a:solidFill>
                <a:cs typeface="Arial" panose="020B0604020202020204" pitchFamily="34" charset="0"/>
              </a:rPr>
              <a:t>4: </a:t>
            </a:r>
            <a:r>
              <a:rPr lang="en-SG" altLang="en-US" sz="1800" b="1" i="0" dirty="0" smtClean="0">
                <a:solidFill>
                  <a:srgbClr val="0070C0"/>
                </a:solidFill>
                <a:cs typeface="Arial" panose="020B0604020202020204" pitchFamily="34" charset="0"/>
              </a:rPr>
              <a:t>Return </a:t>
            </a:r>
            <a:r>
              <a:rPr lang="en-SG" altLang="en-US" sz="1800" b="1" i="0" dirty="0">
                <a:solidFill>
                  <a:srgbClr val="0070C0"/>
                </a:solidFill>
                <a:cs typeface="Arial" panose="020B0604020202020204" pitchFamily="34" charset="0"/>
              </a:rPr>
              <a:t>-1</a:t>
            </a:r>
          </a:p>
        </p:txBody>
      </p:sp>
      <p:sp>
        <p:nvSpPr>
          <p:cNvPr id="116" name="Text Box 1031"/>
          <p:cNvSpPr txBox="1">
            <a:spLocks noChangeArrowheads="1"/>
          </p:cNvSpPr>
          <p:nvPr/>
        </p:nvSpPr>
        <p:spPr bwMode="auto">
          <a:xfrm>
            <a:off x="5745477" y="5727700"/>
            <a:ext cx="17075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2000" b="1" i="0" dirty="0">
                <a:solidFill>
                  <a:srgbClr val="C00000"/>
                </a:solidFill>
              </a:rPr>
              <a:t>Search fails!</a:t>
            </a:r>
          </a:p>
        </p:txBody>
      </p:sp>
    </p:spTree>
    <p:extLst>
      <p:ext uri="{BB962C8B-B14F-4D97-AF65-F5344CB8AC3E}">
        <p14:creationId xmlns:p14="http://schemas.microsoft.com/office/powerpoint/2010/main" val="884482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96335" y="3452423"/>
            <a:ext cx="6400800" cy="594139"/>
          </a:xfrm>
        </p:spPr>
        <p:txBody>
          <a:bodyPr/>
          <a:lstStyle/>
          <a:p>
            <a:r>
              <a:rPr lang="en-GB" dirty="0" smtClean="0">
                <a:cs typeface="Arial" pitchFamily="34" charset="0"/>
              </a:rPr>
              <a:t>Worst-Case </a:t>
            </a:r>
            <a:r>
              <a:rPr lang="en-GB" dirty="0">
                <a:cs typeface="Arial" pitchFamily="34" charset="0"/>
              </a:rPr>
              <a:t>Time Complexity</a:t>
            </a:r>
          </a:p>
          <a:p>
            <a:endParaRPr lang="en-GB" dirty="0"/>
          </a:p>
        </p:txBody>
      </p:sp>
    </p:spTree>
    <p:extLst>
      <p:ext uri="{BB962C8B-B14F-4D97-AF65-F5344CB8AC3E}">
        <p14:creationId xmlns:p14="http://schemas.microsoft.com/office/powerpoint/2010/main" val="4117028896"/>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sz="quarter" idx="17"/>
          </p:nvPr>
        </p:nvSpPr>
        <p:spPr>
          <a:xfrm>
            <a:off x="444500" y="1397000"/>
            <a:ext cx="8229600" cy="4681538"/>
          </a:xfrm>
        </p:spPr>
        <p:txBody>
          <a:bodyPr/>
          <a:lstStyle/>
          <a:p>
            <a:pPr eaLnBrk="1" hangingPunct="1">
              <a:lnSpc>
                <a:spcPct val="120000"/>
              </a:lnSpc>
              <a:spcBef>
                <a:spcPts val="600"/>
              </a:spcBef>
              <a:buFont typeface="Monotype Sorts" pitchFamily="2" charset="2"/>
              <a:buNone/>
            </a:pPr>
            <a:r>
              <a:rPr lang="en-US" altLang="en-US" sz="2000" b="1" dirty="0" err="1">
                <a:cs typeface="Arial" panose="020B0604020202020204" pitchFamily="34" charset="0"/>
              </a:rPr>
              <a:t>int</a:t>
            </a:r>
            <a:r>
              <a:rPr lang="en-US" altLang="en-US" sz="2000" b="1" dirty="0">
                <a:cs typeface="Arial" panose="020B0604020202020204" pitchFamily="34" charset="0"/>
              </a:rPr>
              <a:t> </a:t>
            </a:r>
            <a:r>
              <a:rPr lang="en-US" altLang="en-US" sz="2000" b="1" dirty="0" err="1" smtClean="0">
                <a:cs typeface="Arial" panose="020B0604020202020204" pitchFamily="34" charset="0"/>
              </a:rPr>
              <a:t>binarySearch</a:t>
            </a:r>
            <a:r>
              <a:rPr lang="en-US" altLang="en-US" sz="2000" b="1" dirty="0" smtClean="0">
                <a:cs typeface="Arial" panose="020B0604020202020204" pitchFamily="34" charset="0"/>
              </a:rPr>
              <a:t> (</a:t>
            </a:r>
            <a:r>
              <a:rPr lang="en-US" altLang="en-US" sz="2000" b="1" dirty="0" err="1">
                <a:cs typeface="Arial" panose="020B0604020202020204" pitchFamily="34" charset="0"/>
              </a:rPr>
              <a:t>int</a:t>
            </a:r>
            <a:r>
              <a:rPr lang="en-US" altLang="en-US" sz="2000" b="1" dirty="0">
                <a:cs typeface="Arial" panose="020B0604020202020204" pitchFamily="34" charset="0"/>
              </a:rPr>
              <a:t>[ ] E, </a:t>
            </a:r>
            <a:r>
              <a:rPr lang="en-US" altLang="en-US" sz="2000" b="1" dirty="0" err="1">
                <a:cs typeface="Arial" panose="020B0604020202020204" pitchFamily="34" charset="0"/>
              </a:rPr>
              <a:t>int</a:t>
            </a:r>
            <a:r>
              <a:rPr lang="en-US" altLang="en-US" sz="2000" b="1" dirty="0">
                <a:cs typeface="Arial" panose="020B0604020202020204" pitchFamily="34" charset="0"/>
              </a:rPr>
              <a:t> first, </a:t>
            </a:r>
            <a:r>
              <a:rPr lang="en-US" altLang="en-US" sz="2000" b="1" dirty="0" err="1">
                <a:cs typeface="Arial" panose="020B0604020202020204" pitchFamily="34" charset="0"/>
              </a:rPr>
              <a:t>int</a:t>
            </a:r>
            <a:r>
              <a:rPr lang="en-US" altLang="en-US" sz="2000" b="1" dirty="0">
                <a:cs typeface="Arial" panose="020B0604020202020204" pitchFamily="34" charset="0"/>
              </a:rPr>
              <a:t> last, </a:t>
            </a:r>
            <a:r>
              <a:rPr lang="en-US" altLang="en-US" sz="2000" b="1" dirty="0" err="1">
                <a:cs typeface="Arial" panose="020B0604020202020204" pitchFamily="34" charset="0"/>
              </a:rPr>
              <a:t>int</a:t>
            </a:r>
            <a:r>
              <a:rPr lang="en-US" altLang="en-US" sz="2000" b="1" dirty="0">
                <a:cs typeface="Arial" panose="020B0604020202020204" pitchFamily="34" charset="0"/>
              </a:rPr>
              <a:t> k)</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if (last &lt; first) return −1;</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else {</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a:t>
            </a:r>
            <a:r>
              <a:rPr lang="en-US" altLang="en-US" sz="2000" dirty="0" err="1">
                <a:cs typeface="Arial" panose="020B0604020202020204" pitchFamily="34" charset="0"/>
              </a:rPr>
              <a:t>int</a:t>
            </a:r>
            <a:r>
              <a:rPr lang="en-US" altLang="en-US" sz="2000" dirty="0">
                <a:cs typeface="Arial" panose="020B0604020202020204" pitchFamily="34" charset="0"/>
              </a:rPr>
              <a:t> mid = (first + last) / 2;</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if (k == E[mid]) return mid;</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else if (k &lt; E[mid])</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return </a:t>
            </a:r>
            <a:r>
              <a:rPr lang="en-US" altLang="en-US" sz="2000" dirty="0" err="1">
                <a:cs typeface="Arial" panose="020B0604020202020204" pitchFamily="34" charset="0"/>
              </a:rPr>
              <a:t>binarySearch</a:t>
            </a:r>
            <a:r>
              <a:rPr lang="en-US" altLang="en-US" sz="2000" dirty="0">
                <a:cs typeface="Arial" panose="020B0604020202020204" pitchFamily="34" charset="0"/>
              </a:rPr>
              <a:t>(E, first, mid − 1, k);</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else return </a:t>
            </a:r>
            <a:r>
              <a:rPr lang="en-US" altLang="en-US" sz="2000" dirty="0" err="1">
                <a:cs typeface="Arial" panose="020B0604020202020204" pitchFamily="34" charset="0"/>
              </a:rPr>
              <a:t>binarySearch</a:t>
            </a:r>
            <a:r>
              <a:rPr lang="en-US" altLang="en-US" sz="2000" dirty="0">
                <a:cs typeface="Arial" panose="020B0604020202020204" pitchFamily="34" charset="0"/>
              </a:rPr>
              <a:t>(E, mid + 1, last, k);</a:t>
            </a:r>
          </a:p>
          <a:p>
            <a:pPr eaLnBrk="1" hangingPunct="1">
              <a:lnSpc>
                <a:spcPct val="120000"/>
              </a:lnSpc>
              <a:spcBef>
                <a:spcPts val="600"/>
              </a:spcBef>
              <a:buFont typeface="Monotype Sorts" pitchFamily="2" charset="2"/>
              <a:buNone/>
            </a:pPr>
            <a:r>
              <a:rPr lang="en-US" altLang="en-US" sz="2000" dirty="0">
                <a:cs typeface="Arial" panose="020B0604020202020204" pitchFamily="34" charset="0"/>
              </a:rPr>
              <a:t>	}</a:t>
            </a:r>
          </a:p>
          <a:p>
            <a:pPr eaLnBrk="1" hangingPunct="1">
              <a:lnSpc>
                <a:spcPct val="120000"/>
              </a:lnSpc>
              <a:spcBef>
                <a:spcPts val="600"/>
              </a:spcBef>
              <a:buFont typeface="Monotype Sorts" pitchFamily="2" charset="2"/>
              <a:buNone/>
            </a:pPr>
            <a:r>
              <a:rPr lang="en-US" altLang="en-US" sz="2000" dirty="0" smtClean="0">
                <a:cs typeface="Arial" panose="020B0604020202020204" pitchFamily="34" charset="0"/>
              </a:rPr>
              <a:t>}</a:t>
            </a:r>
            <a:endParaRPr lang="en-US" altLang="en-US" sz="2000" b="1" dirty="0">
              <a:solidFill>
                <a:srgbClr val="C00000"/>
              </a:solidFill>
              <a:cs typeface="Times New Roman" panose="02020603050405020304" pitchFamily="18" charset="0"/>
            </a:endParaRPr>
          </a:p>
        </p:txBody>
      </p:sp>
      <p:sp>
        <p:nvSpPr>
          <p:cNvPr id="4" name="Right Brace 3"/>
          <p:cNvSpPr/>
          <p:nvPr/>
        </p:nvSpPr>
        <p:spPr>
          <a:xfrm>
            <a:off x="6781800" y="2057400"/>
            <a:ext cx="360363" cy="181768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p>
        </p:txBody>
      </p:sp>
      <p:sp>
        <p:nvSpPr>
          <p:cNvPr id="32772" name="TextBox 4"/>
          <p:cNvSpPr txBox="1">
            <a:spLocks noChangeArrowheads="1"/>
          </p:cNvSpPr>
          <p:nvPr/>
        </p:nvSpPr>
        <p:spPr bwMode="auto">
          <a:xfrm>
            <a:off x="7224713" y="1446213"/>
            <a:ext cx="95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latin typeface="+mn-lt"/>
                <a:cs typeface="Times New Roman" panose="02020603050405020304" pitchFamily="18" charset="0"/>
              </a:rPr>
              <a:t>T(n)</a:t>
            </a:r>
          </a:p>
        </p:txBody>
      </p:sp>
      <p:sp>
        <p:nvSpPr>
          <p:cNvPr id="32773" name="TextBox 5"/>
          <p:cNvSpPr txBox="1">
            <a:spLocks noChangeArrowheads="1"/>
          </p:cNvSpPr>
          <p:nvPr/>
        </p:nvSpPr>
        <p:spPr bwMode="auto">
          <a:xfrm>
            <a:off x="7216775" y="2763838"/>
            <a:ext cx="1587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latin typeface="+mn-lt"/>
                <a:cs typeface="Times New Roman" panose="02020603050405020304" pitchFamily="18" charset="0"/>
              </a:rPr>
              <a:t>Constant  c</a:t>
            </a:r>
          </a:p>
        </p:txBody>
      </p:sp>
      <p:sp>
        <p:nvSpPr>
          <p:cNvPr id="32774" name="TextBox 6"/>
          <p:cNvSpPr txBox="1">
            <a:spLocks noChangeArrowheads="1"/>
          </p:cNvSpPr>
          <p:nvPr/>
        </p:nvSpPr>
        <p:spPr bwMode="auto">
          <a:xfrm>
            <a:off x="7224713" y="4046538"/>
            <a:ext cx="1112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latin typeface="+mn-lt"/>
                <a:cs typeface="Times New Roman" panose="02020603050405020304" pitchFamily="18" charset="0"/>
              </a:rPr>
              <a:t>T(n/2)</a:t>
            </a:r>
          </a:p>
        </p:txBody>
      </p:sp>
      <p:sp>
        <p:nvSpPr>
          <p:cNvPr id="32775" name="TextBox 7"/>
          <p:cNvSpPr txBox="1">
            <a:spLocks noChangeArrowheads="1"/>
          </p:cNvSpPr>
          <p:nvPr/>
        </p:nvSpPr>
        <p:spPr bwMode="auto">
          <a:xfrm>
            <a:off x="7224713" y="4332288"/>
            <a:ext cx="1112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latin typeface="+mn-lt"/>
                <a:cs typeface="Times New Roman" panose="02020603050405020304" pitchFamily="18" charset="0"/>
              </a:rPr>
              <a:t>T(n/2)</a:t>
            </a:r>
          </a:p>
        </p:txBody>
      </p:sp>
      <p:sp>
        <p:nvSpPr>
          <p:cNvPr id="13" name="Title 1"/>
          <p:cNvSpPr>
            <a:spLocks noGrp="1"/>
          </p:cNvSpPr>
          <p:nvPr>
            <p:ph type="body" sz="quarter" idx="16"/>
          </p:nvPr>
        </p:nvSpPr>
        <p:spPr>
          <a:xfrm>
            <a:off x="338138" y="728663"/>
            <a:ext cx="7916862" cy="495300"/>
          </a:xfrm>
        </p:spPr>
        <p:txBody>
          <a:bodyPr/>
          <a:lstStyle/>
          <a:p>
            <a:pPr>
              <a:defRPr/>
            </a:pPr>
            <a:r>
              <a:rPr dirty="0" smtClean="0">
                <a:cs typeface="Arial" pitchFamily="34" charset="0"/>
              </a:rPr>
              <a:t>Worst-Case </a:t>
            </a:r>
            <a:r>
              <a:rPr dirty="0">
                <a:cs typeface="Arial" pitchFamily="34" charset="0"/>
              </a:rPr>
              <a:t>Time Complexity</a:t>
            </a:r>
          </a:p>
        </p:txBody>
      </p:sp>
      <p:sp>
        <p:nvSpPr>
          <p:cNvPr id="2" name="Rectangle 1"/>
          <p:cNvSpPr/>
          <p:nvPr/>
        </p:nvSpPr>
        <p:spPr>
          <a:xfrm>
            <a:off x="673707" y="5847705"/>
            <a:ext cx="2558714" cy="461665"/>
          </a:xfrm>
          <a:prstGeom prst="rect">
            <a:avLst/>
          </a:prstGeom>
        </p:spPr>
        <p:txBody>
          <a:bodyPr wrap="none">
            <a:spAutoFit/>
          </a:bodyPr>
          <a:lstStyle/>
          <a:p>
            <a:pPr eaLnBrk="1" hangingPunct="1">
              <a:lnSpc>
                <a:spcPct val="120000"/>
              </a:lnSpc>
              <a:spcBef>
                <a:spcPts val="600"/>
              </a:spcBef>
              <a:buFont typeface="Monotype Sorts" pitchFamily="2" charset="2"/>
              <a:buNone/>
            </a:pPr>
            <a:r>
              <a:rPr lang="en-US" altLang="en-US" sz="2000" b="1" i="0" dirty="0">
                <a:solidFill>
                  <a:srgbClr val="C00000"/>
                </a:solidFill>
                <a:cs typeface="Arial" panose="020B0604020202020204" pitchFamily="34" charset="0"/>
              </a:rPr>
              <a:t>So, </a:t>
            </a:r>
            <a:r>
              <a:rPr lang="en-US" altLang="en-US" sz="2000" b="1" i="0" dirty="0">
                <a:solidFill>
                  <a:srgbClr val="C00000"/>
                </a:solidFill>
                <a:cs typeface="Times New Roman" panose="02020603050405020304" pitchFamily="18" charset="0"/>
              </a:rPr>
              <a:t>T(n) = c + T(n/2)</a:t>
            </a:r>
          </a:p>
        </p:txBody>
      </p:sp>
      <p:sp>
        <p:nvSpPr>
          <p:cNvPr id="10" name="Rectangle 9"/>
          <p:cNvSpPr/>
          <p:nvPr/>
        </p:nvSpPr>
        <p:spPr>
          <a:xfrm>
            <a:off x="3261393" y="5879789"/>
            <a:ext cx="3700588" cy="369332"/>
          </a:xfrm>
          <a:prstGeom prst="rect">
            <a:avLst/>
          </a:prstGeom>
          <a:solidFill>
            <a:srgbClr val="FFC000"/>
          </a:solidFill>
          <a:ln>
            <a:solidFill>
              <a:schemeClr val="bg2"/>
            </a:solidFill>
          </a:ln>
        </p:spPr>
        <p:txBody>
          <a:bodyPr wrap="square">
            <a:spAutoFit/>
          </a:bodyPr>
          <a:lstStyle/>
          <a:p>
            <a:pPr>
              <a:defRPr/>
            </a:pPr>
            <a:r>
              <a:rPr lang="en-US" altLang="en-US" sz="1800" i="0" dirty="0">
                <a:cs typeface="Times New Roman" pitchFamily="18" charset="0"/>
              </a:rPr>
              <a:t>Worst Case is failure </a:t>
            </a:r>
            <a:r>
              <a:rPr lang="en-US" altLang="en-US" sz="1800" i="0" dirty="0" smtClean="0">
                <a:cs typeface="Times New Roman" pitchFamily="18" charset="0"/>
              </a:rPr>
              <a:t>case T(0) = 0</a:t>
            </a:r>
            <a:endParaRPr lang="en-US" altLang="en-US" sz="1800" i="0" dirty="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fade">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773"/>
                                        </p:tgtEl>
                                        <p:attrNameLst>
                                          <p:attrName>style.visibility</p:attrName>
                                        </p:attrNameLst>
                                      </p:cBhvr>
                                      <p:to>
                                        <p:strVal val="visible"/>
                                      </p:to>
                                    </p:set>
                                    <p:animEffect transition="in" filter="fade">
                                      <p:cBhvr>
                                        <p:cTn id="15" dur="500"/>
                                        <p:tgtEl>
                                          <p:spTgt spid="327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774"/>
                                        </p:tgtEl>
                                        <p:attrNameLst>
                                          <p:attrName>style.visibility</p:attrName>
                                        </p:attrNameLst>
                                      </p:cBhvr>
                                      <p:to>
                                        <p:strVal val="visible"/>
                                      </p:to>
                                    </p:set>
                                    <p:animEffect transition="in" filter="fade">
                                      <p:cBhvr>
                                        <p:cTn id="20" dur="500"/>
                                        <p:tgtEl>
                                          <p:spTgt spid="3277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775"/>
                                        </p:tgtEl>
                                        <p:attrNameLst>
                                          <p:attrName>style.visibility</p:attrName>
                                        </p:attrNameLst>
                                      </p:cBhvr>
                                      <p:to>
                                        <p:strVal val="visible"/>
                                      </p:to>
                                    </p:set>
                                    <p:animEffect transition="in" filter="fade">
                                      <p:cBhvr>
                                        <p:cTn id="23" dur="500"/>
                                        <p:tgtEl>
                                          <p:spTgt spid="327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772" grpId="0"/>
      <p:bldP spid="32773" grpId="0"/>
      <p:bldP spid="32774" grpId="0"/>
      <p:bldP spid="32775" grpId="0"/>
      <p:bldP spid="2" grpId="0"/>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sz="quarter" idx="17"/>
          </p:nvPr>
        </p:nvSpPr>
        <p:spPr>
          <a:xfrm>
            <a:off x="457200" y="1471613"/>
            <a:ext cx="8229600" cy="4406900"/>
          </a:xfrm>
        </p:spPr>
        <p:txBody>
          <a:bodyPr/>
          <a:lstStyle/>
          <a:p>
            <a:pPr marL="0" indent="0" eaLnBrk="1" hangingPunct="1">
              <a:buNone/>
              <a:defRPr/>
            </a:pPr>
            <a:r>
              <a:rPr lang="en-US" altLang="en-US" b="1" dirty="0">
                <a:cs typeface="Arial" panose="020B0604020202020204" pitchFamily="34" charset="0"/>
              </a:rPr>
              <a:t>Solve recurrence </a:t>
            </a:r>
            <a:r>
              <a:rPr lang="en-US" altLang="en-US" b="1" dirty="0" smtClean="0">
                <a:cs typeface="Arial" panose="020B0604020202020204" pitchFamily="34" charset="0"/>
              </a:rPr>
              <a:t>equation </a:t>
            </a:r>
            <a:r>
              <a:rPr lang="en-US" altLang="en-US" b="1" dirty="0" smtClean="0">
                <a:solidFill>
                  <a:srgbClr val="0070C0"/>
                </a:solidFill>
                <a:cs typeface="Times New Roman" panose="02020603050405020304" pitchFamily="18" charset="0"/>
              </a:rPr>
              <a:t>T(n</a:t>
            </a:r>
            <a:r>
              <a:rPr lang="en-US" altLang="en-US" b="1" dirty="0">
                <a:solidFill>
                  <a:srgbClr val="0070C0"/>
                </a:solidFill>
                <a:cs typeface="Times New Roman" panose="02020603050405020304" pitchFamily="18" charset="0"/>
              </a:rPr>
              <a:t>) = T(n/2) + c</a:t>
            </a:r>
          </a:p>
          <a:p>
            <a:pPr marL="0" indent="0" eaLnBrk="1" hangingPunct="1">
              <a:buFont typeface="Wingdings" panose="05000000000000000000" pitchFamily="2" charset="2"/>
              <a:buNone/>
              <a:defRPr/>
            </a:pPr>
            <a:r>
              <a:rPr lang="en-US" altLang="en-US" i="1" dirty="0">
                <a:cs typeface="Times New Roman" panose="02020603050405020304" pitchFamily="18" charset="0"/>
              </a:rPr>
              <a:t>   </a:t>
            </a:r>
            <a:r>
              <a:rPr lang="en-US" altLang="en-US" dirty="0">
                <a:cs typeface="Times New Roman" panose="02020603050405020304" pitchFamily="18" charset="0"/>
              </a:rPr>
              <a:t>T(n) = T(n/2) + c</a:t>
            </a:r>
          </a:p>
          <a:p>
            <a:pPr eaLnBrk="1" hangingPunct="1">
              <a:buFont typeface="Monotype Sorts" pitchFamily="2" charset="2"/>
              <a:buNone/>
              <a:defRPr/>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T(n/4) + 2c</a:t>
            </a:r>
          </a:p>
          <a:p>
            <a:pPr eaLnBrk="1" hangingPunct="1">
              <a:buFont typeface="Monotype Sorts" pitchFamily="2" charset="2"/>
              <a:buNone/>
              <a:defRPr/>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T(n/8) + 3c</a:t>
            </a:r>
          </a:p>
          <a:p>
            <a:pPr eaLnBrk="1" hangingPunct="1">
              <a:buFont typeface="Monotype Sorts" pitchFamily="2" charset="2"/>
              <a:buNone/>
              <a:defRPr/>
            </a:pPr>
            <a:r>
              <a:rPr lang="en-US" altLang="en-US" dirty="0">
                <a:cs typeface="Times New Roman" panose="02020603050405020304" pitchFamily="18" charset="0"/>
              </a:rPr>
              <a:t>  	 </a:t>
            </a:r>
            <a:r>
              <a:rPr lang="en-US" altLang="en-US" dirty="0" smtClean="0">
                <a:cs typeface="Times New Roman" panose="02020603050405020304" pitchFamily="18" charset="0"/>
              </a:rPr>
              <a:t>	=  </a:t>
            </a:r>
            <a:r>
              <a:rPr lang="en-US" altLang="en-US" b="1" dirty="0" smtClean="0">
                <a:cs typeface="Times New Roman" panose="02020603050405020304" pitchFamily="18" charset="0"/>
              </a:rPr>
              <a:t>…</a:t>
            </a:r>
            <a:endParaRPr lang="en-US" altLang="en-US" b="1" dirty="0">
              <a:cs typeface="Times New Roman" panose="02020603050405020304" pitchFamily="18" charset="0"/>
            </a:endParaRPr>
          </a:p>
          <a:p>
            <a:pPr eaLnBrk="1" hangingPunct="1">
              <a:buFont typeface="Monotype Sorts" pitchFamily="2" charset="2"/>
              <a:buNone/>
              <a:defRPr/>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T(1)   + </a:t>
            </a:r>
            <a:r>
              <a:rPr lang="en-US" altLang="en-US" dirty="0" smtClean="0">
                <a:cs typeface="Times New Roman" panose="02020603050405020304" pitchFamily="18" charset="0"/>
              </a:rPr>
              <a:t> dc</a:t>
            </a:r>
          </a:p>
          <a:p>
            <a:pPr eaLnBrk="1" hangingPunct="1">
              <a:buNone/>
              <a:defRPr/>
            </a:pPr>
            <a:r>
              <a:rPr lang="en-US" altLang="en-US" dirty="0" smtClean="0">
                <a:cs typeface="Times New Roman" panose="02020603050405020304" pitchFamily="18" charset="0"/>
              </a:rPr>
              <a:t>           = T(0)   </a:t>
            </a:r>
            <a:r>
              <a:rPr lang="en-US" altLang="en-US" dirty="0">
                <a:cs typeface="Times New Roman" panose="02020603050405020304" pitchFamily="18" charset="0"/>
              </a:rPr>
              <a:t>+ </a:t>
            </a:r>
            <a:r>
              <a:rPr lang="en-US" altLang="en-US" dirty="0" smtClean="0">
                <a:cs typeface="Times New Roman" panose="02020603050405020304" pitchFamily="18" charset="0"/>
              </a:rPr>
              <a:t>(d+1) c</a:t>
            </a:r>
            <a:endParaRPr lang="en-US" altLang="en-US" dirty="0">
              <a:cs typeface="Times New Roman" panose="02020603050405020304" pitchFamily="18" charset="0"/>
            </a:endParaRPr>
          </a:p>
          <a:p>
            <a:pPr eaLnBrk="1" hangingPunct="1">
              <a:buFont typeface="Monotype Sorts" pitchFamily="2" charset="2"/>
              <a:buNone/>
              <a:defRPr/>
            </a:pPr>
            <a:endParaRPr lang="en-US" altLang="en-US" dirty="0" smtClean="0">
              <a:cs typeface="Times New Roman" panose="02020603050405020304" pitchFamily="18" charset="0"/>
            </a:endParaRPr>
          </a:p>
          <a:p>
            <a:pPr eaLnBrk="1" hangingPunct="1">
              <a:buFont typeface="Monotype Sorts" pitchFamily="2" charset="2"/>
              <a:buNone/>
              <a:defRPr/>
            </a:pPr>
            <a:r>
              <a:rPr lang="en-US" altLang="en-US" dirty="0" smtClean="0">
                <a:cs typeface="Arial" panose="020B0604020202020204" pitchFamily="34" charset="0"/>
              </a:rPr>
              <a:t>So</a:t>
            </a:r>
            <a:r>
              <a:rPr lang="en-US" altLang="en-US" dirty="0">
                <a:cs typeface="Arial" panose="020B0604020202020204" pitchFamily="34" charset="0"/>
              </a:rPr>
              <a:t>, worst-case running time </a:t>
            </a:r>
            <a:r>
              <a:rPr lang="en-US" altLang="en-US" dirty="0">
                <a:cs typeface="Times New Roman" panose="02020603050405020304" pitchFamily="18" charset="0"/>
              </a:rPr>
              <a:t>T(n</a:t>
            </a:r>
            <a:r>
              <a:rPr lang="en-US" altLang="en-US" dirty="0" smtClean="0">
                <a:cs typeface="Times New Roman" panose="02020603050405020304" pitchFamily="18" charset="0"/>
              </a:rPr>
              <a:t>)</a:t>
            </a:r>
            <a:endParaRPr lang="en-US" altLang="en-US" dirty="0">
              <a:cs typeface="Times New Roman" panose="02020603050405020304" pitchFamily="18" charset="0"/>
            </a:endParaRPr>
          </a:p>
        </p:txBody>
      </p:sp>
      <p:sp>
        <p:nvSpPr>
          <p:cNvPr id="9" name="Right Brace 8"/>
          <p:cNvSpPr/>
          <p:nvPr/>
        </p:nvSpPr>
        <p:spPr>
          <a:xfrm>
            <a:off x="4038600" y="2057400"/>
            <a:ext cx="333209" cy="2166938"/>
          </a:xfrm>
          <a:prstGeom prst="rightBrace">
            <a:avLst>
              <a:gd name="adj1" fmla="val 8333"/>
              <a:gd name="adj2" fmla="val 50504"/>
            </a:avLst>
          </a:prstGeom>
          <a:ln>
            <a:solidFill>
              <a:srgbClr val="C00000"/>
            </a:solidFill>
          </a:ln>
        </p:spPr>
        <p:style>
          <a:lnRef idx="3">
            <a:schemeClr val="dk1"/>
          </a:lnRef>
          <a:fillRef idx="0">
            <a:schemeClr val="dk1"/>
          </a:fillRef>
          <a:effectRef idx="2">
            <a:schemeClr val="dk1"/>
          </a:effectRef>
          <a:fontRef idx="minor">
            <a:schemeClr val="tx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i="0"/>
          </a:p>
        </p:txBody>
      </p:sp>
      <p:sp>
        <p:nvSpPr>
          <p:cNvPr id="33796" name="TextBox 9"/>
          <p:cNvSpPr txBox="1">
            <a:spLocks noChangeArrowheads="1"/>
          </p:cNvSpPr>
          <p:nvPr/>
        </p:nvSpPr>
        <p:spPr bwMode="auto">
          <a:xfrm>
            <a:off x="4495800" y="2814638"/>
            <a:ext cx="4543425" cy="9130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i="0" dirty="0" smtClean="0">
                <a:latin typeface="+mn-lt"/>
                <a:cs typeface="Times New Roman" panose="02020603050405020304" pitchFamily="18" charset="0"/>
              </a:rPr>
              <a:t>n → n/2 </a:t>
            </a:r>
            <a:r>
              <a:rPr lang="en-US" altLang="en-US" sz="2000" i="0" dirty="0">
                <a:cs typeface="Times New Roman" panose="02020603050405020304" pitchFamily="18" charset="0"/>
              </a:rPr>
              <a:t>→ </a:t>
            </a:r>
            <a:r>
              <a:rPr lang="en-US" altLang="en-US" sz="2000" i="0" dirty="0" smtClean="0">
                <a:latin typeface="+mn-lt"/>
                <a:cs typeface="Times New Roman" panose="02020603050405020304" pitchFamily="18" charset="0"/>
              </a:rPr>
              <a:t>n/2</a:t>
            </a:r>
            <a:r>
              <a:rPr lang="en-US" altLang="en-US" sz="2000" i="0" baseline="30000" dirty="0" smtClean="0">
                <a:latin typeface="+mn-lt"/>
                <a:cs typeface="Times New Roman" panose="02020603050405020304" pitchFamily="18" charset="0"/>
              </a:rPr>
              <a:t>2</a:t>
            </a:r>
            <a:r>
              <a:rPr lang="en-US" altLang="en-US" sz="2000" i="0" dirty="0" smtClean="0">
                <a:latin typeface="+mn-lt"/>
                <a:cs typeface="Times New Roman" panose="02020603050405020304" pitchFamily="18" charset="0"/>
              </a:rPr>
              <a:t> </a:t>
            </a:r>
            <a:r>
              <a:rPr lang="en-US" altLang="en-US" sz="2000" i="0" dirty="0">
                <a:cs typeface="Times New Roman" panose="02020603050405020304" pitchFamily="18" charset="0"/>
              </a:rPr>
              <a:t>→</a:t>
            </a:r>
            <a:r>
              <a:rPr lang="en-US" altLang="en-US" sz="2000" i="0" dirty="0" smtClean="0">
                <a:latin typeface="+mn-lt"/>
                <a:cs typeface="Times New Roman" panose="02020603050405020304" pitchFamily="18" charset="0"/>
              </a:rPr>
              <a:t> </a:t>
            </a:r>
            <a:r>
              <a:rPr lang="en-US" altLang="en-US" sz="2000" i="0" dirty="0">
                <a:latin typeface="+mn-lt"/>
                <a:cs typeface="Times New Roman" panose="02020603050405020304" pitchFamily="18" charset="0"/>
              </a:rPr>
              <a:t>n/2</a:t>
            </a:r>
            <a:r>
              <a:rPr lang="en-US" altLang="en-US" sz="2000" i="0" baseline="30000" dirty="0">
                <a:latin typeface="+mn-lt"/>
                <a:cs typeface="Times New Roman" panose="02020603050405020304" pitchFamily="18" charset="0"/>
              </a:rPr>
              <a:t>3 </a:t>
            </a:r>
            <a:r>
              <a:rPr lang="en-US" altLang="en-US" sz="2000" i="0" dirty="0">
                <a:cs typeface="Times New Roman" panose="02020603050405020304" pitchFamily="18" charset="0"/>
              </a:rPr>
              <a:t>→ </a:t>
            </a:r>
            <a:r>
              <a:rPr lang="en-US" altLang="en-US" sz="2000" i="0" dirty="0" smtClean="0">
                <a:latin typeface="+mn-lt"/>
                <a:cs typeface="Times New Roman" panose="02020603050405020304" pitchFamily="18" charset="0"/>
              </a:rPr>
              <a:t>… </a:t>
            </a:r>
            <a:r>
              <a:rPr lang="en-US" altLang="en-US" sz="2000" i="0" dirty="0">
                <a:cs typeface="Times New Roman" panose="02020603050405020304" pitchFamily="18" charset="0"/>
              </a:rPr>
              <a:t>→</a:t>
            </a:r>
            <a:r>
              <a:rPr lang="en-US" altLang="en-US" sz="2000" i="0" dirty="0" smtClean="0">
                <a:latin typeface="+mn-lt"/>
                <a:cs typeface="Times New Roman" panose="02020603050405020304" pitchFamily="18" charset="0"/>
              </a:rPr>
              <a:t> </a:t>
            </a:r>
            <a:r>
              <a:rPr lang="en-US" altLang="en-US" sz="2000" i="0" dirty="0">
                <a:latin typeface="+mn-lt"/>
                <a:cs typeface="Times New Roman" panose="02020603050405020304" pitchFamily="18" charset="0"/>
              </a:rPr>
              <a:t>n/2</a:t>
            </a:r>
            <a:r>
              <a:rPr lang="en-US" altLang="en-US" sz="2000" i="0" baseline="30000" dirty="0">
                <a:latin typeface="+mn-lt"/>
                <a:cs typeface="Times New Roman" panose="02020603050405020304" pitchFamily="18" charset="0"/>
              </a:rPr>
              <a:t>d</a:t>
            </a:r>
          </a:p>
          <a:p>
            <a:pPr>
              <a:defRPr/>
            </a:pPr>
            <a:endParaRPr lang="en-US" altLang="en-US" sz="2000" i="0" baseline="30000" dirty="0">
              <a:latin typeface="+mn-lt"/>
              <a:cs typeface="Times New Roman" panose="02020603050405020304" pitchFamily="18" charset="0"/>
            </a:endParaRPr>
          </a:p>
          <a:p>
            <a:pPr>
              <a:defRPr/>
            </a:pPr>
            <a:r>
              <a:rPr lang="en-US" altLang="en-US" sz="2000" i="0" dirty="0">
                <a:latin typeface="+mn-lt"/>
                <a:cs typeface="Times New Roman" panose="02020603050405020304" pitchFamily="18" charset="0"/>
              </a:rPr>
              <a:t>n/2</a:t>
            </a:r>
            <a:r>
              <a:rPr lang="en-US" altLang="en-US" sz="2000" i="0" baseline="30000" dirty="0">
                <a:latin typeface="+mn-lt"/>
                <a:cs typeface="Times New Roman" panose="02020603050405020304" pitchFamily="18" charset="0"/>
              </a:rPr>
              <a:t>d </a:t>
            </a:r>
            <a:r>
              <a:rPr lang="en-US" altLang="en-US" sz="2000" i="0" dirty="0">
                <a:latin typeface="+mn-lt"/>
                <a:cs typeface="Times New Roman" panose="02020603050405020304" pitchFamily="18" charset="0"/>
              </a:rPr>
              <a:t> &gt;= 1  </a:t>
            </a:r>
            <a:r>
              <a:rPr lang="en-US" altLang="en-US" sz="2000" b="1" i="0" dirty="0">
                <a:latin typeface="+mn-lt"/>
                <a:cs typeface="Times New Roman" panose="02020603050405020304" pitchFamily="18" charset="0"/>
                <a:sym typeface="Symbol" panose="05050102010706020507" pitchFamily="18" charset="2"/>
              </a:rPr>
              <a:t></a:t>
            </a:r>
            <a:r>
              <a:rPr lang="en-US" altLang="en-US" sz="2000" i="0" dirty="0">
                <a:latin typeface="+mn-lt"/>
                <a:cs typeface="Times New Roman" panose="02020603050405020304" pitchFamily="18" charset="0"/>
              </a:rPr>
              <a:t>  d &lt;= log</a:t>
            </a:r>
            <a:r>
              <a:rPr lang="en-US" altLang="en-US" sz="2000" i="0" baseline="-25000" dirty="0">
                <a:latin typeface="+mn-lt"/>
                <a:cs typeface="Times New Roman" panose="02020603050405020304" pitchFamily="18" charset="0"/>
              </a:rPr>
              <a:t>2</a:t>
            </a:r>
            <a:r>
              <a:rPr lang="en-US" altLang="en-US" sz="2000" i="0" dirty="0">
                <a:latin typeface="+mn-lt"/>
                <a:cs typeface="Times New Roman" panose="02020603050405020304" pitchFamily="18" charset="0"/>
              </a:rPr>
              <a:t> n = lgn</a:t>
            </a:r>
          </a:p>
        </p:txBody>
      </p:sp>
      <p:graphicFrame>
        <p:nvGraphicFramePr>
          <p:cNvPr id="82949" name="Object 6"/>
          <p:cNvGraphicFramePr>
            <a:graphicFrameLocks noChangeAspect="1"/>
          </p:cNvGraphicFramePr>
          <p:nvPr>
            <p:extLst/>
          </p:nvPr>
        </p:nvGraphicFramePr>
        <p:xfrm>
          <a:off x="5052218" y="5011099"/>
          <a:ext cx="3170237" cy="488950"/>
        </p:xfrm>
        <a:graphic>
          <a:graphicData uri="http://schemas.openxmlformats.org/presentationml/2006/ole">
            <mc:AlternateContent xmlns:mc="http://schemas.openxmlformats.org/markup-compatibility/2006">
              <mc:Choice xmlns:v="urn:schemas-microsoft-com:vml" Requires="v">
                <p:oleObj spid="_x0000_s122922" name="Equation" r:id="rId4" imgW="1422400" imgH="228600" progId="Equation.3">
                  <p:embed/>
                </p:oleObj>
              </mc:Choice>
              <mc:Fallback>
                <p:oleObj name="Equation" r:id="rId4" imgW="1422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2218" y="5011099"/>
                        <a:ext cx="31702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4587875" y="4224338"/>
            <a:ext cx="4098925" cy="708025"/>
          </a:xfrm>
          <a:prstGeom prst="rect">
            <a:avLst/>
          </a:prstGeom>
          <a:solidFill>
            <a:schemeClr val="bg2">
              <a:lumMod val="20000"/>
              <a:lumOff val="80000"/>
            </a:schemeClr>
          </a:solidFill>
        </p:spPr>
        <p:txBody>
          <a:bodyPr wrap="square">
            <a:spAutoFit/>
          </a:bodyPr>
          <a:lstStyle>
            <a:lvl1pPr marL="444500" indent="-444500">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r>
              <a:rPr lang="en-US" altLang="en-US" sz="2000" b="1" i="0" dirty="0"/>
              <a:t>d – max times to divide n by 2 before going below 1</a:t>
            </a:r>
            <a:endParaRPr lang="en-SG" altLang="en-US" sz="2000" b="1" i="0" dirty="0"/>
          </a:p>
        </p:txBody>
      </p:sp>
      <p:sp>
        <p:nvSpPr>
          <p:cNvPr id="10" name="Title 1"/>
          <p:cNvSpPr>
            <a:spLocks noGrp="1"/>
          </p:cNvSpPr>
          <p:nvPr>
            <p:ph type="body" sz="quarter" idx="16"/>
          </p:nvPr>
        </p:nvSpPr>
        <p:spPr>
          <a:xfrm>
            <a:off x="338138" y="728663"/>
            <a:ext cx="7916862" cy="495300"/>
          </a:xfrm>
        </p:spPr>
        <p:txBody>
          <a:bodyPr/>
          <a:lstStyle/>
          <a:p>
            <a:pPr>
              <a:defRPr/>
            </a:pPr>
            <a:r>
              <a:rPr dirty="0" smtClean="0">
                <a:cs typeface="Arial" pitchFamily="34" charset="0"/>
              </a:rPr>
              <a:t>Worst-Case Time Complexity</a:t>
            </a:r>
            <a:endParaRPr dirty="0">
              <a:cs typeface="Arial" pitchFamily="34" charset="0"/>
            </a:endParaRPr>
          </a:p>
        </p:txBody>
      </p:sp>
      <p:sp>
        <p:nvSpPr>
          <p:cNvPr id="11" name="Rectangle 10"/>
          <p:cNvSpPr/>
          <p:nvPr/>
        </p:nvSpPr>
        <p:spPr>
          <a:xfrm>
            <a:off x="6970710" y="1515166"/>
            <a:ext cx="1846980" cy="707886"/>
          </a:xfrm>
          <a:prstGeom prst="rect">
            <a:avLst/>
          </a:prstGeom>
          <a:solidFill>
            <a:schemeClr val="bg1">
              <a:lumMod val="85000"/>
            </a:schemeClr>
          </a:solidFill>
        </p:spPr>
        <p:txBody>
          <a:bodyPr wrap="none">
            <a:spAutoFit/>
          </a:bodyPr>
          <a:lstStyle/>
          <a:p>
            <a:pPr>
              <a:defRPr/>
            </a:pPr>
            <a:r>
              <a:rPr lang="en-US" altLang="en-US" sz="2000" b="1" i="0" dirty="0">
                <a:cs typeface="Times New Roman" pitchFamily="18" charset="0"/>
              </a:rPr>
              <a:t>T(1</a:t>
            </a:r>
            <a:r>
              <a:rPr lang="en-US" altLang="en-US" sz="2000" b="1" i="0" dirty="0" smtClean="0">
                <a:cs typeface="Times New Roman" pitchFamily="18" charset="0"/>
              </a:rPr>
              <a:t>) = T(0</a:t>
            </a:r>
            <a:r>
              <a:rPr lang="en-US" altLang="en-US" sz="2000" b="1" i="0" dirty="0">
                <a:cs typeface="Times New Roman" pitchFamily="18" charset="0"/>
              </a:rPr>
              <a:t>) + c</a:t>
            </a:r>
          </a:p>
          <a:p>
            <a:pPr>
              <a:defRPr/>
            </a:pPr>
            <a:r>
              <a:rPr lang="en-US" altLang="en-US" sz="2000" b="1" i="0" dirty="0">
                <a:cs typeface="Times New Roman" pitchFamily="18" charset="0"/>
              </a:rPr>
              <a:t>T(0</a:t>
            </a:r>
            <a:r>
              <a:rPr lang="en-US" altLang="en-US" sz="2000" b="1" i="0" dirty="0" smtClean="0">
                <a:cs typeface="Times New Roman" pitchFamily="18" charset="0"/>
              </a:rPr>
              <a:t>) = 0</a:t>
            </a:r>
            <a:endParaRPr lang="en-US" altLang="en-US" sz="2000" b="1" i="0" dirty="0">
              <a:cs typeface="Times New Roman" pitchFamily="18" charset="0"/>
            </a:endParaRPr>
          </a:p>
        </p:txBody>
      </p:sp>
      <p:sp>
        <p:nvSpPr>
          <p:cNvPr id="12" name="Rounded Rectangular Callout 11"/>
          <p:cNvSpPr/>
          <p:nvPr/>
        </p:nvSpPr>
        <p:spPr bwMode="auto">
          <a:xfrm>
            <a:off x="4587875" y="5738812"/>
            <a:ext cx="1911779" cy="387351"/>
          </a:xfrm>
          <a:prstGeom prst="wedgeRoundRectCallout">
            <a:avLst>
              <a:gd name="adj1" fmla="val 58288"/>
              <a:gd name="adj2" fmla="val -137541"/>
              <a:gd name="adj3" fmla="val 16667"/>
            </a:avLst>
          </a:prstGeom>
          <a:solidFill>
            <a:srgbClr val="FFC000"/>
          </a:solidFill>
          <a:ln w="12700" cap="flat" cmpd="sng" algn="ctr">
            <a:solidFill>
              <a:schemeClr val="tx1"/>
            </a:solidFill>
            <a:prstDash val="solid"/>
            <a:round/>
            <a:headEnd type="none" w="med" len="med"/>
            <a:tailEnd type="none" w="med" len="med"/>
          </a:ln>
          <a:effectLst/>
        </p:spPr>
        <p:txBody>
          <a:bodyPr/>
          <a:lstStyle/>
          <a:p>
            <a:r>
              <a:rPr lang="en-US" sz="2000" i="0" dirty="0"/>
              <a:t>Can be proven</a:t>
            </a:r>
            <a:endParaRPr lang="en-SG" sz="2000" i="0" dirty="0"/>
          </a:p>
        </p:txBody>
      </p:sp>
      <p:sp>
        <p:nvSpPr>
          <p:cNvPr id="13" name="Rounded Rectangular Callout 12"/>
          <p:cNvSpPr/>
          <p:nvPr/>
        </p:nvSpPr>
        <p:spPr bwMode="auto">
          <a:xfrm>
            <a:off x="2098204" y="5738812"/>
            <a:ext cx="1940396" cy="387351"/>
          </a:xfrm>
          <a:prstGeom prst="wedgeRoundRectCallout">
            <a:avLst>
              <a:gd name="adj1" fmla="val 76204"/>
              <a:gd name="adj2" fmla="val -126029"/>
              <a:gd name="adj3" fmla="val 16667"/>
            </a:avLst>
          </a:prstGeom>
          <a:solidFill>
            <a:srgbClr val="FFC000"/>
          </a:solidFill>
          <a:ln w="12700" cap="flat" cmpd="sng" algn="ctr">
            <a:solidFill>
              <a:schemeClr val="tx1"/>
            </a:solidFill>
            <a:prstDash val="solid"/>
            <a:round/>
            <a:headEnd type="none" w="med" len="med"/>
            <a:tailEnd type="none" w="med" len="med"/>
          </a:ln>
          <a:effectLst/>
        </p:spPr>
        <p:txBody>
          <a:bodyPr/>
          <a:lstStyle/>
          <a:p>
            <a:r>
              <a:rPr lang="en-US" sz="2000" i="0" dirty="0"/>
              <a:t>Assuming c=1</a:t>
            </a:r>
            <a:endParaRPr lang="en-SG" sz="2000" i="0" dirty="0"/>
          </a:p>
        </p:txBody>
      </p:sp>
      <p:graphicFrame>
        <p:nvGraphicFramePr>
          <p:cNvPr id="14" name="Object 13"/>
          <p:cNvGraphicFramePr>
            <a:graphicFrameLocks noChangeAspect="1"/>
          </p:cNvGraphicFramePr>
          <p:nvPr>
            <p:extLst/>
          </p:nvPr>
        </p:nvGraphicFramePr>
        <p:xfrm>
          <a:off x="6515696" y="3742866"/>
          <a:ext cx="799504" cy="376300"/>
        </p:xfrm>
        <a:graphic>
          <a:graphicData uri="http://schemas.openxmlformats.org/presentationml/2006/ole">
            <mc:AlternateContent xmlns:mc="http://schemas.openxmlformats.org/markup-compatibility/2006">
              <mc:Choice xmlns:v="urn:schemas-microsoft-com:vml" Requires="v">
                <p:oleObj spid="_x0000_s122923" name="Equation" r:id="rId6" imgW="520560" imgH="253800" progId="Equation.DSMT4">
                  <p:embed/>
                </p:oleObj>
              </mc:Choice>
              <mc:Fallback>
                <p:oleObj name="Equation" r:id="rId6" imgW="520560" imgH="253800" progId="Equation.DSMT4">
                  <p:embed/>
                  <p:pic>
                    <p:nvPicPr>
                      <p:cNvPr id="0" name=""/>
                      <p:cNvPicPr>
                        <a:picLocks noChangeAspect="1" noChangeArrowheads="1"/>
                      </p:cNvPicPr>
                      <p:nvPr/>
                    </p:nvPicPr>
                    <p:blipFill>
                      <a:blip r:embed="rId7"/>
                      <a:srcRect/>
                      <a:stretch>
                        <a:fillRect/>
                      </a:stretch>
                    </p:blipFill>
                    <p:spPr bwMode="auto">
                      <a:xfrm>
                        <a:off x="6515696" y="3742866"/>
                        <a:ext cx="799504" cy="376300"/>
                      </a:xfrm>
                      <a:prstGeom prst="rect">
                        <a:avLst/>
                      </a:prstGeom>
                      <a:solidFill>
                        <a:srgbClr val="FFC000"/>
                      </a:solidFill>
                      <a:ln>
                        <a:solidFill>
                          <a:schemeClr val="bg2"/>
                        </a:solidFill>
                      </a:ln>
                    </p:spPr>
                  </p:pic>
                </p:oleObj>
              </mc:Fallback>
            </mc:AlternateContent>
          </a:graphicData>
        </a:graphic>
      </p:graphicFrame>
    </p:spTree>
    <p:extLst>
      <p:ext uri="{BB962C8B-B14F-4D97-AF65-F5344CB8AC3E}">
        <p14:creationId xmlns:p14="http://schemas.microsoft.com/office/powerpoint/2010/main" val="116401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4">
                                            <p:txEl>
                                              <p:pRg st="2" end="2"/>
                                            </p:txEl>
                                          </p:spTgt>
                                        </p:tgtEl>
                                        <p:attrNameLst>
                                          <p:attrName>style.visibility</p:attrName>
                                        </p:attrNameLst>
                                      </p:cBhvr>
                                      <p:to>
                                        <p:strVal val="visible"/>
                                      </p:to>
                                    </p:set>
                                    <p:animEffect transition="in" filter="fade">
                                      <p:cBhvr>
                                        <p:cTn id="7" dur="500"/>
                                        <p:tgtEl>
                                          <p:spTgt spid="337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94">
                                            <p:txEl>
                                              <p:pRg st="3" end="3"/>
                                            </p:txEl>
                                          </p:spTgt>
                                        </p:tgtEl>
                                        <p:attrNameLst>
                                          <p:attrName>style.visibility</p:attrName>
                                        </p:attrNameLst>
                                      </p:cBhvr>
                                      <p:to>
                                        <p:strVal val="visible"/>
                                      </p:to>
                                    </p:set>
                                    <p:animEffect transition="in" filter="fade">
                                      <p:cBhvr>
                                        <p:cTn id="12" dur="500"/>
                                        <p:tgtEl>
                                          <p:spTgt spid="337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animEffect transition="in" filter="fade">
                                      <p:cBhvr>
                                        <p:cTn id="17" dur="500"/>
                                        <p:tgtEl>
                                          <p:spTgt spid="337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794">
                                            <p:txEl>
                                              <p:pRg st="5" end="5"/>
                                            </p:txEl>
                                          </p:spTgt>
                                        </p:tgtEl>
                                        <p:attrNameLst>
                                          <p:attrName>style.visibility</p:attrName>
                                        </p:attrNameLst>
                                      </p:cBhvr>
                                      <p:to>
                                        <p:strVal val="visible"/>
                                      </p:to>
                                    </p:set>
                                    <p:animEffect transition="in" filter="fade">
                                      <p:cBhvr>
                                        <p:cTn id="22" dur="500"/>
                                        <p:tgtEl>
                                          <p:spTgt spid="3379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3794">
                                            <p:txEl>
                                              <p:pRg st="6" end="6"/>
                                            </p:txEl>
                                          </p:spTgt>
                                        </p:tgtEl>
                                        <p:attrNameLst>
                                          <p:attrName>style.visibility</p:attrName>
                                        </p:attrNameLst>
                                      </p:cBhvr>
                                      <p:to>
                                        <p:strVal val="visible"/>
                                      </p:to>
                                    </p:set>
                                    <p:animEffect transition="in" filter="fade">
                                      <p:cBhvr>
                                        <p:cTn id="25" dur="500"/>
                                        <p:tgtEl>
                                          <p:spTgt spid="3379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796"/>
                                        </p:tgtEl>
                                        <p:attrNameLst>
                                          <p:attrName>style.visibility</p:attrName>
                                        </p:attrNameLst>
                                      </p:cBhvr>
                                      <p:to>
                                        <p:strVal val="visible"/>
                                      </p:to>
                                    </p:set>
                                    <p:animEffect transition="in" filter="fade">
                                      <p:cBhvr>
                                        <p:cTn id="36" dur="500"/>
                                        <p:tgtEl>
                                          <p:spTgt spid="3379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3794">
                                            <p:txEl>
                                              <p:pRg st="8" end="8"/>
                                            </p:txEl>
                                          </p:spTgt>
                                        </p:tgtEl>
                                        <p:attrNameLst>
                                          <p:attrName>style.visibility</p:attrName>
                                        </p:attrNameLst>
                                      </p:cBhvr>
                                      <p:to>
                                        <p:strVal val="visible"/>
                                      </p:to>
                                    </p:set>
                                    <p:animEffect transition="in" filter="fade">
                                      <p:cBhvr>
                                        <p:cTn id="45" dur="500"/>
                                        <p:tgtEl>
                                          <p:spTgt spid="3379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2949"/>
                                        </p:tgtEl>
                                        <p:attrNameLst>
                                          <p:attrName>style.visibility</p:attrName>
                                        </p:attrNameLst>
                                      </p:cBhvr>
                                      <p:to>
                                        <p:strVal val="visible"/>
                                      </p:to>
                                    </p:set>
                                    <p:animEffect transition="in" filter="fade">
                                      <p:cBhvr>
                                        <p:cTn id="50" dur="500"/>
                                        <p:tgtEl>
                                          <p:spTgt spid="829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3796" grpId="0"/>
      <p:bldP spid="4" grpId="0" animBg="1"/>
      <p:bldP spid="12" grpId="0" animBg="1"/>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defTabSz="912813">
              <a:defRPr/>
            </a:pPr>
            <a:r>
              <a:rPr altLang="en-US" dirty="0">
                <a:sym typeface="Symbol" panose="05050102010706020507" pitchFamily="18" charset="2"/>
              </a:rPr>
              <a:t>Average </a:t>
            </a:r>
            <a:r>
              <a:rPr altLang="en-US" dirty="0" smtClean="0">
                <a:sym typeface="Symbol" panose="05050102010706020507" pitchFamily="18" charset="2"/>
              </a:rPr>
              <a:t>Number </a:t>
            </a:r>
            <a:r>
              <a:rPr altLang="en-US" dirty="0">
                <a:sym typeface="Symbol" panose="05050102010706020507" pitchFamily="18" charset="2"/>
              </a:rPr>
              <a:t>of </a:t>
            </a:r>
            <a:r>
              <a:rPr altLang="en-US" dirty="0" smtClean="0">
                <a:sym typeface="Symbol" panose="05050102010706020507" pitchFamily="18" charset="2"/>
              </a:rPr>
              <a:t>Comparisons</a:t>
            </a:r>
            <a:endParaRPr altLang="en-US" dirty="0"/>
          </a:p>
        </p:txBody>
      </p:sp>
      <p:sp>
        <p:nvSpPr>
          <p:cNvPr id="34819" name="Rectangle 3"/>
          <p:cNvSpPr>
            <a:spLocks noGrp="1" noChangeArrowheads="1"/>
          </p:cNvSpPr>
          <p:nvPr>
            <p:ph sz="quarter" idx="17"/>
          </p:nvPr>
        </p:nvSpPr>
        <p:spPr>
          <a:xfrm>
            <a:off x="457200" y="1471613"/>
            <a:ext cx="8229600" cy="4903787"/>
          </a:xfrm>
        </p:spPr>
        <p:txBody>
          <a:bodyPr/>
          <a:lstStyle/>
          <a:p>
            <a:pPr eaLnBrk="1" hangingPunct="1">
              <a:spcBef>
                <a:spcPts val="600"/>
              </a:spcBef>
              <a:defRPr/>
            </a:pPr>
            <a:r>
              <a:rPr lang="en-US" altLang="en-US" dirty="0">
                <a:sym typeface="Symbol" panose="05050102010706020507" pitchFamily="18" charset="2"/>
              </a:rPr>
              <a:t>Assume </a:t>
            </a:r>
            <a:r>
              <a:rPr lang="en-US" altLang="en-US" b="1" dirty="0">
                <a:solidFill>
                  <a:srgbClr val="C00000"/>
                </a:solidFill>
                <a:sym typeface="Symbol" panose="05050102010706020507" pitchFamily="18" charset="2"/>
              </a:rPr>
              <a:t>q</a:t>
            </a:r>
            <a:r>
              <a:rPr lang="en-US" altLang="en-US" dirty="0">
                <a:sym typeface="Symbol" panose="05050102010706020507" pitchFamily="18" charset="2"/>
              </a:rPr>
              <a:t> is the probability that a search is successful and </a:t>
            </a:r>
            <a:r>
              <a:rPr lang="en-US" altLang="en-US" b="1" dirty="0">
                <a:solidFill>
                  <a:srgbClr val="0070C0"/>
                </a:solidFill>
                <a:sym typeface="Symbol" panose="05050102010706020507" pitchFamily="18" charset="2"/>
              </a:rPr>
              <a:t>n = 2</a:t>
            </a:r>
            <a:r>
              <a:rPr lang="en-US" altLang="en-US" b="1" baseline="30000" dirty="0">
                <a:solidFill>
                  <a:srgbClr val="0070C0"/>
                </a:solidFill>
                <a:sym typeface="Symbol" panose="05050102010706020507" pitchFamily="18" charset="2"/>
              </a:rPr>
              <a:t>k</a:t>
            </a:r>
            <a:r>
              <a:rPr lang="en-US" altLang="en-US" b="1" dirty="0">
                <a:solidFill>
                  <a:srgbClr val="0070C0"/>
                </a:solidFill>
                <a:sym typeface="Symbol" panose="05050102010706020507" pitchFamily="18" charset="2"/>
              </a:rPr>
              <a:t> - 1 </a:t>
            </a:r>
            <a:r>
              <a:rPr lang="en-US" altLang="en-US" dirty="0">
                <a:sym typeface="Symbol" panose="05050102010706020507" pitchFamily="18" charset="2"/>
              </a:rPr>
              <a:t>for simplicity </a:t>
            </a:r>
          </a:p>
          <a:p>
            <a:pPr marL="357188" lvl="1" indent="-357188" eaLnBrk="1" hangingPunct="1">
              <a:defRPr/>
            </a:pPr>
            <a:r>
              <a:rPr lang="en-US" altLang="en-US" sz="2400" dirty="0">
                <a:sym typeface="Symbol" panose="05050102010706020507" pitchFamily="18" charset="2"/>
              </a:rPr>
              <a:t>If </a:t>
            </a:r>
            <a:r>
              <a:rPr lang="en-US" altLang="en-US" sz="2400" b="1" dirty="0">
                <a:solidFill>
                  <a:srgbClr val="C00000"/>
                </a:solidFill>
                <a:sym typeface="Symbol" panose="05050102010706020507" pitchFamily="18" charset="2"/>
              </a:rPr>
              <a:t>A</a:t>
            </a:r>
            <a:r>
              <a:rPr lang="en-US" altLang="en-US" sz="2400" b="1" baseline="-25000" dirty="0">
                <a:solidFill>
                  <a:srgbClr val="C00000"/>
                </a:solidFill>
                <a:sym typeface="Symbol" panose="05050102010706020507" pitchFamily="18" charset="2"/>
              </a:rPr>
              <a:t>s</a:t>
            </a:r>
            <a:r>
              <a:rPr lang="en-US" altLang="en-US" sz="2400" b="1" dirty="0">
                <a:solidFill>
                  <a:srgbClr val="C00000"/>
                </a:solidFill>
                <a:sym typeface="Symbol" panose="05050102010706020507" pitchFamily="18" charset="2"/>
              </a:rPr>
              <a:t>(n)</a:t>
            </a:r>
            <a:r>
              <a:rPr lang="en-US" altLang="en-US" sz="2400" dirty="0">
                <a:sym typeface="Symbol" panose="05050102010706020507" pitchFamily="18" charset="2"/>
              </a:rPr>
              <a:t> is </a:t>
            </a:r>
            <a:r>
              <a:rPr lang="en-US" altLang="en-US" sz="2400" dirty="0" err="1">
                <a:sym typeface="Symbol" panose="05050102010706020507" pitchFamily="18" charset="2"/>
              </a:rPr>
              <a:t>avg</a:t>
            </a:r>
            <a:r>
              <a:rPr lang="en-US" altLang="en-US" sz="2400" dirty="0">
                <a:sym typeface="Symbol" panose="05050102010706020507" pitchFamily="18" charset="2"/>
              </a:rPr>
              <a:t> no. of comparisons in a </a:t>
            </a:r>
            <a:r>
              <a:rPr lang="en-US" altLang="en-US" sz="2400" dirty="0">
                <a:solidFill>
                  <a:srgbClr val="C00000"/>
                </a:solidFill>
                <a:sym typeface="Symbol" panose="05050102010706020507" pitchFamily="18" charset="2"/>
              </a:rPr>
              <a:t>successful</a:t>
            </a:r>
            <a:r>
              <a:rPr lang="en-US" altLang="en-US" sz="2400" dirty="0">
                <a:sym typeface="Symbol" panose="05050102010706020507" pitchFamily="18" charset="2"/>
              </a:rPr>
              <a:t> </a:t>
            </a:r>
            <a:r>
              <a:rPr lang="en-US" altLang="en-US" sz="2400" dirty="0" smtClean="0">
                <a:sym typeface="Symbol" panose="05050102010706020507" pitchFamily="18" charset="2"/>
              </a:rPr>
              <a:t>search and</a:t>
            </a:r>
          </a:p>
          <a:p>
            <a:pPr marL="357188" lvl="1" indent="-357188" eaLnBrk="1" hangingPunct="1">
              <a:defRPr/>
            </a:pPr>
            <a:r>
              <a:rPr lang="en-US" altLang="en-US" sz="2400" b="1" dirty="0" err="1" smtClean="0">
                <a:solidFill>
                  <a:srgbClr val="C00000"/>
                </a:solidFill>
                <a:sym typeface="Symbol" panose="05050102010706020507" pitchFamily="18" charset="2"/>
              </a:rPr>
              <a:t>A</a:t>
            </a:r>
            <a:r>
              <a:rPr lang="en-US" altLang="en-US" sz="2400" b="1" baseline="-25000" dirty="0" err="1" smtClean="0">
                <a:solidFill>
                  <a:srgbClr val="C00000"/>
                </a:solidFill>
                <a:sym typeface="Symbol" panose="05050102010706020507" pitchFamily="18" charset="2"/>
              </a:rPr>
              <a:t>f</a:t>
            </a:r>
            <a:r>
              <a:rPr lang="en-US" altLang="en-US" sz="2400" b="1" dirty="0" smtClean="0">
                <a:solidFill>
                  <a:srgbClr val="C00000"/>
                </a:solidFill>
                <a:sym typeface="Symbol" panose="05050102010706020507" pitchFamily="18" charset="2"/>
              </a:rPr>
              <a:t>(n</a:t>
            </a:r>
            <a:r>
              <a:rPr lang="en-US" altLang="en-US" sz="2400" b="1" dirty="0">
                <a:solidFill>
                  <a:srgbClr val="C00000"/>
                </a:solidFill>
                <a:sym typeface="Symbol" panose="05050102010706020507" pitchFamily="18" charset="2"/>
              </a:rPr>
              <a:t>)</a:t>
            </a:r>
            <a:r>
              <a:rPr lang="en-US" altLang="en-US" sz="2400" dirty="0">
                <a:sym typeface="Symbol" panose="05050102010706020507" pitchFamily="18" charset="2"/>
              </a:rPr>
              <a:t> is </a:t>
            </a:r>
            <a:r>
              <a:rPr lang="en-US" altLang="en-US" sz="2400" dirty="0" err="1">
                <a:sym typeface="Symbol" panose="05050102010706020507" pitchFamily="18" charset="2"/>
              </a:rPr>
              <a:t>avg</a:t>
            </a:r>
            <a:r>
              <a:rPr lang="en-US" altLang="en-US" sz="2400" dirty="0">
                <a:sym typeface="Symbol" panose="05050102010706020507" pitchFamily="18" charset="2"/>
              </a:rPr>
              <a:t> no. of comparisons in a </a:t>
            </a:r>
            <a:r>
              <a:rPr lang="en-US" altLang="en-US" sz="2400" dirty="0">
                <a:solidFill>
                  <a:srgbClr val="C00000"/>
                </a:solidFill>
                <a:sym typeface="Symbol" panose="05050102010706020507" pitchFamily="18" charset="2"/>
              </a:rPr>
              <a:t>failed</a:t>
            </a:r>
            <a:r>
              <a:rPr lang="en-US" altLang="en-US" sz="2400" dirty="0">
                <a:solidFill>
                  <a:srgbClr val="FF0000"/>
                </a:solidFill>
                <a:sym typeface="Symbol" panose="05050102010706020507" pitchFamily="18" charset="2"/>
              </a:rPr>
              <a:t> </a:t>
            </a:r>
            <a:r>
              <a:rPr lang="en-US" altLang="en-US" sz="2400" dirty="0">
                <a:sym typeface="Symbol" panose="05050102010706020507" pitchFamily="18" charset="2"/>
              </a:rPr>
              <a:t>search, </a:t>
            </a:r>
          </a:p>
          <a:p>
            <a:pPr marL="357188" lvl="1" indent="-357188" eaLnBrk="1" hangingPunct="1">
              <a:defRPr/>
            </a:pPr>
            <a:r>
              <a:rPr lang="en-US" altLang="en-US" sz="2400" dirty="0" smtClean="0">
                <a:sym typeface="Symbol" panose="05050102010706020507" pitchFamily="18" charset="2"/>
              </a:rPr>
              <a:t>Then </a:t>
            </a:r>
            <a:r>
              <a:rPr lang="en-US" altLang="en-US" sz="2400" dirty="0">
                <a:sym typeface="Symbol" panose="05050102010706020507" pitchFamily="18" charset="2"/>
              </a:rPr>
              <a:t>by “</a:t>
            </a:r>
            <a:r>
              <a:rPr lang="en-US" altLang="en-US" sz="2400" dirty="0">
                <a:solidFill>
                  <a:srgbClr val="C00000"/>
                </a:solidFill>
                <a:sym typeface="Symbol" panose="05050102010706020507" pitchFamily="18" charset="2"/>
              </a:rPr>
              <a:t>Law of Expectations</a:t>
            </a:r>
            <a:r>
              <a:rPr lang="en-US" altLang="en-US" sz="2400" dirty="0">
                <a:sym typeface="Symbol" panose="05050102010706020507" pitchFamily="18" charset="2"/>
              </a:rPr>
              <a:t>”: </a:t>
            </a:r>
          </a:p>
          <a:p>
            <a:pPr marL="182563" lvl="1" indent="0" eaLnBrk="1" hangingPunct="1">
              <a:buFont typeface="Wingdings" panose="05000000000000000000" pitchFamily="2" charset="2"/>
              <a:buNone/>
              <a:defRPr/>
            </a:pPr>
            <a:r>
              <a:rPr lang="en-US" altLang="en-US" sz="2400" dirty="0">
                <a:solidFill>
                  <a:srgbClr val="1B1BFF"/>
                </a:solidFill>
                <a:sym typeface="Symbol" panose="05050102010706020507" pitchFamily="18" charset="2"/>
              </a:rPr>
              <a:t>	        </a:t>
            </a:r>
            <a:r>
              <a:rPr lang="en-US" altLang="en-US" sz="2400" b="1" dirty="0" err="1">
                <a:sym typeface="Symbol" panose="05050102010706020507" pitchFamily="18" charset="2"/>
              </a:rPr>
              <a:t>A</a:t>
            </a:r>
            <a:r>
              <a:rPr lang="en-US" altLang="en-US" sz="2400" b="1" baseline="-25000" dirty="0" err="1">
                <a:sym typeface="Symbol" panose="05050102010706020507" pitchFamily="18" charset="2"/>
              </a:rPr>
              <a:t>q</a:t>
            </a:r>
            <a:r>
              <a:rPr lang="en-US" altLang="en-US" sz="2400" b="1" dirty="0">
                <a:sym typeface="Symbol" panose="05050102010706020507" pitchFamily="18" charset="2"/>
              </a:rPr>
              <a:t>(n) = q A</a:t>
            </a:r>
            <a:r>
              <a:rPr lang="en-US" altLang="en-US" sz="2400" b="1" baseline="-25000" dirty="0">
                <a:sym typeface="Symbol" panose="05050102010706020507" pitchFamily="18" charset="2"/>
              </a:rPr>
              <a:t>s</a:t>
            </a:r>
            <a:r>
              <a:rPr lang="en-US" altLang="en-US" sz="2400" b="1" dirty="0">
                <a:sym typeface="Symbol" panose="05050102010706020507" pitchFamily="18" charset="2"/>
              </a:rPr>
              <a:t>(n) + (1 - q) </a:t>
            </a:r>
            <a:r>
              <a:rPr lang="en-US" altLang="en-US" sz="2400" b="1" dirty="0" err="1">
                <a:sym typeface="Symbol" panose="05050102010706020507" pitchFamily="18" charset="2"/>
              </a:rPr>
              <a:t>A</a:t>
            </a:r>
            <a:r>
              <a:rPr lang="en-US" altLang="en-US" sz="2400" b="1" baseline="-25000" dirty="0" err="1">
                <a:sym typeface="Symbol" panose="05050102010706020507" pitchFamily="18" charset="2"/>
              </a:rPr>
              <a:t>f</a:t>
            </a:r>
            <a:r>
              <a:rPr lang="en-US" altLang="en-US" sz="2400" b="1" dirty="0">
                <a:sym typeface="Symbol" panose="05050102010706020507" pitchFamily="18" charset="2"/>
              </a:rPr>
              <a:t>(n), </a:t>
            </a:r>
            <a:endParaRPr lang="en-US" altLang="en-US" sz="2400" b="1" dirty="0" smtClean="0">
              <a:sym typeface="Symbol" panose="05050102010706020507" pitchFamily="18" charset="2"/>
            </a:endParaRPr>
          </a:p>
          <a:p>
            <a:pPr marL="182563" lvl="1" indent="0" eaLnBrk="1" hangingPunct="1">
              <a:buFont typeface="Wingdings" panose="05000000000000000000" pitchFamily="2" charset="2"/>
              <a:buNone/>
              <a:defRPr/>
            </a:pPr>
            <a:r>
              <a:rPr lang="en-US" altLang="en-US" sz="2400" dirty="0" smtClean="0">
                <a:sym typeface="Symbol" panose="05050102010706020507" pitchFamily="18" charset="2"/>
              </a:rPr>
              <a:t>where:</a:t>
            </a:r>
            <a:endParaRPr lang="en-US" altLang="en-US" sz="2400" dirty="0">
              <a:sym typeface="Symbol" panose="05050102010706020507" pitchFamily="18" charset="2"/>
            </a:endParaRPr>
          </a:p>
          <a:p>
            <a:pPr marL="1497013" lvl="4" indent="0" eaLnBrk="1" hangingPunct="1">
              <a:lnSpc>
                <a:spcPct val="120000"/>
              </a:lnSpc>
              <a:buNone/>
              <a:defRPr/>
            </a:pPr>
            <a:r>
              <a:rPr lang="en-US" altLang="en-US" dirty="0">
                <a:sym typeface="Symbol" panose="05050102010706020507" pitchFamily="18" charset="2"/>
              </a:rPr>
              <a:t>A</a:t>
            </a:r>
            <a:r>
              <a:rPr lang="en-US" altLang="en-US" baseline="-25000" dirty="0">
                <a:sym typeface="Symbol" panose="05050102010706020507" pitchFamily="18" charset="2"/>
              </a:rPr>
              <a:t>s</a:t>
            </a:r>
            <a:r>
              <a:rPr lang="en-US" altLang="en-US" dirty="0">
                <a:sym typeface="Symbol" panose="05050102010706020507" pitchFamily="18" charset="2"/>
              </a:rPr>
              <a:t>(n) = </a:t>
            </a:r>
            <a:r>
              <a:rPr lang="en-US" altLang="en-US" dirty="0" err="1">
                <a:sym typeface="Symbol" panose="05050102010706020507" pitchFamily="18" charset="2"/>
              </a:rPr>
              <a:t>lg</a:t>
            </a:r>
            <a:r>
              <a:rPr lang="en-US" altLang="en-US" dirty="0">
                <a:sym typeface="Symbol" panose="05050102010706020507" pitchFamily="18" charset="2"/>
              </a:rPr>
              <a:t>(n + 1) + O(</a:t>
            </a:r>
            <a:r>
              <a:rPr lang="en-US" altLang="en-US" dirty="0" err="1">
                <a:sym typeface="Symbol" panose="05050102010706020507" pitchFamily="18" charset="2"/>
              </a:rPr>
              <a:t>lgn</a:t>
            </a:r>
            <a:r>
              <a:rPr lang="en-US" altLang="en-US" dirty="0">
                <a:sym typeface="Symbol" panose="05050102010706020507" pitchFamily="18" charset="2"/>
              </a:rPr>
              <a:t> / n) – 1 </a:t>
            </a:r>
            <a:endParaRPr lang="en-US" altLang="en-US" dirty="0" smtClean="0">
              <a:sym typeface="Symbol" panose="05050102010706020507" pitchFamily="18" charset="2"/>
            </a:endParaRPr>
          </a:p>
          <a:p>
            <a:pPr marL="1497013" lvl="4" indent="0" eaLnBrk="1" hangingPunct="1">
              <a:lnSpc>
                <a:spcPct val="120000"/>
              </a:lnSpc>
              <a:buNone/>
              <a:defRPr/>
            </a:pPr>
            <a:r>
              <a:rPr lang="en-US" altLang="en-US" sz="1800" dirty="0" smtClean="0">
                <a:solidFill>
                  <a:schemeClr val="bg2">
                    <a:lumMod val="50000"/>
                  </a:schemeClr>
                </a:solidFill>
                <a:sym typeface="Symbol" panose="05050102010706020507" pitchFamily="18" charset="2"/>
              </a:rPr>
              <a:t>[</a:t>
            </a:r>
            <a:r>
              <a:rPr lang="en-US" altLang="en-US" sz="1800" b="1" dirty="0" smtClean="0">
                <a:solidFill>
                  <a:schemeClr val="bg2">
                    <a:lumMod val="50000"/>
                  </a:schemeClr>
                </a:solidFill>
                <a:sym typeface="Symbol" panose="05050102010706020507" pitchFamily="18" charset="2"/>
              </a:rPr>
              <a:t>Text Book: </a:t>
            </a:r>
            <a:r>
              <a:rPr lang="en-US" sz="1800" dirty="0" err="1">
                <a:solidFill>
                  <a:schemeClr val="bg2">
                    <a:lumMod val="50000"/>
                  </a:schemeClr>
                </a:solidFill>
                <a:sym typeface="Symbol" pitchFamily="18" charset="2"/>
              </a:rPr>
              <a:t>Baase</a:t>
            </a:r>
            <a:r>
              <a:rPr lang="en-US" sz="1800" dirty="0">
                <a:solidFill>
                  <a:schemeClr val="bg2">
                    <a:lumMod val="50000"/>
                  </a:schemeClr>
                </a:solidFill>
                <a:sym typeface="Symbol" pitchFamily="18" charset="2"/>
              </a:rPr>
              <a:t> and </a:t>
            </a:r>
            <a:r>
              <a:rPr lang="en-US" sz="1800" dirty="0" err="1" smtClean="0">
                <a:solidFill>
                  <a:schemeClr val="bg2">
                    <a:lumMod val="50000"/>
                  </a:schemeClr>
                </a:solidFill>
                <a:sym typeface="Symbol" pitchFamily="18" charset="2"/>
              </a:rPr>
              <a:t>Gelder</a:t>
            </a:r>
            <a:r>
              <a:rPr lang="en-US" sz="1800" dirty="0" smtClean="0">
                <a:solidFill>
                  <a:schemeClr val="bg2">
                    <a:lumMod val="50000"/>
                  </a:schemeClr>
                </a:solidFill>
                <a:sym typeface="Symbol" pitchFamily="18" charset="2"/>
              </a:rPr>
              <a:t>;</a:t>
            </a:r>
            <a:r>
              <a:rPr lang="en-US" altLang="en-US" sz="1800" dirty="0" smtClean="0">
                <a:solidFill>
                  <a:schemeClr val="bg2">
                    <a:lumMod val="50000"/>
                  </a:schemeClr>
                </a:solidFill>
                <a:sym typeface="Symbol" panose="05050102010706020507" pitchFamily="18" charset="2"/>
              </a:rPr>
              <a:t> </a:t>
            </a:r>
            <a:r>
              <a:rPr lang="en-US" altLang="en-US" sz="1800" b="1" dirty="0" smtClean="0">
                <a:solidFill>
                  <a:schemeClr val="bg2">
                    <a:lumMod val="50000"/>
                  </a:schemeClr>
                </a:solidFill>
                <a:sym typeface="Symbol" panose="05050102010706020507" pitchFamily="18" charset="2"/>
              </a:rPr>
              <a:t>Page:</a:t>
            </a:r>
            <a:r>
              <a:rPr lang="en-US" altLang="en-US" sz="1800" dirty="0" smtClean="0">
                <a:solidFill>
                  <a:schemeClr val="bg2">
                    <a:lumMod val="50000"/>
                  </a:schemeClr>
                </a:solidFill>
                <a:sym typeface="Symbol" panose="05050102010706020507" pitchFamily="18" charset="2"/>
              </a:rPr>
              <a:t> </a:t>
            </a:r>
            <a:r>
              <a:rPr lang="en-US" altLang="en-US" sz="1800" dirty="0">
                <a:solidFill>
                  <a:schemeClr val="bg2">
                    <a:lumMod val="50000"/>
                  </a:schemeClr>
                </a:solidFill>
                <a:sym typeface="Symbol" panose="05050102010706020507" pitchFamily="18" charset="2"/>
              </a:rPr>
              <a:t>58]</a:t>
            </a:r>
          </a:p>
          <a:p>
            <a:pPr marL="1497013" lvl="4" indent="0" eaLnBrk="1" hangingPunct="1">
              <a:lnSpc>
                <a:spcPct val="120000"/>
              </a:lnSpc>
              <a:buNone/>
              <a:defRPr/>
            </a:pPr>
            <a:r>
              <a:rPr lang="en-US" altLang="en-US" dirty="0" err="1" smtClean="0">
                <a:sym typeface="Symbol" panose="05050102010706020507" pitchFamily="18" charset="2"/>
              </a:rPr>
              <a:t>A</a:t>
            </a:r>
            <a:r>
              <a:rPr lang="en-US" altLang="en-US" baseline="-25000" dirty="0" err="1" smtClean="0">
                <a:sym typeface="Symbol" panose="05050102010706020507" pitchFamily="18" charset="2"/>
              </a:rPr>
              <a:t>f</a:t>
            </a:r>
            <a:r>
              <a:rPr lang="en-US" altLang="en-US" dirty="0" smtClean="0">
                <a:sym typeface="Symbol" panose="05050102010706020507" pitchFamily="18" charset="2"/>
              </a:rPr>
              <a:t>(n) = </a:t>
            </a:r>
            <a:r>
              <a:rPr lang="en-US" altLang="en-US" dirty="0" err="1" smtClean="0">
                <a:sym typeface="Symbol" panose="05050102010706020507" pitchFamily="18" charset="2"/>
              </a:rPr>
              <a:t>lg</a:t>
            </a:r>
            <a:r>
              <a:rPr lang="en-US" altLang="en-US" dirty="0" smtClean="0">
                <a:sym typeface="Symbol" panose="05050102010706020507" pitchFamily="18" charset="2"/>
              </a:rPr>
              <a:t>(n + 1)  = </a:t>
            </a:r>
            <a:r>
              <a:rPr lang="en-US" altLang="en-US" dirty="0" err="1" smtClean="0">
                <a:sym typeface="Symbol" panose="05050102010706020507" pitchFamily="18" charset="2"/>
              </a:rPr>
              <a:t>lg</a:t>
            </a:r>
            <a:r>
              <a:rPr lang="en-US" altLang="en-US" dirty="0" smtClean="0">
                <a:sym typeface="Symbol" panose="05050102010706020507" pitchFamily="18" charset="2"/>
              </a:rPr>
              <a:t>(n + 1) </a:t>
            </a:r>
            <a:r>
              <a:rPr lang="en-US" altLang="en-US" sz="1800" dirty="0" smtClean="0">
                <a:solidFill>
                  <a:schemeClr val="bg2">
                    <a:lumMod val="50000"/>
                  </a:schemeClr>
                </a:solidFill>
                <a:sym typeface="Symbol" panose="05050102010706020507" pitchFamily="18" charset="2"/>
              </a:rPr>
              <a:t>[From </a:t>
            </a:r>
            <a:r>
              <a:rPr lang="en-US" altLang="en-US" sz="1800" dirty="0">
                <a:solidFill>
                  <a:schemeClr val="bg2">
                    <a:lumMod val="50000"/>
                  </a:schemeClr>
                </a:solidFill>
                <a:sym typeface="Symbol" panose="05050102010706020507" pitchFamily="18" charset="2"/>
              </a:rPr>
              <a:t>previous slide]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ChangeArrowheads="1"/>
          </p:cNvSpPr>
          <p:nvPr/>
        </p:nvSpPr>
        <p:spPr bwMode="auto">
          <a:xfrm>
            <a:off x="381000" y="1350963"/>
            <a:ext cx="830580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spcAft>
                <a:spcPct val="30000"/>
              </a:spcAft>
              <a:buFont typeface="Symbol" panose="05050102010706020507" pitchFamily="18" charset="2"/>
              <a:buChar char="\"/>
            </a:pPr>
            <a:r>
              <a:rPr lang="en-US" altLang="en-US" i="0" dirty="0" err="1">
                <a:sym typeface="Symbol" panose="05050102010706020507" pitchFamily="18" charset="2"/>
              </a:rPr>
              <a:t>A</a:t>
            </a:r>
            <a:r>
              <a:rPr lang="en-US" altLang="en-US" i="0" baseline="-25000" dirty="0" err="1">
                <a:sym typeface="Symbol" panose="05050102010706020507" pitchFamily="18" charset="2"/>
              </a:rPr>
              <a:t>q</a:t>
            </a:r>
            <a:r>
              <a:rPr lang="en-US" altLang="en-US" i="0" dirty="0">
                <a:sym typeface="Symbol" panose="05050102010706020507" pitchFamily="18" charset="2"/>
              </a:rPr>
              <a:t>(n) = q (</a:t>
            </a:r>
            <a:r>
              <a:rPr lang="en-US" altLang="en-US" i="0" dirty="0" err="1">
                <a:sym typeface="Symbol" panose="05050102010706020507" pitchFamily="18" charset="2"/>
              </a:rPr>
              <a:t>lg</a:t>
            </a:r>
            <a:r>
              <a:rPr lang="en-US" altLang="en-US" i="0" dirty="0">
                <a:sym typeface="Symbol" panose="05050102010706020507" pitchFamily="18" charset="2"/>
              </a:rPr>
              <a:t>(n + 1) + O(</a:t>
            </a:r>
            <a:r>
              <a:rPr lang="en-US" altLang="en-US" i="0" dirty="0" err="1">
                <a:sym typeface="Symbol" panose="05050102010706020507" pitchFamily="18" charset="2"/>
              </a:rPr>
              <a:t>lgn</a:t>
            </a:r>
            <a:r>
              <a:rPr lang="en-US" altLang="en-US" i="0" dirty="0">
                <a:sym typeface="Symbol" panose="05050102010706020507" pitchFamily="18" charset="2"/>
              </a:rPr>
              <a:t>/n) - 1) + (1 - q)</a:t>
            </a:r>
            <a:r>
              <a:rPr lang="en-US" altLang="en-US" i="0" dirty="0" err="1">
                <a:sym typeface="Symbol" panose="05050102010706020507" pitchFamily="18" charset="2"/>
              </a:rPr>
              <a:t>lg</a:t>
            </a:r>
            <a:r>
              <a:rPr lang="en-US" altLang="en-US" i="0" dirty="0">
                <a:sym typeface="Symbol" panose="05050102010706020507" pitchFamily="18" charset="2"/>
              </a:rPr>
              <a:t>(n + 1)</a:t>
            </a:r>
          </a:p>
          <a:p>
            <a:pPr>
              <a:spcAft>
                <a:spcPct val="30000"/>
              </a:spcAft>
              <a:buFont typeface="Symbol" panose="05050102010706020507" pitchFamily="18" charset="2"/>
              <a:buNone/>
            </a:pPr>
            <a:r>
              <a:rPr lang="en-US" altLang="en-US" i="0" dirty="0">
                <a:sym typeface="Symbol" panose="05050102010706020507" pitchFamily="18" charset="2"/>
              </a:rPr>
              <a:t>             = q </a:t>
            </a:r>
            <a:r>
              <a:rPr lang="en-US" altLang="en-US" i="0" dirty="0" err="1">
                <a:sym typeface="Symbol" panose="05050102010706020507" pitchFamily="18" charset="2"/>
              </a:rPr>
              <a:t>lg</a:t>
            </a:r>
            <a:r>
              <a:rPr lang="en-US" altLang="en-US" i="0" dirty="0">
                <a:sym typeface="Symbol" panose="05050102010706020507" pitchFamily="18" charset="2"/>
              </a:rPr>
              <a:t>(n + 1) + </a:t>
            </a:r>
            <a:r>
              <a:rPr lang="en-US" altLang="en-US" i="0" dirty="0" err="1">
                <a:sym typeface="Symbol" panose="05050102010706020507" pitchFamily="18" charset="2"/>
              </a:rPr>
              <a:t>qO</a:t>
            </a:r>
            <a:r>
              <a:rPr lang="en-US" altLang="en-US" i="0" dirty="0">
                <a:sym typeface="Symbol" panose="05050102010706020507" pitchFamily="18" charset="2"/>
              </a:rPr>
              <a:t>(</a:t>
            </a:r>
            <a:r>
              <a:rPr lang="en-US" altLang="en-US" i="0" dirty="0" err="1">
                <a:sym typeface="Symbol" panose="05050102010706020507" pitchFamily="18" charset="2"/>
              </a:rPr>
              <a:t>lgn</a:t>
            </a:r>
            <a:r>
              <a:rPr lang="en-US" altLang="en-US" i="0" dirty="0">
                <a:sym typeface="Symbol" panose="05050102010706020507" pitchFamily="18" charset="2"/>
              </a:rPr>
              <a:t>/n) - q + (1 - q)</a:t>
            </a:r>
            <a:r>
              <a:rPr lang="en-US" altLang="en-US" i="0" dirty="0" err="1">
                <a:sym typeface="Symbol" panose="05050102010706020507" pitchFamily="18" charset="2"/>
              </a:rPr>
              <a:t>lg</a:t>
            </a:r>
            <a:r>
              <a:rPr lang="en-US" altLang="en-US" i="0" dirty="0">
                <a:sym typeface="Symbol" panose="05050102010706020507" pitchFamily="18" charset="2"/>
              </a:rPr>
              <a:t>(n + 1)</a:t>
            </a:r>
          </a:p>
          <a:p>
            <a:pPr>
              <a:spcAft>
                <a:spcPct val="30000"/>
              </a:spcAft>
            </a:pPr>
            <a:r>
              <a:rPr lang="en-US" altLang="en-US" i="0" dirty="0">
                <a:sym typeface="Symbol" panose="05050102010706020507" pitchFamily="18" charset="2"/>
              </a:rPr>
              <a:t>	   = q O(</a:t>
            </a:r>
            <a:r>
              <a:rPr lang="en-US" altLang="en-US" i="0" dirty="0" err="1">
                <a:sym typeface="Symbol" panose="05050102010706020507" pitchFamily="18" charset="2"/>
              </a:rPr>
              <a:t>lgn</a:t>
            </a:r>
            <a:r>
              <a:rPr lang="en-US" altLang="en-US" i="0" dirty="0">
                <a:sym typeface="Symbol" panose="05050102010706020507" pitchFamily="18" charset="2"/>
              </a:rPr>
              <a:t>/n) - q  + </a:t>
            </a:r>
            <a:r>
              <a:rPr lang="en-US" altLang="en-US" i="0" dirty="0" err="1">
                <a:sym typeface="Symbol" panose="05050102010706020507" pitchFamily="18" charset="2"/>
              </a:rPr>
              <a:t>lg</a:t>
            </a:r>
            <a:r>
              <a:rPr lang="en-US" altLang="en-US" i="0" dirty="0">
                <a:sym typeface="Symbol" panose="05050102010706020507" pitchFamily="18" charset="2"/>
              </a:rPr>
              <a:t>(n+1)</a:t>
            </a:r>
          </a:p>
          <a:p>
            <a:pPr>
              <a:spcAft>
                <a:spcPct val="30000"/>
              </a:spcAft>
            </a:pPr>
            <a:endParaRPr lang="en-US" altLang="en-US" b="1" i="0" dirty="0">
              <a:sym typeface="Symbol" panose="05050102010706020507" pitchFamily="18" charset="2"/>
            </a:endParaRPr>
          </a:p>
          <a:p>
            <a:pPr>
              <a:spcAft>
                <a:spcPct val="30000"/>
              </a:spcAft>
            </a:pPr>
            <a:endParaRPr lang="en-US" altLang="en-US" b="1" i="0" dirty="0">
              <a:sym typeface="Symbol" panose="05050102010706020507" pitchFamily="18" charset="2"/>
            </a:endParaRPr>
          </a:p>
          <a:p>
            <a:pPr>
              <a:spcAft>
                <a:spcPct val="30000"/>
              </a:spcAft>
            </a:pPr>
            <a:r>
              <a:rPr lang="en-US" altLang="en-US" b="1" i="0" u="sng" dirty="0">
                <a:solidFill>
                  <a:srgbClr val="C00000"/>
                </a:solidFill>
                <a:sym typeface="Symbol" panose="05050102010706020507" pitchFamily="18" charset="2"/>
              </a:rPr>
              <a:t>Conclusion</a:t>
            </a:r>
          </a:p>
          <a:p>
            <a:pPr marL="352425">
              <a:spcAft>
                <a:spcPct val="30000"/>
              </a:spcAft>
              <a:buClr>
                <a:schemeClr val="tx1">
                  <a:lumMod val="50000"/>
                  <a:lumOff val="50000"/>
                </a:schemeClr>
              </a:buClr>
            </a:pPr>
            <a:r>
              <a:rPr lang="en-US" altLang="en-US" i="0" dirty="0">
                <a:sym typeface="Symbol" panose="05050102010706020507" pitchFamily="18" charset="2"/>
              </a:rPr>
              <a:t>Binary Search does approximately </a:t>
            </a:r>
            <a:r>
              <a:rPr lang="en-US" altLang="en-US" i="0" dirty="0">
                <a:solidFill>
                  <a:srgbClr val="C00000"/>
                </a:solidFill>
                <a:sym typeface="Symbol" panose="05050102010706020507" pitchFamily="18" charset="2"/>
              </a:rPr>
              <a:t>lg(n + 1) - q </a:t>
            </a:r>
            <a:r>
              <a:rPr lang="en-US" altLang="en-US" i="0" dirty="0">
                <a:sym typeface="Symbol" panose="05050102010706020507" pitchFamily="18" charset="2"/>
              </a:rPr>
              <a:t>comparisons on average for n </a:t>
            </a:r>
            <a:r>
              <a:rPr lang="en-US" altLang="en-US" i="0" dirty="0" smtClean="0">
                <a:sym typeface="Symbol" panose="05050102010706020507" pitchFamily="18" charset="2"/>
              </a:rPr>
              <a:t>entries, where </a:t>
            </a:r>
            <a:r>
              <a:rPr lang="en-US" altLang="en-US" i="0" dirty="0">
                <a:solidFill>
                  <a:srgbClr val="C00000"/>
                </a:solidFill>
                <a:sym typeface="Symbol" panose="05050102010706020507" pitchFamily="18" charset="2"/>
              </a:rPr>
              <a:t>q</a:t>
            </a:r>
            <a:r>
              <a:rPr lang="en-US" altLang="en-US" i="0" dirty="0">
                <a:sym typeface="Symbol" panose="05050102010706020507" pitchFamily="18" charset="2"/>
              </a:rPr>
              <a:t> is probability that search is </a:t>
            </a:r>
            <a:r>
              <a:rPr lang="en-US" altLang="en-US" i="0" dirty="0" smtClean="0">
                <a:sym typeface="Symbol" panose="05050102010706020507" pitchFamily="18" charset="2"/>
              </a:rPr>
              <a:t>successful.</a:t>
            </a:r>
            <a:endParaRPr lang="en-US" altLang="en-US" i="0" dirty="0">
              <a:sym typeface="Symbol" panose="05050102010706020507" pitchFamily="18" charset="2"/>
            </a:endParaRPr>
          </a:p>
        </p:txBody>
      </p:sp>
      <p:sp>
        <p:nvSpPr>
          <p:cNvPr id="2" name="Text Placeholder 1"/>
          <p:cNvSpPr>
            <a:spLocks noGrp="1"/>
          </p:cNvSpPr>
          <p:nvPr>
            <p:ph type="body" sz="quarter" idx="16"/>
          </p:nvPr>
        </p:nvSpPr>
        <p:spPr>
          <a:xfrm>
            <a:off x="338138" y="728663"/>
            <a:ext cx="7916862" cy="495300"/>
          </a:xfrm>
        </p:spPr>
        <p:txBody>
          <a:bodyPr/>
          <a:lstStyle/>
          <a:p>
            <a:pPr defTabSz="912813">
              <a:defRPr/>
            </a:pPr>
            <a:r>
              <a:rPr lang="en-GB" altLang="en-US" dirty="0">
                <a:sym typeface="Symbol" panose="05050102010706020507" pitchFamily="18" charset="2"/>
              </a:rPr>
              <a:t>Average Number of Comparisons</a:t>
            </a:r>
            <a:endParaRPr lang="en-GB" altLang="en-US" dirty="0"/>
          </a:p>
        </p:txBody>
      </p:sp>
      <p:sp>
        <p:nvSpPr>
          <p:cNvPr id="3" name="Oval Callout 2"/>
          <p:cNvSpPr/>
          <p:nvPr/>
        </p:nvSpPr>
        <p:spPr>
          <a:xfrm>
            <a:off x="2981739" y="3154863"/>
            <a:ext cx="1928192" cy="438569"/>
          </a:xfrm>
          <a:prstGeom prst="wedgeEllipseCallout">
            <a:avLst>
              <a:gd name="adj1" fmla="val -67630"/>
              <a:gd name="adj2" fmla="val -11240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1800" i="0" dirty="0">
                <a:solidFill>
                  <a:schemeClr val="tx1"/>
                </a:solidFill>
              </a:rPr>
              <a:t>Very Small</a:t>
            </a:r>
          </a:p>
          <a:p>
            <a:pPr algn="ctr"/>
            <a:endParaRPr lang="en-GB"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4994">
                                            <p:txEl>
                                              <p:pRg st="1" end="1"/>
                                            </p:txEl>
                                          </p:spTgt>
                                        </p:tgtEl>
                                        <p:attrNameLst>
                                          <p:attrName>style.visibility</p:attrName>
                                        </p:attrNameLst>
                                      </p:cBhvr>
                                      <p:to>
                                        <p:strVal val="visible"/>
                                      </p:to>
                                    </p:set>
                                    <p:animEffect transition="in" filter="fade">
                                      <p:cBhvr>
                                        <p:cTn id="7" dur="500"/>
                                        <p:tgtEl>
                                          <p:spTgt spid="849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994">
                                            <p:txEl>
                                              <p:pRg st="2" end="2"/>
                                            </p:txEl>
                                          </p:spTgt>
                                        </p:tgtEl>
                                        <p:attrNameLst>
                                          <p:attrName>style.visibility</p:attrName>
                                        </p:attrNameLst>
                                      </p:cBhvr>
                                      <p:to>
                                        <p:strVal val="visible"/>
                                      </p:to>
                                    </p:set>
                                    <p:animEffect transition="in" filter="fade">
                                      <p:cBhvr>
                                        <p:cTn id="12" dur="500"/>
                                        <p:tgtEl>
                                          <p:spTgt spid="8499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9090" name="Rectangle 2"/>
              <p:cNvSpPr>
                <a:spLocks noGrp="1" noChangeArrowheads="1"/>
              </p:cNvSpPr>
              <p:nvPr>
                <p:ph sz="quarter" idx="17"/>
              </p:nvPr>
            </p:nvSpPr>
            <p:spPr>
              <a:xfrm>
                <a:off x="338138" y="1311192"/>
                <a:ext cx="8229600" cy="3987800"/>
              </a:xfrm>
            </p:spPr>
            <p:txBody>
              <a:bodyPr/>
              <a:lstStyle/>
              <a:p>
                <a:pPr marL="449263" lvl="1" indent="-352425" eaLnBrk="1" hangingPunct="1">
                  <a:lnSpc>
                    <a:spcPct val="130000"/>
                  </a:lnSpc>
                </a:pPr>
                <a:r>
                  <a:rPr lang="en-US" altLang="en-US" sz="2400" b="1" dirty="0">
                    <a:solidFill>
                      <a:schemeClr val="tx2"/>
                    </a:solidFill>
                  </a:rPr>
                  <a:t> Binary Search</a:t>
                </a:r>
              </a:p>
              <a:p>
                <a:pPr marL="977900" lvl="2" indent="-431800" eaLnBrk="1" hangingPunct="1">
                  <a:lnSpc>
                    <a:spcPct val="130000"/>
                  </a:lnSpc>
                  <a:buFont typeface="Arial" panose="020B0604020202020204" pitchFamily="34" charset="0"/>
                  <a:buChar char="•"/>
                </a:pPr>
                <a:r>
                  <a:rPr lang="en-US" altLang="en-US" dirty="0" smtClean="0">
                    <a:solidFill>
                      <a:schemeClr val="tx2"/>
                    </a:solidFill>
                  </a:rPr>
                  <a:t>Divide </a:t>
                </a:r>
                <a:r>
                  <a:rPr lang="en-US" altLang="en-US" dirty="0">
                    <a:solidFill>
                      <a:schemeClr val="tx2"/>
                    </a:solidFill>
                  </a:rPr>
                  <a:t>and conquer strategy</a:t>
                </a:r>
              </a:p>
              <a:p>
                <a:pPr marL="977900" lvl="2" indent="-431800" eaLnBrk="1" hangingPunct="1">
                  <a:lnSpc>
                    <a:spcPct val="130000"/>
                  </a:lnSpc>
                  <a:buFont typeface="Arial" panose="020B0604020202020204" pitchFamily="34" charset="0"/>
                  <a:buChar char="•"/>
                </a:pPr>
                <a:r>
                  <a:rPr lang="en-US" altLang="en-US" dirty="0" smtClean="0">
                    <a:solidFill>
                      <a:schemeClr val="tx2"/>
                    </a:solidFill>
                  </a:rPr>
                  <a:t>Examine </a:t>
                </a:r>
                <a:r>
                  <a:rPr lang="en-US" altLang="en-US" dirty="0">
                    <a:solidFill>
                      <a:schemeClr val="tx2"/>
                    </a:solidFill>
                  </a:rPr>
                  <a:t>data item in the middle and search recursively on single half</a:t>
                </a:r>
              </a:p>
              <a:p>
                <a:pPr marL="977900" lvl="2" indent="-431800" eaLnBrk="1" hangingPunct="1">
                  <a:lnSpc>
                    <a:spcPct val="130000"/>
                  </a:lnSpc>
                  <a:buFont typeface="Arial" panose="020B0604020202020204" pitchFamily="34" charset="0"/>
                  <a:buChar char="•"/>
                </a:pPr>
                <a:r>
                  <a:rPr lang="en-US" altLang="en-US" dirty="0" smtClean="0">
                    <a:solidFill>
                      <a:schemeClr val="tx2"/>
                    </a:solidFill>
                  </a:rPr>
                  <a:t>Average </a:t>
                </a:r>
                <a:r>
                  <a:rPr lang="en-US" altLang="en-US" dirty="0">
                    <a:solidFill>
                      <a:schemeClr val="tx2"/>
                    </a:solidFill>
                  </a:rPr>
                  <a:t>and worst time complexities are both </a:t>
                </a:r>
                <a14:m>
                  <m:oMath xmlns:m="http://schemas.openxmlformats.org/officeDocument/2006/math">
                    <m:r>
                      <a:rPr lang="en-US" altLang="en-US" b="0" i="1" smtClean="0">
                        <a:solidFill>
                          <a:schemeClr val="tx2"/>
                        </a:solidFill>
                        <a:latin typeface="Cambria Math" panose="02040503050406030204" pitchFamily="18" charset="0"/>
                        <a:ea typeface="Cambria Math" panose="02040503050406030204" pitchFamily="18" charset="0"/>
                      </a:rPr>
                      <m:t>𝜃</m:t>
                    </m:r>
                  </m:oMath>
                </a14:m>
                <a:r>
                  <a:rPr lang="en-US" altLang="en-US" dirty="0" smtClean="0">
                    <a:solidFill>
                      <a:schemeClr val="tx2"/>
                    </a:solidFill>
                  </a:rPr>
                  <a:t>(</a:t>
                </a:r>
                <a:r>
                  <a:rPr lang="en-US" altLang="en-US" dirty="0">
                    <a:solidFill>
                      <a:schemeClr val="tx2"/>
                    </a:solidFill>
                  </a:rPr>
                  <a:t>log(n</a:t>
                </a:r>
                <a:r>
                  <a:rPr lang="en-US" altLang="en-US" dirty="0" smtClean="0">
                    <a:solidFill>
                      <a:schemeClr val="tx2"/>
                    </a:solidFill>
                  </a:rPr>
                  <a:t>))</a:t>
                </a:r>
                <a:endParaRPr lang="en-US" altLang="en-US" dirty="0">
                  <a:solidFill>
                    <a:schemeClr val="tx2"/>
                  </a:solidFill>
                </a:endParaRPr>
              </a:p>
            </p:txBody>
          </p:sp>
        </mc:Choice>
        <mc:Fallback xmlns="">
          <p:sp>
            <p:nvSpPr>
              <p:cNvPr id="89090" name="Rectangle 2"/>
              <p:cNvSpPr>
                <a:spLocks noGrp="1" noRot="1" noChangeAspect="1" noMove="1" noResize="1" noEditPoints="1" noAdjustHandles="1" noChangeArrowheads="1" noChangeShapeType="1" noTextEdit="1"/>
              </p:cNvSpPr>
              <p:nvPr>
                <p:ph sz="quarter" idx="17"/>
              </p:nvPr>
            </p:nvSpPr>
            <p:spPr>
              <a:xfrm>
                <a:off x="338138" y="1311192"/>
                <a:ext cx="8229600" cy="3987800"/>
              </a:xfrm>
              <a:blipFill rotWithShape="0">
                <a:blip r:embed="rId3"/>
                <a:stretch>
                  <a:fillRect/>
                </a:stretch>
              </a:blipFill>
            </p:spPr>
            <p:txBody>
              <a:bodyPr/>
              <a:lstStyle/>
              <a:p>
                <a:r>
                  <a:rPr lang="en-GB">
                    <a:noFill/>
                  </a:rPr>
                  <a:t> </a:t>
                </a:r>
              </a:p>
            </p:txBody>
          </p:sp>
        </mc:Fallback>
      </mc:AlternateContent>
      <p:sp>
        <p:nvSpPr>
          <p:cNvPr id="34820" name="Title 1"/>
          <p:cNvSpPr>
            <a:spLocks noGrp="1"/>
          </p:cNvSpPr>
          <p:nvPr>
            <p:ph type="body" sz="quarter" idx="16"/>
          </p:nvPr>
        </p:nvSpPr>
        <p:spPr>
          <a:xfrm>
            <a:off x="338138" y="728663"/>
            <a:ext cx="7916862" cy="4953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defTabSz="912813" eaLnBrk="0" hangingPunct="0">
              <a:spcBef>
                <a:spcPct val="0"/>
              </a:spcBef>
              <a:defRPr/>
            </a:pPr>
            <a:r>
              <a:rPr altLang="en-US" dirty="0"/>
              <a:t>Recap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animEffect transition="in" filter="fade">
                                      <p:cBhvr>
                                        <p:cTn id="7" dur="500"/>
                                        <p:tgtEl>
                                          <p:spTgt spid="8909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090">
                                            <p:txEl>
                                              <p:pRg st="3" end="3"/>
                                            </p:txEl>
                                          </p:spTgt>
                                        </p:tgtEl>
                                        <p:attrNameLst>
                                          <p:attrName>style.visibility</p:attrName>
                                        </p:attrNameLst>
                                      </p:cBhvr>
                                      <p:to>
                                        <p:strVal val="visible"/>
                                      </p:to>
                                    </p:set>
                                    <p:animEffect transition="in" filter="fade">
                                      <p:cBhvr>
                                        <p:cTn id="12" dur="500"/>
                                        <p:tgtEl>
                                          <p:spTgt spid="890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defRPr/>
            </a:pPr>
            <a:r>
              <a:rPr lang="en-US" altLang="en-US" b="1" i="0" dirty="0">
                <a:effectLst>
                  <a:glow rad="101600">
                    <a:srgbClr val="FFC000">
                      <a:alpha val="60000"/>
                    </a:srgbClr>
                  </a:glow>
                </a:effectLst>
              </a:rPr>
              <a:t>If (there is no more data to examine)</a:t>
            </a:r>
          </a:p>
          <a:p>
            <a:pPr lvl="1">
              <a:buFont typeface="Monotype Sorts" pitchFamily="2" charset="2"/>
              <a:buNone/>
              <a:defRPr/>
            </a:pPr>
            <a:r>
              <a:rPr lang="en-US" altLang="en-US" i="0" dirty="0"/>
              <a:t>	fail;</a:t>
            </a:r>
          </a:p>
          <a:p>
            <a:pPr lvl="1">
              <a:buFont typeface="Monotype Sorts" pitchFamily="2" charset="2"/>
              <a:buNone/>
              <a:defRPr/>
            </a:pPr>
            <a:r>
              <a:rPr lang="en-US" altLang="en-US" b="1" i="0" dirty="0">
                <a:effectLst>
                  <a:glow rad="101600">
                    <a:srgbClr val="FFC000">
                      <a:alpha val="60000"/>
                    </a:srgbClr>
                  </a:glow>
                </a:effectLst>
              </a:rPr>
              <a:t>else</a:t>
            </a:r>
            <a:r>
              <a:rPr lang="en-US" altLang="en-US" i="0" dirty="0"/>
              <a:t> {</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examine one datum;</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if (this datum is what we want)</a:t>
            </a:r>
          </a:p>
          <a:p>
            <a:pPr lvl="1">
              <a:buFont typeface="Monotype Sorts" pitchFamily="2" charset="2"/>
              <a:buNone/>
              <a:defRPr/>
            </a:pPr>
            <a:r>
              <a:rPr lang="en-US" altLang="en-US" i="0" dirty="0"/>
              <a:t>			succeed;</a:t>
            </a:r>
          </a:p>
          <a:p>
            <a:pPr lvl="1">
              <a:buFont typeface="Monotype Sorts" pitchFamily="2" charset="2"/>
              <a:buNone/>
              <a:defRPr/>
            </a:pPr>
            <a:r>
              <a:rPr lang="en-US" altLang="en-US" i="0" dirty="0"/>
              <a:t>		else</a:t>
            </a:r>
          </a:p>
          <a:p>
            <a:pPr lvl="1">
              <a:buFont typeface="Monotype Sorts" pitchFamily="2" charset="2"/>
              <a:buNone/>
              <a:defRPr/>
            </a:pPr>
            <a:r>
              <a:rPr lang="en-US" altLang="en-US" i="0" dirty="0"/>
              <a:t>			keep searching in remaining data;</a:t>
            </a:r>
          </a:p>
          <a:p>
            <a:pPr lvl="1">
              <a:buFont typeface="Monotype Sorts" pitchFamily="2" charset="2"/>
              <a:buNone/>
              <a:defRPr/>
            </a:pPr>
            <a:r>
              <a:rPr lang="en-US" altLang="en-US" i="0" dirty="0"/>
              <a:t>	  }</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00" y="3029744"/>
            <a:ext cx="8794750" cy="500062"/>
          </a:xfrm>
        </p:spPr>
        <p:txBody>
          <a:bodyPr/>
          <a:lstStyle/>
          <a:p>
            <a:pPr>
              <a:defRPr/>
            </a:pPr>
            <a:r>
              <a:rPr lang="en-GB" dirty="0"/>
              <a:t>CE2001/ CZ2001: Algorithms</a:t>
            </a:r>
          </a:p>
        </p:txBody>
      </p:sp>
      <p:sp>
        <p:nvSpPr>
          <p:cNvPr id="3" name="Subtitle 2"/>
          <p:cNvSpPr>
            <a:spLocks noGrp="1"/>
          </p:cNvSpPr>
          <p:nvPr>
            <p:ph type="subTitle" idx="1"/>
          </p:nvPr>
        </p:nvSpPr>
        <p:spPr>
          <a:xfrm>
            <a:off x="139700" y="3736975"/>
            <a:ext cx="8794750" cy="593725"/>
          </a:xfrm>
        </p:spPr>
        <p:txBody>
          <a:bodyPr/>
          <a:lstStyle/>
          <a:p>
            <a:pPr>
              <a:defRPr/>
            </a:pPr>
            <a:r>
              <a:rPr sz="3200" dirty="0"/>
              <a:t>Hashing</a:t>
            </a:r>
            <a:endParaRPr lang="en-GB" dirty="0"/>
          </a:p>
        </p:txBody>
      </p:sp>
      <p:sp>
        <p:nvSpPr>
          <p:cNvPr id="7" name="Text Placeholder 3"/>
          <p:cNvSpPr>
            <a:spLocks noGrp="1"/>
          </p:cNvSpPr>
          <p:nvPr>
            <p:ph type="body" sz="quarter" idx="13"/>
          </p:nvPr>
        </p:nvSpPr>
        <p:spPr>
          <a:xfrm>
            <a:off x="139700" y="4745038"/>
            <a:ext cx="8794750" cy="542925"/>
          </a:xfrm>
        </p:spPr>
        <p:txBody>
          <a:bodyPr/>
          <a:lstStyle/>
          <a:p>
            <a:pPr eaLnBrk="1" hangingPunct="1">
              <a:defRPr/>
            </a:pPr>
            <a:r>
              <a:rPr lang="en-US" dirty="0"/>
              <a:t>Assoc. Prof. Tan Ah </a:t>
            </a:r>
            <a:r>
              <a:rPr lang="en-US" dirty="0" err="1"/>
              <a:t>Hwee</a:t>
            </a:r>
            <a:endParaRPr dirty="0"/>
          </a:p>
          <a:p>
            <a:pPr eaLnBrk="1" hangingPunct="1">
              <a:defRPr/>
            </a:pPr>
            <a:endParaRPr dirty="0"/>
          </a:p>
        </p:txBody>
      </p:sp>
    </p:spTree>
  </p:cSld>
  <p:clrMapOvr>
    <a:masterClrMapping/>
  </p:clrMapOvr>
  <p:transition spd="med">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sz="quarter" idx="17"/>
          </p:nvPr>
        </p:nvSpPr>
        <p:spPr/>
        <p:txBody>
          <a:bodyPr/>
          <a:lstStyle/>
          <a:p>
            <a:pPr marL="57150" indent="0" eaLnBrk="1" hangingPunct="1">
              <a:lnSpc>
                <a:spcPct val="130000"/>
              </a:lnSpc>
              <a:buNone/>
              <a:defRPr/>
            </a:pPr>
            <a:r>
              <a:rPr lang="en-US" altLang="en-US" dirty="0" smtClean="0">
                <a:solidFill>
                  <a:schemeClr val="tx2"/>
                </a:solidFill>
              </a:rPr>
              <a:t>At the end of this lecture, students should be able to:</a:t>
            </a:r>
            <a:endParaRPr lang="en-US" altLang="en-US" dirty="0" smtClean="0"/>
          </a:p>
          <a:p>
            <a:pPr marL="357188" lvl="1" indent="-357188" eaLnBrk="1" hangingPunct="1">
              <a:lnSpc>
                <a:spcPct val="130000"/>
              </a:lnSpc>
              <a:defRPr/>
            </a:pPr>
            <a:r>
              <a:rPr lang="en-US" altLang="en-US" sz="2400" dirty="0" smtClean="0"/>
              <a:t>Explain the concept of Hashing </a:t>
            </a:r>
          </a:p>
          <a:p>
            <a:pPr marL="357188" lvl="1" indent="-357188" eaLnBrk="1" hangingPunct="1">
              <a:lnSpc>
                <a:spcPct val="130000"/>
              </a:lnSpc>
              <a:defRPr/>
            </a:pPr>
            <a:r>
              <a:rPr lang="en-US" altLang="en-US" sz="2400" dirty="0" smtClean="0"/>
              <a:t>Explain the requirement of Hash Functions</a:t>
            </a:r>
          </a:p>
          <a:p>
            <a:pPr marL="357188" lvl="1" indent="-357188" eaLnBrk="1" hangingPunct="1">
              <a:lnSpc>
                <a:spcPct val="130000"/>
              </a:lnSpc>
              <a:defRPr/>
            </a:pPr>
            <a:r>
              <a:rPr lang="en-US" altLang="en-US" sz="2400" dirty="0" smtClean="0"/>
              <a:t>Use different hashing functions</a:t>
            </a:r>
            <a:endParaRPr lang="en-US" altLang="en-US" sz="2400" dirty="0"/>
          </a:p>
        </p:txBody>
      </p:sp>
      <p:sp>
        <p:nvSpPr>
          <p:cNvPr id="33796" name="Title 1"/>
          <p:cNvSpPr>
            <a:spLocks noGrp="1"/>
          </p:cNvSpPr>
          <p:nvPr>
            <p:ph type="body" sz="quarter" idx="16"/>
          </p:nvPr>
        </p:nvSpPr>
        <p:spPr>
          <a:xfrm>
            <a:off x="338138" y="728663"/>
            <a:ext cx="7916862" cy="4953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defTabSz="912813" eaLnBrk="0" hangingPunct="0">
              <a:spcBef>
                <a:spcPct val="0"/>
              </a:spcBef>
              <a:defRPr/>
            </a:pPr>
            <a:r>
              <a:rPr altLang="en-US"/>
              <a:t>Learning Objectives</a:t>
            </a:r>
          </a:p>
        </p:txBody>
      </p:sp>
    </p:spTree>
    <p:extLst>
      <p:ext uri="{BB962C8B-B14F-4D97-AF65-F5344CB8AC3E}">
        <p14:creationId xmlns:p14="http://schemas.microsoft.com/office/powerpoint/2010/main" val="517851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fade">
                                      <p:cBhvr>
                                        <p:cTn id="7" dur="500"/>
                                        <p:tgtEl>
                                          <p:spTgt spid="399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8">
                                            <p:txEl>
                                              <p:pRg st="2" end="2"/>
                                            </p:txEl>
                                          </p:spTgt>
                                        </p:tgtEl>
                                        <p:attrNameLst>
                                          <p:attrName>style.visibility</p:attrName>
                                        </p:attrNameLst>
                                      </p:cBhvr>
                                      <p:to>
                                        <p:strVal val="visible"/>
                                      </p:to>
                                    </p:set>
                                    <p:animEffect transition="in" filter="fade">
                                      <p:cBhvr>
                                        <p:cTn id="12" dur="500"/>
                                        <p:tgtEl>
                                          <p:spTgt spid="399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8">
                                            <p:txEl>
                                              <p:pRg st="3" end="3"/>
                                            </p:txEl>
                                          </p:spTgt>
                                        </p:tgtEl>
                                        <p:attrNameLst>
                                          <p:attrName>style.visibility</p:attrName>
                                        </p:attrNameLst>
                                      </p:cBhvr>
                                      <p:to>
                                        <p:strVal val="visible"/>
                                      </p:to>
                                    </p:set>
                                    <p:animEffect transition="in" filter="fade">
                                      <p:cBhvr>
                                        <p:cTn id="17" dur="500"/>
                                        <p:tgtEl>
                                          <p:spTgt spid="399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2"/>
          <p:cNvSpPr>
            <a:spLocks noGrp="1"/>
          </p:cNvSpPr>
          <p:nvPr>
            <p:ph sz="quarter" idx="17"/>
          </p:nvPr>
        </p:nvSpPr>
        <p:spPr>
          <a:xfrm>
            <a:off x="457200" y="1471613"/>
            <a:ext cx="8229600" cy="914400"/>
          </a:xfrm>
        </p:spPr>
        <p:txBody>
          <a:bodyPr/>
          <a:lstStyle/>
          <a:p>
            <a:pPr eaLnBrk="1" hangingPunct="1"/>
            <a:r>
              <a:rPr lang="en-US" altLang="en-US" dirty="0">
                <a:solidFill>
                  <a:srgbClr val="C00000"/>
                </a:solidFill>
                <a:cs typeface="Arial" panose="020B0604020202020204" pitchFamily="34" charset="0"/>
              </a:rPr>
              <a:t>Idea</a:t>
            </a:r>
            <a:r>
              <a:rPr lang="en-US" altLang="en-US" dirty="0">
                <a:cs typeface="Arial" panose="020B0604020202020204" pitchFamily="34" charset="0"/>
              </a:rPr>
              <a:t>: Suppose that the set of actual keys </a:t>
            </a:r>
            <a:r>
              <a:rPr lang="en-US" altLang="en-US" dirty="0" smtClean="0">
                <a:cs typeface="Arial" panose="020B0604020202020204" pitchFamily="34" charset="0"/>
              </a:rPr>
              <a:t>is</a:t>
            </a:r>
            <a:r>
              <a:rPr lang="en-US" altLang="en-US" dirty="0">
                <a:cs typeface="Arial" panose="020B0604020202020204" pitchFamily="34" charset="0"/>
              </a:rPr>
              <a:t>	</a:t>
            </a:r>
          </a:p>
          <a:p>
            <a:pPr eaLnBrk="1" hangingPunct="1">
              <a:buFont typeface="Monotype Sorts" pitchFamily="2" charset="2"/>
              <a:buNone/>
            </a:pPr>
            <a:r>
              <a:rPr lang="en-US" altLang="en-US" dirty="0"/>
              <a:t>		</a:t>
            </a:r>
          </a:p>
          <a:p>
            <a:pPr eaLnBrk="1" hangingPunct="1"/>
            <a:endParaRPr lang="en-US" altLang="en-US" dirty="0"/>
          </a:p>
          <a:p>
            <a:pPr marL="0" indent="0" eaLnBrk="1" hangingPunct="1">
              <a:buNone/>
            </a:pPr>
            <a:endParaRPr lang="en-US" altLang="en-US" dirty="0"/>
          </a:p>
          <a:p>
            <a:pPr eaLnBrk="1" hangingPunct="1"/>
            <a:endParaRPr lang="en-US" altLang="en-US" dirty="0"/>
          </a:p>
        </p:txBody>
      </p:sp>
      <p:graphicFrame>
        <p:nvGraphicFramePr>
          <p:cNvPr id="94211" name="Object 2"/>
          <p:cNvGraphicFramePr>
            <a:graphicFrameLocks noChangeAspect="1"/>
          </p:cNvGraphicFramePr>
          <p:nvPr>
            <p:extLst>
              <p:ext uri="{D42A27DB-BD31-4B8C-83A1-F6EECF244321}">
                <p14:modId xmlns:p14="http://schemas.microsoft.com/office/powerpoint/2010/main" val="3894441484"/>
              </p:ext>
            </p:extLst>
          </p:nvPr>
        </p:nvGraphicFramePr>
        <p:xfrm>
          <a:off x="1336174" y="1903413"/>
          <a:ext cx="2773363" cy="482600"/>
        </p:xfrm>
        <a:graphic>
          <a:graphicData uri="http://schemas.openxmlformats.org/presentationml/2006/ole">
            <mc:AlternateContent xmlns:mc="http://schemas.openxmlformats.org/markup-compatibility/2006">
              <mc:Choice xmlns:v="urn:schemas-microsoft-com:vml" Requires="v">
                <p:oleObj spid="_x0000_s95038" name="Equation" r:id="rId4" imgW="1167893" imgH="203112" progId="Equation.3">
                  <p:embed/>
                </p:oleObj>
              </mc:Choice>
              <mc:Fallback>
                <p:oleObj name="Equation" r:id="rId4" imgW="1167893"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6174" y="1903413"/>
                        <a:ext cx="27733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2" name="Object 3"/>
          <p:cNvGraphicFramePr>
            <a:graphicFrameLocks noChangeAspect="1"/>
          </p:cNvGraphicFramePr>
          <p:nvPr>
            <p:extLst>
              <p:ext uri="{D42A27DB-BD31-4B8C-83A1-F6EECF244321}">
                <p14:modId xmlns:p14="http://schemas.microsoft.com/office/powerpoint/2010/main" val="1946107085"/>
              </p:ext>
            </p:extLst>
          </p:nvPr>
        </p:nvGraphicFramePr>
        <p:xfrm>
          <a:off x="2074109" y="3086100"/>
          <a:ext cx="4773613" cy="904875"/>
        </p:xfrm>
        <a:graphic>
          <a:graphicData uri="http://schemas.openxmlformats.org/presentationml/2006/ole">
            <mc:AlternateContent xmlns:mc="http://schemas.openxmlformats.org/markup-compatibility/2006">
              <mc:Choice xmlns:v="urn:schemas-microsoft-com:vml" Requires="v">
                <p:oleObj spid="_x0000_s95039" name="Equation" r:id="rId6" imgW="2413000" imgH="457200" progId="Equation.DSMT4">
                  <p:embed/>
                </p:oleObj>
              </mc:Choice>
              <mc:Fallback>
                <p:oleObj name="Equation" r:id="rId6" imgW="2413000" imgH="457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4109" y="3086100"/>
                        <a:ext cx="47736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1"/>
          <p:cNvSpPr>
            <a:spLocks noGrp="1"/>
          </p:cNvSpPr>
          <p:nvPr>
            <p:ph type="body" sz="quarter" idx="16"/>
          </p:nvPr>
        </p:nvSpPr>
        <p:spPr>
          <a:xfrm>
            <a:off x="338138" y="728663"/>
            <a:ext cx="7916862" cy="495300"/>
          </a:xfrm>
        </p:spPr>
        <p:txBody>
          <a:bodyPr/>
          <a:lstStyle/>
          <a:p>
            <a:pPr>
              <a:defRPr/>
            </a:pPr>
            <a:r>
              <a:rPr dirty="0">
                <a:cs typeface="Arial" pitchFamily="34" charset="0"/>
              </a:rPr>
              <a:t>Direct-Access Table</a:t>
            </a:r>
          </a:p>
        </p:txBody>
      </p:sp>
      <p:sp>
        <p:nvSpPr>
          <p:cNvPr id="2" name="TextBox 1"/>
          <p:cNvSpPr txBox="1"/>
          <p:nvPr/>
        </p:nvSpPr>
        <p:spPr>
          <a:xfrm>
            <a:off x="457200" y="4217988"/>
            <a:ext cx="8405812" cy="830997"/>
          </a:xfrm>
          <a:prstGeom prst="rect">
            <a:avLst/>
          </a:prstGeom>
          <a:noFill/>
        </p:spPr>
        <p:txBody>
          <a:bodyPr wrap="square" rtlCol="0">
            <a:spAutoFit/>
          </a:bodyPr>
          <a:lstStyle/>
          <a:p>
            <a:pPr marL="342900" indent="-342900" eaLnBrk="1" hangingPunct="1">
              <a:buClr>
                <a:schemeClr val="bg2"/>
              </a:buClr>
              <a:buFont typeface="Wingdings" panose="05000000000000000000" pitchFamily="2" charset="2"/>
              <a:buChar char="§"/>
            </a:pPr>
            <a:r>
              <a:rPr lang="en-US" altLang="en-US" i="0" dirty="0">
                <a:cs typeface="Arial" panose="020B0604020202020204" pitchFamily="34" charset="0"/>
              </a:rPr>
              <a:t>Then, operations take </a:t>
            </a:r>
            <a:r>
              <a:rPr lang="el-GR" altLang="en-US" i="0" dirty="0">
                <a:cs typeface="Arial" panose="020B0604020202020204" pitchFamily="34" charset="0"/>
                <a:sym typeface="Symbol" panose="05050102010706020507" pitchFamily="18" charset="2"/>
              </a:rPr>
              <a:t></a:t>
            </a:r>
            <a:r>
              <a:rPr lang="en-US" altLang="en-US" i="0" dirty="0">
                <a:cs typeface="Arial" panose="020B0604020202020204" pitchFamily="34" charset="0"/>
              </a:rPr>
              <a:t>(1) time</a:t>
            </a:r>
          </a:p>
          <a:p>
            <a:pPr eaLnBrk="1" hangingPunct="1">
              <a:buClr>
                <a:schemeClr val="bg2"/>
              </a:buClr>
            </a:pPr>
            <a:endParaRPr lang="en-US" altLang="en-US" i="0" dirty="0">
              <a:cs typeface="Arial" panose="020B0604020202020204" pitchFamily="34" charset="0"/>
            </a:endParaRPr>
          </a:p>
        </p:txBody>
      </p:sp>
      <p:sp>
        <p:nvSpPr>
          <p:cNvPr id="3" name="TextBox 2"/>
          <p:cNvSpPr txBox="1"/>
          <p:nvPr/>
        </p:nvSpPr>
        <p:spPr>
          <a:xfrm>
            <a:off x="1288048" y="2492524"/>
            <a:ext cx="4355432" cy="461665"/>
          </a:xfrm>
          <a:prstGeom prst="rect">
            <a:avLst/>
          </a:prstGeom>
          <a:noFill/>
        </p:spPr>
        <p:txBody>
          <a:bodyPr wrap="square" rtlCol="0">
            <a:spAutoFit/>
          </a:bodyPr>
          <a:lstStyle/>
          <a:p>
            <a:r>
              <a:rPr lang="en-US" altLang="en-US" i="0" dirty="0" smtClean="0">
                <a:cs typeface="Arial" panose="020B0604020202020204" pitchFamily="34" charset="0"/>
              </a:rPr>
              <a:t>Set </a:t>
            </a:r>
            <a:r>
              <a:rPr lang="en-US" altLang="en-US" i="0" dirty="0">
                <a:cs typeface="Arial" panose="020B0604020202020204" pitchFamily="34" charset="0"/>
              </a:rPr>
              <a:t>up an array T [0 .. m –1]:</a:t>
            </a:r>
            <a:endParaRPr lang="en-SG" i="0" dirty="0"/>
          </a:p>
        </p:txBody>
      </p:sp>
      <p:sp>
        <p:nvSpPr>
          <p:cNvPr id="4" name="Rectangle 3"/>
          <p:cNvSpPr/>
          <p:nvPr/>
        </p:nvSpPr>
        <p:spPr>
          <a:xfrm>
            <a:off x="4023855" y="1924348"/>
            <a:ext cx="3161443" cy="461665"/>
          </a:xfrm>
          <a:prstGeom prst="rect">
            <a:avLst/>
          </a:prstGeom>
        </p:spPr>
        <p:txBody>
          <a:bodyPr wrap="none">
            <a:spAutoFit/>
          </a:bodyPr>
          <a:lstStyle/>
          <a:p>
            <a:pPr eaLnBrk="1" hangingPunct="1">
              <a:spcBef>
                <a:spcPts val="600"/>
              </a:spcBef>
              <a:spcAft>
                <a:spcPts val="600"/>
              </a:spcAft>
              <a:buFont typeface="Monotype Sorts" pitchFamily="2" charset="2"/>
              <a:buNone/>
            </a:pPr>
            <a:r>
              <a:rPr lang="en-US" altLang="en-US" i="0" dirty="0">
                <a:cs typeface="Arial" panose="020B0604020202020204" pitchFamily="34" charset="0"/>
              </a:rPr>
              <a:t>and keys are distinct. </a:t>
            </a:r>
          </a:p>
        </p:txBody>
      </p:sp>
      <p:sp>
        <p:nvSpPr>
          <p:cNvPr id="5" name="Rectangle 4"/>
          <p:cNvSpPr/>
          <p:nvPr/>
        </p:nvSpPr>
        <p:spPr>
          <a:xfrm>
            <a:off x="457200" y="4786164"/>
            <a:ext cx="7812157" cy="1200329"/>
          </a:xfrm>
          <a:prstGeom prst="rect">
            <a:avLst/>
          </a:prstGeom>
        </p:spPr>
        <p:txBody>
          <a:bodyPr wrap="square">
            <a:spAutoFit/>
          </a:bodyPr>
          <a:lstStyle/>
          <a:p>
            <a:pPr marL="342900" indent="-342900" eaLnBrk="1" hangingPunct="1">
              <a:buClr>
                <a:schemeClr val="bg2"/>
              </a:buClr>
              <a:buFont typeface="Wingdings" panose="05000000000000000000" pitchFamily="2" charset="2"/>
              <a:buChar char="§"/>
            </a:pPr>
            <a:r>
              <a:rPr lang="en-US" altLang="en-US" b="1" i="0" dirty="0">
                <a:solidFill>
                  <a:srgbClr val="C00000"/>
                </a:solidFill>
                <a:cs typeface="Arial" panose="020B0604020202020204" pitchFamily="34" charset="0"/>
              </a:rPr>
              <a:t>Issue: </a:t>
            </a:r>
            <a:r>
              <a:rPr lang="en-US" altLang="en-US" i="0" dirty="0">
                <a:cs typeface="Arial" panose="020B0604020202020204" pitchFamily="34" charset="0"/>
              </a:rPr>
              <a:t>The range of keys can be large (m &gt;&gt; </a:t>
            </a:r>
            <a:r>
              <a:rPr lang="en-US" altLang="en-US" i="0" dirty="0" smtClean="0">
                <a:cs typeface="Arial" panose="020B0604020202020204" pitchFamily="34" charset="0"/>
              </a:rPr>
              <a:t>|K|), </a:t>
            </a:r>
            <a:endParaRPr lang="en-US" altLang="en-US" i="0" dirty="0">
              <a:cs typeface="Arial" panose="020B0604020202020204" pitchFamily="34" charset="0"/>
            </a:endParaRPr>
          </a:p>
          <a:p>
            <a:pPr marL="1350963" eaLnBrk="1" hangingPunct="1">
              <a:buClr>
                <a:schemeClr val="bg2"/>
              </a:buClr>
            </a:pPr>
            <a:r>
              <a:rPr lang="en-US" altLang="en-US" i="0" dirty="0">
                <a:cs typeface="Arial" panose="020B0604020202020204" pitchFamily="34" charset="0"/>
              </a:rPr>
              <a:t>e.g. 64-bit numbers (range m ≈ 18.45 × 10</a:t>
            </a:r>
            <a:r>
              <a:rPr lang="en-US" altLang="en-US" i="0" baseline="30000" dirty="0">
                <a:cs typeface="Arial" panose="020B0604020202020204" pitchFamily="34" charset="0"/>
              </a:rPr>
              <a:t>18</a:t>
            </a:r>
            <a:r>
              <a:rPr lang="en-US" altLang="en-US" i="0" dirty="0">
                <a:cs typeface="Arial" panose="020B0604020202020204" pitchFamily="34" charset="0"/>
              </a:rPr>
              <a:t>) </a:t>
            </a:r>
          </a:p>
          <a:p>
            <a:pPr marL="342900" indent="-342900">
              <a:buClr>
                <a:schemeClr val="bg2"/>
              </a:buClr>
              <a:buFont typeface="Wingdings" panose="05000000000000000000" pitchFamily="2" charset="2"/>
              <a:buChar char="§"/>
            </a:pPr>
            <a:endParaRPr lang="en-SG" i="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fade">
                                      <p:cBhvr>
                                        <p:cTn id="7" dur="500"/>
                                        <p:tgtEl>
                                          <p:spTgt spid="942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4212"/>
                                        </p:tgtEl>
                                        <p:attrNameLst>
                                          <p:attrName>style.visibility</p:attrName>
                                        </p:attrNameLst>
                                      </p:cBhvr>
                                      <p:to>
                                        <p:strVal val="visible"/>
                                      </p:to>
                                    </p:set>
                                    <p:animEffect transition="in" filter="fade">
                                      <p:cBhvr>
                                        <p:cTn id="15" dur="500"/>
                                        <p:tgtEl>
                                          <p:spTgt spid="942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28625" y="2692400"/>
            <a:ext cx="3887788" cy="2879725"/>
            <a:chOff x="428625" y="2692400"/>
            <a:chExt cx="3887788" cy="2879725"/>
          </a:xfrm>
        </p:grpSpPr>
        <p:sp>
          <p:nvSpPr>
            <p:cNvPr id="13" name="Oval 12"/>
            <p:cNvSpPr/>
            <p:nvPr/>
          </p:nvSpPr>
          <p:spPr bwMode="auto">
            <a:xfrm>
              <a:off x="428625" y="2692400"/>
              <a:ext cx="3887788" cy="2879725"/>
            </a:xfrm>
            <a:prstGeom prst="ellipse">
              <a:avLst/>
            </a:prstGeom>
            <a:solidFill>
              <a:srgbClr val="99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96282" name="TextBox 47"/>
            <p:cNvSpPr txBox="1">
              <a:spLocks noChangeArrowheads="1"/>
            </p:cNvSpPr>
            <p:nvPr/>
          </p:nvSpPr>
          <p:spPr bwMode="auto">
            <a:xfrm>
              <a:off x="841793" y="4901441"/>
              <a:ext cx="304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lgn="ctr"/>
              <a:r>
                <a:rPr lang="en-US" altLang="en-US" sz="1800" b="1" i="0" dirty="0">
                  <a:solidFill>
                    <a:schemeClr val="bg1"/>
                  </a:solidFill>
                  <a:cs typeface="Arial" panose="020B0604020202020204" pitchFamily="34" charset="0"/>
                </a:rPr>
                <a:t>U</a:t>
              </a:r>
              <a:r>
                <a:rPr lang="en-US" altLang="en-US" sz="1800" i="0" dirty="0">
                  <a:solidFill>
                    <a:schemeClr val="bg1"/>
                  </a:solidFill>
                  <a:cs typeface="Arial" panose="020B0604020202020204" pitchFamily="34" charset="0"/>
                </a:rPr>
                <a:t> (Universe of keys)</a:t>
              </a:r>
            </a:p>
          </p:txBody>
        </p:sp>
      </p:grpSp>
      <p:grpSp>
        <p:nvGrpSpPr>
          <p:cNvPr id="11" name="Group 10"/>
          <p:cNvGrpSpPr/>
          <p:nvPr/>
        </p:nvGrpSpPr>
        <p:grpSpPr>
          <a:xfrm>
            <a:off x="749300" y="2836863"/>
            <a:ext cx="3190875" cy="1939925"/>
            <a:chOff x="749300" y="2836863"/>
            <a:chExt cx="3190875" cy="1939925"/>
          </a:xfrm>
        </p:grpSpPr>
        <p:sp>
          <p:nvSpPr>
            <p:cNvPr id="14" name="Oval 13"/>
            <p:cNvSpPr/>
            <p:nvPr/>
          </p:nvSpPr>
          <p:spPr bwMode="auto">
            <a:xfrm>
              <a:off x="749300" y="2836863"/>
              <a:ext cx="3190875" cy="193992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41998" name="TextBox 14"/>
            <p:cNvSpPr txBox="1">
              <a:spLocks noChangeArrowheads="1"/>
            </p:cNvSpPr>
            <p:nvPr/>
          </p:nvSpPr>
          <p:spPr bwMode="auto">
            <a:xfrm>
              <a:off x="2177154" y="2912235"/>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i="0" dirty="0">
                  <a:solidFill>
                    <a:schemeClr val="bg1"/>
                  </a:solidFill>
                  <a:latin typeface="+mn-lt"/>
                </a:rPr>
                <a:t>2</a:t>
              </a:r>
            </a:p>
          </p:txBody>
        </p:sp>
        <p:sp>
          <p:nvSpPr>
            <p:cNvPr id="42001" name="TextBox 17"/>
            <p:cNvSpPr txBox="1">
              <a:spLocks noChangeArrowheads="1"/>
            </p:cNvSpPr>
            <p:nvPr/>
          </p:nvSpPr>
          <p:spPr bwMode="auto">
            <a:xfrm>
              <a:off x="2032691" y="3873500"/>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i="0" dirty="0">
                  <a:solidFill>
                    <a:schemeClr val="bg1"/>
                  </a:solidFill>
                  <a:latin typeface="+mn-lt"/>
                </a:rPr>
                <a:t>19</a:t>
              </a:r>
            </a:p>
          </p:txBody>
        </p:sp>
        <p:sp>
          <p:nvSpPr>
            <p:cNvPr id="42002" name="TextBox 18"/>
            <p:cNvSpPr txBox="1">
              <a:spLocks noChangeArrowheads="1"/>
            </p:cNvSpPr>
            <p:nvPr/>
          </p:nvSpPr>
          <p:spPr bwMode="auto">
            <a:xfrm>
              <a:off x="2020888" y="3213100"/>
              <a:ext cx="64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i="0" dirty="0">
                  <a:solidFill>
                    <a:schemeClr val="bg1"/>
                  </a:solidFill>
                  <a:latin typeface="+mn-lt"/>
                </a:rPr>
                <a:t>23</a:t>
              </a:r>
            </a:p>
          </p:txBody>
        </p:sp>
        <p:sp>
          <p:nvSpPr>
            <p:cNvPr id="42008" name="TextBox 34"/>
            <p:cNvSpPr txBox="1">
              <a:spLocks noChangeArrowheads="1"/>
            </p:cNvSpPr>
            <p:nvPr/>
          </p:nvSpPr>
          <p:spPr bwMode="auto">
            <a:xfrm>
              <a:off x="2032691" y="3548822"/>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i="0" dirty="0">
                  <a:solidFill>
                    <a:schemeClr val="bg1"/>
                  </a:solidFill>
                  <a:latin typeface="+mn-lt"/>
                </a:rPr>
                <a:t>39</a:t>
              </a:r>
            </a:p>
          </p:txBody>
        </p:sp>
        <p:sp>
          <p:nvSpPr>
            <p:cNvPr id="96281" name="TextBox 46"/>
            <p:cNvSpPr txBox="1">
              <a:spLocks noChangeArrowheads="1"/>
            </p:cNvSpPr>
            <p:nvPr/>
          </p:nvSpPr>
          <p:spPr bwMode="auto">
            <a:xfrm>
              <a:off x="1492250" y="4291808"/>
              <a:ext cx="17605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1800" b="1" i="0" dirty="0">
                  <a:solidFill>
                    <a:schemeClr val="bg1"/>
                  </a:solidFill>
                  <a:cs typeface="Arial" panose="020B0604020202020204" pitchFamily="34" charset="0"/>
                </a:rPr>
                <a:t>K</a:t>
              </a:r>
              <a:r>
                <a:rPr lang="en-US" altLang="en-US" sz="1800" dirty="0">
                  <a:solidFill>
                    <a:schemeClr val="bg1"/>
                  </a:solidFill>
                  <a:cs typeface="Arial" panose="020B0604020202020204" pitchFamily="34" charset="0"/>
                </a:rPr>
                <a:t> (actual keys)</a:t>
              </a:r>
            </a:p>
          </p:txBody>
        </p:sp>
      </p:grpSp>
      <p:sp>
        <p:nvSpPr>
          <p:cNvPr id="3" name="Text Placeholder 2"/>
          <p:cNvSpPr>
            <a:spLocks noGrp="1"/>
          </p:cNvSpPr>
          <p:nvPr>
            <p:ph type="body" sz="quarter" idx="16"/>
          </p:nvPr>
        </p:nvSpPr>
        <p:spPr>
          <a:xfrm>
            <a:off x="338138" y="728663"/>
            <a:ext cx="7916862" cy="495300"/>
          </a:xfrm>
        </p:spPr>
        <p:txBody>
          <a:bodyPr/>
          <a:lstStyle/>
          <a:p>
            <a:pPr>
              <a:defRPr/>
            </a:pPr>
            <a:r>
              <a:rPr lang="en-GB" dirty="0">
                <a:cs typeface="Arial" pitchFamily="34" charset="0"/>
              </a:rPr>
              <a:t>Direct-Access </a:t>
            </a:r>
            <a:r>
              <a:rPr lang="en-GB" dirty="0" smtClean="0">
                <a:cs typeface="Arial" pitchFamily="34" charset="0"/>
              </a:rPr>
              <a:t>Table (</a:t>
            </a:r>
            <a:r>
              <a:rPr altLang="en-US" dirty="0" smtClean="0">
                <a:cs typeface="Arial" pitchFamily="34" charset="0"/>
              </a:rPr>
              <a:t>Solution)</a:t>
            </a:r>
            <a:endParaRPr altLang="en-US" dirty="0">
              <a:cs typeface="Arial" pitchFamily="34" charset="0"/>
            </a:endParaRPr>
          </a:p>
        </p:txBody>
      </p:sp>
      <p:sp>
        <p:nvSpPr>
          <p:cNvPr id="96259" name="Content Placeholder 2"/>
          <p:cNvSpPr>
            <a:spLocks noGrp="1"/>
          </p:cNvSpPr>
          <p:nvPr>
            <p:ph sz="quarter" idx="17"/>
          </p:nvPr>
        </p:nvSpPr>
        <p:spPr>
          <a:xfrm>
            <a:off x="444500" y="1471613"/>
            <a:ext cx="8229600" cy="841375"/>
          </a:xfrm>
        </p:spPr>
        <p:txBody>
          <a:bodyPr/>
          <a:lstStyle/>
          <a:p>
            <a:pPr marL="0" indent="0" eaLnBrk="1" hangingPunct="1">
              <a:buFont typeface="Wingdings" panose="05000000000000000000" pitchFamily="2" charset="2"/>
              <a:buNone/>
            </a:pPr>
            <a:r>
              <a:rPr lang="en-US" altLang="en-US" dirty="0">
                <a:cs typeface="Arial" panose="020B0604020202020204" pitchFamily="34" charset="0"/>
              </a:rPr>
              <a:t>Use a </a:t>
            </a:r>
            <a:r>
              <a:rPr lang="en-US" altLang="en-US" dirty="0">
                <a:solidFill>
                  <a:srgbClr val="C00000"/>
                </a:solidFill>
                <a:cs typeface="Arial" panose="020B0604020202020204" pitchFamily="34" charset="0"/>
              </a:rPr>
              <a:t>hash function </a:t>
            </a:r>
            <a:r>
              <a:rPr lang="en-US" altLang="en-US" b="1" dirty="0">
                <a:cs typeface="Arial" panose="020B0604020202020204" pitchFamily="34" charset="0"/>
              </a:rPr>
              <a:t>h</a:t>
            </a:r>
            <a:r>
              <a:rPr lang="en-US" altLang="en-US" dirty="0">
                <a:cs typeface="Arial" panose="020B0604020202020204" pitchFamily="34" charset="0"/>
              </a:rPr>
              <a:t> to map the universe </a:t>
            </a:r>
            <a:r>
              <a:rPr lang="en-US" altLang="en-US" b="1" dirty="0">
                <a:cs typeface="Arial" panose="020B0604020202020204" pitchFamily="34" charset="0"/>
              </a:rPr>
              <a:t>U</a:t>
            </a:r>
            <a:r>
              <a:rPr lang="en-US" altLang="en-US" dirty="0">
                <a:cs typeface="Arial" panose="020B0604020202020204" pitchFamily="34" charset="0"/>
              </a:rPr>
              <a:t> of all keys into {0, 1, …, </a:t>
            </a:r>
            <a:r>
              <a:rPr lang="en-US" altLang="en-US" i="1" dirty="0">
                <a:cs typeface="Arial" panose="020B0604020202020204" pitchFamily="34" charset="0"/>
              </a:rPr>
              <a:t>m</a:t>
            </a:r>
            <a:r>
              <a:rPr lang="en-US" altLang="en-US" dirty="0">
                <a:cs typeface="Arial" panose="020B0604020202020204" pitchFamily="34" charset="0"/>
              </a:rPr>
              <a:t>−1</a:t>
            </a:r>
            <a:r>
              <a:rPr lang="en-US" altLang="en-US" dirty="0" smtClean="0">
                <a:cs typeface="Arial" panose="020B0604020202020204" pitchFamily="34" charset="0"/>
              </a:rPr>
              <a:t>}.</a:t>
            </a:r>
            <a:endParaRPr lang="en-US" altLang="en-US" dirty="0">
              <a:cs typeface="Arial" panose="020B0604020202020204" pitchFamily="34" charset="0"/>
            </a:endParaRPr>
          </a:p>
          <a:p>
            <a:pPr marL="0" indent="0" eaLnBrk="1" hangingPunct="1"/>
            <a:endParaRPr lang="en-US" altLang="en-US" dirty="0"/>
          </a:p>
        </p:txBody>
      </p:sp>
      <p:cxnSp>
        <p:nvCxnSpPr>
          <p:cNvPr id="22" name="Straight Arrow Connector 21"/>
          <p:cNvCxnSpPr>
            <a:stCxn id="41998" idx="3"/>
          </p:cNvCxnSpPr>
          <p:nvPr/>
        </p:nvCxnSpPr>
        <p:spPr bwMode="auto">
          <a:xfrm flipV="1">
            <a:off x="2608954" y="2912235"/>
            <a:ext cx="3024187" cy="20002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bwMode="auto">
          <a:xfrm flipV="1">
            <a:off x="2533650" y="3020979"/>
            <a:ext cx="3099491" cy="398497"/>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42001" idx="3"/>
          </p:cNvCxnSpPr>
          <p:nvPr/>
        </p:nvCxnSpPr>
        <p:spPr bwMode="auto">
          <a:xfrm flipV="1">
            <a:off x="2608954" y="3844925"/>
            <a:ext cx="3024187" cy="228600"/>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42008" idx="3"/>
          </p:cNvCxnSpPr>
          <p:nvPr/>
        </p:nvCxnSpPr>
        <p:spPr bwMode="auto">
          <a:xfrm flipV="1">
            <a:off x="2608954" y="3548822"/>
            <a:ext cx="3024187" cy="200025"/>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grpSp>
        <p:nvGrpSpPr>
          <p:cNvPr id="17" name="Group 16"/>
          <p:cNvGrpSpPr/>
          <p:nvPr/>
        </p:nvGrpSpPr>
        <p:grpSpPr>
          <a:xfrm>
            <a:off x="5757863" y="2044700"/>
            <a:ext cx="1582737" cy="2519363"/>
            <a:chOff x="5757863" y="2044700"/>
            <a:chExt cx="1582737" cy="2519363"/>
          </a:xfrm>
        </p:grpSpPr>
        <p:sp>
          <p:nvSpPr>
            <p:cNvPr id="4" name="Rectangle 3"/>
            <p:cNvSpPr/>
            <p:nvPr/>
          </p:nvSpPr>
          <p:spPr bwMode="auto">
            <a:xfrm>
              <a:off x="5757863" y="2547938"/>
              <a:ext cx="1582737"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5" name="Rectangle 4"/>
            <p:cNvSpPr/>
            <p:nvPr/>
          </p:nvSpPr>
          <p:spPr bwMode="auto">
            <a:xfrm>
              <a:off x="5757863" y="2836863"/>
              <a:ext cx="1582737" cy="2873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C00000"/>
                </a:solidFill>
              </a:endParaRPr>
            </a:p>
          </p:txBody>
        </p:sp>
        <p:sp>
          <p:nvSpPr>
            <p:cNvPr id="6" name="Rectangle 5"/>
            <p:cNvSpPr/>
            <p:nvPr/>
          </p:nvSpPr>
          <p:spPr bwMode="auto">
            <a:xfrm>
              <a:off x="5757863" y="3124200"/>
              <a:ext cx="1582737"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7" name="Rectangle 6"/>
            <p:cNvSpPr/>
            <p:nvPr/>
          </p:nvSpPr>
          <p:spPr bwMode="auto">
            <a:xfrm>
              <a:off x="5757863" y="3413125"/>
              <a:ext cx="1582737" cy="287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8" name="Rectangle 7"/>
            <p:cNvSpPr/>
            <p:nvPr/>
          </p:nvSpPr>
          <p:spPr bwMode="auto">
            <a:xfrm>
              <a:off x="5757863" y="3700463"/>
              <a:ext cx="1582737" cy="2873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9" name="Rectangle 8"/>
            <p:cNvSpPr/>
            <p:nvPr/>
          </p:nvSpPr>
          <p:spPr bwMode="auto">
            <a:xfrm>
              <a:off x="5757863" y="3987800"/>
              <a:ext cx="1582737"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10" name="Rectangle 9"/>
            <p:cNvSpPr/>
            <p:nvPr/>
          </p:nvSpPr>
          <p:spPr bwMode="auto">
            <a:xfrm>
              <a:off x="5757863" y="4276725"/>
              <a:ext cx="1582737" cy="287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42010" name="TextBox 45"/>
            <p:cNvSpPr txBox="1">
              <a:spLocks noChangeArrowheads="1"/>
            </p:cNvSpPr>
            <p:nvPr/>
          </p:nvSpPr>
          <p:spPr bwMode="auto">
            <a:xfrm>
              <a:off x="6261100" y="20447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b="1" i="0" dirty="0">
                  <a:latin typeface="+mn-lt"/>
                  <a:cs typeface="Times New Roman" panose="02020603050405020304" pitchFamily="18" charset="0"/>
                </a:rPr>
                <a:t>T</a:t>
              </a:r>
            </a:p>
          </p:txBody>
        </p:sp>
      </p:grpSp>
      <p:sp>
        <p:nvSpPr>
          <p:cNvPr id="29" name="Rectangle 28"/>
          <p:cNvSpPr/>
          <p:nvPr/>
        </p:nvSpPr>
        <p:spPr>
          <a:xfrm>
            <a:off x="5094288" y="5126038"/>
            <a:ext cx="2859087" cy="84455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1800" i="0" dirty="0" smtClean="0">
                <a:solidFill>
                  <a:schemeClr val="tx1"/>
                </a:solidFill>
                <a:cs typeface="Arial" panose="020B0604020202020204" pitchFamily="34" charset="0"/>
              </a:rPr>
              <a:t>When multiple keys are mapped to the same slot in T, a </a:t>
            </a:r>
            <a:r>
              <a:rPr lang="en-US" altLang="en-US" sz="1800" i="0" dirty="0" smtClean="0">
                <a:solidFill>
                  <a:srgbClr val="C00000"/>
                </a:solidFill>
                <a:cs typeface="Arial" panose="020B0604020202020204" pitchFamily="34" charset="0"/>
              </a:rPr>
              <a:t>collision </a:t>
            </a:r>
            <a:r>
              <a:rPr lang="en-US" altLang="en-US" sz="1800" i="0" dirty="0" smtClean="0">
                <a:solidFill>
                  <a:schemeClr val="tx1"/>
                </a:solidFill>
                <a:cs typeface="Arial" panose="020B0604020202020204" pitchFamily="34" charset="0"/>
              </a:rPr>
              <a:t>occurs</a:t>
            </a:r>
            <a:endParaRPr lang="en-US" altLang="en-US" sz="1800" i="0" dirty="0">
              <a:solidFill>
                <a:schemeClr val="tx1"/>
              </a:solidFill>
              <a:cs typeface="Arial" panose="020B0604020202020204" pitchFamily="34" charset="0"/>
            </a:endParaRPr>
          </a:p>
        </p:txBody>
      </p:sp>
      <p:cxnSp>
        <p:nvCxnSpPr>
          <p:cNvPr id="32" name="Elbow Connector 31"/>
          <p:cNvCxnSpPr>
            <a:stCxn id="29" idx="3"/>
          </p:cNvCxnSpPr>
          <p:nvPr/>
        </p:nvCxnSpPr>
        <p:spPr>
          <a:xfrm flipV="1">
            <a:off x="7953375" y="3144838"/>
            <a:ext cx="325438" cy="240347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50"/>
          <p:cNvSpPr txBox="1">
            <a:spLocks noChangeArrowheads="1"/>
          </p:cNvSpPr>
          <p:nvPr/>
        </p:nvSpPr>
        <p:spPr bwMode="auto">
          <a:xfrm>
            <a:off x="7413625" y="3700463"/>
            <a:ext cx="792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1800" i="0" dirty="0">
                <a:solidFill>
                  <a:srgbClr val="0070C0"/>
                </a:solidFill>
                <a:latin typeface="+mn-lt"/>
                <a:cs typeface="Times New Roman" panose="02020603050405020304" pitchFamily="18" charset="0"/>
              </a:rPr>
              <a:t>h(19)</a:t>
            </a:r>
          </a:p>
        </p:txBody>
      </p:sp>
      <p:sp>
        <p:nvSpPr>
          <p:cNvPr id="34" name="TextBox 49"/>
          <p:cNvSpPr txBox="1">
            <a:spLocks noChangeArrowheads="1"/>
          </p:cNvSpPr>
          <p:nvPr/>
        </p:nvSpPr>
        <p:spPr bwMode="auto">
          <a:xfrm>
            <a:off x="7413625" y="3340100"/>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1800" i="0" dirty="0">
                <a:solidFill>
                  <a:srgbClr val="0070C0"/>
                </a:solidFill>
                <a:latin typeface="+mn-lt"/>
                <a:cs typeface="Times New Roman" panose="02020603050405020304" pitchFamily="18" charset="0"/>
              </a:rPr>
              <a:t>h(39)</a:t>
            </a:r>
          </a:p>
        </p:txBody>
      </p:sp>
      <p:sp>
        <p:nvSpPr>
          <p:cNvPr id="35" name="TextBox 48"/>
          <p:cNvSpPr txBox="1">
            <a:spLocks noChangeArrowheads="1"/>
          </p:cNvSpPr>
          <p:nvPr/>
        </p:nvSpPr>
        <p:spPr bwMode="auto">
          <a:xfrm>
            <a:off x="7413625" y="2772695"/>
            <a:ext cx="1403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1800" i="0" dirty="0">
                <a:solidFill>
                  <a:srgbClr val="C00000"/>
                </a:solidFill>
                <a:latin typeface="+mn-lt"/>
                <a:cs typeface="Times New Roman" panose="02020603050405020304" pitchFamily="18" charset="0"/>
              </a:rPr>
              <a:t>h(2) = h(23)</a:t>
            </a:r>
          </a:p>
        </p:txBody>
      </p:sp>
      <p:sp>
        <p:nvSpPr>
          <p:cNvPr id="36" name="Rectangle 35"/>
          <p:cNvSpPr/>
          <p:nvPr/>
        </p:nvSpPr>
        <p:spPr bwMode="auto">
          <a:xfrm>
            <a:off x="5757862" y="3414295"/>
            <a:ext cx="1582737" cy="287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38" name="Rectangle 37"/>
          <p:cNvSpPr/>
          <p:nvPr/>
        </p:nvSpPr>
        <p:spPr bwMode="auto">
          <a:xfrm>
            <a:off x="5764546" y="2840456"/>
            <a:ext cx="1582737" cy="2873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C00000"/>
              </a:solidFill>
            </a:endParaRPr>
          </a:p>
        </p:txBody>
      </p:sp>
      <p:sp>
        <p:nvSpPr>
          <p:cNvPr id="39" name="Rectangle 38"/>
          <p:cNvSpPr/>
          <p:nvPr/>
        </p:nvSpPr>
        <p:spPr bwMode="auto">
          <a:xfrm>
            <a:off x="5757862" y="3701800"/>
            <a:ext cx="1582737" cy="287337"/>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Tree>
    <p:extLst>
      <p:ext uri="{BB962C8B-B14F-4D97-AF65-F5344CB8AC3E}">
        <p14:creationId xmlns:p14="http://schemas.microsoft.com/office/powerpoint/2010/main" val="4098105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par>
                                <p:cTn id="45" presetID="2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22" presetClass="entr" presetSubtype="4"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p:bldP spid="34" grpId="0"/>
      <p:bldP spid="35" grpId="0"/>
      <p:bldP spid="36" grpId="0" animBg="1"/>
      <p:bldP spid="38" grpId="0" animBg="1"/>
      <p:bldP spid="3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dirty="0" smtClean="0"/>
              <a:t>Hashing (Recap)</a:t>
            </a:r>
            <a:endParaRPr dirty="0"/>
          </a:p>
        </p:txBody>
      </p:sp>
      <p:sp>
        <p:nvSpPr>
          <p:cNvPr id="28675" name="Rectangle 3"/>
          <p:cNvSpPr>
            <a:spLocks noGrp="1" noChangeArrowheads="1"/>
          </p:cNvSpPr>
          <p:nvPr>
            <p:ph sz="quarter" idx="17"/>
          </p:nvPr>
        </p:nvSpPr>
        <p:spPr>
          <a:xfrm>
            <a:off x="560564" y="1424974"/>
            <a:ext cx="8229600" cy="4916488"/>
          </a:xfrm>
        </p:spPr>
        <p:txBody>
          <a:bodyPr/>
          <a:lstStyle/>
          <a:p>
            <a:pPr marL="0" indent="0" eaLnBrk="1" hangingPunct="1">
              <a:lnSpc>
                <a:spcPct val="120000"/>
              </a:lnSpc>
              <a:buFont typeface="Monotype Sorts" pitchFamily="2" charset="2"/>
              <a:buNone/>
            </a:pPr>
            <a:r>
              <a:rPr lang="en-US" altLang="en-US" b="1" dirty="0">
                <a:solidFill>
                  <a:srgbClr val="C00000"/>
                </a:solidFill>
              </a:rPr>
              <a:t>Motivation: </a:t>
            </a:r>
            <a:r>
              <a:rPr lang="en-US" altLang="en-US" dirty="0"/>
              <a:t>To be able to assign a unique array index to every possible key that could occur in an </a:t>
            </a:r>
            <a:r>
              <a:rPr lang="en-US" altLang="en-US" dirty="0" smtClean="0"/>
              <a:t>application.</a:t>
            </a:r>
            <a:endParaRPr lang="en-US" altLang="en-US" dirty="0"/>
          </a:p>
          <a:p>
            <a:pPr lvl="1" eaLnBrk="1" hangingPunct="1">
              <a:lnSpc>
                <a:spcPct val="120000"/>
              </a:lnSpc>
            </a:pPr>
            <a:r>
              <a:rPr lang="en-US" altLang="en-US" sz="2400" dirty="0"/>
              <a:t>Key space may be too </a:t>
            </a:r>
            <a:r>
              <a:rPr lang="en-US" altLang="en-US" sz="2400" i="1" dirty="0">
                <a:solidFill>
                  <a:srgbClr val="C00000"/>
                </a:solidFill>
              </a:rPr>
              <a:t>large</a:t>
            </a:r>
            <a:r>
              <a:rPr lang="en-US" altLang="en-US" sz="2400" dirty="0"/>
              <a:t> for an array on the computer while only a </a:t>
            </a:r>
            <a:r>
              <a:rPr lang="en-US" altLang="en-US" sz="2400" i="1" dirty="0">
                <a:solidFill>
                  <a:srgbClr val="C00000"/>
                </a:solidFill>
              </a:rPr>
              <a:t>small</a:t>
            </a:r>
            <a:r>
              <a:rPr lang="en-US" altLang="en-US" sz="2400" dirty="0"/>
              <a:t> fraction of the key values will </a:t>
            </a:r>
            <a:r>
              <a:rPr lang="en-US" altLang="en-US" sz="2400" dirty="0" smtClean="0"/>
              <a:t>appear.</a:t>
            </a:r>
            <a:endParaRPr lang="en-US" altLang="en-US" sz="2400" dirty="0"/>
          </a:p>
          <a:p>
            <a:pPr lvl="1" eaLnBrk="1" hangingPunct="1">
              <a:lnSpc>
                <a:spcPct val="120000"/>
              </a:lnSpc>
            </a:pPr>
            <a:r>
              <a:rPr lang="en-US" altLang="en-US" sz="2400" dirty="0"/>
              <a:t>The purpose of hashing is to translate an extremely large key space into a reasonably small set of </a:t>
            </a:r>
            <a:r>
              <a:rPr lang="en-US" altLang="en-US" sz="2400" dirty="0" smtClean="0"/>
              <a:t>integers.</a:t>
            </a:r>
            <a:endParaRPr lang="en-US" altLang="en-US" sz="2400" dirty="0"/>
          </a:p>
          <a:p>
            <a:pPr lvl="1" eaLnBrk="1" hangingPunct="1">
              <a:lnSpc>
                <a:spcPct val="120000"/>
              </a:lnSpc>
            </a:pPr>
            <a:r>
              <a:rPr lang="en-US" altLang="en-US" sz="2400" dirty="0"/>
              <a:t>A </a:t>
            </a:r>
            <a:r>
              <a:rPr lang="en-US" altLang="en-US" sz="2400" u="sng" dirty="0">
                <a:solidFill>
                  <a:srgbClr val="C00000"/>
                </a:solidFill>
              </a:rPr>
              <a:t>hash function</a:t>
            </a:r>
            <a:r>
              <a:rPr lang="en-US" altLang="en-US" sz="2400" dirty="0">
                <a:solidFill>
                  <a:srgbClr val="C00000"/>
                </a:solidFill>
              </a:rPr>
              <a:t> </a:t>
            </a:r>
            <a:r>
              <a:rPr lang="en-US" altLang="en-US" sz="2400" dirty="0"/>
              <a:t>f: key space </a:t>
            </a:r>
            <a:r>
              <a:rPr lang="en-US" altLang="en-US" sz="2400" dirty="0">
                <a:sym typeface="Wingdings" panose="05000000000000000000" pitchFamily="2" charset="2"/>
              </a:rPr>
              <a:t></a:t>
            </a:r>
            <a:r>
              <a:rPr lang="en-US" altLang="en-US" sz="2400" dirty="0"/>
              <a:t> hash codes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fade">
                                      <p:cBhvr>
                                        <p:cTn id="7" dur="500"/>
                                        <p:tgtEl>
                                          <p:spTgt spid="2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fade">
                                      <p:cBhvr>
                                        <p:cTn id="12" dur="500"/>
                                        <p:tgtEl>
                                          <p:spTgt spid="2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animEffect transition="in" filter="fade">
                                      <p:cBhvr>
                                        <p:cTn id="17"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sz="quarter" idx="16"/>
          </p:nvPr>
        </p:nvSpPr>
        <p:spPr>
          <a:xfrm>
            <a:off x="338138" y="728663"/>
            <a:ext cx="7916862" cy="495300"/>
          </a:xfrm>
        </p:spPr>
        <p:txBody>
          <a:bodyPr/>
          <a:lstStyle/>
          <a:p>
            <a:pPr marL="455613" lvl="1" algn="ctr" eaLnBrk="1" hangingPunct="1">
              <a:lnSpc>
                <a:spcPct val="120000"/>
              </a:lnSpc>
            </a:pPr>
            <a:r>
              <a:rPr lang="en-US" altLang="en-US" sz="3200" b="1" dirty="0" smtClean="0">
                <a:solidFill>
                  <a:schemeClr val="bg1"/>
                </a:solidFill>
                <a:latin typeface="Arial" panose="020B0604020202020204" pitchFamily="34" charset="0"/>
              </a:rPr>
              <a:t>Hash Table</a:t>
            </a:r>
            <a:endParaRPr lang="en-US" altLang="en-US" sz="3200" b="1" dirty="0">
              <a:solidFill>
                <a:schemeClr val="bg1"/>
              </a:solidFill>
              <a:latin typeface="Arial" panose="020B0604020202020204" pitchFamily="34" charset="0"/>
            </a:endParaRPr>
          </a:p>
        </p:txBody>
      </p:sp>
      <p:sp>
        <p:nvSpPr>
          <p:cNvPr id="45059" name="Content Placeholder 2"/>
          <p:cNvSpPr>
            <a:spLocks noGrp="1"/>
          </p:cNvSpPr>
          <p:nvPr>
            <p:ph sz="quarter" idx="17"/>
          </p:nvPr>
        </p:nvSpPr>
        <p:spPr>
          <a:xfrm>
            <a:off x="339725" y="1344221"/>
            <a:ext cx="8229600" cy="3987800"/>
          </a:xfrm>
        </p:spPr>
        <p:txBody>
          <a:bodyPr/>
          <a:lstStyle/>
          <a:p>
            <a:pPr lvl="1" eaLnBrk="1" hangingPunct="1">
              <a:lnSpc>
                <a:spcPct val="120000"/>
              </a:lnSpc>
              <a:defRPr/>
            </a:pPr>
            <a:r>
              <a:rPr lang="en-US" altLang="en-US" sz="2400" dirty="0"/>
              <a:t>A </a:t>
            </a:r>
            <a:r>
              <a:rPr lang="en-US" altLang="en-US" sz="2400" dirty="0">
                <a:solidFill>
                  <a:srgbClr val="C00000"/>
                </a:solidFill>
              </a:rPr>
              <a:t>hash table </a:t>
            </a:r>
            <a:r>
              <a:rPr lang="en-US" altLang="en-US" sz="2400" dirty="0"/>
              <a:t>H is an array on indexes 0 .. m-1, each entry in the array is called a hash cell. </a:t>
            </a:r>
          </a:p>
          <a:p>
            <a:pPr marL="722313" lvl="1" indent="0" eaLnBrk="1" hangingPunct="1">
              <a:lnSpc>
                <a:spcPct val="120000"/>
              </a:lnSpc>
              <a:buNone/>
              <a:defRPr/>
            </a:pPr>
            <a:r>
              <a:rPr lang="en-US" altLang="en-US" sz="2400" dirty="0"/>
              <a:t>Example: a hash table of 200 entries.  </a:t>
            </a:r>
            <a:endParaRPr lang="en-US" altLang="en-US" sz="2400" dirty="0" smtClean="0"/>
          </a:p>
          <a:p>
            <a:pPr marL="722313" lvl="1" indent="0" eaLnBrk="1" hangingPunct="1">
              <a:lnSpc>
                <a:spcPct val="120000"/>
              </a:lnSpc>
              <a:buNone/>
              <a:defRPr/>
            </a:pPr>
            <a:r>
              <a:rPr lang="en-US" altLang="en-US" sz="2400" dirty="0" smtClean="0"/>
              <a:t>A </a:t>
            </a:r>
            <a:r>
              <a:rPr lang="en-US" altLang="en-US" sz="2400" dirty="0"/>
              <a:t>possible hash function:</a:t>
            </a:r>
          </a:p>
          <a:p>
            <a:pPr marL="457200" lvl="1" indent="0" eaLnBrk="1" hangingPunct="1">
              <a:lnSpc>
                <a:spcPct val="120000"/>
              </a:lnSpc>
              <a:buFont typeface="Wingdings" panose="05000000000000000000" pitchFamily="2" charset="2"/>
              <a:buNone/>
              <a:defRPr/>
            </a:pPr>
            <a:r>
              <a:rPr lang="en-US" altLang="en-US" sz="2400" dirty="0" smtClean="0"/>
              <a:t>	   f(k</a:t>
            </a:r>
            <a:r>
              <a:rPr lang="en-US" altLang="en-US" sz="2400" dirty="0"/>
              <a:t>) = k mod 200</a:t>
            </a:r>
          </a:p>
          <a:p>
            <a:pPr marL="457200" lvl="1" indent="0">
              <a:buNone/>
              <a:defRPr/>
            </a:pPr>
            <a:endParaRPr lang="en-US" altLang="en-US" sz="2400" dirty="0" smtClean="0">
              <a:solidFill>
                <a:srgbClr val="C00000"/>
              </a:solidFill>
            </a:endParaRPr>
          </a:p>
          <a:p>
            <a:pPr marL="457200" lvl="1" indent="0">
              <a:buNone/>
              <a:defRPr/>
            </a:pPr>
            <a:endParaRPr lang="en-US" altLang="en-US" sz="2400" dirty="0" smtClean="0">
              <a:solidFill>
                <a:srgbClr val="C00000"/>
              </a:solidFill>
            </a:endParaRPr>
          </a:p>
          <a:p>
            <a:pPr marL="722313" lvl="1" indent="0">
              <a:buNone/>
              <a:defRPr/>
            </a:pPr>
            <a:r>
              <a:rPr lang="en-US" altLang="en-US" sz="2400" dirty="0" smtClean="0">
                <a:solidFill>
                  <a:srgbClr val="C00000"/>
                </a:solidFill>
              </a:rPr>
              <a:t>Two </a:t>
            </a:r>
            <a:r>
              <a:rPr lang="en-US" altLang="en-US" sz="2400" dirty="0">
                <a:solidFill>
                  <a:srgbClr val="C00000"/>
                </a:solidFill>
              </a:rPr>
              <a:t>main issues in designing a hash table: </a:t>
            </a:r>
            <a:r>
              <a:rPr lang="en-US" altLang="en-US" sz="2400" dirty="0"/>
              <a:t> </a:t>
            </a:r>
          </a:p>
          <a:p>
            <a:pPr marL="1700213" lvl="2" indent="-528638">
              <a:buClr>
                <a:schemeClr val="tx1"/>
              </a:buClr>
              <a:buFontTx/>
              <a:buAutoNum type="arabicParenBoth"/>
              <a:defRPr/>
            </a:pPr>
            <a:r>
              <a:rPr lang="en-US" altLang="en-US" dirty="0" smtClean="0"/>
              <a:t>What </a:t>
            </a:r>
            <a:r>
              <a:rPr lang="en-US" altLang="en-US" dirty="0"/>
              <a:t>hash function to use?</a:t>
            </a:r>
          </a:p>
          <a:p>
            <a:pPr marL="1700213" lvl="2" indent="-528638">
              <a:buClr>
                <a:schemeClr val="tx1"/>
              </a:buClr>
              <a:buFontTx/>
              <a:buAutoNum type="arabicParenBoth"/>
              <a:defRPr/>
            </a:pPr>
            <a:r>
              <a:rPr lang="en-US" altLang="en-US" dirty="0"/>
              <a:t>H</a:t>
            </a:r>
            <a:r>
              <a:rPr lang="en-US" altLang="en-US" dirty="0" smtClean="0"/>
              <a:t>ow </a:t>
            </a:r>
            <a:r>
              <a:rPr lang="en-US" altLang="en-US" dirty="0"/>
              <a:t>to handle collisions?</a:t>
            </a:r>
          </a:p>
          <a:p>
            <a:pPr lvl="1" eaLnBrk="1" hangingPunct="1">
              <a:lnSpc>
                <a:spcPct val="120000"/>
              </a:lnSpc>
              <a:defRPr/>
            </a:pPr>
            <a:endParaRPr lang="en-US" altLang="en-US" sz="2400" dirty="0"/>
          </a:p>
          <a:p>
            <a:pPr marL="1428750" lvl="3" eaLnBrk="1" hangingPunct="1">
              <a:lnSpc>
                <a:spcPct val="120000"/>
              </a:lnSpc>
              <a:buFontTx/>
              <a:buNone/>
              <a:defRPr/>
            </a:pPr>
            <a:endParaRPr lang="en-US" altLang="en-US" sz="2400" dirty="0"/>
          </a:p>
          <a:p>
            <a:pPr marL="1428750" lvl="3" eaLnBrk="1" hangingPunct="1">
              <a:lnSpc>
                <a:spcPct val="120000"/>
              </a:lnSpc>
              <a:buFontTx/>
              <a:buNone/>
              <a:defRPr/>
            </a:pPr>
            <a:endParaRPr lang="en-US" altLang="en-US" sz="2400" dirty="0"/>
          </a:p>
          <a:p>
            <a:pPr eaLnBrk="1" hangingPunct="1">
              <a:defRPr/>
            </a:pPr>
            <a:endParaRPr lang="en-US" altLang="en-US" dirty="0"/>
          </a:p>
        </p:txBody>
      </p:sp>
      <p:sp>
        <p:nvSpPr>
          <p:cNvPr id="45060" name="Text Box 10"/>
          <p:cNvSpPr txBox="1">
            <a:spLocks noChangeArrowheads="1"/>
          </p:cNvSpPr>
          <p:nvPr/>
        </p:nvSpPr>
        <p:spPr bwMode="auto">
          <a:xfrm>
            <a:off x="4369758" y="3346612"/>
            <a:ext cx="3907965" cy="400110"/>
          </a:xfrm>
          <a:prstGeom prst="rect">
            <a:avLst/>
          </a:prstGeom>
          <a:solidFill>
            <a:srgbClr val="FFC000"/>
          </a:solidFill>
          <a:ln w="9525">
            <a:solidFill>
              <a:schemeClr val="tx1"/>
            </a:solidFill>
            <a:miter lim="800000"/>
            <a:headEnd/>
            <a:tailEnd/>
          </a:ln>
        </p:spPr>
        <p:txBody>
          <a:bodyPr wrap="square"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i="0" dirty="0">
                <a:solidFill>
                  <a:srgbClr val="C00000"/>
                </a:solidFill>
                <a:latin typeface="+mn-lt"/>
              </a:rPr>
              <a:t>Note: </a:t>
            </a:r>
            <a:r>
              <a:rPr lang="en-US" altLang="en-US" sz="2000" i="0" dirty="0">
                <a:latin typeface="+mn-lt"/>
              </a:rPr>
              <a:t>Not a good hash function.</a:t>
            </a:r>
          </a:p>
        </p:txBody>
      </p:sp>
      <p:sp>
        <p:nvSpPr>
          <p:cNvPr id="2" name="Rectangle 1"/>
          <p:cNvSpPr/>
          <p:nvPr/>
        </p:nvSpPr>
        <p:spPr>
          <a:xfrm>
            <a:off x="1034393" y="3866980"/>
            <a:ext cx="7220607" cy="830997"/>
          </a:xfrm>
          <a:prstGeom prst="rect">
            <a:avLst/>
          </a:prstGeom>
        </p:spPr>
        <p:txBody>
          <a:bodyPr wrap="square">
            <a:spAutoFit/>
          </a:bodyPr>
          <a:lstStyle/>
          <a:p>
            <a:r>
              <a:rPr lang="en-US" altLang="en-US" i="0" dirty="0"/>
              <a:t>When multiple keys are mapped to the same hash code, a </a:t>
            </a:r>
            <a:r>
              <a:rPr lang="en-US" altLang="en-US" i="0" dirty="0">
                <a:solidFill>
                  <a:srgbClr val="FF0000"/>
                </a:solidFill>
              </a:rPr>
              <a:t>collision</a:t>
            </a:r>
            <a:r>
              <a:rPr lang="en-US" altLang="en-US" i="0" dirty="0"/>
              <a:t> occurs.</a:t>
            </a:r>
            <a:endParaRPr lang="en-US" altLang="en-US" sz="2000" i="0" dirty="0"/>
          </a:p>
        </p:txBody>
      </p:sp>
    </p:spTree>
    <p:extLst>
      <p:ext uri="{BB962C8B-B14F-4D97-AF65-F5344CB8AC3E}">
        <p14:creationId xmlns:p14="http://schemas.microsoft.com/office/powerpoint/2010/main" val="3828169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500"/>
                                        <p:tgtEl>
                                          <p:spTgt spid="45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fade">
                                      <p:cBhvr>
                                        <p:cTn id="12" dur="500"/>
                                        <p:tgtEl>
                                          <p:spTgt spid="4505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animEffect transition="in" filter="fade">
                                      <p:cBhvr>
                                        <p:cTn id="15" dur="500"/>
                                        <p:tgtEl>
                                          <p:spTgt spid="450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060"/>
                                        </p:tgtEl>
                                        <p:attrNameLst>
                                          <p:attrName>style.visibility</p:attrName>
                                        </p:attrNameLst>
                                      </p:cBhvr>
                                      <p:to>
                                        <p:strVal val="visible"/>
                                      </p:to>
                                    </p:set>
                                    <p:animEffect transition="in" filter="fade">
                                      <p:cBhvr>
                                        <p:cTn id="20" dur="500"/>
                                        <p:tgtEl>
                                          <p:spTgt spid="4506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059">
                                            <p:txEl>
                                              <p:pRg st="6" end="6"/>
                                            </p:txEl>
                                          </p:spTgt>
                                        </p:tgtEl>
                                        <p:attrNameLst>
                                          <p:attrName>style.visibility</p:attrName>
                                        </p:attrNameLst>
                                      </p:cBhvr>
                                      <p:to>
                                        <p:strVal val="visible"/>
                                      </p:to>
                                    </p:set>
                                    <p:animEffect transition="in" filter="fade">
                                      <p:cBhvr>
                                        <p:cTn id="29" dur="500"/>
                                        <p:tgtEl>
                                          <p:spTgt spid="4505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5059">
                                            <p:txEl>
                                              <p:pRg st="7" end="7"/>
                                            </p:txEl>
                                          </p:spTgt>
                                        </p:tgtEl>
                                        <p:attrNameLst>
                                          <p:attrName>style.visibility</p:attrName>
                                        </p:attrNameLst>
                                      </p:cBhvr>
                                      <p:to>
                                        <p:strVal val="visible"/>
                                      </p:to>
                                    </p:set>
                                    <p:animEffect transition="in" filter="fade">
                                      <p:cBhvr>
                                        <p:cTn id="34" dur="500"/>
                                        <p:tgtEl>
                                          <p:spTgt spid="4505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5059">
                                            <p:txEl>
                                              <p:pRg st="8" end="8"/>
                                            </p:txEl>
                                          </p:spTgt>
                                        </p:tgtEl>
                                        <p:attrNameLst>
                                          <p:attrName>style.visibility</p:attrName>
                                        </p:attrNameLst>
                                      </p:cBhvr>
                                      <p:to>
                                        <p:strVal val="visible"/>
                                      </p:to>
                                    </p:set>
                                    <p:animEffect transition="in" filter="fade">
                                      <p:cBhvr>
                                        <p:cTn id="39"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dirty="0"/>
              <a:t>Hash </a:t>
            </a:r>
            <a:r>
              <a:rPr dirty="0" smtClean="0"/>
              <a:t>Functions</a:t>
            </a:r>
            <a:endParaRPr dirty="0"/>
          </a:p>
        </p:txBody>
      </p:sp>
      <p:sp>
        <p:nvSpPr>
          <p:cNvPr id="102403" name="Rectangle 3"/>
          <p:cNvSpPr>
            <a:spLocks noGrp="1" noChangeArrowheads="1"/>
          </p:cNvSpPr>
          <p:nvPr>
            <p:ph sz="quarter" idx="17"/>
          </p:nvPr>
        </p:nvSpPr>
        <p:spPr>
          <a:xfrm>
            <a:off x="457200" y="1471613"/>
            <a:ext cx="8229600" cy="2520950"/>
          </a:xfrm>
        </p:spPr>
        <p:txBody>
          <a:bodyPr/>
          <a:lstStyle/>
          <a:p>
            <a:pPr eaLnBrk="1" hangingPunct="1">
              <a:lnSpc>
                <a:spcPct val="110000"/>
              </a:lnSpc>
              <a:spcBef>
                <a:spcPts val="1200"/>
              </a:spcBef>
            </a:pPr>
            <a:r>
              <a:rPr lang="en-US" altLang="en-US" dirty="0"/>
              <a:t>A hash function </a:t>
            </a:r>
            <a:r>
              <a:rPr lang="en-US" altLang="en-US" b="1" dirty="0">
                <a:solidFill>
                  <a:srgbClr val="C00000"/>
                </a:solidFill>
              </a:rPr>
              <a:t>MUST</a:t>
            </a:r>
            <a:r>
              <a:rPr lang="en-US" altLang="en-US" dirty="0">
                <a:solidFill>
                  <a:srgbClr val="C00000"/>
                </a:solidFill>
              </a:rPr>
              <a:t> </a:t>
            </a:r>
            <a:r>
              <a:rPr lang="en-US" altLang="en-US" dirty="0"/>
              <a:t>return a value within the hash table range. </a:t>
            </a:r>
          </a:p>
          <a:p>
            <a:pPr eaLnBrk="1" hangingPunct="1">
              <a:lnSpc>
                <a:spcPct val="110000"/>
              </a:lnSpc>
              <a:spcBef>
                <a:spcPts val="1200"/>
              </a:spcBef>
            </a:pPr>
            <a:r>
              <a:rPr lang="en-US" altLang="en-US" dirty="0"/>
              <a:t>It should achieve an even distribution of the keys that actually occur across the range of indices</a:t>
            </a:r>
          </a:p>
          <a:p>
            <a:pPr eaLnBrk="1" hangingPunct="1">
              <a:lnSpc>
                <a:spcPct val="110000"/>
              </a:lnSpc>
              <a:spcBef>
                <a:spcPts val="1200"/>
              </a:spcBef>
            </a:pPr>
            <a:r>
              <a:rPr lang="en-US" altLang="en-US" dirty="0"/>
              <a:t>It should be easy and quick to compute </a:t>
            </a:r>
          </a:p>
        </p:txBody>
      </p:sp>
      <p:sp>
        <p:nvSpPr>
          <p:cNvPr id="43013" name="Text Box 5"/>
          <p:cNvSpPr txBox="1">
            <a:spLocks noChangeArrowheads="1"/>
          </p:cNvSpPr>
          <p:nvPr/>
        </p:nvSpPr>
        <p:spPr bwMode="auto">
          <a:xfrm>
            <a:off x="533400" y="3992513"/>
            <a:ext cx="7276070" cy="2308324"/>
          </a:xfrm>
          <a:prstGeom prst="rect">
            <a:avLst/>
          </a:prstGeom>
          <a:solidFill>
            <a:schemeClr val="bg1">
              <a:lumMod val="95000"/>
            </a:schemeClr>
          </a:solidFill>
          <a:ln>
            <a:solidFill>
              <a:schemeClr val="bg2"/>
            </a:solidFill>
          </a:ln>
          <a:extLst/>
        </p:spPr>
        <p:txBody>
          <a:bodyPr wrap="square"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b="1" i="0" dirty="0" smtClean="0">
                <a:solidFill>
                  <a:srgbClr val="C00000"/>
                </a:solidFill>
                <a:latin typeface="+mn-lt"/>
              </a:rPr>
              <a:t>Tips</a:t>
            </a:r>
            <a:endParaRPr lang="en-US" altLang="en-US" b="1" i="0" dirty="0">
              <a:solidFill>
                <a:srgbClr val="C00000"/>
              </a:solidFill>
              <a:latin typeface="+mn-lt"/>
            </a:endParaRPr>
          </a:p>
          <a:p>
            <a:pPr marL="342900" indent="-342900">
              <a:buFont typeface="Arial" panose="020B0604020202020204" pitchFamily="34" charset="0"/>
              <a:buChar char="•"/>
              <a:defRPr/>
            </a:pPr>
            <a:r>
              <a:rPr lang="en-US" altLang="en-US" sz="2000" i="0" dirty="0">
                <a:latin typeface="+mn-lt"/>
              </a:rPr>
              <a:t>If we know nothing about the incoming key distribution, evenly distribute the key range over the hash table slots while avoiding obvious opportunities for clustering.</a:t>
            </a:r>
          </a:p>
          <a:p>
            <a:pPr marL="342900" indent="-342900">
              <a:buFont typeface="Arial" panose="020B0604020202020204" pitchFamily="34" charset="0"/>
              <a:buChar char="•"/>
              <a:defRPr/>
            </a:pPr>
            <a:r>
              <a:rPr lang="en-US" altLang="en-US" sz="2000" i="0" dirty="0">
                <a:latin typeface="+mn-lt"/>
              </a:rPr>
              <a:t>If we have knowledge of the incoming distribution, use a </a:t>
            </a:r>
            <a:r>
              <a:rPr lang="en-US" altLang="en-US" sz="2000" i="0" dirty="0" smtClean="0">
                <a:latin typeface="+mn-lt"/>
              </a:rPr>
              <a:t>distribution-</a:t>
            </a:r>
            <a:r>
              <a:rPr lang="en-US" altLang="en-US" sz="2000" i="0" dirty="0" err="1" smtClean="0">
                <a:latin typeface="+mn-lt"/>
              </a:rPr>
              <a:t>dependant</a:t>
            </a:r>
            <a:r>
              <a:rPr lang="en-US" altLang="en-US" sz="2000" i="0" dirty="0" smtClean="0">
                <a:latin typeface="+mn-lt"/>
              </a:rPr>
              <a:t> </a:t>
            </a:r>
            <a:r>
              <a:rPr lang="en-US" altLang="en-US" sz="2000" i="0" dirty="0">
                <a:latin typeface="+mn-lt"/>
              </a:rPr>
              <a:t>hash function.</a:t>
            </a:r>
          </a:p>
          <a:p>
            <a:pPr>
              <a:defRPr/>
            </a:pPr>
            <a:endParaRPr lang="en-US" altLang="en-US" sz="2000" i="0" dirty="0">
              <a:latin typeface="+mn-lt"/>
            </a:endParaRPr>
          </a:p>
        </p:txBody>
      </p:sp>
    </p:spTree>
    <p:extLst>
      <p:ext uri="{BB962C8B-B14F-4D97-AF65-F5344CB8AC3E}">
        <p14:creationId xmlns:p14="http://schemas.microsoft.com/office/powerpoint/2010/main" val="3432661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fade">
                                      <p:cBhvr>
                                        <p:cTn id="7" dur="500"/>
                                        <p:tgtEl>
                                          <p:spTgt spid="102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03">
                                            <p:txEl>
                                              <p:pRg st="2" end="2"/>
                                            </p:txEl>
                                          </p:spTgt>
                                        </p:tgtEl>
                                        <p:attrNameLst>
                                          <p:attrName>style.visibility</p:attrName>
                                        </p:attrNameLst>
                                      </p:cBhvr>
                                      <p:to>
                                        <p:strVal val="visible"/>
                                      </p:to>
                                    </p:set>
                                    <p:animEffect transition="in" filter="fade">
                                      <p:cBhvr>
                                        <p:cTn id="12" dur="500"/>
                                        <p:tgtEl>
                                          <p:spTgt spid="102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013">
                                            <p:bg/>
                                          </p:spTgt>
                                        </p:tgtEl>
                                        <p:attrNameLst>
                                          <p:attrName>style.visibility</p:attrName>
                                        </p:attrNameLst>
                                      </p:cBhvr>
                                      <p:to>
                                        <p:strVal val="visible"/>
                                      </p:to>
                                    </p:set>
                                    <p:animEffect transition="in" filter="fade">
                                      <p:cBhvr>
                                        <p:cTn id="17" dur="500"/>
                                        <p:tgtEl>
                                          <p:spTgt spid="43013">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013">
                                            <p:txEl>
                                              <p:pRg st="0" end="0"/>
                                            </p:txEl>
                                          </p:spTgt>
                                        </p:tgtEl>
                                        <p:attrNameLst>
                                          <p:attrName>style.visibility</p:attrName>
                                        </p:attrNameLst>
                                      </p:cBhvr>
                                      <p:to>
                                        <p:strVal val="visible"/>
                                      </p:to>
                                    </p:set>
                                    <p:animEffect transition="in" filter="fade">
                                      <p:cBhvr>
                                        <p:cTn id="20" dur="500"/>
                                        <p:tgtEl>
                                          <p:spTgt spid="4301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013">
                                            <p:txEl>
                                              <p:pRg st="1" end="1"/>
                                            </p:txEl>
                                          </p:spTgt>
                                        </p:tgtEl>
                                        <p:attrNameLst>
                                          <p:attrName>style.visibility</p:attrName>
                                        </p:attrNameLst>
                                      </p:cBhvr>
                                      <p:to>
                                        <p:strVal val="visible"/>
                                      </p:to>
                                    </p:set>
                                    <p:animEffect transition="in" filter="fade">
                                      <p:cBhvr>
                                        <p:cTn id="23" dur="500"/>
                                        <p:tgtEl>
                                          <p:spTgt spid="4301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013">
                                            <p:txEl>
                                              <p:pRg st="2" end="2"/>
                                            </p:txEl>
                                          </p:spTgt>
                                        </p:tgtEl>
                                        <p:attrNameLst>
                                          <p:attrName>style.visibility</p:attrName>
                                        </p:attrNameLst>
                                      </p:cBhvr>
                                      <p:to>
                                        <p:strVal val="visible"/>
                                      </p:to>
                                    </p:set>
                                    <p:animEffect transition="in" filter="fade">
                                      <p:cBhvr>
                                        <p:cTn id="28" dur="500"/>
                                        <p:tgtEl>
                                          <p:spTgt spid="430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dirty="0" smtClean="0"/>
              <a:t>Hash Function (Example 1)</a:t>
            </a:r>
            <a:endParaRPr altLang="en-US" dirty="0"/>
          </a:p>
        </p:txBody>
      </p:sp>
      <p:sp>
        <p:nvSpPr>
          <p:cNvPr id="3" name="Content Placeholder 2"/>
          <p:cNvSpPr>
            <a:spLocks noGrp="1"/>
          </p:cNvSpPr>
          <p:nvPr>
            <p:ph sz="quarter" idx="17"/>
          </p:nvPr>
        </p:nvSpPr>
        <p:spPr>
          <a:xfrm>
            <a:off x="-39688" y="1289050"/>
            <a:ext cx="8697913" cy="5006975"/>
          </a:xfrm>
        </p:spPr>
        <p:txBody>
          <a:bodyPr/>
          <a:lstStyle/>
          <a:p>
            <a:pPr marL="1028700" lvl="1" indent="-514350" eaLnBrk="1" hangingPunct="1">
              <a:spcAft>
                <a:spcPct val="30000"/>
              </a:spcAft>
              <a:buClr>
                <a:schemeClr val="tx1"/>
              </a:buClr>
              <a:buFont typeface="+mj-lt"/>
              <a:buAutoNum type="romanLcPeriod"/>
              <a:defRPr/>
            </a:pPr>
            <a:r>
              <a:rPr lang="en-US" altLang="en-US" b="1" dirty="0" smtClean="0"/>
              <a:t>Mod </a:t>
            </a:r>
            <a:r>
              <a:rPr lang="en-US" altLang="en-US" b="1" dirty="0"/>
              <a:t>Table </a:t>
            </a:r>
            <a:r>
              <a:rPr lang="en-US" altLang="en-US" b="1" dirty="0" smtClean="0"/>
              <a:t>Size</a:t>
            </a:r>
            <a:endParaRPr lang="en-US" altLang="en-US" b="1" dirty="0"/>
          </a:p>
          <a:p>
            <a:pPr marL="977900" lvl="1" indent="0" eaLnBrk="1" hangingPunct="1">
              <a:spcAft>
                <a:spcPct val="30000"/>
              </a:spcAft>
              <a:buFont typeface="Wingdings" panose="05000000000000000000" pitchFamily="2" charset="2"/>
              <a:buNone/>
              <a:defRPr/>
            </a:pPr>
            <a:r>
              <a:rPr lang="en-US" altLang="en-US" dirty="0"/>
              <a:t>	</a:t>
            </a:r>
            <a:r>
              <a:rPr lang="en-US" altLang="en-US" b="1" dirty="0" err="1" smtClean="0"/>
              <a:t>int</a:t>
            </a:r>
            <a:r>
              <a:rPr lang="en-US" altLang="en-US" b="1" dirty="0" smtClean="0"/>
              <a:t> h(</a:t>
            </a:r>
            <a:r>
              <a:rPr lang="en-US" altLang="en-US" b="1" dirty="0" err="1" smtClean="0"/>
              <a:t>int</a:t>
            </a:r>
            <a:r>
              <a:rPr lang="en-US" altLang="en-US" b="1" dirty="0" smtClean="0"/>
              <a:t> x) </a:t>
            </a:r>
            <a:r>
              <a:rPr lang="en-US" altLang="en-US" dirty="0" smtClean="0"/>
              <a:t>{</a:t>
            </a:r>
          </a:p>
          <a:p>
            <a:pPr marL="977900" lvl="1" indent="0" eaLnBrk="1" hangingPunct="1">
              <a:spcAft>
                <a:spcPct val="30000"/>
              </a:spcAft>
              <a:buFont typeface="Wingdings" panose="05000000000000000000" pitchFamily="2" charset="2"/>
              <a:buNone/>
              <a:defRPr/>
            </a:pPr>
            <a:r>
              <a:rPr lang="en-US" altLang="en-US" dirty="0" smtClean="0"/>
              <a:t>		return(x % 16);</a:t>
            </a:r>
          </a:p>
          <a:p>
            <a:pPr marL="977900" lvl="1" indent="0" eaLnBrk="1" hangingPunct="1">
              <a:spcAft>
                <a:spcPct val="30000"/>
              </a:spcAft>
              <a:buFont typeface="Wingdings" panose="05000000000000000000" pitchFamily="2" charset="2"/>
              <a:buNone/>
              <a:defRPr/>
            </a:pPr>
            <a:r>
              <a:rPr lang="en-US" altLang="en-US" dirty="0" smtClean="0"/>
              <a:t>		}</a:t>
            </a:r>
          </a:p>
          <a:p>
            <a:pPr lvl="3" eaLnBrk="1" hangingPunct="1">
              <a:spcAft>
                <a:spcPct val="30000"/>
              </a:spcAft>
              <a:buFont typeface="Arial" panose="020B0604020202020204" pitchFamily="34" charset="0"/>
              <a:buChar char="•"/>
              <a:defRPr/>
            </a:pPr>
            <a:r>
              <a:rPr lang="en-US" altLang="en-US" dirty="0" smtClean="0"/>
              <a:t>This function is entirely dependent on lower 4 bits of key.  </a:t>
            </a:r>
          </a:p>
          <a:p>
            <a:pPr lvl="3" eaLnBrk="1" hangingPunct="1">
              <a:spcAft>
                <a:spcPct val="30000"/>
              </a:spcAft>
              <a:buFont typeface="Arial" panose="020B0604020202020204" pitchFamily="34" charset="0"/>
              <a:buChar char="•"/>
              <a:defRPr/>
            </a:pPr>
            <a:r>
              <a:rPr lang="en-US" altLang="en-US" dirty="0" smtClean="0">
                <a:solidFill>
                  <a:srgbClr val="C00000"/>
                </a:solidFill>
              </a:rPr>
              <a:t>The </a:t>
            </a:r>
            <a:r>
              <a:rPr lang="en-US" altLang="en-US" dirty="0">
                <a:solidFill>
                  <a:srgbClr val="C00000"/>
                </a:solidFill>
              </a:rPr>
              <a:t>best table size is often a prime number.</a:t>
            </a:r>
          </a:p>
          <a:p>
            <a:pPr marL="1028700" lvl="1" indent="-514350" eaLnBrk="1" hangingPunct="1">
              <a:spcAft>
                <a:spcPct val="30000"/>
              </a:spcAft>
              <a:buClr>
                <a:schemeClr val="tx1"/>
              </a:buClr>
              <a:buFont typeface="+mj-lt"/>
              <a:buAutoNum type="romanLcPeriod" startAt="2"/>
              <a:defRPr/>
            </a:pPr>
            <a:r>
              <a:rPr lang="en-US" altLang="en-US" b="1" dirty="0"/>
              <a:t>The Folding Method </a:t>
            </a:r>
            <a:r>
              <a:rPr lang="en-US" altLang="en-US" dirty="0"/>
              <a:t>(All bits contribute to the result</a:t>
            </a:r>
            <a:r>
              <a:rPr lang="en-US" altLang="en-US" dirty="0" smtClean="0"/>
              <a:t>):</a:t>
            </a:r>
            <a:endParaRPr lang="en-US" altLang="en-US" dirty="0"/>
          </a:p>
          <a:p>
            <a:pPr lvl="3" eaLnBrk="1" hangingPunct="1">
              <a:spcAft>
                <a:spcPct val="30000"/>
              </a:spcAft>
              <a:buFont typeface="Arial" panose="020B0604020202020204" pitchFamily="34" charset="0"/>
              <a:buChar char="•"/>
              <a:defRPr/>
            </a:pPr>
            <a:r>
              <a:rPr lang="en-US" altLang="en-US" dirty="0"/>
              <a:t>Partition the key into several parts and combine the parts in a convenient way (e.g. addition or multiplication).</a:t>
            </a:r>
          </a:p>
          <a:p>
            <a:pPr lvl="3" eaLnBrk="1" hangingPunct="1">
              <a:spcAft>
                <a:spcPct val="30000"/>
              </a:spcAft>
              <a:buFont typeface="Arial" panose="020B0604020202020204" pitchFamily="34" charset="0"/>
              <a:buChar char="•"/>
              <a:defRPr/>
            </a:pPr>
            <a:r>
              <a:rPr lang="en-US" altLang="en-US" dirty="0"/>
              <a:t>Example (Mid-square method): </a:t>
            </a:r>
          </a:p>
          <a:p>
            <a:pPr marL="1973263" lvl="3" indent="0" eaLnBrk="1" hangingPunct="1">
              <a:spcAft>
                <a:spcPct val="30000"/>
              </a:spcAft>
              <a:buFont typeface="Wingdings" panose="05000000000000000000" pitchFamily="2" charset="2"/>
              <a:buNone/>
              <a:defRPr/>
            </a:pPr>
            <a:r>
              <a:rPr lang="en-US" altLang="en-US" dirty="0"/>
              <a:t>Square the key value, take the middle r </a:t>
            </a:r>
            <a:r>
              <a:rPr lang="en-US" altLang="en-US" dirty="0" smtClean="0"/>
              <a:t>bits</a:t>
            </a:r>
            <a:br>
              <a:rPr lang="en-US" altLang="en-US" dirty="0" smtClean="0"/>
            </a:br>
            <a:r>
              <a:rPr lang="en-US" altLang="en-US" dirty="0" smtClean="0"/>
              <a:t>(from </a:t>
            </a:r>
            <a:r>
              <a:rPr lang="en-US" altLang="en-US" dirty="0"/>
              <a:t>the </a:t>
            </a:r>
            <a:r>
              <a:rPr lang="en-US" altLang="en-US" dirty="0" smtClean="0"/>
              <a:t>result) for </a:t>
            </a:r>
            <a:r>
              <a:rPr lang="en-US" altLang="en-US" dirty="0"/>
              <a:t>a hash table of 2</a:t>
            </a:r>
            <a:r>
              <a:rPr lang="en-US" altLang="en-US" baseline="30000" dirty="0"/>
              <a:t>r</a:t>
            </a:r>
            <a:r>
              <a:rPr lang="en-US" altLang="en-US" dirty="0"/>
              <a:t> slots.</a:t>
            </a:r>
          </a:p>
          <a:p>
            <a:pPr eaLnBrk="1" hangingPunct="1">
              <a:defRPr/>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50863" y="3660775"/>
            <a:ext cx="8593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i="1">
                <a:solidFill>
                  <a:schemeClr val="tx1"/>
                </a:solidFill>
                <a:latin typeface="Arial" pitchFamily="34" charset="0"/>
              </a:defRPr>
            </a:lvl1pPr>
            <a:lvl2pPr>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marL="514350" indent="-514350">
              <a:buClr>
                <a:schemeClr val="tx1"/>
              </a:buClr>
              <a:buFont typeface="+mj-lt"/>
              <a:buAutoNum type="romanLcPeriod" startAt="3"/>
              <a:defRPr/>
            </a:pPr>
            <a:r>
              <a:rPr lang="en-US" altLang="en-US" sz="2000" b="1" i="0" dirty="0">
                <a:latin typeface="+mn-lt"/>
              </a:rPr>
              <a:t>Multiplicative Congruential method</a:t>
            </a:r>
            <a:r>
              <a:rPr lang="en-US" altLang="en-US" sz="2000" i="0" dirty="0">
                <a:latin typeface="+mn-lt"/>
              </a:rPr>
              <a:t> </a:t>
            </a:r>
            <a:r>
              <a:rPr lang="en-US" altLang="en-US" sz="2000" i="0" dirty="0" smtClean="0">
                <a:latin typeface="+mn-lt"/>
              </a:rPr>
              <a:t>(pseudo-number generator):</a:t>
            </a:r>
            <a:endParaRPr lang="en-US" altLang="en-US" sz="2000" i="0" dirty="0">
              <a:latin typeface="+mn-lt"/>
            </a:endParaRPr>
          </a:p>
        </p:txBody>
      </p:sp>
      <p:sp>
        <p:nvSpPr>
          <p:cNvPr id="44035" name="Text Box 3"/>
          <p:cNvSpPr txBox="1">
            <a:spLocks noChangeArrowheads="1"/>
          </p:cNvSpPr>
          <p:nvPr/>
        </p:nvSpPr>
        <p:spPr bwMode="auto">
          <a:xfrm>
            <a:off x="541338" y="1381125"/>
            <a:ext cx="4510088"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r>
              <a:rPr lang="en-US" altLang="en-US" sz="2200" b="1" i="0" dirty="0">
                <a:latin typeface="+mn-lt"/>
              </a:rPr>
              <a:t> </a:t>
            </a:r>
            <a:r>
              <a:rPr lang="en-US" altLang="en-US" sz="2200" b="1" i="0" dirty="0" err="1">
                <a:latin typeface="+mn-lt"/>
              </a:rPr>
              <a:t>int</a:t>
            </a:r>
            <a:r>
              <a:rPr lang="en-US" altLang="en-US" sz="2200" b="1" i="0" dirty="0">
                <a:latin typeface="+mn-lt"/>
              </a:rPr>
              <a:t> h(char x[10]) </a:t>
            </a:r>
            <a:endParaRPr lang="en-US" altLang="en-US" sz="2200" b="1" i="0" dirty="0" smtClean="0">
              <a:solidFill>
                <a:srgbClr val="008000"/>
              </a:solidFill>
              <a:latin typeface="+mn-lt"/>
            </a:endParaRPr>
          </a:p>
          <a:p>
            <a:pPr>
              <a:defRPr/>
            </a:pPr>
            <a:r>
              <a:rPr lang="en-US" altLang="en-US" sz="2200" i="0" dirty="0" smtClean="0">
                <a:latin typeface="+mn-lt"/>
              </a:rPr>
              <a:t> {	</a:t>
            </a:r>
            <a:r>
              <a:rPr lang="en-US" altLang="en-US" sz="2200" i="0" dirty="0" err="1" smtClean="0">
                <a:latin typeface="+mn-lt"/>
              </a:rPr>
              <a:t>int</a:t>
            </a:r>
            <a:r>
              <a:rPr lang="en-US" altLang="en-US" sz="2200" i="0" dirty="0" smtClean="0">
                <a:latin typeface="+mn-lt"/>
              </a:rPr>
              <a:t> </a:t>
            </a:r>
            <a:r>
              <a:rPr lang="en-US" altLang="en-US" sz="2200" i="0" dirty="0" err="1" smtClean="0">
                <a:latin typeface="+mn-lt"/>
              </a:rPr>
              <a:t>i</a:t>
            </a:r>
            <a:r>
              <a:rPr lang="en-US" altLang="en-US" sz="2200" i="0" dirty="0" smtClean="0">
                <a:latin typeface="+mn-lt"/>
              </a:rPr>
              <a:t>, sum;</a:t>
            </a:r>
          </a:p>
          <a:p>
            <a:pPr>
              <a:defRPr/>
            </a:pPr>
            <a:r>
              <a:rPr lang="en-US" altLang="en-US" sz="2200" i="0" dirty="0">
                <a:latin typeface="+mn-lt"/>
              </a:rPr>
              <a:t>	for (sum=0, </a:t>
            </a:r>
            <a:r>
              <a:rPr lang="en-US" altLang="en-US" sz="2200" i="0" dirty="0" err="1">
                <a:latin typeface="+mn-lt"/>
              </a:rPr>
              <a:t>i</a:t>
            </a:r>
            <a:r>
              <a:rPr lang="en-US" altLang="en-US" sz="2200" i="0" dirty="0">
                <a:latin typeface="+mn-lt"/>
              </a:rPr>
              <a:t>=0; </a:t>
            </a:r>
            <a:r>
              <a:rPr lang="en-US" altLang="en-US" sz="2200" i="0" dirty="0" err="1">
                <a:latin typeface="+mn-lt"/>
              </a:rPr>
              <a:t>i</a:t>
            </a:r>
            <a:r>
              <a:rPr lang="en-US" altLang="en-US" sz="2200" i="0" dirty="0">
                <a:latin typeface="+mn-lt"/>
              </a:rPr>
              <a:t> &lt; 10; </a:t>
            </a:r>
            <a:r>
              <a:rPr lang="en-US" altLang="en-US" sz="2200" i="0" dirty="0" err="1">
                <a:latin typeface="+mn-lt"/>
              </a:rPr>
              <a:t>i</a:t>
            </a:r>
            <a:r>
              <a:rPr lang="en-US" altLang="en-US" sz="2200" i="0" dirty="0">
                <a:latin typeface="+mn-lt"/>
              </a:rPr>
              <a:t>++)</a:t>
            </a:r>
          </a:p>
          <a:p>
            <a:pPr>
              <a:defRPr/>
            </a:pPr>
            <a:r>
              <a:rPr lang="en-US" altLang="en-US" sz="2200" i="0" dirty="0">
                <a:latin typeface="+mn-lt"/>
              </a:rPr>
              <a:t>		sum += (</a:t>
            </a:r>
            <a:r>
              <a:rPr lang="en-US" altLang="en-US" sz="2200" i="0" dirty="0" err="1">
                <a:latin typeface="+mn-lt"/>
              </a:rPr>
              <a:t>int</a:t>
            </a:r>
            <a:r>
              <a:rPr lang="en-US" altLang="en-US" sz="2200" i="0" dirty="0">
                <a:latin typeface="+mn-lt"/>
              </a:rPr>
              <a:t>) x[</a:t>
            </a:r>
            <a:r>
              <a:rPr lang="en-US" altLang="en-US" sz="2200" i="0" dirty="0" err="1">
                <a:latin typeface="+mn-lt"/>
              </a:rPr>
              <a:t>i</a:t>
            </a:r>
            <a:r>
              <a:rPr lang="en-US" altLang="en-US" sz="2200" i="0" dirty="0">
                <a:latin typeface="+mn-lt"/>
              </a:rPr>
              <a:t>];</a:t>
            </a:r>
          </a:p>
          <a:p>
            <a:pPr>
              <a:defRPr/>
            </a:pPr>
            <a:r>
              <a:rPr lang="en-US" altLang="en-US" sz="2200" i="0" dirty="0">
                <a:latin typeface="+mn-lt"/>
              </a:rPr>
              <a:t>	return(sum % M);</a:t>
            </a:r>
          </a:p>
          <a:p>
            <a:pPr>
              <a:defRPr/>
            </a:pPr>
            <a:r>
              <a:rPr lang="en-US" altLang="en-US" sz="2200" i="0" dirty="0">
                <a:latin typeface="+mn-lt"/>
              </a:rPr>
              <a:t> }</a:t>
            </a:r>
          </a:p>
        </p:txBody>
      </p:sp>
      <p:sp>
        <p:nvSpPr>
          <p:cNvPr id="2" name="Text Placeholder 1"/>
          <p:cNvSpPr>
            <a:spLocks noGrp="1"/>
          </p:cNvSpPr>
          <p:nvPr>
            <p:ph type="body" sz="quarter" idx="16"/>
          </p:nvPr>
        </p:nvSpPr>
        <p:spPr>
          <a:xfrm>
            <a:off x="338138" y="728663"/>
            <a:ext cx="7916862" cy="495300"/>
          </a:xfrm>
        </p:spPr>
        <p:txBody>
          <a:bodyPr/>
          <a:lstStyle/>
          <a:p>
            <a:pPr>
              <a:defRPr/>
            </a:pPr>
            <a:r>
              <a:rPr lang="en-GB" altLang="en-US" dirty="0"/>
              <a:t>Hash Function (Example </a:t>
            </a:r>
            <a:r>
              <a:rPr lang="en-GB" altLang="en-US" dirty="0" smtClean="0"/>
              <a:t>2)</a:t>
            </a:r>
            <a:endParaRPr lang="en-GB" altLang="en-US" dirty="0"/>
          </a:p>
        </p:txBody>
      </p:sp>
      <p:sp>
        <p:nvSpPr>
          <p:cNvPr id="4" name="Rectangle 3"/>
          <p:cNvSpPr/>
          <p:nvPr/>
        </p:nvSpPr>
        <p:spPr>
          <a:xfrm>
            <a:off x="1092439" y="4046955"/>
            <a:ext cx="5304214" cy="187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eaLnBrk="1" hangingPunct="1"/>
            <a:r>
              <a:rPr lang="en-US" altLang="en-US" sz="2000" b="1" i="0" dirty="0">
                <a:solidFill>
                  <a:srgbClr val="C00000"/>
                </a:solidFill>
              </a:rPr>
              <a:t>Step 1: </a:t>
            </a:r>
            <a:r>
              <a:rPr lang="en-US" altLang="en-US" sz="2000" i="0" dirty="0">
                <a:solidFill>
                  <a:schemeClr val="tx1"/>
                </a:solidFill>
              </a:rPr>
              <a:t>Choose the hash table size, h.</a:t>
            </a:r>
          </a:p>
          <a:p>
            <a:pPr lvl="1" eaLnBrk="1" hangingPunct="1"/>
            <a:r>
              <a:rPr lang="en-US" altLang="en-US" sz="2000" b="1" i="0" dirty="0">
                <a:solidFill>
                  <a:srgbClr val="C00000"/>
                </a:solidFill>
              </a:rPr>
              <a:t>Step 2: </a:t>
            </a:r>
            <a:r>
              <a:rPr lang="en-US" altLang="en-US" sz="2000" i="0" dirty="0">
                <a:solidFill>
                  <a:schemeClr val="tx1"/>
                </a:solidFill>
              </a:rPr>
              <a:t>Choose the multiplier, </a:t>
            </a:r>
            <a:r>
              <a:rPr lang="en-US" altLang="en-US" sz="2000" b="1" i="0" dirty="0">
                <a:solidFill>
                  <a:schemeClr val="tx1"/>
                </a:solidFill>
              </a:rPr>
              <a:t>a</a:t>
            </a:r>
          </a:p>
          <a:p>
            <a:pPr lvl="1" eaLnBrk="1" hangingPunct="1"/>
            <a:r>
              <a:rPr lang="en-US" altLang="en-US" sz="2000" i="0" dirty="0">
                <a:solidFill>
                  <a:schemeClr val="tx1"/>
                </a:solidFill>
              </a:rPr>
              <a:t>		</a:t>
            </a:r>
            <a:r>
              <a:rPr lang="en-US" altLang="en-US" sz="2000" b="1" i="0" dirty="0">
                <a:solidFill>
                  <a:schemeClr val="tx1"/>
                </a:solidFill>
              </a:rPr>
              <a:t>a = 8 </a:t>
            </a:r>
            <a:r>
              <a:rPr lang="en-US" altLang="en-US" sz="2000" b="1" i="0" dirty="0">
                <a:solidFill>
                  <a:schemeClr val="tx1"/>
                </a:solidFill>
                <a:sym typeface="Symbol" pitchFamily="18" charset="2"/>
              </a:rPr>
              <a:t></a:t>
            </a:r>
            <a:r>
              <a:rPr lang="en-US" altLang="en-US" sz="2000" b="1" i="0" dirty="0">
                <a:solidFill>
                  <a:schemeClr val="tx1"/>
                </a:solidFill>
              </a:rPr>
              <a:t>h/23</a:t>
            </a:r>
            <a:r>
              <a:rPr lang="en-US" altLang="en-US" sz="2000" b="1" i="0" dirty="0">
                <a:solidFill>
                  <a:schemeClr val="tx1"/>
                </a:solidFill>
                <a:sym typeface="Symbol" pitchFamily="18" charset="2"/>
              </a:rPr>
              <a:t></a:t>
            </a:r>
            <a:r>
              <a:rPr lang="en-US" altLang="en-US" sz="2000" b="1" i="0" dirty="0">
                <a:solidFill>
                  <a:schemeClr val="tx1"/>
                </a:solidFill>
              </a:rPr>
              <a:t> + 5</a:t>
            </a:r>
          </a:p>
          <a:p>
            <a:pPr lvl="1" eaLnBrk="1" hangingPunct="1"/>
            <a:r>
              <a:rPr lang="en-US" altLang="en-US" sz="2000" b="1" i="0" dirty="0">
                <a:solidFill>
                  <a:srgbClr val="C00000"/>
                </a:solidFill>
              </a:rPr>
              <a:t>Step 3: </a:t>
            </a:r>
            <a:r>
              <a:rPr lang="en-US" altLang="en-US" sz="2000" i="0" dirty="0">
                <a:solidFill>
                  <a:schemeClr val="tx1"/>
                </a:solidFill>
              </a:rPr>
              <a:t>Define the hash function, </a:t>
            </a:r>
            <a:r>
              <a:rPr lang="en-US" altLang="en-US" sz="2000" b="1" i="0" dirty="0">
                <a:solidFill>
                  <a:schemeClr val="tx1"/>
                </a:solidFill>
              </a:rPr>
              <a:t>f</a:t>
            </a:r>
          </a:p>
          <a:p>
            <a:pPr lvl="1" eaLnBrk="1" hangingPunct="1"/>
            <a:r>
              <a:rPr lang="en-US" altLang="en-US" sz="2000" i="0" dirty="0">
                <a:solidFill>
                  <a:schemeClr val="tx1"/>
                </a:solidFill>
              </a:rPr>
              <a:t>		</a:t>
            </a:r>
            <a:r>
              <a:rPr lang="en-US" altLang="en-US" sz="2000" b="1" i="0" dirty="0">
                <a:solidFill>
                  <a:schemeClr val="tx1"/>
                </a:solidFill>
              </a:rPr>
              <a:t>f(k) = (a * k) mod h</a:t>
            </a:r>
          </a:p>
        </p:txBody>
      </p:sp>
      <p:sp>
        <p:nvSpPr>
          <p:cNvPr id="6" name="Rounded Rectangular Callout 5"/>
          <p:cNvSpPr/>
          <p:nvPr/>
        </p:nvSpPr>
        <p:spPr>
          <a:xfrm>
            <a:off x="5722884" y="2388078"/>
            <a:ext cx="2837793" cy="715115"/>
          </a:xfrm>
          <a:prstGeom prst="wedgeRoundRectCallout">
            <a:avLst>
              <a:gd name="adj1" fmla="val -115833"/>
              <a:gd name="adj2" fmla="val 3574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en-US" sz="1800" i="0" dirty="0">
                <a:solidFill>
                  <a:schemeClr val="tx1"/>
                </a:solidFill>
              </a:rPr>
              <a:t>Only good if the sum is large compared to M</a:t>
            </a:r>
          </a:p>
          <a:p>
            <a:pPr algn="ctr"/>
            <a:endParaRPr lang="en-GB" sz="18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Recap</a:t>
            </a:r>
            <a:endParaRPr lang="en-GB" dirty="0"/>
          </a:p>
        </p:txBody>
      </p:sp>
      <p:sp>
        <p:nvSpPr>
          <p:cNvPr id="3" name="Content Placeholder 2"/>
          <p:cNvSpPr>
            <a:spLocks noGrp="1"/>
          </p:cNvSpPr>
          <p:nvPr>
            <p:ph sz="quarter" idx="17"/>
          </p:nvPr>
        </p:nvSpPr>
        <p:spPr/>
        <p:txBody>
          <a:bodyPr/>
          <a:lstStyle/>
          <a:p>
            <a:r>
              <a:rPr lang="en-US" b="1" dirty="0"/>
              <a:t>Concept of Hashing</a:t>
            </a:r>
          </a:p>
          <a:p>
            <a:pPr lvl="1">
              <a:buFont typeface="Arial" panose="020B0604020202020204" pitchFamily="34" charset="0"/>
              <a:buChar char="•"/>
            </a:pPr>
            <a:r>
              <a:rPr lang="en-US" dirty="0"/>
              <a:t>Direct-Access Table</a:t>
            </a:r>
          </a:p>
          <a:p>
            <a:pPr lvl="1">
              <a:buFont typeface="Arial" panose="020B0604020202020204" pitchFamily="34" charset="0"/>
              <a:buChar char="•"/>
            </a:pPr>
            <a:r>
              <a:rPr lang="en-US" dirty="0"/>
              <a:t>Hash Functions</a:t>
            </a:r>
          </a:p>
          <a:p>
            <a:endParaRPr lang="en-GB" dirty="0"/>
          </a:p>
        </p:txBody>
      </p:sp>
    </p:spTree>
    <p:extLst>
      <p:ext uri="{BB962C8B-B14F-4D97-AF65-F5344CB8AC3E}">
        <p14:creationId xmlns:p14="http://schemas.microsoft.com/office/powerpoint/2010/main" val="3043283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defRPr/>
            </a:pPr>
            <a:r>
              <a:rPr lang="en-US" altLang="en-US" b="1" i="0" dirty="0">
                <a:effectLst>
                  <a:glow rad="101600">
                    <a:srgbClr val="FFC000">
                      <a:alpha val="60000"/>
                    </a:srgbClr>
                  </a:glow>
                </a:effectLst>
              </a:rPr>
              <a:t>If (there is no more data to examine)</a:t>
            </a:r>
          </a:p>
          <a:p>
            <a:pPr lvl="1">
              <a:buFont typeface="Monotype Sorts" pitchFamily="2" charset="2"/>
              <a:buNone/>
              <a:defRPr/>
            </a:pPr>
            <a:r>
              <a:rPr lang="en-US" altLang="en-US" i="0" dirty="0"/>
              <a:t>	fail;</a:t>
            </a:r>
          </a:p>
          <a:p>
            <a:pPr lvl="1">
              <a:buFont typeface="Monotype Sorts" pitchFamily="2" charset="2"/>
              <a:buNone/>
              <a:defRPr/>
            </a:pPr>
            <a:r>
              <a:rPr lang="en-US" altLang="en-US" b="1" i="0" dirty="0">
                <a:effectLst>
                  <a:glow rad="101600">
                    <a:srgbClr val="FFC000">
                      <a:alpha val="60000"/>
                    </a:srgbClr>
                  </a:glow>
                </a:effectLst>
              </a:rPr>
              <a:t>else</a:t>
            </a:r>
            <a:r>
              <a:rPr lang="en-US" altLang="en-US" i="0" dirty="0"/>
              <a:t> {</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examine one datum;</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if (this datum is what we want)</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succeed;</a:t>
            </a:r>
          </a:p>
          <a:p>
            <a:pPr lvl="1">
              <a:buFont typeface="Monotype Sorts" pitchFamily="2" charset="2"/>
              <a:buNone/>
              <a:defRPr/>
            </a:pPr>
            <a:r>
              <a:rPr lang="en-US" altLang="en-US" i="0" dirty="0"/>
              <a:t>		else</a:t>
            </a:r>
          </a:p>
          <a:p>
            <a:pPr lvl="1">
              <a:buFont typeface="Monotype Sorts" pitchFamily="2" charset="2"/>
              <a:buNone/>
              <a:defRPr/>
            </a:pPr>
            <a:r>
              <a:rPr lang="en-US" altLang="en-US" i="0" dirty="0"/>
              <a:t>			keep searching in remaining data;</a:t>
            </a:r>
          </a:p>
          <a:p>
            <a:pPr lvl="1">
              <a:buFont typeface="Monotype Sorts" pitchFamily="2" charset="2"/>
              <a:buNone/>
              <a:defRPr/>
            </a:pPr>
            <a:r>
              <a:rPr lang="en-US" altLang="en-US" i="0" dirty="0"/>
              <a:t>	  }</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CE2001/ CZ2001: Algorithms</a:t>
            </a:r>
          </a:p>
        </p:txBody>
      </p:sp>
      <p:sp>
        <p:nvSpPr>
          <p:cNvPr id="3" name="Subtitle 2"/>
          <p:cNvSpPr>
            <a:spLocks noGrp="1"/>
          </p:cNvSpPr>
          <p:nvPr>
            <p:ph type="subTitle" idx="1"/>
          </p:nvPr>
        </p:nvSpPr>
        <p:spPr/>
        <p:txBody>
          <a:bodyPr/>
          <a:lstStyle/>
          <a:p>
            <a:r>
              <a:rPr lang="en-GB" dirty="0"/>
              <a:t>Closed Address Hashing</a:t>
            </a:r>
          </a:p>
        </p:txBody>
      </p:sp>
      <p:sp>
        <p:nvSpPr>
          <p:cNvPr id="4" name="Text Placeholder 3"/>
          <p:cNvSpPr>
            <a:spLocks noGrp="1"/>
          </p:cNvSpPr>
          <p:nvPr>
            <p:ph type="body" sz="quarter" idx="13"/>
          </p:nvPr>
        </p:nvSpPr>
        <p:spPr/>
        <p:txBody>
          <a:bodyPr/>
          <a:lstStyle/>
          <a:p>
            <a:r>
              <a:rPr lang="en-US" dirty="0"/>
              <a:t>Assoc. Prof. Tan Ah </a:t>
            </a:r>
            <a:r>
              <a:rPr lang="en-US" dirty="0" err="1"/>
              <a:t>Hwee</a:t>
            </a:r>
            <a:endParaRPr lang="en-US" dirty="0"/>
          </a:p>
          <a:p>
            <a:endParaRPr lang="en-GB" dirty="0"/>
          </a:p>
        </p:txBody>
      </p:sp>
    </p:spTree>
    <p:extLst>
      <p:ext uri="{BB962C8B-B14F-4D97-AF65-F5344CB8AC3E}">
        <p14:creationId xmlns:p14="http://schemas.microsoft.com/office/powerpoint/2010/main" val="2625235233"/>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Learning Objectives</a:t>
            </a:r>
            <a:endParaRPr lang="en-GB" dirty="0"/>
          </a:p>
        </p:txBody>
      </p:sp>
      <p:sp>
        <p:nvSpPr>
          <p:cNvPr id="4" name="Content Placeholder 3"/>
          <p:cNvSpPr>
            <a:spLocks noGrp="1"/>
          </p:cNvSpPr>
          <p:nvPr>
            <p:ph sz="quarter" idx="17"/>
          </p:nvPr>
        </p:nvSpPr>
        <p:spPr/>
        <p:txBody>
          <a:bodyPr/>
          <a:lstStyle/>
          <a:p>
            <a:pPr marL="0" indent="0">
              <a:buNone/>
            </a:pPr>
            <a:r>
              <a:rPr lang="en-US" altLang="en-US" dirty="0">
                <a:solidFill>
                  <a:schemeClr val="tx2"/>
                </a:solidFill>
              </a:rPr>
              <a:t>At the end of this lecture, students should be able to</a:t>
            </a:r>
            <a:r>
              <a:rPr lang="en-US" altLang="en-US" dirty="0" smtClean="0">
                <a:solidFill>
                  <a:schemeClr val="tx2"/>
                </a:solidFill>
              </a:rPr>
              <a:t>:</a:t>
            </a:r>
            <a:endParaRPr lang="en-US" dirty="0" smtClean="0"/>
          </a:p>
          <a:p>
            <a:r>
              <a:rPr lang="en-US" dirty="0" smtClean="0"/>
              <a:t>Explain and apply closed address hashing method for collision handling</a:t>
            </a:r>
          </a:p>
          <a:p>
            <a:r>
              <a:rPr lang="en-US" dirty="0" smtClean="0"/>
              <a:t>Analyze worst-case and average-case complexity</a:t>
            </a:r>
            <a:endParaRPr lang="en-US" dirty="0"/>
          </a:p>
          <a:p>
            <a:endParaRPr lang="en-GB" dirty="0"/>
          </a:p>
        </p:txBody>
      </p:sp>
    </p:spTree>
    <p:extLst>
      <p:ext uri="{BB962C8B-B14F-4D97-AF65-F5344CB8AC3E}">
        <p14:creationId xmlns:p14="http://schemas.microsoft.com/office/powerpoint/2010/main" val="409580864"/>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2"/>
          <p:cNvSpPr>
            <a:spLocks noGrp="1"/>
          </p:cNvSpPr>
          <p:nvPr>
            <p:ph sz="quarter" idx="17"/>
          </p:nvPr>
        </p:nvSpPr>
        <p:spPr/>
        <p:txBody>
          <a:bodyPr/>
          <a:lstStyle/>
          <a:p>
            <a:pPr eaLnBrk="1" hangingPunct="1"/>
            <a:r>
              <a:rPr lang="en-US" altLang="en-US" b="1" dirty="0">
                <a:cs typeface="Arial" panose="020B0604020202020204" pitchFamily="34" charset="0"/>
              </a:rPr>
              <a:t>Maintains the original hashed </a:t>
            </a:r>
            <a:r>
              <a:rPr lang="en-US" altLang="en-US" b="1" dirty="0" smtClean="0">
                <a:cs typeface="Arial" panose="020B0604020202020204" pitchFamily="34" charset="0"/>
              </a:rPr>
              <a:t>address</a:t>
            </a:r>
          </a:p>
          <a:p>
            <a:pPr eaLnBrk="1" hangingPunct="1"/>
            <a:r>
              <a:rPr lang="en-US" altLang="en-US" b="1" dirty="0">
                <a:cs typeface="Arial" panose="020B0604020202020204" pitchFamily="34" charset="0"/>
              </a:rPr>
              <a:t>Records </a:t>
            </a:r>
            <a:r>
              <a:rPr lang="en-US" altLang="en-US" b="1" dirty="0" smtClean="0">
                <a:cs typeface="Arial" panose="020B0604020202020204" pitchFamily="34" charset="0"/>
              </a:rPr>
              <a:t>hashed to the </a:t>
            </a:r>
            <a:r>
              <a:rPr lang="en-US" altLang="en-US" b="1" dirty="0">
                <a:cs typeface="Arial" panose="020B0604020202020204" pitchFamily="34" charset="0"/>
              </a:rPr>
              <a:t>same slot are linked into a </a:t>
            </a:r>
            <a:r>
              <a:rPr lang="en-US" altLang="en-US" b="1" dirty="0" smtClean="0">
                <a:cs typeface="Arial" panose="020B0604020202020204" pitchFamily="34" charset="0"/>
              </a:rPr>
              <a:t>list</a:t>
            </a:r>
          </a:p>
          <a:p>
            <a:pPr eaLnBrk="1" hangingPunct="1"/>
            <a:r>
              <a:rPr lang="en-US" altLang="en-US" b="1" dirty="0" smtClean="0">
                <a:cs typeface="Arial" panose="020B0604020202020204" pitchFamily="34" charset="0"/>
              </a:rPr>
              <a:t>Also </a:t>
            </a:r>
            <a:r>
              <a:rPr lang="en-US" altLang="en-US" b="1" dirty="0">
                <a:cs typeface="Arial" panose="020B0604020202020204" pitchFamily="34" charset="0"/>
              </a:rPr>
              <a:t>called “</a:t>
            </a:r>
            <a:r>
              <a:rPr lang="en-US" altLang="en-US" b="1" dirty="0">
                <a:solidFill>
                  <a:srgbClr val="C00000"/>
                </a:solidFill>
                <a:cs typeface="Arial" panose="020B0604020202020204" pitchFamily="34" charset="0"/>
              </a:rPr>
              <a:t>chained hashing</a:t>
            </a:r>
            <a:r>
              <a:rPr lang="en-US" altLang="en-US" b="1" dirty="0" smtClean="0">
                <a:cs typeface="Arial" panose="020B0604020202020204" pitchFamily="34" charset="0"/>
              </a:rPr>
              <a:t>”</a:t>
            </a:r>
            <a:endParaRPr lang="en-US" altLang="en-US" b="1" dirty="0">
              <a:cs typeface="Arial" panose="020B0604020202020204" pitchFamily="34" charset="0"/>
            </a:endParaRPr>
          </a:p>
        </p:txBody>
      </p:sp>
      <p:grpSp>
        <p:nvGrpSpPr>
          <p:cNvPr id="4" name="Group 3"/>
          <p:cNvGrpSpPr/>
          <p:nvPr/>
        </p:nvGrpSpPr>
        <p:grpSpPr>
          <a:xfrm>
            <a:off x="3555549" y="4292600"/>
            <a:ext cx="1223962" cy="657656"/>
            <a:chOff x="3779838" y="4292600"/>
            <a:chExt cx="1223962" cy="657656"/>
          </a:xfrm>
        </p:grpSpPr>
        <p:sp>
          <p:nvSpPr>
            <p:cNvPr id="12" name="Rectangle 11"/>
            <p:cNvSpPr/>
            <p:nvPr/>
          </p:nvSpPr>
          <p:spPr>
            <a:xfrm>
              <a:off x="3779838" y="4292600"/>
              <a:ext cx="1223962" cy="64928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cxnSp>
          <p:nvCxnSpPr>
            <p:cNvPr id="14" name="Straight Connector 13"/>
            <p:cNvCxnSpPr/>
            <p:nvPr/>
          </p:nvCxnSpPr>
          <p:spPr>
            <a:xfrm>
              <a:off x="4356100" y="4300969"/>
              <a:ext cx="0" cy="6492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8558" name="TextBox 41"/>
            <p:cNvSpPr txBox="1">
              <a:spLocks noChangeArrowheads="1"/>
            </p:cNvSpPr>
            <p:nvPr/>
          </p:nvSpPr>
          <p:spPr bwMode="auto">
            <a:xfrm>
              <a:off x="3851275" y="4417189"/>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2000" b="1" i="0" dirty="0">
                  <a:solidFill>
                    <a:schemeClr val="bg1"/>
                  </a:solidFill>
                  <a:latin typeface="+mn-lt"/>
                </a:rPr>
                <a:t>84</a:t>
              </a:r>
            </a:p>
          </p:txBody>
        </p:sp>
      </p:grpSp>
      <p:grpSp>
        <p:nvGrpSpPr>
          <p:cNvPr id="5" name="Group 4"/>
          <p:cNvGrpSpPr/>
          <p:nvPr/>
        </p:nvGrpSpPr>
        <p:grpSpPr>
          <a:xfrm>
            <a:off x="5427211" y="4292600"/>
            <a:ext cx="1223963" cy="649288"/>
            <a:chOff x="5651500" y="4292600"/>
            <a:chExt cx="1223963" cy="649288"/>
          </a:xfrm>
        </p:grpSpPr>
        <p:sp>
          <p:nvSpPr>
            <p:cNvPr id="15" name="Rectangle 14"/>
            <p:cNvSpPr/>
            <p:nvPr/>
          </p:nvSpPr>
          <p:spPr>
            <a:xfrm>
              <a:off x="5651500" y="4292600"/>
              <a:ext cx="1223963" cy="64928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ltLang="en-US">
                <a:solidFill>
                  <a:srgbClr val="FFFFFF"/>
                </a:solidFill>
                <a:latin typeface="Arial" pitchFamily="34" charset="0"/>
              </a:endParaRPr>
            </a:p>
          </p:txBody>
        </p:sp>
        <p:cxnSp>
          <p:nvCxnSpPr>
            <p:cNvPr id="16" name="Straight Connector 15"/>
            <p:cNvCxnSpPr/>
            <p:nvPr/>
          </p:nvCxnSpPr>
          <p:spPr>
            <a:xfrm>
              <a:off x="6300788" y="4292600"/>
              <a:ext cx="0" cy="6492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8559" name="TextBox 42"/>
            <p:cNvSpPr txBox="1">
              <a:spLocks noChangeArrowheads="1"/>
            </p:cNvSpPr>
            <p:nvPr/>
          </p:nvSpPr>
          <p:spPr bwMode="auto">
            <a:xfrm>
              <a:off x="5724525" y="4417189"/>
              <a:ext cx="503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000" b="1" i="0">
                  <a:solidFill>
                    <a:schemeClr val="bg1"/>
                  </a:solidFill>
                  <a:latin typeface="+mn-lt"/>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en-US" dirty="0"/>
                <a:t>39</a:t>
              </a:r>
            </a:p>
          </p:txBody>
        </p:sp>
      </p:grpSp>
      <p:grpSp>
        <p:nvGrpSpPr>
          <p:cNvPr id="8" name="Group 7"/>
          <p:cNvGrpSpPr/>
          <p:nvPr/>
        </p:nvGrpSpPr>
        <p:grpSpPr>
          <a:xfrm>
            <a:off x="7227436" y="4292600"/>
            <a:ext cx="1223963" cy="649288"/>
            <a:chOff x="7451725" y="4292600"/>
            <a:chExt cx="1223963" cy="649288"/>
          </a:xfrm>
        </p:grpSpPr>
        <p:sp>
          <p:nvSpPr>
            <p:cNvPr id="17" name="Rectangle 16"/>
            <p:cNvSpPr/>
            <p:nvPr/>
          </p:nvSpPr>
          <p:spPr>
            <a:xfrm>
              <a:off x="7451725" y="4292600"/>
              <a:ext cx="1223963" cy="64928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ltLang="en-US">
                <a:solidFill>
                  <a:srgbClr val="FFFFFF"/>
                </a:solidFill>
                <a:latin typeface="Arial" pitchFamily="34" charset="0"/>
              </a:endParaRPr>
            </a:p>
          </p:txBody>
        </p:sp>
        <p:cxnSp>
          <p:nvCxnSpPr>
            <p:cNvPr id="18" name="Straight Connector 17"/>
            <p:cNvCxnSpPr/>
            <p:nvPr/>
          </p:nvCxnSpPr>
          <p:spPr>
            <a:xfrm>
              <a:off x="8101013" y="4292600"/>
              <a:ext cx="0" cy="6492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8560" name="TextBox 43"/>
            <p:cNvSpPr txBox="1">
              <a:spLocks noChangeArrowheads="1"/>
            </p:cNvSpPr>
            <p:nvPr/>
          </p:nvSpPr>
          <p:spPr bwMode="auto">
            <a:xfrm>
              <a:off x="7524750" y="4417189"/>
              <a:ext cx="503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000" b="1" i="0">
                  <a:solidFill>
                    <a:schemeClr val="bg1"/>
                  </a:solidFill>
                  <a:latin typeface="+mn-lt"/>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en-US" dirty="0"/>
                <a:t>92</a:t>
              </a:r>
            </a:p>
          </p:txBody>
        </p:sp>
        <p:cxnSp>
          <p:nvCxnSpPr>
            <p:cNvPr id="46" name="Straight Connector 45"/>
            <p:cNvCxnSpPr>
              <a:endCxn id="17" idx="2"/>
            </p:cNvCxnSpPr>
            <p:nvPr/>
          </p:nvCxnSpPr>
          <p:spPr>
            <a:xfrm flipH="1">
              <a:off x="8063707" y="4292600"/>
              <a:ext cx="611981" cy="649288"/>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108564" name="TextBox 48"/>
          <p:cNvSpPr txBox="1">
            <a:spLocks noChangeArrowheads="1"/>
          </p:cNvSpPr>
          <p:nvPr/>
        </p:nvSpPr>
        <p:spPr bwMode="auto">
          <a:xfrm>
            <a:off x="4322311" y="5162520"/>
            <a:ext cx="2978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2000" b="1" i="0" dirty="0">
                <a:latin typeface="+mn-lt"/>
                <a:cs typeface="Times New Roman" panose="02020603050405020304" pitchFamily="18" charset="0"/>
              </a:rPr>
              <a:t>h(84) = h(39) = h(92) = </a:t>
            </a:r>
            <a:r>
              <a:rPr lang="en-US" altLang="en-US" sz="2000" b="1" i="0" dirty="0" err="1">
                <a:latin typeface="+mn-lt"/>
                <a:cs typeface="Times New Roman" panose="02020603050405020304" pitchFamily="18" charset="0"/>
              </a:rPr>
              <a:t>i</a:t>
            </a:r>
            <a:endParaRPr lang="en-US" altLang="en-US" sz="2000" b="1" i="0" dirty="0">
              <a:latin typeface="+mn-lt"/>
              <a:cs typeface="Times New Roman" panose="02020603050405020304" pitchFamily="18" charset="0"/>
            </a:endParaRPr>
          </a:p>
        </p:txBody>
      </p:sp>
      <p:sp>
        <p:nvSpPr>
          <p:cNvPr id="26" name="Title 1"/>
          <p:cNvSpPr>
            <a:spLocks noGrp="1"/>
          </p:cNvSpPr>
          <p:nvPr>
            <p:ph type="body" sz="quarter" idx="16"/>
          </p:nvPr>
        </p:nvSpPr>
        <p:spPr>
          <a:xfrm>
            <a:off x="338138" y="728663"/>
            <a:ext cx="7916862" cy="495300"/>
          </a:xfrm>
        </p:spPr>
        <p:txBody>
          <a:bodyPr/>
          <a:lstStyle/>
          <a:p>
            <a:pPr>
              <a:defRPr/>
            </a:pPr>
            <a:r>
              <a:rPr sz="2400">
                <a:cs typeface="Arial" pitchFamily="34" charset="0"/>
              </a:rPr>
              <a:t>Collision Handling 1: Closed Address Hashing</a:t>
            </a:r>
          </a:p>
        </p:txBody>
      </p:sp>
      <p:grpSp>
        <p:nvGrpSpPr>
          <p:cNvPr id="3" name="Group 2"/>
          <p:cNvGrpSpPr/>
          <p:nvPr/>
        </p:nvGrpSpPr>
        <p:grpSpPr>
          <a:xfrm>
            <a:off x="748849" y="2733675"/>
            <a:ext cx="2159000" cy="3503613"/>
            <a:chOff x="973138" y="2733675"/>
            <a:chExt cx="2159000" cy="3503613"/>
          </a:xfrm>
        </p:grpSpPr>
        <p:sp>
          <p:nvSpPr>
            <p:cNvPr id="6" name="Rectangle 5"/>
            <p:cNvSpPr/>
            <p:nvPr/>
          </p:nvSpPr>
          <p:spPr>
            <a:xfrm>
              <a:off x="1476375" y="3068638"/>
              <a:ext cx="1655763" cy="3168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7" name="Rectangle 6"/>
            <p:cNvSpPr/>
            <p:nvPr/>
          </p:nvSpPr>
          <p:spPr>
            <a:xfrm>
              <a:off x="1476375" y="4292600"/>
              <a:ext cx="1655763" cy="576263"/>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i="1">
                  <a:solidFill>
                    <a:schemeClr val="tx1"/>
                  </a:solidFill>
                  <a:latin typeface="Arial" pitchFamily="34" charset="0"/>
                </a:defRPr>
              </a:lvl1pPr>
              <a:lvl2pPr marL="742950" indent="-285750">
                <a:defRPr sz="2400" i="1">
                  <a:solidFill>
                    <a:schemeClr val="tx1"/>
                  </a:solidFill>
                  <a:latin typeface="Arial" pitchFamily="34" charset="0"/>
                </a:defRPr>
              </a:lvl2pPr>
              <a:lvl3pPr marL="1143000" indent="-228600">
                <a:defRPr sz="2400" i="1">
                  <a:solidFill>
                    <a:schemeClr val="tx1"/>
                  </a:solidFill>
                  <a:latin typeface="Arial" pitchFamily="34" charset="0"/>
                </a:defRPr>
              </a:lvl3pPr>
              <a:lvl4pPr marL="1600200" indent="-228600">
                <a:defRPr sz="2400" i="1">
                  <a:solidFill>
                    <a:schemeClr val="tx1"/>
                  </a:solidFill>
                  <a:latin typeface="Arial" pitchFamily="34" charset="0"/>
                </a:defRPr>
              </a:lvl4pPr>
              <a:lvl5pPr marL="2057400" indent="-22860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defRPr/>
              </a:pPr>
              <a:endParaRPr lang="en-US" altLang="en-US">
                <a:solidFill>
                  <a:srgbClr val="FFFFFF"/>
                </a:solidFill>
              </a:endParaRPr>
            </a:p>
          </p:txBody>
        </p:sp>
        <p:sp>
          <p:nvSpPr>
            <p:cNvPr id="50197" name="TextBox 46"/>
            <p:cNvSpPr txBox="1">
              <a:spLocks noChangeArrowheads="1"/>
            </p:cNvSpPr>
            <p:nvPr/>
          </p:nvSpPr>
          <p:spPr bwMode="auto">
            <a:xfrm>
              <a:off x="973138" y="4321175"/>
              <a:ext cx="503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dirty="0" err="1">
                  <a:latin typeface="+mn-lt"/>
                  <a:cs typeface="Times New Roman" panose="02020603050405020304" pitchFamily="18" charset="0"/>
                </a:rPr>
                <a:t>i</a:t>
              </a:r>
              <a:endParaRPr lang="en-US" altLang="en-US" dirty="0">
                <a:latin typeface="+mn-lt"/>
                <a:cs typeface="Times New Roman" panose="02020603050405020304" pitchFamily="18" charset="0"/>
              </a:endParaRPr>
            </a:p>
          </p:txBody>
        </p:sp>
        <p:sp>
          <p:nvSpPr>
            <p:cNvPr id="50198" name="TextBox 47"/>
            <p:cNvSpPr txBox="1">
              <a:spLocks noChangeArrowheads="1"/>
            </p:cNvSpPr>
            <p:nvPr/>
          </p:nvSpPr>
          <p:spPr bwMode="auto">
            <a:xfrm>
              <a:off x="2052637" y="2733675"/>
              <a:ext cx="503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lgn="ctr">
                <a:defRPr/>
              </a:pPr>
              <a:r>
                <a:rPr lang="en-US" altLang="en-US" sz="2000" b="1" i="0" dirty="0">
                  <a:latin typeface="+mn-lt"/>
                  <a:cs typeface="Times New Roman" panose="02020603050405020304" pitchFamily="18" charset="0"/>
                </a:rPr>
                <a:t>T</a:t>
              </a:r>
            </a:p>
          </p:txBody>
        </p:sp>
        <p:sp>
          <p:nvSpPr>
            <p:cNvPr id="2" name="Oval 1"/>
            <p:cNvSpPr/>
            <p:nvPr/>
          </p:nvSpPr>
          <p:spPr>
            <a:xfrm>
              <a:off x="2210564" y="4487039"/>
              <a:ext cx="187385" cy="1873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 name="Straight Arrow Connector 9"/>
          <p:cNvCxnSpPr/>
          <p:nvPr/>
        </p:nvCxnSpPr>
        <p:spPr>
          <a:xfrm>
            <a:off x="2109336" y="4578350"/>
            <a:ext cx="1446213" cy="3175"/>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15" idx="1"/>
          </p:cNvCxnSpPr>
          <p:nvPr/>
        </p:nvCxnSpPr>
        <p:spPr>
          <a:xfrm>
            <a:off x="4465186" y="4614863"/>
            <a:ext cx="962025" cy="2381"/>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36" name="Straight Arrow Connector 35"/>
          <p:cNvCxnSpPr>
            <a:endCxn id="17" idx="1"/>
          </p:cNvCxnSpPr>
          <p:nvPr/>
        </p:nvCxnSpPr>
        <p:spPr>
          <a:xfrm>
            <a:off x="6363836" y="4613275"/>
            <a:ext cx="863600" cy="3969"/>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6">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8564"/>
                                        </p:tgtEl>
                                        <p:attrNameLst>
                                          <p:attrName>style.visibility</p:attrName>
                                        </p:attrNameLst>
                                      </p:cBhvr>
                                      <p:to>
                                        <p:strVal val="visible"/>
                                      </p:to>
                                    </p:set>
                                    <p:animEffect transition="in" filter="fade">
                                      <p:cBhvr>
                                        <p:cTn id="36" dur="500"/>
                                        <p:tgtEl>
                                          <p:spTgt spid="10856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85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a:t>Closed Address Hashing</a:t>
            </a:r>
          </a:p>
        </p:txBody>
      </p:sp>
      <p:sp>
        <p:nvSpPr>
          <p:cNvPr id="110595" name="Rectangle 3"/>
          <p:cNvSpPr>
            <a:spLocks noGrp="1" noChangeArrowheads="1"/>
          </p:cNvSpPr>
          <p:nvPr>
            <p:ph sz="quarter" idx="17"/>
          </p:nvPr>
        </p:nvSpPr>
        <p:spPr/>
        <p:txBody>
          <a:bodyPr/>
          <a:lstStyle/>
          <a:p>
            <a:pPr eaLnBrk="1" hangingPunct="1">
              <a:lnSpc>
                <a:spcPct val="125000"/>
              </a:lnSpc>
            </a:pPr>
            <a:r>
              <a:rPr lang="en-US" altLang="en-US" dirty="0"/>
              <a:t>Initially, all entries in the hash table are empty lists.</a:t>
            </a:r>
          </a:p>
          <a:p>
            <a:pPr eaLnBrk="1" hangingPunct="1">
              <a:lnSpc>
                <a:spcPct val="125000"/>
              </a:lnSpc>
            </a:pPr>
            <a:r>
              <a:rPr lang="en-US" altLang="en-US" dirty="0"/>
              <a:t>All elements with hash address</a:t>
            </a:r>
            <a:r>
              <a:rPr lang="en-US" altLang="en-US" dirty="0">
                <a:solidFill>
                  <a:srgbClr val="0070C0"/>
                </a:solidFill>
              </a:rPr>
              <a:t> </a:t>
            </a:r>
            <a:r>
              <a:rPr lang="en-US" altLang="en-US" dirty="0" err="1">
                <a:solidFill>
                  <a:srgbClr val="0070C0"/>
                </a:solidFill>
              </a:rPr>
              <a:t>i</a:t>
            </a:r>
            <a:r>
              <a:rPr lang="en-US" altLang="en-US" dirty="0">
                <a:solidFill>
                  <a:srgbClr val="0070C0"/>
                </a:solidFill>
              </a:rPr>
              <a:t> </a:t>
            </a:r>
            <a:r>
              <a:rPr lang="en-US" altLang="en-US" dirty="0"/>
              <a:t>will be inserted into the linked list </a:t>
            </a:r>
            <a:r>
              <a:rPr lang="en-US" altLang="en-US" dirty="0">
                <a:solidFill>
                  <a:srgbClr val="0070C0"/>
                </a:solidFill>
              </a:rPr>
              <a:t>H[</a:t>
            </a:r>
            <a:r>
              <a:rPr lang="en-US" altLang="en-US" dirty="0" err="1">
                <a:solidFill>
                  <a:srgbClr val="0070C0"/>
                </a:solidFill>
              </a:rPr>
              <a:t>i</a:t>
            </a:r>
            <a:r>
              <a:rPr lang="en-US" altLang="en-US" dirty="0">
                <a:solidFill>
                  <a:srgbClr val="0070C0"/>
                </a:solidFill>
              </a:rPr>
              <a:t>]</a:t>
            </a:r>
            <a:r>
              <a:rPr lang="en-US" altLang="en-US" dirty="0"/>
              <a:t>.</a:t>
            </a:r>
          </a:p>
          <a:p>
            <a:pPr eaLnBrk="1" hangingPunct="1">
              <a:lnSpc>
                <a:spcPct val="125000"/>
              </a:lnSpc>
            </a:pPr>
            <a:r>
              <a:rPr lang="en-US" altLang="en-US" dirty="0"/>
              <a:t>If there are n records to store in the hash table, then </a:t>
            </a:r>
            <a:r>
              <a:rPr lang="en-US" altLang="en-US" dirty="0">
                <a:solidFill>
                  <a:srgbClr val="0070C0"/>
                </a:solidFill>
              </a:rPr>
              <a:t>n/h </a:t>
            </a:r>
            <a:r>
              <a:rPr lang="en-US" altLang="en-US" dirty="0"/>
              <a:t>is the </a:t>
            </a:r>
            <a:r>
              <a:rPr lang="en-US" altLang="en-US" i="1" dirty="0">
                <a:solidFill>
                  <a:srgbClr val="C00000"/>
                </a:solidFill>
              </a:rPr>
              <a:t>load factor </a:t>
            </a:r>
            <a:r>
              <a:rPr lang="en-US" altLang="en-US" dirty="0"/>
              <a:t>of the hash table.</a:t>
            </a:r>
          </a:p>
          <a:p>
            <a:pPr eaLnBrk="1" hangingPunct="1">
              <a:lnSpc>
                <a:spcPct val="125000"/>
              </a:lnSpc>
            </a:pPr>
            <a:r>
              <a:rPr lang="en-US" altLang="en-US" dirty="0"/>
              <a:t>In closed address hashing, there will be </a:t>
            </a:r>
            <a:r>
              <a:rPr lang="en-US" altLang="en-US" i="1" dirty="0">
                <a:solidFill>
                  <a:srgbClr val="0070C0"/>
                </a:solidFill>
              </a:rPr>
              <a:t>n/h</a:t>
            </a:r>
            <a:r>
              <a:rPr lang="en-US" altLang="en-US" dirty="0"/>
              <a:t> number of elements in each linked list on </a:t>
            </a:r>
            <a:r>
              <a:rPr lang="en-US" altLang="en-US" dirty="0" smtClean="0"/>
              <a:t>average.</a:t>
            </a:r>
            <a:endParaRPr lang="en-US" altLang="en-US" dirty="0"/>
          </a:p>
        </p:txBody>
      </p:sp>
    </p:spTree>
    <p:extLst>
      <p:ext uri="{BB962C8B-B14F-4D97-AF65-F5344CB8AC3E}">
        <p14:creationId xmlns:p14="http://schemas.microsoft.com/office/powerpoint/2010/main" val="2672284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pPr defTabSz="912813">
              <a:defRPr/>
            </a:pPr>
            <a:r>
              <a:rPr altLang="en-US" sz="2800" dirty="0"/>
              <a:t>Example of Hash Table with </a:t>
            </a:r>
            <a:r>
              <a:rPr altLang="en-US" sz="2800" dirty="0" smtClean="0"/>
              <a:t>Chained </a:t>
            </a:r>
            <a:r>
              <a:rPr altLang="en-US" sz="2800" dirty="0"/>
              <a:t>H</a:t>
            </a:r>
            <a:r>
              <a:rPr altLang="en-US" sz="2800" dirty="0" smtClean="0"/>
              <a:t>ashing</a:t>
            </a:r>
            <a:endParaRPr altLang="en-US" dirty="0"/>
          </a:p>
        </p:txBody>
      </p:sp>
      <p:grpSp>
        <p:nvGrpSpPr>
          <p:cNvPr id="4" name="Group 3"/>
          <p:cNvGrpSpPr/>
          <p:nvPr/>
        </p:nvGrpSpPr>
        <p:grpSpPr>
          <a:xfrm>
            <a:off x="2446338" y="1901825"/>
            <a:ext cx="457200" cy="4343400"/>
            <a:chOff x="2446338" y="1901825"/>
            <a:chExt cx="457200" cy="4343400"/>
          </a:xfrm>
        </p:grpSpPr>
        <p:sp>
          <p:nvSpPr>
            <p:cNvPr id="112643" name="Rectangle 4"/>
            <p:cNvSpPr>
              <a:spLocks noChangeArrowheads="1"/>
            </p:cNvSpPr>
            <p:nvPr/>
          </p:nvSpPr>
          <p:spPr bwMode="auto">
            <a:xfrm>
              <a:off x="2446338" y="1901825"/>
              <a:ext cx="457200" cy="43434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44" name="Line 5"/>
            <p:cNvSpPr>
              <a:spLocks noChangeShapeType="1"/>
            </p:cNvSpPr>
            <p:nvPr/>
          </p:nvSpPr>
          <p:spPr bwMode="auto">
            <a:xfrm>
              <a:off x="2446338" y="22828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45" name="Line 6"/>
            <p:cNvSpPr>
              <a:spLocks noChangeShapeType="1"/>
            </p:cNvSpPr>
            <p:nvPr/>
          </p:nvSpPr>
          <p:spPr bwMode="auto">
            <a:xfrm>
              <a:off x="2446338" y="26638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46" name="Line 7"/>
            <p:cNvSpPr>
              <a:spLocks noChangeShapeType="1"/>
            </p:cNvSpPr>
            <p:nvPr/>
          </p:nvSpPr>
          <p:spPr bwMode="auto">
            <a:xfrm>
              <a:off x="2446338" y="30448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47" name="Line 8"/>
            <p:cNvSpPr>
              <a:spLocks noChangeShapeType="1"/>
            </p:cNvSpPr>
            <p:nvPr/>
          </p:nvSpPr>
          <p:spPr bwMode="auto">
            <a:xfrm>
              <a:off x="2446338" y="34258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48" name="Line 9"/>
            <p:cNvSpPr>
              <a:spLocks noChangeShapeType="1"/>
            </p:cNvSpPr>
            <p:nvPr/>
          </p:nvSpPr>
          <p:spPr bwMode="auto">
            <a:xfrm>
              <a:off x="2446338" y="38068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49" name="Line 10"/>
            <p:cNvSpPr>
              <a:spLocks noChangeShapeType="1"/>
            </p:cNvSpPr>
            <p:nvPr/>
          </p:nvSpPr>
          <p:spPr bwMode="auto">
            <a:xfrm>
              <a:off x="2446338" y="4264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50" name="Line 11"/>
            <p:cNvSpPr>
              <a:spLocks noChangeShapeType="1"/>
            </p:cNvSpPr>
            <p:nvPr/>
          </p:nvSpPr>
          <p:spPr bwMode="auto">
            <a:xfrm>
              <a:off x="2446338" y="4645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51" name="Line 12"/>
            <p:cNvSpPr>
              <a:spLocks noChangeShapeType="1"/>
            </p:cNvSpPr>
            <p:nvPr/>
          </p:nvSpPr>
          <p:spPr bwMode="auto">
            <a:xfrm>
              <a:off x="2446338" y="5026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52" name="Line 13"/>
            <p:cNvSpPr>
              <a:spLocks noChangeShapeType="1"/>
            </p:cNvSpPr>
            <p:nvPr/>
          </p:nvSpPr>
          <p:spPr bwMode="auto">
            <a:xfrm>
              <a:off x="2446338" y="5407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53" name="Line 14"/>
            <p:cNvSpPr>
              <a:spLocks noChangeShapeType="1"/>
            </p:cNvSpPr>
            <p:nvPr/>
          </p:nvSpPr>
          <p:spPr bwMode="auto">
            <a:xfrm>
              <a:off x="2446338" y="5788025"/>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112654" name="Line 15"/>
          <p:cNvSpPr>
            <a:spLocks noChangeShapeType="1"/>
          </p:cNvSpPr>
          <p:nvPr/>
        </p:nvSpPr>
        <p:spPr bwMode="auto">
          <a:xfrm>
            <a:off x="2751138" y="2054225"/>
            <a:ext cx="8382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55" name="Rectangle 16"/>
          <p:cNvSpPr>
            <a:spLocks noChangeArrowheads="1"/>
          </p:cNvSpPr>
          <p:nvPr/>
        </p:nvSpPr>
        <p:spPr bwMode="auto">
          <a:xfrm>
            <a:off x="3589338" y="19018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56" name="Line 17"/>
          <p:cNvSpPr>
            <a:spLocks noChangeShapeType="1"/>
          </p:cNvSpPr>
          <p:nvPr/>
        </p:nvSpPr>
        <p:spPr bwMode="auto">
          <a:xfrm>
            <a:off x="4275138" y="2054225"/>
            <a:ext cx="6096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57" name="Rectangle 19"/>
          <p:cNvSpPr>
            <a:spLocks noChangeArrowheads="1"/>
          </p:cNvSpPr>
          <p:nvPr/>
        </p:nvSpPr>
        <p:spPr bwMode="auto">
          <a:xfrm>
            <a:off x="4884738" y="19018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58" name="Line 20"/>
          <p:cNvSpPr>
            <a:spLocks noChangeShapeType="1"/>
          </p:cNvSpPr>
          <p:nvPr/>
        </p:nvSpPr>
        <p:spPr bwMode="auto">
          <a:xfrm>
            <a:off x="2751138" y="3959225"/>
            <a:ext cx="9144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59" name="Rectangle 21"/>
          <p:cNvSpPr>
            <a:spLocks noChangeArrowheads="1"/>
          </p:cNvSpPr>
          <p:nvPr/>
        </p:nvSpPr>
        <p:spPr bwMode="auto">
          <a:xfrm>
            <a:off x="3665538" y="38068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60" name="Rectangle 22"/>
          <p:cNvSpPr>
            <a:spLocks noChangeArrowheads="1"/>
          </p:cNvSpPr>
          <p:nvPr/>
        </p:nvSpPr>
        <p:spPr bwMode="auto">
          <a:xfrm>
            <a:off x="5037138" y="38068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61" name="Line 23"/>
          <p:cNvSpPr>
            <a:spLocks noChangeShapeType="1"/>
          </p:cNvSpPr>
          <p:nvPr/>
        </p:nvSpPr>
        <p:spPr bwMode="auto">
          <a:xfrm>
            <a:off x="4351338" y="3959225"/>
            <a:ext cx="6858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62" name="Rectangle 24"/>
          <p:cNvSpPr>
            <a:spLocks noChangeArrowheads="1"/>
          </p:cNvSpPr>
          <p:nvPr/>
        </p:nvSpPr>
        <p:spPr bwMode="auto">
          <a:xfrm>
            <a:off x="6408738" y="38068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63" name="Line 25"/>
          <p:cNvSpPr>
            <a:spLocks noChangeShapeType="1"/>
          </p:cNvSpPr>
          <p:nvPr/>
        </p:nvSpPr>
        <p:spPr bwMode="auto">
          <a:xfrm>
            <a:off x="5722938" y="3959225"/>
            <a:ext cx="6858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64" name="Rectangle 26"/>
          <p:cNvSpPr>
            <a:spLocks noChangeArrowheads="1"/>
          </p:cNvSpPr>
          <p:nvPr/>
        </p:nvSpPr>
        <p:spPr bwMode="auto">
          <a:xfrm>
            <a:off x="3665538" y="54070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65" name="Line 27"/>
          <p:cNvSpPr>
            <a:spLocks noChangeShapeType="1"/>
          </p:cNvSpPr>
          <p:nvPr/>
        </p:nvSpPr>
        <p:spPr bwMode="auto">
          <a:xfrm>
            <a:off x="2751138" y="5559425"/>
            <a:ext cx="9144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66" name="Rectangle 28"/>
          <p:cNvSpPr>
            <a:spLocks noChangeArrowheads="1"/>
          </p:cNvSpPr>
          <p:nvPr/>
        </p:nvSpPr>
        <p:spPr bwMode="auto">
          <a:xfrm>
            <a:off x="3589338" y="26638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67" name="Line 29"/>
          <p:cNvSpPr>
            <a:spLocks noChangeShapeType="1"/>
          </p:cNvSpPr>
          <p:nvPr/>
        </p:nvSpPr>
        <p:spPr bwMode="auto">
          <a:xfrm flipV="1">
            <a:off x="2751138" y="2816224"/>
            <a:ext cx="838200" cy="7937"/>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68" name="Rectangle 30"/>
          <p:cNvSpPr>
            <a:spLocks noChangeArrowheads="1"/>
          </p:cNvSpPr>
          <p:nvPr/>
        </p:nvSpPr>
        <p:spPr bwMode="auto">
          <a:xfrm>
            <a:off x="3665538" y="5788025"/>
            <a:ext cx="685800" cy="304800"/>
          </a:xfrm>
          <a:prstGeom prst="rect">
            <a:avLst/>
          </a:prstGeom>
          <a:solidFill>
            <a:srgbClr val="0070C0"/>
          </a:solidFill>
          <a:ln w="9525">
            <a:solidFill>
              <a:schemeClr val="tx1"/>
            </a:solidFill>
            <a:miter lim="800000"/>
            <a:headEnd/>
            <a:tailEnd/>
          </a:ln>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112669" name="Line 31"/>
          <p:cNvSpPr>
            <a:spLocks noChangeShapeType="1"/>
          </p:cNvSpPr>
          <p:nvPr/>
        </p:nvSpPr>
        <p:spPr bwMode="auto">
          <a:xfrm>
            <a:off x="2751138" y="5940425"/>
            <a:ext cx="914400" cy="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endParaRPr lang="en-GB"/>
          </a:p>
        </p:txBody>
      </p:sp>
      <p:sp>
        <p:nvSpPr>
          <p:cNvPr id="112670" name="AutoShape 32"/>
          <p:cNvSpPr>
            <a:spLocks/>
          </p:cNvSpPr>
          <p:nvPr/>
        </p:nvSpPr>
        <p:spPr bwMode="auto">
          <a:xfrm>
            <a:off x="2141538" y="1978025"/>
            <a:ext cx="152400" cy="4114800"/>
          </a:xfrm>
          <a:prstGeom prst="leftBrace">
            <a:avLst>
              <a:gd name="adj1" fmla="val 225000"/>
              <a:gd name="adj2"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52255" name="Text Box 33"/>
          <p:cNvSpPr txBox="1">
            <a:spLocks noChangeArrowheads="1"/>
          </p:cNvSpPr>
          <p:nvPr/>
        </p:nvSpPr>
        <p:spPr bwMode="auto">
          <a:xfrm>
            <a:off x="466474" y="3860811"/>
            <a:ext cx="1596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solidFill>
                  <a:srgbClr val="0070C0"/>
                </a:solidFill>
                <a:latin typeface="+mn-lt"/>
              </a:rPr>
              <a:t>h</a:t>
            </a:r>
            <a:r>
              <a:rPr lang="en-US" altLang="en-US" sz="2000" i="0" dirty="0">
                <a:solidFill>
                  <a:srgbClr val="C00000"/>
                </a:solidFill>
                <a:latin typeface="+mn-lt"/>
              </a:rPr>
              <a:t> </a:t>
            </a:r>
            <a:r>
              <a:rPr lang="en-US" altLang="en-US" sz="2000" i="0" dirty="0">
                <a:latin typeface="+mn-lt"/>
              </a:rPr>
              <a:t>linked lists</a:t>
            </a:r>
          </a:p>
        </p:txBody>
      </p:sp>
      <p:grpSp>
        <p:nvGrpSpPr>
          <p:cNvPr id="2" name="Group 36"/>
          <p:cNvGrpSpPr>
            <a:grpSpLocks/>
          </p:cNvGrpSpPr>
          <p:nvPr/>
        </p:nvGrpSpPr>
        <p:grpSpPr bwMode="auto">
          <a:xfrm>
            <a:off x="3284538" y="1597025"/>
            <a:ext cx="5054600" cy="4724400"/>
            <a:chOff x="1344" y="816"/>
            <a:chExt cx="3184" cy="2976"/>
          </a:xfrm>
        </p:grpSpPr>
        <p:sp>
          <p:nvSpPr>
            <p:cNvPr id="112673" name="AutoShape 34"/>
            <p:cNvSpPr>
              <a:spLocks noChangeArrowheads="1"/>
            </p:cNvSpPr>
            <p:nvPr/>
          </p:nvSpPr>
          <p:spPr bwMode="auto">
            <a:xfrm>
              <a:off x="1344" y="816"/>
              <a:ext cx="2592" cy="2976"/>
            </a:xfrm>
            <a:prstGeom prst="roundRect">
              <a:avLst>
                <a:gd name="adj" fmla="val 16667"/>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endParaRPr lang="en-US" altLang="en-US"/>
            </a:p>
          </p:txBody>
        </p:sp>
        <p:sp>
          <p:nvSpPr>
            <p:cNvPr id="52258" name="Text Box 35"/>
            <p:cNvSpPr txBox="1">
              <a:spLocks noChangeArrowheads="1"/>
            </p:cNvSpPr>
            <p:nvPr/>
          </p:nvSpPr>
          <p:spPr bwMode="auto">
            <a:xfrm>
              <a:off x="3936" y="1257"/>
              <a:ext cx="592"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solidFill>
                    <a:srgbClr val="0070C0"/>
                  </a:solidFill>
                  <a:latin typeface="+mn-lt"/>
                </a:rPr>
                <a:t>n</a:t>
              </a:r>
              <a:r>
                <a:rPr lang="en-US" altLang="en-US" sz="2000" i="0" dirty="0">
                  <a:solidFill>
                    <a:srgbClr val="C00000"/>
                  </a:solidFill>
                  <a:latin typeface="+mn-lt"/>
                </a:rPr>
                <a:t> </a:t>
              </a:r>
              <a:r>
                <a:rPr lang="en-US" altLang="en-US" sz="2000" i="0" dirty="0">
                  <a:latin typeface="+mn-lt"/>
                </a:rPr>
                <a:t>keys</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70"/>
                                        </p:tgtEl>
                                        <p:attrNameLst>
                                          <p:attrName>style.visibility</p:attrName>
                                        </p:attrNameLst>
                                      </p:cBhvr>
                                      <p:to>
                                        <p:strVal val="visible"/>
                                      </p:to>
                                    </p:set>
                                    <p:animEffect transition="in" filter="wipe(up)">
                                      <p:cBhvr>
                                        <p:cTn id="7" dur="500"/>
                                        <p:tgtEl>
                                          <p:spTgt spid="1126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55"/>
                                        </p:tgtEl>
                                        <p:attrNameLst>
                                          <p:attrName>style.visibility</p:attrName>
                                        </p:attrNameLst>
                                      </p:cBhvr>
                                      <p:to>
                                        <p:strVal val="visible"/>
                                      </p:to>
                                    </p:set>
                                    <p:animEffect transition="in" filter="fade">
                                      <p:cBhvr>
                                        <p:cTn id="10" dur="500"/>
                                        <p:tgtEl>
                                          <p:spTgt spid="5225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112657"/>
                                        </p:tgtEl>
                                      </p:cBhvr>
                                    </p:animEffect>
                                    <p:animScale>
                                      <p:cBhvr>
                                        <p:cTn id="20" dur="250" autoRev="1" fill="hold"/>
                                        <p:tgtEl>
                                          <p:spTgt spid="112657"/>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12655"/>
                                        </p:tgtEl>
                                      </p:cBhvr>
                                    </p:animEffect>
                                    <p:animScale>
                                      <p:cBhvr>
                                        <p:cTn id="23" dur="250" autoRev="1" fill="hold"/>
                                        <p:tgtEl>
                                          <p:spTgt spid="112655"/>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12656"/>
                                        </p:tgtEl>
                                      </p:cBhvr>
                                    </p:animEffect>
                                    <p:animScale>
                                      <p:cBhvr>
                                        <p:cTn id="26" dur="250" autoRev="1" fill="hold"/>
                                        <p:tgtEl>
                                          <p:spTgt spid="112656"/>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112666"/>
                                        </p:tgtEl>
                                      </p:cBhvr>
                                    </p:animEffect>
                                    <p:animScale>
                                      <p:cBhvr>
                                        <p:cTn id="29" dur="250" autoRev="1" fill="hold"/>
                                        <p:tgtEl>
                                          <p:spTgt spid="112666"/>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12659"/>
                                        </p:tgtEl>
                                      </p:cBhvr>
                                    </p:animEffect>
                                    <p:animScale>
                                      <p:cBhvr>
                                        <p:cTn id="32" dur="250" autoRev="1" fill="hold"/>
                                        <p:tgtEl>
                                          <p:spTgt spid="112659"/>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112661"/>
                                        </p:tgtEl>
                                      </p:cBhvr>
                                    </p:animEffect>
                                    <p:animScale>
                                      <p:cBhvr>
                                        <p:cTn id="35" dur="250" autoRev="1" fill="hold"/>
                                        <p:tgtEl>
                                          <p:spTgt spid="112661"/>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112660"/>
                                        </p:tgtEl>
                                      </p:cBhvr>
                                    </p:animEffect>
                                    <p:animScale>
                                      <p:cBhvr>
                                        <p:cTn id="38" dur="250" autoRev="1" fill="hold"/>
                                        <p:tgtEl>
                                          <p:spTgt spid="112660"/>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112663"/>
                                        </p:tgtEl>
                                      </p:cBhvr>
                                    </p:animEffect>
                                    <p:animScale>
                                      <p:cBhvr>
                                        <p:cTn id="41" dur="250" autoRev="1" fill="hold"/>
                                        <p:tgtEl>
                                          <p:spTgt spid="112663"/>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112662"/>
                                        </p:tgtEl>
                                      </p:cBhvr>
                                    </p:animEffect>
                                    <p:animScale>
                                      <p:cBhvr>
                                        <p:cTn id="44" dur="250" autoRev="1" fill="hold"/>
                                        <p:tgtEl>
                                          <p:spTgt spid="112662"/>
                                        </p:tgtEl>
                                      </p:cBhvr>
                                      <p:by x="105000" y="105000"/>
                                    </p:animScale>
                                  </p:childTnLst>
                                </p:cTn>
                              </p:par>
                              <p:par>
                                <p:cTn id="45" presetID="26" presetClass="emph" presetSubtype="0" fill="hold" grpId="0" nodeType="withEffect">
                                  <p:stCondLst>
                                    <p:cond delay="0"/>
                                  </p:stCondLst>
                                  <p:childTnLst>
                                    <p:animEffect transition="out" filter="fade">
                                      <p:cBhvr>
                                        <p:cTn id="46" dur="500" tmFilter="0, 0; .2, .5; .8, .5; 1, 0"/>
                                        <p:tgtEl>
                                          <p:spTgt spid="112664"/>
                                        </p:tgtEl>
                                      </p:cBhvr>
                                    </p:animEffect>
                                    <p:animScale>
                                      <p:cBhvr>
                                        <p:cTn id="47" dur="250" autoRev="1" fill="hold"/>
                                        <p:tgtEl>
                                          <p:spTgt spid="112664"/>
                                        </p:tgtEl>
                                      </p:cBhvr>
                                      <p:by x="105000" y="105000"/>
                                    </p:animScale>
                                  </p:childTnLst>
                                </p:cTn>
                              </p:par>
                              <p:par>
                                <p:cTn id="48" presetID="26" presetClass="emph" presetSubtype="0" fill="hold" grpId="0" nodeType="withEffect">
                                  <p:stCondLst>
                                    <p:cond delay="0"/>
                                  </p:stCondLst>
                                  <p:childTnLst>
                                    <p:animEffect transition="out" filter="fade">
                                      <p:cBhvr>
                                        <p:cTn id="49" dur="500" tmFilter="0, 0; .2, .5; .8, .5; 1, 0"/>
                                        <p:tgtEl>
                                          <p:spTgt spid="112668"/>
                                        </p:tgtEl>
                                      </p:cBhvr>
                                    </p:animEffect>
                                    <p:animScale>
                                      <p:cBhvr>
                                        <p:cTn id="50" dur="250" autoRev="1" fill="hold"/>
                                        <p:tgtEl>
                                          <p:spTgt spid="1126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5" grpId="0" animBg="1"/>
      <p:bldP spid="112656" grpId="0" animBg="1"/>
      <p:bldP spid="112657" grpId="0" animBg="1"/>
      <p:bldP spid="112659" grpId="0" animBg="1"/>
      <p:bldP spid="112660" grpId="0" animBg="1"/>
      <p:bldP spid="112661" grpId="0" animBg="1"/>
      <p:bldP spid="112662" grpId="0" animBg="1"/>
      <p:bldP spid="112663" grpId="0" animBg="1"/>
      <p:bldP spid="112664" grpId="0" animBg="1"/>
      <p:bldP spid="112666" grpId="0" animBg="1"/>
      <p:bldP spid="112668" grpId="0" animBg="1"/>
      <p:bldP spid="112670" grpId="0" animBg="1"/>
      <p:bldP spid="5225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dirty="0"/>
              <a:t>Analysis of chained hashing</a:t>
            </a:r>
          </a:p>
        </p:txBody>
      </p:sp>
      <p:sp>
        <p:nvSpPr>
          <p:cNvPr id="114691" name="Rectangle 3"/>
          <p:cNvSpPr>
            <a:spLocks noGrp="1" noChangeArrowheads="1"/>
          </p:cNvSpPr>
          <p:nvPr>
            <p:ph sz="quarter" idx="17"/>
          </p:nvPr>
        </p:nvSpPr>
        <p:spPr>
          <a:xfrm>
            <a:off x="457200" y="1375946"/>
            <a:ext cx="8229600" cy="3987800"/>
          </a:xfrm>
        </p:spPr>
        <p:txBody>
          <a:bodyPr/>
          <a:lstStyle/>
          <a:p>
            <a:pPr eaLnBrk="1" hangingPunct="1">
              <a:lnSpc>
                <a:spcPct val="110000"/>
              </a:lnSpc>
            </a:pPr>
            <a:r>
              <a:rPr lang="en-US" altLang="en-US" dirty="0"/>
              <a:t>The </a:t>
            </a:r>
            <a:r>
              <a:rPr lang="en-US" altLang="en-US" dirty="0">
                <a:solidFill>
                  <a:srgbClr val="C00000"/>
                </a:solidFill>
              </a:rPr>
              <a:t>worst case </a:t>
            </a:r>
            <a:r>
              <a:rPr lang="en-US" altLang="en-US" dirty="0" err="1"/>
              <a:t>behaviour</a:t>
            </a:r>
            <a:r>
              <a:rPr lang="en-US" altLang="en-US" dirty="0"/>
              <a:t> of hashing happens when all elements are hashed to </a:t>
            </a:r>
            <a:r>
              <a:rPr lang="en-US" altLang="en-US" dirty="0">
                <a:solidFill>
                  <a:srgbClr val="C00000"/>
                </a:solidFill>
              </a:rPr>
              <a:t>the same</a:t>
            </a:r>
            <a:r>
              <a:rPr lang="en-US" altLang="en-US" i="1" dirty="0">
                <a:solidFill>
                  <a:srgbClr val="C00000"/>
                </a:solidFill>
              </a:rPr>
              <a:t> </a:t>
            </a:r>
            <a:r>
              <a:rPr lang="en-US" altLang="en-US" dirty="0"/>
              <a:t>slot. In this case, </a:t>
            </a:r>
          </a:p>
          <a:p>
            <a:pPr marL="808038" lvl="2" indent="-446088" eaLnBrk="1" hangingPunct="1">
              <a:lnSpc>
                <a:spcPct val="110000"/>
              </a:lnSpc>
            </a:pPr>
            <a:r>
              <a:rPr lang="en-US" altLang="en-US" sz="2200" dirty="0"/>
              <a:t>An unsuccessful search will do </a:t>
            </a:r>
            <a:r>
              <a:rPr lang="en-US" altLang="en-US" sz="2200" dirty="0">
                <a:solidFill>
                  <a:srgbClr val="0070C0"/>
                </a:solidFill>
                <a:cs typeface="Arial" panose="020B0604020202020204" pitchFamily="34" charset="0"/>
              </a:rPr>
              <a:t>n</a:t>
            </a:r>
            <a:r>
              <a:rPr lang="en-US" altLang="en-US" sz="2200" dirty="0"/>
              <a:t> comparisons </a:t>
            </a:r>
          </a:p>
          <a:p>
            <a:pPr marL="808038" lvl="2" indent="-446088" eaLnBrk="1" hangingPunct="1">
              <a:lnSpc>
                <a:spcPct val="110000"/>
              </a:lnSpc>
            </a:pPr>
            <a:r>
              <a:rPr lang="en-US" altLang="en-US" sz="2200" dirty="0"/>
              <a:t>A successful search, assuming the probability of searching for each item is </a:t>
            </a:r>
            <a:r>
              <a:rPr lang="en-US" altLang="en-US" sz="2200" dirty="0">
                <a:solidFill>
                  <a:srgbClr val="0070C0"/>
                </a:solidFill>
              </a:rPr>
              <a:t>1/n</a:t>
            </a:r>
            <a:r>
              <a:rPr lang="en-US" altLang="en-US" sz="2200" dirty="0"/>
              <a:t>, will take </a:t>
            </a:r>
          </a:p>
          <a:p>
            <a:pPr lvl="2" eaLnBrk="1" hangingPunct="1">
              <a:lnSpc>
                <a:spcPct val="110000"/>
              </a:lnSpc>
              <a:buFont typeface="Monotype Sorts" pitchFamily="2" charset="2"/>
              <a:buNone/>
            </a:pPr>
            <a:endParaRPr lang="en-US" altLang="en-US" sz="2800" dirty="0"/>
          </a:p>
          <a:p>
            <a:pPr lvl="2" eaLnBrk="1" hangingPunct="1">
              <a:lnSpc>
                <a:spcPct val="110000"/>
              </a:lnSpc>
              <a:buFont typeface="Monotype Sorts" pitchFamily="2" charset="2"/>
              <a:buNone/>
            </a:pPr>
            <a:endParaRPr lang="en-US" altLang="en-US" sz="2800" dirty="0"/>
          </a:p>
        </p:txBody>
      </p:sp>
      <p:graphicFrame>
        <p:nvGraphicFramePr>
          <p:cNvPr id="114692" name="Object 0"/>
          <p:cNvGraphicFramePr>
            <a:graphicFrameLocks noChangeAspect="1"/>
          </p:cNvGraphicFramePr>
          <p:nvPr>
            <p:extLst/>
          </p:nvPr>
        </p:nvGraphicFramePr>
        <p:xfrm>
          <a:off x="2553429" y="3767721"/>
          <a:ext cx="879975" cy="1027266"/>
        </p:xfrm>
        <a:graphic>
          <a:graphicData uri="http://schemas.openxmlformats.org/presentationml/2006/ole">
            <mc:AlternateContent xmlns:mc="http://schemas.openxmlformats.org/markup-compatibility/2006">
              <mc:Choice xmlns:v="urn:schemas-microsoft-com:vml" Requires="v">
                <p:oleObj spid="_x0000_s124982" name="Equation" r:id="rId4" imgW="368280" imgH="431640" progId="Equation.DSMT4">
                  <p:embed/>
                </p:oleObj>
              </mc:Choice>
              <mc:Fallback>
                <p:oleObj name="Equation" r:id="rId4" imgW="368280" imgH="431640" progId="Equation.DSMT4">
                  <p:embed/>
                  <p:pic>
                    <p:nvPicPr>
                      <p:cNvPr id="0" name=""/>
                      <p:cNvPicPr>
                        <a:picLocks noChangeAspect="1" noChangeArrowheads="1"/>
                      </p:cNvPicPr>
                      <p:nvPr/>
                    </p:nvPicPr>
                    <p:blipFill>
                      <a:blip r:embed="rId5"/>
                      <a:srcRect/>
                      <a:stretch>
                        <a:fillRect/>
                      </a:stretch>
                    </p:blipFill>
                    <p:spPr bwMode="auto">
                      <a:xfrm>
                        <a:off x="2553429" y="3767721"/>
                        <a:ext cx="879975" cy="1027266"/>
                      </a:xfrm>
                      <a:prstGeom prst="rect">
                        <a:avLst/>
                      </a:prstGeom>
                      <a:noFill/>
                      <a:ln>
                        <a:noFill/>
                      </a:ln>
                      <a:effectLst/>
                      <a:extLst/>
                    </p:spPr>
                  </p:pic>
                </p:oleObj>
              </mc:Fallback>
            </mc:AlternateContent>
          </a:graphicData>
        </a:graphic>
      </p:graphicFrame>
      <p:sp>
        <p:nvSpPr>
          <p:cNvPr id="3" name="Rounded Rectangular Callout 2"/>
          <p:cNvSpPr/>
          <p:nvPr/>
        </p:nvSpPr>
        <p:spPr>
          <a:xfrm>
            <a:off x="3682314" y="5338119"/>
            <a:ext cx="2298356" cy="980131"/>
          </a:xfrm>
          <a:prstGeom prst="wedgeRoundRectCallout">
            <a:avLst>
              <a:gd name="adj1" fmla="val -65962"/>
              <a:gd name="adj2" fmla="val -13329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Object 8"/>
          <p:cNvGraphicFramePr>
            <a:graphicFrameLocks noChangeAspect="1"/>
          </p:cNvGraphicFramePr>
          <p:nvPr>
            <p:extLst/>
          </p:nvPr>
        </p:nvGraphicFramePr>
        <p:xfrm>
          <a:off x="4062721" y="5482108"/>
          <a:ext cx="1614487" cy="762000"/>
        </p:xfrm>
        <a:graphic>
          <a:graphicData uri="http://schemas.openxmlformats.org/presentationml/2006/ole">
            <mc:AlternateContent xmlns:mc="http://schemas.openxmlformats.org/markup-compatibility/2006">
              <mc:Choice xmlns:v="urn:schemas-microsoft-com:vml" Requires="v">
                <p:oleObj spid="_x0000_s124983" name="Equation" r:id="rId6" imgW="914400" imgH="431800" progId="Equation.DSMT4">
                  <p:embed/>
                </p:oleObj>
              </mc:Choice>
              <mc:Fallback>
                <p:oleObj name="Equation" r:id="rId6" imgW="914400" imgH="431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2721" y="5482108"/>
                        <a:ext cx="16144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0"/>
          <p:cNvGraphicFramePr>
            <a:graphicFrameLocks noChangeAspect="1"/>
          </p:cNvGraphicFramePr>
          <p:nvPr>
            <p:extLst/>
          </p:nvPr>
        </p:nvGraphicFramePr>
        <p:xfrm>
          <a:off x="3433404" y="3966689"/>
          <a:ext cx="957513" cy="701136"/>
        </p:xfrm>
        <a:graphic>
          <a:graphicData uri="http://schemas.openxmlformats.org/presentationml/2006/ole">
            <mc:AlternateContent xmlns:mc="http://schemas.openxmlformats.org/markup-compatibility/2006">
              <mc:Choice xmlns:v="urn:schemas-microsoft-com:vml" Requires="v">
                <p:oleObj spid="_x0000_s124984" name="Equation" r:id="rId8" imgW="571320" imgH="419040" progId="Equation.DSMT4">
                  <p:embed/>
                </p:oleObj>
              </mc:Choice>
              <mc:Fallback>
                <p:oleObj name="Equation" r:id="rId8" imgW="571320" imgH="419040" progId="Equation.DSMT4">
                  <p:embed/>
                  <p:pic>
                    <p:nvPicPr>
                      <p:cNvPr id="0" name=""/>
                      <p:cNvPicPr>
                        <a:picLocks noChangeAspect="1" noChangeArrowheads="1"/>
                      </p:cNvPicPr>
                      <p:nvPr/>
                    </p:nvPicPr>
                    <p:blipFill>
                      <a:blip r:embed="rId9"/>
                      <a:srcRect/>
                      <a:stretch>
                        <a:fillRect/>
                      </a:stretch>
                    </p:blipFill>
                    <p:spPr bwMode="auto">
                      <a:xfrm>
                        <a:off x="3433404" y="3966689"/>
                        <a:ext cx="957513" cy="701136"/>
                      </a:xfrm>
                      <a:prstGeom prst="rect">
                        <a:avLst/>
                      </a:prstGeom>
                      <a:noFill/>
                      <a:ln>
                        <a:noFill/>
                      </a:ln>
                      <a:effectLst/>
                      <a:extLst/>
                    </p:spPr>
                  </p:pic>
                </p:oleObj>
              </mc:Fallback>
            </mc:AlternateContent>
          </a:graphicData>
        </a:graphic>
      </p:graphicFrame>
      <p:graphicFrame>
        <p:nvGraphicFramePr>
          <p:cNvPr id="9" name="Object 0"/>
          <p:cNvGraphicFramePr>
            <a:graphicFrameLocks noChangeAspect="1"/>
          </p:cNvGraphicFramePr>
          <p:nvPr>
            <p:extLst/>
          </p:nvPr>
        </p:nvGraphicFramePr>
        <p:xfrm>
          <a:off x="4423528" y="4125913"/>
          <a:ext cx="788987" cy="425450"/>
        </p:xfrm>
        <a:graphic>
          <a:graphicData uri="http://schemas.openxmlformats.org/presentationml/2006/ole">
            <mc:AlternateContent xmlns:mc="http://schemas.openxmlformats.org/markup-compatibility/2006">
              <mc:Choice xmlns:v="urn:schemas-microsoft-com:vml" Requires="v">
                <p:oleObj spid="_x0000_s124985" name="Equation" r:id="rId10" imgW="469800" imgH="253800" progId="Equation.DSMT4">
                  <p:embed/>
                </p:oleObj>
              </mc:Choice>
              <mc:Fallback>
                <p:oleObj name="Equation" r:id="rId10" imgW="469800" imgH="253800" progId="Equation.DSMT4">
                  <p:embed/>
                  <p:pic>
                    <p:nvPicPr>
                      <p:cNvPr id="0" name=""/>
                      <p:cNvPicPr>
                        <a:picLocks noChangeAspect="1" noChangeArrowheads="1"/>
                      </p:cNvPicPr>
                      <p:nvPr/>
                    </p:nvPicPr>
                    <p:blipFill>
                      <a:blip r:embed="rId11"/>
                      <a:srcRect/>
                      <a:stretch>
                        <a:fillRect/>
                      </a:stretch>
                    </p:blipFill>
                    <p:spPr bwMode="auto">
                      <a:xfrm>
                        <a:off x="4423528" y="4125913"/>
                        <a:ext cx="788987" cy="4254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23169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fade">
                                      <p:cBhvr>
                                        <p:cTn id="7" dur="500"/>
                                        <p:tgtEl>
                                          <p:spTgt spid="114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1">
                                            <p:txEl>
                                              <p:pRg st="2" end="2"/>
                                            </p:txEl>
                                          </p:spTgt>
                                        </p:tgtEl>
                                        <p:attrNameLst>
                                          <p:attrName>style.visibility</p:attrName>
                                        </p:attrNameLst>
                                      </p:cBhvr>
                                      <p:to>
                                        <p:strVal val="visible"/>
                                      </p:to>
                                    </p:set>
                                    <p:animEffect transition="in" filter="fade">
                                      <p:cBhvr>
                                        <p:cTn id="12" dur="500"/>
                                        <p:tgtEl>
                                          <p:spTgt spid="1146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692"/>
                                        </p:tgtEl>
                                        <p:attrNameLst>
                                          <p:attrName>style.visibility</p:attrName>
                                        </p:attrNameLst>
                                      </p:cBhvr>
                                      <p:to>
                                        <p:strVal val="visible"/>
                                      </p:to>
                                    </p:set>
                                    <p:animEffect transition="in" filter="fade">
                                      <p:cBhvr>
                                        <p:cTn id="17" dur="500"/>
                                        <p:tgtEl>
                                          <p:spTgt spid="1146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sz="quarter" idx="17"/>
          </p:nvPr>
        </p:nvSpPr>
        <p:spPr>
          <a:xfrm>
            <a:off x="338138" y="1314367"/>
            <a:ext cx="8229600" cy="4967288"/>
          </a:xfrm>
        </p:spPr>
        <p:txBody>
          <a:bodyPr/>
          <a:lstStyle/>
          <a:p>
            <a:pPr marL="457200" lvl="1" indent="0" eaLnBrk="1" hangingPunct="1">
              <a:lnSpc>
                <a:spcPct val="110000"/>
              </a:lnSpc>
              <a:buFont typeface="Wingdings" panose="05000000000000000000" pitchFamily="2" charset="2"/>
              <a:buNone/>
            </a:pPr>
            <a:r>
              <a:rPr lang="en-US" altLang="en-US" sz="2400" dirty="0"/>
              <a:t>If we assume that any given item is equally likely to hash into any of the </a:t>
            </a:r>
            <a:r>
              <a:rPr lang="en-US" altLang="en-US" sz="2400" b="1" dirty="0">
                <a:solidFill>
                  <a:srgbClr val="0070C0"/>
                </a:solidFill>
              </a:rPr>
              <a:t>h</a:t>
            </a:r>
            <a:r>
              <a:rPr lang="en-US" altLang="en-US" sz="2400" dirty="0"/>
              <a:t> slots, </a:t>
            </a:r>
            <a:r>
              <a:rPr lang="en-US" altLang="en-US" sz="2400" dirty="0">
                <a:solidFill>
                  <a:srgbClr val="C00000"/>
                </a:solidFill>
              </a:rPr>
              <a:t>an unsuccessful search </a:t>
            </a:r>
            <a:r>
              <a:rPr lang="en-US" altLang="en-US" sz="2400" dirty="0"/>
              <a:t>on average does </a:t>
            </a:r>
            <a:r>
              <a:rPr lang="en-US" altLang="en-US" sz="2400" b="1" dirty="0">
                <a:solidFill>
                  <a:srgbClr val="0070C0"/>
                </a:solidFill>
              </a:rPr>
              <a:t>n/h</a:t>
            </a:r>
            <a:r>
              <a:rPr lang="en-US" altLang="en-US" sz="2400" dirty="0"/>
              <a:t> comparisons</a:t>
            </a:r>
            <a:r>
              <a:rPr lang="en-US" altLang="en-US" sz="2400" dirty="0" smtClean="0"/>
              <a:t>.</a:t>
            </a:r>
          </a:p>
          <a:p>
            <a:pPr marL="457200" lvl="1" indent="0" eaLnBrk="1" hangingPunct="1">
              <a:lnSpc>
                <a:spcPct val="110000"/>
              </a:lnSpc>
              <a:buFont typeface="Wingdings" panose="05000000000000000000" pitchFamily="2" charset="2"/>
              <a:buNone/>
            </a:pPr>
            <a:endParaRPr lang="en-US" altLang="en-US" u="sng" dirty="0">
              <a:solidFill>
                <a:srgbClr val="C00000"/>
              </a:solidFill>
            </a:endParaRPr>
          </a:p>
          <a:p>
            <a:pPr marL="457200" lvl="1" indent="0" eaLnBrk="1" hangingPunct="1">
              <a:lnSpc>
                <a:spcPct val="110000"/>
              </a:lnSpc>
              <a:buFont typeface="Monotype Sorts" pitchFamily="2" charset="2"/>
              <a:buNone/>
            </a:pPr>
            <a:r>
              <a:rPr lang="en-US" altLang="en-US" sz="2400" b="1" dirty="0" smtClean="0">
                <a:solidFill>
                  <a:srgbClr val="C00000"/>
                </a:solidFill>
              </a:rPr>
              <a:t>Proof:</a:t>
            </a:r>
            <a:endParaRPr lang="en-US" altLang="en-US" sz="2400" b="1" dirty="0">
              <a:solidFill>
                <a:srgbClr val="C00000"/>
              </a:solidFill>
            </a:endParaRPr>
          </a:p>
          <a:p>
            <a:pPr marL="444500" lvl="1" indent="371475" eaLnBrk="1" hangingPunct="1">
              <a:lnSpc>
                <a:spcPct val="110000"/>
              </a:lnSpc>
              <a:buClr>
                <a:schemeClr val="tx1"/>
              </a:buClr>
              <a:buFont typeface="Arial Narrow" panose="020B0606020202030204" pitchFamily="34" charset="0"/>
              <a:buAutoNum type="arabicPeriod"/>
            </a:pPr>
            <a:r>
              <a:rPr lang="en-US" altLang="en-US" dirty="0"/>
              <a:t>An unsuccessful search means searching to the end of the list.  </a:t>
            </a:r>
          </a:p>
          <a:p>
            <a:pPr marL="444500" lvl="1" indent="371475" eaLnBrk="1" hangingPunct="1">
              <a:lnSpc>
                <a:spcPct val="110000"/>
              </a:lnSpc>
              <a:buClr>
                <a:schemeClr val="tx1"/>
              </a:buClr>
              <a:buFont typeface="Arial Narrow" panose="020B0606020202030204" pitchFamily="34" charset="0"/>
              <a:buAutoNum type="arabicPeriod"/>
            </a:pPr>
            <a:r>
              <a:rPr lang="en-US" altLang="en-US" dirty="0"/>
              <a:t>The number of comparisons is equal to the length of the list.  </a:t>
            </a:r>
          </a:p>
          <a:p>
            <a:pPr marL="444500" lvl="1" indent="371475" eaLnBrk="1" hangingPunct="1">
              <a:lnSpc>
                <a:spcPct val="110000"/>
              </a:lnSpc>
              <a:buClr>
                <a:schemeClr val="tx1"/>
              </a:buClr>
              <a:buFont typeface="Arial Narrow" panose="020B0606020202030204" pitchFamily="34" charset="0"/>
              <a:buAutoNum type="arabicPeriod"/>
            </a:pPr>
            <a:r>
              <a:rPr lang="en-US" altLang="en-US" dirty="0"/>
              <a:t>The average length of all lists is the load factor, </a:t>
            </a:r>
            <a:r>
              <a:rPr lang="en-US" altLang="en-US" dirty="0">
                <a:solidFill>
                  <a:srgbClr val="C00000"/>
                </a:solidFill>
              </a:rPr>
              <a:t>n/h</a:t>
            </a:r>
            <a:r>
              <a:rPr lang="en-US" altLang="en-US" dirty="0"/>
              <a:t>.  </a:t>
            </a:r>
          </a:p>
          <a:p>
            <a:pPr marL="444500" lvl="1" indent="371475" eaLnBrk="1" hangingPunct="1">
              <a:lnSpc>
                <a:spcPct val="110000"/>
              </a:lnSpc>
              <a:buClr>
                <a:schemeClr val="tx1"/>
              </a:buClr>
              <a:buFont typeface="Arial Narrow" panose="020B0606020202030204" pitchFamily="34" charset="0"/>
              <a:buAutoNum type="arabicPeriod"/>
            </a:pPr>
            <a:r>
              <a:rPr lang="en-US" altLang="en-US" dirty="0"/>
              <a:t>Thus the expected number of comparisons in an unsuccessful </a:t>
            </a:r>
            <a:r>
              <a:rPr lang="en-US" altLang="en-US" dirty="0" smtClean="0"/>
              <a:t>    	search </a:t>
            </a:r>
            <a:r>
              <a:rPr lang="en-US" altLang="en-US" dirty="0"/>
              <a:t>is </a:t>
            </a:r>
            <a:r>
              <a:rPr lang="en-US" altLang="en-US" dirty="0">
                <a:solidFill>
                  <a:srgbClr val="C00000"/>
                </a:solidFill>
              </a:rPr>
              <a:t>n/h</a:t>
            </a:r>
            <a:r>
              <a:rPr lang="en-US" altLang="en-US" dirty="0"/>
              <a:t>.</a:t>
            </a:r>
            <a:endParaRPr lang="en-US" altLang="en-US" sz="2400" dirty="0"/>
          </a:p>
        </p:txBody>
      </p:sp>
      <p:sp>
        <p:nvSpPr>
          <p:cNvPr id="5" name="Rectangle 3"/>
          <p:cNvSpPr txBox="1">
            <a:spLocks noGrp="1" noChangeArrowheads="1"/>
          </p:cNvSpPr>
          <p:nvPr>
            <p:ph type="body" sz="quarter" idx="16"/>
          </p:nvPr>
        </p:nvSpPr>
        <p:spPr>
          <a:xfrm>
            <a:off x="338138" y="728663"/>
            <a:ext cx="7916862" cy="495300"/>
          </a:xfrm>
          <a:extLst/>
        </p:spPr>
        <p:txBody>
          <a:bodyPr lIns="90488" tIns="44450" rIns="90488" bIns="44450"/>
          <a:lstStyle/>
          <a:p>
            <a:pPr defTabSz="912813">
              <a:lnSpc>
                <a:spcPct val="90000"/>
              </a:lnSpc>
              <a:buClr>
                <a:srgbClr val="315263"/>
              </a:buClr>
              <a:buSzPct val="75000"/>
              <a:buFont typeface="Wingdings" panose="05000000000000000000" pitchFamily="2" charset="2"/>
              <a:buNone/>
              <a:defRPr/>
            </a:pPr>
            <a:r>
              <a:rPr altLang="en-US" sz="2400" dirty="0"/>
              <a:t>Average Case Analysis (Unsuccessful Search)</a:t>
            </a:r>
            <a:endParaRPr altLang="en-US" dirty="0"/>
          </a:p>
        </p:txBody>
      </p:sp>
    </p:spTree>
    <p:extLst>
      <p:ext uri="{BB962C8B-B14F-4D97-AF65-F5344CB8AC3E}">
        <p14:creationId xmlns:p14="http://schemas.microsoft.com/office/powerpoint/2010/main" val="1678119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sz="quarter" idx="17"/>
          </p:nvPr>
        </p:nvSpPr>
        <p:spPr>
          <a:xfrm>
            <a:off x="211671" y="1372659"/>
            <a:ext cx="8043329" cy="5149918"/>
          </a:xfrm>
        </p:spPr>
        <p:txBody>
          <a:bodyPr/>
          <a:lstStyle/>
          <a:p>
            <a:pPr marL="457200" lvl="1" indent="0" eaLnBrk="1" hangingPunct="1">
              <a:lnSpc>
                <a:spcPct val="110000"/>
              </a:lnSpc>
              <a:buFont typeface="Wingdings" panose="05000000000000000000" pitchFamily="2" charset="2"/>
              <a:buNone/>
            </a:pPr>
            <a:r>
              <a:rPr lang="en-US" altLang="en-US" sz="2400" dirty="0"/>
              <a:t>Assume that any given item is equally likely to hash into any of the h slots, </a:t>
            </a:r>
            <a:r>
              <a:rPr lang="en-US" altLang="en-US" sz="2400" dirty="0">
                <a:solidFill>
                  <a:srgbClr val="C00000"/>
                </a:solidFill>
              </a:rPr>
              <a:t>a successful search </a:t>
            </a:r>
            <a:r>
              <a:rPr lang="en-US" altLang="en-US" sz="2400" dirty="0"/>
              <a:t>on average does </a:t>
            </a:r>
            <a:r>
              <a:rPr lang="en-US" altLang="en-US" sz="2400" dirty="0">
                <a:solidFill>
                  <a:srgbClr val="0070C0"/>
                </a:solidFill>
                <a:sym typeface="Symbol" panose="05050102010706020507" pitchFamily="18" charset="2"/>
              </a:rPr>
              <a:t>(1 + </a:t>
            </a:r>
            <a:r>
              <a:rPr lang="en-US" altLang="en-US" sz="2400" dirty="0">
                <a:solidFill>
                  <a:srgbClr val="0070C0"/>
                </a:solidFill>
              </a:rPr>
              <a:t>n/h) </a:t>
            </a:r>
            <a:r>
              <a:rPr lang="en-US" altLang="en-US" sz="2400" dirty="0"/>
              <a:t>comparisons.</a:t>
            </a:r>
          </a:p>
          <a:p>
            <a:pPr marL="457200" lvl="1" indent="0" eaLnBrk="1" hangingPunct="1">
              <a:lnSpc>
                <a:spcPct val="60000"/>
              </a:lnSpc>
              <a:buFont typeface="Monotype Sorts" pitchFamily="2" charset="2"/>
              <a:buNone/>
            </a:pPr>
            <a:endParaRPr lang="en-US" altLang="en-US" sz="1000" dirty="0"/>
          </a:p>
          <a:p>
            <a:pPr marL="457200" lvl="1" indent="0" eaLnBrk="1" hangingPunct="1">
              <a:lnSpc>
                <a:spcPct val="110000"/>
              </a:lnSpc>
              <a:buFont typeface="Monotype Sorts" pitchFamily="2" charset="2"/>
              <a:buNone/>
            </a:pPr>
            <a:r>
              <a:rPr lang="en-US" altLang="en-US" sz="2400" b="1" dirty="0" smtClean="0">
                <a:solidFill>
                  <a:srgbClr val="C00000"/>
                </a:solidFill>
              </a:rPr>
              <a:t>Proof </a:t>
            </a:r>
            <a:r>
              <a:rPr lang="en-US" altLang="en-US" sz="2400" dirty="0" smtClean="0">
                <a:solidFill>
                  <a:srgbClr val="C00000"/>
                </a:solidFill>
              </a:rPr>
              <a:t>(Optional)</a:t>
            </a:r>
            <a:r>
              <a:rPr lang="en-US" altLang="en-US" sz="2400" b="1" dirty="0" smtClean="0">
                <a:solidFill>
                  <a:srgbClr val="C00000"/>
                </a:solidFill>
              </a:rPr>
              <a:t>: </a:t>
            </a:r>
          </a:p>
          <a:p>
            <a:pPr marL="896938" lvl="1" indent="-439738" eaLnBrk="1" hangingPunct="1">
              <a:lnSpc>
                <a:spcPct val="120000"/>
              </a:lnSpc>
              <a:buClrTx/>
              <a:buFont typeface="Arial Narrow" panose="020B0606020202030204" pitchFamily="34" charset="0"/>
              <a:buAutoNum type="arabicPeriod"/>
            </a:pPr>
            <a:r>
              <a:rPr lang="en-US" altLang="en-US" sz="1800" dirty="0" smtClean="0"/>
              <a:t>We assume that the items are inserted at the end of the list in each slot.  </a:t>
            </a:r>
          </a:p>
          <a:p>
            <a:pPr marL="896938" lvl="1" indent="-439738" eaLnBrk="1" hangingPunct="1">
              <a:lnSpc>
                <a:spcPct val="120000"/>
              </a:lnSpc>
              <a:buClrTx/>
              <a:buFont typeface="Arial Narrow" panose="020B0606020202030204" pitchFamily="34" charset="0"/>
              <a:buAutoNum type="arabicPeriod"/>
            </a:pPr>
            <a:r>
              <a:rPr lang="en-US" altLang="en-US" sz="1800" dirty="0" smtClean="0"/>
              <a:t>The expected no. of comparisons in a successful search is 1 more than the no. of comparisons done when the sought after item was inserted into the hash table.  </a:t>
            </a:r>
          </a:p>
          <a:p>
            <a:pPr marL="896938" lvl="1" indent="-439738" eaLnBrk="1" hangingPunct="1">
              <a:lnSpc>
                <a:spcPct val="120000"/>
              </a:lnSpc>
              <a:buClrTx/>
              <a:buFont typeface="Arial Narrow" panose="020B0606020202030204" pitchFamily="34" charset="0"/>
              <a:buAutoNum type="arabicPeriod"/>
            </a:pPr>
            <a:r>
              <a:rPr lang="en-US" altLang="en-US" sz="1800" dirty="0" smtClean="0"/>
              <a:t>When the </a:t>
            </a:r>
            <a:r>
              <a:rPr lang="en-US" altLang="en-US" sz="1800" dirty="0" err="1" smtClean="0">
                <a:solidFill>
                  <a:srgbClr val="0070C0"/>
                </a:solidFill>
              </a:rPr>
              <a:t>i</a:t>
            </a:r>
            <a:r>
              <a:rPr lang="en-US" altLang="en-US" sz="1800" baseline="30000" dirty="0" err="1" smtClean="0">
                <a:solidFill>
                  <a:srgbClr val="0070C0"/>
                </a:solidFill>
              </a:rPr>
              <a:t>th</a:t>
            </a:r>
            <a:r>
              <a:rPr lang="en-US" altLang="en-US" sz="1800" dirty="0" smtClean="0"/>
              <a:t> item is inserted into the hash table, the average length of all lists is </a:t>
            </a:r>
            <a:r>
              <a:rPr lang="en-US" altLang="en-US" sz="1800" dirty="0" smtClean="0">
                <a:solidFill>
                  <a:srgbClr val="0070C0"/>
                </a:solidFill>
              </a:rPr>
              <a:t>(i-1)/h</a:t>
            </a:r>
            <a:r>
              <a:rPr lang="en-US" altLang="en-US" sz="1800" dirty="0" smtClean="0">
                <a:solidFill>
                  <a:srgbClr val="C00000"/>
                </a:solidFill>
              </a:rPr>
              <a:t>. </a:t>
            </a:r>
            <a:r>
              <a:rPr lang="en-US" altLang="en-US" sz="1800" dirty="0" smtClean="0"/>
              <a:t>So when the </a:t>
            </a:r>
            <a:r>
              <a:rPr lang="en-US" altLang="en-US" sz="1800" dirty="0" err="1" smtClean="0">
                <a:solidFill>
                  <a:srgbClr val="0070C0"/>
                </a:solidFill>
              </a:rPr>
              <a:t>i</a:t>
            </a:r>
            <a:r>
              <a:rPr lang="en-US" altLang="en-US" sz="1800" baseline="30000" dirty="0" err="1" smtClean="0">
                <a:solidFill>
                  <a:srgbClr val="0070C0"/>
                </a:solidFill>
              </a:rPr>
              <a:t>th</a:t>
            </a:r>
            <a:r>
              <a:rPr lang="en-US" altLang="en-US" sz="1800" dirty="0" smtClean="0"/>
              <a:t> item is sought for, the no. of comparisons is             .</a:t>
            </a:r>
          </a:p>
          <a:p>
            <a:pPr marL="457200" lvl="1" indent="0" eaLnBrk="1" hangingPunct="1">
              <a:lnSpc>
                <a:spcPct val="110000"/>
              </a:lnSpc>
              <a:buFont typeface="Monotype Sorts" pitchFamily="2" charset="2"/>
              <a:buNone/>
            </a:pPr>
            <a:endParaRPr lang="en-US" altLang="en-US" sz="1800" dirty="0"/>
          </a:p>
        </p:txBody>
      </p:sp>
      <p:graphicFrame>
        <p:nvGraphicFramePr>
          <p:cNvPr id="118787" name="Object 4"/>
          <p:cNvGraphicFramePr>
            <a:graphicFrameLocks noChangeAspect="1"/>
          </p:cNvGraphicFramePr>
          <p:nvPr>
            <p:extLst/>
          </p:nvPr>
        </p:nvGraphicFramePr>
        <p:xfrm>
          <a:off x="2772831" y="5633212"/>
          <a:ext cx="766233" cy="511152"/>
        </p:xfrm>
        <a:graphic>
          <a:graphicData uri="http://schemas.openxmlformats.org/presentationml/2006/ole">
            <mc:AlternateContent xmlns:mc="http://schemas.openxmlformats.org/markup-compatibility/2006">
              <mc:Choice xmlns:v="urn:schemas-microsoft-com:vml" Requires="v">
                <p:oleObj spid="_x0000_s125967" name="Equation" r:id="rId4" imgW="647640" imgH="431640" progId="Equation.DSMT4">
                  <p:embed/>
                </p:oleObj>
              </mc:Choice>
              <mc:Fallback>
                <p:oleObj name="Equation" r:id="rId4" imgW="647640" imgH="431640" progId="Equation.DSMT4">
                  <p:embed/>
                  <p:pic>
                    <p:nvPicPr>
                      <p:cNvPr id="0" name=""/>
                      <p:cNvPicPr>
                        <a:picLocks noChangeAspect="1" noChangeArrowheads="1"/>
                      </p:cNvPicPr>
                      <p:nvPr/>
                    </p:nvPicPr>
                    <p:blipFill>
                      <a:blip r:embed="rId5"/>
                      <a:srcRect/>
                      <a:stretch>
                        <a:fillRect/>
                      </a:stretch>
                    </p:blipFill>
                    <p:spPr bwMode="auto">
                      <a:xfrm>
                        <a:off x="2772831" y="5633212"/>
                        <a:ext cx="766233" cy="511152"/>
                      </a:xfrm>
                      <a:prstGeom prst="rect">
                        <a:avLst/>
                      </a:prstGeom>
                      <a:noFill/>
                      <a:ln>
                        <a:noFill/>
                      </a:ln>
                      <a:extLst/>
                    </p:spPr>
                  </p:pic>
                </p:oleObj>
              </mc:Fallback>
            </mc:AlternateContent>
          </a:graphicData>
        </a:graphic>
      </p:graphicFrame>
      <p:sp>
        <p:nvSpPr>
          <p:cNvPr id="6" name="Rectangle 3"/>
          <p:cNvSpPr txBox="1">
            <a:spLocks noGrp="1" noChangeArrowheads="1"/>
          </p:cNvSpPr>
          <p:nvPr>
            <p:ph type="body" sz="quarter" idx="16"/>
          </p:nvPr>
        </p:nvSpPr>
        <p:spPr>
          <a:xfrm>
            <a:off x="338138" y="728663"/>
            <a:ext cx="7916862" cy="495300"/>
          </a:xfrm>
          <a:extLst/>
        </p:spPr>
        <p:txBody>
          <a:bodyPr lIns="90488" tIns="44450" rIns="90488" bIns="44450"/>
          <a:lstStyle/>
          <a:p>
            <a:pPr defTabSz="912813">
              <a:lnSpc>
                <a:spcPct val="110000"/>
              </a:lnSpc>
              <a:buClr>
                <a:srgbClr val="315263"/>
              </a:buClr>
              <a:buSzPct val="75000"/>
              <a:buFont typeface="Wingdings" panose="05000000000000000000" pitchFamily="2" charset="2"/>
              <a:buNone/>
              <a:defRPr/>
            </a:pPr>
            <a:r>
              <a:rPr altLang="en-US" sz="2800" dirty="0"/>
              <a:t>Average Case Analysis </a:t>
            </a:r>
            <a:r>
              <a:rPr altLang="en-US" sz="2800" dirty="0" smtClean="0"/>
              <a:t>(Successful Search)</a:t>
            </a:r>
            <a:endParaRPr altLang="en-US" sz="3600" dirty="0"/>
          </a:p>
        </p:txBody>
      </p:sp>
    </p:spTree>
    <p:extLst>
      <p:ext uri="{BB962C8B-B14F-4D97-AF65-F5344CB8AC3E}">
        <p14:creationId xmlns:p14="http://schemas.microsoft.com/office/powerpoint/2010/main" val="3785319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786">
                                            <p:txEl>
                                              <p:pRg st="2" end="2"/>
                                            </p:txEl>
                                          </p:spTgt>
                                        </p:tgtEl>
                                        <p:attrNameLst>
                                          <p:attrName>style.visibility</p:attrName>
                                        </p:attrNameLst>
                                      </p:cBhvr>
                                      <p:to>
                                        <p:strVal val="visible"/>
                                      </p:to>
                                    </p:set>
                                    <p:animEffect transition="in" filter="fade">
                                      <p:cBhvr>
                                        <p:cTn id="7" dur="500"/>
                                        <p:tgtEl>
                                          <p:spTgt spid="11878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786">
                                            <p:txEl>
                                              <p:pRg st="3" end="3"/>
                                            </p:txEl>
                                          </p:spTgt>
                                        </p:tgtEl>
                                        <p:attrNameLst>
                                          <p:attrName>style.visibility</p:attrName>
                                        </p:attrNameLst>
                                      </p:cBhvr>
                                      <p:to>
                                        <p:strVal val="visible"/>
                                      </p:to>
                                    </p:set>
                                    <p:animEffect transition="in" filter="fade">
                                      <p:cBhvr>
                                        <p:cTn id="10" dur="500"/>
                                        <p:tgtEl>
                                          <p:spTgt spid="11878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8786">
                                            <p:txEl>
                                              <p:pRg st="4" end="4"/>
                                            </p:txEl>
                                          </p:spTgt>
                                        </p:tgtEl>
                                        <p:attrNameLst>
                                          <p:attrName>style.visibility</p:attrName>
                                        </p:attrNameLst>
                                      </p:cBhvr>
                                      <p:to>
                                        <p:strVal val="visible"/>
                                      </p:to>
                                    </p:set>
                                    <p:animEffect transition="in" filter="fade">
                                      <p:cBhvr>
                                        <p:cTn id="15" dur="500"/>
                                        <p:tgtEl>
                                          <p:spTgt spid="11878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8786">
                                            <p:txEl>
                                              <p:pRg st="5" end="5"/>
                                            </p:txEl>
                                          </p:spTgt>
                                        </p:tgtEl>
                                        <p:attrNameLst>
                                          <p:attrName>style.visibility</p:attrName>
                                        </p:attrNameLst>
                                      </p:cBhvr>
                                      <p:to>
                                        <p:strVal val="visible"/>
                                      </p:to>
                                    </p:set>
                                    <p:animEffect transition="in" filter="fade">
                                      <p:cBhvr>
                                        <p:cTn id="20" dur="500"/>
                                        <p:tgtEl>
                                          <p:spTgt spid="118786">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8787"/>
                                        </p:tgtEl>
                                        <p:attrNameLst>
                                          <p:attrName>style.visibility</p:attrName>
                                        </p:attrNameLst>
                                      </p:cBhvr>
                                      <p:to>
                                        <p:strVal val="visible"/>
                                      </p:to>
                                    </p:set>
                                    <p:animEffect transition="in" filter="fade">
                                      <p:cBhvr>
                                        <p:cTn id="23"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Content Placeholder 1"/>
          <p:cNvSpPr>
            <a:spLocks noGrp="1"/>
          </p:cNvSpPr>
          <p:nvPr>
            <p:ph sz="quarter" idx="17"/>
          </p:nvPr>
        </p:nvSpPr>
        <p:spPr>
          <a:xfrm>
            <a:off x="-75216" y="1435100"/>
            <a:ext cx="8322070" cy="5857875"/>
          </a:xfrm>
        </p:spPr>
        <p:txBody>
          <a:bodyPr/>
          <a:lstStyle/>
          <a:p>
            <a:pPr marL="857250" lvl="2" indent="0" eaLnBrk="1" hangingPunct="1">
              <a:lnSpc>
                <a:spcPct val="110000"/>
              </a:lnSpc>
              <a:buFont typeface="Wingdings" panose="05000000000000000000" pitchFamily="2" charset="2"/>
              <a:buNone/>
            </a:pPr>
            <a:r>
              <a:rPr lang="en-US" altLang="en-US" sz="2000" dirty="0"/>
              <a:t>So the average number of comparisons over n items is:</a:t>
            </a:r>
          </a:p>
          <a:p>
            <a:pPr marL="457200" lvl="1" indent="0" eaLnBrk="1" hangingPunct="1">
              <a:lnSpc>
                <a:spcPct val="110000"/>
              </a:lnSpc>
              <a:buFont typeface="Monotype Sorts" pitchFamily="2" charset="2"/>
              <a:buNone/>
            </a:pPr>
            <a:endParaRPr lang="en-US" altLang="en-US" dirty="0"/>
          </a:p>
          <a:p>
            <a:pPr marL="457200" lvl="1" indent="0" eaLnBrk="1" hangingPunct="1">
              <a:lnSpc>
                <a:spcPct val="110000"/>
              </a:lnSpc>
              <a:buFont typeface="Monotype Sorts" pitchFamily="2" charset="2"/>
              <a:buNone/>
            </a:pPr>
            <a:endParaRPr lang="en-US" altLang="en-US" dirty="0"/>
          </a:p>
          <a:p>
            <a:pPr marL="457200" lvl="1" indent="0" eaLnBrk="1" hangingPunct="1">
              <a:lnSpc>
                <a:spcPct val="110000"/>
              </a:lnSpc>
              <a:buFont typeface="Monotype Sorts" pitchFamily="2" charset="2"/>
              <a:buNone/>
            </a:pPr>
            <a:endParaRPr lang="en-US" altLang="en-US" dirty="0"/>
          </a:p>
          <a:p>
            <a:pPr marL="457200" lvl="1" indent="0" eaLnBrk="1" hangingPunct="1">
              <a:lnSpc>
                <a:spcPct val="110000"/>
              </a:lnSpc>
              <a:buFont typeface="Monotype Sorts" pitchFamily="2" charset="2"/>
              <a:buNone/>
            </a:pPr>
            <a:endParaRPr lang="en-US" altLang="en-US" dirty="0"/>
          </a:p>
          <a:p>
            <a:pPr marL="457200" lvl="1" indent="0" eaLnBrk="1" hangingPunct="1">
              <a:lnSpc>
                <a:spcPct val="110000"/>
              </a:lnSpc>
              <a:buFont typeface="Monotype Sorts" pitchFamily="2" charset="2"/>
              <a:buNone/>
            </a:pPr>
            <a:endParaRPr lang="en-US" altLang="en-US" dirty="0"/>
          </a:p>
          <a:p>
            <a:pPr marL="457200" lvl="1" indent="0" eaLnBrk="1" hangingPunct="1">
              <a:lnSpc>
                <a:spcPct val="110000"/>
              </a:lnSpc>
              <a:buFont typeface="Monotype Sorts" pitchFamily="2" charset="2"/>
              <a:buNone/>
            </a:pPr>
            <a:endParaRPr lang="en-US" altLang="en-US" dirty="0"/>
          </a:p>
          <a:p>
            <a:pPr marL="457200" lvl="1" indent="0" eaLnBrk="1" hangingPunct="1">
              <a:lnSpc>
                <a:spcPct val="110000"/>
              </a:lnSpc>
              <a:buFont typeface="Monotype Sorts" pitchFamily="2" charset="2"/>
              <a:buNone/>
            </a:pPr>
            <a:endParaRPr lang="en-US" altLang="en-US" dirty="0"/>
          </a:p>
          <a:p>
            <a:pPr marL="857250" lvl="2" indent="0" eaLnBrk="1" hangingPunct="1">
              <a:lnSpc>
                <a:spcPct val="110000"/>
              </a:lnSpc>
              <a:buFont typeface="Monotype Sorts" pitchFamily="2" charset="2"/>
              <a:buNone/>
            </a:pPr>
            <a:r>
              <a:rPr lang="en-US" altLang="en-US" sz="2000" dirty="0"/>
              <a:t>Therefore, a successful search on average does </a:t>
            </a:r>
            <a:r>
              <a:rPr lang="en-US" altLang="en-US" sz="2000" dirty="0">
                <a:solidFill>
                  <a:srgbClr val="C00000"/>
                </a:solidFill>
                <a:sym typeface="Symbol" panose="05050102010706020507" pitchFamily="18" charset="2"/>
              </a:rPr>
              <a:t>(1 + </a:t>
            </a:r>
            <a:r>
              <a:rPr lang="en-US" altLang="en-US" sz="2000" i="1" dirty="0">
                <a:solidFill>
                  <a:srgbClr val="C00000"/>
                </a:solidFill>
              </a:rPr>
              <a:t>n</a:t>
            </a:r>
            <a:r>
              <a:rPr lang="en-US" altLang="en-US" sz="2000" dirty="0">
                <a:solidFill>
                  <a:srgbClr val="C00000"/>
                </a:solidFill>
              </a:rPr>
              <a:t>/</a:t>
            </a:r>
            <a:r>
              <a:rPr lang="en-US" altLang="en-US" sz="2000" i="1" dirty="0">
                <a:solidFill>
                  <a:srgbClr val="C00000"/>
                </a:solidFill>
              </a:rPr>
              <a:t>h</a:t>
            </a:r>
            <a:r>
              <a:rPr lang="en-US" altLang="en-US" sz="2000" dirty="0">
                <a:solidFill>
                  <a:srgbClr val="C00000"/>
                </a:solidFill>
              </a:rPr>
              <a:t>) </a:t>
            </a:r>
            <a:r>
              <a:rPr lang="en-US" altLang="en-US" sz="2000" dirty="0"/>
              <a:t>comparisons (</a:t>
            </a:r>
            <a:r>
              <a:rPr lang="en-US" altLang="en-US" sz="2000" dirty="0">
                <a:solidFill>
                  <a:srgbClr val="C00000"/>
                </a:solidFill>
              </a:rPr>
              <a:t>end of proof</a:t>
            </a:r>
            <a:r>
              <a:rPr lang="en-US" altLang="en-US" sz="2000" dirty="0"/>
              <a:t>).</a:t>
            </a:r>
          </a:p>
          <a:p>
            <a:pPr marL="857250" lvl="2" indent="0" eaLnBrk="1" hangingPunct="1">
              <a:lnSpc>
                <a:spcPct val="110000"/>
              </a:lnSpc>
              <a:buNone/>
            </a:pPr>
            <a:r>
              <a:rPr lang="en-US" altLang="en-US" sz="2000" dirty="0"/>
              <a:t>If n is proportional to h, i.e. n = O(h),then </a:t>
            </a:r>
            <a:r>
              <a:rPr lang="en-US" altLang="en-US" sz="2000" dirty="0">
                <a:solidFill>
                  <a:srgbClr val="C00000"/>
                </a:solidFill>
              </a:rPr>
              <a:t>n/h = O(h)/h = O(1)</a:t>
            </a:r>
            <a:r>
              <a:rPr lang="en-US" altLang="en-US" sz="2000" dirty="0"/>
              <a:t>.</a:t>
            </a:r>
            <a:endParaRPr lang="en-US" altLang="en-US" sz="2000" dirty="0">
              <a:solidFill>
                <a:srgbClr val="C00000"/>
              </a:solidFill>
            </a:endParaRPr>
          </a:p>
          <a:p>
            <a:pPr marL="857250" lvl="2" indent="0" eaLnBrk="1" hangingPunct="1">
              <a:buFont typeface="Wingdings" panose="05000000000000000000" pitchFamily="2" charset="2"/>
              <a:buNone/>
            </a:pPr>
            <a:r>
              <a:rPr lang="en-US" altLang="en-US" sz="2000" dirty="0"/>
              <a:t>Thus, each successful search with chained hashing takes </a:t>
            </a:r>
            <a:r>
              <a:rPr lang="en-US" altLang="en-US" sz="2000" dirty="0">
                <a:solidFill>
                  <a:srgbClr val="C00000"/>
                </a:solidFill>
              </a:rPr>
              <a:t>constant time</a:t>
            </a:r>
            <a:r>
              <a:rPr lang="en-US" altLang="en-US" sz="2000" dirty="0">
                <a:solidFill>
                  <a:srgbClr val="3333FF"/>
                </a:solidFill>
              </a:rPr>
              <a:t> </a:t>
            </a:r>
            <a:r>
              <a:rPr lang="en-US" altLang="en-US" sz="2000" dirty="0"/>
              <a:t>averagely.</a:t>
            </a:r>
          </a:p>
          <a:p>
            <a:pPr eaLnBrk="1" hangingPunct="1"/>
            <a:endParaRPr lang="en-US" altLang="en-US" dirty="0"/>
          </a:p>
        </p:txBody>
      </p:sp>
      <p:sp>
        <p:nvSpPr>
          <p:cNvPr id="2" name="Rounded Rectangular Callout 1"/>
          <p:cNvSpPr/>
          <p:nvPr/>
        </p:nvSpPr>
        <p:spPr>
          <a:xfrm>
            <a:off x="4291056" y="3036499"/>
            <a:ext cx="2592823" cy="962130"/>
          </a:xfrm>
          <a:prstGeom prst="wedgeRoundRectCallout">
            <a:avLst>
              <a:gd name="adj1" fmla="val -110434"/>
              <a:gd name="adj2" fmla="val 1948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0836" name="Object 3"/>
          <p:cNvGraphicFramePr>
            <a:graphicFrameLocks noChangeAspect="1"/>
          </p:cNvGraphicFramePr>
          <p:nvPr>
            <p:extLst>
              <p:ext uri="{D42A27DB-BD31-4B8C-83A1-F6EECF244321}">
                <p14:modId xmlns:p14="http://schemas.microsoft.com/office/powerpoint/2010/main" val="3442686510"/>
              </p:ext>
            </p:extLst>
          </p:nvPr>
        </p:nvGraphicFramePr>
        <p:xfrm>
          <a:off x="876598" y="1936874"/>
          <a:ext cx="2102630" cy="643546"/>
        </p:xfrm>
        <a:graphic>
          <a:graphicData uri="http://schemas.openxmlformats.org/presentationml/2006/ole">
            <mc:AlternateContent xmlns:mc="http://schemas.openxmlformats.org/markup-compatibility/2006">
              <mc:Choice xmlns:v="urn:schemas-microsoft-com:vml" Requires="v">
                <p:oleObj spid="_x0000_s123985" name="Equation" r:id="rId4" imgW="965160" imgH="431640" progId="Equation.DSMT4">
                  <p:embed/>
                </p:oleObj>
              </mc:Choice>
              <mc:Fallback>
                <p:oleObj name="Equation" r:id="rId4" imgW="965160" imgH="431640" progId="Equation.DSMT4">
                  <p:embed/>
                  <p:pic>
                    <p:nvPicPr>
                      <p:cNvPr id="0" name="Object 3"/>
                      <p:cNvPicPr>
                        <a:picLocks noChangeAspect="1" noChangeArrowheads="1"/>
                      </p:cNvPicPr>
                      <p:nvPr/>
                    </p:nvPicPr>
                    <p:blipFill>
                      <a:blip r:embed="rId5"/>
                      <a:srcRect/>
                      <a:stretch>
                        <a:fillRect/>
                      </a:stretch>
                    </p:blipFill>
                    <p:spPr bwMode="auto">
                      <a:xfrm>
                        <a:off x="876598" y="1936874"/>
                        <a:ext cx="2102630" cy="643546"/>
                      </a:xfrm>
                      <a:prstGeom prst="rect">
                        <a:avLst/>
                      </a:prstGeom>
                      <a:noFill/>
                      <a:ln>
                        <a:noFill/>
                      </a:ln>
                      <a:extLst/>
                    </p:spPr>
                  </p:pic>
                </p:oleObj>
              </mc:Fallback>
            </mc:AlternateContent>
          </a:graphicData>
        </a:graphic>
      </p:graphicFrame>
      <p:graphicFrame>
        <p:nvGraphicFramePr>
          <p:cNvPr id="120838" name="Object 8"/>
          <p:cNvGraphicFramePr>
            <a:graphicFrameLocks noChangeAspect="1"/>
          </p:cNvGraphicFramePr>
          <p:nvPr>
            <p:extLst>
              <p:ext uri="{D42A27DB-BD31-4B8C-83A1-F6EECF244321}">
                <p14:modId xmlns:p14="http://schemas.microsoft.com/office/powerpoint/2010/main" val="483937731"/>
              </p:ext>
            </p:extLst>
          </p:nvPr>
        </p:nvGraphicFramePr>
        <p:xfrm>
          <a:off x="4480223" y="3136136"/>
          <a:ext cx="2241550" cy="762000"/>
        </p:xfrm>
        <a:graphic>
          <a:graphicData uri="http://schemas.openxmlformats.org/presentationml/2006/ole">
            <mc:AlternateContent xmlns:mc="http://schemas.openxmlformats.org/markup-compatibility/2006">
              <mc:Choice xmlns:v="urn:schemas-microsoft-com:vml" Requires="v">
                <p:oleObj spid="_x0000_s123986" name="Equation" r:id="rId6" imgW="1269449" imgH="431613" progId="Equation.3">
                  <p:embed/>
                </p:oleObj>
              </mc:Choice>
              <mc:Fallback>
                <p:oleObj name="Equation" r:id="rId6" imgW="1269449" imgH="4316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0223" y="3136136"/>
                        <a:ext cx="2241550" cy="762000"/>
                      </a:xfrm>
                      <a:prstGeom prst="rect">
                        <a:avLst/>
                      </a:prstGeom>
                      <a:noFill/>
                      <a:ln>
                        <a:noFill/>
                      </a:ln>
                      <a:effectLst/>
                      <a:extLst/>
                    </p:spPr>
                  </p:pic>
                </p:oleObj>
              </mc:Fallback>
            </mc:AlternateContent>
          </a:graphicData>
        </a:graphic>
      </p:graphicFrame>
      <p:sp>
        <p:nvSpPr>
          <p:cNvPr id="8" name="Rectangle 3"/>
          <p:cNvSpPr txBox="1">
            <a:spLocks noGrp="1" noChangeArrowheads="1"/>
          </p:cNvSpPr>
          <p:nvPr>
            <p:ph type="body" sz="quarter" idx="16"/>
          </p:nvPr>
        </p:nvSpPr>
        <p:spPr>
          <a:xfrm>
            <a:off x="338138" y="728663"/>
            <a:ext cx="7916862" cy="495300"/>
          </a:xfrm>
          <a:extLst/>
        </p:spPr>
        <p:txBody>
          <a:bodyPr lIns="90488" tIns="44450" rIns="90488" bIns="44450"/>
          <a:lstStyle/>
          <a:p>
            <a:pPr defTabSz="912813">
              <a:lnSpc>
                <a:spcPct val="110000"/>
              </a:lnSpc>
              <a:buClr>
                <a:srgbClr val="315263"/>
              </a:buClr>
              <a:buSzPct val="75000"/>
              <a:buFont typeface="Wingdings" panose="05000000000000000000" pitchFamily="2" charset="2"/>
              <a:buNone/>
              <a:defRPr/>
            </a:pPr>
            <a:r>
              <a:rPr altLang="en-US" sz="2800" dirty="0"/>
              <a:t>Average Case Analysis </a:t>
            </a:r>
            <a:r>
              <a:rPr altLang="en-US" sz="2800" dirty="0" smtClean="0"/>
              <a:t>(Successful Search)</a:t>
            </a:r>
            <a:endParaRPr altLang="en-US" sz="3600" dirty="0"/>
          </a:p>
        </p:txBody>
      </p:sp>
      <p:graphicFrame>
        <p:nvGraphicFramePr>
          <p:cNvPr id="9" name="Object 3"/>
          <p:cNvGraphicFramePr>
            <a:graphicFrameLocks noChangeAspect="1"/>
          </p:cNvGraphicFramePr>
          <p:nvPr>
            <p:extLst>
              <p:ext uri="{D42A27DB-BD31-4B8C-83A1-F6EECF244321}">
                <p14:modId xmlns:p14="http://schemas.microsoft.com/office/powerpoint/2010/main" val="1516080653"/>
              </p:ext>
            </p:extLst>
          </p:nvPr>
        </p:nvGraphicFramePr>
        <p:xfrm>
          <a:off x="861142" y="2614042"/>
          <a:ext cx="3584575" cy="712788"/>
        </p:xfrm>
        <a:graphic>
          <a:graphicData uri="http://schemas.openxmlformats.org/presentationml/2006/ole">
            <mc:AlternateContent xmlns:mc="http://schemas.openxmlformats.org/markup-compatibility/2006">
              <mc:Choice xmlns:v="urn:schemas-microsoft-com:vml" Requires="v">
                <p:oleObj spid="_x0000_s123987" name="Equation" r:id="rId8" imgW="1485720" imgH="431640" progId="Equation.DSMT4">
                  <p:embed/>
                </p:oleObj>
              </mc:Choice>
              <mc:Fallback>
                <p:oleObj name="Equation" r:id="rId8" imgW="1485720" imgH="431640" progId="Equation.DSMT4">
                  <p:embed/>
                  <p:pic>
                    <p:nvPicPr>
                      <p:cNvPr id="0" name=""/>
                      <p:cNvPicPr>
                        <a:picLocks noChangeAspect="1" noChangeArrowheads="1"/>
                      </p:cNvPicPr>
                      <p:nvPr/>
                    </p:nvPicPr>
                    <p:blipFill>
                      <a:blip r:embed="rId9"/>
                      <a:srcRect/>
                      <a:stretch>
                        <a:fillRect/>
                      </a:stretch>
                    </p:blipFill>
                    <p:spPr bwMode="auto">
                      <a:xfrm>
                        <a:off x="861142" y="2614042"/>
                        <a:ext cx="358457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076443498"/>
              </p:ext>
            </p:extLst>
          </p:nvPr>
        </p:nvGraphicFramePr>
        <p:xfrm>
          <a:off x="863600" y="3285840"/>
          <a:ext cx="1962150" cy="712788"/>
        </p:xfrm>
        <a:graphic>
          <a:graphicData uri="http://schemas.openxmlformats.org/presentationml/2006/ole">
            <mc:AlternateContent xmlns:mc="http://schemas.openxmlformats.org/markup-compatibility/2006">
              <mc:Choice xmlns:v="urn:schemas-microsoft-com:vml" Requires="v">
                <p:oleObj spid="_x0000_s123988" name="Equation" r:id="rId10" imgW="812520" imgH="431640" progId="Equation.DSMT4">
                  <p:embed/>
                </p:oleObj>
              </mc:Choice>
              <mc:Fallback>
                <p:oleObj name="Equation" r:id="rId10" imgW="812520" imgH="431640" progId="Equation.DSMT4">
                  <p:embed/>
                  <p:pic>
                    <p:nvPicPr>
                      <p:cNvPr id="0" name=""/>
                      <p:cNvPicPr>
                        <a:picLocks noChangeAspect="1" noChangeArrowheads="1"/>
                      </p:cNvPicPr>
                      <p:nvPr/>
                    </p:nvPicPr>
                    <p:blipFill>
                      <a:blip r:embed="rId11"/>
                      <a:srcRect/>
                      <a:stretch>
                        <a:fillRect/>
                      </a:stretch>
                    </p:blipFill>
                    <p:spPr bwMode="auto">
                      <a:xfrm>
                        <a:off x="863600" y="3285840"/>
                        <a:ext cx="196215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981940980"/>
              </p:ext>
            </p:extLst>
          </p:nvPr>
        </p:nvGraphicFramePr>
        <p:xfrm>
          <a:off x="876598" y="4032250"/>
          <a:ext cx="1624013" cy="544513"/>
        </p:xfrm>
        <a:graphic>
          <a:graphicData uri="http://schemas.openxmlformats.org/presentationml/2006/ole">
            <mc:AlternateContent xmlns:mc="http://schemas.openxmlformats.org/markup-compatibility/2006">
              <mc:Choice xmlns:v="urn:schemas-microsoft-com:vml" Requires="v">
                <p:oleObj spid="_x0000_s123989" name="Equation" r:id="rId12" imgW="672840" imgH="330120" progId="Equation.DSMT4">
                  <p:embed/>
                </p:oleObj>
              </mc:Choice>
              <mc:Fallback>
                <p:oleObj name="Equation" r:id="rId12" imgW="672840" imgH="330120" progId="Equation.DSMT4">
                  <p:embed/>
                  <p:pic>
                    <p:nvPicPr>
                      <p:cNvPr id="0" name=""/>
                      <p:cNvPicPr>
                        <a:picLocks noChangeAspect="1" noChangeArrowheads="1"/>
                      </p:cNvPicPr>
                      <p:nvPr/>
                    </p:nvPicPr>
                    <p:blipFill>
                      <a:blip r:embed="rId13"/>
                      <a:srcRect/>
                      <a:stretch>
                        <a:fillRect/>
                      </a:stretch>
                    </p:blipFill>
                    <p:spPr bwMode="auto">
                      <a:xfrm>
                        <a:off x="876598" y="4032250"/>
                        <a:ext cx="16240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fade">
                                      <p:cBhvr>
                                        <p:cTn id="7" dur="500"/>
                                        <p:tgtEl>
                                          <p:spTgt spid="1208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838"/>
                                        </p:tgtEl>
                                        <p:attrNameLst>
                                          <p:attrName>style.visibility</p:attrName>
                                        </p:attrNameLst>
                                      </p:cBhvr>
                                      <p:to>
                                        <p:strVal val="visible"/>
                                      </p:to>
                                    </p:set>
                                    <p:animEffect transition="in" filter="fade">
                                      <p:cBhvr>
                                        <p:cTn id="22" dur="500"/>
                                        <p:tgtEl>
                                          <p:spTgt spid="1208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0835">
                                            <p:txEl>
                                              <p:pRg st="8" end="8"/>
                                            </p:txEl>
                                          </p:spTgt>
                                        </p:tgtEl>
                                        <p:attrNameLst>
                                          <p:attrName>style.visibility</p:attrName>
                                        </p:attrNameLst>
                                      </p:cBhvr>
                                      <p:to>
                                        <p:strVal val="visible"/>
                                      </p:to>
                                    </p:set>
                                    <p:animEffect transition="in" filter="fade">
                                      <p:cBhvr>
                                        <p:cTn id="35" dur="500"/>
                                        <p:tgtEl>
                                          <p:spTgt spid="12083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0835">
                                            <p:txEl>
                                              <p:pRg st="9" end="9"/>
                                            </p:txEl>
                                          </p:spTgt>
                                        </p:tgtEl>
                                        <p:attrNameLst>
                                          <p:attrName>style.visibility</p:attrName>
                                        </p:attrNameLst>
                                      </p:cBhvr>
                                      <p:to>
                                        <p:strVal val="visible"/>
                                      </p:to>
                                    </p:set>
                                    <p:animEffect transition="in" filter="fade">
                                      <p:cBhvr>
                                        <p:cTn id="40" dur="500"/>
                                        <p:tgtEl>
                                          <p:spTgt spid="120835">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0835">
                                            <p:txEl>
                                              <p:pRg st="10" end="10"/>
                                            </p:txEl>
                                          </p:spTgt>
                                        </p:tgtEl>
                                        <p:attrNameLst>
                                          <p:attrName>style.visibility</p:attrName>
                                        </p:attrNameLst>
                                      </p:cBhvr>
                                      <p:to>
                                        <p:strVal val="visible"/>
                                      </p:to>
                                    </p:set>
                                    <p:animEffect transition="in" filter="fade">
                                      <p:cBhvr>
                                        <p:cTn id="45" dur="500"/>
                                        <p:tgtEl>
                                          <p:spTgt spid="120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Recap</a:t>
            </a:r>
            <a:endParaRPr lang="en-GB" dirty="0"/>
          </a:p>
        </p:txBody>
      </p:sp>
      <p:sp>
        <p:nvSpPr>
          <p:cNvPr id="3" name="Content Placeholder 2"/>
          <p:cNvSpPr>
            <a:spLocks noGrp="1"/>
          </p:cNvSpPr>
          <p:nvPr>
            <p:ph sz="quarter" idx="17"/>
          </p:nvPr>
        </p:nvSpPr>
        <p:spPr>
          <a:xfrm>
            <a:off x="750501" y="1471613"/>
            <a:ext cx="8229600" cy="3987800"/>
          </a:xfrm>
        </p:spPr>
        <p:txBody>
          <a:bodyPr/>
          <a:lstStyle/>
          <a:p>
            <a:r>
              <a:rPr lang="en-US" dirty="0"/>
              <a:t>Closed address hashing</a:t>
            </a:r>
          </a:p>
          <a:p>
            <a:pPr lvl="1">
              <a:buFont typeface="Arial" panose="020B0604020202020204" pitchFamily="34" charset="0"/>
              <a:buChar char="•"/>
            </a:pPr>
            <a:r>
              <a:rPr lang="en-US" sz="2400" dirty="0"/>
              <a:t>Handle collision through linked lists</a:t>
            </a:r>
          </a:p>
          <a:p>
            <a:pPr lvl="1">
              <a:buFont typeface="Arial" panose="020B0604020202020204" pitchFamily="34" charset="0"/>
              <a:buChar char="•"/>
            </a:pPr>
            <a:r>
              <a:rPr lang="en-US" sz="2400" dirty="0"/>
              <a:t>Load factor = </a:t>
            </a:r>
            <a:r>
              <a:rPr lang="en-US" sz="2400" dirty="0" smtClean="0"/>
              <a:t>n/h</a:t>
            </a:r>
            <a:endParaRPr lang="en-US" sz="2400" dirty="0"/>
          </a:p>
          <a:p>
            <a:pPr lvl="1">
              <a:buFont typeface="Arial" panose="020B0604020202020204" pitchFamily="34" charset="0"/>
              <a:buChar char="•"/>
            </a:pPr>
            <a:r>
              <a:rPr lang="en-US" sz="2400" dirty="0"/>
              <a:t>Worst case takes n comparisons</a:t>
            </a:r>
          </a:p>
          <a:p>
            <a:pPr lvl="1">
              <a:buFont typeface="Arial" panose="020B0604020202020204" pitchFamily="34" charset="0"/>
              <a:buChar char="•"/>
            </a:pPr>
            <a:r>
              <a:rPr lang="en-US" sz="2400" dirty="0"/>
              <a:t>Average case </a:t>
            </a:r>
          </a:p>
          <a:p>
            <a:pPr lvl="2">
              <a:buFont typeface="Arial" panose="020B0604020202020204" pitchFamily="34" charset="0"/>
              <a:buChar char="−"/>
            </a:pPr>
            <a:r>
              <a:rPr lang="en-US" dirty="0"/>
              <a:t>Unsuccessful search n/h comparisons</a:t>
            </a:r>
          </a:p>
          <a:p>
            <a:pPr lvl="2">
              <a:buFont typeface="Arial" panose="020B0604020202020204" pitchFamily="34" charset="0"/>
              <a:buChar char="−"/>
            </a:pPr>
            <a:r>
              <a:rPr lang="en-US" dirty="0"/>
              <a:t>Successful search O(1)</a:t>
            </a:r>
          </a:p>
          <a:p>
            <a:endParaRPr lang="en-GB" dirty="0"/>
          </a:p>
        </p:txBody>
      </p:sp>
    </p:spTree>
    <p:extLst>
      <p:ext uri="{BB962C8B-B14F-4D97-AF65-F5344CB8AC3E}">
        <p14:creationId xmlns:p14="http://schemas.microsoft.com/office/powerpoint/2010/main" val="97072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6"/>
          </p:nvPr>
        </p:nvSpPr>
        <p:spPr>
          <a:xfrm>
            <a:off x="338138" y="728663"/>
            <a:ext cx="7916862" cy="495300"/>
          </a:xfrm>
        </p:spPr>
        <p:txBody>
          <a:bodyPr/>
          <a:lstStyle/>
          <a:p>
            <a:pPr lvl="1" algn="ctr" eaLnBrk="1" hangingPunct="1">
              <a:defRPr/>
            </a:pPr>
            <a:r>
              <a:rPr lang="en-US" sz="3200" b="1" dirty="0">
                <a:solidFill>
                  <a:schemeClr val="bg1"/>
                </a:solidFill>
                <a:latin typeface="+mj-lt"/>
              </a:rPr>
              <a:t>A Generic Search Routine</a:t>
            </a:r>
          </a:p>
        </p:txBody>
      </p:sp>
      <p:sp>
        <p:nvSpPr>
          <p:cNvPr id="13315" name="TextBox 1"/>
          <p:cNvSpPr txBox="1">
            <a:spLocks noChangeArrowheads="1"/>
          </p:cNvSpPr>
          <p:nvPr/>
        </p:nvSpPr>
        <p:spPr bwMode="auto">
          <a:xfrm>
            <a:off x="417513" y="1541463"/>
            <a:ext cx="79041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lvl="1">
              <a:buFont typeface="Monotype Sorts" pitchFamily="2" charset="2"/>
              <a:buNone/>
              <a:defRPr/>
            </a:pPr>
            <a:r>
              <a:rPr lang="en-US" altLang="en-US" b="1" i="0" dirty="0">
                <a:effectLst>
                  <a:glow rad="101600">
                    <a:srgbClr val="FFC000">
                      <a:alpha val="60000"/>
                    </a:srgbClr>
                  </a:glow>
                </a:effectLst>
              </a:rPr>
              <a:t>If (there is no more data to examine)</a:t>
            </a:r>
          </a:p>
          <a:p>
            <a:pPr lvl="1">
              <a:buFont typeface="Monotype Sorts" pitchFamily="2" charset="2"/>
              <a:buNone/>
              <a:defRPr/>
            </a:pPr>
            <a:r>
              <a:rPr lang="en-US" altLang="en-US" i="0" dirty="0"/>
              <a:t>	fail;</a:t>
            </a:r>
          </a:p>
          <a:p>
            <a:pPr lvl="1">
              <a:buFont typeface="Monotype Sorts" pitchFamily="2" charset="2"/>
              <a:buNone/>
              <a:defRPr/>
            </a:pPr>
            <a:r>
              <a:rPr lang="en-US" altLang="en-US" b="1" i="0" dirty="0">
                <a:effectLst>
                  <a:glow rad="101600">
                    <a:srgbClr val="FFC000">
                      <a:alpha val="60000"/>
                    </a:srgbClr>
                  </a:glow>
                </a:effectLst>
              </a:rPr>
              <a:t>else</a:t>
            </a:r>
            <a:r>
              <a:rPr lang="en-US" altLang="en-US" i="0" dirty="0"/>
              <a:t> {</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examine one datum;</a:t>
            </a:r>
          </a:p>
          <a:p>
            <a:pPr lvl="1">
              <a:buFont typeface="Monotype Sorts" pitchFamily="2" charset="2"/>
              <a:buNone/>
              <a:defRPr/>
            </a:pPr>
            <a:r>
              <a:rPr lang="en-US" altLang="en-US" i="0" dirty="0"/>
              <a:t>		</a:t>
            </a:r>
            <a:r>
              <a:rPr lang="en-US" altLang="en-US" b="1" i="0" dirty="0">
                <a:effectLst>
                  <a:glow rad="101600">
                    <a:srgbClr val="FFC000">
                      <a:alpha val="60000"/>
                    </a:srgbClr>
                  </a:glow>
                </a:effectLst>
              </a:rPr>
              <a:t>if (this datum is what we want)</a:t>
            </a:r>
          </a:p>
          <a:p>
            <a:pPr lvl="1">
              <a:buFont typeface="Monotype Sorts" pitchFamily="2" charset="2"/>
              <a:buNone/>
              <a:defRPr/>
            </a:pPr>
            <a:r>
              <a:rPr lang="en-US" altLang="en-US" i="0" dirty="0"/>
              <a:t>			succeed;</a:t>
            </a:r>
          </a:p>
          <a:p>
            <a:pPr lvl="1">
              <a:defRPr/>
            </a:pPr>
            <a:r>
              <a:rPr lang="en-US" altLang="en-US" i="0" dirty="0"/>
              <a:t>		</a:t>
            </a:r>
            <a:r>
              <a:rPr lang="en-US" altLang="en-US" b="1" i="0" dirty="0">
                <a:effectLst>
                  <a:glow rad="101600">
                    <a:srgbClr val="FFC000">
                      <a:alpha val="60000"/>
                    </a:srgbClr>
                  </a:glow>
                </a:effectLst>
              </a:rPr>
              <a:t>else</a:t>
            </a:r>
          </a:p>
          <a:p>
            <a:pPr lvl="1">
              <a:defRPr/>
            </a:pPr>
            <a:r>
              <a:rPr lang="en-US" altLang="en-US" i="0" dirty="0"/>
              <a:t>			</a:t>
            </a:r>
            <a:r>
              <a:rPr lang="en-US" altLang="en-US" b="1" i="0" dirty="0">
                <a:effectLst>
                  <a:glow rad="101600">
                    <a:srgbClr val="FFC000">
                      <a:alpha val="60000"/>
                    </a:srgbClr>
                  </a:glow>
                </a:effectLst>
              </a:rPr>
              <a:t>keep searching in remaining data;</a:t>
            </a:r>
          </a:p>
          <a:p>
            <a:pPr lvl="1">
              <a:buFont typeface="Monotype Sorts" pitchFamily="2" charset="2"/>
              <a:buNone/>
              <a:defRPr/>
            </a:pPr>
            <a:r>
              <a:rPr lang="en-US" altLang="en-US" i="0" dirty="0"/>
              <a:t>	  }</a:t>
            </a:r>
          </a:p>
          <a:p>
            <a:pPr>
              <a:defRPr/>
            </a:pPr>
            <a:endParaRPr lang="en-US" altLang="en-US" i="0"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CE2001/ CZ2001: Algorithms</a:t>
            </a:r>
          </a:p>
        </p:txBody>
      </p:sp>
      <p:sp>
        <p:nvSpPr>
          <p:cNvPr id="3" name="Subtitle 2"/>
          <p:cNvSpPr>
            <a:spLocks noGrp="1"/>
          </p:cNvSpPr>
          <p:nvPr>
            <p:ph type="subTitle" idx="1"/>
          </p:nvPr>
        </p:nvSpPr>
        <p:spPr/>
        <p:txBody>
          <a:bodyPr/>
          <a:lstStyle/>
          <a:p>
            <a:r>
              <a:rPr lang="en-GB" dirty="0"/>
              <a:t>Open Address Hashing</a:t>
            </a:r>
          </a:p>
        </p:txBody>
      </p:sp>
      <p:sp>
        <p:nvSpPr>
          <p:cNvPr id="4" name="Text Placeholder 3"/>
          <p:cNvSpPr>
            <a:spLocks noGrp="1"/>
          </p:cNvSpPr>
          <p:nvPr>
            <p:ph type="body" sz="quarter" idx="13"/>
          </p:nvPr>
        </p:nvSpPr>
        <p:spPr/>
        <p:txBody>
          <a:bodyPr/>
          <a:lstStyle/>
          <a:p>
            <a:r>
              <a:rPr lang="en-US" dirty="0"/>
              <a:t>Assoc. Prof. Tan Ah </a:t>
            </a:r>
            <a:r>
              <a:rPr lang="en-US" dirty="0" err="1"/>
              <a:t>Hwee</a:t>
            </a:r>
            <a:endParaRPr lang="en-US" dirty="0"/>
          </a:p>
          <a:p>
            <a:endParaRPr lang="en-GB" dirty="0"/>
          </a:p>
        </p:txBody>
      </p:sp>
    </p:spTree>
    <p:extLst>
      <p:ext uri="{BB962C8B-B14F-4D97-AF65-F5344CB8AC3E}">
        <p14:creationId xmlns:p14="http://schemas.microsoft.com/office/powerpoint/2010/main" val="525995237"/>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Learning Objectives</a:t>
            </a:r>
            <a:endParaRPr lang="en-GB" dirty="0"/>
          </a:p>
        </p:txBody>
      </p:sp>
      <p:sp>
        <p:nvSpPr>
          <p:cNvPr id="3" name="Content Placeholder 2"/>
          <p:cNvSpPr>
            <a:spLocks noGrp="1"/>
          </p:cNvSpPr>
          <p:nvPr>
            <p:ph sz="quarter" idx="17"/>
          </p:nvPr>
        </p:nvSpPr>
        <p:spPr>
          <a:xfrm>
            <a:off x="767754" y="1471613"/>
            <a:ext cx="8229600" cy="3987800"/>
          </a:xfrm>
        </p:spPr>
        <p:txBody>
          <a:bodyPr/>
          <a:lstStyle/>
          <a:p>
            <a:pPr marL="0" indent="0">
              <a:buNone/>
            </a:pPr>
            <a:r>
              <a:rPr lang="en-US" altLang="en-US" dirty="0">
                <a:solidFill>
                  <a:schemeClr val="tx2"/>
                </a:solidFill>
              </a:rPr>
              <a:t>At the end of this lecture, students should be able to</a:t>
            </a:r>
            <a:r>
              <a:rPr lang="en-US" altLang="en-US" dirty="0" smtClean="0">
                <a:solidFill>
                  <a:schemeClr val="tx2"/>
                </a:solidFill>
              </a:rPr>
              <a:t>:</a:t>
            </a:r>
            <a:endParaRPr lang="en-US" dirty="0" smtClean="0"/>
          </a:p>
          <a:p>
            <a:r>
              <a:rPr lang="en-US" dirty="0"/>
              <a:t>Describe how open address hashing works</a:t>
            </a:r>
          </a:p>
          <a:p>
            <a:r>
              <a:rPr lang="en-US" dirty="0" smtClean="0"/>
              <a:t>Apply open </a:t>
            </a:r>
            <a:r>
              <a:rPr lang="en-US" dirty="0"/>
              <a:t>address </a:t>
            </a:r>
            <a:r>
              <a:rPr lang="en-US" dirty="0" smtClean="0"/>
              <a:t>hashing</a:t>
            </a:r>
          </a:p>
          <a:p>
            <a:r>
              <a:rPr lang="en-US" dirty="0" smtClean="0"/>
              <a:t>Explain and apply two types of rehashing:</a:t>
            </a:r>
            <a:endParaRPr lang="en-US" dirty="0"/>
          </a:p>
          <a:p>
            <a:pPr lvl="1">
              <a:buFont typeface="Arial" panose="020B0604020202020204" pitchFamily="34" charset="0"/>
              <a:buChar char="−"/>
            </a:pPr>
            <a:r>
              <a:rPr lang="en-US" dirty="0"/>
              <a:t>Linear probing</a:t>
            </a:r>
          </a:p>
          <a:p>
            <a:pPr lvl="1">
              <a:buFont typeface="Arial" panose="020B0604020202020204" pitchFamily="34" charset="0"/>
              <a:buChar char="−"/>
            </a:pPr>
            <a:r>
              <a:rPr lang="en-US" dirty="0"/>
              <a:t>Double hashing</a:t>
            </a:r>
          </a:p>
          <a:p>
            <a:endParaRPr lang="en-GB" dirty="0"/>
          </a:p>
        </p:txBody>
      </p:sp>
    </p:spTree>
    <p:extLst>
      <p:ext uri="{BB962C8B-B14F-4D97-AF65-F5344CB8AC3E}">
        <p14:creationId xmlns:p14="http://schemas.microsoft.com/office/powerpoint/2010/main" val="153358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pPr>
              <a:defRPr/>
            </a:pPr>
            <a:r>
              <a:rPr altLang="en-US" dirty="0"/>
              <a:t>Open Address Hashing</a:t>
            </a:r>
          </a:p>
        </p:txBody>
      </p:sp>
      <p:sp>
        <p:nvSpPr>
          <p:cNvPr id="122883" name="Rectangle 3"/>
          <p:cNvSpPr>
            <a:spLocks noGrp="1" noChangeArrowheads="1"/>
          </p:cNvSpPr>
          <p:nvPr>
            <p:ph sz="quarter" idx="17"/>
          </p:nvPr>
        </p:nvSpPr>
        <p:spPr/>
        <p:txBody>
          <a:bodyPr/>
          <a:lstStyle/>
          <a:p>
            <a:pPr marL="719138" lvl="1" indent="-431800" eaLnBrk="1" hangingPunct="1">
              <a:lnSpc>
                <a:spcPct val="130000"/>
              </a:lnSpc>
              <a:spcBef>
                <a:spcPts val="1200"/>
              </a:spcBef>
            </a:pPr>
            <a:r>
              <a:rPr lang="en-US" altLang="en-US" sz="2400" dirty="0">
                <a:solidFill>
                  <a:srgbClr val="C00000"/>
                </a:solidFill>
              </a:rPr>
              <a:t>Strategy: </a:t>
            </a:r>
            <a:r>
              <a:rPr lang="en-US" altLang="en-US" sz="2400" dirty="0" smtClean="0"/>
              <a:t>To store all elements in the hash table.</a:t>
            </a:r>
          </a:p>
          <a:p>
            <a:pPr marL="719138" lvl="1" indent="-431800" eaLnBrk="1" hangingPunct="1">
              <a:lnSpc>
                <a:spcPct val="130000"/>
              </a:lnSpc>
              <a:spcBef>
                <a:spcPts val="1200"/>
              </a:spcBef>
            </a:pPr>
            <a:r>
              <a:rPr lang="en-US" altLang="en-US" sz="2400" dirty="0" smtClean="0"/>
              <a:t>Therefore the load factor </a:t>
            </a:r>
            <a:r>
              <a:rPr lang="en-US" altLang="en-US" sz="2400" dirty="0" smtClean="0">
                <a:solidFill>
                  <a:srgbClr val="0070C0"/>
                </a:solidFill>
              </a:rPr>
              <a:t>n/h</a:t>
            </a:r>
            <a:r>
              <a:rPr lang="en-US" altLang="en-US" sz="2400" dirty="0" smtClean="0"/>
              <a:t> is never greater than 1.</a:t>
            </a:r>
          </a:p>
          <a:p>
            <a:pPr marL="719138" lvl="1" indent="-431800" eaLnBrk="1" hangingPunct="1">
              <a:lnSpc>
                <a:spcPct val="130000"/>
              </a:lnSpc>
            </a:pPr>
            <a:r>
              <a:rPr lang="en-US" altLang="en-US" sz="2400" dirty="0" smtClean="0"/>
              <a:t>Collision </a:t>
            </a:r>
            <a:r>
              <a:rPr lang="en-US" altLang="en-US" sz="2400" dirty="0"/>
              <a:t>is handled by </a:t>
            </a:r>
            <a:r>
              <a:rPr lang="en-US" altLang="en-US" sz="2400" dirty="0">
                <a:solidFill>
                  <a:srgbClr val="C00000"/>
                </a:solidFill>
              </a:rPr>
              <a:t>rehashing</a:t>
            </a:r>
            <a:r>
              <a:rPr lang="en-US" altLang="en-US" sz="2400" dirty="0"/>
              <a:t>, </a:t>
            </a:r>
            <a:r>
              <a:rPr lang="en-US" altLang="en-US" sz="2400" i="1" dirty="0"/>
              <a:t>a process to look for an alternative slot.</a:t>
            </a:r>
          </a:p>
          <a:p>
            <a:pPr marL="719138" lvl="1" indent="-431800" eaLnBrk="1" hangingPunct="1">
              <a:lnSpc>
                <a:spcPct val="130000"/>
              </a:lnSpc>
            </a:pPr>
            <a:r>
              <a:rPr lang="en-US" altLang="en-US" sz="2400" dirty="0"/>
              <a:t>The simplest rehashing method is </a:t>
            </a:r>
            <a:r>
              <a:rPr lang="en-US" altLang="en-US" sz="2400" dirty="0">
                <a:solidFill>
                  <a:srgbClr val="C00000"/>
                </a:solidFill>
              </a:rPr>
              <a:t>linear probing</a:t>
            </a:r>
            <a:r>
              <a:rPr lang="en-US" altLang="en-US" sz="2400" dirty="0"/>
              <a:t>.</a:t>
            </a:r>
          </a:p>
          <a:p>
            <a:pPr marL="1144588" lvl="2" indent="-457200" eaLnBrk="1" hangingPunct="1">
              <a:lnSpc>
                <a:spcPct val="130000"/>
              </a:lnSpc>
              <a:buFont typeface="Arial" panose="020B0604020202020204" pitchFamily="34" charset="0"/>
              <a:buChar char="•"/>
            </a:pPr>
            <a:r>
              <a:rPr lang="en-US" altLang="en-US" sz="2000" dirty="0">
                <a:solidFill>
                  <a:srgbClr val="C00000"/>
                </a:solidFill>
              </a:rPr>
              <a:t>Suppose key k is hashed to slot </a:t>
            </a:r>
            <a:r>
              <a:rPr lang="en-US" altLang="en-US" sz="2000" dirty="0" err="1">
                <a:solidFill>
                  <a:srgbClr val="C00000"/>
                </a:solidFill>
              </a:rPr>
              <a:t>i</a:t>
            </a:r>
            <a:r>
              <a:rPr lang="en-US" altLang="en-US" sz="2000" dirty="0">
                <a:solidFill>
                  <a:srgbClr val="C00000"/>
                </a:solidFill>
              </a:rPr>
              <a:t>, initially j = </a:t>
            </a:r>
            <a:r>
              <a:rPr lang="en-US" altLang="en-US" sz="2000" dirty="0" err="1">
                <a:solidFill>
                  <a:srgbClr val="C00000"/>
                </a:solidFill>
              </a:rPr>
              <a:t>i</a:t>
            </a:r>
            <a:r>
              <a:rPr lang="en-US" altLang="en-US" sz="2000" dirty="0">
                <a:solidFill>
                  <a:srgbClr val="C00000"/>
                </a:solidFill>
              </a:rPr>
              <a:t>,</a:t>
            </a:r>
          </a:p>
          <a:p>
            <a:pPr marL="1176338" lvl="3" indent="-431800" eaLnBrk="1" hangingPunct="1">
              <a:lnSpc>
                <a:spcPct val="130000"/>
              </a:lnSpc>
              <a:buFont typeface="Arial" panose="020B0604020202020204" pitchFamily="34" charset="0"/>
              <a:buChar char="•"/>
            </a:pPr>
            <a:r>
              <a:rPr lang="en-US" altLang="en-US" dirty="0" smtClean="0">
                <a:solidFill>
                  <a:srgbClr val="C00000"/>
                </a:solidFill>
              </a:rPr>
              <a:t>Repeating rehash(j</a:t>
            </a:r>
            <a:r>
              <a:rPr lang="en-US" altLang="en-US" dirty="0">
                <a:solidFill>
                  <a:srgbClr val="C00000"/>
                </a:solidFill>
              </a:rPr>
              <a:t>) = ( j + 1) mod h</a:t>
            </a:r>
          </a:p>
        </p:txBody>
      </p:sp>
      <p:sp>
        <p:nvSpPr>
          <p:cNvPr id="3" name="Rectangle 2"/>
          <p:cNvSpPr/>
          <p:nvPr/>
        </p:nvSpPr>
        <p:spPr>
          <a:xfrm>
            <a:off x="1347900" y="5107831"/>
            <a:ext cx="3636252" cy="450829"/>
          </a:xfrm>
          <a:prstGeom prst="rect">
            <a:avLst/>
          </a:prstGeom>
        </p:spPr>
        <p:txBody>
          <a:bodyPr wrap="none">
            <a:spAutoFit/>
          </a:bodyPr>
          <a:lstStyle/>
          <a:p>
            <a:pPr marL="287338" lvl="2" indent="0">
              <a:lnSpc>
                <a:spcPct val="130000"/>
              </a:lnSpc>
              <a:buFontTx/>
              <a:buNone/>
              <a:defRPr/>
            </a:pPr>
            <a:r>
              <a:rPr lang="en-US" sz="2000" i="0" dirty="0">
                <a:solidFill>
                  <a:srgbClr val="C00000"/>
                </a:solidFill>
                <a:latin typeface="+mn-lt"/>
              </a:rPr>
              <a:t>until an empty slot j is found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Effect transition="in" filter="fade">
                                      <p:cBhvr>
                                        <p:cTn id="7" dur="500"/>
                                        <p:tgtEl>
                                          <p:spTgt spid="1228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883">
                                            <p:txEl>
                                              <p:pRg st="2" end="2"/>
                                            </p:txEl>
                                          </p:spTgt>
                                        </p:tgtEl>
                                        <p:attrNameLst>
                                          <p:attrName>style.visibility</p:attrName>
                                        </p:attrNameLst>
                                      </p:cBhvr>
                                      <p:to>
                                        <p:strVal val="visible"/>
                                      </p:to>
                                    </p:set>
                                    <p:animEffect transition="in" filter="fade">
                                      <p:cBhvr>
                                        <p:cTn id="12" dur="500"/>
                                        <p:tgtEl>
                                          <p:spTgt spid="1228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883">
                                            <p:txEl>
                                              <p:pRg st="3" end="3"/>
                                            </p:txEl>
                                          </p:spTgt>
                                        </p:tgtEl>
                                        <p:attrNameLst>
                                          <p:attrName>style.visibility</p:attrName>
                                        </p:attrNameLst>
                                      </p:cBhvr>
                                      <p:to>
                                        <p:strVal val="visible"/>
                                      </p:to>
                                    </p:set>
                                    <p:animEffect transition="in" filter="fade">
                                      <p:cBhvr>
                                        <p:cTn id="17" dur="500"/>
                                        <p:tgtEl>
                                          <p:spTgt spid="1228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883">
                                            <p:txEl>
                                              <p:pRg st="4" end="4"/>
                                            </p:txEl>
                                          </p:spTgt>
                                        </p:tgtEl>
                                        <p:attrNameLst>
                                          <p:attrName>style.visibility</p:attrName>
                                        </p:attrNameLst>
                                      </p:cBhvr>
                                      <p:to>
                                        <p:strVal val="visible"/>
                                      </p:to>
                                    </p:set>
                                    <p:animEffect transition="in" filter="fade">
                                      <p:cBhvr>
                                        <p:cTn id="22" dur="500"/>
                                        <p:tgtEl>
                                          <p:spTgt spid="1228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883">
                                            <p:txEl>
                                              <p:pRg st="5" end="5"/>
                                            </p:txEl>
                                          </p:spTgt>
                                        </p:tgtEl>
                                        <p:attrNameLst>
                                          <p:attrName>style.visibility</p:attrName>
                                        </p:attrNameLst>
                                      </p:cBhvr>
                                      <p:to>
                                        <p:strVal val="visible"/>
                                      </p:to>
                                    </p:set>
                                    <p:animEffect transition="in" filter="fade">
                                      <p:cBhvr>
                                        <p:cTn id="27" dur="500"/>
                                        <p:tgtEl>
                                          <p:spTgt spid="12288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sz="quarter" idx="16"/>
          </p:nvPr>
        </p:nvSpPr>
        <p:spPr>
          <a:xfrm>
            <a:off x="338138" y="728663"/>
            <a:ext cx="7916862" cy="495300"/>
          </a:xfrm>
        </p:spPr>
        <p:txBody>
          <a:bodyPr/>
          <a:lstStyle/>
          <a:p>
            <a:pPr>
              <a:lnSpc>
                <a:spcPct val="130000"/>
              </a:lnSpc>
              <a:defRPr/>
            </a:pPr>
            <a:r>
              <a:rPr lang="en-GB" altLang="en-US" dirty="0"/>
              <a:t>Open Address </a:t>
            </a:r>
            <a:r>
              <a:rPr lang="en-GB" altLang="en-US" dirty="0" smtClean="0"/>
              <a:t>Hashing (</a:t>
            </a:r>
            <a:r>
              <a:rPr altLang="en-US" dirty="0" smtClean="0"/>
              <a:t>Example)</a:t>
            </a:r>
            <a:endParaRPr altLang="en-US" dirty="0"/>
          </a:p>
        </p:txBody>
      </p:sp>
      <p:sp>
        <p:nvSpPr>
          <p:cNvPr id="2" name="Content Placeholder 1"/>
          <p:cNvSpPr>
            <a:spLocks noGrp="1"/>
          </p:cNvSpPr>
          <p:nvPr>
            <p:ph sz="quarter" idx="17"/>
          </p:nvPr>
        </p:nvSpPr>
        <p:spPr>
          <a:xfrm>
            <a:off x="825500" y="1403666"/>
            <a:ext cx="8059039" cy="3987800"/>
          </a:xfrm>
        </p:spPr>
        <p:txBody>
          <a:bodyPr/>
          <a:lstStyle/>
          <a:p>
            <a:pPr marL="0" indent="0" eaLnBrk="1" hangingPunct="1">
              <a:lnSpc>
                <a:spcPct val="130000"/>
              </a:lnSpc>
              <a:defRPr/>
            </a:pPr>
            <a:r>
              <a:rPr lang="en-US" altLang="en-US" sz="2000" dirty="0"/>
              <a:t> Consider the linear probing policy for storing the following keys: 1055, 1492, 1776, 1812, 1918, 1942. The hash function: </a:t>
            </a:r>
          </a:p>
          <a:p>
            <a:pPr marL="0" indent="0" eaLnBrk="1" hangingPunct="1">
              <a:lnSpc>
                <a:spcPct val="130000"/>
              </a:lnSpc>
              <a:buFont typeface="Monotype Sorts" pitchFamily="2" charset="2"/>
              <a:buNone/>
              <a:defRPr/>
            </a:pPr>
            <a:r>
              <a:rPr lang="en-US" altLang="en-US" sz="2000" b="1" dirty="0">
                <a:solidFill>
                  <a:srgbClr val="0070C0"/>
                </a:solidFill>
              </a:rPr>
              <a:t>f(k) =  k mod 10</a:t>
            </a:r>
            <a:r>
              <a:rPr lang="en-US" altLang="en-US" dirty="0"/>
              <a:t>	</a:t>
            </a:r>
            <a:endParaRPr lang="en-US" altLang="en-US" sz="2800" dirty="0"/>
          </a:p>
          <a:p>
            <a:pPr eaLnBrk="1" hangingPunct="1">
              <a:defRP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28145206"/>
              </p:ext>
            </p:extLst>
          </p:nvPr>
        </p:nvGraphicFramePr>
        <p:xfrm>
          <a:off x="6075710" y="2301660"/>
          <a:ext cx="1624558" cy="4023140"/>
        </p:xfrm>
        <a:graphic>
          <a:graphicData uri="http://schemas.openxmlformats.org/drawingml/2006/table">
            <a:tbl>
              <a:tblPr firstRow="1" bandRow="1">
                <a:tableStyleId>{F5AB1C69-6EDB-4FF4-983F-18BD219EF322}</a:tableStyleId>
              </a:tblPr>
              <a:tblGrid>
                <a:gridCol w="971549">
                  <a:extLst>
                    <a:ext uri="{9D8B030D-6E8A-4147-A177-3AD203B41FA5}">
                      <a16:colId xmlns="" xmlns:a16="http://schemas.microsoft.com/office/drawing/2014/main" val="20000"/>
                    </a:ext>
                  </a:extLst>
                </a:gridCol>
                <a:gridCol w="653009">
                  <a:extLst>
                    <a:ext uri="{9D8B030D-6E8A-4147-A177-3AD203B41FA5}">
                      <a16:colId xmlns="" xmlns:a16="http://schemas.microsoft.com/office/drawing/2014/main" val="20001"/>
                    </a:ext>
                  </a:extLst>
                </a:gridCol>
              </a:tblGrid>
              <a:tr h="317785">
                <a:tc>
                  <a:txBody>
                    <a:bodyPr/>
                    <a:lstStyle/>
                    <a:p>
                      <a:endParaRPr lang="en-SG" sz="1800"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0</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17785">
                <a:tc>
                  <a:txBody>
                    <a:bodyPr/>
                    <a:lstStyle/>
                    <a:p>
                      <a:endParaRPr lang="en-SG" sz="1800"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1</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17785">
                <a:tc>
                  <a:txBody>
                    <a:bodyPr/>
                    <a:lstStyle/>
                    <a:p>
                      <a:pPr algn="ctr"/>
                      <a:endParaRPr lang="en-SG" sz="1800" b="1"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2</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17785">
                <a:tc>
                  <a:txBody>
                    <a:bodyPr/>
                    <a:lstStyle/>
                    <a:p>
                      <a:pPr algn="ctr"/>
                      <a:endParaRPr lang="en-SG" sz="1800" b="1" dirty="0">
                        <a:solidFill>
                          <a:srgbClr val="0070C0"/>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3</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17785">
                <a:tc>
                  <a:txBody>
                    <a:bodyPr/>
                    <a:lstStyle/>
                    <a:p>
                      <a:pPr algn="ctr"/>
                      <a:endParaRPr lang="en-SG" sz="1800" b="1" dirty="0">
                        <a:solidFill>
                          <a:srgbClr val="C00000"/>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4</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317785">
                <a:tc>
                  <a:txBody>
                    <a:bodyPr/>
                    <a:lstStyle/>
                    <a:p>
                      <a:pPr algn="ctr"/>
                      <a:endParaRPr lang="en-SG" sz="1800" b="1"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5</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317785">
                <a:tc>
                  <a:txBody>
                    <a:bodyPr/>
                    <a:lstStyle/>
                    <a:p>
                      <a:pPr algn="ctr"/>
                      <a:endParaRPr lang="en-SG" sz="1800" b="1"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6</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317785">
                <a:tc>
                  <a:txBody>
                    <a:bodyPr/>
                    <a:lstStyle/>
                    <a:p>
                      <a:pPr algn="ctr"/>
                      <a:endParaRPr lang="en-SG" sz="1800" b="1"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7</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317785">
                <a:tc>
                  <a:txBody>
                    <a:bodyPr/>
                    <a:lstStyle/>
                    <a:p>
                      <a:pPr algn="ctr"/>
                      <a:endParaRPr lang="en-SG" sz="1800" b="1"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8</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317785">
                <a:tc>
                  <a:txBody>
                    <a:bodyPr/>
                    <a:lstStyle/>
                    <a:p>
                      <a:endParaRPr lang="en-SG" sz="1800" b="1"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9</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317785">
                <a:tc>
                  <a:txBody>
                    <a:bodyPr/>
                    <a:lstStyle/>
                    <a:p>
                      <a:endParaRPr lang="en-SG" sz="1800" dirty="0">
                        <a:solidFill>
                          <a:schemeClr val="tx1"/>
                        </a:solidFill>
                      </a:endParaRPr>
                    </a:p>
                  </a:txBody>
                  <a:tcPr marL="91463" marR="91463" marT="45710" marB="457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r>
                        <a:rPr lang="en-SG" sz="1800" b="1" dirty="0">
                          <a:solidFill>
                            <a:schemeClr val="tx1"/>
                          </a:solidFill>
                        </a:rPr>
                        <a:t>10</a:t>
                      </a:r>
                    </a:p>
                  </a:txBody>
                  <a:tcPr marL="91463" marR="91463" marT="45710" marB="4571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15899893"/>
              </p:ext>
            </p:extLst>
          </p:nvPr>
        </p:nvGraphicFramePr>
        <p:xfrm>
          <a:off x="3034060" y="2804897"/>
          <a:ext cx="941388" cy="2835276"/>
        </p:xfrm>
        <a:graphic>
          <a:graphicData uri="http://schemas.openxmlformats.org/drawingml/2006/table">
            <a:tbl>
              <a:tblPr firstRow="1" bandRow="1">
                <a:tableStyleId>{F5AB1C69-6EDB-4FF4-983F-18BD219EF322}</a:tableStyleId>
              </a:tblPr>
              <a:tblGrid>
                <a:gridCol w="941388">
                  <a:extLst>
                    <a:ext uri="{9D8B030D-6E8A-4147-A177-3AD203B41FA5}">
                      <a16:colId xmlns="" xmlns:a16="http://schemas.microsoft.com/office/drawing/2014/main" val="20000"/>
                    </a:ext>
                  </a:extLst>
                </a:gridCol>
              </a:tblGrid>
              <a:tr h="457302">
                <a:tc>
                  <a:txBody>
                    <a:bodyPr/>
                    <a:lstStyle/>
                    <a:p>
                      <a:endParaRPr lang="en-SG" sz="2400" b="1" u="sng" dirty="0">
                        <a:solidFill>
                          <a:schemeClr val="tx1"/>
                        </a:solidFill>
                      </a:endParaRPr>
                    </a:p>
                  </a:txBody>
                  <a:tcPr marL="91511" marR="91511" marT="45730" marB="4573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96329">
                <a:tc>
                  <a:txBody>
                    <a:bodyPr/>
                    <a:lstStyle/>
                    <a:p>
                      <a:r>
                        <a:rPr lang="en-SG" sz="2000" b="1" dirty="0">
                          <a:solidFill>
                            <a:schemeClr val="tx1"/>
                          </a:solidFill>
                        </a:rPr>
                        <a:t>1055</a:t>
                      </a:r>
                    </a:p>
                  </a:txBody>
                  <a:tcPr marL="91511" marR="91511" marT="45730" marB="4573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96329">
                <a:tc>
                  <a:txBody>
                    <a:bodyPr/>
                    <a:lstStyle/>
                    <a:p>
                      <a:r>
                        <a:rPr lang="en-SG" sz="2000" b="1" dirty="0">
                          <a:solidFill>
                            <a:schemeClr val="tx1"/>
                          </a:solidFill>
                        </a:rPr>
                        <a:t>1492</a:t>
                      </a:r>
                    </a:p>
                  </a:txBody>
                  <a:tcPr marL="91511" marR="91511" marT="45730" marB="457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96329">
                <a:tc>
                  <a:txBody>
                    <a:bodyPr/>
                    <a:lstStyle/>
                    <a:p>
                      <a:r>
                        <a:rPr lang="en-SG" sz="2000" b="1" dirty="0">
                          <a:solidFill>
                            <a:schemeClr val="tx1"/>
                          </a:solidFill>
                        </a:rPr>
                        <a:t>1776</a:t>
                      </a:r>
                    </a:p>
                  </a:txBody>
                  <a:tcPr marL="91511" marR="91511" marT="45730" marB="457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96329">
                <a:tc>
                  <a:txBody>
                    <a:bodyPr/>
                    <a:lstStyle/>
                    <a:p>
                      <a:r>
                        <a:rPr lang="en-SG" sz="2000" b="1" dirty="0">
                          <a:solidFill>
                            <a:schemeClr val="tx1"/>
                          </a:solidFill>
                        </a:rPr>
                        <a:t>1812</a:t>
                      </a:r>
                    </a:p>
                  </a:txBody>
                  <a:tcPr marL="91511" marR="91511" marT="45730" marB="457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96329">
                <a:tc>
                  <a:txBody>
                    <a:bodyPr/>
                    <a:lstStyle/>
                    <a:p>
                      <a:r>
                        <a:rPr lang="en-SG" sz="2000" b="1" dirty="0">
                          <a:solidFill>
                            <a:schemeClr val="tx1"/>
                          </a:solidFill>
                        </a:rPr>
                        <a:t>1918</a:t>
                      </a:r>
                    </a:p>
                  </a:txBody>
                  <a:tcPr marL="91511" marR="91511" marT="45730" marB="457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96329">
                <a:tc>
                  <a:txBody>
                    <a:bodyPr/>
                    <a:lstStyle/>
                    <a:p>
                      <a:r>
                        <a:rPr lang="en-SG" sz="2000" b="1" dirty="0">
                          <a:solidFill>
                            <a:srgbClr val="C00000"/>
                          </a:solidFill>
                        </a:rPr>
                        <a:t>1942</a:t>
                      </a:r>
                    </a:p>
                  </a:txBody>
                  <a:tcPr marL="91511" marR="91511" marT="45730" marB="457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cxnSp>
        <p:nvCxnSpPr>
          <p:cNvPr id="9" name="Straight Arrow Connector 8"/>
          <p:cNvCxnSpPr/>
          <p:nvPr/>
        </p:nvCxnSpPr>
        <p:spPr>
          <a:xfrm>
            <a:off x="3745259" y="3487522"/>
            <a:ext cx="2268000" cy="79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V="1">
            <a:off x="3762723" y="3168435"/>
            <a:ext cx="2257425" cy="6651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V="1">
            <a:off x="3752153" y="3308135"/>
            <a:ext cx="2267995" cy="13366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3752153" y="4976037"/>
            <a:ext cx="2267995" cy="415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flipV="1">
            <a:off x="3762721" y="3327185"/>
            <a:ext cx="2175670" cy="2064281"/>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5857721" y="3441485"/>
            <a:ext cx="0" cy="271462"/>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6000288" y="3337818"/>
            <a:ext cx="11575" cy="375129"/>
          </a:xfrm>
          <a:prstGeom prst="straightConnector1">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a:off x="5857721" y="3758985"/>
            <a:ext cx="0" cy="30797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762723" y="4269166"/>
            <a:ext cx="2257425" cy="3756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Rectangle 2"/>
          <p:cNvSpPr/>
          <p:nvPr/>
        </p:nvSpPr>
        <p:spPr>
          <a:xfrm>
            <a:off x="3105445" y="2265941"/>
            <a:ext cx="798617" cy="400110"/>
          </a:xfrm>
          <a:prstGeom prst="rect">
            <a:avLst/>
          </a:prstGeom>
        </p:spPr>
        <p:txBody>
          <a:bodyPr wrap="none">
            <a:spAutoFit/>
          </a:bodyPr>
          <a:lstStyle/>
          <a:p>
            <a:r>
              <a:rPr lang="en-SG" sz="2000" b="1" i="0" u="sng" dirty="0"/>
              <a:t>Keys</a:t>
            </a:r>
          </a:p>
        </p:txBody>
      </p:sp>
      <p:sp>
        <p:nvSpPr>
          <p:cNvPr id="10" name="Rectangle 9"/>
          <p:cNvSpPr/>
          <p:nvPr/>
        </p:nvSpPr>
        <p:spPr>
          <a:xfrm>
            <a:off x="6190361" y="4128564"/>
            <a:ext cx="697627" cy="369332"/>
          </a:xfrm>
          <a:prstGeom prst="rect">
            <a:avLst/>
          </a:prstGeom>
        </p:spPr>
        <p:txBody>
          <a:bodyPr wrap="none">
            <a:spAutoFit/>
          </a:bodyPr>
          <a:lstStyle/>
          <a:p>
            <a:pPr algn="ctr"/>
            <a:r>
              <a:rPr lang="en-SG" sz="1800" b="1" i="0" dirty="0">
                <a:latin typeface="+mn-lt"/>
              </a:rPr>
              <a:t>1055</a:t>
            </a:r>
          </a:p>
        </p:txBody>
      </p:sp>
      <p:sp>
        <p:nvSpPr>
          <p:cNvPr id="11" name="Rectangle 10"/>
          <p:cNvSpPr/>
          <p:nvPr/>
        </p:nvSpPr>
        <p:spPr>
          <a:xfrm>
            <a:off x="6190360" y="3050023"/>
            <a:ext cx="697627" cy="369332"/>
          </a:xfrm>
          <a:prstGeom prst="rect">
            <a:avLst/>
          </a:prstGeom>
        </p:spPr>
        <p:txBody>
          <a:bodyPr wrap="none">
            <a:spAutoFit/>
          </a:bodyPr>
          <a:lstStyle/>
          <a:p>
            <a:pPr algn="ctr"/>
            <a:r>
              <a:rPr lang="en-SG" sz="1800" b="1" i="0" dirty="0">
                <a:latin typeface="+mn-lt"/>
              </a:rPr>
              <a:t>1492</a:t>
            </a:r>
          </a:p>
        </p:txBody>
      </p:sp>
      <p:sp>
        <p:nvSpPr>
          <p:cNvPr id="12" name="Rectangle 11"/>
          <p:cNvSpPr/>
          <p:nvPr/>
        </p:nvSpPr>
        <p:spPr>
          <a:xfrm>
            <a:off x="6190359" y="3412506"/>
            <a:ext cx="697627" cy="369332"/>
          </a:xfrm>
          <a:prstGeom prst="rect">
            <a:avLst/>
          </a:prstGeom>
        </p:spPr>
        <p:txBody>
          <a:bodyPr wrap="none">
            <a:spAutoFit/>
          </a:bodyPr>
          <a:lstStyle/>
          <a:p>
            <a:pPr algn="ctr"/>
            <a:r>
              <a:rPr lang="en-SG" sz="1800" b="1" i="0" dirty="0">
                <a:solidFill>
                  <a:srgbClr val="0070C0"/>
                </a:solidFill>
              </a:rPr>
              <a:t>1812</a:t>
            </a:r>
          </a:p>
        </p:txBody>
      </p:sp>
      <p:sp>
        <p:nvSpPr>
          <p:cNvPr id="14" name="Rectangle 13"/>
          <p:cNvSpPr/>
          <p:nvPr/>
        </p:nvSpPr>
        <p:spPr>
          <a:xfrm>
            <a:off x="6190358" y="5211224"/>
            <a:ext cx="697627" cy="369332"/>
          </a:xfrm>
          <a:prstGeom prst="rect">
            <a:avLst/>
          </a:prstGeom>
        </p:spPr>
        <p:txBody>
          <a:bodyPr wrap="none">
            <a:spAutoFit/>
          </a:bodyPr>
          <a:lstStyle/>
          <a:p>
            <a:pPr algn="ctr"/>
            <a:r>
              <a:rPr lang="en-SG" sz="1800" b="1" i="0" dirty="0"/>
              <a:t>1918</a:t>
            </a:r>
          </a:p>
        </p:txBody>
      </p:sp>
      <p:sp>
        <p:nvSpPr>
          <p:cNvPr id="25" name="Rectangle 24"/>
          <p:cNvSpPr/>
          <p:nvPr/>
        </p:nvSpPr>
        <p:spPr>
          <a:xfrm>
            <a:off x="6190359" y="3758985"/>
            <a:ext cx="697627" cy="369332"/>
          </a:xfrm>
          <a:prstGeom prst="rect">
            <a:avLst/>
          </a:prstGeom>
        </p:spPr>
        <p:txBody>
          <a:bodyPr wrap="none">
            <a:spAutoFit/>
          </a:bodyPr>
          <a:lstStyle/>
          <a:p>
            <a:pPr algn="ctr"/>
            <a:r>
              <a:rPr lang="en-SG" sz="1800" b="1" i="0" dirty="0" smtClean="0">
                <a:solidFill>
                  <a:srgbClr val="C00000"/>
                </a:solidFill>
              </a:rPr>
              <a:t>1942</a:t>
            </a:r>
            <a:endParaRPr lang="en-SG" sz="1800" b="1" i="0" dirty="0">
              <a:solidFill>
                <a:srgbClr val="C00000"/>
              </a:solidFill>
            </a:endParaRPr>
          </a:p>
        </p:txBody>
      </p:sp>
      <p:sp>
        <p:nvSpPr>
          <p:cNvPr id="26" name="Rectangle 25"/>
          <p:cNvSpPr/>
          <p:nvPr/>
        </p:nvSpPr>
        <p:spPr>
          <a:xfrm>
            <a:off x="6175247" y="4504344"/>
            <a:ext cx="697627" cy="369332"/>
          </a:xfrm>
          <a:prstGeom prst="rect">
            <a:avLst/>
          </a:prstGeom>
        </p:spPr>
        <p:txBody>
          <a:bodyPr wrap="none">
            <a:spAutoFit/>
          </a:bodyPr>
          <a:lstStyle/>
          <a:p>
            <a:pPr algn="ctr"/>
            <a:r>
              <a:rPr lang="en-SG" sz="1800" b="1" i="0" dirty="0" smtClean="0">
                <a:latin typeface="+mn-lt"/>
              </a:rPr>
              <a:t>1776</a:t>
            </a:r>
            <a:endParaRPr lang="en-SG" sz="1800" b="1" i="0" dirty="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500"/>
                                        <p:tgtEl>
                                          <p:spTgt spid="5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down)">
                                      <p:cBhvr>
                                        <p:cTn id="25" dur="500"/>
                                        <p:tgtEl>
                                          <p:spTgt spid="5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wipe(up)">
                                      <p:cBhvr>
                                        <p:cTn id="38" dur="500"/>
                                        <p:tgtEl>
                                          <p:spTgt spid="67"/>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wipe(up)">
                                      <p:cBhvr>
                                        <p:cTn id="60" dur="500"/>
                                        <p:tgtEl>
                                          <p:spTgt spid="66"/>
                                        </p:tgtEl>
                                      </p:cBhvr>
                                    </p:animEffect>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wipe(up)">
                                      <p:cBhvr>
                                        <p:cTn id="64" dur="500"/>
                                        <p:tgtEl>
                                          <p:spTgt spid="73"/>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25" grpId="0"/>
      <p:bldP spid="2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sz="quarter" idx="16"/>
          </p:nvPr>
        </p:nvSpPr>
        <p:spPr>
          <a:xfrm>
            <a:off x="338138" y="728663"/>
            <a:ext cx="7916862" cy="495300"/>
          </a:xfrm>
        </p:spPr>
        <p:txBody>
          <a:bodyPr/>
          <a:lstStyle/>
          <a:p>
            <a:pPr marL="457200" lvl="1" eaLnBrk="1" hangingPunct="1">
              <a:lnSpc>
                <a:spcPct val="110000"/>
              </a:lnSpc>
              <a:defRPr/>
            </a:pPr>
            <a:r>
              <a:rPr lang="en-US" altLang="en-US" sz="2800" b="1" dirty="0">
                <a:solidFill>
                  <a:schemeClr val="bg1"/>
                </a:solidFill>
                <a:latin typeface="+mj-lt"/>
              </a:rPr>
              <a:t>Searching a </a:t>
            </a:r>
            <a:r>
              <a:rPr lang="en-US" altLang="en-US" sz="2800" b="1" dirty="0" smtClean="0">
                <a:solidFill>
                  <a:schemeClr val="bg1"/>
                </a:solidFill>
                <a:latin typeface="+mj-lt"/>
              </a:rPr>
              <a:t>Hash </a:t>
            </a:r>
            <a:r>
              <a:rPr lang="en-US" altLang="en-US" sz="2800" b="1" dirty="0">
                <a:solidFill>
                  <a:schemeClr val="bg1"/>
                </a:solidFill>
                <a:latin typeface="+mj-lt"/>
              </a:rPr>
              <a:t>T</a:t>
            </a:r>
            <a:r>
              <a:rPr lang="en-US" altLang="en-US" sz="2800" b="1" dirty="0" smtClean="0">
                <a:solidFill>
                  <a:schemeClr val="bg1"/>
                </a:solidFill>
                <a:latin typeface="+mj-lt"/>
              </a:rPr>
              <a:t>able </a:t>
            </a:r>
            <a:r>
              <a:rPr lang="en-US" altLang="en-US" sz="2800" b="1" dirty="0">
                <a:solidFill>
                  <a:schemeClr val="bg1"/>
                </a:solidFill>
                <a:latin typeface="+mj-lt"/>
              </a:rPr>
              <a:t>with </a:t>
            </a:r>
            <a:r>
              <a:rPr lang="en-US" altLang="en-US" sz="2800" b="1" dirty="0" smtClean="0">
                <a:solidFill>
                  <a:schemeClr val="bg1"/>
                </a:solidFill>
                <a:latin typeface="+mj-lt"/>
              </a:rPr>
              <a:t>Rehashing</a:t>
            </a:r>
            <a:endParaRPr lang="en-US" altLang="en-US" sz="2800" b="1" dirty="0">
              <a:solidFill>
                <a:schemeClr val="bg1"/>
              </a:solidFill>
              <a:latin typeface="+mj-lt"/>
            </a:endParaRPr>
          </a:p>
        </p:txBody>
      </p:sp>
      <p:sp>
        <p:nvSpPr>
          <p:cNvPr id="126979" name="Content Placeholder 3"/>
          <p:cNvSpPr>
            <a:spLocks noGrp="1"/>
          </p:cNvSpPr>
          <p:nvPr>
            <p:ph sz="quarter" idx="17"/>
          </p:nvPr>
        </p:nvSpPr>
        <p:spPr>
          <a:xfrm>
            <a:off x="-351973" y="1223963"/>
            <a:ext cx="7503752" cy="5049837"/>
          </a:xfrm>
        </p:spPr>
        <p:txBody>
          <a:bodyPr/>
          <a:lstStyle/>
          <a:p>
            <a:pPr marL="457200" lvl="1" indent="0" eaLnBrk="1" hangingPunct="1">
              <a:lnSpc>
                <a:spcPct val="110000"/>
              </a:lnSpc>
              <a:buFont typeface="Monotype Sorts" pitchFamily="2" charset="2"/>
              <a:buNone/>
            </a:pPr>
            <a:endParaRPr lang="en-US" altLang="en-US" sz="1600" dirty="0"/>
          </a:p>
          <a:p>
            <a:pPr marL="1428750" lvl="3" eaLnBrk="1" hangingPunct="1">
              <a:lnSpc>
                <a:spcPct val="60000"/>
              </a:lnSpc>
              <a:buFontTx/>
              <a:buNone/>
            </a:pPr>
            <a:r>
              <a:rPr lang="en-US" altLang="en-US" dirty="0" smtClean="0">
                <a:solidFill>
                  <a:srgbClr val="0070C0"/>
                </a:solidFill>
              </a:rPr>
              <a:t>compute </a:t>
            </a:r>
            <a:r>
              <a:rPr lang="en-US" altLang="en-US" dirty="0">
                <a:solidFill>
                  <a:srgbClr val="0070C0"/>
                </a:solidFill>
              </a:rPr>
              <a:t>the hash code, code = f(k);</a:t>
            </a:r>
          </a:p>
          <a:p>
            <a:pPr marL="1428750" lvl="3" eaLnBrk="1" hangingPunct="1">
              <a:lnSpc>
                <a:spcPct val="110000"/>
              </a:lnSpc>
              <a:buFontTx/>
              <a:buNone/>
            </a:pPr>
            <a:r>
              <a:rPr lang="en-US" altLang="en-US" dirty="0" err="1">
                <a:solidFill>
                  <a:srgbClr val="0070C0"/>
                </a:solidFill>
              </a:rPr>
              <a:t>loc</a:t>
            </a:r>
            <a:r>
              <a:rPr lang="en-US" altLang="en-US" dirty="0">
                <a:solidFill>
                  <a:srgbClr val="0070C0"/>
                </a:solidFill>
              </a:rPr>
              <a:t> = code;  </a:t>
            </a:r>
            <a:r>
              <a:rPr lang="en-US" altLang="en-US" dirty="0" err="1">
                <a:solidFill>
                  <a:srgbClr val="0070C0"/>
                </a:solidFill>
              </a:rPr>
              <a:t>ans</a:t>
            </a:r>
            <a:r>
              <a:rPr lang="en-US" altLang="en-US" dirty="0">
                <a:solidFill>
                  <a:srgbClr val="0070C0"/>
                </a:solidFill>
              </a:rPr>
              <a:t> = blank structure;</a:t>
            </a:r>
          </a:p>
          <a:p>
            <a:pPr marL="1428750" lvl="3" eaLnBrk="1" hangingPunct="1">
              <a:lnSpc>
                <a:spcPct val="110000"/>
              </a:lnSpc>
              <a:buFontTx/>
              <a:buNone/>
            </a:pPr>
            <a:r>
              <a:rPr lang="en-US" altLang="en-US" dirty="0">
                <a:solidFill>
                  <a:srgbClr val="0070C0"/>
                </a:solidFill>
              </a:rPr>
              <a:t>while (H[</a:t>
            </a:r>
            <a:r>
              <a:rPr lang="en-US" altLang="en-US" dirty="0" err="1">
                <a:solidFill>
                  <a:srgbClr val="0070C0"/>
                </a:solidFill>
              </a:rPr>
              <a:t>loc</a:t>
            </a:r>
            <a:r>
              <a:rPr lang="en-US" altLang="en-US" dirty="0">
                <a:solidFill>
                  <a:srgbClr val="0070C0"/>
                </a:solidFill>
              </a:rPr>
              <a:t>] is not empty) {</a:t>
            </a:r>
          </a:p>
          <a:p>
            <a:pPr marL="1428750" lvl="3" eaLnBrk="1" hangingPunct="1">
              <a:lnSpc>
                <a:spcPct val="110000"/>
              </a:lnSpc>
              <a:buFontTx/>
              <a:buNone/>
            </a:pPr>
            <a:r>
              <a:rPr lang="en-US" altLang="en-US" dirty="0">
                <a:solidFill>
                  <a:srgbClr val="0070C0"/>
                </a:solidFill>
              </a:rPr>
              <a:t>	if (H[</a:t>
            </a:r>
            <a:r>
              <a:rPr lang="en-US" altLang="en-US" dirty="0" err="1">
                <a:solidFill>
                  <a:srgbClr val="0070C0"/>
                </a:solidFill>
              </a:rPr>
              <a:t>loc</a:t>
            </a:r>
            <a:r>
              <a:rPr lang="en-US" altLang="en-US" dirty="0">
                <a:solidFill>
                  <a:srgbClr val="0070C0"/>
                </a:solidFill>
              </a:rPr>
              <a:t>].key == k) {</a:t>
            </a:r>
          </a:p>
          <a:p>
            <a:pPr marL="1428750" lvl="3" eaLnBrk="1" hangingPunct="1">
              <a:lnSpc>
                <a:spcPct val="110000"/>
              </a:lnSpc>
              <a:buFontTx/>
              <a:buNone/>
            </a:pPr>
            <a:r>
              <a:rPr lang="en-US" altLang="en-US" dirty="0">
                <a:solidFill>
                  <a:srgbClr val="0070C0"/>
                </a:solidFill>
              </a:rPr>
              <a:t>		</a:t>
            </a:r>
            <a:r>
              <a:rPr lang="en-US" altLang="en-US" dirty="0" err="1">
                <a:solidFill>
                  <a:srgbClr val="0070C0"/>
                </a:solidFill>
              </a:rPr>
              <a:t>ans</a:t>
            </a:r>
            <a:r>
              <a:rPr lang="en-US" altLang="en-US" dirty="0">
                <a:solidFill>
                  <a:srgbClr val="0070C0"/>
                </a:solidFill>
              </a:rPr>
              <a:t> = H[</a:t>
            </a:r>
            <a:r>
              <a:rPr lang="en-US" altLang="en-US" dirty="0" err="1">
                <a:solidFill>
                  <a:srgbClr val="0070C0"/>
                </a:solidFill>
              </a:rPr>
              <a:t>loc</a:t>
            </a:r>
            <a:r>
              <a:rPr lang="en-US" altLang="en-US" dirty="0">
                <a:solidFill>
                  <a:srgbClr val="0070C0"/>
                </a:solidFill>
              </a:rPr>
              <a:t>];</a:t>
            </a:r>
          </a:p>
          <a:p>
            <a:pPr marL="1428750" lvl="3" eaLnBrk="1" hangingPunct="1">
              <a:lnSpc>
                <a:spcPct val="110000"/>
              </a:lnSpc>
              <a:buFontTx/>
              <a:buNone/>
            </a:pPr>
            <a:r>
              <a:rPr lang="en-US" altLang="en-US" dirty="0">
                <a:solidFill>
                  <a:srgbClr val="0070C0"/>
                </a:solidFill>
              </a:rPr>
              <a:t>		break; }</a:t>
            </a:r>
          </a:p>
          <a:p>
            <a:pPr marL="1428750" lvl="3" eaLnBrk="1" hangingPunct="1">
              <a:lnSpc>
                <a:spcPct val="110000"/>
              </a:lnSpc>
              <a:buFontTx/>
              <a:buNone/>
            </a:pPr>
            <a:r>
              <a:rPr lang="en-US" altLang="en-US" dirty="0">
                <a:solidFill>
                  <a:srgbClr val="0070C0"/>
                </a:solidFill>
              </a:rPr>
              <a:t>	else { </a:t>
            </a:r>
          </a:p>
          <a:p>
            <a:pPr marL="1428750" lvl="3" eaLnBrk="1" hangingPunct="1">
              <a:lnSpc>
                <a:spcPct val="120000"/>
              </a:lnSpc>
              <a:buFontTx/>
              <a:buNone/>
            </a:pPr>
            <a:r>
              <a:rPr lang="en-US" altLang="en-US" sz="2400" dirty="0">
                <a:solidFill>
                  <a:srgbClr val="0070C0"/>
                </a:solidFill>
              </a:rPr>
              <a:t>	</a:t>
            </a:r>
            <a:r>
              <a:rPr lang="en-US" altLang="en-US" dirty="0">
                <a:solidFill>
                  <a:srgbClr val="0070C0"/>
                </a:solidFill>
              </a:rPr>
              <a:t>	</a:t>
            </a:r>
            <a:r>
              <a:rPr lang="en-US" altLang="en-US" dirty="0" err="1">
                <a:solidFill>
                  <a:srgbClr val="0070C0"/>
                </a:solidFill>
              </a:rPr>
              <a:t>loc</a:t>
            </a:r>
            <a:r>
              <a:rPr lang="en-US" altLang="en-US" dirty="0">
                <a:solidFill>
                  <a:srgbClr val="0070C0"/>
                </a:solidFill>
              </a:rPr>
              <a:t> = rehash(</a:t>
            </a:r>
            <a:r>
              <a:rPr lang="en-US" altLang="en-US" dirty="0" err="1">
                <a:solidFill>
                  <a:srgbClr val="0070C0"/>
                </a:solidFill>
              </a:rPr>
              <a:t>loc</a:t>
            </a:r>
            <a:r>
              <a:rPr lang="en-US" altLang="en-US" dirty="0">
                <a:solidFill>
                  <a:srgbClr val="0070C0"/>
                </a:solidFill>
              </a:rPr>
              <a:t>);</a:t>
            </a:r>
          </a:p>
          <a:p>
            <a:pPr marL="1428750" lvl="3" eaLnBrk="1" hangingPunct="1">
              <a:lnSpc>
                <a:spcPct val="110000"/>
              </a:lnSpc>
              <a:buFontTx/>
              <a:buNone/>
            </a:pPr>
            <a:r>
              <a:rPr lang="en-US" altLang="en-US" dirty="0">
                <a:solidFill>
                  <a:srgbClr val="0070C0"/>
                </a:solidFill>
              </a:rPr>
              <a:t>		if (</a:t>
            </a:r>
            <a:r>
              <a:rPr lang="en-US" altLang="en-US" dirty="0" err="1">
                <a:solidFill>
                  <a:srgbClr val="0070C0"/>
                </a:solidFill>
              </a:rPr>
              <a:t>loc</a:t>
            </a:r>
            <a:r>
              <a:rPr lang="en-US" altLang="en-US" dirty="0">
                <a:solidFill>
                  <a:srgbClr val="0070C0"/>
                </a:solidFill>
              </a:rPr>
              <a:t> == code)  break; }</a:t>
            </a:r>
          </a:p>
          <a:p>
            <a:pPr marL="1428750" lvl="3" eaLnBrk="1" hangingPunct="1">
              <a:lnSpc>
                <a:spcPct val="110000"/>
              </a:lnSpc>
              <a:buFontTx/>
              <a:buNone/>
            </a:pPr>
            <a:r>
              <a:rPr lang="en-US" altLang="en-US" sz="2400" dirty="0">
                <a:solidFill>
                  <a:srgbClr val="0070C0"/>
                </a:solidFill>
              </a:rPr>
              <a:t>}</a:t>
            </a:r>
          </a:p>
          <a:p>
            <a:pPr eaLnBrk="1" hangingPunct="1"/>
            <a:endParaRPr lang="en-US" altLang="en-US" dirty="0"/>
          </a:p>
        </p:txBody>
      </p:sp>
      <p:grpSp>
        <p:nvGrpSpPr>
          <p:cNvPr id="2" name="Group 6"/>
          <p:cNvGrpSpPr>
            <a:grpSpLocks/>
          </p:cNvGrpSpPr>
          <p:nvPr/>
        </p:nvGrpSpPr>
        <p:grpSpPr bwMode="auto">
          <a:xfrm>
            <a:off x="1038522" y="2596822"/>
            <a:ext cx="5119719" cy="1216025"/>
            <a:chOff x="1584" y="1776"/>
            <a:chExt cx="3536" cy="766"/>
          </a:xfrm>
          <a:noFill/>
        </p:grpSpPr>
        <p:sp>
          <p:nvSpPr>
            <p:cNvPr id="60424" name="Rectangle 4"/>
            <p:cNvSpPr>
              <a:spLocks noChangeArrowheads="1"/>
            </p:cNvSpPr>
            <p:nvPr/>
          </p:nvSpPr>
          <p:spPr bwMode="auto">
            <a:xfrm>
              <a:off x="1584" y="1776"/>
              <a:ext cx="2352" cy="766"/>
            </a:xfrm>
            <a:prstGeom prst="rect">
              <a:avLst/>
            </a:prstGeom>
            <a:grpFill/>
            <a:ln w="28575">
              <a:solidFill>
                <a:srgbClr val="C00000"/>
              </a:solidFill>
              <a:miter lim="800000"/>
              <a:headEnd/>
              <a:tailEnd/>
            </a:ln>
            <a:extLst/>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endParaRPr lang="en-US" altLang="en-US" i="0">
                <a:latin typeface="+mn-lt"/>
              </a:endParaRPr>
            </a:p>
          </p:txBody>
        </p:sp>
        <p:sp>
          <p:nvSpPr>
            <p:cNvPr id="60425" name="Text Box 5"/>
            <p:cNvSpPr txBox="1">
              <a:spLocks noChangeArrowheads="1"/>
            </p:cNvSpPr>
            <p:nvPr/>
          </p:nvSpPr>
          <p:spPr bwMode="auto">
            <a:xfrm>
              <a:off x="4067" y="2082"/>
              <a:ext cx="1053"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solidFill>
                    <a:srgbClr val="C00000"/>
                  </a:solidFill>
                  <a:latin typeface="+mn-lt"/>
                  <a:cs typeface="Arial" panose="020B0604020202020204" pitchFamily="34" charset="0"/>
                </a:rPr>
                <a:t>Key </a:t>
              </a:r>
              <a:r>
                <a:rPr lang="en-US" altLang="en-US" sz="2000" b="1" i="0" dirty="0" smtClean="0">
                  <a:solidFill>
                    <a:srgbClr val="C00000"/>
                  </a:solidFill>
                  <a:latin typeface="+mn-lt"/>
                  <a:cs typeface="Arial" panose="020B0604020202020204" pitchFamily="34" charset="0"/>
                </a:rPr>
                <a:t>found!</a:t>
              </a:r>
              <a:endParaRPr lang="en-US" altLang="en-US" sz="2000" b="1" i="0" dirty="0">
                <a:solidFill>
                  <a:srgbClr val="C00000"/>
                </a:solidFill>
                <a:latin typeface="+mn-lt"/>
                <a:cs typeface="Arial" panose="020B0604020202020204" pitchFamily="34" charset="0"/>
              </a:endParaRPr>
            </a:p>
          </p:txBody>
        </p:sp>
      </p:grpSp>
      <p:grpSp>
        <p:nvGrpSpPr>
          <p:cNvPr id="3" name="Group 7"/>
          <p:cNvGrpSpPr>
            <a:grpSpLocks/>
          </p:cNvGrpSpPr>
          <p:nvPr/>
        </p:nvGrpSpPr>
        <p:grpSpPr bwMode="auto">
          <a:xfrm>
            <a:off x="1330858" y="4253855"/>
            <a:ext cx="6226176" cy="963613"/>
            <a:chOff x="1626" y="1776"/>
            <a:chExt cx="4183" cy="607"/>
          </a:xfrm>
        </p:grpSpPr>
        <p:sp>
          <p:nvSpPr>
            <p:cNvPr id="60422" name="Rectangle 8"/>
            <p:cNvSpPr>
              <a:spLocks noChangeArrowheads="1"/>
            </p:cNvSpPr>
            <p:nvPr/>
          </p:nvSpPr>
          <p:spPr bwMode="auto">
            <a:xfrm>
              <a:off x="1626" y="1776"/>
              <a:ext cx="2236" cy="607"/>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endParaRPr lang="en-US" altLang="en-US" i="0">
                <a:latin typeface="+mn-lt"/>
              </a:endParaRPr>
            </a:p>
          </p:txBody>
        </p:sp>
        <p:sp>
          <p:nvSpPr>
            <p:cNvPr id="60423" name="Text Box 9"/>
            <p:cNvSpPr txBox="1">
              <a:spLocks noChangeArrowheads="1"/>
            </p:cNvSpPr>
            <p:nvPr/>
          </p:nvSpPr>
          <p:spPr bwMode="auto">
            <a:xfrm>
              <a:off x="3880" y="1856"/>
              <a:ext cx="1929" cy="4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defRPr/>
              </a:pPr>
              <a:r>
                <a:rPr lang="en-US" altLang="en-US" sz="2000" b="1" i="0" dirty="0">
                  <a:solidFill>
                    <a:srgbClr val="C00000"/>
                  </a:solidFill>
                  <a:latin typeface="+mn-lt"/>
                  <a:cs typeface="Arial" panose="020B0604020202020204" pitchFamily="34" charset="0"/>
                </a:rPr>
                <a:t>Compute another location</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animEffect transition="in" filter="fade">
                                      <p:cBhvr>
                                        <p:cTn id="7" dur="500"/>
                                        <p:tgtEl>
                                          <p:spTgt spid="1269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979">
                                            <p:txEl>
                                              <p:pRg st="3" end="3"/>
                                            </p:txEl>
                                          </p:spTgt>
                                        </p:tgtEl>
                                        <p:attrNameLst>
                                          <p:attrName>style.visibility</p:attrName>
                                        </p:attrNameLst>
                                      </p:cBhvr>
                                      <p:to>
                                        <p:strVal val="visible"/>
                                      </p:to>
                                    </p:set>
                                    <p:animEffect transition="in" filter="fade">
                                      <p:cBhvr>
                                        <p:cTn id="12" dur="500"/>
                                        <p:tgtEl>
                                          <p:spTgt spid="126979">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6979">
                                            <p:txEl>
                                              <p:pRg st="4" end="4"/>
                                            </p:txEl>
                                          </p:spTgt>
                                        </p:tgtEl>
                                        <p:attrNameLst>
                                          <p:attrName>style.visibility</p:attrName>
                                        </p:attrNameLst>
                                      </p:cBhvr>
                                      <p:to>
                                        <p:strVal val="visible"/>
                                      </p:to>
                                    </p:set>
                                    <p:animEffect transition="in" filter="fade">
                                      <p:cBhvr>
                                        <p:cTn id="15" dur="500"/>
                                        <p:tgtEl>
                                          <p:spTgt spid="126979">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6979">
                                            <p:txEl>
                                              <p:pRg st="5" end="5"/>
                                            </p:txEl>
                                          </p:spTgt>
                                        </p:tgtEl>
                                        <p:attrNameLst>
                                          <p:attrName>style.visibility</p:attrName>
                                        </p:attrNameLst>
                                      </p:cBhvr>
                                      <p:to>
                                        <p:strVal val="visible"/>
                                      </p:to>
                                    </p:set>
                                    <p:animEffect transition="in" filter="fade">
                                      <p:cBhvr>
                                        <p:cTn id="18" dur="500"/>
                                        <p:tgtEl>
                                          <p:spTgt spid="126979">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6979">
                                            <p:txEl>
                                              <p:pRg st="6" end="6"/>
                                            </p:txEl>
                                          </p:spTgt>
                                        </p:tgtEl>
                                        <p:attrNameLst>
                                          <p:attrName>style.visibility</p:attrName>
                                        </p:attrNameLst>
                                      </p:cBhvr>
                                      <p:to>
                                        <p:strVal val="visible"/>
                                      </p:to>
                                    </p:set>
                                    <p:animEffect transition="in" filter="fade">
                                      <p:cBhvr>
                                        <p:cTn id="21" dur="500"/>
                                        <p:tgtEl>
                                          <p:spTgt spid="126979">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6979">
                                            <p:txEl>
                                              <p:pRg st="7" end="7"/>
                                            </p:txEl>
                                          </p:spTgt>
                                        </p:tgtEl>
                                        <p:attrNameLst>
                                          <p:attrName>style.visibility</p:attrName>
                                        </p:attrNameLst>
                                      </p:cBhvr>
                                      <p:to>
                                        <p:strVal val="visible"/>
                                      </p:to>
                                    </p:set>
                                    <p:animEffect transition="in" filter="fade">
                                      <p:cBhvr>
                                        <p:cTn id="24" dur="500"/>
                                        <p:tgtEl>
                                          <p:spTgt spid="126979">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6979">
                                            <p:txEl>
                                              <p:pRg st="8" end="8"/>
                                            </p:txEl>
                                          </p:spTgt>
                                        </p:tgtEl>
                                        <p:attrNameLst>
                                          <p:attrName>style.visibility</p:attrName>
                                        </p:attrNameLst>
                                      </p:cBhvr>
                                      <p:to>
                                        <p:strVal val="visible"/>
                                      </p:to>
                                    </p:set>
                                    <p:animEffect transition="in" filter="fade">
                                      <p:cBhvr>
                                        <p:cTn id="27" dur="500"/>
                                        <p:tgtEl>
                                          <p:spTgt spid="126979">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6979">
                                            <p:txEl>
                                              <p:pRg st="9" end="9"/>
                                            </p:txEl>
                                          </p:spTgt>
                                        </p:tgtEl>
                                        <p:attrNameLst>
                                          <p:attrName>style.visibility</p:attrName>
                                        </p:attrNameLst>
                                      </p:cBhvr>
                                      <p:to>
                                        <p:strVal val="visible"/>
                                      </p:to>
                                    </p:set>
                                    <p:animEffect transition="in" filter="fade">
                                      <p:cBhvr>
                                        <p:cTn id="30" dur="500"/>
                                        <p:tgtEl>
                                          <p:spTgt spid="126979">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6979">
                                            <p:txEl>
                                              <p:pRg st="10" end="10"/>
                                            </p:txEl>
                                          </p:spTgt>
                                        </p:tgtEl>
                                        <p:attrNameLst>
                                          <p:attrName>style.visibility</p:attrName>
                                        </p:attrNameLst>
                                      </p:cBhvr>
                                      <p:to>
                                        <p:strVal val="visible"/>
                                      </p:to>
                                    </p:set>
                                    <p:animEffect transition="in" filter="fade">
                                      <p:cBhvr>
                                        <p:cTn id="33" dur="500"/>
                                        <p:tgtEl>
                                          <p:spTgt spid="126979">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Behaviour of Rehashing</a:t>
            </a:r>
            <a:endParaRPr lang="en-GB" dirty="0"/>
          </a:p>
        </p:txBody>
      </p:sp>
      <p:sp>
        <p:nvSpPr>
          <p:cNvPr id="3" name="Content Placeholder 2"/>
          <p:cNvSpPr>
            <a:spLocks noGrp="1"/>
          </p:cNvSpPr>
          <p:nvPr>
            <p:ph sz="quarter" idx="17"/>
          </p:nvPr>
        </p:nvSpPr>
        <p:spPr/>
        <p:txBody>
          <a:bodyPr/>
          <a:lstStyle/>
          <a:p>
            <a:pPr marL="352425" lvl="1" indent="-352425"/>
            <a:r>
              <a:rPr lang="en-US" sz="2400" b="1" dirty="0" smtClean="0">
                <a:solidFill>
                  <a:srgbClr val="C00000"/>
                </a:solidFill>
              </a:rPr>
              <a:t>Three </a:t>
            </a:r>
            <a:r>
              <a:rPr lang="en-US" sz="2400" b="1" dirty="0">
                <a:solidFill>
                  <a:srgbClr val="C00000"/>
                </a:solidFill>
              </a:rPr>
              <a:t>outcomes of searching:</a:t>
            </a:r>
          </a:p>
          <a:p>
            <a:pPr marL="990600" lvl="2" indent="-533400">
              <a:buClrTx/>
              <a:buFont typeface="+mj-lt"/>
              <a:buAutoNum type="arabicPeriod"/>
              <a:tabLst>
                <a:tab pos="990600" algn="l"/>
              </a:tabLst>
            </a:pPr>
            <a:r>
              <a:rPr lang="en-US" dirty="0"/>
              <a:t>key found at h(k) – success! </a:t>
            </a:r>
          </a:p>
          <a:p>
            <a:pPr marL="990600" lvl="2" indent="-533400">
              <a:buClrTx/>
              <a:buFont typeface="+mj-lt"/>
              <a:buAutoNum type="arabicPeriod"/>
              <a:tabLst>
                <a:tab pos="990600" algn="l"/>
              </a:tabLst>
            </a:pPr>
            <a:r>
              <a:rPr lang="en-US" dirty="0"/>
              <a:t>position empty – fail!  </a:t>
            </a:r>
          </a:p>
          <a:p>
            <a:pPr marL="990600" lvl="2" indent="-533400">
              <a:buClrTx/>
              <a:buFont typeface="+mj-lt"/>
              <a:buAutoNum type="arabicPeriod"/>
              <a:tabLst>
                <a:tab pos="990600" algn="l"/>
              </a:tabLst>
            </a:pPr>
            <a:r>
              <a:rPr lang="en-US" dirty="0"/>
              <a:t>probe table (downwards &amp; mod. table size) until key found or empty slot met or whole table </a:t>
            </a:r>
            <a:r>
              <a:rPr lang="en-US" dirty="0" smtClean="0"/>
              <a:t>searched.</a:t>
            </a:r>
            <a:endParaRPr lang="en-US" dirty="0"/>
          </a:p>
          <a:p>
            <a:r>
              <a:rPr lang="en-US" b="1" dirty="0">
                <a:solidFill>
                  <a:srgbClr val="C00000"/>
                </a:solidFill>
              </a:rPr>
              <a:t>Deletion under open addressing</a:t>
            </a:r>
          </a:p>
          <a:p>
            <a:pPr marL="457200" lvl="1" indent="0">
              <a:buNone/>
            </a:pPr>
            <a:r>
              <a:rPr lang="en-US" sz="2400" dirty="0"/>
              <a:t>A slot becomes empty when an element is deleted:  should be marked as ‘obsolete’ or 'tombstone' instead, so that searching will not stop </a:t>
            </a:r>
            <a:r>
              <a:rPr lang="en-US" sz="2400" dirty="0" smtClean="0"/>
              <a:t>there.</a:t>
            </a:r>
            <a:endParaRPr lang="en-US" sz="2400" dirty="0"/>
          </a:p>
          <a:p>
            <a:endParaRPr lang="en-GB" dirty="0"/>
          </a:p>
        </p:txBody>
      </p:sp>
    </p:spTree>
    <p:extLst>
      <p:ext uri="{BB962C8B-B14F-4D97-AF65-F5344CB8AC3E}">
        <p14:creationId xmlns:p14="http://schemas.microsoft.com/office/powerpoint/2010/main" val="4094637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sz="quarter" idx="16"/>
          </p:nvPr>
        </p:nvSpPr>
        <p:spPr>
          <a:xfrm>
            <a:off x="338138" y="728663"/>
            <a:ext cx="7916862" cy="495300"/>
          </a:xfrm>
        </p:spPr>
        <p:txBody>
          <a:bodyPr/>
          <a:lstStyle/>
          <a:p>
            <a:pPr marL="455613" lvl="1" algn="ctr" eaLnBrk="1" hangingPunct="1">
              <a:lnSpc>
                <a:spcPct val="120000"/>
              </a:lnSpc>
            </a:pPr>
            <a:r>
              <a:rPr lang="en-US" altLang="en-US" sz="3200" b="1" dirty="0" smtClean="0">
                <a:solidFill>
                  <a:schemeClr val="bg1"/>
                </a:solidFill>
                <a:latin typeface="Arial" panose="020B0604020202020204" pitchFamily="34" charset="0"/>
              </a:rPr>
              <a:t>Limitations of Rehashing</a:t>
            </a:r>
            <a:endParaRPr lang="en-US" altLang="en-US" sz="3200" b="1" dirty="0">
              <a:solidFill>
                <a:schemeClr val="bg1"/>
              </a:solidFill>
              <a:latin typeface="Arial" panose="020B0604020202020204" pitchFamily="34" charset="0"/>
            </a:endParaRPr>
          </a:p>
        </p:txBody>
      </p:sp>
      <p:sp>
        <p:nvSpPr>
          <p:cNvPr id="61443" name="Content Placeholder 1"/>
          <p:cNvSpPr>
            <a:spLocks noGrp="1"/>
          </p:cNvSpPr>
          <p:nvPr>
            <p:ph sz="quarter" idx="17"/>
          </p:nvPr>
        </p:nvSpPr>
        <p:spPr>
          <a:xfrm>
            <a:off x="92075" y="1471613"/>
            <a:ext cx="8229600" cy="3987800"/>
          </a:xfrm>
        </p:spPr>
        <p:txBody>
          <a:bodyPr/>
          <a:lstStyle/>
          <a:p>
            <a:pPr lvl="1" eaLnBrk="1" hangingPunct="1">
              <a:lnSpc>
                <a:spcPct val="120000"/>
              </a:lnSpc>
              <a:defRPr/>
            </a:pPr>
            <a:r>
              <a:rPr lang="en-US" altLang="en-US" sz="2400" b="1" dirty="0">
                <a:solidFill>
                  <a:srgbClr val="C00000"/>
                </a:solidFill>
              </a:rPr>
              <a:t>Issue with linear probing: </a:t>
            </a:r>
            <a:r>
              <a:rPr lang="en-US" altLang="en-US" sz="2400" dirty="0"/>
              <a:t>Searching is expensive when the load factor approaches </a:t>
            </a:r>
            <a:r>
              <a:rPr lang="en-US" altLang="en-US" sz="2400" dirty="0" smtClean="0"/>
              <a:t>1.</a:t>
            </a:r>
            <a:endParaRPr lang="en-US" altLang="en-US" sz="2400" dirty="0"/>
          </a:p>
          <a:p>
            <a:pPr lvl="2" eaLnBrk="1" hangingPunct="1">
              <a:lnSpc>
                <a:spcPct val="120000"/>
              </a:lnSpc>
              <a:buFont typeface="Arial" panose="020B0604020202020204" pitchFamily="34" charset="0"/>
              <a:buChar char="•"/>
              <a:defRPr/>
            </a:pPr>
            <a:r>
              <a:rPr lang="en-US" altLang="en-US" sz="2000" b="1" dirty="0"/>
              <a:t>Primary clustering: </a:t>
            </a:r>
            <a:r>
              <a:rPr lang="en-US" altLang="en-US" sz="2000" dirty="0"/>
              <a:t>Long runs of occupied slots</a:t>
            </a:r>
          </a:p>
          <a:p>
            <a:pPr marL="914400" lvl="2" indent="0" eaLnBrk="1" hangingPunct="1">
              <a:lnSpc>
                <a:spcPct val="120000"/>
              </a:lnSpc>
              <a:buFont typeface="Wingdings" panose="05000000000000000000" pitchFamily="2" charset="2"/>
              <a:buNone/>
              <a:defRPr/>
            </a:pPr>
            <a:endParaRPr lang="en-US" altLang="en-US" sz="2000" dirty="0"/>
          </a:p>
          <a:p>
            <a:pPr lvl="1" eaLnBrk="1" hangingPunct="1">
              <a:lnSpc>
                <a:spcPct val="120000"/>
              </a:lnSpc>
              <a:defRPr/>
            </a:pPr>
            <a:r>
              <a:rPr lang="en-US" altLang="en-US" sz="2400" b="1" dirty="0">
                <a:solidFill>
                  <a:srgbClr val="C00000"/>
                </a:solidFill>
              </a:rPr>
              <a:t>Double hashing </a:t>
            </a:r>
            <a:r>
              <a:rPr lang="en-US" altLang="en-US" sz="2400" dirty="0"/>
              <a:t>is one way to alleviate this problem, e.g. </a:t>
            </a:r>
            <a:r>
              <a:rPr lang="en-US" altLang="en-US" sz="2400" dirty="0" smtClean="0">
                <a:solidFill>
                  <a:srgbClr val="0070C0"/>
                </a:solidFill>
              </a:rPr>
              <a:t>compute </a:t>
            </a:r>
            <a:r>
              <a:rPr lang="en-US" altLang="en-US" sz="2400" dirty="0">
                <a:solidFill>
                  <a:srgbClr val="0070C0"/>
                </a:solidFill>
              </a:rPr>
              <a:t>d = </a:t>
            </a:r>
            <a:r>
              <a:rPr lang="en-US" altLang="en-US" sz="2400" dirty="0" err="1">
                <a:solidFill>
                  <a:srgbClr val="0070C0"/>
                </a:solidFill>
              </a:rPr>
              <a:t>hashIncr</a:t>
            </a:r>
            <a:r>
              <a:rPr lang="en-US" altLang="en-US" sz="2400" dirty="0">
                <a:solidFill>
                  <a:srgbClr val="0070C0"/>
                </a:solidFill>
              </a:rPr>
              <a:t>(k);</a:t>
            </a:r>
          </a:p>
          <a:p>
            <a:pPr lvl="3" eaLnBrk="1" hangingPunct="1">
              <a:lnSpc>
                <a:spcPct val="120000"/>
              </a:lnSpc>
              <a:buFontTx/>
              <a:buNone/>
              <a:defRPr/>
            </a:pPr>
            <a:r>
              <a:rPr lang="en-US" altLang="en-US" sz="2400" dirty="0">
                <a:solidFill>
                  <a:srgbClr val="0070C0"/>
                </a:solidFill>
              </a:rPr>
              <a:t>rehash(j, d) = (j + d) mod h</a:t>
            </a:r>
          </a:p>
          <a:p>
            <a:pPr marL="1431925" lvl="2" indent="-85725" eaLnBrk="1" hangingPunct="1">
              <a:lnSpc>
                <a:spcPct val="120000"/>
              </a:lnSpc>
              <a:buFontTx/>
              <a:buNone/>
              <a:defRPr/>
            </a:pPr>
            <a:r>
              <a:rPr lang="en-US" altLang="en-US" dirty="0"/>
              <a:t>where </a:t>
            </a:r>
            <a:r>
              <a:rPr lang="en-US" altLang="en-US" b="1" dirty="0" err="1">
                <a:solidFill>
                  <a:srgbClr val="0070C0"/>
                </a:solidFill>
              </a:rPr>
              <a:t>hashIncr</a:t>
            </a:r>
            <a:r>
              <a:rPr lang="en-US" altLang="en-US" b="1" dirty="0">
                <a:solidFill>
                  <a:srgbClr val="0070C0"/>
                </a:solidFill>
              </a:rPr>
              <a:t>( )</a:t>
            </a:r>
            <a:r>
              <a:rPr lang="en-US" altLang="en-US" b="1" dirty="0">
                <a:solidFill>
                  <a:srgbClr val="C00000"/>
                </a:solidFill>
              </a:rPr>
              <a:t> </a:t>
            </a:r>
            <a:r>
              <a:rPr lang="en-US" altLang="en-US" dirty="0"/>
              <a:t>is another hash function.</a:t>
            </a:r>
            <a:endParaRPr lang="en-US" altLang="en-US" sz="2800" dirty="0"/>
          </a:p>
          <a:p>
            <a:pPr lvl="1" eaLnBrk="1" hangingPunct="1">
              <a:lnSpc>
                <a:spcPct val="130000"/>
              </a:lnSpc>
              <a:defRPr/>
            </a:pPr>
            <a:r>
              <a:rPr lang="en-US" altLang="en-US" sz="2400" dirty="0"/>
              <a:t>The hash table size, </a:t>
            </a:r>
            <a:r>
              <a:rPr lang="en-US" altLang="en-US" sz="2400" dirty="0">
                <a:solidFill>
                  <a:srgbClr val="0070C0"/>
                </a:solidFill>
              </a:rPr>
              <a:t>h</a:t>
            </a:r>
            <a:r>
              <a:rPr lang="en-US" altLang="en-US" sz="2400" dirty="0"/>
              <a:t>, </a:t>
            </a:r>
            <a:r>
              <a:rPr lang="en-US" altLang="en-US" sz="2400" dirty="0" smtClean="0"/>
              <a:t>should </a:t>
            </a:r>
            <a:r>
              <a:rPr lang="en-US" altLang="en-US" sz="2400" dirty="0"/>
              <a:t>be a prime number.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fade">
                                      <p:cBhvr>
                                        <p:cTn id="7" dur="5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43">
                                            <p:txEl>
                                              <p:pRg st="3" end="3"/>
                                            </p:txEl>
                                          </p:spTgt>
                                        </p:tgtEl>
                                        <p:attrNameLst>
                                          <p:attrName>style.visibility</p:attrName>
                                        </p:attrNameLst>
                                      </p:cBhvr>
                                      <p:to>
                                        <p:strVal val="visible"/>
                                      </p:to>
                                    </p:set>
                                    <p:animEffect transition="in" filter="fade">
                                      <p:cBhvr>
                                        <p:cTn id="12" dur="500"/>
                                        <p:tgtEl>
                                          <p:spTgt spid="614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43">
                                            <p:txEl>
                                              <p:pRg st="4" end="4"/>
                                            </p:txEl>
                                          </p:spTgt>
                                        </p:tgtEl>
                                        <p:attrNameLst>
                                          <p:attrName>style.visibility</p:attrName>
                                        </p:attrNameLst>
                                      </p:cBhvr>
                                      <p:to>
                                        <p:strVal val="visible"/>
                                      </p:to>
                                    </p:set>
                                    <p:animEffect transition="in" filter="fade">
                                      <p:cBhvr>
                                        <p:cTn id="17" dur="500"/>
                                        <p:tgtEl>
                                          <p:spTgt spid="614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43">
                                            <p:txEl>
                                              <p:pRg st="5" end="5"/>
                                            </p:txEl>
                                          </p:spTgt>
                                        </p:tgtEl>
                                        <p:attrNameLst>
                                          <p:attrName>style.visibility</p:attrName>
                                        </p:attrNameLst>
                                      </p:cBhvr>
                                      <p:to>
                                        <p:strVal val="visible"/>
                                      </p:to>
                                    </p:set>
                                    <p:animEffect transition="in" filter="fade">
                                      <p:cBhvr>
                                        <p:cTn id="22" dur="500"/>
                                        <p:tgtEl>
                                          <p:spTgt spid="614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43">
                                            <p:txEl>
                                              <p:pRg st="6" end="6"/>
                                            </p:txEl>
                                          </p:spTgt>
                                        </p:tgtEl>
                                        <p:attrNameLst>
                                          <p:attrName>style.visibility</p:attrName>
                                        </p:attrNameLst>
                                      </p:cBhvr>
                                      <p:to>
                                        <p:strVal val="visible"/>
                                      </p:to>
                                    </p:set>
                                    <p:animEffect transition="in" filter="fade">
                                      <p:cBhvr>
                                        <p:cTn id="27" dur="500"/>
                                        <p:tgtEl>
                                          <p:spTgt spid="614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2"/>
          <p:cNvSpPr>
            <a:spLocks noGrp="1"/>
          </p:cNvSpPr>
          <p:nvPr>
            <p:ph sz="quarter" idx="17"/>
          </p:nvPr>
        </p:nvSpPr>
        <p:spPr/>
        <p:txBody>
          <a:bodyPr/>
          <a:lstStyle/>
          <a:p>
            <a:pPr marL="0" indent="0" eaLnBrk="1" hangingPunct="1">
              <a:buNone/>
            </a:pPr>
            <a:r>
              <a:rPr lang="en-US" altLang="en-US" dirty="0">
                <a:cs typeface="Arial" panose="020B0604020202020204" pitchFamily="34" charset="0"/>
              </a:rPr>
              <a:t>To store the following keys: </a:t>
            </a:r>
            <a:endParaRPr lang="en-US" altLang="en-US" dirty="0" smtClean="0">
              <a:cs typeface="Arial" panose="020B0604020202020204" pitchFamily="34" charset="0"/>
            </a:endParaRPr>
          </a:p>
          <a:p>
            <a:pPr marL="276225" indent="0" eaLnBrk="1" hangingPunct="1">
              <a:buNone/>
            </a:pPr>
            <a:r>
              <a:rPr lang="en-US" altLang="en-US" dirty="0" smtClean="0">
                <a:cs typeface="Arial" panose="020B0604020202020204" pitchFamily="34" charset="0"/>
              </a:rPr>
              <a:t>1051</a:t>
            </a:r>
            <a:r>
              <a:rPr lang="en-US" altLang="en-US" dirty="0">
                <a:cs typeface="Arial" panose="020B0604020202020204" pitchFamily="34" charset="0"/>
              </a:rPr>
              <a:t>, 1492, 1776, 1812, 1918, 1561, 1942, 1340</a:t>
            </a:r>
          </a:p>
          <a:p>
            <a:pPr eaLnBrk="1" hangingPunct="1"/>
            <a:endParaRPr lang="en-US" altLang="en-US" dirty="0">
              <a:cs typeface="Arial" panose="020B0604020202020204" pitchFamily="34" charset="0"/>
            </a:endParaRPr>
          </a:p>
          <a:p>
            <a:pPr eaLnBrk="1" hangingPunct="1"/>
            <a:r>
              <a:rPr lang="en-US" altLang="en-US" b="1" dirty="0">
                <a:solidFill>
                  <a:srgbClr val="C00000"/>
                </a:solidFill>
                <a:cs typeface="Arial" panose="020B0604020202020204" pitchFamily="34" charset="0"/>
              </a:rPr>
              <a:t>Linear probing</a:t>
            </a:r>
          </a:p>
          <a:p>
            <a:pPr eaLnBrk="1" hangingPunct="1">
              <a:buFont typeface="Monotype Sorts" pitchFamily="2" charset="2"/>
              <a:buNone/>
            </a:pPr>
            <a:r>
              <a:rPr lang="en-US" altLang="en-US" sz="2800" i="1" dirty="0"/>
              <a:t>	</a:t>
            </a:r>
            <a:r>
              <a:rPr lang="en-US" altLang="en-US" dirty="0"/>
              <a:t>f(k) = k mod </a:t>
            </a:r>
            <a:r>
              <a:rPr lang="en-US" altLang="en-US" dirty="0" smtClean="0"/>
              <a:t>11 and rehash(j</a:t>
            </a:r>
            <a:r>
              <a:rPr lang="en-US" altLang="en-US" dirty="0"/>
              <a:t>) = (j+1) mod 11 </a:t>
            </a:r>
            <a:endParaRPr lang="en-US" altLang="en-US" sz="2800" dirty="0"/>
          </a:p>
          <a:p>
            <a:pPr eaLnBrk="1" hangingPunct="1"/>
            <a:endParaRPr lang="en-US" altLang="en-US" sz="2800" dirty="0"/>
          </a:p>
          <a:p>
            <a:pPr eaLnBrk="1" hangingPunct="1"/>
            <a:r>
              <a:rPr lang="en-US" altLang="en-US" b="1" dirty="0">
                <a:solidFill>
                  <a:srgbClr val="C00000"/>
                </a:solidFill>
                <a:cs typeface="Arial" panose="020B0604020202020204" pitchFamily="34" charset="0"/>
              </a:rPr>
              <a:t>Double hashing</a:t>
            </a:r>
          </a:p>
          <a:p>
            <a:pPr eaLnBrk="1" hangingPunct="1">
              <a:buFont typeface="Monotype Sorts" pitchFamily="2" charset="2"/>
              <a:buNone/>
            </a:pPr>
            <a:r>
              <a:rPr lang="en-US" altLang="en-US" sz="2800" i="1" dirty="0">
                <a:solidFill>
                  <a:srgbClr val="0000FF"/>
                </a:solidFill>
              </a:rPr>
              <a:t>	</a:t>
            </a:r>
            <a:r>
              <a:rPr lang="en-US" altLang="en-US" dirty="0"/>
              <a:t>f (k) = k mod 11, </a:t>
            </a:r>
            <a:r>
              <a:rPr lang="da-DK" altLang="en-US" dirty="0"/>
              <a:t>d = hashIncr(k) = k mod 8 + 1;</a:t>
            </a:r>
            <a:r>
              <a:rPr lang="en-US" altLang="en-US" dirty="0"/>
              <a:t> </a:t>
            </a:r>
            <a:br>
              <a:rPr lang="en-US" altLang="en-US" dirty="0"/>
            </a:br>
            <a:r>
              <a:rPr lang="en-US" altLang="en-US" dirty="0" smtClean="0"/>
              <a:t>and rehash(j</a:t>
            </a:r>
            <a:r>
              <a:rPr lang="en-US" altLang="en-US" dirty="0"/>
              <a:t>, d) = (</a:t>
            </a:r>
            <a:r>
              <a:rPr lang="en-US" altLang="en-US" dirty="0" err="1"/>
              <a:t>j+d</a:t>
            </a:r>
            <a:r>
              <a:rPr lang="en-US" altLang="en-US" dirty="0">
                <a:sym typeface="Symbol" panose="05050102010706020507" pitchFamily="18" charset="2"/>
              </a:rPr>
              <a:t> </a:t>
            </a:r>
            <a:r>
              <a:rPr lang="en-US" altLang="en-US" dirty="0"/>
              <a:t>) mod 11</a:t>
            </a:r>
          </a:p>
          <a:p>
            <a:pPr eaLnBrk="1" hangingPunct="1">
              <a:buFont typeface="Monotype Sorts" pitchFamily="2" charset="2"/>
              <a:buNone/>
            </a:pPr>
            <a:endParaRPr lang="en-US" altLang="en-US" sz="2800" dirty="0"/>
          </a:p>
        </p:txBody>
      </p:sp>
      <p:sp>
        <p:nvSpPr>
          <p:cNvPr id="5" name="Title 1"/>
          <p:cNvSpPr>
            <a:spLocks noGrp="1"/>
          </p:cNvSpPr>
          <p:nvPr>
            <p:ph type="body" sz="quarter" idx="16"/>
          </p:nvPr>
        </p:nvSpPr>
        <p:spPr>
          <a:xfrm>
            <a:off x="338138" y="728663"/>
            <a:ext cx="7916862" cy="495300"/>
          </a:xfrm>
        </p:spPr>
        <p:txBody>
          <a:bodyPr/>
          <a:lstStyle/>
          <a:p>
            <a:pPr>
              <a:defRPr/>
            </a:pPr>
            <a:r>
              <a:rPr sz="2800" dirty="0" smtClean="0">
                <a:cs typeface="Arial" pitchFamily="34" charset="0"/>
              </a:rPr>
              <a:t>Linear </a:t>
            </a:r>
            <a:r>
              <a:rPr sz="2800" dirty="0">
                <a:cs typeface="Arial" pitchFamily="34" charset="0"/>
              </a:rPr>
              <a:t>P</a:t>
            </a:r>
            <a:r>
              <a:rPr sz="2800" dirty="0" smtClean="0">
                <a:cs typeface="Arial" pitchFamily="34" charset="0"/>
              </a:rPr>
              <a:t>robing Vs </a:t>
            </a:r>
            <a:r>
              <a:rPr sz="2800" dirty="0">
                <a:cs typeface="Arial" pitchFamily="34" charset="0"/>
              </a:rPr>
              <a:t>D</a:t>
            </a:r>
            <a:r>
              <a:rPr sz="2800" dirty="0" smtClean="0">
                <a:cs typeface="Arial" pitchFamily="34" charset="0"/>
              </a:rPr>
              <a:t>ouble Hashing (Example)</a:t>
            </a:r>
            <a:endParaRPr sz="2800" dirty="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074">
                                            <p:txEl>
                                              <p:pRg st="3" end="3"/>
                                            </p:txEl>
                                          </p:spTgt>
                                        </p:tgtEl>
                                        <p:attrNameLst>
                                          <p:attrName>style.visibility</p:attrName>
                                        </p:attrNameLst>
                                      </p:cBhvr>
                                      <p:to>
                                        <p:strVal val="visible"/>
                                      </p:to>
                                    </p:set>
                                    <p:animEffect transition="in" filter="fade">
                                      <p:cBhvr>
                                        <p:cTn id="7" dur="500"/>
                                        <p:tgtEl>
                                          <p:spTgt spid="13107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074">
                                            <p:txEl>
                                              <p:pRg st="4" end="4"/>
                                            </p:txEl>
                                          </p:spTgt>
                                        </p:tgtEl>
                                        <p:attrNameLst>
                                          <p:attrName>style.visibility</p:attrName>
                                        </p:attrNameLst>
                                      </p:cBhvr>
                                      <p:to>
                                        <p:strVal val="visible"/>
                                      </p:to>
                                    </p:set>
                                    <p:animEffect transition="in" filter="fade">
                                      <p:cBhvr>
                                        <p:cTn id="12" dur="500"/>
                                        <p:tgtEl>
                                          <p:spTgt spid="13107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074">
                                            <p:txEl>
                                              <p:pRg st="6" end="6"/>
                                            </p:txEl>
                                          </p:spTgt>
                                        </p:tgtEl>
                                        <p:attrNameLst>
                                          <p:attrName>style.visibility</p:attrName>
                                        </p:attrNameLst>
                                      </p:cBhvr>
                                      <p:to>
                                        <p:strVal val="visible"/>
                                      </p:to>
                                    </p:set>
                                    <p:animEffect transition="in" filter="fade">
                                      <p:cBhvr>
                                        <p:cTn id="17" dur="500"/>
                                        <p:tgtEl>
                                          <p:spTgt spid="13107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074">
                                            <p:txEl>
                                              <p:pRg st="7" end="7"/>
                                            </p:txEl>
                                          </p:spTgt>
                                        </p:tgtEl>
                                        <p:attrNameLst>
                                          <p:attrName>style.visibility</p:attrName>
                                        </p:attrNameLst>
                                      </p:cBhvr>
                                      <p:to>
                                        <p:strVal val="visible"/>
                                      </p:to>
                                    </p:set>
                                    <p:animEffect transition="in" filter="fade">
                                      <p:cBhvr>
                                        <p:cTn id="22" dur="500"/>
                                        <p:tgtEl>
                                          <p:spTgt spid="1310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able 39"/>
          <p:cNvGraphicFramePr>
            <a:graphicFrameLocks noGrp="1"/>
          </p:cNvGraphicFramePr>
          <p:nvPr>
            <p:extLst/>
          </p:nvPr>
        </p:nvGraphicFramePr>
        <p:xfrm>
          <a:off x="4251325" y="4776142"/>
          <a:ext cx="828675" cy="1097372"/>
        </p:xfrm>
        <a:graphic>
          <a:graphicData uri="http://schemas.openxmlformats.org/drawingml/2006/table">
            <a:tbl>
              <a:tblPr firstRow="1" bandRow="1">
                <a:tableStyleId>{5C22544A-7EE6-4342-B048-85BDC9FD1C3A}</a:tableStyleId>
              </a:tblPr>
              <a:tblGrid>
                <a:gridCol w="828675">
                  <a:extLst>
                    <a:ext uri="{9D8B030D-6E8A-4147-A177-3AD203B41FA5}">
                      <a16:colId xmlns:a16="http://schemas.microsoft.com/office/drawing/2014/main" xmlns="" val="20000"/>
                    </a:ext>
                  </a:extLst>
                </a:gridCol>
              </a:tblGrid>
              <a:tr h="396273">
                <a:tc>
                  <a:txBody>
                    <a:bodyPr/>
                    <a:lstStyle/>
                    <a:p>
                      <a:r>
                        <a:rPr lang="en-SG" sz="2000" b="1" dirty="0" smtClean="0">
                          <a:solidFill>
                            <a:schemeClr val="tx1"/>
                          </a:solidFill>
                        </a:rPr>
                        <a:t>1942</a:t>
                      </a:r>
                      <a:endParaRPr lang="en-SG" sz="2000" b="1" dirty="0">
                        <a:solidFill>
                          <a:schemeClr val="tx1"/>
                        </a:solidFill>
                      </a:endParaRP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701099">
                <a:tc>
                  <a:txBody>
                    <a:bodyPr/>
                    <a:lstStyle/>
                    <a:p>
                      <a:endParaRPr lang="en-SG" sz="2000" b="1" dirty="0">
                        <a:solidFill>
                          <a:schemeClr val="tx1"/>
                        </a:solidFill>
                      </a:endParaRP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graphicFrame>
        <p:nvGraphicFramePr>
          <p:cNvPr id="4" name="Table 3"/>
          <p:cNvGraphicFramePr>
            <a:graphicFrameLocks noGrp="1"/>
          </p:cNvGraphicFramePr>
          <p:nvPr>
            <p:extLst/>
          </p:nvPr>
        </p:nvGraphicFramePr>
        <p:xfrm>
          <a:off x="4279899" y="2086542"/>
          <a:ext cx="828675" cy="2682464"/>
        </p:xfrm>
        <a:graphic>
          <a:graphicData uri="http://schemas.openxmlformats.org/drawingml/2006/table">
            <a:tbl>
              <a:tblPr firstRow="1" bandRow="1">
                <a:tableStyleId>{5C22544A-7EE6-4342-B048-85BDC9FD1C3A}</a:tableStyleId>
              </a:tblPr>
              <a:tblGrid>
                <a:gridCol w="828675"/>
              </a:tblGrid>
              <a:tr h="701099">
                <a:tc>
                  <a:txBody>
                    <a:bodyPr/>
                    <a:lstStyle/>
                    <a:p>
                      <a:r>
                        <a:rPr lang="en-SG" sz="2000" b="1" u="sng" dirty="0" smtClean="0">
                          <a:solidFill>
                            <a:schemeClr val="tx1"/>
                          </a:solidFill>
                        </a:rPr>
                        <a:t>Keys</a:t>
                      </a:r>
                    </a:p>
                    <a:p>
                      <a:r>
                        <a:rPr lang="en-SG" sz="2000" b="1" dirty="0" smtClean="0">
                          <a:solidFill>
                            <a:schemeClr val="tx1"/>
                          </a:solidFill>
                        </a:rPr>
                        <a:t>1051</a:t>
                      </a:r>
                      <a:endParaRPr lang="en-SG" sz="2000" b="1" dirty="0">
                        <a:solidFill>
                          <a:schemeClr val="tx1"/>
                        </a:solidFill>
                      </a:endParaRPr>
                    </a:p>
                  </a:txBody>
                  <a:tcPr marL="91513" marR="91513" marT="45724" marB="45724">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96273">
                <a:tc>
                  <a:txBody>
                    <a:bodyPr/>
                    <a:lstStyle/>
                    <a:p>
                      <a:r>
                        <a:rPr lang="en-SG" sz="2000" b="1" dirty="0">
                          <a:solidFill>
                            <a:schemeClr val="tx1"/>
                          </a:solidFill>
                        </a:rPr>
                        <a:t>1492</a:t>
                      </a:r>
                    </a:p>
                  </a:txBody>
                  <a:tcPr marL="91513" marR="91513" marT="45724" marB="45724">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96273">
                <a:tc>
                  <a:txBody>
                    <a:bodyPr/>
                    <a:lstStyle/>
                    <a:p>
                      <a:r>
                        <a:rPr lang="en-SG" sz="2000" b="1" dirty="0">
                          <a:solidFill>
                            <a:schemeClr val="tx1"/>
                          </a:solidFill>
                        </a:rPr>
                        <a:t>1776</a:t>
                      </a: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73">
                <a:tc>
                  <a:txBody>
                    <a:bodyPr/>
                    <a:lstStyle/>
                    <a:p>
                      <a:r>
                        <a:rPr lang="en-SG" sz="2000" b="1" dirty="0">
                          <a:solidFill>
                            <a:schemeClr val="tx1"/>
                          </a:solidFill>
                        </a:rPr>
                        <a:t>1812</a:t>
                      </a: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73">
                <a:tc>
                  <a:txBody>
                    <a:bodyPr/>
                    <a:lstStyle/>
                    <a:p>
                      <a:r>
                        <a:rPr lang="en-SG" sz="2000" b="1" dirty="0">
                          <a:solidFill>
                            <a:schemeClr val="tx1"/>
                          </a:solidFill>
                        </a:rPr>
                        <a:t>1918</a:t>
                      </a: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273">
                <a:tc>
                  <a:txBody>
                    <a:bodyPr/>
                    <a:lstStyle/>
                    <a:p>
                      <a:r>
                        <a:rPr lang="en-SG" sz="2000" b="1" dirty="0">
                          <a:solidFill>
                            <a:schemeClr val="tx1"/>
                          </a:solidFill>
                        </a:rPr>
                        <a:t>1561</a:t>
                      </a: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3" name="Table 2"/>
          <p:cNvGraphicFramePr>
            <a:graphicFrameLocks noGrp="1"/>
          </p:cNvGraphicFramePr>
          <p:nvPr>
            <p:extLst/>
          </p:nvPr>
        </p:nvGraphicFramePr>
        <p:xfrm>
          <a:off x="4273550" y="4794675"/>
          <a:ext cx="828675" cy="1097372"/>
        </p:xfrm>
        <a:graphic>
          <a:graphicData uri="http://schemas.openxmlformats.org/drawingml/2006/table">
            <a:tbl>
              <a:tblPr firstRow="1" bandRow="1">
                <a:tableStyleId>{5C22544A-7EE6-4342-B048-85BDC9FD1C3A}</a:tableStyleId>
              </a:tblPr>
              <a:tblGrid>
                <a:gridCol w="828675">
                  <a:extLst>
                    <a:ext uri="{9D8B030D-6E8A-4147-A177-3AD203B41FA5}">
                      <a16:colId xmlns:a16="http://schemas.microsoft.com/office/drawing/2014/main" xmlns="" val="20000"/>
                    </a:ext>
                  </a:extLst>
                </a:gridCol>
              </a:tblGrid>
              <a:tr h="396273">
                <a:tc>
                  <a:txBody>
                    <a:bodyPr/>
                    <a:lstStyle/>
                    <a:p>
                      <a:endParaRPr lang="en-SG" sz="2000" b="1" dirty="0">
                        <a:solidFill>
                          <a:schemeClr val="tx1"/>
                        </a:solidFill>
                      </a:endParaRP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701099">
                <a:tc>
                  <a:txBody>
                    <a:bodyPr/>
                    <a:lstStyle/>
                    <a:p>
                      <a:endParaRPr lang="en-SG" sz="2000" b="1" dirty="0">
                        <a:solidFill>
                          <a:schemeClr val="tx1"/>
                        </a:solidFill>
                      </a:endParaRPr>
                    </a:p>
                    <a:p>
                      <a:r>
                        <a:rPr lang="en-SG" sz="2000" b="1" dirty="0">
                          <a:solidFill>
                            <a:schemeClr val="tx1"/>
                          </a:solidFill>
                        </a:rPr>
                        <a:t>1340</a:t>
                      </a:r>
                    </a:p>
                  </a:txBody>
                  <a:tcPr marL="91513" marR="91513" marT="45724" marB="4572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graphicFrame>
        <p:nvGraphicFramePr>
          <p:cNvPr id="2" name="Table 1"/>
          <p:cNvGraphicFramePr>
            <a:graphicFrameLocks noGrp="1"/>
          </p:cNvGraphicFramePr>
          <p:nvPr>
            <p:extLst/>
          </p:nvPr>
        </p:nvGraphicFramePr>
        <p:xfrm>
          <a:off x="774700" y="1978025"/>
          <a:ext cx="1347788" cy="4073526"/>
        </p:xfrm>
        <a:graphic>
          <a:graphicData uri="http://schemas.openxmlformats.org/drawingml/2006/table">
            <a:tbl>
              <a:tblPr firstRow="1" bandRow="1">
                <a:tableStyleId>{F5AB1C69-6EDB-4FF4-983F-18BD219EF322}</a:tableStyleId>
              </a:tblPr>
              <a:tblGrid>
                <a:gridCol w="481256">
                  <a:extLst>
                    <a:ext uri="{9D8B030D-6E8A-4147-A177-3AD203B41FA5}">
                      <a16:colId xmlns:a16="http://schemas.microsoft.com/office/drawing/2014/main" xmlns="" val="20000"/>
                    </a:ext>
                  </a:extLst>
                </a:gridCol>
                <a:gridCol w="866532">
                  <a:extLst>
                    <a:ext uri="{9D8B030D-6E8A-4147-A177-3AD203B41FA5}">
                      <a16:colId xmlns:a16="http://schemas.microsoft.com/office/drawing/2014/main" xmlns="" val="20001"/>
                    </a:ext>
                  </a:extLst>
                </a:gridCol>
              </a:tblGrid>
              <a:tr h="365746">
                <a:tc>
                  <a:txBody>
                    <a:bodyPr/>
                    <a:lstStyle/>
                    <a:p>
                      <a:r>
                        <a:rPr lang="en-SG" sz="1800" b="1" dirty="0">
                          <a:solidFill>
                            <a:schemeClr val="tx1"/>
                          </a:solidFill>
                        </a:rPr>
                        <a:t>0</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370778">
                <a:tc>
                  <a:txBody>
                    <a:bodyPr/>
                    <a:lstStyle/>
                    <a:p>
                      <a:r>
                        <a:rPr lang="en-SG" sz="1800" b="1" dirty="0"/>
                        <a:t>1</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1"/>
                  </a:ext>
                </a:extLst>
              </a:tr>
              <a:tr h="370778">
                <a:tc>
                  <a:txBody>
                    <a:bodyPr/>
                    <a:lstStyle/>
                    <a:p>
                      <a:r>
                        <a:rPr lang="en-SG" sz="1800" b="1" dirty="0"/>
                        <a:t>2</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2"/>
                  </a:ext>
                </a:extLst>
              </a:tr>
              <a:tr h="370778">
                <a:tc>
                  <a:txBody>
                    <a:bodyPr/>
                    <a:lstStyle/>
                    <a:p>
                      <a:r>
                        <a:rPr lang="en-SG" sz="1800" b="1" dirty="0"/>
                        <a:t>3</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3"/>
                  </a:ext>
                </a:extLst>
              </a:tr>
              <a:tr h="370778">
                <a:tc>
                  <a:txBody>
                    <a:bodyPr/>
                    <a:lstStyle/>
                    <a:p>
                      <a:r>
                        <a:rPr lang="en-SG" sz="1800" b="1" dirty="0"/>
                        <a:t>4</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4"/>
                  </a:ext>
                </a:extLst>
              </a:tr>
              <a:tr h="370778">
                <a:tc>
                  <a:txBody>
                    <a:bodyPr/>
                    <a:lstStyle/>
                    <a:p>
                      <a:r>
                        <a:rPr lang="en-SG" sz="1800" b="1" dirty="0"/>
                        <a:t>5</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5"/>
                  </a:ext>
                </a:extLst>
              </a:tr>
              <a:tr h="370778">
                <a:tc>
                  <a:txBody>
                    <a:bodyPr/>
                    <a:lstStyle/>
                    <a:p>
                      <a:r>
                        <a:rPr lang="en-SG" sz="1800" b="1" dirty="0"/>
                        <a:t>6</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6"/>
                  </a:ext>
                </a:extLst>
              </a:tr>
              <a:tr h="370778">
                <a:tc>
                  <a:txBody>
                    <a:bodyPr/>
                    <a:lstStyle/>
                    <a:p>
                      <a:r>
                        <a:rPr lang="en-SG" sz="1800" b="1" dirty="0"/>
                        <a:t>7</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7"/>
                  </a:ext>
                </a:extLst>
              </a:tr>
              <a:tr h="370778">
                <a:tc>
                  <a:txBody>
                    <a:bodyPr/>
                    <a:lstStyle/>
                    <a:p>
                      <a:r>
                        <a:rPr lang="en-SG" sz="1800" b="1" dirty="0"/>
                        <a:t>8</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dirty="0"/>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8"/>
                  </a:ext>
                </a:extLst>
              </a:tr>
              <a:tr h="370778">
                <a:tc>
                  <a:txBody>
                    <a:bodyPr/>
                    <a:lstStyle/>
                    <a:p>
                      <a:r>
                        <a:rPr lang="en-SG" sz="1800" b="1" dirty="0"/>
                        <a:t>9</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9"/>
                  </a:ext>
                </a:extLst>
              </a:tr>
              <a:tr h="370778">
                <a:tc>
                  <a:txBody>
                    <a:bodyPr/>
                    <a:lstStyle/>
                    <a:p>
                      <a:r>
                        <a:rPr lang="en-SG" sz="1800" b="1" dirty="0"/>
                        <a:t>10</a:t>
                      </a:r>
                    </a:p>
                  </a:txBody>
                  <a:tcPr marL="91467" marR="91467" marT="45713" marB="4571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10"/>
                  </a:ext>
                </a:extLst>
              </a:tr>
            </a:tbl>
          </a:graphicData>
        </a:graphic>
      </p:graphicFrame>
      <p:cxnSp>
        <p:nvCxnSpPr>
          <p:cNvPr id="109" name="Straight Arrow Connector 108"/>
          <p:cNvCxnSpPr/>
          <p:nvPr/>
        </p:nvCxnSpPr>
        <p:spPr>
          <a:xfrm>
            <a:off x="2263776" y="5585134"/>
            <a:ext cx="3968" cy="353966"/>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2263775" y="5105400"/>
            <a:ext cx="7938" cy="371475"/>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2263775" y="4792663"/>
            <a:ext cx="1588" cy="258762"/>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2263775" y="4468019"/>
            <a:ext cx="3174" cy="281781"/>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1255666" y="3460023"/>
          <a:ext cx="866532" cy="1853890"/>
        </p:xfrm>
        <a:graphic>
          <a:graphicData uri="http://schemas.openxmlformats.org/drawingml/2006/table">
            <a:tbl>
              <a:tblPr firstRow="1" bandRow="1">
                <a:tableStyleId>{F5AB1C69-6EDB-4FF4-983F-18BD219EF322}</a:tableStyleId>
              </a:tblPr>
              <a:tblGrid>
                <a:gridCol w="866532"/>
              </a:tblGrid>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bl>
          </a:graphicData>
        </a:graphic>
      </p:graphicFrame>
      <p:sp>
        <p:nvSpPr>
          <p:cNvPr id="7" name="Rectangle 6"/>
          <p:cNvSpPr/>
          <p:nvPr/>
        </p:nvSpPr>
        <p:spPr>
          <a:xfrm>
            <a:off x="1268847" y="3470037"/>
            <a:ext cx="697627" cy="369332"/>
          </a:xfrm>
          <a:prstGeom prst="rect">
            <a:avLst/>
          </a:prstGeom>
        </p:spPr>
        <p:txBody>
          <a:bodyPr wrap="none">
            <a:spAutoFit/>
          </a:bodyPr>
          <a:lstStyle/>
          <a:p>
            <a:r>
              <a:rPr lang="en-SG" sz="1800" b="1" i="0" dirty="0">
                <a:solidFill>
                  <a:schemeClr val="bg1"/>
                </a:solidFill>
                <a:latin typeface="+mn-lt"/>
              </a:rPr>
              <a:t>1918</a:t>
            </a:r>
          </a:p>
        </p:txBody>
      </p:sp>
      <p:sp>
        <p:nvSpPr>
          <p:cNvPr id="39" name="Rectangle 38"/>
          <p:cNvSpPr/>
          <p:nvPr/>
        </p:nvSpPr>
        <p:spPr>
          <a:xfrm>
            <a:off x="1268847" y="3821947"/>
            <a:ext cx="684867" cy="369332"/>
          </a:xfrm>
          <a:prstGeom prst="rect">
            <a:avLst/>
          </a:prstGeom>
        </p:spPr>
        <p:txBody>
          <a:bodyPr wrap="none">
            <a:spAutoFit/>
          </a:bodyPr>
          <a:lstStyle/>
          <a:p>
            <a:r>
              <a:rPr lang="en-SG" sz="1800" b="1" i="0" dirty="0" smtClean="0">
                <a:solidFill>
                  <a:schemeClr val="bg1"/>
                </a:solidFill>
                <a:latin typeface="+mn-lt"/>
              </a:rPr>
              <a:t>1176</a:t>
            </a:r>
            <a:endParaRPr lang="en-SG" sz="1800" b="1" i="0" dirty="0">
              <a:solidFill>
                <a:schemeClr val="bg1"/>
              </a:solidFill>
              <a:latin typeface="+mn-lt"/>
            </a:endParaRPr>
          </a:p>
        </p:txBody>
      </p:sp>
      <p:sp>
        <p:nvSpPr>
          <p:cNvPr id="41" name="Rectangle 40"/>
          <p:cNvSpPr/>
          <p:nvPr/>
        </p:nvSpPr>
        <p:spPr>
          <a:xfrm>
            <a:off x="1268847" y="4207285"/>
            <a:ext cx="697627" cy="369332"/>
          </a:xfrm>
          <a:prstGeom prst="rect">
            <a:avLst/>
          </a:prstGeom>
        </p:spPr>
        <p:txBody>
          <a:bodyPr wrap="none">
            <a:spAutoFit/>
          </a:bodyPr>
          <a:lstStyle/>
          <a:p>
            <a:r>
              <a:rPr lang="en-SG" sz="1800" b="1" i="0" dirty="0" smtClean="0">
                <a:solidFill>
                  <a:schemeClr val="bg1"/>
                </a:solidFill>
                <a:latin typeface="+mn-lt"/>
              </a:rPr>
              <a:t>1051</a:t>
            </a:r>
            <a:endParaRPr lang="en-SG" sz="1800" b="1" i="0" dirty="0">
              <a:solidFill>
                <a:schemeClr val="bg1"/>
              </a:solidFill>
              <a:latin typeface="+mn-lt"/>
            </a:endParaRPr>
          </a:p>
        </p:txBody>
      </p:sp>
      <p:sp>
        <p:nvSpPr>
          <p:cNvPr id="42" name="Rectangle 41"/>
          <p:cNvSpPr/>
          <p:nvPr/>
        </p:nvSpPr>
        <p:spPr>
          <a:xfrm>
            <a:off x="1268847" y="4575933"/>
            <a:ext cx="697627" cy="369332"/>
          </a:xfrm>
          <a:prstGeom prst="rect">
            <a:avLst/>
          </a:prstGeom>
        </p:spPr>
        <p:txBody>
          <a:bodyPr wrap="none">
            <a:spAutoFit/>
          </a:bodyPr>
          <a:lstStyle/>
          <a:p>
            <a:r>
              <a:rPr lang="en-SG" sz="1800" b="1" i="0" dirty="0" smtClean="0">
                <a:solidFill>
                  <a:schemeClr val="bg1"/>
                </a:solidFill>
                <a:latin typeface="+mn-lt"/>
              </a:rPr>
              <a:t>1492</a:t>
            </a:r>
            <a:endParaRPr lang="en-SG" sz="1800" b="1" i="0" dirty="0">
              <a:solidFill>
                <a:schemeClr val="bg1"/>
              </a:solidFill>
              <a:latin typeface="+mn-lt"/>
            </a:endParaRPr>
          </a:p>
        </p:txBody>
      </p:sp>
      <p:sp>
        <p:nvSpPr>
          <p:cNvPr id="43" name="Rectangle 42"/>
          <p:cNvSpPr/>
          <p:nvPr/>
        </p:nvSpPr>
        <p:spPr>
          <a:xfrm>
            <a:off x="1268847" y="4944923"/>
            <a:ext cx="697627" cy="369332"/>
          </a:xfrm>
          <a:prstGeom prst="rect">
            <a:avLst/>
          </a:prstGeom>
        </p:spPr>
        <p:txBody>
          <a:bodyPr wrap="none">
            <a:spAutoFit/>
          </a:bodyPr>
          <a:lstStyle/>
          <a:p>
            <a:r>
              <a:rPr lang="en-SG" sz="1800" b="1" i="0" dirty="0" smtClean="0">
                <a:solidFill>
                  <a:schemeClr val="bg1"/>
                </a:solidFill>
                <a:latin typeface="+mn-lt"/>
              </a:rPr>
              <a:t>1812</a:t>
            </a:r>
            <a:endParaRPr lang="en-SG" sz="1800" b="1" i="0" dirty="0">
              <a:solidFill>
                <a:schemeClr val="bg1"/>
              </a:solidFill>
              <a:latin typeface="+mn-lt"/>
            </a:endParaRPr>
          </a:p>
        </p:txBody>
      </p:sp>
      <p:sp>
        <p:nvSpPr>
          <p:cNvPr id="211" name="Title 1"/>
          <p:cNvSpPr>
            <a:spLocks noGrp="1"/>
          </p:cNvSpPr>
          <p:nvPr>
            <p:ph type="body" sz="quarter" idx="16"/>
          </p:nvPr>
        </p:nvSpPr>
        <p:spPr>
          <a:xfrm>
            <a:off x="338138" y="728663"/>
            <a:ext cx="8404225" cy="561975"/>
          </a:xfrm>
        </p:spPr>
        <p:txBody>
          <a:bodyPr/>
          <a:lstStyle/>
          <a:p>
            <a:pPr>
              <a:defRPr/>
            </a:pPr>
            <a:r>
              <a:rPr lang="en-US" sz="2800" dirty="0">
                <a:cs typeface="Arial" pitchFamily="34" charset="0"/>
              </a:rPr>
              <a:t>Linear Probing Vs Double Hashing (Example</a:t>
            </a:r>
            <a:r>
              <a:rPr lang="en-US" sz="2800" dirty="0" smtClean="0">
                <a:cs typeface="Arial" pitchFamily="34" charset="0"/>
              </a:rPr>
              <a:t>)</a:t>
            </a:r>
            <a:endParaRPr lang="en-US" sz="2800" dirty="0">
              <a:cs typeface="Arial" pitchFamily="34" charset="0"/>
            </a:endParaRPr>
          </a:p>
        </p:txBody>
      </p:sp>
      <p:graphicFrame>
        <p:nvGraphicFramePr>
          <p:cNvPr id="100" name="Table 99"/>
          <p:cNvGraphicFramePr>
            <a:graphicFrameLocks noGrp="1"/>
          </p:cNvGraphicFramePr>
          <p:nvPr>
            <p:extLst/>
          </p:nvPr>
        </p:nvGraphicFramePr>
        <p:xfrm>
          <a:off x="7045325" y="2017713"/>
          <a:ext cx="1619250" cy="4078290"/>
        </p:xfrm>
        <a:graphic>
          <a:graphicData uri="http://schemas.openxmlformats.org/drawingml/2006/table">
            <a:tbl>
              <a:tblPr firstRow="1" bandRow="1">
                <a:tableStyleId>{F5AB1C69-6EDB-4FF4-983F-18BD219EF322}</a:tableStyleId>
              </a:tblPr>
              <a:tblGrid>
                <a:gridCol w="913834">
                  <a:extLst>
                    <a:ext uri="{9D8B030D-6E8A-4147-A177-3AD203B41FA5}">
                      <a16:colId xmlns:a16="http://schemas.microsoft.com/office/drawing/2014/main" xmlns="" val="20000"/>
                    </a:ext>
                  </a:extLst>
                </a:gridCol>
                <a:gridCol w="705416">
                  <a:extLst>
                    <a:ext uri="{9D8B030D-6E8A-4147-A177-3AD203B41FA5}">
                      <a16:colId xmlns:a16="http://schemas.microsoft.com/office/drawing/2014/main" xmlns="" val="20001"/>
                    </a:ext>
                  </a:extLst>
                </a:gridCol>
              </a:tblGrid>
              <a:tr h="372627">
                <a:tc>
                  <a:txBody>
                    <a:bodyPr/>
                    <a:lstStyle/>
                    <a:p>
                      <a:r>
                        <a:rPr lang="en-SG" sz="1800" b="1" dirty="0">
                          <a:solidFill>
                            <a:schemeClr val="bg1"/>
                          </a:solidFill>
                        </a:rPr>
                        <a:t>0</a:t>
                      </a: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solidFill>
                            <a:schemeClr val="tx1"/>
                          </a:solidFill>
                        </a:rPr>
                        <a:t>0</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0"/>
                  </a:ext>
                </a:extLst>
              </a:tr>
              <a:tr h="365758">
                <a:tc>
                  <a:txBody>
                    <a:bodyPr/>
                    <a:lstStyle/>
                    <a:p>
                      <a:endParaRPr lang="en-SG" sz="1800" b="1" dirty="0">
                        <a:solidFill>
                          <a:schemeClr val="bg1"/>
                        </a:solidFill>
                      </a:endParaRP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1</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1"/>
                  </a:ext>
                </a:extLst>
              </a:tr>
              <a:tr h="365758">
                <a:tc>
                  <a:txBody>
                    <a:bodyPr/>
                    <a:lstStyle/>
                    <a:p>
                      <a:endParaRPr lang="en-SG" sz="1800" b="1" dirty="0">
                        <a:solidFill>
                          <a:schemeClr val="bg1"/>
                        </a:solidFill>
                      </a:endParaRP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2</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2"/>
                  </a:ext>
                </a:extLst>
              </a:tr>
              <a:tr h="365758">
                <a:tc>
                  <a:txBody>
                    <a:bodyPr/>
                    <a:lstStyle/>
                    <a:p>
                      <a:endParaRPr lang="en-SG" sz="1800" b="1" dirty="0">
                        <a:solidFill>
                          <a:schemeClr val="bg1"/>
                        </a:solidFill>
                      </a:endParaRP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3</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3"/>
                  </a:ext>
                </a:extLst>
              </a:tr>
              <a:tr h="372627">
                <a:tc>
                  <a:txBody>
                    <a:bodyPr/>
                    <a:lstStyle/>
                    <a:p>
                      <a:r>
                        <a:rPr lang="en-SG" sz="1800" b="1" dirty="0">
                          <a:solidFill>
                            <a:schemeClr val="bg1"/>
                          </a:solidFill>
                        </a:rPr>
                        <a:t>1918</a:t>
                      </a: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4</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4"/>
                  </a:ext>
                </a:extLst>
              </a:tr>
              <a:tr h="372627">
                <a:tc>
                  <a:txBody>
                    <a:bodyPr/>
                    <a:lstStyle/>
                    <a:p>
                      <a:r>
                        <a:rPr lang="en-SG" sz="1800" b="1" dirty="0">
                          <a:solidFill>
                            <a:schemeClr val="bg1"/>
                          </a:solidFill>
                        </a:rPr>
                        <a:t>1776</a:t>
                      </a: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5</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5"/>
                  </a:ext>
                </a:extLst>
              </a:tr>
              <a:tr h="372627">
                <a:tc>
                  <a:txBody>
                    <a:bodyPr/>
                    <a:lstStyle/>
                    <a:p>
                      <a:r>
                        <a:rPr lang="en-SG" sz="1800" b="1" dirty="0">
                          <a:solidFill>
                            <a:schemeClr val="bg1"/>
                          </a:solidFill>
                        </a:rPr>
                        <a:t>1051</a:t>
                      </a: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6</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6"/>
                  </a:ext>
                </a:extLst>
              </a:tr>
              <a:tr h="372627">
                <a:tc>
                  <a:txBody>
                    <a:bodyPr/>
                    <a:lstStyle/>
                    <a:p>
                      <a:r>
                        <a:rPr lang="en-SG" sz="1800" b="1" dirty="0">
                          <a:solidFill>
                            <a:schemeClr val="bg1"/>
                          </a:solidFill>
                        </a:rPr>
                        <a:t>1492</a:t>
                      </a: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7</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7"/>
                  </a:ext>
                </a:extLst>
              </a:tr>
              <a:tr h="372627">
                <a:tc>
                  <a:txBody>
                    <a:bodyPr/>
                    <a:lstStyle/>
                    <a:p>
                      <a:r>
                        <a:rPr lang="en-SG" sz="1800" b="1" dirty="0">
                          <a:solidFill>
                            <a:schemeClr val="bg1"/>
                          </a:solidFill>
                        </a:rPr>
                        <a:t>1812</a:t>
                      </a: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8</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8"/>
                  </a:ext>
                </a:extLst>
              </a:tr>
              <a:tr h="372627">
                <a:tc>
                  <a:txBody>
                    <a:bodyPr/>
                    <a:lstStyle/>
                    <a:p>
                      <a:endParaRPr lang="en-SG" sz="1800" b="1" dirty="0">
                        <a:solidFill>
                          <a:schemeClr val="bg1"/>
                        </a:solidFill>
                      </a:endParaRP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9</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09"/>
                  </a:ext>
                </a:extLst>
              </a:tr>
              <a:tr h="372627">
                <a:tc>
                  <a:txBody>
                    <a:bodyPr/>
                    <a:lstStyle/>
                    <a:p>
                      <a:endParaRPr lang="en-SG" sz="1800" b="1" dirty="0">
                        <a:solidFill>
                          <a:schemeClr val="bg1"/>
                        </a:solidFill>
                      </a:endParaRPr>
                    </a:p>
                  </a:txBody>
                  <a:tcPr marL="91383" marR="91383"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SG" sz="1800" b="1" dirty="0"/>
                        <a:t>10</a:t>
                      </a:r>
                    </a:p>
                  </a:txBody>
                  <a:tcPr marL="91383" marR="91383" marT="45719" marB="4571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xmlns="" val="10010"/>
                  </a:ext>
                </a:extLst>
              </a:tr>
            </a:tbl>
          </a:graphicData>
        </a:graphic>
      </p:graphicFrame>
      <p:sp>
        <p:nvSpPr>
          <p:cNvPr id="133207" name="TextBox 3"/>
          <p:cNvSpPr txBox="1">
            <a:spLocks noChangeArrowheads="1"/>
          </p:cNvSpPr>
          <p:nvPr/>
        </p:nvSpPr>
        <p:spPr bwMode="auto">
          <a:xfrm>
            <a:off x="569913" y="1492250"/>
            <a:ext cx="2343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lgn="ctr"/>
            <a:r>
              <a:rPr lang="en-SG" altLang="en-US" sz="2000" b="1" i="0" u="sng" dirty="0"/>
              <a:t>Linear Probing</a:t>
            </a:r>
          </a:p>
        </p:txBody>
      </p:sp>
      <p:sp>
        <p:nvSpPr>
          <p:cNvPr id="133208" name="TextBox 102"/>
          <p:cNvSpPr txBox="1">
            <a:spLocks noChangeArrowheads="1"/>
          </p:cNvSpPr>
          <p:nvPr/>
        </p:nvSpPr>
        <p:spPr bwMode="auto">
          <a:xfrm>
            <a:off x="6311900" y="1490663"/>
            <a:ext cx="2665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algn="ctr"/>
            <a:r>
              <a:rPr lang="en-SG" altLang="en-US" sz="2000" b="1" i="0" u="sng" dirty="0"/>
              <a:t>Double Hashing</a:t>
            </a:r>
          </a:p>
        </p:txBody>
      </p:sp>
      <p:cxnSp>
        <p:nvCxnSpPr>
          <p:cNvPr id="17" name="Straight Arrow Connector 16"/>
          <p:cNvCxnSpPr/>
          <p:nvPr/>
        </p:nvCxnSpPr>
        <p:spPr>
          <a:xfrm flipV="1">
            <a:off x="2500312" y="2151064"/>
            <a:ext cx="14288" cy="3760897"/>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6915150" y="2960688"/>
            <a:ext cx="7938" cy="1495425"/>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5003800" y="4445000"/>
            <a:ext cx="1849438" cy="541338"/>
          </a:xfrm>
          <a:prstGeom prst="straightConnector1">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flipV="1">
            <a:off x="2289176" y="4445000"/>
            <a:ext cx="2027236" cy="549275"/>
          </a:xfrm>
          <a:prstGeom prst="straightConnector1">
            <a:avLst/>
          </a:prstGeom>
          <a:ln w="28575">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flipV="1">
            <a:off x="2260601" y="5591176"/>
            <a:ext cx="2047874" cy="125411"/>
          </a:xfrm>
          <a:prstGeom prst="straightConnector1">
            <a:avLst/>
          </a:prstGeom>
          <a:ln w="28575">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a:off x="2289176" y="2565400"/>
            <a:ext cx="1987549" cy="181133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2270126" y="3745289"/>
            <a:ext cx="2056872" cy="136011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2263775" y="2960688"/>
            <a:ext cx="2019300" cy="178911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2282826" y="4545013"/>
            <a:ext cx="2031999" cy="1349375"/>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2239964" y="3702051"/>
            <a:ext cx="2044699" cy="48180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4979988" y="2573338"/>
            <a:ext cx="1873250" cy="1855787"/>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5010914" y="2966882"/>
            <a:ext cx="1929695" cy="1798793"/>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4993393" y="3383715"/>
            <a:ext cx="1912232" cy="723148"/>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5014913" y="3770313"/>
            <a:ext cx="1920875" cy="137636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4993393" y="3702050"/>
            <a:ext cx="1912232" cy="488950"/>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5006380" y="4572000"/>
            <a:ext cx="1925313" cy="1339804"/>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V="1">
            <a:off x="5036344" y="5533274"/>
            <a:ext cx="1886744" cy="198093"/>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nvPr>
        </p:nvGraphicFramePr>
        <p:xfrm>
          <a:off x="7053930" y="3489471"/>
          <a:ext cx="900000" cy="1853890"/>
        </p:xfrm>
        <a:graphic>
          <a:graphicData uri="http://schemas.openxmlformats.org/drawingml/2006/table">
            <a:tbl>
              <a:tblPr firstRow="1" bandRow="1">
                <a:tableStyleId>{F5AB1C69-6EDB-4FF4-983F-18BD219EF322}</a:tableStyleId>
              </a:tblPr>
              <a:tblGrid>
                <a:gridCol w="900000"/>
              </a:tblGrid>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778">
                <a:tc>
                  <a:txBody>
                    <a:bodyPr/>
                    <a:lstStyle/>
                    <a:p>
                      <a:endParaRPr lang="en-SG" sz="1800" b="1" dirty="0">
                        <a:solidFill>
                          <a:schemeClr val="bg1"/>
                        </a:solidFill>
                      </a:endParaRPr>
                    </a:p>
                  </a:txBody>
                  <a:tcPr marL="91467" marR="91467"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bl>
          </a:graphicData>
        </a:graphic>
      </p:graphicFrame>
      <p:sp>
        <p:nvSpPr>
          <p:cNvPr id="44" name="Rectangle 43"/>
          <p:cNvSpPr/>
          <p:nvPr/>
        </p:nvSpPr>
        <p:spPr>
          <a:xfrm>
            <a:off x="1268847" y="5312810"/>
            <a:ext cx="697627" cy="369332"/>
          </a:xfrm>
          <a:prstGeom prst="rect">
            <a:avLst/>
          </a:prstGeom>
        </p:spPr>
        <p:txBody>
          <a:bodyPr wrap="none">
            <a:spAutoFit/>
          </a:bodyPr>
          <a:lstStyle/>
          <a:p>
            <a:r>
              <a:rPr lang="en-SG" sz="1800" b="1" i="0" dirty="0" smtClean="0">
                <a:solidFill>
                  <a:schemeClr val="bg1"/>
                </a:solidFill>
                <a:latin typeface="+mn-lt"/>
              </a:rPr>
              <a:t>1942</a:t>
            </a:r>
            <a:endParaRPr lang="en-SG" sz="1800" b="1" i="0" dirty="0">
              <a:solidFill>
                <a:schemeClr val="bg1"/>
              </a:solidFill>
              <a:latin typeface="+mn-lt"/>
            </a:endParaRPr>
          </a:p>
        </p:txBody>
      </p:sp>
      <p:sp>
        <p:nvSpPr>
          <p:cNvPr id="45" name="Rectangle 44"/>
          <p:cNvSpPr/>
          <p:nvPr/>
        </p:nvSpPr>
        <p:spPr>
          <a:xfrm>
            <a:off x="1268847" y="5679698"/>
            <a:ext cx="697627" cy="369332"/>
          </a:xfrm>
          <a:prstGeom prst="rect">
            <a:avLst/>
          </a:prstGeom>
        </p:spPr>
        <p:txBody>
          <a:bodyPr wrap="none">
            <a:spAutoFit/>
          </a:bodyPr>
          <a:lstStyle/>
          <a:p>
            <a:r>
              <a:rPr lang="en-SG" sz="1800" b="1" i="0" dirty="0" smtClean="0">
                <a:solidFill>
                  <a:schemeClr val="bg1"/>
                </a:solidFill>
                <a:latin typeface="+mn-lt"/>
              </a:rPr>
              <a:t>1561</a:t>
            </a:r>
            <a:endParaRPr lang="en-SG" sz="1800" b="1" i="0" dirty="0">
              <a:solidFill>
                <a:schemeClr val="bg1"/>
              </a:solidFill>
              <a:latin typeface="+mn-lt"/>
            </a:endParaRPr>
          </a:p>
        </p:txBody>
      </p:sp>
      <p:sp>
        <p:nvSpPr>
          <p:cNvPr id="46" name="Rectangle 45"/>
          <p:cNvSpPr/>
          <p:nvPr/>
        </p:nvSpPr>
        <p:spPr>
          <a:xfrm>
            <a:off x="7049731" y="2776022"/>
            <a:ext cx="697627" cy="369332"/>
          </a:xfrm>
          <a:prstGeom prst="rect">
            <a:avLst/>
          </a:prstGeom>
        </p:spPr>
        <p:txBody>
          <a:bodyPr wrap="none">
            <a:spAutoFit/>
          </a:bodyPr>
          <a:lstStyle/>
          <a:p>
            <a:r>
              <a:rPr lang="en-SG" sz="1800" b="1" i="0" dirty="0" smtClean="0">
                <a:solidFill>
                  <a:schemeClr val="bg1"/>
                </a:solidFill>
                <a:latin typeface="+mn-lt"/>
              </a:rPr>
              <a:t>1942</a:t>
            </a:r>
            <a:endParaRPr lang="en-SG" sz="1800" b="1" i="0" dirty="0">
              <a:solidFill>
                <a:schemeClr val="bg1"/>
              </a:solidFill>
              <a:latin typeface="+mn-lt"/>
            </a:endParaRPr>
          </a:p>
        </p:txBody>
      </p:sp>
      <p:sp>
        <p:nvSpPr>
          <p:cNvPr id="48" name="Rectangle 47"/>
          <p:cNvSpPr/>
          <p:nvPr/>
        </p:nvSpPr>
        <p:spPr>
          <a:xfrm>
            <a:off x="7062491" y="3858803"/>
            <a:ext cx="684867" cy="369332"/>
          </a:xfrm>
          <a:prstGeom prst="rect">
            <a:avLst/>
          </a:prstGeom>
        </p:spPr>
        <p:txBody>
          <a:bodyPr wrap="none">
            <a:spAutoFit/>
          </a:bodyPr>
          <a:lstStyle/>
          <a:p>
            <a:r>
              <a:rPr lang="en-SG" sz="1800" b="1" i="0" dirty="0" smtClean="0">
                <a:solidFill>
                  <a:schemeClr val="bg1"/>
                </a:solidFill>
                <a:latin typeface="+mn-lt"/>
              </a:rPr>
              <a:t>1176</a:t>
            </a:r>
            <a:endParaRPr lang="en-SG" sz="1800" b="1" i="0" dirty="0">
              <a:solidFill>
                <a:schemeClr val="bg1"/>
              </a:solidFill>
              <a:latin typeface="+mn-lt"/>
            </a:endParaRPr>
          </a:p>
        </p:txBody>
      </p:sp>
      <p:sp>
        <p:nvSpPr>
          <p:cNvPr id="49" name="Rectangle 48"/>
          <p:cNvSpPr/>
          <p:nvPr/>
        </p:nvSpPr>
        <p:spPr>
          <a:xfrm>
            <a:off x="7058264" y="4225983"/>
            <a:ext cx="697627" cy="369332"/>
          </a:xfrm>
          <a:prstGeom prst="rect">
            <a:avLst/>
          </a:prstGeom>
        </p:spPr>
        <p:txBody>
          <a:bodyPr wrap="none">
            <a:spAutoFit/>
          </a:bodyPr>
          <a:lstStyle/>
          <a:p>
            <a:r>
              <a:rPr lang="en-SG" sz="1800" b="1" i="0" dirty="0" smtClean="0">
                <a:solidFill>
                  <a:schemeClr val="bg1"/>
                </a:solidFill>
                <a:latin typeface="+mn-lt"/>
              </a:rPr>
              <a:t>1051</a:t>
            </a:r>
            <a:endParaRPr lang="en-SG" sz="1800" b="1" i="0" dirty="0">
              <a:solidFill>
                <a:schemeClr val="bg1"/>
              </a:solidFill>
              <a:latin typeface="+mn-lt"/>
            </a:endParaRPr>
          </a:p>
        </p:txBody>
      </p:sp>
      <p:sp>
        <p:nvSpPr>
          <p:cNvPr id="50" name="Rectangle 49"/>
          <p:cNvSpPr/>
          <p:nvPr/>
        </p:nvSpPr>
        <p:spPr>
          <a:xfrm>
            <a:off x="7049731" y="4595079"/>
            <a:ext cx="697627" cy="369332"/>
          </a:xfrm>
          <a:prstGeom prst="rect">
            <a:avLst/>
          </a:prstGeom>
        </p:spPr>
        <p:txBody>
          <a:bodyPr wrap="none">
            <a:spAutoFit/>
          </a:bodyPr>
          <a:lstStyle/>
          <a:p>
            <a:r>
              <a:rPr lang="en-SG" sz="1800" b="1" i="0" dirty="0" smtClean="0">
                <a:solidFill>
                  <a:schemeClr val="bg1"/>
                </a:solidFill>
                <a:latin typeface="+mn-lt"/>
              </a:rPr>
              <a:t>1492</a:t>
            </a:r>
            <a:endParaRPr lang="en-SG" sz="1800" b="1" i="0" dirty="0">
              <a:solidFill>
                <a:schemeClr val="bg1"/>
              </a:solidFill>
              <a:latin typeface="+mn-lt"/>
            </a:endParaRPr>
          </a:p>
        </p:txBody>
      </p:sp>
      <p:sp>
        <p:nvSpPr>
          <p:cNvPr id="51" name="Rectangle 50"/>
          <p:cNvSpPr/>
          <p:nvPr/>
        </p:nvSpPr>
        <p:spPr>
          <a:xfrm>
            <a:off x="7062928" y="4963310"/>
            <a:ext cx="697627" cy="369332"/>
          </a:xfrm>
          <a:prstGeom prst="rect">
            <a:avLst/>
          </a:prstGeom>
        </p:spPr>
        <p:txBody>
          <a:bodyPr wrap="none">
            <a:spAutoFit/>
          </a:bodyPr>
          <a:lstStyle/>
          <a:p>
            <a:r>
              <a:rPr lang="en-SG" sz="1800" b="1" i="0" dirty="0" smtClean="0">
                <a:solidFill>
                  <a:schemeClr val="bg1"/>
                </a:solidFill>
                <a:latin typeface="+mn-lt"/>
              </a:rPr>
              <a:t>1812</a:t>
            </a:r>
            <a:endParaRPr lang="en-SG" sz="1800" b="1" i="0" dirty="0">
              <a:solidFill>
                <a:schemeClr val="bg1"/>
              </a:solidFill>
              <a:latin typeface="+mn-lt"/>
            </a:endParaRPr>
          </a:p>
        </p:txBody>
      </p:sp>
      <p:sp>
        <p:nvSpPr>
          <p:cNvPr id="52" name="Rectangle 51"/>
          <p:cNvSpPr/>
          <p:nvPr/>
        </p:nvSpPr>
        <p:spPr>
          <a:xfrm>
            <a:off x="1254079" y="1975922"/>
            <a:ext cx="697627" cy="369332"/>
          </a:xfrm>
          <a:prstGeom prst="rect">
            <a:avLst/>
          </a:prstGeom>
        </p:spPr>
        <p:txBody>
          <a:bodyPr wrap="none">
            <a:spAutoFit/>
          </a:bodyPr>
          <a:lstStyle/>
          <a:p>
            <a:r>
              <a:rPr lang="en-SG" sz="1800" b="1" i="0" dirty="0" smtClean="0">
                <a:solidFill>
                  <a:schemeClr val="bg1"/>
                </a:solidFill>
                <a:latin typeface="+mn-lt"/>
              </a:rPr>
              <a:t>1340</a:t>
            </a:r>
            <a:endParaRPr lang="en-SG" sz="1800" b="1" i="0" dirty="0">
              <a:solidFill>
                <a:schemeClr val="bg1"/>
              </a:solidFill>
              <a:latin typeface="+mn-lt"/>
            </a:endParaRPr>
          </a:p>
        </p:txBody>
      </p:sp>
      <p:sp>
        <p:nvSpPr>
          <p:cNvPr id="53" name="Rectangle 52"/>
          <p:cNvSpPr/>
          <p:nvPr/>
        </p:nvSpPr>
        <p:spPr>
          <a:xfrm>
            <a:off x="7043877" y="5355242"/>
            <a:ext cx="697627" cy="369332"/>
          </a:xfrm>
          <a:prstGeom prst="rect">
            <a:avLst/>
          </a:prstGeom>
        </p:spPr>
        <p:txBody>
          <a:bodyPr wrap="none">
            <a:spAutoFit/>
          </a:bodyPr>
          <a:lstStyle/>
          <a:p>
            <a:r>
              <a:rPr lang="en-SG" sz="1800" b="1" i="0" dirty="0" smtClean="0">
                <a:solidFill>
                  <a:schemeClr val="bg1"/>
                </a:solidFill>
                <a:latin typeface="+mn-lt"/>
              </a:rPr>
              <a:t>1340</a:t>
            </a:r>
            <a:endParaRPr lang="en-SG" sz="1800" b="1" i="0" dirty="0">
              <a:solidFill>
                <a:schemeClr val="bg1"/>
              </a:solidFill>
              <a:latin typeface="+mn-lt"/>
            </a:endParaRPr>
          </a:p>
        </p:txBody>
      </p:sp>
      <p:sp>
        <p:nvSpPr>
          <p:cNvPr id="54" name="Rectangle 53"/>
          <p:cNvSpPr/>
          <p:nvPr/>
        </p:nvSpPr>
        <p:spPr>
          <a:xfrm>
            <a:off x="7049731" y="5727138"/>
            <a:ext cx="697627" cy="369332"/>
          </a:xfrm>
          <a:prstGeom prst="rect">
            <a:avLst/>
          </a:prstGeom>
        </p:spPr>
        <p:txBody>
          <a:bodyPr wrap="none">
            <a:spAutoFit/>
          </a:bodyPr>
          <a:lstStyle/>
          <a:p>
            <a:r>
              <a:rPr lang="en-SG" sz="1800" b="1" i="0" dirty="0" smtClean="0">
                <a:solidFill>
                  <a:schemeClr val="bg1"/>
                </a:solidFill>
                <a:latin typeface="+mn-lt"/>
              </a:rPr>
              <a:t>1561</a:t>
            </a:r>
            <a:endParaRPr lang="en-SG" sz="1800" b="1" i="0" dirty="0">
              <a:solidFill>
                <a:schemeClr val="bg1"/>
              </a:solidFill>
              <a:latin typeface="+mn-lt"/>
            </a:endParaRPr>
          </a:p>
        </p:txBody>
      </p:sp>
      <p:grpSp>
        <p:nvGrpSpPr>
          <p:cNvPr id="72" name="Group 7"/>
          <p:cNvGrpSpPr>
            <a:grpSpLocks/>
          </p:cNvGrpSpPr>
          <p:nvPr/>
        </p:nvGrpSpPr>
        <p:grpSpPr bwMode="auto">
          <a:xfrm>
            <a:off x="3905250" y="2524125"/>
            <a:ext cx="403225" cy="2630488"/>
            <a:chOff x="3445854" y="2488354"/>
            <a:chExt cx="404251" cy="2631281"/>
          </a:xfrm>
        </p:grpSpPr>
        <p:cxnSp>
          <p:nvCxnSpPr>
            <p:cNvPr id="73" name="Straight Arrow Connector 72"/>
            <p:cNvCxnSpPr/>
            <p:nvPr/>
          </p:nvCxnSpPr>
          <p:spPr>
            <a:xfrm>
              <a:off x="3834190" y="2488354"/>
              <a:ext cx="15915" cy="2631281"/>
            </a:xfrm>
            <a:prstGeom prst="straightConnector1">
              <a:avLst/>
            </a:prstGeom>
            <a:ln>
              <a:solidFill>
                <a:srgbClr val="0070C0"/>
              </a:solidFill>
              <a:prstDash val="dash"/>
              <a:tailEnd type="triangle"/>
            </a:ln>
          </p:spPr>
          <p:style>
            <a:lnRef idx="3">
              <a:schemeClr val="dk1"/>
            </a:lnRef>
            <a:fillRef idx="0">
              <a:schemeClr val="dk1"/>
            </a:fillRef>
            <a:effectRef idx="2">
              <a:schemeClr val="dk1"/>
            </a:effectRef>
            <a:fontRef idx="minor">
              <a:schemeClr val="tx1"/>
            </a:fontRef>
          </p:style>
        </p:cxnSp>
        <p:sp>
          <p:nvSpPr>
            <p:cNvPr id="74" name="TextBox 6"/>
            <p:cNvSpPr txBox="1">
              <a:spLocks noChangeArrowheads="1"/>
            </p:cNvSpPr>
            <p:nvPr/>
          </p:nvSpPr>
          <p:spPr bwMode="auto">
            <a:xfrm rot="-5400000">
              <a:off x="2688787" y="3785965"/>
              <a:ext cx="18526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SG" altLang="en-US" sz="1600" b="1" dirty="0">
                  <a:solidFill>
                    <a:srgbClr val="0070C0"/>
                  </a:solidFill>
                  <a:effectLst>
                    <a:outerShdw blurRad="38100" dist="38100" dir="2700000" algn="tl">
                      <a:srgbClr val="000000">
                        <a:alpha val="43137"/>
                      </a:srgbClr>
                    </a:outerShdw>
                  </a:effectLst>
                </a:rPr>
                <a:t>Insertion order</a:t>
              </a:r>
            </a:p>
          </p:txBody>
        </p:sp>
      </p:grpSp>
      <p:cxnSp>
        <p:nvCxnSpPr>
          <p:cNvPr id="75" name="Straight Arrow Connector 74"/>
          <p:cNvCxnSpPr>
            <a:stCxn id="4" idx="1"/>
          </p:cNvCxnSpPr>
          <p:nvPr/>
        </p:nvCxnSpPr>
        <p:spPr>
          <a:xfrm flipH="1">
            <a:off x="2253549" y="3427774"/>
            <a:ext cx="2026350" cy="610686"/>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043877" y="3497341"/>
            <a:ext cx="697627" cy="369332"/>
          </a:xfrm>
          <a:prstGeom prst="rect">
            <a:avLst/>
          </a:prstGeom>
        </p:spPr>
        <p:txBody>
          <a:bodyPr wrap="none">
            <a:spAutoFit/>
          </a:bodyPr>
          <a:lstStyle/>
          <a:p>
            <a:r>
              <a:rPr lang="en-SG" sz="1800" b="1" i="0" dirty="0">
                <a:solidFill>
                  <a:schemeClr val="bg1"/>
                </a:solidFill>
                <a:latin typeface="+mn-lt"/>
              </a:rPr>
              <a:t>1918</a:t>
            </a:r>
          </a:p>
        </p:txBody>
      </p:sp>
    </p:spTree>
    <p:extLst>
      <p:ext uri="{BB962C8B-B14F-4D97-AF65-F5344CB8AC3E}">
        <p14:creationId xmlns:p14="http://schemas.microsoft.com/office/powerpoint/2010/main" val="3618281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2" presetClass="entr" presetSubtype="1"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up)">
                                      <p:cBhvr>
                                        <p:cTn id="10" dur="5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wipe(up)">
                                      <p:cBhvr>
                                        <p:cTn id="15" dur="500"/>
                                        <p:tgtEl>
                                          <p:spTgt spid="133"/>
                                        </p:tgtEl>
                                      </p:cBhvr>
                                    </p:animEffect>
                                  </p:childTnLst>
                                </p:cTn>
                              </p:par>
                              <p:par>
                                <p:cTn id="16" presetID="22" presetClass="entr" presetSubtype="1" fill="hold" nodeType="with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wipe(up)">
                                      <p:cBhvr>
                                        <p:cTn id="18" dur="500"/>
                                        <p:tgtEl>
                                          <p:spTgt spid="1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6"/>
                                        </p:tgtEl>
                                        <p:attrNameLst>
                                          <p:attrName>style.visibility</p:attrName>
                                        </p:attrNameLst>
                                      </p:cBhvr>
                                      <p:to>
                                        <p:strVal val="visible"/>
                                      </p:to>
                                    </p:set>
                                    <p:animEffect transition="in" filter="wipe(up)">
                                      <p:cBhvr>
                                        <p:cTn id="31" dur="500"/>
                                        <p:tgtEl>
                                          <p:spTgt spid="136"/>
                                        </p:tgtEl>
                                      </p:cBhvr>
                                    </p:animEffect>
                                  </p:childTnLst>
                                </p:cTn>
                              </p:par>
                              <p:par>
                                <p:cTn id="32" presetID="22" presetClass="entr" presetSubtype="1" fill="hold" nodeType="with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wipe(up)">
                                      <p:cBhvr>
                                        <p:cTn id="34" dur="500"/>
                                        <p:tgtEl>
                                          <p:spTgt spid="1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wipe(up)">
                                      <p:cBhvr>
                                        <p:cTn id="47" dur="500"/>
                                        <p:tgtEl>
                                          <p:spTgt spid="75"/>
                                        </p:tgtEl>
                                      </p:cBhvr>
                                    </p:animEffect>
                                  </p:childTnLst>
                                </p:cTn>
                              </p:par>
                              <p:par>
                                <p:cTn id="48" presetID="22" presetClass="entr" presetSubtype="1" fill="hold" nodeType="withEffect">
                                  <p:stCondLst>
                                    <p:cond delay="0"/>
                                  </p:stCondLst>
                                  <p:childTnLst>
                                    <p:set>
                                      <p:cBhvr>
                                        <p:cTn id="49" dur="1" fill="hold">
                                          <p:stCondLst>
                                            <p:cond delay="0"/>
                                          </p:stCondLst>
                                        </p:cTn>
                                        <p:tgtEl>
                                          <p:spTgt spid="158"/>
                                        </p:tgtEl>
                                        <p:attrNameLst>
                                          <p:attrName>style.visibility</p:attrName>
                                        </p:attrNameLst>
                                      </p:cBhvr>
                                      <p:to>
                                        <p:strVal val="visible"/>
                                      </p:to>
                                    </p:set>
                                    <p:animEffect transition="in" filter="wipe(up)">
                                      <p:cBhvr>
                                        <p:cTn id="50" dur="500"/>
                                        <p:tgtEl>
                                          <p:spTgt spid="15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38"/>
                                        </p:tgtEl>
                                        <p:attrNameLst>
                                          <p:attrName>style.visibility</p:attrName>
                                        </p:attrNameLst>
                                      </p:cBhvr>
                                      <p:to>
                                        <p:strVal val="visible"/>
                                      </p:to>
                                    </p:set>
                                    <p:animEffect transition="in" filter="wipe(up)">
                                      <p:cBhvr>
                                        <p:cTn id="63" dur="500"/>
                                        <p:tgtEl>
                                          <p:spTgt spid="138"/>
                                        </p:tgtEl>
                                      </p:cBhvr>
                                    </p:animEffect>
                                  </p:childTnLst>
                                </p:cTn>
                              </p:par>
                              <p:par>
                                <p:cTn id="64" presetID="22" presetClass="entr" presetSubtype="1" fill="hold" nodeType="with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wipe(up)">
                                      <p:cBhvr>
                                        <p:cTn id="66" dur="500"/>
                                        <p:tgtEl>
                                          <p:spTgt spid="15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42"/>
                                        </p:tgtEl>
                                        <p:attrNameLst>
                                          <p:attrName>style.visibility</p:attrName>
                                        </p:attrNameLst>
                                      </p:cBhvr>
                                      <p:to>
                                        <p:strVal val="visible"/>
                                      </p:to>
                                    </p:set>
                                    <p:animEffect transition="in" filter="wipe(down)">
                                      <p:cBhvr>
                                        <p:cTn id="79" dur="500"/>
                                        <p:tgtEl>
                                          <p:spTgt spid="142"/>
                                        </p:tgtEl>
                                      </p:cBhvr>
                                    </p:animEffect>
                                  </p:childTnLst>
                                </p:cTn>
                              </p:par>
                              <p:par>
                                <p:cTn id="80" presetID="22" presetClass="entr" presetSubtype="4" fill="hold" nodeType="withEffect">
                                  <p:stCondLst>
                                    <p:cond delay="0"/>
                                  </p:stCondLst>
                                  <p:childTnLst>
                                    <p:set>
                                      <p:cBhvr>
                                        <p:cTn id="81" dur="1" fill="hold">
                                          <p:stCondLst>
                                            <p:cond delay="0"/>
                                          </p:stCondLst>
                                        </p:cTn>
                                        <p:tgtEl>
                                          <p:spTgt spid="161"/>
                                        </p:tgtEl>
                                        <p:attrNameLst>
                                          <p:attrName>style.visibility</p:attrName>
                                        </p:attrNameLst>
                                      </p:cBhvr>
                                      <p:to>
                                        <p:strVal val="visible"/>
                                      </p:to>
                                    </p:set>
                                    <p:animEffect transition="in" filter="wipe(down)">
                                      <p:cBhvr>
                                        <p:cTn id="82" dur="500"/>
                                        <p:tgtEl>
                                          <p:spTgt spid="16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500"/>
                                        <p:tgtEl>
                                          <p:spTgt spid="7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500"/>
                                        <p:tgtEl>
                                          <p:spTgt spid="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40"/>
                                        </p:tgtEl>
                                        <p:attrNameLst>
                                          <p:attrName>style.visibility</p:attrName>
                                        </p:attrNameLst>
                                      </p:cBhvr>
                                      <p:to>
                                        <p:strVal val="visible"/>
                                      </p:to>
                                    </p:set>
                                    <p:animEffect transition="in" filter="wipe(up)">
                                      <p:cBhvr>
                                        <p:cTn id="95" dur="500"/>
                                        <p:tgtEl>
                                          <p:spTgt spid="140"/>
                                        </p:tgtEl>
                                      </p:cBhvr>
                                    </p:animEffect>
                                  </p:childTnLst>
                                </p:cTn>
                              </p:par>
                              <p:par>
                                <p:cTn id="96" presetID="22" presetClass="entr" presetSubtype="1" fill="hold" nodeType="withEffect">
                                  <p:stCondLst>
                                    <p:cond delay="0"/>
                                  </p:stCondLst>
                                  <p:childTnLst>
                                    <p:set>
                                      <p:cBhvr>
                                        <p:cTn id="97" dur="1" fill="hold">
                                          <p:stCondLst>
                                            <p:cond delay="0"/>
                                          </p:stCondLst>
                                        </p:cTn>
                                        <p:tgtEl>
                                          <p:spTgt spid="162"/>
                                        </p:tgtEl>
                                        <p:attrNameLst>
                                          <p:attrName>style.visibility</p:attrName>
                                        </p:attrNameLst>
                                      </p:cBhvr>
                                      <p:to>
                                        <p:strVal val="visible"/>
                                      </p:to>
                                    </p:set>
                                    <p:animEffect transition="in" filter="wipe(up)">
                                      <p:cBhvr>
                                        <p:cTn id="98" dur="500"/>
                                        <p:tgtEl>
                                          <p:spTgt spid="16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500"/>
                                        <p:tgtEl>
                                          <p:spTgt spid="5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128"/>
                                        </p:tgtEl>
                                        <p:attrNameLst>
                                          <p:attrName>style.visibility</p:attrName>
                                        </p:attrNameLst>
                                      </p:cBhvr>
                                      <p:to>
                                        <p:strVal val="visible"/>
                                      </p:to>
                                    </p:set>
                                    <p:animEffect transition="in" filter="wipe(down)">
                                      <p:cBhvr>
                                        <p:cTn id="111" dur="500"/>
                                        <p:tgtEl>
                                          <p:spTgt spid="128"/>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117"/>
                                        </p:tgtEl>
                                        <p:attrNameLst>
                                          <p:attrName>style.visibility</p:attrName>
                                        </p:attrNameLst>
                                      </p:cBhvr>
                                      <p:to>
                                        <p:strVal val="visible"/>
                                      </p:to>
                                    </p:set>
                                    <p:animEffect transition="in" filter="fade">
                                      <p:cBhvr>
                                        <p:cTn id="115" dur="500"/>
                                        <p:tgtEl>
                                          <p:spTgt spid="117"/>
                                        </p:tgtEl>
                                      </p:cBhvr>
                                    </p:animEffect>
                                  </p:childTnLst>
                                </p:cTn>
                              </p:par>
                            </p:childTnLst>
                          </p:cTn>
                        </p:par>
                        <p:par>
                          <p:cTn id="116" fill="hold">
                            <p:stCondLst>
                              <p:cond delay="1000"/>
                            </p:stCondLst>
                            <p:childTnLst>
                              <p:par>
                                <p:cTn id="117" presetID="10" presetClass="entr" presetSubtype="0"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fade">
                                      <p:cBhvr>
                                        <p:cTn id="119" dur="500"/>
                                        <p:tgtEl>
                                          <p:spTgt spid="115"/>
                                        </p:tgtEl>
                                      </p:cBhvr>
                                    </p:animEffect>
                                  </p:childTnLst>
                                </p:cTn>
                              </p:par>
                            </p:childTnLst>
                          </p:cTn>
                        </p:par>
                        <p:par>
                          <p:cTn id="120" fill="hold">
                            <p:stCondLst>
                              <p:cond delay="1500"/>
                            </p:stCondLst>
                            <p:childTnLst>
                              <p:par>
                                <p:cTn id="121" presetID="10" presetClass="entr" presetSubtype="0" fill="hold" nodeType="afterEffect">
                                  <p:stCondLst>
                                    <p:cond delay="0"/>
                                  </p:stCondLst>
                                  <p:childTnLst>
                                    <p:set>
                                      <p:cBhvr>
                                        <p:cTn id="122" dur="1" fill="hold">
                                          <p:stCondLst>
                                            <p:cond delay="0"/>
                                          </p:stCondLst>
                                        </p:cTn>
                                        <p:tgtEl>
                                          <p:spTgt spid="113"/>
                                        </p:tgtEl>
                                        <p:attrNameLst>
                                          <p:attrName>style.visibility</p:attrName>
                                        </p:attrNameLst>
                                      </p:cBhvr>
                                      <p:to>
                                        <p:strVal val="visible"/>
                                      </p:to>
                                    </p:set>
                                    <p:animEffect transition="in" filter="fade">
                                      <p:cBhvr>
                                        <p:cTn id="123" dur="500"/>
                                        <p:tgtEl>
                                          <p:spTgt spid="113"/>
                                        </p:tgtEl>
                                      </p:cBhvr>
                                    </p:animEffect>
                                  </p:childTnLst>
                                </p:cTn>
                              </p:par>
                            </p:childTnLst>
                          </p:cTn>
                        </p:par>
                        <p:par>
                          <p:cTn id="124" fill="hold">
                            <p:stCondLst>
                              <p:cond delay="2000"/>
                            </p:stCondLst>
                            <p:childTnLst>
                              <p:par>
                                <p:cTn id="125" presetID="10" presetClass="entr" presetSubtype="0" fill="hold" grpId="0" nodeType="after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130"/>
                                        </p:tgtEl>
                                        <p:attrNameLst>
                                          <p:attrName>style.visibility</p:attrName>
                                        </p:attrNameLst>
                                      </p:cBhvr>
                                      <p:to>
                                        <p:strVal val="visible"/>
                                      </p:to>
                                    </p:set>
                                    <p:animEffect transition="in" filter="wipe(down)">
                                      <p:cBhvr>
                                        <p:cTn id="132" dur="500"/>
                                        <p:tgtEl>
                                          <p:spTgt spid="130"/>
                                        </p:tgtEl>
                                      </p:cBhvr>
                                    </p:animEffect>
                                  </p:childTnLst>
                                </p:cTn>
                              </p:par>
                            </p:childTnLst>
                          </p:cTn>
                        </p:par>
                        <p:par>
                          <p:cTn id="133" fill="hold">
                            <p:stCondLst>
                              <p:cond delay="500"/>
                            </p:stCondLst>
                            <p:childTnLst>
                              <p:par>
                                <p:cTn id="134" presetID="22" presetClass="entr" presetSubtype="1" fill="hold" nodeType="afterEffect">
                                  <p:stCondLst>
                                    <p:cond delay="0"/>
                                  </p:stCondLst>
                                  <p:childTnLst>
                                    <p:set>
                                      <p:cBhvr>
                                        <p:cTn id="135" dur="1" fill="hold">
                                          <p:stCondLst>
                                            <p:cond delay="0"/>
                                          </p:stCondLst>
                                        </p:cTn>
                                        <p:tgtEl>
                                          <p:spTgt spid="109"/>
                                        </p:tgtEl>
                                        <p:attrNameLst>
                                          <p:attrName>style.visibility</p:attrName>
                                        </p:attrNameLst>
                                      </p:cBhvr>
                                      <p:to>
                                        <p:strVal val="visible"/>
                                      </p:to>
                                    </p:set>
                                    <p:animEffect transition="in" filter="wipe(up)">
                                      <p:cBhvr>
                                        <p:cTn id="136" dur="500"/>
                                        <p:tgtEl>
                                          <p:spTgt spid="109"/>
                                        </p:tgtEl>
                                      </p:cBhvr>
                                    </p:animEffect>
                                  </p:childTnLst>
                                </p:cTn>
                              </p:par>
                            </p:childTnLst>
                          </p:cTn>
                        </p:par>
                        <p:par>
                          <p:cTn id="137" fill="hold">
                            <p:stCondLst>
                              <p:cond delay="1000"/>
                            </p:stCondLst>
                            <p:childTnLst>
                              <p:par>
                                <p:cTn id="138" presetID="22" presetClass="entr" presetSubtype="4" fill="hold" nodeType="after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par>
                          <p:cTn id="141" fill="hold">
                            <p:stCondLst>
                              <p:cond delay="1500"/>
                            </p:stCondLst>
                            <p:childTnLst>
                              <p:par>
                                <p:cTn id="142" presetID="10" presetClass="entr" presetSubtype="0" fill="hold" grpId="0" nodeType="after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fad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126"/>
                                        </p:tgtEl>
                                        <p:attrNameLst>
                                          <p:attrName>style.visibility</p:attrName>
                                        </p:attrNameLst>
                                      </p:cBhvr>
                                      <p:to>
                                        <p:strVal val="visible"/>
                                      </p:to>
                                    </p:set>
                                    <p:animEffect transition="in" filter="wipe(down)">
                                      <p:cBhvr>
                                        <p:cTn id="149" dur="500"/>
                                        <p:tgtEl>
                                          <p:spTgt spid="126"/>
                                        </p:tgtEl>
                                      </p:cBhvr>
                                    </p:animEffect>
                                  </p:childTnLst>
                                </p:cTn>
                              </p:par>
                            </p:childTnLst>
                          </p:cTn>
                        </p:par>
                        <p:par>
                          <p:cTn id="150" fill="hold">
                            <p:stCondLst>
                              <p:cond delay="500"/>
                            </p:stCondLst>
                            <p:childTnLst>
                              <p:par>
                                <p:cTn id="151" presetID="22" presetClass="entr" presetSubtype="4" fill="hold" nodeType="afterEffect">
                                  <p:stCondLst>
                                    <p:cond delay="0"/>
                                  </p:stCondLst>
                                  <p:childTnLst>
                                    <p:set>
                                      <p:cBhvr>
                                        <p:cTn id="152" dur="1" fill="hold">
                                          <p:stCondLst>
                                            <p:cond delay="0"/>
                                          </p:stCondLst>
                                        </p:cTn>
                                        <p:tgtEl>
                                          <p:spTgt spid="123"/>
                                        </p:tgtEl>
                                        <p:attrNameLst>
                                          <p:attrName>style.visibility</p:attrName>
                                        </p:attrNameLst>
                                      </p:cBhvr>
                                      <p:to>
                                        <p:strVal val="visible"/>
                                      </p:to>
                                    </p:set>
                                    <p:animEffect transition="in" filter="wipe(down)">
                                      <p:cBhvr>
                                        <p:cTn id="153" dur="500"/>
                                        <p:tgtEl>
                                          <p:spTgt spid="123"/>
                                        </p:tgtEl>
                                      </p:cBhvr>
                                    </p:animEffect>
                                  </p:childTnLst>
                                </p:cTn>
                              </p:par>
                            </p:childTnLst>
                          </p:cTn>
                        </p:par>
                        <p:par>
                          <p:cTn id="154" fill="hold">
                            <p:stCondLst>
                              <p:cond delay="1000"/>
                            </p:stCondLst>
                            <p:childTnLst>
                              <p:par>
                                <p:cTn id="155" presetID="10" presetClass="entr" presetSubtype="0" fill="hold" grpId="0" nodeType="afterEffect">
                                  <p:stCondLst>
                                    <p:cond delay="0"/>
                                  </p:stCondLst>
                                  <p:childTnLst>
                                    <p:set>
                                      <p:cBhvr>
                                        <p:cTn id="156" dur="1" fill="hold">
                                          <p:stCondLst>
                                            <p:cond delay="0"/>
                                          </p:stCondLst>
                                        </p:cTn>
                                        <p:tgtEl>
                                          <p:spTgt spid="46"/>
                                        </p:tgtEl>
                                        <p:attrNameLst>
                                          <p:attrName>style.visibility</p:attrName>
                                        </p:attrNameLst>
                                      </p:cBhvr>
                                      <p:to>
                                        <p:strVal val="visible"/>
                                      </p:to>
                                    </p:set>
                                    <p:animEffect transition="in" filter="fade">
                                      <p:cBhvr>
                                        <p:cTn id="157" dur="500"/>
                                        <p:tgtEl>
                                          <p:spTgt spid="4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163"/>
                                        </p:tgtEl>
                                        <p:attrNameLst>
                                          <p:attrName>style.visibility</p:attrName>
                                        </p:attrNameLst>
                                      </p:cBhvr>
                                      <p:to>
                                        <p:strVal val="visible"/>
                                      </p:to>
                                    </p:set>
                                    <p:animEffect transition="in" filter="wipe(down)">
                                      <p:cBhvr>
                                        <p:cTn id="162" dur="500"/>
                                        <p:tgtEl>
                                          <p:spTgt spid="163"/>
                                        </p:tgtEl>
                                      </p:cBhvr>
                                    </p:animEffect>
                                  </p:childTnLst>
                                </p:cTn>
                              </p:par>
                            </p:childTnLst>
                          </p:cTn>
                        </p:par>
                        <p:par>
                          <p:cTn id="163" fill="hold">
                            <p:stCondLst>
                              <p:cond delay="500"/>
                            </p:stCondLst>
                            <p:childTnLst>
                              <p:par>
                                <p:cTn id="164" presetID="10"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animEffect transition="in" filter="fade">
                                      <p:cBhvr>
                                        <p:cTn id="16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p:bldP spid="41" grpId="0"/>
      <p:bldP spid="42" grpId="0"/>
      <p:bldP spid="43" grpId="0"/>
      <p:bldP spid="44" grpId="0"/>
      <p:bldP spid="45" grpId="0"/>
      <p:bldP spid="46" grpId="0"/>
      <p:bldP spid="48" grpId="0"/>
      <p:bldP spid="49" grpId="0"/>
      <p:bldP spid="50" grpId="0"/>
      <p:bldP spid="51" grpId="0"/>
      <p:bldP spid="52" grpId="0"/>
      <p:bldP spid="53" grpId="0"/>
      <p:bldP spid="54" grpId="0"/>
      <p:bldP spid="7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sz="quarter" idx="17"/>
          </p:nvPr>
        </p:nvSpPr>
        <p:spPr/>
        <p:txBody>
          <a:bodyPr/>
          <a:lstStyle/>
          <a:p>
            <a:pPr lvl="1" eaLnBrk="1" hangingPunct="1">
              <a:lnSpc>
                <a:spcPct val="130000"/>
              </a:lnSpc>
              <a:defRPr/>
            </a:pPr>
            <a:r>
              <a:rPr lang="en-US" altLang="en-US" sz="2400" dirty="0" smtClean="0"/>
              <a:t>Collision </a:t>
            </a:r>
            <a:r>
              <a:rPr lang="en-US" altLang="en-US" sz="2400" dirty="0"/>
              <a:t>Handling</a:t>
            </a:r>
          </a:p>
          <a:p>
            <a:pPr marL="1255713" lvl="2" indent="-398463" eaLnBrk="1" hangingPunct="1">
              <a:lnSpc>
                <a:spcPct val="130000"/>
              </a:lnSpc>
              <a:buFont typeface="Arial" panose="020B0604020202020204" pitchFamily="34" charset="0"/>
              <a:buChar char="•"/>
              <a:defRPr/>
            </a:pPr>
            <a:r>
              <a:rPr lang="en-US" altLang="en-US" dirty="0"/>
              <a:t>Open Address Hashing</a:t>
            </a:r>
          </a:p>
          <a:p>
            <a:pPr marL="1255713" lvl="2" indent="-398463" eaLnBrk="1" hangingPunct="1">
              <a:lnSpc>
                <a:spcPct val="130000"/>
              </a:lnSpc>
              <a:buFont typeface="Arial" panose="020B0604020202020204" pitchFamily="34" charset="0"/>
              <a:buChar char="•"/>
              <a:defRPr/>
            </a:pPr>
            <a:r>
              <a:rPr lang="en-US" altLang="en-US" dirty="0"/>
              <a:t>Closed Address Hashing</a:t>
            </a:r>
          </a:p>
          <a:p>
            <a:pPr marL="1071563" lvl="1" indent="-614363" eaLnBrk="1" hangingPunct="1">
              <a:lnSpc>
                <a:spcPct val="130000"/>
              </a:lnSpc>
              <a:buFont typeface="Wingdings" panose="05000000000000000000" pitchFamily="2" charset="2"/>
              <a:buChar char="Ø"/>
              <a:defRPr/>
            </a:pPr>
            <a:endParaRPr lang="en-US" altLang="en-US" sz="2400" dirty="0"/>
          </a:p>
        </p:txBody>
      </p:sp>
      <p:sp>
        <p:nvSpPr>
          <p:cNvPr id="57348" name="Title 1"/>
          <p:cNvSpPr>
            <a:spLocks noGrp="1"/>
          </p:cNvSpPr>
          <p:nvPr>
            <p:ph type="body" sz="quarter" idx="16"/>
          </p:nvPr>
        </p:nvSpPr>
        <p:spPr>
          <a:xfrm>
            <a:off x="338138" y="728663"/>
            <a:ext cx="7916862" cy="4953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defTabSz="912813" eaLnBrk="0" hangingPunct="0">
              <a:spcBef>
                <a:spcPct val="0"/>
              </a:spcBef>
              <a:defRPr/>
            </a:pPr>
            <a:r>
              <a:rPr altLang="en-US" dirty="0" smtClean="0"/>
              <a:t>Recap</a:t>
            </a:r>
            <a:endParaRPr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562">
                                            <p:txEl>
                                              <p:pRg st="1" end="1"/>
                                            </p:txEl>
                                          </p:spTgt>
                                        </p:tgtEl>
                                        <p:attrNameLst>
                                          <p:attrName>style.visibility</p:attrName>
                                        </p:attrNameLst>
                                      </p:cBhvr>
                                      <p:to>
                                        <p:strVal val="visible"/>
                                      </p:to>
                                    </p:set>
                                    <p:animEffect transition="in" filter="fade">
                                      <p:cBhvr>
                                        <p:cTn id="7" dur="500"/>
                                        <p:tgtEl>
                                          <p:spTgt spid="665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62">
                                            <p:txEl>
                                              <p:pRg st="2" end="2"/>
                                            </p:txEl>
                                          </p:spTgt>
                                        </p:tgtEl>
                                        <p:attrNameLst>
                                          <p:attrName>style.visibility</p:attrName>
                                        </p:attrNameLst>
                                      </p:cBhvr>
                                      <p:to>
                                        <p:strVal val="visible"/>
                                      </p:to>
                                    </p:set>
                                    <p:animEffect transition="in" filter="fade">
                                      <p:cBhvr>
                                        <p:cTn id="12" dur="500"/>
                                        <p:tgtEl>
                                          <p:spTgt spid="665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E2001-CZ2001_Theme" id="{A9F16256-DEAD-4E1A-9144-8FF6DE1DA6C4}" vid="{4DAABE71-93D8-469D-80B6-6ADE625958C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56993</TotalTime>
  <Words>12078</Words>
  <Application>Microsoft Office PowerPoint</Application>
  <PresentationFormat>On-screen Show (4:3)</PresentationFormat>
  <Paragraphs>3260</Paragraphs>
  <Slides>99</Slides>
  <Notes>98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1" baseType="lpstr">
      <vt:lpstr>CE2001-CZ2001_Theme</vt:lpstr>
      <vt:lpstr>Equation</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Ohio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Intelligence</dc:title>
  <dc:creator>Janusz Starzyk</dc:creator>
  <cp:lastModifiedBy>Prof Ahhwee</cp:lastModifiedBy>
  <cp:revision>1061</cp:revision>
  <cp:lastPrinted>1998-01-20T18:41:17Z</cp:lastPrinted>
  <dcterms:created xsi:type="dcterms:W3CDTF">1997-04-13T14:24:48Z</dcterms:created>
  <dcterms:modified xsi:type="dcterms:W3CDTF">2017-01-05T14:21:13Z</dcterms:modified>
</cp:coreProperties>
</file>