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109" d="100"/>
          <a:sy n="109" d="100"/>
        </p:scale>
        <p:origin x="5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196401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24650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37229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336262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224613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417732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20211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39400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280290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34719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7A4E57C-D0CD-4578-8CA0-8CBD57502986}"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383311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4E57C-D0CD-4578-8CA0-8CBD57502986}" type="datetimeFigureOut">
              <a:rPr lang="zh-CN" altLang="en-US" smtClean="0"/>
              <a:t>2017/10/26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8E212-3705-47B6-8110-E73B4CB924AC}" type="slidenum">
              <a:rPr lang="zh-CN" altLang="en-US" smtClean="0"/>
              <a:t>‹#›</a:t>
            </a:fld>
            <a:endParaRPr lang="zh-CN" altLang="en-US"/>
          </a:p>
        </p:txBody>
      </p:sp>
    </p:spTree>
    <p:extLst>
      <p:ext uri="{BB962C8B-B14F-4D97-AF65-F5344CB8AC3E}">
        <p14:creationId xmlns:p14="http://schemas.microsoft.com/office/powerpoint/2010/main" val="3869181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2351" y="462940"/>
            <a:ext cx="9144000" cy="547817"/>
          </a:xfrm>
        </p:spPr>
        <p:txBody>
          <a:bodyPr>
            <a:normAutofit/>
          </a:bodyPr>
          <a:lstStyle/>
          <a:p>
            <a:r>
              <a:rPr lang="en-US" altLang="zh-CN" sz="2000" dirty="0" smtClean="0"/>
              <a:t>Webpack</a:t>
            </a:r>
            <a:r>
              <a:rPr lang="zh-CN" altLang="en-US" sz="2000" dirty="0" smtClean="0"/>
              <a:t>模块化管理</a:t>
            </a:r>
            <a:endParaRPr lang="zh-CN" altLang="en-US" sz="2000" dirty="0"/>
          </a:p>
        </p:txBody>
      </p:sp>
      <p:sp>
        <p:nvSpPr>
          <p:cNvPr id="4" name="文本框 3"/>
          <p:cNvSpPr txBox="1"/>
          <p:nvPr/>
        </p:nvSpPr>
        <p:spPr>
          <a:xfrm>
            <a:off x="1099935" y="1418611"/>
            <a:ext cx="8686800" cy="369332"/>
          </a:xfrm>
          <a:prstGeom prst="rect">
            <a:avLst/>
          </a:prstGeom>
          <a:noFill/>
        </p:spPr>
        <p:txBody>
          <a:bodyPr wrap="square" rtlCol="0" anchor="b" anchorCtr="0">
            <a:spAutoFit/>
          </a:bodyPr>
          <a:lstStyle/>
          <a:p>
            <a:r>
              <a:rPr lang="en-US" altLang="zh-CN" dirty="0" smtClean="0"/>
              <a:t>1</a:t>
            </a:r>
            <a:r>
              <a:rPr lang="zh-CN" altLang="en-US" dirty="0" smtClean="0"/>
              <a:t>、</a:t>
            </a:r>
            <a:r>
              <a:rPr lang="en-US" altLang="zh-CN" dirty="0" smtClean="0"/>
              <a:t>webpack</a:t>
            </a:r>
            <a:r>
              <a:rPr lang="zh-CN" altLang="en-US" dirty="0" smtClean="0"/>
              <a:t>是什么？</a:t>
            </a:r>
            <a:endParaRPr lang="en-US" altLang="zh-CN" dirty="0" smtClean="0"/>
          </a:p>
        </p:txBody>
      </p:sp>
      <p:sp>
        <p:nvSpPr>
          <p:cNvPr id="5" name="文本框 4"/>
          <p:cNvSpPr txBox="1"/>
          <p:nvPr/>
        </p:nvSpPr>
        <p:spPr>
          <a:xfrm>
            <a:off x="1099935" y="1871513"/>
            <a:ext cx="8686800" cy="369332"/>
          </a:xfrm>
          <a:prstGeom prst="rect">
            <a:avLst/>
          </a:prstGeom>
          <a:noFill/>
        </p:spPr>
        <p:txBody>
          <a:bodyPr wrap="square" rtlCol="0" anchor="b" anchorCtr="0">
            <a:spAutoFit/>
          </a:bodyPr>
          <a:lstStyle/>
          <a:p>
            <a:r>
              <a:rPr lang="en-US" altLang="zh-CN" dirty="0" smtClean="0"/>
              <a:t>2</a:t>
            </a:r>
            <a:r>
              <a:rPr lang="zh-CN" altLang="en-US" dirty="0" smtClean="0"/>
              <a:t>、为啥要用 </a:t>
            </a:r>
            <a:r>
              <a:rPr lang="en-US" altLang="zh-CN" dirty="0" smtClean="0"/>
              <a:t>webpack </a:t>
            </a:r>
            <a:r>
              <a:rPr lang="zh-CN" altLang="en-US" dirty="0" smtClean="0"/>
              <a:t>？</a:t>
            </a:r>
            <a:endParaRPr lang="en-US" altLang="zh-CN" dirty="0" smtClean="0"/>
          </a:p>
        </p:txBody>
      </p:sp>
      <p:sp>
        <p:nvSpPr>
          <p:cNvPr id="7" name="文本框 6"/>
          <p:cNvSpPr txBox="1"/>
          <p:nvPr/>
        </p:nvSpPr>
        <p:spPr>
          <a:xfrm>
            <a:off x="1111659" y="2238680"/>
            <a:ext cx="8686800" cy="369332"/>
          </a:xfrm>
          <a:prstGeom prst="rect">
            <a:avLst/>
          </a:prstGeom>
          <a:noFill/>
        </p:spPr>
        <p:txBody>
          <a:bodyPr wrap="square" rtlCol="0" anchor="b" anchorCtr="0">
            <a:spAutoFit/>
          </a:bodyPr>
          <a:lstStyle/>
          <a:p>
            <a:r>
              <a:rPr lang="en-US" altLang="zh-CN" dirty="0" smtClean="0"/>
              <a:t>3</a:t>
            </a:r>
            <a:r>
              <a:rPr lang="zh-CN" altLang="en-US" dirty="0" smtClean="0"/>
              <a:t>、</a:t>
            </a:r>
            <a:r>
              <a:rPr lang="en-US" altLang="zh-CN" dirty="0" smtClean="0"/>
              <a:t>webpack</a:t>
            </a:r>
            <a:r>
              <a:rPr lang="zh-CN" altLang="en-US" dirty="0" smtClean="0"/>
              <a:t>配置</a:t>
            </a:r>
            <a:endParaRPr lang="en-US" altLang="zh-CN" dirty="0" smtClean="0"/>
          </a:p>
        </p:txBody>
      </p:sp>
      <p:sp>
        <p:nvSpPr>
          <p:cNvPr id="8" name="文本框 7"/>
          <p:cNvSpPr txBox="1"/>
          <p:nvPr/>
        </p:nvSpPr>
        <p:spPr>
          <a:xfrm>
            <a:off x="1111659" y="2636292"/>
            <a:ext cx="8686800" cy="369332"/>
          </a:xfrm>
          <a:prstGeom prst="rect">
            <a:avLst/>
          </a:prstGeom>
          <a:noFill/>
        </p:spPr>
        <p:txBody>
          <a:bodyPr wrap="square" rtlCol="0" anchor="b" anchorCtr="0">
            <a:spAutoFit/>
          </a:bodyPr>
          <a:lstStyle/>
          <a:p>
            <a:r>
              <a:rPr lang="en-US" altLang="zh-CN" dirty="0" smtClean="0"/>
              <a:t>4</a:t>
            </a:r>
            <a:r>
              <a:rPr lang="zh-CN" altLang="en-US" dirty="0" smtClean="0"/>
              <a:t>、</a:t>
            </a:r>
            <a:r>
              <a:rPr lang="zh-CN" altLang="en-US" dirty="0" smtClean="0"/>
              <a:t>热替换实现</a:t>
            </a:r>
            <a:r>
              <a:rPr lang="en-US" altLang="zh-CN" dirty="0"/>
              <a:t> </a:t>
            </a:r>
            <a:r>
              <a:rPr lang="en-US" altLang="zh-CN" dirty="0" smtClean="0"/>
              <a:t>demo</a:t>
            </a:r>
          </a:p>
        </p:txBody>
      </p:sp>
      <p:sp>
        <p:nvSpPr>
          <p:cNvPr id="9" name="文本框 8"/>
          <p:cNvSpPr txBox="1"/>
          <p:nvPr/>
        </p:nvSpPr>
        <p:spPr>
          <a:xfrm>
            <a:off x="1111659" y="3099777"/>
            <a:ext cx="8686800" cy="369332"/>
          </a:xfrm>
          <a:prstGeom prst="rect">
            <a:avLst/>
          </a:prstGeom>
          <a:noFill/>
        </p:spPr>
        <p:txBody>
          <a:bodyPr wrap="square" rtlCol="0" anchor="b" anchorCtr="0">
            <a:spAutoFit/>
          </a:bodyPr>
          <a:lstStyle/>
          <a:p>
            <a:r>
              <a:rPr lang="en-US" altLang="zh-CN" dirty="0"/>
              <a:t>5</a:t>
            </a:r>
            <a:r>
              <a:rPr lang="zh-CN" altLang="en-US" dirty="0" smtClean="0"/>
              <a:t>、前端</a:t>
            </a:r>
            <a:r>
              <a:rPr lang="en-US" altLang="zh-CN" dirty="0" smtClean="0"/>
              <a:t>dev</a:t>
            </a:r>
            <a:r>
              <a:rPr lang="zh-CN" altLang="en-US" dirty="0" smtClean="0"/>
              <a:t>环境跨域问题解决</a:t>
            </a:r>
            <a:r>
              <a:rPr lang="en-US" altLang="zh-CN" dirty="0" smtClean="0"/>
              <a:t> demo</a:t>
            </a:r>
          </a:p>
        </p:txBody>
      </p:sp>
      <p:sp>
        <p:nvSpPr>
          <p:cNvPr id="10" name="文本框 9"/>
          <p:cNvSpPr txBox="1"/>
          <p:nvPr/>
        </p:nvSpPr>
        <p:spPr>
          <a:xfrm>
            <a:off x="1111659" y="3535918"/>
            <a:ext cx="8686800" cy="369332"/>
          </a:xfrm>
          <a:prstGeom prst="rect">
            <a:avLst/>
          </a:prstGeom>
          <a:noFill/>
        </p:spPr>
        <p:txBody>
          <a:bodyPr wrap="square" rtlCol="0" anchor="b" anchorCtr="0">
            <a:spAutoFit/>
          </a:bodyPr>
          <a:lstStyle/>
          <a:p>
            <a:r>
              <a:rPr lang="en-US" altLang="zh-CN" dirty="0"/>
              <a:t>6</a:t>
            </a:r>
            <a:r>
              <a:rPr lang="zh-CN" altLang="en-US" dirty="0" smtClean="0"/>
              <a:t>、配合</a:t>
            </a:r>
            <a:r>
              <a:rPr lang="en-US" altLang="zh-CN" dirty="0" smtClean="0"/>
              <a:t>Node Express </a:t>
            </a:r>
            <a:r>
              <a:rPr lang="zh-CN" altLang="en-US" dirty="0" smtClean="0"/>
              <a:t>构建前端框架</a:t>
            </a:r>
            <a:endParaRPr lang="en-US" altLang="zh-CN" dirty="0" smtClean="0"/>
          </a:p>
        </p:txBody>
      </p:sp>
      <p:sp>
        <p:nvSpPr>
          <p:cNvPr id="11" name="文本框 10"/>
          <p:cNvSpPr txBox="1"/>
          <p:nvPr/>
        </p:nvSpPr>
        <p:spPr>
          <a:xfrm>
            <a:off x="1111659" y="3972059"/>
            <a:ext cx="8686800" cy="923330"/>
          </a:xfrm>
          <a:prstGeom prst="rect">
            <a:avLst/>
          </a:prstGeom>
          <a:noFill/>
        </p:spPr>
        <p:txBody>
          <a:bodyPr wrap="square" rtlCol="0" anchor="b" anchorCtr="0">
            <a:spAutoFit/>
          </a:bodyPr>
          <a:lstStyle/>
          <a:p>
            <a:r>
              <a:rPr lang="en-US" altLang="zh-CN" dirty="0" smtClean="0"/>
              <a:t>7</a:t>
            </a:r>
            <a:r>
              <a:rPr lang="zh-CN" altLang="en-US" dirty="0" smtClean="0"/>
              <a:t>、常用插件</a:t>
            </a:r>
            <a:endParaRPr lang="en-US" altLang="zh-CN" dirty="0" smtClean="0"/>
          </a:p>
          <a:p>
            <a:r>
              <a:rPr lang="en-US" altLang="zh-CN" dirty="0"/>
              <a:t> </a:t>
            </a:r>
            <a:r>
              <a:rPr lang="en-US" altLang="zh-CN" dirty="0" smtClean="0"/>
              <a:t>     DefinePlugin</a:t>
            </a:r>
            <a:r>
              <a:rPr lang="zh-CN" altLang="en-US" dirty="0" smtClean="0"/>
              <a:t>、</a:t>
            </a:r>
            <a:r>
              <a:rPr lang="en-US" altLang="zh-CN" dirty="0" smtClean="0"/>
              <a:t>CommonsChunkPlugin</a:t>
            </a:r>
            <a:r>
              <a:rPr lang="zh-CN" altLang="en-US" dirty="0" smtClean="0"/>
              <a:t>、</a:t>
            </a:r>
            <a:endParaRPr lang="en-US" altLang="zh-CN" dirty="0" smtClean="0"/>
          </a:p>
          <a:p>
            <a:r>
              <a:rPr lang="en-US" altLang="zh-CN" dirty="0" smtClean="0"/>
              <a:t>      HtmlWebpackPlugin</a:t>
            </a:r>
            <a:r>
              <a:rPr lang="zh-CN" altLang="en-US" dirty="0" smtClean="0"/>
              <a:t>、</a:t>
            </a:r>
            <a:r>
              <a:rPr lang="en-US" altLang="zh-CN" dirty="0" smtClean="0"/>
              <a:t>UglifyjsWebpckPlugin</a:t>
            </a:r>
            <a:r>
              <a:rPr lang="zh-CN" altLang="en-US" dirty="0" smtClean="0"/>
              <a:t>、</a:t>
            </a:r>
            <a:r>
              <a:rPr lang="en-US" altLang="zh-CN" dirty="0" smtClean="0"/>
              <a:t>DllPlugin</a:t>
            </a:r>
          </a:p>
        </p:txBody>
      </p:sp>
      <p:sp>
        <p:nvSpPr>
          <p:cNvPr id="12" name="文本框 11"/>
          <p:cNvSpPr txBox="1"/>
          <p:nvPr/>
        </p:nvSpPr>
        <p:spPr>
          <a:xfrm>
            <a:off x="1082351" y="4962198"/>
            <a:ext cx="8686800" cy="369332"/>
          </a:xfrm>
          <a:prstGeom prst="rect">
            <a:avLst/>
          </a:prstGeom>
          <a:noFill/>
        </p:spPr>
        <p:txBody>
          <a:bodyPr wrap="square" rtlCol="0" anchor="b" anchorCtr="0">
            <a:spAutoFit/>
          </a:bodyPr>
          <a:lstStyle/>
          <a:p>
            <a:r>
              <a:rPr lang="en-US" altLang="zh-CN" dirty="0" smtClean="0"/>
              <a:t>8</a:t>
            </a:r>
            <a:r>
              <a:rPr lang="zh-CN" altLang="en-US" dirty="0" smtClean="0"/>
              <a:t>、如何开发一个插件</a:t>
            </a:r>
            <a:r>
              <a:rPr lang="en-US" altLang="zh-CN" dirty="0" smtClean="0"/>
              <a:t>Demo</a:t>
            </a:r>
            <a:endParaRPr lang="en-US" altLang="zh-CN" dirty="0" smtClean="0"/>
          </a:p>
        </p:txBody>
      </p:sp>
      <p:sp>
        <p:nvSpPr>
          <p:cNvPr id="13" name="文本框 12"/>
          <p:cNvSpPr txBox="1"/>
          <p:nvPr/>
        </p:nvSpPr>
        <p:spPr>
          <a:xfrm>
            <a:off x="1082351" y="5462031"/>
            <a:ext cx="8686800" cy="369332"/>
          </a:xfrm>
          <a:prstGeom prst="rect">
            <a:avLst/>
          </a:prstGeom>
          <a:noFill/>
        </p:spPr>
        <p:txBody>
          <a:bodyPr wrap="square" rtlCol="0" anchor="b" anchorCtr="0">
            <a:spAutoFit/>
          </a:bodyPr>
          <a:lstStyle/>
          <a:p>
            <a:r>
              <a:rPr lang="en-US" altLang="zh-CN" dirty="0"/>
              <a:t>9</a:t>
            </a:r>
            <a:r>
              <a:rPr lang="zh-CN" altLang="en-US" dirty="0" smtClean="0"/>
              <a:t>、如何开发一个加载器</a:t>
            </a:r>
            <a:r>
              <a:rPr lang="en-US" altLang="zh-CN" dirty="0" smtClean="0"/>
              <a:t>Demo</a:t>
            </a:r>
            <a:endParaRPr lang="en-US" altLang="zh-CN" dirty="0" smtClean="0"/>
          </a:p>
        </p:txBody>
      </p:sp>
    </p:spTree>
    <p:extLst>
      <p:ext uri="{BB962C8B-B14F-4D97-AF65-F5344CB8AC3E}">
        <p14:creationId xmlns:p14="http://schemas.microsoft.com/office/powerpoint/2010/main" val="2416032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200" y="606670"/>
            <a:ext cx="3432004" cy="400110"/>
          </a:xfrm>
          <a:prstGeom prst="rect">
            <a:avLst/>
          </a:prstGeom>
          <a:noFill/>
        </p:spPr>
        <p:txBody>
          <a:bodyPr wrap="square" rtlCol="0">
            <a:spAutoFit/>
          </a:bodyPr>
          <a:lstStyle/>
          <a:p>
            <a:r>
              <a:rPr lang="en-US" altLang="zh-CN" sz="2000" b="1" dirty="0"/>
              <a:t>1</a:t>
            </a:r>
            <a:r>
              <a:rPr lang="zh-CN" altLang="en-US" sz="2000" b="1" dirty="0"/>
              <a:t>、</a:t>
            </a:r>
            <a:r>
              <a:rPr lang="en-US" altLang="zh-CN" sz="2000" b="1" dirty="0"/>
              <a:t>webpack</a:t>
            </a:r>
            <a:r>
              <a:rPr lang="zh-CN" altLang="en-US" sz="2000" b="1" dirty="0"/>
              <a:t>是什么</a:t>
            </a:r>
            <a:r>
              <a:rPr lang="zh-CN" altLang="en-US" sz="2000" b="1" dirty="0" smtClean="0"/>
              <a:t>？</a:t>
            </a:r>
            <a:endParaRPr lang="en-US" altLang="zh-CN" sz="2000" b="1" dirty="0"/>
          </a:p>
        </p:txBody>
      </p:sp>
      <p:sp>
        <p:nvSpPr>
          <p:cNvPr id="5" name="文本框 4"/>
          <p:cNvSpPr txBox="1"/>
          <p:nvPr/>
        </p:nvSpPr>
        <p:spPr>
          <a:xfrm>
            <a:off x="1178169" y="1655167"/>
            <a:ext cx="7482253" cy="369332"/>
          </a:xfrm>
          <a:prstGeom prst="rect">
            <a:avLst/>
          </a:prstGeom>
          <a:noFill/>
        </p:spPr>
        <p:txBody>
          <a:bodyPr wrap="square" rtlCol="0">
            <a:spAutoFit/>
          </a:bodyPr>
          <a:lstStyle/>
          <a:p>
            <a:r>
              <a:rPr lang="en-US" altLang="zh-CN" dirty="0" smtClean="0"/>
              <a:t>Webpack</a:t>
            </a:r>
            <a:r>
              <a:rPr lang="zh-CN" altLang="en-US" dirty="0" smtClean="0"/>
              <a:t>是当下 前端资源模块化管理工具、也是牛</a:t>
            </a:r>
            <a:r>
              <a:rPr lang="en-US" altLang="zh-CN" dirty="0" smtClean="0"/>
              <a:t>X</a:t>
            </a:r>
            <a:r>
              <a:rPr lang="zh-CN" altLang="en-US" dirty="0" smtClean="0"/>
              <a:t>的打包工具。</a:t>
            </a:r>
            <a:endParaRPr lang="zh-CN" altLang="en-US" dirty="0"/>
          </a:p>
        </p:txBody>
      </p:sp>
      <p:sp>
        <p:nvSpPr>
          <p:cNvPr id="6" name="文本框 5"/>
          <p:cNvSpPr txBox="1"/>
          <p:nvPr/>
        </p:nvSpPr>
        <p:spPr>
          <a:xfrm>
            <a:off x="1178169" y="2952037"/>
            <a:ext cx="9871613" cy="369332"/>
          </a:xfrm>
          <a:prstGeom prst="rect">
            <a:avLst/>
          </a:prstGeom>
          <a:noFill/>
        </p:spPr>
        <p:txBody>
          <a:bodyPr wrap="none" rtlCol="0">
            <a:spAutoFit/>
          </a:bodyPr>
          <a:lstStyle/>
          <a:p>
            <a:r>
              <a:rPr lang="zh-CN" altLang="en-US" dirty="0" smtClean="0"/>
              <a:t>打包工具很多，如</a:t>
            </a:r>
            <a:r>
              <a:rPr lang="en-US" altLang="zh-CN" dirty="0" smtClean="0"/>
              <a:t>grunt</a:t>
            </a:r>
            <a:r>
              <a:rPr lang="zh-CN" altLang="en-US" dirty="0"/>
              <a:t>、</a:t>
            </a:r>
            <a:r>
              <a:rPr lang="en-US" altLang="zh-CN" dirty="0"/>
              <a:t>glup</a:t>
            </a:r>
            <a:r>
              <a:rPr lang="zh-CN" altLang="en-US" dirty="0"/>
              <a:t>、</a:t>
            </a:r>
            <a:r>
              <a:rPr lang="en-US" altLang="zh-CN" dirty="0" smtClean="0"/>
              <a:t>browserify </a:t>
            </a:r>
            <a:r>
              <a:rPr lang="zh-CN" altLang="en-US" dirty="0" smtClean="0"/>
              <a:t>等等，但是同时能</a:t>
            </a:r>
            <a:r>
              <a:rPr lang="zh-CN" altLang="en-US" dirty="0"/>
              <a:t>做到模块化管理的工具就不多</a:t>
            </a:r>
            <a:r>
              <a:rPr lang="zh-CN" altLang="en-US" dirty="0" smtClean="0"/>
              <a:t>了。</a:t>
            </a:r>
            <a:endParaRPr lang="zh-CN" altLang="en-US" dirty="0"/>
          </a:p>
        </p:txBody>
      </p:sp>
      <p:sp>
        <p:nvSpPr>
          <p:cNvPr id="7" name="文本框 6"/>
          <p:cNvSpPr txBox="1"/>
          <p:nvPr/>
        </p:nvSpPr>
        <p:spPr>
          <a:xfrm>
            <a:off x="1178169" y="4185200"/>
            <a:ext cx="7101624" cy="369332"/>
          </a:xfrm>
          <a:prstGeom prst="rect">
            <a:avLst/>
          </a:prstGeom>
          <a:noFill/>
        </p:spPr>
        <p:txBody>
          <a:bodyPr wrap="none" rtlCol="0">
            <a:spAutoFit/>
          </a:bodyPr>
          <a:lstStyle/>
          <a:p>
            <a:r>
              <a:rPr lang="zh-CN" altLang="en-US" dirty="0" smtClean="0"/>
              <a:t>模块化管理技术有：</a:t>
            </a:r>
            <a:r>
              <a:rPr lang="en-US" altLang="zh-CN" dirty="0" smtClean="0"/>
              <a:t>AMD</a:t>
            </a:r>
            <a:r>
              <a:rPr lang="zh-CN" altLang="en-US" dirty="0" smtClean="0"/>
              <a:t>（</a:t>
            </a:r>
            <a:r>
              <a:rPr lang="en-US" altLang="zh-CN" dirty="0" smtClean="0"/>
              <a:t>requirejs</a:t>
            </a:r>
            <a:r>
              <a:rPr lang="zh-CN" altLang="en-US" dirty="0" smtClean="0"/>
              <a:t>）、</a:t>
            </a:r>
            <a:r>
              <a:rPr lang="en-US" altLang="zh-CN" dirty="0" smtClean="0"/>
              <a:t>CMD</a:t>
            </a:r>
            <a:r>
              <a:rPr lang="zh-CN" altLang="en-US" dirty="0" smtClean="0"/>
              <a:t>（</a:t>
            </a:r>
            <a:r>
              <a:rPr lang="en-US" altLang="zh-CN" dirty="0" smtClean="0"/>
              <a:t>seajs</a:t>
            </a:r>
            <a:r>
              <a:rPr lang="zh-CN" altLang="en-US" dirty="0" smtClean="0"/>
              <a:t>）、</a:t>
            </a:r>
            <a:r>
              <a:rPr lang="en-US" altLang="zh-CN" dirty="0" smtClean="0"/>
              <a:t>CommonJS</a:t>
            </a:r>
          </a:p>
        </p:txBody>
      </p:sp>
    </p:spTree>
    <p:extLst>
      <p:ext uri="{BB962C8B-B14F-4D97-AF65-F5344CB8AC3E}">
        <p14:creationId xmlns:p14="http://schemas.microsoft.com/office/powerpoint/2010/main" val="427392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11451" y="315271"/>
            <a:ext cx="8686800" cy="400110"/>
          </a:xfrm>
          <a:prstGeom prst="rect">
            <a:avLst/>
          </a:prstGeom>
          <a:noFill/>
        </p:spPr>
        <p:txBody>
          <a:bodyPr wrap="square" rtlCol="0">
            <a:spAutoFit/>
          </a:bodyPr>
          <a:lstStyle/>
          <a:p>
            <a:r>
              <a:rPr lang="en-US" altLang="zh-CN" sz="2000" b="1" dirty="0" smtClean="0"/>
              <a:t>2</a:t>
            </a:r>
            <a:r>
              <a:rPr lang="zh-CN" altLang="en-US" sz="2000" b="1" dirty="0" smtClean="0"/>
              <a:t>、项目中为啥要用 </a:t>
            </a:r>
            <a:r>
              <a:rPr lang="en-US" altLang="zh-CN" sz="2000" b="1" dirty="0" smtClean="0"/>
              <a:t>webpack </a:t>
            </a:r>
            <a:r>
              <a:rPr lang="zh-CN" altLang="en-US" sz="2000" b="1" dirty="0" smtClean="0"/>
              <a:t>？</a:t>
            </a:r>
            <a:endParaRPr lang="en-US" altLang="zh-CN" sz="2000" b="1" dirty="0" smtClean="0"/>
          </a:p>
        </p:txBody>
      </p:sp>
      <p:sp>
        <p:nvSpPr>
          <p:cNvPr id="9" name="文本框 8"/>
          <p:cNvSpPr txBox="1"/>
          <p:nvPr/>
        </p:nvSpPr>
        <p:spPr>
          <a:xfrm>
            <a:off x="1872761" y="1342399"/>
            <a:ext cx="1402948" cy="369332"/>
          </a:xfrm>
          <a:prstGeom prst="rect">
            <a:avLst/>
          </a:prstGeom>
          <a:noFill/>
        </p:spPr>
        <p:txBody>
          <a:bodyPr wrap="none" rtlCol="0">
            <a:spAutoFit/>
          </a:bodyPr>
          <a:lstStyle/>
          <a:p>
            <a:r>
              <a:rPr lang="en-US" altLang="zh-CN" dirty="0" smtClean="0"/>
              <a:t>2.1</a:t>
            </a:r>
            <a:r>
              <a:rPr lang="zh-CN" altLang="en-US" dirty="0" smtClean="0"/>
              <a:t>使用背景</a:t>
            </a:r>
            <a:endParaRPr lang="zh-CN" altLang="en-US" dirty="0"/>
          </a:p>
        </p:txBody>
      </p:sp>
      <p:sp>
        <p:nvSpPr>
          <p:cNvPr id="10" name="椭圆 9"/>
          <p:cNvSpPr/>
          <p:nvPr/>
        </p:nvSpPr>
        <p:spPr>
          <a:xfrm>
            <a:off x="2057399" y="2427272"/>
            <a:ext cx="1402948" cy="663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大前端</a:t>
            </a:r>
            <a:endParaRPr lang="zh-CN" altLang="en-US" dirty="0"/>
          </a:p>
        </p:txBody>
      </p:sp>
      <p:sp>
        <p:nvSpPr>
          <p:cNvPr id="12" name="右箭头 11"/>
          <p:cNvSpPr/>
          <p:nvPr/>
        </p:nvSpPr>
        <p:spPr>
          <a:xfrm>
            <a:off x="3627400" y="2609115"/>
            <a:ext cx="1058899" cy="298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823155" y="2369527"/>
            <a:ext cx="1384216" cy="778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前后端分离</a:t>
            </a:r>
            <a:endParaRPr lang="zh-CN" altLang="en-US" dirty="0"/>
          </a:p>
        </p:txBody>
      </p:sp>
      <p:sp>
        <p:nvSpPr>
          <p:cNvPr id="15" name="下箭头 14"/>
          <p:cNvSpPr/>
          <p:nvPr/>
        </p:nvSpPr>
        <p:spPr>
          <a:xfrm>
            <a:off x="5378982" y="3279530"/>
            <a:ext cx="272562" cy="835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823155" y="4233499"/>
            <a:ext cx="1384216" cy="778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本地开发构建</a:t>
            </a:r>
            <a:endParaRPr lang="zh-CN" altLang="en-US" dirty="0"/>
          </a:p>
        </p:txBody>
      </p:sp>
      <p:sp>
        <p:nvSpPr>
          <p:cNvPr id="17" name="右箭头 16"/>
          <p:cNvSpPr/>
          <p:nvPr/>
        </p:nvSpPr>
        <p:spPr>
          <a:xfrm>
            <a:off x="6304085" y="4485177"/>
            <a:ext cx="1292469" cy="274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693268" y="4233499"/>
            <a:ext cx="1565032" cy="778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Webpack</a:t>
            </a:r>
            <a:endParaRPr lang="zh-CN" altLang="en-US" dirty="0"/>
          </a:p>
        </p:txBody>
      </p:sp>
    </p:spTree>
    <p:extLst>
      <p:ext uri="{BB962C8B-B14F-4D97-AF65-F5344CB8AC3E}">
        <p14:creationId xmlns:p14="http://schemas.microsoft.com/office/powerpoint/2010/main" val="401192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05708" y="1150598"/>
            <a:ext cx="7400000" cy="3561905"/>
          </a:xfrm>
          <a:prstGeom prst="rect">
            <a:avLst/>
          </a:prstGeom>
        </p:spPr>
      </p:pic>
      <p:sp>
        <p:nvSpPr>
          <p:cNvPr id="6" name="文本框 5"/>
          <p:cNvSpPr txBox="1"/>
          <p:nvPr/>
        </p:nvSpPr>
        <p:spPr>
          <a:xfrm>
            <a:off x="1705708" y="5730319"/>
            <a:ext cx="7923964" cy="369332"/>
          </a:xfrm>
          <a:prstGeom prst="rect">
            <a:avLst/>
          </a:prstGeom>
          <a:noFill/>
        </p:spPr>
        <p:txBody>
          <a:bodyPr wrap="none" rtlCol="0">
            <a:spAutoFit/>
          </a:bodyPr>
          <a:lstStyle/>
          <a:p>
            <a:r>
              <a:rPr lang="en-US" altLang="zh-CN" dirty="0"/>
              <a:t>2</a:t>
            </a:r>
            <a:r>
              <a:rPr lang="zh-CN" altLang="en-US" dirty="0" smtClean="0"/>
              <a:t>、将</a:t>
            </a:r>
            <a:r>
              <a:rPr lang="zh-CN" altLang="en-US" dirty="0"/>
              <a:t>许多松散的模块按照依赖和规则打包成符合生产环境部署的前端资源。</a:t>
            </a:r>
            <a:endParaRPr lang="zh-CN" altLang="en-US" dirty="0"/>
          </a:p>
        </p:txBody>
      </p:sp>
      <p:sp>
        <p:nvSpPr>
          <p:cNvPr id="7" name="文本框 6"/>
          <p:cNvSpPr txBox="1"/>
          <p:nvPr/>
        </p:nvSpPr>
        <p:spPr>
          <a:xfrm>
            <a:off x="1705708" y="6270908"/>
            <a:ext cx="7923964" cy="369332"/>
          </a:xfrm>
          <a:prstGeom prst="rect">
            <a:avLst/>
          </a:prstGeom>
          <a:noFill/>
        </p:spPr>
        <p:txBody>
          <a:bodyPr wrap="none" rtlCol="0">
            <a:spAutoFit/>
          </a:bodyPr>
          <a:lstStyle/>
          <a:p>
            <a:r>
              <a:rPr lang="en-US" altLang="zh-CN" dirty="0" smtClean="0"/>
              <a:t>3</a:t>
            </a:r>
            <a:r>
              <a:rPr lang="zh-CN" altLang="en-US" dirty="0" smtClean="0"/>
              <a:t>、可以</a:t>
            </a:r>
            <a:r>
              <a:rPr lang="zh-CN" altLang="en-US" dirty="0"/>
              <a:t>将按需加载的模块进行代码分隔，等到实际需要的时候再异步加载。</a:t>
            </a:r>
            <a:endParaRPr lang="zh-CN" altLang="en-US" dirty="0"/>
          </a:p>
        </p:txBody>
      </p:sp>
      <p:sp>
        <p:nvSpPr>
          <p:cNvPr id="8" name="文本框 7"/>
          <p:cNvSpPr txBox="1"/>
          <p:nvPr/>
        </p:nvSpPr>
        <p:spPr>
          <a:xfrm>
            <a:off x="1705708" y="4912731"/>
            <a:ext cx="8515473" cy="646331"/>
          </a:xfrm>
          <a:prstGeom prst="rect">
            <a:avLst/>
          </a:prstGeom>
          <a:noFill/>
        </p:spPr>
        <p:txBody>
          <a:bodyPr wrap="none" rtlCol="0">
            <a:spAutoFit/>
          </a:bodyPr>
          <a:lstStyle/>
          <a:p>
            <a:r>
              <a:rPr lang="en-US" altLang="zh-CN" dirty="0" smtClean="0"/>
              <a:t>1</a:t>
            </a:r>
            <a:r>
              <a:rPr lang="zh-CN" altLang="en-US" dirty="0" smtClean="0"/>
              <a:t>、通过 </a:t>
            </a:r>
            <a:r>
              <a:rPr lang="en-US" altLang="zh-CN" dirty="0"/>
              <a:t>loader </a:t>
            </a:r>
            <a:r>
              <a:rPr lang="zh-CN" altLang="en-US" dirty="0"/>
              <a:t>的转换，任何形式的资源都可以视作模块</a:t>
            </a:r>
            <a:r>
              <a:rPr lang="zh-CN" altLang="en-US" dirty="0" smtClean="0"/>
              <a:t>，比如 </a:t>
            </a:r>
            <a:r>
              <a:rPr lang="en-US" altLang="zh-CN" dirty="0"/>
              <a:t>CommonJs </a:t>
            </a:r>
            <a:r>
              <a:rPr lang="zh-CN" altLang="en-US" dirty="0"/>
              <a:t>模块</a:t>
            </a:r>
            <a:r>
              <a:rPr lang="zh-CN" altLang="en-US" dirty="0" smtClean="0"/>
              <a:t>、</a:t>
            </a:r>
            <a:endParaRPr lang="en-US" altLang="zh-CN" dirty="0" smtClean="0"/>
          </a:p>
          <a:p>
            <a:r>
              <a:rPr lang="zh-CN" altLang="en-US" dirty="0" smtClean="0"/>
              <a:t> </a:t>
            </a:r>
            <a:r>
              <a:rPr lang="en-US" altLang="zh-CN" dirty="0"/>
              <a:t>AMD </a:t>
            </a:r>
            <a:r>
              <a:rPr lang="zh-CN" altLang="en-US" dirty="0"/>
              <a:t>模块、 </a:t>
            </a:r>
            <a:r>
              <a:rPr lang="en-US" altLang="zh-CN" dirty="0" smtClean="0"/>
              <a:t>ES6 </a:t>
            </a:r>
            <a:r>
              <a:rPr lang="zh-CN" altLang="en-US" dirty="0"/>
              <a:t>模块、</a:t>
            </a:r>
            <a:r>
              <a:rPr lang="en-US" altLang="zh-CN" dirty="0"/>
              <a:t>CSS</a:t>
            </a:r>
            <a:r>
              <a:rPr lang="zh-CN" altLang="en-US" dirty="0"/>
              <a:t>、图片、 </a:t>
            </a:r>
            <a:r>
              <a:rPr lang="en-US" altLang="zh-CN" dirty="0"/>
              <a:t>JSON</a:t>
            </a:r>
            <a:r>
              <a:rPr lang="zh-CN" altLang="en-US" dirty="0" smtClean="0"/>
              <a:t>、</a:t>
            </a:r>
            <a:r>
              <a:rPr lang="en-US" altLang="zh-CN" dirty="0" smtClean="0"/>
              <a:t>LESS </a:t>
            </a:r>
            <a:r>
              <a:rPr lang="zh-CN" altLang="en-US" dirty="0"/>
              <a:t>等。</a:t>
            </a:r>
            <a:endParaRPr lang="zh-CN" altLang="en-US" dirty="0"/>
          </a:p>
        </p:txBody>
      </p:sp>
      <p:sp>
        <p:nvSpPr>
          <p:cNvPr id="9" name="文本框 8"/>
          <p:cNvSpPr txBox="1"/>
          <p:nvPr/>
        </p:nvSpPr>
        <p:spPr>
          <a:xfrm>
            <a:off x="1310053" y="376820"/>
            <a:ext cx="2326278" cy="369332"/>
          </a:xfrm>
          <a:prstGeom prst="rect">
            <a:avLst/>
          </a:prstGeom>
          <a:noFill/>
        </p:spPr>
        <p:txBody>
          <a:bodyPr wrap="none" rtlCol="0">
            <a:spAutoFit/>
          </a:bodyPr>
          <a:lstStyle/>
          <a:p>
            <a:r>
              <a:rPr lang="en-US" altLang="zh-CN" dirty="0" smtClean="0"/>
              <a:t>2.2</a:t>
            </a:r>
            <a:r>
              <a:rPr lang="zh-CN" altLang="en-US" dirty="0" smtClean="0"/>
              <a:t>前端项目资源整合</a:t>
            </a:r>
            <a:endParaRPr lang="zh-CN" altLang="en-US" dirty="0"/>
          </a:p>
        </p:txBody>
      </p:sp>
    </p:spTree>
    <p:extLst>
      <p:ext uri="{BB962C8B-B14F-4D97-AF65-F5344CB8AC3E}">
        <p14:creationId xmlns:p14="http://schemas.microsoft.com/office/powerpoint/2010/main" val="55212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0269" y="272534"/>
            <a:ext cx="3480440" cy="369332"/>
          </a:xfrm>
          <a:prstGeom prst="rect">
            <a:avLst/>
          </a:prstGeom>
        </p:spPr>
        <p:txBody>
          <a:bodyPr wrap="none">
            <a:spAutoFit/>
          </a:bodyPr>
          <a:lstStyle/>
          <a:p>
            <a:r>
              <a:rPr lang="en-US" altLang="zh-CN" dirty="0" smtClean="0"/>
              <a:t>2.3</a:t>
            </a:r>
            <a:r>
              <a:rPr lang="zh-CN" altLang="en-US" dirty="0" smtClean="0"/>
              <a:t>、项目中遇到令人头疼的问题</a:t>
            </a:r>
            <a:endParaRPr lang="en-US" altLang="zh-CN" dirty="0"/>
          </a:p>
        </p:txBody>
      </p:sp>
      <p:sp>
        <p:nvSpPr>
          <p:cNvPr id="5" name="矩形 4"/>
          <p:cNvSpPr/>
          <p:nvPr/>
        </p:nvSpPr>
        <p:spPr>
          <a:xfrm>
            <a:off x="1570892" y="1019717"/>
            <a:ext cx="9111762" cy="3693319"/>
          </a:xfrm>
          <a:prstGeom prst="rect">
            <a:avLst/>
          </a:prstGeom>
        </p:spPr>
        <p:txBody>
          <a:bodyPr wrap="square">
            <a:spAutoFit/>
          </a:bodyPr>
          <a:lstStyle/>
          <a:p>
            <a:endParaRPr lang="en-US" altLang="zh-CN" dirty="0" smtClean="0">
              <a:solidFill>
                <a:srgbClr val="333333"/>
              </a:solidFill>
              <a:latin typeface="Helvetica Neue"/>
            </a:endParaRPr>
          </a:p>
          <a:p>
            <a:pPr>
              <a:buFont typeface="Arial" panose="020B0604020202020204" pitchFamily="34" charset="0"/>
              <a:buChar char="•"/>
            </a:pPr>
            <a:r>
              <a:rPr lang="zh-CN" altLang="en-US" dirty="0" smtClean="0">
                <a:solidFill>
                  <a:srgbClr val="333333"/>
                </a:solidFill>
                <a:latin typeface="Helvetica Neue"/>
              </a:rPr>
              <a:t>载入</a:t>
            </a:r>
            <a:r>
              <a:rPr lang="zh-CN" altLang="en-US" dirty="0">
                <a:solidFill>
                  <a:srgbClr val="333333"/>
                </a:solidFill>
                <a:latin typeface="Helvetica Neue"/>
              </a:rPr>
              <a:t>有问题的依赖</a:t>
            </a:r>
            <a:r>
              <a:rPr lang="zh-CN" altLang="en-US" dirty="0" smtClean="0">
                <a:solidFill>
                  <a:srgbClr val="333333"/>
                </a:solidFill>
                <a:latin typeface="Helvetica Neue"/>
              </a:rPr>
              <a:t>项</a:t>
            </a:r>
            <a:endParaRPr lang="en-US" altLang="zh-CN" dirty="0" smtClean="0">
              <a:solidFill>
                <a:srgbClr val="333333"/>
              </a:solidFill>
              <a:latin typeface="Helvetica Neue"/>
            </a:endParaRPr>
          </a:p>
          <a:p>
            <a:endParaRPr lang="zh-CN" altLang="en-US" dirty="0">
              <a:solidFill>
                <a:srgbClr val="333333"/>
              </a:solidFill>
              <a:latin typeface="Helvetica Neue"/>
            </a:endParaRPr>
          </a:p>
          <a:p>
            <a:pPr>
              <a:buFont typeface="Arial" panose="020B0604020202020204" pitchFamily="34" charset="0"/>
              <a:buChar char="•"/>
            </a:pPr>
            <a:r>
              <a:rPr lang="zh-CN" altLang="en-US" dirty="0">
                <a:solidFill>
                  <a:srgbClr val="333333"/>
                </a:solidFill>
                <a:latin typeface="Helvetica Neue"/>
              </a:rPr>
              <a:t>意外引入一些你不需要在生产中用上的 </a:t>
            </a:r>
            <a:r>
              <a:rPr lang="en-US" altLang="zh-CN" dirty="0">
                <a:solidFill>
                  <a:srgbClr val="333333"/>
                </a:solidFill>
                <a:latin typeface="Helvetica Neue"/>
              </a:rPr>
              <a:t>CSS </a:t>
            </a:r>
            <a:r>
              <a:rPr lang="zh-CN" altLang="en-US" dirty="0">
                <a:solidFill>
                  <a:srgbClr val="333333"/>
                </a:solidFill>
                <a:latin typeface="Helvetica Neue"/>
              </a:rPr>
              <a:t>样式表和 </a:t>
            </a:r>
            <a:r>
              <a:rPr lang="en-US" altLang="zh-CN" dirty="0">
                <a:solidFill>
                  <a:srgbClr val="333333"/>
                </a:solidFill>
                <a:latin typeface="Helvetica Neue"/>
              </a:rPr>
              <a:t>JS </a:t>
            </a:r>
            <a:r>
              <a:rPr lang="zh-CN" altLang="en-US" dirty="0">
                <a:solidFill>
                  <a:srgbClr val="333333"/>
                </a:solidFill>
                <a:latin typeface="Helvetica Neue"/>
              </a:rPr>
              <a:t>库，使项目</a:t>
            </a:r>
            <a:r>
              <a:rPr lang="zh-CN" altLang="en-US" dirty="0" smtClean="0">
                <a:solidFill>
                  <a:srgbClr val="333333"/>
                </a:solidFill>
                <a:latin typeface="Helvetica Neue"/>
              </a:rPr>
              <a:t>膨胀</a:t>
            </a:r>
            <a:endParaRPr lang="en-US" altLang="zh-CN" dirty="0" smtClean="0">
              <a:solidFill>
                <a:srgbClr val="333333"/>
              </a:solidFill>
              <a:latin typeface="Helvetica Neue"/>
            </a:endParaRPr>
          </a:p>
          <a:p>
            <a:endParaRPr lang="zh-CN" altLang="en-US" dirty="0">
              <a:solidFill>
                <a:srgbClr val="333333"/>
              </a:solidFill>
              <a:latin typeface="Helvetica Neue"/>
            </a:endParaRPr>
          </a:p>
          <a:p>
            <a:pPr>
              <a:buFont typeface="Arial" panose="020B0604020202020204" pitchFamily="34" charset="0"/>
              <a:buChar char="•"/>
            </a:pPr>
            <a:r>
              <a:rPr lang="zh-CN" altLang="en-US" dirty="0">
                <a:solidFill>
                  <a:srgbClr val="333333"/>
                </a:solidFill>
                <a:latin typeface="Helvetica Neue"/>
              </a:rPr>
              <a:t>意外</a:t>
            </a:r>
            <a:r>
              <a:rPr lang="zh-CN" altLang="en-US" dirty="0" smtClean="0">
                <a:solidFill>
                  <a:srgbClr val="333333"/>
                </a:solidFill>
                <a:latin typeface="Helvetica Neue"/>
              </a:rPr>
              <a:t>的多次加载同一个库</a:t>
            </a:r>
            <a:endParaRPr lang="en-US" altLang="zh-CN" dirty="0" smtClean="0">
              <a:solidFill>
                <a:srgbClr val="333333"/>
              </a:solidFill>
              <a:latin typeface="Helvetica Neue"/>
            </a:endParaRPr>
          </a:p>
          <a:p>
            <a:endParaRPr lang="zh-CN" altLang="en-US" dirty="0" smtClean="0">
              <a:solidFill>
                <a:srgbClr val="333333"/>
              </a:solidFill>
              <a:latin typeface="Helvetica Neue"/>
            </a:endParaRPr>
          </a:p>
          <a:p>
            <a:pPr>
              <a:buFont typeface="Arial" panose="020B0604020202020204" pitchFamily="34" charset="0"/>
              <a:buChar char="•"/>
            </a:pPr>
            <a:r>
              <a:rPr lang="zh-CN" altLang="en-US" dirty="0" smtClean="0">
                <a:solidFill>
                  <a:srgbClr val="333333"/>
                </a:solidFill>
                <a:latin typeface="Helvetica Neue"/>
              </a:rPr>
              <a:t>遇到作用域的问题 </a:t>
            </a:r>
            <a:r>
              <a:rPr lang="en-US" altLang="zh-CN" dirty="0" smtClean="0">
                <a:solidFill>
                  <a:srgbClr val="333333"/>
                </a:solidFill>
                <a:latin typeface="Helvetica Neue"/>
              </a:rPr>
              <a:t>—— CSS </a:t>
            </a:r>
            <a:r>
              <a:rPr lang="zh-CN" altLang="en-US" dirty="0" smtClean="0">
                <a:solidFill>
                  <a:srgbClr val="333333"/>
                </a:solidFill>
                <a:latin typeface="Helvetica Neue"/>
              </a:rPr>
              <a:t>和 </a:t>
            </a:r>
            <a:r>
              <a:rPr lang="en-US" altLang="zh-CN" dirty="0" smtClean="0">
                <a:solidFill>
                  <a:srgbClr val="333333"/>
                </a:solidFill>
                <a:latin typeface="Helvetica Neue"/>
              </a:rPr>
              <a:t>JavaScript </a:t>
            </a:r>
            <a:r>
              <a:rPr lang="zh-CN" altLang="en-US" dirty="0" smtClean="0">
                <a:solidFill>
                  <a:srgbClr val="333333"/>
                </a:solidFill>
                <a:latin typeface="Helvetica Neue"/>
              </a:rPr>
              <a:t>都会有</a:t>
            </a:r>
            <a:endParaRPr lang="en-US" altLang="zh-CN" dirty="0" smtClean="0">
              <a:solidFill>
                <a:srgbClr val="333333"/>
              </a:solidFill>
              <a:latin typeface="Helvetica Neue"/>
            </a:endParaRPr>
          </a:p>
          <a:p>
            <a:endParaRPr lang="zh-CN" altLang="en-US" dirty="0">
              <a:solidFill>
                <a:srgbClr val="333333"/>
              </a:solidFill>
              <a:latin typeface="Helvetica Neue"/>
            </a:endParaRPr>
          </a:p>
          <a:p>
            <a:pPr>
              <a:buFont typeface="Arial" panose="020B0604020202020204" pitchFamily="34" charset="0"/>
              <a:buChar char="•"/>
            </a:pPr>
            <a:r>
              <a:rPr lang="zh-CN" altLang="en-US" dirty="0" smtClean="0">
                <a:solidFill>
                  <a:srgbClr val="333333"/>
                </a:solidFill>
                <a:latin typeface="Helvetica Neue"/>
              </a:rPr>
              <a:t>依靠后端配置的项目（如环境配置、接口地址配置等等）</a:t>
            </a:r>
            <a:endParaRPr lang="en-US" altLang="zh-CN" dirty="0" smtClean="0">
              <a:solidFill>
                <a:srgbClr val="333333"/>
              </a:solidFill>
              <a:latin typeface="Helvetica Neue"/>
            </a:endParaRPr>
          </a:p>
          <a:p>
            <a:endParaRPr lang="zh-CN" altLang="en-US" dirty="0">
              <a:solidFill>
                <a:srgbClr val="333333"/>
              </a:solidFill>
              <a:latin typeface="Helvetica Neue"/>
            </a:endParaRPr>
          </a:p>
          <a:p>
            <a:pPr>
              <a:buFont typeface="Arial" panose="020B0604020202020204" pitchFamily="34" charset="0"/>
              <a:buChar char="•"/>
            </a:pPr>
            <a:r>
              <a:rPr lang="zh-CN" altLang="en-US" dirty="0" smtClean="0">
                <a:solidFill>
                  <a:srgbClr val="333333"/>
                </a:solidFill>
                <a:latin typeface="Helvetica Neue"/>
              </a:rPr>
              <a:t>优化旧项目资源，担心会把作用域、依赖项搞乱</a:t>
            </a:r>
            <a:endParaRPr lang="en-US" altLang="zh-CN" b="0" i="0" dirty="0">
              <a:solidFill>
                <a:srgbClr val="333333"/>
              </a:solidFill>
              <a:effectLst/>
              <a:latin typeface="Helvetica Neue"/>
            </a:endParaRPr>
          </a:p>
          <a:p>
            <a:pPr>
              <a:buFont typeface="Arial" panose="020B0604020202020204" pitchFamily="34" charset="0"/>
              <a:buChar char="•"/>
            </a:pPr>
            <a:endParaRPr lang="zh-CN" altLang="en-US" b="0" i="0" dirty="0">
              <a:solidFill>
                <a:srgbClr val="333333"/>
              </a:solidFill>
              <a:effectLst/>
              <a:latin typeface="Helvetica Neue"/>
            </a:endParaRPr>
          </a:p>
        </p:txBody>
      </p:sp>
      <p:sp>
        <p:nvSpPr>
          <p:cNvPr id="6" name="文本框 5"/>
          <p:cNvSpPr txBox="1"/>
          <p:nvPr/>
        </p:nvSpPr>
        <p:spPr>
          <a:xfrm>
            <a:off x="1679331" y="5090887"/>
            <a:ext cx="7986482" cy="369332"/>
          </a:xfrm>
          <a:prstGeom prst="rect">
            <a:avLst/>
          </a:prstGeom>
          <a:noFill/>
        </p:spPr>
        <p:txBody>
          <a:bodyPr wrap="none" rtlCol="0">
            <a:spAutoFit/>
          </a:bodyPr>
          <a:lstStyle/>
          <a:p>
            <a:r>
              <a:rPr lang="zh-CN" altLang="en-US" dirty="0" smtClean="0"/>
              <a:t>使用</a:t>
            </a:r>
            <a:r>
              <a:rPr lang="en-US" altLang="zh-CN" dirty="0" smtClean="0"/>
              <a:t>Webpack</a:t>
            </a:r>
            <a:r>
              <a:rPr lang="zh-CN" altLang="en-US" dirty="0" smtClean="0"/>
              <a:t>，可以解决上述的疑难杂症，这也是我们选择</a:t>
            </a:r>
            <a:r>
              <a:rPr lang="en-US" altLang="zh-CN" dirty="0" smtClean="0"/>
              <a:t>webpack</a:t>
            </a:r>
            <a:r>
              <a:rPr lang="zh-CN" altLang="en-US" dirty="0" smtClean="0"/>
              <a:t>的原因。</a:t>
            </a:r>
            <a:endParaRPr lang="zh-CN" altLang="en-US" dirty="0"/>
          </a:p>
        </p:txBody>
      </p:sp>
    </p:spTree>
    <p:extLst>
      <p:ext uri="{BB962C8B-B14F-4D97-AF65-F5344CB8AC3E}">
        <p14:creationId xmlns:p14="http://schemas.microsoft.com/office/powerpoint/2010/main" val="20018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016" y="527510"/>
            <a:ext cx="2124299" cy="400110"/>
          </a:xfrm>
          <a:prstGeom prst="rect">
            <a:avLst/>
          </a:prstGeom>
        </p:spPr>
        <p:txBody>
          <a:bodyPr wrap="none">
            <a:spAutoFit/>
          </a:bodyPr>
          <a:lstStyle/>
          <a:p>
            <a:r>
              <a:rPr lang="en-US" altLang="zh-CN" sz="2000" b="1" dirty="0"/>
              <a:t>3</a:t>
            </a:r>
            <a:r>
              <a:rPr lang="zh-CN" altLang="en-US" sz="2000" b="1" dirty="0"/>
              <a:t>、</a:t>
            </a:r>
            <a:r>
              <a:rPr lang="en-US" altLang="zh-CN" sz="2000" b="1" dirty="0"/>
              <a:t>webpack</a:t>
            </a:r>
            <a:r>
              <a:rPr lang="zh-CN" altLang="en-US" sz="2000" b="1" dirty="0"/>
              <a:t>配置</a:t>
            </a:r>
            <a:endParaRPr lang="en-US" altLang="zh-CN" sz="2000" b="1" dirty="0"/>
          </a:p>
        </p:txBody>
      </p:sp>
      <p:sp>
        <p:nvSpPr>
          <p:cNvPr id="5" name="文本框 4"/>
          <p:cNvSpPr txBox="1"/>
          <p:nvPr/>
        </p:nvSpPr>
        <p:spPr>
          <a:xfrm>
            <a:off x="1195754" y="1160587"/>
            <a:ext cx="7819769" cy="646331"/>
          </a:xfrm>
          <a:prstGeom prst="rect">
            <a:avLst/>
          </a:prstGeom>
          <a:noFill/>
        </p:spPr>
        <p:txBody>
          <a:bodyPr wrap="none" rtlCol="0">
            <a:spAutoFit/>
          </a:bodyPr>
          <a:lstStyle/>
          <a:p>
            <a:r>
              <a:rPr lang="zh-CN" altLang="en-US" dirty="0" smtClean="0"/>
              <a:t>核心概念：</a:t>
            </a:r>
            <a:endParaRPr lang="en-US" altLang="zh-CN" dirty="0" smtClean="0"/>
          </a:p>
          <a:p>
            <a:r>
              <a:rPr lang="en-US" altLang="zh-CN" dirty="0"/>
              <a:t> </a:t>
            </a:r>
            <a:r>
              <a:rPr lang="en-US" altLang="zh-CN" dirty="0" smtClean="0"/>
              <a:t>       entry</a:t>
            </a:r>
            <a:r>
              <a:rPr lang="zh-CN" altLang="en-US" dirty="0" smtClean="0"/>
              <a:t>（入口）、</a:t>
            </a:r>
            <a:r>
              <a:rPr lang="en-US" altLang="zh-CN" dirty="0" smtClean="0"/>
              <a:t>output</a:t>
            </a:r>
            <a:r>
              <a:rPr lang="zh-CN" altLang="en-US" dirty="0" smtClean="0"/>
              <a:t>（输出）、</a:t>
            </a:r>
            <a:r>
              <a:rPr lang="en-US" altLang="zh-CN" dirty="0" smtClean="0"/>
              <a:t>loader</a:t>
            </a:r>
            <a:r>
              <a:rPr lang="zh-CN" altLang="en-US" dirty="0" smtClean="0"/>
              <a:t>（加载器）、</a:t>
            </a:r>
            <a:r>
              <a:rPr lang="en-US" altLang="zh-CN" dirty="0" smtClean="0"/>
              <a:t>plugins</a:t>
            </a:r>
            <a:r>
              <a:rPr lang="zh-CN" altLang="en-US" dirty="0" smtClean="0"/>
              <a:t>（插件）</a:t>
            </a:r>
            <a:endParaRPr lang="zh-CN" altLang="en-US" dirty="0"/>
          </a:p>
        </p:txBody>
      </p:sp>
      <p:sp>
        <p:nvSpPr>
          <p:cNvPr id="6" name="文本框 5"/>
          <p:cNvSpPr txBox="1"/>
          <p:nvPr/>
        </p:nvSpPr>
        <p:spPr>
          <a:xfrm>
            <a:off x="1195754" y="1864035"/>
            <a:ext cx="7819769" cy="4247317"/>
          </a:xfrm>
          <a:prstGeom prst="rect">
            <a:avLst/>
          </a:prstGeom>
          <a:noFill/>
        </p:spPr>
        <p:txBody>
          <a:bodyPr wrap="square" rtlCol="0">
            <a:spAutoFit/>
          </a:bodyPr>
          <a:lstStyle/>
          <a:p>
            <a:r>
              <a:rPr lang="en-US" altLang="zh-CN" dirty="0" smtClean="0"/>
              <a:t>3.1   entry :  string | Array&lt;string&gt; | object</a:t>
            </a:r>
          </a:p>
          <a:p>
            <a:r>
              <a:rPr lang="zh-CN" altLang="en-US" dirty="0" smtClean="0"/>
              <a:t>入口文件配置</a:t>
            </a:r>
            <a:endParaRPr lang="en-US" altLang="zh-CN" dirty="0" smtClean="0"/>
          </a:p>
          <a:p>
            <a:r>
              <a:rPr lang="zh-CN" altLang="en-US" dirty="0" smtClean="0"/>
              <a:t>（</a:t>
            </a:r>
            <a:r>
              <a:rPr lang="en-US" altLang="zh-CN" dirty="0" smtClean="0"/>
              <a:t>1</a:t>
            </a:r>
            <a:r>
              <a:rPr lang="zh-CN" altLang="en-US" dirty="0" smtClean="0"/>
              <a:t>）单页应用配置</a:t>
            </a:r>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a:t>
            </a:r>
            <a:r>
              <a:rPr lang="en-US" altLang="zh-CN" dirty="0" smtClean="0"/>
              <a:t>2</a:t>
            </a:r>
            <a:r>
              <a:rPr lang="zh-CN" altLang="en-US" dirty="0" smtClean="0"/>
              <a:t>）多页应用配置</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8" name="图片 7"/>
          <p:cNvPicPr>
            <a:picLocks noChangeAspect="1"/>
          </p:cNvPicPr>
          <p:nvPr/>
        </p:nvPicPr>
        <p:blipFill>
          <a:blip r:embed="rId2"/>
          <a:stretch>
            <a:fillRect/>
          </a:stretch>
        </p:blipFill>
        <p:spPr>
          <a:xfrm>
            <a:off x="1819923" y="2903012"/>
            <a:ext cx="6571429" cy="1333333"/>
          </a:xfrm>
          <a:prstGeom prst="rect">
            <a:avLst/>
          </a:prstGeom>
        </p:spPr>
      </p:pic>
      <p:pic>
        <p:nvPicPr>
          <p:cNvPr id="9" name="图片 8"/>
          <p:cNvPicPr>
            <a:picLocks noChangeAspect="1"/>
          </p:cNvPicPr>
          <p:nvPr/>
        </p:nvPicPr>
        <p:blipFill>
          <a:blip r:embed="rId3"/>
          <a:stretch>
            <a:fillRect/>
          </a:stretch>
        </p:blipFill>
        <p:spPr>
          <a:xfrm>
            <a:off x="1819923" y="4707285"/>
            <a:ext cx="6561905" cy="1628571"/>
          </a:xfrm>
          <a:prstGeom prst="rect">
            <a:avLst/>
          </a:prstGeom>
        </p:spPr>
      </p:pic>
    </p:spTree>
    <p:extLst>
      <p:ext uri="{BB962C8B-B14F-4D97-AF65-F5344CB8AC3E}">
        <p14:creationId xmlns:p14="http://schemas.microsoft.com/office/powerpoint/2010/main" val="140497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6746" y="395626"/>
            <a:ext cx="8374646" cy="1200329"/>
          </a:xfrm>
          <a:prstGeom prst="rect">
            <a:avLst/>
          </a:prstGeom>
        </p:spPr>
        <p:txBody>
          <a:bodyPr wrap="square">
            <a:spAutoFit/>
          </a:bodyPr>
          <a:lstStyle/>
          <a:p>
            <a:r>
              <a:rPr lang="en-US" altLang="zh-CN" dirty="0" smtClean="0"/>
              <a:t>3.2    output </a:t>
            </a:r>
            <a:endParaRPr lang="en-US" altLang="zh-CN" dirty="0"/>
          </a:p>
          <a:p>
            <a:r>
              <a:rPr lang="en-US" altLang="zh-CN" dirty="0" smtClean="0"/>
              <a:t>filename </a:t>
            </a:r>
            <a:r>
              <a:rPr lang="zh-CN" altLang="en-US" dirty="0" smtClean="0"/>
              <a:t>： 输出文件名称格式</a:t>
            </a:r>
            <a:endParaRPr lang="en-US" altLang="zh-CN" dirty="0" smtClean="0"/>
          </a:p>
          <a:p>
            <a:r>
              <a:rPr lang="en-US" altLang="zh-CN" dirty="0" smtClean="0"/>
              <a:t>path </a:t>
            </a:r>
            <a:r>
              <a:rPr lang="zh-CN" altLang="en-US" dirty="0" smtClean="0"/>
              <a:t>：输出路径</a:t>
            </a:r>
            <a:endParaRPr lang="en-US" altLang="zh-CN" dirty="0" smtClean="0"/>
          </a:p>
          <a:p>
            <a:r>
              <a:rPr lang="en-US" altLang="zh-CN" dirty="0" smtClean="0"/>
              <a:t>publicPath </a:t>
            </a:r>
            <a:r>
              <a:rPr lang="zh-CN" altLang="en-US" dirty="0" smtClean="0"/>
              <a:t>：设置输出资源的相对路径（灰常有用）</a:t>
            </a:r>
            <a:endParaRPr lang="zh-CN" altLang="en-US" dirty="0"/>
          </a:p>
        </p:txBody>
      </p:sp>
      <p:pic>
        <p:nvPicPr>
          <p:cNvPr id="5" name="图片 4"/>
          <p:cNvPicPr>
            <a:picLocks noChangeAspect="1"/>
          </p:cNvPicPr>
          <p:nvPr/>
        </p:nvPicPr>
        <p:blipFill>
          <a:blip r:embed="rId2"/>
          <a:stretch>
            <a:fillRect/>
          </a:stretch>
        </p:blipFill>
        <p:spPr>
          <a:xfrm>
            <a:off x="1118489" y="1815675"/>
            <a:ext cx="6438095" cy="1028571"/>
          </a:xfrm>
          <a:prstGeom prst="rect">
            <a:avLst/>
          </a:prstGeom>
        </p:spPr>
      </p:pic>
    </p:spTree>
    <p:extLst>
      <p:ext uri="{BB962C8B-B14F-4D97-AF65-F5344CB8AC3E}">
        <p14:creationId xmlns:p14="http://schemas.microsoft.com/office/powerpoint/2010/main" val="5924443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424</Words>
  <Application>Microsoft Office PowerPoint</Application>
  <PresentationFormat>宽屏</PresentationFormat>
  <Paragraphs>61</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Helvetica Neue</vt:lpstr>
      <vt:lpstr>等线</vt:lpstr>
      <vt:lpstr>等线 Light</vt:lpstr>
      <vt:lpstr>Arial</vt:lpstr>
      <vt:lpstr>Office 主题​​</vt:lpstr>
      <vt:lpstr>Webpack模块化管理</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Webpack项目管理</dc:title>
  <dc:creator>zws张文书</dc:creator>
  <cp:lastModifiedBy>zws张文书</cp:lastModifiedBy>
  <cp:revision>88</cp:revision>
  <dcterms:created xsi:type="dcterms:W3CDTF">2017-10-19T09:45:35Z</dcterms:created>
  <dcterms:modified xsi:type="dcterms:W3CDTF">2017-10-27T08:05:18Z</dcterms:modified>
</cp:coreProperties>
</file>