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C5E2"/>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235" autoAdjust="0"/>
  </p:normalViewPr>
  <p:slideViewPr>
    <p:cSldViewPr snapToGrid="0">
      <p:cViewPr varScale="1">
        <p:scale>
          <a:sx n="90" d="100"/>
          <a:sy n="90" d="100"/>
        </p:scale>
        <p:origin x="13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mey\OneDrive\Desktop\USD%20Analytics\Capstone%20Project\Project\01-data\02%20analysis-data\earthquakes_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California Earthquake Distribution</a:t>
            </a:r>
          </a:p>
          <a:p>
            <a:pPr>
              <a:defRPr/>
            </a:pPr>
            <a:r>
              <a:rPr lang="en-US" baseline="0"/>
              <a:t> </a:t>
            </a:r>
            <a:r>
              <a:rPr lang="en-US" sz="1000" baseline="0"/>
              <a:t>6/25/2021 - 7/25/2021</a:t>
            </a:r>
            <a:endParaRPr lang="en-US" sz="10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'Question 4'!$B$2</c:f>
              <c:strCache>
                <c:ptCount val="1"/>
                <c:pt idx="0">
                  <c:v>Count</c:v>
                </c:pt>
              </c:strCache>
            </c:strRef>
          </c:tx>
          <c:spPr>
            <a:solidFill>
              <a:schemeClr val="accent1"/>
            </a:solidFill>
            <a:ln>
              <a:noFill/>
            </a:ln>
            <a:effectLst/>
          </c:spPr>
          <c:invertIfNegative val="0"/>
          <c:cat>
            <c:strRef>
              <c:f>'Question 4'!$A$3:$A$10</c:f>
              <c:strCache>
                <c:ptCount val="8"/>
                <c:pt idx="0">
                  <c:v>Neg</c:v>
                </c:pt>
                <c:pt idx="1">
                  <c:v>0 - 1</c:v>
                </c:pt>
                <c:pt idx="2">
                  <c:v>1 - 2</c:v>
                </c:pt>
                <c:pt idx="3">
                  <c:v>2 - 3</c:v>
                </c:pt>
                <c:pt idx="4">
                  <c:v>3 - 4</c:v>
                </c:pt>
                <c:pt idx="5">
                  <c:v>4 - 5</c:v>
                </c:pt>
                <c:pt idx="6">
                  <c:v>5 - 6</c:v>
                </c:pt>
                <c:pt idx="7">
                  <c:v>6 - 7</c:v>
                </c:pt>
              </c:strCache>
            </c:strRef>
          </c:cat>
          <c:val>
            <c:numRef>
              <c:f>'Question 4'!$B$3:$B$10</c:f>
              <c:numCache>
                <c:formatCode>General</c:formatCode>
                <c:ptCount val="8"/>
                <c:pt idx="0">
                  <c:v>88</c:v>
                </c:pt>
                <c:pt idx="1">
                  <c:v>2269</c:v>
                </c:pt>
                <c:pt idx="2">
                  <c:v>2159</c:v>
                </c:pt>
                <c:pt idx="3">
                  <c:v>547</c:v>
                </c:pt>
                <c:pt idx="4">
                  <c:v>53</c:v>
                </c:pt>
                <c:pt idx="5">
                  <c:v>8</c:v>
                </c:pt>
                <c:pt idx="6">
                  <c:v>2</c:v>
                </c:pt>
                <c:pt idx="7">
                  <c:v>1</c:v>
                </c:pt>
              </c:numCache>
            </c:numRef>
          </c:val>
          <c:extLst>
            <c:ext xmlns:c16="http://schemas.microsoft.com/office/drawing/2014/chart" uri="{C3380CC4-5D6E-409C-BE32-E72D297353CC}">
              <c16:uniqueId val="{00000000-94AB-4E6B-8749-56A8A2E2DAC4}"/>
            </c:ext>
          </c:extLst>
        </c:ser>
        <c:dLbls>
          <c:showLegendKey val="0"/>
          <c:showVal val="0"/>
          <c:showCatName val="0"/>
          <c:showSerName val="0"/>
          <c:showPercent val="0"/>
          <c:showBubbleSize val="0"/>
        </c:dLbls>
        <c:gapWidth val="0"/>
        <c:overlap val="-27"/>
        <c:axId val="2134342160"/>
        <c:axId val="2134345488"/>
      </c:barChart>
      <c:catAx>
        <c:axId val="21343421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Earthquake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45488"/>
        <c:crosses val="autoZero"/>
        <c:auto val="1"/>
        <c:lblAlgn val="ctr"/>
        <c:lblOffset val="100"/>
        <c:noMultiLvlLbl val="0"/>
      </c:catAx>
      <c:valAx>
        <c:axId val="21343454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Earthquakes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42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8E89A-58B1-46F8-A024-FD6A424377DE}" type="datetimeFigureOut">
              <a:rPr lang="en-US" smtClean="0"/>
              <a:t>8/14/2022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CBFE3-EA86-418B-BDC7-C873FB25F2E8}" type="slidenum">
              <a:rPr lang="en-US" smtClean="0"/>
              <a:t>‹#›</a:t>
            </a:fld>
            <a:endParaRPr lang="en-US"/>
          </a:p>
        </p:txBody>
      </p:sp>
    </p:spTree>
    <p:extLst>
      <p:ext uri="{BB962C8B-B14F-4D97-AF65-F5344CB8AC3E}">
        <p14:creationId xmlns:p14="http://schemas.microsoft.com/office/powerpoint/2010/main" val="2760757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10: CA, AK, MT, HI, NV, OK, PR, TX, WA, NM</a:t>
            </a:r>
          </a:p>
        </p:txBody>
      </p:sp>
      <p:sp>
        <p:nvSpPr>
          <p:cNvPr id="4" name="Slide Number Placeholder 3"/>
          <p:cNvSpPr>
            <a:spLocks noGrp="1"/>
          </p:cNvSpPr>
          <p:nvPr>
            <p:ph type="sldNum" sz="quarter" idx="5"/>
          </p:nvPr>
        </p:nvSpPr>
        <p:spPr/>
        <p:txBody>
          <a:bodyPr/>
          <a:lstStyle/>
          <a:p>
            <a:fld id="{833CBFE3-EA86-418B-BDC7-C873FB25F2E8}" type="slidenum">
              <a:rPr lang="en-US" smtClean="0"/>
              <a:t>2</a:t>
            </a:fld>
            <a:endParaRPr lang="en-US"/>
          </a:p>
        </p:txBody>
      </p:sp>
    </p:spTree>
    <p:extLst>
      <p:ext uri="{BB962C8B-B14F-4D97-AF65-F5344CB8AC3E}">
        <p14:creationId xmlns:p14="http://schemas.microsoft.com/office/powerpoint/2010/main" val="867984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CBFE3-EA86-418B-BDC7-C873FB25F2E8}" type="slidenum">
              <a:rPr lang="en-US" smtClean="0"/>
              <a:t>11</a:t>
            </a:fld>
            <a:endParaRPr lang="en-US"/>
          </a:p>
        </p:txBody>
      </p:sp>
    </p:spTree>
    <p:extLst>
      <p:ext uri="{BB962C8B-B14F-4D97-AF65-F5344CB8AC3E}">
        <p14:creationId xmlns:p14="http://schemas.microsoft.com/office/powerpoint/2010/main" val="79918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CBFE3-EA86-418B-BDC7-C873FB25F2E8}" type="slidenum">
              <a:rPr lang="en-US" smtClean="0"/>
              <a:t>3</a:t>
            </a:fld>
            <a:endParaRPr lang="en-US"/>
          </a:p>
        </p:txBody>
      </p:sp>
    </p:spTree>
    <p:extLst>
      <p:ext uri="{BB962C8B-B14F-4D97-AF65-F5344CB8AC3E}">
        <p14:creationId xmlns:p14="http://schemas.microsoft.com/office/powerpoint/2010/main" val="336606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64 or about 1.2% of earthquakes occurring in California during the observed period were magnitude 3 or greater. Their average depth was around 5.7 miles and average magnitude was 3.54. This is not enough energy to cause any structural damage to buildings.</a:t>
            </a:r>
          </a:p>
        </p:txBody>
      </p:sp>
      <p:sp>
        <p:nvSpPr>
          <p:cNvPr id="4" name="Slide Number Placeholder 3"/>
          <p:cNvSpPr>
            <a:spLocks noGrp="1"/>
          </p:cNvSpPr>
          <p:nvPr>
            <p:ph type="sldNum" sz="quarter" idx="5"/>
          </p:nvPr>
        </p:nvSpPr>
        <p:spPr/>
        <p:txBody>
          <a:bodyPr/>
          <a:lstStyle/>
          <a:p>
            <a:fld id="{833CBFE3-EA86-418B-BDC7-C873FB25F2E8}" type="slidenum">
              <a:rPr lang="en-US" smtClean="0"/>
              <a:t>4</a:t>
            </a:fld>
            <a:endParaRPr lang="en-US"/>
          </a:p>
        </p:txBody>
      </p:sp>
    </p:spTree>
    <p:extLst>
      <p:ext uri="{BB962C8B-B14F-4D97-AF65-F5344CB8AC3E}">
        <p14:creationId xmlns:p14="http://schemas.microsoft.com/office/powerpoint/2010/main" val="155075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USGS “There is not one magnitude above which damage will occur. It depends on other variables, such as the distance from the earthquake, what type of soil you are on, building construction, etc. That being said, damage does not usually occur until the earthquake magnitude reaches somewhere above 4 or 5.” (USGS FAQ, 2022)</a:t>
            </a:r>
          </a:p>
        </p:txBody>
      </p:sp>
      <p:sp>
        <p:nvSpPr>
          <p:cNvPr id="4" name="Slide Number Placeholder 3"/>
          <p:cNvSpPr>
            <a:spLocks noGrp="1"/>
          </p:cNvSpPr>
          <p:nvPr>
            <p:ph type="sldNum" sz="quarter" idx="5"/>
          </p:nvPr>
        </p:nvSpPr>
        <p:spPr/>
        <p:txBody>
          <a:bodyPr/>
          <a:lstStyle/>
          <a:p>
            <a:fld id="{833CBFE3-EA86-418B-BDC7-C873FB25F2E8}" type="slidenum">
              <a:rPr lang="en-US" smtClean="0"/>
              <a:t>5</a:t>
            </a:fld>
            <a:endParaRPr lang="en-US"/>
          </a:p>
        </p:txBody>
      </p:sp>
    </p:spTree>
    <p:extLst>
      <p:ext uri="{BB962C8B-B14F-4D97-AF65-F5344CB8AC3E}">
        <p14:creationId xmlns:p14="http://schemas.microsoft.com/office/powerpoint/2010/main" val="1060579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California Earthquake Authority has a well-designed timeline of all major earthquakes occurring in California dating all the way back to the 1800’s. There have been 22 significant earthquakes in California since the year 2000. One of them, the Antelope Valley with magnitude 6.0 occurred within the observed data.</a:t>
            </a:r>
          </a:p>
        </p:txBody>
      </p:sp>
      <p:sp>
        <p:nvSpPr>
          <p:cNvPr id="4" name="Slide Number Placeholder 3"/>
          <p:cNvSpPr>
            <a:spLocks noGrp="1"/>
          </p:cNvSpPr>
          <p:nvPr>
            <p:ph type="sldNum" sz="quarter" idx="5"/>
          </p:nvPr>
        </p:nvSpPr>
        <p:spPr/>
        <p:txBody>
          <a:bodyPr/>
          <a:lstStyle/>
          <a:p>
            <a:fld id="{833CBFE3-EA86-418B-BDC7-C873FB25F2E8}" type="slidenum">
              <a:rPr lang="en-US" smtClean="0"/>
              <a:t>6</a:t>
            </a:fld>
            <a:endParaRPr lang="en-US"/>
          </a:p>
        </p:txBody>
      </p:sp>
    </p:spTree>
    <p:extLst>
      <p:ext uri="{BB962C8B-B14F-4D97-AF65-F5344CB8AC3E}">
        <p14:creationId xmlns:p14="http://schemas.microsoft.com/office/powerpoint/2010/main" val="3395793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Only .21% are greater than 4.</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4 - 5</a:t>
            </a:r>
            <a:r>
              <a:rPr lang="en-US" dirty="0"/>
              <a:t> 	</a:t>
            </a:r>
            <a:r>
              <a:rPr lang="en-US" sz="1800" b="0" i="0" u="none" strike="noStrike" dirty="0">
                <a:solidFill>
                  <a:srgbClr val="000000"/>
                </a:solidFill>
                <a:effectLst/>
                <a:latin typeface="Calibri" panose="020F0502020204030204" pitchFamily="34" charset="0"/>
              </a:rPr>
              <a:t>8</a:t>
            </a:r>
            <a:r>
              <a:rPr lang="en-US" dirty="0"/>
              <a:t> 	</a:t>
            </a:r>
            <a:r>
              <a:rPr lang="en-US" sz="1800" b="0" i="0" u="none" strike="noStrike" dirty="0">
                <a:solidFill>
                  <a:srgbClr val="000000"/>
                </a:solidFill>
                <a:effectLst/>
                <a:latin typeface="Calibri" panose="020F0502020204030204" pitchFamily="34" charset="0"/>
              </a:rPr>
              <a:t>0.16%</a:t>
            </a:r>
            <a:r>
              <a:rPr lang="en-US" dirty="0"/>
              <a:t> </a:t>
            </a:r>
          </a:p>
          <a:p>
            <a:r>
              <a:rPr lang="en-US" sz="1800" b="0" i="0" u="none" strike="noStrike" dirty="0">
                <a:solidFill>
                  <a:srgbClr val="000000"/>
                </a:solidFill>
                <a:effectLst/>
                <a:latin typeface="Calibri" panose="020F0502020204030204" pitchFamily="34" charset="0"/>
              </a:rPr>
              <a:t>5 - 6</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0.04%</a:t>
            </a:r>
            <a:r>
              <a:rPr lang="en-US" dirty="0"/>
              <a:t> </a:t>
            </a:r>
          </a:p>
          <a:p>
            <a:r>
              <a:rPr lang="en-US" sz="1800" b="0" i="0" u="none" strike="noStrike" dirty="0">
                <a:solidFill>
                  <a:srgbClr val="000000"/>
                </a:solidFill>
                <a:effectLst/>
                <a:latin typeface="Calibri" panose="020F0502020204030204" pitchFamily="34" charset="0"/>
              </a:rPr>
              <a:t>6 - 7</a:t>
            </a:r>
            <a:r>
              <a:rPr lang="en-US" dirty="0"/>
              <a:t> 	</a:t>
            </a:r>
            <a:r>
              <a:rPr lang="en-US" sz="1800" b="0" i="0" u="none" strike="noStrike" dirty="0">
                <a:solidFill>
                  <a:srgbClr val="000000"/>
                </a:solidFill>
                <a:effectLst/>
                <a:latin typeface="Calibri" panose="020F0502020204030204" pitchFamily="34" charset="0"/>
              </a:rPr>
              <a:t>1</a:t>
            </a:r>
            <a:r>
              <a:rPr lang="en-US" dirty="0"/>
              <a:t> 	</a:t>
            </a:r>
            <a:r>
              <a:rPr lang="en-US" sz="1800" b="0" i="0" u="none" strike="noStrike" dirty="0">
                <a:solidFill>
                  <a:srgbClr val="000000"/>
                </a:solidFill>
                <a:effectLst/>
                <a:latin typeface="Calibri" panose="020F0502020204030204" pitchFamily="34" charset="0"/>
              </a:rPr>
              <a:t>0.02%</a:t>
            </a:r>
            <a:r>
              <a:rPr lang="en-US" dirty="0"/>
              <a:t> </a:t>
            </a:r>
          </a:p>
          <a:p>
            <a:endParaRPr lang="en-US" dirty="0"/>
          </a:p>
        </p:txBody>
      </p:sp>
      <p:sp>
        <p:nvSpPr>
          <p:cNvPr id="4" name="Slide Number Placeholder 3"/>
          <p:cNvSpPr>
            <a:spLocks noGrp="1"/>
          </p:cNvSpPr>
          <p:nvPr>
            <p:ph type="sldNum" sz="quarter" idx="5"/>
          </p:nvPr>
        </p:nvSpPr>
        <p:spPr/>
        <p:txBody>
          <a:bodyPr/>
          <a:lstStyle/>
          <a:p>
            <a:fld id="{833CBFE3-EA86-418B-BDC7-C873FB25F2E8}" type="slidenum">
              <a:rPr lang="en-US" smtClean="0"/>
              <a:t>7</a:t>
            </a:fld>
            <a:endParaRPr lang="en-US"/>
          </a:p>
        </p:txBody>
      </p:sp>
    </p:spTree>
    <p:extLst>
      <p:ext uri="{BB962C8B-B14F-4D97-AF65-F5344CB8AC3E}">
        <p14:creationId xmlns:p14="http://schemas.microsoft.com/office/powerpoint/2010/main" val="38324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an analysis by FEMA 61% of annualized earthquake loss, which amounts to 3.74 $B, occurs in California.</a:t>
            </a:r>
          </a:p>
        </p:txBody>
      </p:sp>
      <p:sp>
        <p:nvSpPr>
          <p:cNvPr id="4" name="Slide Number Placeholder 3"/>
          <p:cNvSpPr>
            <a:spLocks noGrp="1"/>
          </p:cNvSpPr>
          <p:nvPr>
            <p:ph type="sldNum" sz="quarter" idx="5"/>
          </p:nvPr>
        </p:nvSpPr>
        <p:spPr/>
        <p:txBody>
          <a:bodyPr/>
          <a:lstStyle/>
          <a:p>
            <a:fld id="{833CBFE3-EA86-418B-BDC7-C873FB25F2E8}" type="slidenum">
              <a:rPr lang="en-US" smtClean="0"/>
              <a:t>8</a:t>
            </a:fld>
            <a:endParaRPr lang="en-US"/>
          </a:p>
        </p:txBody>
      </p:sp>
    </p:spTree>
    <p:extLst>
      <p:ext uri="{BB962C8B-B14F-4D97-AF65-F5344CB8AC3E}">
        <p14:creationId xmlns:p14="http://schemas.microsoft.com/office/powerpoint/2010/main" val="568401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EXPECTED EARTHQUAKE PERFORMANCE OF BUILDINGS DESIGNED TO THE CALIFORNIA BUILDING CODE</a:t>
            </a:r>
          </a:p>
          <a:p>
            <a:r>
              <a:rPr lang="en-US" dirty="0"/>
              <a:t>The California Building Code is a minimum requirement intended to protect life safety and prevent collapse. It allows damage, which means buildings may not be habitable or functional after a moderate or large earthquake. </a:t>
            </a:r>
          </a:p>
          <a:p>
            <a:endParaRPr lang="en-US" dirty="0"/>
          </a:p>
          <a:p>
            <a:r>
              <a:rPr lang="en-US" dirty="0"/>
              <a:t>PEER - Pacific Earthquake Engineering Research Center, headquartered at the University of California, Berkeley. </a:t>
            </a:r>
          </a:p>
        </p:txBody>
      </p:sp>
      <p:sp>
        <p:nvSpPr>
          <p:cNvPr id="4" name="Slide Number Placeholder 3"/>
          <p:cNvSpPr>
            <a:spLocks noGrp="1"/>
          </p:cNvSpPr>
          <p:nvPr>
            <p:ph type="sldNum" sz="quarter" idx="5"/>
          </p:nvPr>
        </p:nvSpPr>
        <p:spPr/>
        <p:txBody>
          <a:bodyPr/>
          <a:lstStyle/>
          <a:p>
            <a:fld id="{833CBFE3-EA86-418B-BDC7-C873FB25F2E8}" type="slidenum">
              <a:rPr lang="en-US" smtClean="0"/>
              <a:t>9</a:t>
            </a:fld>
            <a:endParaRPr lang="en-US"/>
          </a:p>
        </p:txBody>
      </p:sp>
    </p:spTree>
    <p:extLst>
      <p:ext uri="{BB962C8B-B14F-4D97-AF65-F5344CB8AC3E}">
        <p14:creationId xmlns:p14="http://schemas.microsoft.com/office/powerpoint/2010/main" val="2176840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CBFE3-EA86-418B-BDC7-C873FB25F2E8}" type="slidenum">
              <a:rPr lang="en-US" smtClean="0"/>
              <a:t>10</a:t>
            </a:fld>
            <a:endParaRPr lang="en-US"/>
          </a:p>
        </p:txBody>
      </p:sp>
    </p:spTree>
    <p:extLst>
      <p:ext uri="{BB962C8B-B14F-4D97-AF65-F5344CB8AC3E}">
        <p14:creationId xmlns:p14="http://schemas.microsoft.com/office/powerpoint/2010/main" val="190196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7F04-C5A6-6DC7-F4AD-36E66CE6A4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DA44B9-71BA-A940-AFFB-211ECEB2DB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FF785-7250-A5F8-7FBE-8F94544FB162}"/>
              </a:ext>
            </a:extLst>
          </p:cNvPr>
          <p:cNvSpPr>
            <a:spLocks noGrp="1"/>
          </p:cNvSpPr>
          <p:nvPr>
            <p:ph type="dt" sz="half" idx="10"/>
          </p:nvPr>
        </p:nvSpPr>
        <p:spPr/>
        <p:txBody>
          <a:bodyPr/>
          <a:lstStyle/>
          <a:p>
            <a:fld id="{4144A433-8000-49FD-AC26-4CE87D50A3C4}" type="datetimeFigureOut">
              <a:rPr lang="en-US" smtClean="0"/>
              <a:t>8/13/2022</a:t>
            </a:fld>
            <a:endParaRPr lang="en-US"/>
          </a:p>
        </p:txBody>
      </p:sp>
      <p:sp>
        <p:nvSpPr>
          <p:cNvPr id="5" name="Footer Placeholder 4">
            <a:extLst>
              <a:ext uri="{FF2B5EF4-FFF2-40B4-BE49-F238E27FC236}">
                <a16:creationId xmlns:a16="http://schemas.microsoft.com/office/drawing/2014/main" id="{1EEAED44-F7BF-5996-FD8D-A05AFEC71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B393B-5D63-F472-EFAA-F177879A2366}"/>
              </a:ext>
            </a:extLst>
          </p:cNvPr>
          <p:cNvSpPr>
            <a:spLocks noGrp="1"/>
          </p:cNvSpPr>
          <p:nvPr>
            <p:ph type="sldNum" sz="quarter" idx="12"/>
          </p:nvPr>
        </p:nvSpPr>
        <p:spPr/>
        <p:txBody>
          <a:bodyPr/>
          <a:lstStyle/>
          <a:p>
            <a:fld id="{0692AAD1-CDDB-4552-8785-89D6EA1D3D7D}" type="slidenum">
              <a:rPr lang="en-US" smtClean="0"/>
              <a:t>‹#›</a:t>
            </a:fld>
            <a:endParaRPr lang="en-US"/>
          </a:p>
        </p:txBody>
      </p:sp>
    </p:spTree>
    <p:extLst>
      <p:ext uri="{BB962C8B-B14F-4D97-AF65-F5344CB8AC3E}">
        <p14:creationId xmlns:p14="http://schemas.microsoft.com/office/powerpoint/2010/main" val="360824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EC68-3FB2-7BFE-60B3-FC733510A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E2ED6C-64A2-879A-3C2A-D5A8D60E8B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55D7B-016E-2B6C-86C0-4D51E49CD982}"/>
              </a:ext>
            </a:extLst>
          </p:cNvPr>
          <p:cNvSpPr>
            <a:spLocks noGrp="1"/>
          </p:cNvSpPr>
          <p:nvPr>
            <p:ph type="dt" sz="half" idx="10"/>
          </p:nvPr>
        </p:nvSpPr>
        <p:spPr/>
        <p:txBody>
          <a:bodyPr/>
          <a:lstStyle/>
          <a:p>
            <a:fld id="{4144A433-8000-49FD-AC26-4CE87D50A3C4}" type="datetimeFigureOut">
              <a:rPr lang="en-US" smtClean="0"/>
              <a:t>8/13/2022</a:t>
            </a:fld>
            <a:endParaRPr lang="en-US"/>
          </a:p>
        </p:txBody>
      </p:sp>
      <p:sp>
        <p:nvSpPr>
          <p:cNvPr id="5" name="Footer Placeholder 4">
            <a:extLst>
              <a:ext uri="{FF2B5EF4-FFF2-40B4-BE49-F238E27FC236}">
                <a16:creationId xmlns:a16="http://schemas.microsoft.com/office/drawing/2014/main" id="{C53D6706-7ADF-AB17-F8AE-D27D9ADD6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4099E-FABA-D6B4-817E-43EC236D9FDC}"/>
              </a:ext>
            </a:extLst>
          </p:cNvPr>
          <p:cNvSpPr>
            <a:spLocks noGrp="1"/>
          </p:cNvSpPr>
          <p:nvPr>
            <p:ph type="sldNum" sz="quarter" idx="12"/>
          </p:nvPr>
        </p:nvSpPr>
        <p:spPr/>
        <p:txBody>
          <a:bodyPr/>
          <a:lstStyle/>
          <a:p>
            <a:fld id="{0692AAD1-CDDB-4552-8785-89D6EA1D3D7D}" type="slidenum">
              <a:rPr lang="en-US" smtClean="0"/>
              <a:t>‹#›</a:t>
            </a:fld>
            <a:endParaRPr lang="en-US"/>
          </a:p>
        </p:txBody>
      </p:sp>
    </p:spTree>
    <p:extLst>
      <p:ext uri="{BB962C8B-B14F-4D97-AF65-F5344CB8AC3E}">
        <p14:creationId xmlns:p14="http://schemas.microsoft.com/office/powerpoint/2010/main" val="3323105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388F51-2247-DD23-3922-38D8511F90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7BF0C-107F-5BC6-17AE-4F88F30EBB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57739-1086-325F-F16C-935E5BC10582}"/>
              </a:ext>
            </a:extLst>
          </p:cNvPr>
          <p:cNvSpPr>
            <a:spLocks noGrp="1"/>
          </p:cNvSpPr>
          <p:nvPr>
            <p:ph type="dt" sz="half" idx="10"/>
          </p:nvPr>
        </p:nvSpPr>
        <p:spPr/>
        <p:txBody>
          <a:bodyPr/>
          <a:lstStyle/>
          <a:p>
            <a:fld id="{4144A433-8000-49FD-AC26-4CE87D50A3C4}" type="datetimeFigureOut">
              <a:rPr lang="en-US" smtClean="0"/>
              <a:t>8/13/2022</a:t>
            </a:fld>
            <a:endParaRPr lang="en-US"/>
          </a:p>
        </p:txBody>
      </p:sp>
      <p:sp>
        <p:nvSpPr>
          <p:cNvPr id="5" name="Footer Placeholder 4">
            <a:extLst>
              <a:ext uri="{FF2B5EF4-FFF2-40B4-BE49-F238E27FC236}">
                <a16:creationId xmlns:a16="http://schemas.microsoft.com/office/drawing/2014/main" id="{75F6F5D3-B9F2-9A56-A5C1-59BB55EF3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020BA-F379-61C5-4D02-514FDAD0F78B}"/>
              </a:ext>
            </a:extLst>
          </p:cNvPr>
          <p:cNvSpPr>
            <a:spLocks noGrp="1"/>
          </p:cNvSpPr>
          <p:nvPr>
            <p:ph type="sldNum" sz="quarter" idx="12"/>
          </p:nvPr>
        </p:nvSpPr>
        <p:spPr/>
        <p:txBody>
          <a:bodyPr/>
          <a:lstStyle/>
          <a:p>
            <a:fld id="{0692AAD1-CDDB-4552-8785-89D6EA1D3D7D}" type="slidenum">
              <a:rPr lang="en-US" smtClean="0"/>
              <a:t>‹#›</a:t>
            </a:fld>
            <a:endParaRPr lang="en-US"/>
          </a:p>
        </p:txBody>
      </p:sp>
    </p:spTree>
    <p:extLst>
      <p:ext uri="{BB962C8B-B14F-4D97-AF65-F5344CB8AC3E}">
        <p14:creationId xmlns:p14="http://schemas.microsoft.com/office/powerpoint/2010/main" val="146159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08DD-7D36-AFA5-777C-D2CF00996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DB99A-606A-B6C4-78A0-16AE5E41BE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0724F-51FD-6233-5B91-61FA73BBFF0D}"/>
              </a:ext>
            </a:extLst>
          </p:cNvPr>
          <p:cNvSpPr>
            <a:spLocks noGrp="1"/>
          </p:cNvSpPr>
          <p:nvPr>
            <p:ph type="dt" sz="half" idx="10"/>
          </p:nvPr>
        </p:nvSpPr>
        <p:spPr/>
        <p:txBody>
          <a:bodyPr/>
          <a:lstStyle/>
          <a:p>
            <a:fld id="{4144A433-8000-49FD-AC26-4CE87D50A3C4}" type="datetimeFigureOut">
              <a:rPr lang="en-US" smtClean="0"/>
              <a:t>8/13/2022</a:t>
            </a:fld>
            <a:endParaRPr lang="en-US"/>
          </a:p>
        </p:txBody>
      </p:sp>
      <p:sp>
        <p:nvSpPr>
          <p:cNvPr id="5" name="Footer Placeholder 4">
            <a:extLst>
              <a:ext uri="{FF2B5EF4-FFF2-40B4-BE49-F238E27FC236}">
                <a16:creationId xmlns:a16="http://schemas.microsoft.com/office/drawing/2014/main" id="{87A0BA34-55F2-702E-54FF-232414EEE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46849-8F91-183E-F7B2-77D9F8F48777}"/>
              </a:ext>
            </a:extLst>
          </p:cNvPr>
          <p:cNvSpPr>
            <a:spLocks noGrp="1"/>
          </p:cNvSpPr>
          <p:nvPr>
            <p:ph type="sldNum" sz="quarter" idx="12"/>
          </p:nvPr>
        </p:nvSpPr>
        <p:spPr/>
        <p:txBody>
          <a:bodyPr/>
          <a:lstStyle/>
          <a:p>
            <a:fld id="{0692AAD1-CDDB-4552-8785-89D6EA1D3D7D}" type="slidenum">
              <a:rPr lang="en-US" smtClean="0"/>
              <a:t>‹#›</a:t>
            </a:fld>
            <a:endParaRPr lang="en-US"/>
          </a:p>
        </p:txBody>
      </p:sp>
    </p:spTree>
    <p:extLst>
      <p:ext uri="{BB962C8B-B14F-4D97-AF65-F5344CB8AC3E}">
        <p14:creationId xmlns:p14="http://schemas.microsoft.com/office/powerpoint/2010/main" val="104942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62FB-51A3-D3FD-0DEB-0624EA393F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202153-5888-56C4-488F-CE1D74C53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85E56-4C7C-37CA-9014-B10C6D81DD2F}"/>
              </a:ext>
            </a:extLst>
          </p:cNvPr>
          <p:cNvSpPr>
            <a:spLocks noGrp="1"/>
          </p:cNvSpPr>
          <p:nvPr>
            <p:ph type="dt" sz="half" idx="10"/>
          </p:nvPr>
        </p:nvSpPr>
        <p:spPr/>
        <p:txBody>
          <a:bodyPr/>
          <a:lstStyle/>
          <a:p>
            <a:fld id="{4144A433-8000-49FD-AC26-4CE87D50A3C4}" type="datetimeFigureOut">
              <a:rPr lang="en-US" smtClean="0"/>
              <a:t>8/13/2022</a:t>
            </a:fld>
            <a:endParaRPr lang="en-US"/>
          </a:p>
        </p:txBody>
      </p:sp>
      <p:sp>
        <p:nvSpPr>
          <p:cNvPr id="5" name="Footer Placeholder 4">
            <a:extLst>
              <a:ext uri="{FF2B5EF4-FFF2-40B4-BE49-F238E27FC236}">
                <a16:creationId xmlns:a16="http://schemas.microsoft.com/office/drawing/2014/main" id="{2A920E6A-CD89-B3E0-8C8F-A4FECFE3E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69344-8008-453E-9966-1C5271A4900B}"/>
              </a:ext>
            </a:extLst>
          </p:cNvPr>
          <p:cNvSpPr>
            <a:spLocks noGrp="1"/>
          </p:cNvSpPr>
          <p:nvPr>
            <p:ph type="sldNum" sz="quarter" idx="12"/>
          </p:nvPr>
        </p:nvSpPr>
        <p:spPr/>
        <p:txBody>
          <a:bodyPr/>
          <a:lstStyle/>
          <a:p>
            <a:fld id="{0692AAD1-CDDB-4552-8785-89D6EA1D3D7D}" type="slidenum">
              <a:rPr lang="en-US" smtClean="0"/>
              <a:t>‹#›</a:t>
            </a:fld>
            <a:endParaRPr lang="en-US"/>
          </a:p>
        </p:txBody>
      </p:sp>
    </p:spTree>
    <p:extLst>
      <p:ext uri="{BB962C8B-B14F-4D97-AF65-F5344CB8AC3E}">
        <p14:creationId xmlns:p14="http://schemas.microsoft.com/office/powerpoint/2010/main" val="114899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C018-DAAF-8324-1E8A-03BB96257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9FF7CA-7798-3ECF-F8F5-B37BBCAE69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6BE8B9-648D-CFDB-C97D-998D7FC818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E6803C-60A4-478A-83AC-8F61ABAE5BF2}"/>
              </a:ext>
            </a:extLst>
          </p:cNvPr>
          <p:cNvSpPr>
            <a:spLocks noGrp="1"/>
          </p:cNvSpPr>
          <p:nvPr>
            <p:ph type="dt" sz="half" idx="10"/>
          </p:nvPr>
        </p:nvSpPr>
        <p:spPr/>
        <p:txBody>
          <a:bodyPr/>
          <a:lstStyle/>
          <a:p>
            <a:fld id="{4144A433-8000-49FD-AC26-4CE87D50A3C4}" type="datetimeFigureOut">
              <a:rPr lang="en-US" smtClean="0"/>
              <a:t>8/13/2022</a:t>
            </a:fld>
            <a:endParaRPr lang="en-US"/>
          </a:p>
        </p:txBody>
      </p:sp>
      <p:sp>
        <p:nvSpPr>
          <p:cNvPr id="6" name="Footer Placeholder 5">
            <a:extLst>
              <a:ext uri="{FF2B5EF4-FFF2-40B4-BE49-F238E27FC236}">
                <a16:creationId xmlns:a16="http://schemas.microsoft.com/office/drawing/2014/main" id="{B80EBF15-F5A7-18CB-0C76-31B1E67C7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9D424-BE98-CFA2-9FF9-F64E75FEF84F}"/>
              </a:ext>
            </a:extLst>
          </p:cNvPr>
          <p:cNvSpPr>
            <a:spLocks noGrp="1"/>
          </p:cNvSpPr>
          <p:nvPr>
            <p:ph type="sldNum" sz="quarter" idx="12"/>
          </p:nvPr>
        </p:nvSpPr>
        <p:spPr/>
        <p:txBody>
          <a:bodyPr/>
          <a:lstStyle/>
          <a:p>
            <a:fld id="{0692AAD1-CDDB-4552-8785-89D6EA1D3D7D}" type="slidenum">
              <a:rPr lang="en-US" smtClean="0"/>
              <a:t>‹#›</a:t>
            </a:fld>
            <a:endParaRPr lang="en-US"/>
          </a:p>
        </p:txBody>
      </p:sp>
    </p:spTree>
    <p:extLst>
      <p:ext uri="{BB962C8B-B14F-4D97-AF65-F5344CB8AC3E}">
        <p14:creationId xmlns:p14="http://schemas.microsoft.com/office/powerpoint/2010/main" val="4159573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314A-F74C-DAC0-5878-4E644476FE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5C2C27-4073-04B0-D08F-D035A9E4AC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87AC4A-7F67-FD6A-82DF-422D4E59F8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5775F6-5A0F-DACF-A605-7E0169674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DC89D4-27F9-2A1D-9EA0-7863F35D50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DE60A3-AF11-D27C-EFAA-039530D5EE85}"/>
              </a:ext>
            </a:extLst>
          </p:cNvPr>
          <p:cNvSpPr>
            <a:spLocks noGrp="1"/>
          </p:cNvSpPr>
          <p:nvPr>
            <p:ph type="dt" sz="half" idx="10"/>
          </p:nvPr>
        </p:nvSpPr>
        <p:spPr/>
        <p:txBody>
          <a:bodyPr/>
          <a:lstStyle/>
          <a:p>
            <a:fld id="{4144A433-8000-49FD-AC26-4CE87D50A3C4}" type="datetimeFigureOut">
              <a:rPr lang="en-US" smtClean="0"/>
              <a:t>8/13/2022</a:t>
            </a:fld>
            <a:endParaRPr lang="en-US"/>
          </a:p>
        </p:txBody>
      </p:sp>
      <p:sp>
        <p:nvSpPr>
          <p:cNvPr id="8" name="Footer Placeholder 7">
            <a:extLst>
              <a:ext uri="{FF2B5EF4-FFF2-40B4-BE49-F238E27FC236}">
                <a16:creationId xmlns:a16="http://schemas.microsoft.com/office/drawing/2014/main" id="{2307073A-9707-A5AC-9543-7578965270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CE7AB-BCAA-8C80-A453-A729014408FC}"/>
              </a:ext>
            </a:extLst>
          </p:cNvPr>
          <p:cNvSpPr>
            <a:spLocks noGrp="1"/>
          </p:cNvSpPr>
          <p:nvPr>
            <p:ph type="sldNum" sz="quarter" idx="12"/>
          </p:nvPr>
        </p:nvSpPr>
        <p:spPr/>
        <p:txBody>
          <a:bodyPr/>
          <a:lstStyle/>
          <a:p>
            <a:fld id="{0692AAD1-CDDB-4552-8785-89D6EA1D3D7D}" type="slidenum">
              <a:rPr lang="en-US" smtClean="0"/>
              <a:t>‹#›</a:t>
            </a:fld>
            <a:endParaRPr lang="en-US"/>
          </a:p>
        </p:txBody>
      </p:sp>
    </p:spTree>
    <p:extLst>
      <p:ext uri="{BB962C8B-B14F-4D97-AF65-F5344CB8AC3E}">
        <p14:creationId xmlns:p14="http://schemas.microsoft.com/office/powerpoint/2010/main" val="317044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10289-E54C-4913-EA05-467F6091FC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4F2CEC-7B82-214D-ADFE-72C02E556876}"/>
              </a:ext>
            </a:extLst>
          </p:cNvPr>
          <p:cNvSpPr>
            <a:spLocks noGrp="1"/>
          </p:cNvSpPr>
          <p:nvPr>
            <p:ph type="dt" sz="half" idx="10"/>
          </p:nvPr>
        </p:nvSpPr>
        <p:spPr/>
        <p:txBody>
          <a:bodyPr/>
          <a:lstStyle/>
          <a:p>
            <a:fld id="{4144A433-8000-49FD-AC26-4CE87D50A3C4}" type="datetimeFigureOut">
              <a:rPr lang="en-US" smtClean="0"/>
              <a:t>8/13/2022</a:t>
            </a:fld>
            <a:endParaRPr lang="en-US"/>
          </a:p>
        </p:txBody>
      </p:sp>
      <p:sp>
        <p:nvSpPr>
          <p:cNvPr id="4" name="Footer Placeholder 3">
            <a:extLst>
              <a:ext uri="{FF2B5EF4-FFF2-40B4-BE49-F238E27FC236}">
                <a16:creationId xmlns:a16="http://schemas.microsoft.com/office/drawing/2014/main" id="{5C35DA97-AB29-B4AE-A77B-AC201703A3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8EE922-B89B-3912-ECBB-8360AF460195}"/>
              </a:ext>
            </a:extLst>
          </p:cNvPr>
          <p:cNvSpPr>
            <a:spLocks noGrp="1"/>
          </p:cNvSpPr>
          <p:nvPr>
            <p:ph type="sldNum" sz="quarter" idx="12"/>
          </p:nvPr>
        </p:nvSpPr>
        <p:spPr/>
        <p:txBody>
          <a:bodyPr/>
          <a:lstStyle/>
          <a:p>
            <a:fld id="{0692AAD1-CDDB-4552-8785-89D6EA1D3D7D}" type="slidenum">
              <a:rPr lang="en-US" smtClean="0"/>
              <a:t>‹#›</a:t>
            </a:fld>
            <a:endParaRPr lang="en-US"/>
          </a:p>
        </p:txBody>
      </p:sp>
    </p:spTree>
    <p:extLst>
      <p:ext uri="{BB962C8B-B14F-4D97-AF65-F5344CB8AC3E}">
        <p14:creationId xmlns:p14="http://schemas.microsoft.com/office/powerpoint/2010/main" val="95187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D2D-692D-A2AA-AB6D-8B70D4A4F684}"/>
              </a:ext>
            </a:extLst>
          </p:cNvPr>
          <p:cNvSpPr>
            <a:spLocks noGrp="1"/>
          </p:cNvSpPr>
          <p:nvPr>
            <p:ph type="dt" sz="half" idx="10"/>
          </p:nvPr>
        </p:nvSpPr>
        <p:spPr/>
        <p:txBody>
          <a:bodyPr/>
          <a:lstStyle/>
          <a:p>
            <a:fld id="{4144A433-8000-49FD-AC26-4CE87D50A3C4}" type="datetimeFigureOut">
              <a:rPr lang="en-US" smtClean="0"/>
              <a:t>8/13/2022</a:t>
            </a:fld>
            <a:endParaRPr lang="en-US"/>
          </a:p>
        </p:txBody>
      </p:sp>
      <p:sp>
        <p:nvSpPr>
          <p:cNvPr id="3" name="Footer Placeholder 2">
            <a:extLst>
              <a:ext uri="{FF2B5EF4-FFF2-40B4-BE49-F238E27FC236}">
                <a16:creationId xmlns:a16="http://schemas.microsoft.com/office/drawing/2014/main" id="{108C444B-CDAA-CFA4-0CDF-8AC696B354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4D2C96-3736-F90A-15EC-8B586B0B8300}"/>
              </a:ext>
            </a:extLst>
          </p:cNvPr>
          <p:cNvSpPr>
            <a:spLocks noGrp="1"/>
          </p:cNvSpPr>
          <p:nvPr>
            <p:ph type="sldNum" sz="quarter" idx="12"/>
          </p:nvPr>
        </p:nvSpPr>
        <p:spPr/>
        <p:txBody>
          <a:bodyPr/>
          <a:lstStyle/>
          <a:p>
            <a:fld id="{0692AAD1-CDDB-4552-8785-89D6EA1D3D7D}" type="slidenum">
              <a:rPr lang="en-US" smtClean="0"/>
              <a:t>‹#›</a:t>
            </a:fld>
            <a:endParaRPr lang="en-US"/>
          </a:p>
        </p:txBody>
      </p:sp>
    </p:spTree>
    <p:extLst>
      <p:ext uri="{BB962C8B-B14F-4D97-AF65-F5344CB8AC3E}">
        <p14:creationId xmlns:p14="http://schemas.microsoft.com/office/powerpoint/2010/main" val="304918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7762-D4A4-6770-B939-A0C527BE5C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0E26DF-D0F9-B8D7-F083-B87D0E37CD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F86773-F38B-6377-2147-0B1D33BF3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C2C90-6FE5-F941-BB23-24FCD4F30B72}"/>
              </a:ext>
            </a:extLst>
          </p:cNvPr>
          <p:cNvSpPr>
            <a:spLocks noGrp="1"/>
          </p:cNvSpPr>
          <p:nvPr>
            <p:ph type="dt" sz="half" idx="10"/>
          </p:nvPr>
        </p:nvSpPr>
        <p:spPr/>
        <p:txBody>
          <a:bodyPr/>
          <a:lstStyle/>
          <a:p>
            <a:fld id="{4144A433-8000-49FD-AC26-4CE87D50A3C4}" type="datetimeFigureOut">
              <a:rPr lang="en-US" smtClean="0"/>
              <a:t>8/13/2022</a:t>
            </a:fld>
            <a:endParaRPr lang="en-US"/>
          </a:p>
        </p:txBody>
      </p:sp>
      <p:sp>
        <p:nvSpPr>
          <p:cNvPr id="6" name="Footer Placeholder 5">
            <a:extLst>
              <a:ext uri="{FF2B5EF4-FFF2-40B4-BE49-F238E27FC236}">
                <a16:creationId xmlns:a16="http://schemas.microsoft.com/office/drawing/2014/main" id="{E055D242-BA5B-07EE-6E84-4D6942DC4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13A4C-6ADB-1753-9118-F557E328FBD7}"/>
              </a:ext>
            </a:extLst>
          </p:cNvPr>
          <p:cNvSpPr>
            <a:spLocks noGrp="1"/>
          </p:cNvSpPr>
          <p:nvPr>
            <p:ph type="sldNum" sz="quarter" idx="12"/>
          </p:nvPr>
        </p:nvSpPr>
        <p:spPr/>
        <p:txBody>
          <a:bodyPr/>
          <a:lstStyle/>
          <a:p>
            <a:fld id="{0692AAD1-CDDB-4552-8785-89D6EA1D3D7D}" type="slidenum">
              <a:rPr lang="en-US" smtClean="0"/>
              <a:t>‹#›</a:t>
            </a:fld>
            <a:endParaRPr lang="en-US"/>
          </a:p>
        </p:txBody>
      </p:sp>
    </p:spTree>
    <p:extLst>
      <p:ext uri="{BB962C8B-B14F-4D97-AF65-F5344CB8AC3E}">
        <p14:creationId xmlns:p14="http://schemas.microsoft.com/office/powerpoint/2010/main" val="126928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6444-7E54-5C40-CF76-78DC57457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FF36B7-91C6-8C7E-91EF-4F1D032AA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098E40-77ED-F75B-49A4-A0CBEFD55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672D7-F080-9035-E582-758B9BED5216}"/>
              </a:ext>
            </a:extLst>
          </p:cNvPr>
          <p:cNvSpPr>
            <a:spLocks noGrp="1"/>
          </p:cNvSpPr>
          <p:nvPr>
            <p:ph type="dt" sz="half" idx="10"/>
          </p:nvPr>
        </p:nvSpPr>
        <p:spPr/>
        <p:txBody>
          <a:bodyPr/>
          <a:lstStyle/>
          <a:p>
            <a:fld id="{4144A433-8000-49FD-AC26-4CE87D50A3C4}" type="datetimeFigureOut">
              <a:rPr lang="en-US" smtClean="0"/>
              <a:t>8/13/2022</a:t>
            </a:fld>
            <a:endParaRPr lang="en-US"/>
          </a:p>
        </p:txBody>
      </p:sp>
      <p:sp>
        <p:nvSpPr>
          <p:cNvPr id="6" name="Footer Placeholder 5">
            <a:extLst>
              <a:ext uri="{FF2B5EF4-FFF2-40B4-BE49-F238E27FC236}">
                <a16:creationId xmlns:a16="http://schemas.microsoft.com/office/drawing/2014/main" id="{64CC63D5-1CD2-5B6D-A083-F03B56AE2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31C79-4082-11EC-FD99-C20553CCA1DB}"/>
              </a:ext>
            </a:extLst>
          </p:cNvPr>
          <p:cNvSpPr>
            <a:spLocks noGrp="1"/>
          </p:cNvSpPr>
          <p:nvPr>
            <p:ph type="sldNum" sz="quarter" idx="12"/>
          </p:nvPr>
        </p:nvSpPr>
        <p:spPr/>
        <p:txBody>
          <a:bodyPr/>
          <a:lstStyle/>
          <a:p>
            <a:fld id="{0692AAD1-CDDB-4552-8785-89D6EA1D3D7D}" type="slidenum">
              <a:rPr lang="en-US" smtClean="0"/>
              <a:t>‹#›</a:t>
            </a:fld>
            <a:endParaRPr lang="en-US"/>
          </a:p>
        </p:txBody>
      </p:sp>
    </p:spTree>
    <p:extLst>
      <p:ext uri="{BB962C8B-B14F-4D97-AF65-F5344CB8AC3E}">
        <p14:creationId xmlns:p14="http://schemas.microsoft.com/office/powerpoint/2010/main" val="188978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2545AE-84A2-5B8C-5DDE-E2E8CE60D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88DD6A-FBED-A999-9FDF-5DB2B092F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AF8B5-B8FD-E626-99BB-8DFA40C54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4A433-8000-49FD-AC26-4CE87D50A3C4}" type="datetimeFigureOut">
              <a:rPr lang="en-US" smtClean="0"/>
              <a:t>8/13/2022</a:t>
            </a:fld>
            <a:endParaRPr lang="en-US"/>
          </a:p>
        </p:txBody>
      </p:sp>
      <p:sp>
        <p:nvSpPr>
          <p:cNvPr id="5" name="Footer Placeholder 4">
            <a:extLst>
              <a:ext uri="{FF2B5EF4-FFF2-40B4-BE49-F238E27FC236}">
                <a16:creationId xmlns:a16="http://schemas.microsoft.com/office/drawing/2014/main" id="{A763FEB8-F8E2-8E3C-2291-0560F5C47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6B787E-1E42-89D8-D313-F9616FD3E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2AAD1-CDDB-4552-8785-89D6EA1D3D7D}" type="slidenum">
              <a:rPr lang="en-US" smtClean="0"/>
              <a:t>‹#›</a:t>
            </a:fld>
            <a:endParaRPr lang="en-US"/>
          </a:p>
        </p:txBody>
      </p:sp>
    </p:spTree>
    <p:extLst>
      <p:ext uri="{BB962C8B-B14F-4D97-AF65-F5344CB8AC3E}">
        <p14:creationId xmlns:p14="http://schemas.microsoft.com/office/powerpoint/2010/main" val="39407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app/profile/jamey.weare/viz/USDAnalyticsCapstone-EarthquakeDashboard/Dashboar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www.earthquakeauthority.com/California-Earthquake-Risk/California-Earthquake-History-Timelin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usgs.gov/faqs/what-magnitude-does-damage-begin-occur-earthquake" TargetMode="External"/><Relationship Id="rId5" Type="http://schemas.openxmlformats.org/officeDocument/2006/relationships/hyperlink" Target="https://peer.berkeley.edu/sites/default/files/peer2019-05_ssc19-01.pdf" TargetMode="External"/><Relationship Id="rId4" Type="http://schemas.openxmlformats.org/officeDocument/2006/relationships/hyperlink" Target="https://www.fema.gov/sites/default/files/2020-07/fema_earthquakes_hazus-estimated-annualized-earthquake-losses-for-the-united-states_20170401.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arthquakeauthority.com/California-Earthquake-Risk/California-Earthquake-History-Timeli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chrome-extension://efaidnbmnnnibpcajpcglclefindmkaj/https:/peer.berkeley.edu/sites/default/files/peer2019-05_ssc19-0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707031-1D8D-E50B-A11A-85A93F338F34}"/>
              </a:ext>
            </a:extLst>
          </p:cNvPr>
          <p:cNvSpPr/>
          <p:nvPr/>
        </p:nvSpPr>
        <p:spPr>
          <a:xfrm>
            <a:off x="-1" y="0"/>
            <a:ext cx="6676845" cy="6858000"/>
          </a:xfrm>
          <a:prstGeom prst="rect">
            <a:avLst/>
          </a:prstGeom>
          <a:solidFill>
            <a:srgbClr val="A8C5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666EED2-0403-0139-8044-0F4F8B31D490}"/>
              </a:ext>
            </a:extLst>
          </p:cNvPr>
          <p:cNvSpPr txBox="1"/>
          <p:nvPr/>
        </p:nvSpPr>
        <p:spPr>
          <a:xfrm>
            <a:off x="184728" y="240146"/>
            <a:ext cx="5246254" cy="1200329"/>
          </a:xfrm>
          <a:prstGeom prst="rect">
            <a:avLst/>
          </a:prstGeom>
          <a:noFill/>
        </p:spPr>
        <p:txBody>
          <a:bodyPr wrap="square" rtlCol="0">
            <a:spAutoFit/>
          </a:bodyPr>
          <a:lstStyle/>
          <a:p>
            <a:r>
              <a:rPr lang="en-US" sz="3600" b="1" dirty="0"/>
              <a:t>Earthquakes in California: A Builder’s Perspective</a:t>
            </a:r>
          </a:p>
        </p:txBody>
      </p:sp>
      <p:pic>
        <p:nvPicPr>
          <p:cNvPr id="6" name="Picture 5" descr="Diagram, map&#10;&#10;Description automatically generated">
            <a:extLst>
              <a:ext uri="{FF2B5EF4-FFF2-40B4-BE49-F238E27FC236}">
                <a16:creationId xmlns:a16="http://schemas.microsoft.com/office/drawing/2014/main" id="{D140F4C8-5D86-0615-4970-2526D5425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0116" y="436830"/>
            <a:ext cx="4509655" cy="6144405"/>
          </a:xfrm>
          <a:prstGeom prst="rect">
            <a:avLst/>
          </a:prstGeom>
        </p:spPr>
      </p:pic>
      <p:sp>
        <p:nvSpPr>
          <p:cNvPr id="7" name="Rectangle 3">
            <a:extLst>
              <a:ext uri="{FF2B5EF4-FFF2-40B4-BE49-F238E27FC236}">
                <a16:creationId xmlns:a16="http://schemas.microsoft.com/office/drawing/2014/main" id="{A6831108-1310-CA27-1B0B-424968DB2AAA}"/>
              </a:ext>
            </a:extLst>
          </p:cNvPr>
          <p:cNvSpPr txBox="1">
            <a:spLocks noChangeArrowheads="1"/>
          </p:cNvSpPr>
          <p:nvPr/>
        </p:nvSpPr>
        <p:spPr>
          <a:xfrm>
            <a:off x="184728" y="4933397"/>
            <a:ext cx="4876800" cy="101020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defRPr/>
            </a:pPr>
            <a:r>
              <a:rPr lang="en-US" dirty="0">
                <a:solidFill>
                  <a:srgbClr val="111111"/>
                </a:solidFill>
              </a:rPr>
              <a:t>Jamey Weare</a:t>
            </a:r>
            <a:endParaRPr lang="en-US" dirty="0">
              <a:solidFill>
                <a:schemeClr val="tx1">
                  <a:lumMod val="75000"/>
                  <a:lumOff val="25000"/>
                </a:schemeClr>
              </a:solidFill>
            </a:endParaRPr>
          </a:p>
          <a:p>
            <a:pPr algn="l">
              <a:spcBef>
                <a:spcPts val="0"/>
              </a:spcBef>
              <a:defRPr/>
            </a:pPr>
            <a:r>
              <a:rPr lang="en-US" sz="1800" dirty="0">
                <a:solidFill>
                  <a:schemeClr val="tx1">
                    <a:lumMod val="75000"/>
                    <a:lumOff val="25000"/>
                  </a:schemeClr>
                </a:solidFill>
              </a:rPr>
              <a:t>University of San Diego (Student)</a:t>
            </a:r>
          </a:p>
          <a:p>
            <a:pPr algn="l">
              <a:spcBef>
                <a:spcPts val="0"/>
              </a:spcBef>
              <a:defRPr/>
            </a:pPr>
            <a:r>
              <a:rPr lang="en-US" sz="1800" dirty="0">
                <a:solidFill>
                  <a:schemeClr val="tx1">
                    <a:lumMod val="75000"/>
                    <a:lumOff val="25000"/>
                  </a:schemeClr>
                </a:solidFill>
              </a:rPr>
              <a:t>Data Analytics and Visualization Capstone</a:t>
            </a:r>
          </a:p>
          <a:p>
            <a:pPr algn="l">
              <a:spcBef>
                <a:spcPts val="0"/>
              </a:spcBef>
              <a:defRPr/>
            </a:pPr>
            <a:r>
              <a:rPr lang="en-US" sz="1800" dirty="0">
                <a:solidFill>
                  <a:schemeClr val="tx1">
                    <a:lumMod val="75000"/>
                    <a:lumOff val="25000"/>
                  </a:schemeClr>
                </a:solidFill>
              </a:rPr>
              <a:t>August 15, 2022</a:t>
            </a:r>
          </a:p>
          <a:p>
            <a:pPr algn="l">
              <a:spcBef>
                <a:spcPts val="0"/>
              </a:spcBef>
              <a:defRPr/>
            </a:pPr>
            <a:endParaRPr lang="en-US" dirty="0"/>
          </a:p>
        </p:txBody>
      </p:sp>
    </p:spTree>
    <p:extLst>
      <p:ext uri="{BB962C8B-B14F-4D97-AF65-F5344CB8AC3E}">
        <p14:creationId xmlns:p14="http://schemas.microsoft.com/office/powerpoint/2010/main" val="38947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extLst>
              <a:ext uri="{FF2B5EF4-FFF2-40B4-BE49-F238E27FC236}">
                <a16:creationId xmlns:a16="http://schemas.microsoft.com/office/drawing/2014/main" id="{D00BCAF9-8D2A-8F21-2D4D-4C5C58581C96}"/>
              </a:ext>
            </a:extLst>
          </p:cNvPr>
          <p:cNvPicPr>
            <a:picLocks noChangeAspect="1"/>
          </p:cNvPicPr>
          <p:nvPr/>
        </p:nvPicPr>
        <p:blipFill>
          <a:blip r:embed="rId4"/>
          <a:stretch>
            <a:fillRect/>
          </a:stretch>
        </p:blipFill>
        <p:spPr>
          <a:xfrm>
            <a:off x="742507" y="1758030"/>
            <a:ext cx="10706986" cy="4655456"/>
          </a:xfrm>
          <a:prstGeom prst="rect">
            <a:avLst/>
          </a:prstGeom>
        </p:spPr>
      </p:pic>
      <p:sp>
        <p:nvSpPr>
          <p:cNvPr id="7" name="Rectangle 6">
            <a:extLst>
              <a:ext uri="{FF2B5EF4-FFF2-40B4-BE49-F238E27FC236}">
                <a16:creationId xmlns:a16="http://schemas.microsoft.com/office/drawing/2014/main" id="{7AB7ED6A-2E61-7DC4-1470-9A750E237FF5}"/>
              </a:ext>
            </a:extLst>
          </p:cNvPr>
          <p:cNvSpPr/>
          <p:nvPr/>
        </p:nvSpPr>
        <p:spPr>
          <a:xfrm>
            <a:off x="0" y="0"/>
            <a:ext cx="12192001" cy="1073888"/>
          </a:xfrm>
          <a:prstGeom prst="rect">
            <a:avLst/>
          </a:prstGeom>
          <a:solidFill>
            <a:srgbClr val="A8C5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9F57A1-D65B-3F0D-C475-3551897CD0F7}"/>
              </a:ext>
            </a:extLst>
          </p:cNvPr>
          <p:cNvSpPr txBox="1"/>
          <p:nvPr/>
        </p:nvSpPr>
        <p:spPr>
          <a:xfrm>
            <a:off x="129309" y="269472"/>
            <a:ext cx="11720946" cy="584775"/>
          </a:xfrm>
          <a:prstGeom prst="rect">
            <a:avLst/>
          </a:prstGeom>
          <a:noFill/>
        </p:spPr>
        <p:txBody>
          <a:bodyPr wrap="square" rtlCol="0">
            <a:spAutoFit/>
          </a:bodyPr>
          <a:lstStyle/>
          <a:p>
            <a:r>
              <a:rPr lang="en-US" sz="3200" b="1" dirty="0"/>
              <a:t>Would you like to explore the data presented today?</a:t>
            </a:r>
          </a:p>
        </p:txBody>
      </p:sp>
    </p:spTree>
    <p:extLst>
      <p:ext uri="{BB962C8B-B14F-4D97-AF65-F5344CB8AC3E}">
        <p14:creationId xmlns:p14="http://schemas.microsoft.com/office/powerpoint/2010/main" val="20057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5B9976-F14D-541F-5808-B55B28D8E847}"/>
              </a:ext>
            </a:extLst>
          </p:cNvPr>
          <p:cNvSpPr/>
          <p:nvPr/>
        </p:nvSpPr>
        <p:spPr>
          <a:xfrm>
            <a:off x="0" y="0"/>
            <a:ext cx="12192001" cy="854247"/>
          </a:xfrm>
          <a:prstGeom prst="rect">
            <a:avLst/>
          </a:prstGeom>
          <a:solidFill>
            <a:srgbClr val="A8C5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3672B42-6D32-E064-F945-FB9157A3DB3B}"/>
              </a:ext>
            </a:extLst>
          </p:cNvPr>
          <p:cNvSpPr txBox="1"/>
          <p:nvPr/>
        </p:nvSpPr>
        <p:spPr>
          <a:xfrm>
            <a:off x="42086" y="134735"/>
            <a:ext cx="11720946" cy="584775"/>
          </a:xfrm>
          <a:prstGeom prst="rect">
            <a:avLst/>
          </a:prstGeom>
          <a:noFill/>
        </p:spPr>
        <p:txBody>
          <a:bodyPr wrap="square" rtlCol="0">
            <a:spAutoFit/>
          </a:bodyPr>
          <a:lstStyle/>
          <a:p>
            <a:r>
              <a:rPr lang="en-US" sz="3200" b="1" dirty="0"/>
              <a:t>References</a:t>
            </a:r>
          </a:p>
        </p:txBody>
      </p:sp>
      <p:sp>
        <p:nvSpPr>
          <p:cNvPr id="4" name="TextBox 3">
            <a:extLst>
              <a:ext uri="{FF2B5EF4-FFF2-40B4-BE49-F238E27FC236}">
                <a16:creationId xmlns:a16="http://schemas.microsoft.com/office/drawing/2014/main" id="{833E8C31-4437-9EF1-D389-D2918AE48D5E}"/>
              </a:ext>
            </a:extLst>
          </p:cNvPr>
          <p:cNvSpPr txBox="1"/>
          <p:nvPr/>
        </p:nvSpPr>
        <p:spPr>
          <a:xfrm>
            <a:off x="148856" y="1137684"/>
            <a:ext cx="11791508" cy="3943324"/>
          </a:xfrm>
          <a:prstGeom prst="rect">
            <a:avLst/>
          </a:prstGeom>
          <a:noFill/>
        </p:spPr>
        <p:txBody>
          <a:bodyPr wrap="square" rtlCol="0">
            <a:spAutoFit/>
          </a:bodyPr>
          <a:lstStyle/>
          <a:p>
            <a:pPr marL="457200" marR="0" indent="-45720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California Earthquake Authority. (n.d.).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List of Notable and Major California Earthquakes. </a:t>
            </a:r>
            <a:r>
              <a:rPr lang="en-US" sz="18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https://www.earthquakeauthority.com/California-Earthquake-Risk/California-Earthquake-History-Timeline</a:t>
            </a:r>
            <a:br>
              <a:rPr lang="en-US" sz="18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Hazus</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(2017, April).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Estimated Annualized Earthquake Losses for the United States.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https://www.fema.gov/sites/default/files/2020-07/fema_earthquakes_hazus-estimated-annualized-earthquake-losses-for-the-united-states_20170401.pdf</a:t>
            </a:r>
            <a:b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PEER - Pacific Earthquake Engineering Research Center. (n.d.).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Expected Earthquake Performance of Buildings Designed to the California Building Code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https://peer.berkeley.edu/sites/default/files/peer2019-05_ssc19-01.pdf</a:t>
            </a:r>
            <a:b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USGS. (n.d.).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USGS Frequently Asked Questions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https://www.usgs.gov/faqs/what-magnitude-does-damage-begin-occur-earthquake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976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5B9976-F14D-541F-5808-B55B28D8E847}"/>
              </a:ext>
            </a:extLst>
          </p:cNvPr>
          <p:cNvSpPr/>
          <p:nvPr/>
        </p:nvSpPr>
        <p:spPr>
          <a:xfrm>
            <a:off x="-1" y="0"/>
            <a:ext cx="12192001" cy="1701209"/>
          </a:xfrm>
          <a:prstGeom prst="rect">
            <a:avLst/>
          </a:prstGeom>
          <a:solidFill>
            <a:srgbClr val="A8C5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3672B42-6D32-E064-F945-FB9157A3DB3B}"/>
              </a:ext>
            </a:extLst>
          </p:cNvPr>
          <p:cNvSpPr txBox="1"/>
          <p:nvPr/>
        </p:nvSpPr>
        <p:spPr>
          <a:xfrm>
            <a:off x="129309" y="314036"/>
            <a:ext cx="11720946" cy="1077218"/>
          </a:xfrm>
          <a:prstGeom prst="rect">
            <a:avLst/>
          </a:prstGeom>
          <a:noFill/>
        </p:spPr>
        <p:txBody>
          <a:bodyPr wrap="square" rtlCol="0">
            <a:spAutoFit/>
          </a:bodyPr>
          <a:lstStyle/>
          <a:p>
            <a:r>
              <a:rPr lang="en-US" sz="3200" b="1" dirty="0"/>
              <a:t>California accounted for 43% of earthquakes in the USA. Most earthquakes occur in a small number of states.</a:t>
            </a:r>
          </a:p>
        </p:txBody>
      </p:sp>
      <p:sp>
        <p:nvSpPr>
          <p:cNvPr id="8" name="Rectangle 7">
            <a:extLst>
              <a:ext uri="{FF2B5EF4-FFF2-40B4-BE49-F238E27FC236}">
                <a16:creationId xmlns:a16="http://schemas.microsoft.com/office/drawing/2014/main" id="{C925D6F1-1A0A-47EA-91EF-8A0E586B4D2A}"/>
              </a:ext>
            </a:extLst>
          </p:cNvPr>
          <p:cNvSpPr/>
          <p:nvPr/>
        </p:nvSpPr>
        <p:spPr>
          <a:xfrm>
            <a:off x="295804" y="2143289"/>
            <a:ext cx="6452664" cy="1077218"/>
          </a:xfrm>
          <a:prstGeom prst="rect">
            <a:avLst/>
          </a:prstGeom>
          <a:noFill/>
        </p:spPr>
        <p:txBody>
          <a:bodyPr wrap="none" lIns="91440" tIns="45720" rIns="91440" bIns="45720">
            <a:spAutoFit/>
          </a:bodyPr>
          <a:lstStyle/>
          <a:p>
            <a:r>
              <a:rPr lang="en-US" sz="3200" b="0" cap="none" spc="0" dirty="0">
                <a:ln w="0"/>
                <a:solidFill>
                  <a:schemeClr val="accent1"/>
                </a:solidFill>
                <a:effectLst>
                  <a:outerShdw blurRad="38100" dist="25400" dir="5400000" algn="ctr" rotWithShape="0">
                    <a:srgbClr val="6E747A">
                      <a:alpha val="43000"/>
                    </a:srgbClr>
                  </a:outerShdw>
                </a:effectLst>
              </a:rPr>
              <a:t>5,127 Earthquakes in California out of</a:t>
            </a:r>
          </a:p>
          <a:p>
            <a:r>
              <a:rPr lang="en-US" sz="3200" dirty="0">
                <a:ln w="0"/>
                <a:solidFill>
                  <a:schemeClr val="accent1"/>
                </a:solidFill>
                <a:effectLst>
                  <a:outerShdw blurRad="38100" dist="25400" dir="5400000" algn="ctr" rotWithShape="0">
                    <a:srgbClr val="6E747A">
                      <a:alpha val="43000"/>
                    </a:srgbClr>
                  </a:outerShdw>
                </a:effectLst>
              </a:rPr>
              <a:t>11,869 in the USA.</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4E2E55C4-A765-6234-910A-78BA6837FDE5}"/>
              </a:ext>
            </a:extLst>
          </p:cNvPr>
          <p:cNvSpPr/>
          <p:nvPr/>
        </p:nvSpPr>
        <p:spPr>
          <a:xfrm>
            <a:off x="295804" y="3662587"/>
            <a:ext cx="6700552" cy="1077218"/>
          </a:xfrm>
          <a:prstGeom prst="rect">
            <a:avLst/>
          </a:prstGeom>
          <a:noFill/>
        </p:spPr>
        <p:txBody>
          <a:bodyPr wrap="none" lIns="91440" tIns="45720" rIns="91440" bIns="45720">
            <a:spAutoFit/>
          </a:bodyPr>
          <a:lstStyle/>
          <a:p>
            <a:r>
              <a:rPr lang="en-US" sz="3200" b="0" cap="none" spc="0" dirty="0">
                <a:ln w="0"/>
                <a:solidFill>
                  <a:schemeClr val="accent1"/>
                </a:solidFill>
                <a:effectLst>
                  <a:outerShdw blurRad="38100" dist="25400" dir="5400000" algn="ctr" rotWithShape="0">
                    <a:srgbClr val="6E747A">
                      <a:alpha val="43000"/>
                    </a:srgbClr>
                  </a:outerShdw>
                </a:effectLst>
              </a:rPr>
              <a:t>California </a:t>
            </a:r>
            <a:r>
              <a:rPr lang="en-US" sz="3200" dirty="0">
                <a:ln w="0"/>
                <a:solidFill>
                  <a:schemeClr val="accent1"/>
                </a:solidFill>
                <a:effectLst>
                  <a:outerShdw blurRad="38100" dist="25400" dir="5400000" algn="ctr" rotWithShape="0">
                    <a:srgbClr val="6E747A">
                      <a:alpha val="43000"/>
                    </a:srgbClr>
                  </a:outerShdw>
                </a:effectLst>
              </a:rPr>
              <a:t>and Alaska together account </a:t>
            </a:r>
          </a:p>
          <a:p>
            <a:r>
              <a:rPr lang="en-US" sz="3200" dirty="0">
                <a:ln w="0"/>
                <a:solidFill>
                  <a:schemeClr val="accent1"/>
                </a:solidFill>
                <a:effectLst>
                  <a:outerShdw blurRad="38100" dist="25400" dir="5400000" algn="ctr" rotWithShape="0">
                    <a:srgbClr val="6E747A">
                      <a:alpha val="43000"/>
                    </a:srgbClr>
                  </a:outerShdw>
                </a:effectLst>
              </a:rPr>
              <a:t>for 2/3 of all USA earthquakes.</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8073213F-3CFB-C0F6-8694-CE254D0C6C60}"/>
              </a:ext>
            </a:extLst>
          </p:cNvPr>
          <p:cNvSpPr/>
          <p:nvPr/>
        </p:nvSpPr>
        <p:spPr>
          <a:xfrm>
            <a:off x="295804" y="5181885"/>
            <a:ext cx="6858352" cy="1077218"/>
          </a:xfrm>
          <a:prstGeom prst="rect">
            <a:avLst/>
          </a:prstGeom>
          <a:noFill/>
        </p:spPr>
        <p:txBody>
          <a:bodyPr wrap="none" lIns="91440" tIns="45720" rIns="91440" bIns="45720">
            <a:spAutoFit/>
          </a:bodyPr>
          <a:lstStyle/>
          <a:p>
            <a:r>
              <a:rPr lang="en-US" sz="3200" dirty="0">
                <a:ln w="0"/>
                <a:solidFill>
                  <a:schemeClr val="accent1"/>
                </a:solidFill>
                <a:effectLst>
                  <a:outerShdw blurRad="38100" dist="25400" dir="5400000" algn="ctr" rotWithShape="0">
                    <a:srgbClr val="6E747A">
                      <a:alpha val="43000"/>
                    </a:srgbClr>
                  </a:outerShdw>
                </a:effectLst>
              </a:rPr>
              <a:t>The top 10 states/territories account for</a:t>
            </a:r>
          </a:p>
          <a:p>
            <a:r>
              <a:rPr lang="en-US" sz="3200" b="0" cap="none" spc="0" dirty="0">
                <a:ln w="0"/>
                <a:solidFill>
                  <a:schemeClr val="accent1"/>
                </a:solidFill>
                <a:effectLst>
                  <a:outerShdw blurRad="38100" dist="25400" dir="5400000" algn="ctr" rotWithShape="0">
                    <a:srgbClr val="6E747A">
                      <a:alpha val="43000"/>
                    </a:srgbClr>
                  </a:outerShdw>
                </a:effectLst>
              </a:rPr>
              <a:t>About 96% of all USA Earthquakes</a:t>
            </a:r>
          </a:p>
        </p:txBody>
      </p:sp>
      <p:pic>
        <p:nvPicPr>
          <p:cNvPr id="1026" name="Picture 2">
            <a:extLst>
              <a:ext uri="{FF2B5EF4-FFF2-40B4-BE49-F238E27FC236}">
                <a16:creationId xmlns:a16="http://schemas.microsoft.com/office/drawing/2014/main" id="{B0FDF3D7-6C1C-FA6B-1053-538D3F3ED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1755" y="2292107"/>
            <a:ext cx="4435475" cy="342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05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5B9976-F14D-541F-5808-B55B28D8E847}"/>
              </a:ext>
            </a:extLst>
          </p:cNvPr>
          <p:cNvSpPr/>
          <p:nvPr/>
        </p:nvSpPr>
        <p:spPr>
          <a:xfrm>
            <a:off x="0" y="0"/>
            <a:ext cx="12192001" cy="1123720"/>
          </a:xfrm>
          <a:prstGeom prst="rect">
            <a:avLst/>
          </a:prstGeom>
          <a:solidFill>
            <a:srgbClr val="A8C5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3672B42-6D32-E064-F945-FB9157A3DB3B}"/>
              </a:ext>
            </a:extLst>
          </p:cNvPr>
          <p:cNvSpPr txBox="1"/>
          <p:nvPr/>
        </p:nvSpPr>
        <p:spPr>
          <a:xfrm>
            <a:off x="107275" y="269472"/>
            <a:ext cx="11720946" cy="584775"/>
          </a:xfrm>
          <a:prstGeom prst="rect">
            <a:avLst/>
          </a:prstGeom>
          <a:noFill/>
        </p:spPr>
        <p:txBody>
          <a:bodyPr wrap="square" rtlCol="0">
            <a:spAutoFit/>
          </a:bodyPr>
          <a:lstStyle/>
          <a:p>
            <a:r>
              <a:rPr lang="en-US" sz="3200" b="1" dirty="0"/>
              <a:t>California and the USA have similar average magnitudes.</a:t>
            </a:r>
          </a:p>
        </p:txBody>
      </p:sp>
      <p:sp>
        <p:nvSpPr>
          <p:cNvPr id="2" name="Rectangle 1">
            <a:extLst>
              <a:ext uri="{FF2B5EF4-FFF2-40B4-BE49-F238E27FC236}">
                <a16:creationId xmlns:a16="http://schemas.microsoft.com/office/drawing/2014/main" id="{F095EE82-8FF0-D99A-10C6-2DDE40F5B219}"/>
              </a:ext>
            </a:extLst>
          </p:cNvPr>
          <p:cNvSpPr/>
          <p:nvPr/>
        </p:nvSpPr>
        <p:spPr>
          <a:xfrm>
            <a:off x="213795" y="2118873"/>
            <a:ext cx="973420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California Average Magnitude: 1.2</a:t>
            </a:r>
          </a:p>
        </p:txBody>
      </p:sp>
      <p:sp>
        <p:nvSpPr>
          <p:cNvPr id="3" name="Rectangle 2">
            <a:extLst>
              <a:ext uri="{FF2B5EF4-FFF2-40B4-BE49-F238E27FC236}">
                <a16:creationId xmlns:a16="http://schemas.microsoft.com/office/drawing/2014/main" id="{B381A1F1-AF36-3763-961E-4D7449240311}"/>
              </a:ext>
            </a:extLst>
          </p:cNvPr>
          <p:cNvSpPr/>
          <p:nvPr/>
        </p:nvSpPr>
        <p:spPr>
          <a:xfrm>
            <a:off x="213795" y="3256591"/>
            <a:ext cx="821442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USA Average Magnitude: 1.3</a:t>
            </a:r>
          </a:p>
        </p:txBody>
      </p:sp>
    </p:spTree>
    <p:extLst>
      <p:ext uri="{BB962C8B-B14F-4D97-AF65-F5344CB8AC3E}">
        <p14:creationId xmlns:p14="http://schemas.microsoft.com/office/powerpoint/2010/main" val="32283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5B9976-F14D-541F-5808-B55B28D8E847}"/>
              </a:ext>
            </a:extLst>
          </p:cNvPr>
          <p:cNvSpPr/>
          <p:nvPr/>
        </p:nvSpPr>
        <p:spPr>
          <a:xfrm>
            <a:off x="0" y="0"/>
            <a:ext cx="12192001" cy="1123720"/>
          </a:xfrm>
          <a:prstGeom prst="rect">
            <a:avLst/>
          </a:prstGeom>
          <a:solidFill>
            <a:srgbClr val="A8C5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3672B42-6D32-E064-F945-FB9157A3DB3B}"/>
              </a:ext>
            </a:extLst>
          </p:cNvPr>
          <p:cNvSpPr txBox="1"/>
          <p:nvPr/>
        </p:nvSpPr>
        <p:spPr>
          <a:xfrm>
            <a:off x="129309" y="269472"/>
            <a:ext cx="11720946" cy="584775"/>
          </a:xfrm>
          <a:prstGeom prst="rect">
            <a:avLst/>
          </a:prstGeom>
          <a:noFill/>
        </p:spPr>
        <p:txBody>
          <a:bodyPr wrap="square" rtlCol="0">
            <a:spAutoFit/>
          </a:bodyPr>
          <a:lstStyle/>
          <a:p>
            <a:r>
              <a:rPr lang="en-US" sz="3200" b="1" dirty="0"/>
              <a:t>Very few occurring earthquakes are significant. </a:t>
            </a:r>
          </a:p>
        </p:txBody>
      </p:sp>
      <p:pic>
        <p:nvPicPr>
          <p:cNvPr id="2050" name="Picture 2" descr="Image: Prototype user interface for a California earthquake early warning system.">
            <a:extLst>
              <a:ext uri="{FF2B5EF4-FFF2-40B4-BE49-F238E27FC236}">
                <a16:creationId xmlns:a16="http://schemas.microsoft.com/office/drawing/2014/main" id="{721D5437-7C9C-2F83-0B0E-38A01C216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282" y="1575068"/>
            <a:ext cx="72390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32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ss, outdoor, nature, plain&#10;&#10;Description automatically generated">
            <a:extLst>
              <a:ext uri="{FF2B5EF4-FFF2-40B4-BE49-F238E27FC236}">
                <a16:creationId xmlns:a16="http://schemas.microsoft.com/office/drawing/2014/main" id="{5BFF3FE7-7B9A-8C82-658B-BCFA00259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144000"/>
          </a:xfrm>
          <a:prstGeom prst="rect">
            <a:avLst/>
          </a:prstGeom>
        </p:spPr>
      </p:pic>
      <p:sp>
        <p:nvSpPr>
          <p:cNvPr id="7" name="Rectangle 6">
            <a:extLst>
              <a:ext uri="{FF2B5EF4-FFF2-40B4-BE49-F238E27FC236}">
                <a16:creationId xmlns:a16="http://schemas.microsoft.com/office/drawing/2014/main" id="{9994396A-33E9-3B42-467B-88A9BA64453D}"/>
              </a:ext>
            </a:extLst>
          </p:cNvPr>
          <p:cNvSpPr/>
          <p:nvPr/>
        </p:nvSpPr>
        <p:spPr>
          <a:xfrm>
            <a:off x="-1" y="0"/>
            <a:ext cx="12192001" cy="1701209"/>
          </a:xfrm>
          <a:prstGeom prst="rect">
            <a:avLst/>
          </a:prstGeom>
          <a:solidFill>
            <a:srgbClr val="A8C5E2">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7541E35-9923-788B-8084-72F9B61568D9}"/>
              </a:ext>
            </a:extLst>
          </p:cNvPr>
          <p:cNvSpPr/>
          <p:nvPr/>
        </p:nvSpPr>
        <p:spPr>
          <a:xfrm>
            <a:off x="171852" y="0"/>
            <a:ext cx="9934450" cy="1754326"/>
          </a:xfrm>
          <a:prstGeom prst="rect">
            <a:avLst/>
          </a:prstGeom>
          <a:noFill/>
        </p:spPr>
        <p:txBody>
          <a:bodyPr wrap="square" lIns="91440" tIns="45720" rIns="91440" bIns="45720">
            <a:spAutoFit/>
          </a:bodyPr>
          <a:lstStyle/>
          <a:p>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What magnitude earthquakes will</a:t>
            </a:r>
          </a:p>
          <a:p>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a:t>
            </a: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ause significant damage</a:t>
            </a: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6299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5B9976-F14D-541F-5808-B55B28D8E847}"/>
              </a:ext>
            </a:extLst>
          </p:cNvPr>
          <p:cNvSpPr/>
          <p:nvPr/>
        </p:nvSpPr>
        <p:spPr>
          <a:xfrm>
            <a:off x="1" y="0"/>
            <a:ext cx="7389628" cy="1945758"/>
          </a:xfrm>
          <a:prstGeom prst="rect">
            <a:avLst/>
          </a:prstGeom>
          <a:solidFill>
            <a:srgbClr val="A8C5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3672B42-6D32-E064-F945-FB9157A3DB3B}"/>
              </a:ext>
            </a:extLst>
          </p:cNvPr>
          <p:cNvSpPr txBox="1"/>
          <p:nvPr/>
        </p:nvSpPr>
        <p:spPr>
          <a:xfrm>
            <a:off x="129310" y="188049"/>
            <a:ext cx="7260319" cy="1569660"/>
          </a:xfrm>
          <a:prstGeom prst="rect">
            <a:avLst/>
          </a:prstGeom>
          <a:noFill/>
        </p:spPr>
        <p:txBody>
          <a:bodyPr wrap="square" rtlCol="0">
            <a:spAutoFit/>
          </a:bodyPr>
          <a:lstStyle/>
          <a:p>
            <a:r>
              <a:rPr lang="en-US" sz="3200" b="1" dirty="0"/>
              <a:t>California has more than 100 earthquakes a day, and significant ones occur occasionally.</a:t>
            </a:r>
          </a:p>
        </p:txBody>
      </p:sp>
      <p:pic>
        <p:nvPicPr>
          <p:cNvPr id="3" name="Picture 2">
            <a:hlinkClick r:id="rId3"/>
            <a:extLst>
              <a:ext uri="{FF2B5EF4-FFF2-40B4-BE49-F238E27FC236}">
                <a16:creationId xmlns:a16="http://schemas.microsoft.com/office/drawing/2014/main" id="{CF7C34F7-41DF-0BCD-B309-6E4507D76C4D}"/>
              </a:ext>
            </a:extLst>
          </p:cNvPr>
          <p:cNvPicPr>
            <a:picLocks noChangeAspect="1"/>
          </p:cNvPicPr>
          <p:nvPr/>
        </p:nvPicPr>
        <p:blipFill>
          <a:blip r:embed="rId4"/>
          <a:stretch>
            <a:fillRect/>
          </a:stretch>
        </p:blipFill>
        <p:spPr>
          <a:xfrm>
            <a:off x="7553353" y="0"/>
            <a:ext cx="4638647" cy="6858000"/>
          </a:xfrm>
          <a:prstGeom prst="rect">
            <a:avLst/>
          </a:prstGeom>
        </p:spPr>
      </p:pic>
      <p:sp>
        <p:nvSpPr>
          <p:cNvPr id="5" name="Rectangle 4">
            <a:extLst>
              <a:ext uri="{FF2B5EF4-FFF2-40B4-BE49-F238E27FC236}">
                <a16:creationId xmlns:a16="http://schemas.microsoft.com/office/drawing/2014/main" id="{093890EC-D8B4-1BF7-5049-DB27997A1B3D}"/>
              </a:ext>
            </a:extLst>
          </p:cNvPr>
          <p:cNvSpPr/>
          <p:nvPr/>
        </p:nvSpPr>
        <p:spPr>
          <a:xfrm>
            <a:off x="338013" y="3157917"/>
            <a:ext cx="6497420"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22 major earthquakes </a:t>
            </a:r>
          </a:p>
          <a:p>
            <a:pPr algn="ctr"/>
            <a:r>
              <a:rPr lang="en-US" sz="5400" b="0" cap="none" spc="0" dirty="0">
                <a:ln w="0"/>
                <a:solidFill>
                  <a:schemeClr val="accent1"/>
                </a:solidFill>
                <a:effectLst>
                  <a:outerShdw blurRad="38100" dist="25400" dir="5400000" algn="ctr" rotWithShape="0">
                    <a:srgbClr val="6E747A">
                      <a:alpha val="43000"/>
                    </a:srgbClr>
                  </a:outerShdw>
                </a:effectLst>
              </a:rPr>
              <a:t>since 2000</a:t>
            </a:r>
          </a:p>
        </p:txBody>
      </p:sp>
    </p:spTree>
    <p:extLst>
      <p:ext uri="{BB962C8B-B14F-4D97-AF65-F5344CB8AC3E}">
        <p14:creationId xmlns:p14="http://schemas.microsoft.com/office/powerpoint/2010/main" val="10358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5B9976-F14D-541F-5808-B55B28D8E847}"/>
              </a:ext>
            </a:extLst>
          </p:cNvPr>
          <p:cNvSpPr/>
          <p:nvPr/>
        </p:nvSpPr>
        <p:spPr>
          <a:xfrm>
            <a:off x="0" y="0"/>
            <a:ext cx="12192001" cy="1456660"/>
          </a:xfrm>
          <a:prstGeom prst="rect">
            <a:avLst/>
          </a:prstGeom>
          <a:solidFill>
            <a:srgbClr val="A8C5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3672B42-6D32-E064-F945-FB9157A3DB3B}"/>
              </a:ext>
            </a:extLst>
          </p:cNvPr>
          <p:cNvSpPr txBox="1"/>
          <p:nvPr/>
        </p:nvSpPr>
        <p:spPr>
          <a:xfrm>
            <a:off x="129309" y="269472"/>
            <a:ext cx="11720946" cy="1077218"/>
          </a:xfrm>
          <a:prstGeom prst="rect">
            <a:avLst/>
          </a:prstGeom>
          <a:noFill/>
        </p:spPr>
        <p:txBody>
          <a:bodyPr wrap="square" rtlCol="0">
            <a:spAutoFit/>
          </a:bodyPr>
          <a:lstStyle/>
          <a:p>
            <a:r>
              <a:rPr lang="en-US" sz="3200" b="1" dirty="0"/>
              <a:t>The distribution of earthquakes in California shows just how rare major earthquakes are.</a:t>
            </a:r>
          </a:p>
        </p:txBody>
      </p:sp>
      <p:graphicFrame>
        <p:nvGraphicFramePr>
          <p:cNvPr id="2" name="Chart 1">
            <a:extLst>
              <a:ext uri="{FF2B5EF4-FFF2-40B4-BE49-F238E27FC236}">
                <a16:creationId xmlns:a16="http://schemas.microsoft.com/office/drawing/2014/main" id="{B1C11429-B942-0497-5BF2-B42CB92FC5C6}"/>
              </a:ext>
            </a:extLst>
          </p:cNvPr>
          <p:cNvGraphicFramePr>
            <a:graphicFrameLocks/>
          </p:cNvGraphicFramePr>
          <p:nvPr>
            <p:extLst>
              <p:ext uri="{D42A27DB-BD31-4B8C-83A1-F6EECF244321}">
                <p14:modId xmlns:p14="http://schemas.microsoft.com/office/powerpoint/2010/main" val="3038794359"/>
              </p:ext>
            </p:extLst>
          </p:nvPr>
        </p:nvGraphicFramePr>
        <p:xfrm>
          <a:off x="2232393" y="1616162"/>
          <a:ext cx="6964769" cy="48240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524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map&#10;&#10;Description automatically generated">
            <a:extLst>
              <a:ext uri="{FF2B5EF4-FFF2-40B4-BE49-F238E27FC236}">
                <a16:creationId xmlns:a16="http://schemas.microsoft.com/office/drawing/2014/main" id="{2D4BD3F2-A225-0EF1-73BE-8249DE658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211" y="1010093"/>
            <a:ext cx="7804298" cy="5315456"/>
          </a:xfrm>
          <a:prstGeom prst="rect">
            <a:avLst/>
          </a:prstGeom>
        </p:spPr>
      </p:pic>
      <p:sp>
        <p:nvSpPr>
          <p:cNvPr id="6" name="Rectangle 5">
            <a:extLst>
              <a:ext uri="{FF2B5EF4-FFF2-40B4-BE49-F238E27FC236}">
                <a16:creationId xmlns:a16="http://schemas.microsoft.com/office/drawing/2014/main" id="{EBD1CA4C-6CFE-E839-D226-5E1B1C23CC56}"/>
              </a:ext>
            </a:extLst>
          </p:cNvPr>
          <p:cNvSpPr/>
          <p:nvPr/>
        </p:nvSpPr>
        <p:spPr>
          <a:xfrm>
            <a:off x="0" y="0"/>
            <a:ext cx="12192001" cy="1010093"/>
          </a:xfrm>
          <a:prstGeom prst="rect">
            <a:avLst/>
          </a:prstGeom>
          <a:solidFill>
            <a:srgbClr val="A8C5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F21B86-47FE-8EA2-EE52-37D3AD18DB33}"/>
              </a:ext>
            </a:extLst>
          </p:cNvPr>
          <p:cNvSpPr txBox="1"/>
          <p:nvPr/>
        </p:nvSpPr>
        <p:spPr>
          <a:xfrm>
            <a:off x="129309" y="269472"/>
            <a:ext cx="11720946" cy="584775"/>
          </a:xfrm>
          <a:prstGeom prst="rect">
            <a:avLst/>
          </a:prstGeom>
          <a:noFill/>
        </p:spPr>
        <p:txBody>
          <a:bodyPr wrap="square" rtlCol="0">
            <a:spAutoFit/>
          </a:bodyPr>
          <a:lstStyle/>
          <a:p>
            <a:r>
              <a:rPr lang="en-US" sz="3200" b="1" dirty="0"/>
              <a:t>The majority of economic costs from earthquakes is in California. </a:t>
            </a:r>
          </a:p>
        </p:txBody>
      </p:sp>
    </p:spTree>
    <p:extLst>
      <p:ext uri="{BB962C8B-B14F-4D97-AF65-F5344CB8AC3E}">
        <p14:creationId xmlns:p14="http://schemas.microsoft.com/office/powerpoint/2010/main" val="111658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F30AF4-D650-345A-B9A2-7D2B5E967234}"/>
              </a:ext>
            </a:extLst>
          </p:cNvPr>
          <p:cNvSpPr/>
          <p:nvPr/>
        </p:nvSpPr>
        <p:spPr>
          <a:xfrm>
            <a:off x="0" y="0"/>
            <a:ext cx="12192001" cy="1488558"/>
          </a:xfrm>
          <a:prstGeom prst="rect">
            <a:avLst/>
          </a:prstGeom>
          <a:solidFill>
            <a:srgbClr val="A8C5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A6E2697-B482-9088-E355-7C4DE57EB137}"/>
              </a:ext>
            </a:extLst>
          </p:cNvPr>
          <p:cNvSpPr txBox="1"/>
          <p:nvPr/>
        </p:nvSpPr>
        <p:spPr>
          <a:xfrm>
            <a:off x="129309" y="269472"/>
            <a:ext cx="11720946" cy="1077218"/>
          </a:xfrm>
          <a:prstGeom prst="rect">
            <a:avLst/>
          </a:prstGeom>
          <a:noFill/>
        </p:spPr>
        <p:txBody>
          <a:bodyPr wrap="square" rtlCol="0">
            <a:spAutoFit/>
          </a:bodyPr>
          <a:lstStyle/>
          <a:p>
            <a:r>
              <a:rPr lang="en-US" sz="3200" b="1" dirty="0"/>
              <a:t>California earthquake building codes are designed to protect life but allow for damage. </a:t>
            </a:r>
          </a:p>
        </p:txBody>
      </p:sp>
      <p:pic>
        <p:nvPicPr>
          <p:cNvPr id="8" name="Picture 7">
            <a:hlinkClick r:id="rId3"/>
            <a:extLst>
              <a:ext uri="{FF2B5EF4-FFF2-40B4-BE49-F238E27FC236}">
                <a16:creationId xmlns:a16="http://schemas.microsoft.com/office/drawing/2014/main" id="{05A0029B-BE74-0628-7B86-E245A280ED6C}"/>
              </a:ext>
            </a:extLst>
          </p:cNvPr>
          <p:cNvPicPr>
            <a:picLocks noChangeAspect="1"/>
          </p:cNvPicPr>
          <p:nvPr/>
        </p:nvPicPr>
        <p:blipFill>
          <a:blip r:embed="rId4"/>
          <a:stretch>
            <a:fillRect/>
          </a:stretch>
        </p:blipFill>
        <p:spPr>
          <a:xfrm>
            <a:off x="1981467" y="1562997"/>
            <a:ext cx="7931566" cy="5234834"/>
          </a:xfrm>
          <a:prstGeom prst="rect">
            <a:avLst/>
          </a:prstGeom>
        </p:spPr>
      </p:pic>
    </p:spTree>
    <p:extLst>
      <p:ext uri="{BB962C8B-B14F-4D97-AF65-F5344CB8AC3E}">
        <p14:creationId xmlns:p14="http://schemas.microsoft.com/office/powerpoint/2010/main" val="234110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1426</TotalTime>
  <Words>662</Words>
  <Application>Microsoft Office PowerPoint</Application>
  <PresentationFormat>Widescreen</PresentationFormat>
  <Paragraphs>58</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Jamey Weare</dc:creator>
  <cp:lastModifiedBy>Jamey Weare</cp:lastModifiedBy>
  <cp:revision>2</cp:revision>
  <dcterms:created xsi:type="dcterms:W3CDTF">2022-08-13T09:56:48Z</dcterms:created>
  <dcterms:modified xsi:type="dcterms:W3CDTF">2022-08-14T09:42:56Z</dcterms:modified>
</cp:coreProperties>
</file>