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41"/>
  </p:notesMasterIdLst>
  <p:handoutMasterIdLst>
    <p:handoutMasterId r:id="rId42"/>
  </p:handoutMasterIdLst>
  <p:sldIdLst>
    <p:sldId id="292" r:id="rId3"/>
    <p:sldId id="587" r:id="rId4"/>
    <p:sldId id="586" r:id="rId5"/>
    <p:sldId id="320" r:id="rId6"/>
    <p:sldId id="589" r:id="rId7"/>
    <p:sldId id="588" r:id="rId8"/>
    <p:sldId id="592" r:id="rId9"/>
    <p:sldId id="590" r:id="rId10"/>
    <p:sldId id="616" r:id="rId11"/>
    <p:sldId id="618" r:id="rId12"/>
    <p:sldId id="619" r:id="rId13"/>
    <p:sldId id="591" r:id="rId14"/>
    <p:sldId id="593" r:id="rId15"/>
    <p:sldId id="594" r:id="rId16"/>
    <p:sldId id="595" r:id="rId17"/>
    <p:sldId id="596" r:id="rId18"/>
    <p:sldId id="597" r:id="rId19"/>
    <p:sldId id="598" r:id="rId20"/>
    <p:sldId id="599" r:id="rId21"/>
    <p:sldId id="622" r:id="rId22"/>
    <p:sldId id="600" r:id="rId23"/>
    <p:sldId id="621" r:id="rId24"/>
    <p:sldId id="601" r:id="rId25"/>
    <p:sldId id="602" r:id="rId26"/>
    <p:sldId id="603" r:id="rId27"/>
    <p:sldId id="604" r:id="rId28"/>
    <p:sldId id="605" r:id="rId29"/>
    <p:sldId id="607" r:id="rId30"/>
    <p:sldId id="608" r:id="rId31"/>
    <p:sldId id="609" r:id="rId32"/>
    <p:sldId id="610" r:id="rId33"/>
    <p:sldId id="611" r:id="rId34"/>
    <p:sldId id="612" r:id="rId35"/>
    <p:sldId id="613" r:id="rId36"/>
    <p:sldId id="614" r:id="rId37"/>
    <p:sldId id="615" r:id="rId38"/>
    <p:sldId id="620" r:id="rId39"/>
    <p:sldId id="319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B11FB1"/>
    <a:srgbClr val="1219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75" autoAdjust="0"/>
    <p:restoredTop sz="82423" autoAdjust="0"/>
  </p:normalViewPr>
  <p:slideViewPr>
    <p:cSldViewPr snapToGrid="0">
      <p:cViewPr varScale="1">
        <p:scale>
          <a:sx n="94" d="100"/>
          <a:sy n="94" d="100"/>
        </p:scale>
        <p:origin x="1500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2724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C71E-D8FC-4C81-BB2B-0C96CB6C633D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537F1-B5DB-4596-9ADC-9A688DD6A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034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BB95E-BC63-41D4-A90A-625FC3DAD50A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D0AC1-9E77-403C-BD4A-A844836F5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122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1D0AC1-9E77-403C-BD4A-A844836F515D}" type="slidenum">
              <a:rPr kumimoji="0" lang="zh-CN" altLang="en-US" sz="5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Light"/>
                <a:ea typeface="宋体" panose="02010600030101010101" pitchFamily="2" charset="-122"/>
                <a:cs typeface="+mn-cs"/>
                <a:sym typeface="Helvetica Light"/>
              </a:rPr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5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Light"/>
              <a:ea typeface="宋体" panose="02010600030101010101" pitchFamily="2" charset="-122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32676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D0AC1-9E77-403C-BD4A-A844836F515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459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D0AC1-9E77-403C-BD4A-A844836F515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846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D0AC1-9E77-403C-BD4A-A844836F515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754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82F-5945-4EF8-9289-88FE3B04ED15}" type="datetime1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33620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6148-BA7A-4A54-B593-C6BA1CE925BD}" type="datetime1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443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C3FB-8D42-48D5-A3DB-63FF148E63FA}" type="datetime1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067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标题文本"/>
          <p:cNvSpPr txBox="1">
            <a:spLocks noGrp="1"/>
          </p:cNvSpPr>
          <p:nvPr>
            <p:ph type="title"/>
          </p:nvPr>
        </p:nvSpPr>
        <p:spPr>
          <a:xfrm>
            <a:off x="1524000" y="1"/>
            <a:ext cx="9144000" cy="125015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925">
                <a:solidFill>
                  <a:srgbClr val="EE6E1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标题文本</a:t>
            </a:r>
          </a:p>
        </p:txBody>
      </p:sp>
      <p:sp>
        <p:nvSpPr>
          <p:cNvPr id="1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976441" y="6509743"/>
            <a:ext cx="371896" cy="282769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774137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8A464-048A-4B17-8F79-F5346374C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0E5EC0-B085-4D9C-BAD6-12532170F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124A57-B9E1-4E5F-9C6D-7F00F67AC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D336-8F89-4049-A320-5ECC3466BAA4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0624C4-78B7-4726-83F0-1C8D85A4D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DE1493-03CB-42E5-B6B6-291D97E37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E3CE-9137-4191-BBE8-AF50CAA1C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667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E8E97-F866-4400-B821-FF033FD74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05CB88-CA07-4B61-8522-43ED05D0B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E37F22-7436-4EC0-A49E-C1356D120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D336-8F89-4049-A320-5ECC3466BAA4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4FE783-0B13-4666-AE5D-43F76DE43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D0F5F2-FC68-4764-893B-C1005A74B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E3CE-9137-4191-BBE8-AF50CAA1C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384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76AE3-485C-4979-803D-BD733F1DA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1CE197-9DC7-4B06-9705-B6EC0500F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6A1E0F-302E-4C75-BC24-0FA90C095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D336-8F89-4049-A320-5ECC3466BAA4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0EA5B3-1226-4F05-B695-D9881120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FF4462-CE83-4233-B8B2-756862164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E3CE-9137-4191-BBE8-AF50CAA1C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506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194DE9-0AB6-4B79-9B57-B8AD9272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8157E7-E11A-4581-95EC-001E50F45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732873-A26F-4B9B-9FCC-C9205406A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92BF6F-7440-481B-8574-7248D962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D336-8F89-4049-A320-5ECC3466BAA4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39E396-DA57-48AD-AE4A-6A1B99600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472285-8222-4D52-8E86-F0DA9A364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E3CE-9137-4191-BBE8-AF50CAA1C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140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A44DE-6650-4103-A0E8-E0A668EE6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593339-C8A1-4A91-B659-F0F1DFF94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953276-9308-42E9-BCD5-DBAFECB78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BC0375-FCF7-4E0A-8331-A6461B0B2E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538405-3BF3-4661-A090-DF00799A47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183368-E1CB-450C-B76B-7EA6F5996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D336-8F89-4049-A320-5ECC3466BAA4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C6C820-E8B2-4D5A-9834-49038A75B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84DFF2-AF79-46F7-9E8B-29DB1DDAB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E3CE-9137-4191-BBE8-AF50CAA1C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9058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A3DF4-B365-4428-8D7F-74AC0D459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BA8DC5-41F7-4F13-B3F4-A2763B697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D336-8F89-4049-A320-5ECC3466BAA4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DF84EB-9B4C-44D1-BA4F-D2E43A7A5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033800-94EA-4E9D-8313-C5CEFFE5A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E3CE-9137-4191-BBE8-AF50CAA1C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935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366FEC-5393-41AD-90A5-E4F8CBAAD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D336-8F89-4049-A320-5ECC3466BAA4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A7D277-399A-4669-AEA5-77D1D1DCB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D94129-AD30-4FB6-ABB6-7252D288C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E3CE-9137-4191-BBE8-AF50CAA1C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636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4D32-47A2-4336-B50B-0C88FA0544CB}" type="datetime1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38200" y="1290862"/>
            <a:ext cx="10515600" cy="4910329"/>
          </a:xfrm>
        </p:spPr>
        <p:txBody>
          <a:bodyPr/>
          <a:lstStyle>
            <a:lvl1pPr marL="450850" indent="-450850">
              <a:buClr>
                <a:srgbClr val="00007D"/>
              </a:buClr>
              <a:buSzPct val="90000"/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00113" indent="-450850">
              <a:lnSpc>
                <a:spcPct val="130000"/>
              </a:lnSpc>
              <a:buClr>
                <a:srgbClr val="9999CC"/>
              </a:buClr>
              <a:buSzPct val="80000"/>
              <a:buFont typeface="Wingdings" pitchFamily="2" charset="2"/>
              <a:buChar char=""/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350000" indent="-450000">
              <a:lnSpc>
                <a:spcPct val="130000"/>
              </a:lnSpc>
              <a:buSzPct val="80000"/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184201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DCEE9-AB4E-4DD3-8CE1-38A110C4C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217DC-48B7-4CE4-BBE9-430E80D5C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7E6225-EEA5-40B1-98D1-A6F986237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BD9FA1-D5BD-4CE8-8AC5-0F807160C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D336-8F89-4049-A320-5ECC3466BAA4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4CA80C-52C6-4038-BA4A-A8B281E09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FD9BA5-1F85-4F9E-88F1-4DCAF6CC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E3CE-9137-4191-BBE8-AF50CAA1C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7832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7615E-A9C4-4BA2-9531-A3BB380B0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F89C8A-4A8F-4856-8687-FC850B9439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B33D08-BFA9-4BF8-BA25-16D8C0CD3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86B47C-201F-492E-A57D-E4FCABF09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D336-8F89-4049-A320-5ECC3466BAA4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5D0B70-D2F2-4688-B821-F025A866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524477-02F1-4A9E-8B1D-6DA9D3304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E3CE-9137-4191-BBE8-AF50CAA1C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7632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D3D87-15AB-4FE3-9DBA-F1236F45A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48F65C-C373-4F2A-88A7-D2EBFD16B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BB0901-86E1-4D68-AC1A-40A87BAB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D336-8F89-4049-A320-5ECC3466BAA4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DACA04-045E-4B6F-B2E1-C8B3B33A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30CEB1-E4D5-4B4D-9DD0-E1351B132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E3CE-9137-4191-BBE8-AF50CAA1C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2130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4AE3B07-67CE-4E09-8993-A00713C4CB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60AF9F-8DC5-437F-8A8F-23563F0EC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C3013-1E90-450D-A89E-E2CD8E16F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D336-8F89-4049-A320-5ECC3466BAA4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4B356E-3B1C-4780-9E7B-2FAD75003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C916C6-7820-4C2D-A22C-31879222A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E3CE-9137-4191-BBE8-AF50CAA1C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428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DD80-CBA9-45DD-9900-2AD0432C46AF}" type="datetime1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848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0965-7F03-43CE-816C-1840F8D9DADD}" type="datetime1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04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0F24-2400-425F-8938-410B08429A14}" type="datetime1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635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61EF-3981-4482-B878-DEDFF3DE43B0}" type="datetime1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45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D228-77AA-4515-996C-E52786514C32}" type="datetime1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23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F6A3-0DE6-44E7-85E8-ABFC0319E046}" type="datetime1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252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C258-1055-414D-A5C4-95B4A9B8D6BA}" type="datetime1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687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46086" y="158202"/>
            <a:ext cx="10187152" cy="813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27693" y="1219664"/>
            <a:ext cx="10515600" cy="5028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4C029-86C0-4FE0-A41B-E448962FACE2}" type="datetime1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827693" y="1009641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>
              <a:latin typeface="Times New Roman" pitchFamily="18" charset="0"/>
              <a:ea typeface="宋体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351693" y="1009641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0540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n"/>
        <a:defRPr sz="2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p"/>
        <a:defRPr sz="2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43789E-9546-4A88-B27A-AE515E4F9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9D798-97CA-4B37-B62C-5F59A1FE7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9D900E-A223-45D9-AA9B-423B2F0E83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DD336-8F89-4049-A320-5ECC3466BAA4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F03EBB-3894-4F8C-BC51-1CA016E1C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1F0EC3-856C-47B4-8447-3AE149EAD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9E3CE-9137-4191-BBE8-AF50CAA1C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423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nbfan6203@163.com" TargetMode="External"/><Relationship Id="rId3" Type="http://schemas.openxmlformats.org/officeDocument/2006/relationships/hyperlink" Target="mailto:guochen@hnu.edu.c" TargetMode="External"/><Relationship Id="rId7" Type="http://schemas.openxmlformats.org/officeDocument/2006/relationships/hyperlink" Target="mailto:boshengsong@hnu.edu.c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happyrxx@hnu.edu.cn" TargetMode="External"/><Relationship Id="rId5" Type="http://schemas.openxmlformats.org/officeDocument/2006/relationships/hyperlink" Target="mailto:quanzhe@hnu.edu.cn" TargetMode="External"/><Relationship Id="rId4" Type="http://schemas.openxmlformats.org/officeDocument/2006/relationships/hyperlink" Target="mailto:guochen@hnu.edu.cn&#65292;&#20449;&#31185;&#38498;437" TargetMode="External"/><Relationship Id="rId9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1989chenguo.github.io/" TargetMode="External"/><Relationship Id="rId2" Type="http://schemas.openxmlformats.org/officeDocument/2006/relationships/hyperlink" Target="mailto:guochen@hnu.edu.c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taff.ustc.edu.cn/~bjhua/courses/compiler/2014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5">
            <a:extLst>
              <a:ext uri="{FF2B5EF4-FFF2-40B4-BE49-F238E27FC236}">
                <a16:creationId xmlns:a16="http://schemas.microsoft.com/office/drawing/2014/main" id="{12065FA8-D4B6-47AF-AF8C-8746166B2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6428" y="4159689"/>
            <a:ext cx="7939144" cy="1915992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陈果</a:t>
            </a:r>
            <a:endParaRPr lang="en-US" altLang="zh-CN" sz="1800" dirty="0"/>
          </a:p>
          <a:p>
            <a:r>
              <a:rPr lang="zh-CN" altLang="en-US" sz="1800" dirty="0"/>
              <a:t>湖南大学</a:t>
            </a:r>
            <a:r>
              <a:rPr lang="en-US" altLang="zh-CN" sz="1800" dirty="0"/>
              <a:t>-</a:t>
            </a:r>
            <a:r>
              <a:rPr lang="zh-CN" altLang="en-US" sz="1800" dirty="0"/>
              <a:t>信息科学与工程学院</a:t>
            </a:r>
            <a:r>
              <a:rPr lang="en-US" altLang="zh-CN" sz="1800" dirty="0"/>
              <a:t>-</a:t>
            </a:r>
            <a:r>
              <a:rPr lang="zh-CN" altLang="en-US" sz="1800" dirty="0"/>
              <a:t>计算机与科学系</a:t>
            </a:r>
            <a:endParaRPr lang="en-US" altLang="zh-CN" sz="1800" dirty="0"/>
          </a:p>
          <a:p>
            <a:r>
              <a:rPr lang="zh-CN" altLang="en-US" sz="1800" dirty="0"/>
              <a:t>邮箱：</a:t>
            </a:r>
            <a:r>
              <a:rPr lang="en-US" altLang="zh-CN" sz="1800" u="sng" dirty="0">
                <a:solidFill>
                  <a:srgbClr val="0070C0"/>
                </a:solidFill>
              </a:rPr>
              <a:t>guochen@hnu.edu.cn</a:t>
            </a:r>
          </a:p>
          <a:p>
            <a:r>
              <a:rPr lang="zh-CN" altLang="en-US" sz="1800" dirty="0"/>
              <a:t>个人主页：</a:t>
            </a:r>
            <a:r>
              <a:rPr lang="en-US" altLang="zh-CN" sz="1800" u="sng" dirty="0">
                <a:solidFill>
                  <a:srgbClr val="0070C0"/>
                </a:solidFill>
              </a:rPr>
              <a:t>1989chenguo.github.io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720FD54-3ED7-4D8F-9904-FE6C19B05E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11500" dirty="0"/>
              <a:t>编译原理</a:t>
            </a:r>
          </a:p>
        </p:txBody>
      </p:sp>
    </p:spTree>
    <p:extLst>
      <p:ext uri="{BB962C8B-B14F-4D97-AF65-F5344CB8AC3E}">
        <p14:creationId xmlns:p14="http://schemas.microsoft.com/office/powerpoint/2010/main" val="2384300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E824FE-1596-477C-BA35-C42C0F814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实验安排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1E10EFB-C7D4-444D-8CB8-3AF883315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CD1494-4D22-48F6-A463-E2BE8E38A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32</a:t>
            </a:r>
            <a:r>
              <a:rPr lang="zh-CN" altLang="en-US" dirty="0"/>
              <a:t>学时，共</a:t>
            </a:r>
            <a:r>
              <a:rPr lang="en-US" altLang="zh-CN" dirty="0"/>
              <a:t>8</a:t>
            </a:r>
            <a:r>
              <a:rPr lang="zh-CN" altLang="en-US" dirty="0"/>
              <a:t>次，每次</a:t>
            </a:r>
            <a:r>
              <a:rPr lang="en-US" altLang="zh-CN" dirty="0"/>
              <a:t>4</a:t>
            </a:r>
            <a:r>
              <a:rPr lang="zh-CN" altLang="en-US" dirty="0"/>
              <a:t>学时</a:t>
            </a:r>
            <a:endParaRPr lang="en-US" altLang="zh-CN" dirty="0"/>
          </a:p>
          <a:p>
            <a:r>
              <a:rPr lang="zh-CN" altLang="en-US" dirty="0"/>
              <a:t>每人独立完成，并通过测试</a:t>
            </a:r>
            <a:endParaRPr lang="en-US" altLang="zh-CN" dirty="0"/>
          </a:p>
          <a:p>
            <a:r>
              <a:rPr lang="zh-CN" altLang="en-US" dirty="0"/>
              <a:t>提交</a:t>
            </a:r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实验报告</a:t>
            </a:r>
            <a:r>
              <a:rPr lang="zh-CN" altLang="en-US" dirty="0"/>
              <a:t>打印稿和电子版</a:t>
            </a:r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源代码和测试样例</a:t>
            </a:r>
            <a:r>
              <a:rPr lang="zh-CN" altLang="en-US" dirty="0"/>
              <a:t>电子版</a:t>
            </a:r>
            <a:endParaRPr lang="en-US" altLang="zh-CN" dirty="0"/>
          </a:p>
          <a:p>
            <a:r>
              <a:rPr lang="zh-CN" altLang="en-US" dirty="0"/>
              <a:t>实验内容</a:t>
            </a:r>
            <a:endParaRPr lang="en-US" altLang="zh-CN" dirty="0"/>
          </a:p>
          <a:p>
            <a:pPr lvl="1"/>
            <a:r>
              <a:rPr lang="zh-CN" altLang="en-US" dirty="0"/>
              <a:t>每次实验课前发布至课程</a:t>
            </a:r>
            <a:r>
              <a:rPr lang="en-US" altLang="zh-CN" dirty="0"/>
              <a:t>QQ</a:t>
            </a:r>
            <a:r>
              <a:rPr lang="zh-CN" altLang="en-US" dirty="0"/>
              <a:t>群内</a:t>
            </a:r>
          </a:p>
        </p:txBody>
      </p:sp>
    </p:spTree>
    <p:extLst>
      <p:ext uri="{BB962C8B-B14F-4D97-AF65-F5344CB8AC3E}">
        <p14:creationId xmlns:p14="http://schemas.microsoft.com/office/powerpoint/2010/main" val="1192862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4546166-565B-4BC7-A9C4-1837BDD09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编译原理</a:t>
            </a:r>
            <a:r>
              <a:rPr lang="en-US" altLang="zh-CN" dirty="0"/>
              <a:t>》</a:t>
            </a:r>
            <a:r>
              <a:rPr lang="zh-CN" altLang="en-US" dirty="0"/>
              <a:t>正式开始！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45EA64F2-CFFB-43D1-8FFA-325FE25A36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A93162A-A2DE-44C0-AF8A-7258009E7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640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35F4769-4564-486A-9AFA-A1D181ECA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第一单元：编译器介绍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C450875-3A35-48CD-B6BE-293F5615C5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课件资料参考中科大华保健老师的</a:t>
            </a:r>
            <a:r>
              <a:rPr lang="en-US" altLang="zh-CN" dirty="0"/>
              <a:t>《</a:t>
            </a:r>
            <a:r>
              <a:rPr lang="zh-CN" altLang="en-US" dirty="0"/>
              <a:t>编译原理</a:t>
            </a:r>
            <a:r>
              <a:rPr lang="en-US" altLang="zh-CN" dirty="0"/>
              <a:t>》</a:t>
            </a:r>
            <a:r>
              <a:rPr lang="zh-CN" altLang="en-US" dirty="0"/>
              <a:t>公开课</a:t>
            </a:r>
            <a:endParaRPr lang="en-US" altLang="zh-CN" dirty="0"/>
          </a:p>
          <a:p>
            <a:pPr algn="r"/>
            <a:r>
              <a:rPr lang="zh-CN" altLang="en-US" dirty="0"/>
              <a:t>致谢华老师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2E9A653-E550-4650-9139-3EB5F0245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155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27A0AAD-CB46-4989-A415-C8D05078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3669C0-DB34-45AB-852B-BEE1AE343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5C5A20-E0B7-4C1B-8069-116C666E2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第一讲：编译器概述</a:t>
            </a:r>
            <a:endParaRPr lang="en-US" altLang="zh-CN" dirty="0"/>
          </a:p>
          <a:p>
            <a:r>
              <a:rPr lang="zh-CN" altLang="en-US" dirty="0"/>
              <a:t>第二讲：编译器结构</a:t>
            </a:r>
            <a:endParaRPr lang="en-US" altLang="zh-CN" dirty="0"/>
          </a:p>
          <a:p>
            <a:r>
              <a:rPr lang="zh-CN" altLang="en-US" dirty="0"/>
              <a:t>第三讲：编译器实例</a:t>
            </a:r>
          </a:p>
        </p:txBody>
      </p:sp>
    </p:spTree>
    <p:extLst>
      <p:ext uri="{BB962C8B-B14F-4D97-AF65-F5344CB8AC3E}">
        <p14:creationId xmlns:p14="http://schemas.microsoft.com/office/powerpoint/2010/main" val="2795754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27A0AAD-CB46-4989-A415-C8D05078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3669C0-DB34-45AB-852B-BEE1AE343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5C5A20-E0B7-4C1B-8069-116C666E2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第一讲：编译器概述</a:t>
            </a:r>
            <a:endParaRPr lang="en-US" altLang="zh-CN" b="1" dirty="0"/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第二讲：编译器结构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第三讲：编译器实例</a:t>
            </a:r>
          </a:p>
        </p:txBody>
      </p:sp>
    </p:spTree>
    <p:extLst>
      <p:ext uri="{BB962C8B-B14F-4D97-AF65-F5344CB8AC3E}">
        <p14:creationId xmlns:p14="http://schemas.microsoft.com/office/powerpoint/2010/main" val="4109883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58376-4CBA-4127-9078-EB3C0834A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什么是编译器？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837F379-2F20-4F92-B924-972DBC79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26AD7C-6FCA-47FE-8932-206D34EF4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计算设备包括个人计算机、大型机、嵌入式系统、智能设备等</a:t>
            </a:r>
            <a:endParaRPr lang="en-US" altLang="zh-CN" dirty="0"/>
          </a:p>
          <a:p>
            <a:r>
              <a:rPr lang="zh-CN" altLang="en-US" dirty="0"/>
              <a:t>如指挥控制计算设备运行：软件的构造</a:t>
            </a:r>
            <a:endParaRPr lang="en-US" altLang="zh-CN" dirty="0"/>
          </a:p>
          <a:p>
            <a:pPr lvl="1"/>
            <a:r>
              <a:rPr lang="zh-CN" altLang="en-US" dirty="0"/>
              <a:t>而目前绝大部分软件都由高级语言书写</a:t>
            </a:r>
            <a:endParaRPr lang="en-US" altLang="zh-CN" dirty="0"/>
          </a:p>
          <a:p>
            <a:pPr lvl="1"/>
            <a:r>
              <a:rPr lang="zh-CN" altLang="en-US" dirty="0"/>
              <a:t>上百种高级语言</a:t>
            </a:r>
            <a:endParaRPr lang="en-US" altLang="zh-CN" dirty="0"/>
          </a:p>
          <a:p>
            <a:r>
              <a:rPr lang="zh-CN" altLang="en-US" dirty="0"/>
              <a:t>这些语言是如何运行在计算机系统上的？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编译器</a:t>
            </a:r>
          </a:p>
        </p:txBody>
      </p:sp>
    </p:spTree>
    <p:extLst>
      <p:ext uri="{BB962C8B-B14F-4D97-AF65-F5344CB8AC3E}">
        <p14:creationId xmlns:p14="http://schemas.microsoft.com/office/powerpoint/2010/main" val="72779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1B239-C340-45FE-84C1-F5CC6E218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CD43C30-9164-4A27-BE9C-FAE339F9A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DEDBCA-820F-46AB-98CE-B6D70CA51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70" y="2050576"/>
            <a:ext cx="4229100" cy="16954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7AF050C-8D05-49F0-9F85-7E24A9DC3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3425" y="1412875"/>
            <a:ext cx="2905125" cy="35242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3B96090-1398-4058-A593-E7FEC2433C34}"/>
              </a:ext>
            </a:extLst>
          </p:cNvPr>
          <p:cNvSpPr txBox="1"/>
          <p:nvPr/>
        </p:nvSpPr>
        <p:spPr>
          <a:xfrm>
            <a:off x="2540000" y="3746026"/>
            <a:ext cx="1564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953196C-01E1-44A3-A5E7-D6630FF187E0}"/>
              </a:ext>
            </a:extLst>
          </p:cNvPr>
          <p:cNvSpPr txBox="1"/>
          <p:nvPr/>
        </p:nvSpPr>
        <p:spPr>
          <a:xfrm>
            <a:off x="9081192" y="4937125"/>
            <a:ext cx="1802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汇编语言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DCDB515-3E71-4D60-8505-5DB7D05E0E7B}"/>
              </a:ext>
            </a:extLst>
          </p:cNvPr>
          <p:cNvGrpSpPr/>
          <p:nvPr/>
        </p:nvGrpSpPr>
        <p:grpSpPr>
          <a:xfrm>
            <a:off x="5557520" y="2898301"/>
            <a:ext cx="2600960" cy="596255"/>
            <a:chOff x="5557520" y="2898301"/>
            <a:chExt cx="2600960" cy="596255"/>
          </a:xfrm>
        </p:grpSpPr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62CCB23F-1355-44E0-85BF-A375C2BD285B}"/>
                </a:ext>
              </a:extLst>
            </p:cNvPr>
            <p:cNvCxnSpPr/>
            <p:nvPr/>
          </p:nvCxnSpPr>
          <p:spPr>
            <a:xfrm>
              <a:off x="5557520" y="2898301"/>
              <a:ext cx="260096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4A39178-FE06-4F1D-A8E7-8CD34BB799ED}"/>
                </a:ext>
              </a:extLst>
            </p:cNvPr>
            <p:cNvSpPr txBox="1"/>
            <p:nvPr/>
          </p:nvSpPr>
          <p:spPr>
            <a:xfrm>
              <a:off x="6441440" y="2971336"/>
              <a:ext cx="1005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628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5119C-6070-49CD-8FC0-A5FA63A37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编译器的定义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DFF2553-8192-4ADF-90C1-649D47393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1805D5-5638-429E-B6CC-452E00DD5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编译器是一个</a:t>
            </a:r>
            <a:r>
              <a:rPr lang="zh-CN" altLang="en-US" b="1" dirty="0">
                <a:solidFill>
                  <a:srgbClr val="0000FF"/>
                </a:solidFill>
              </a:rPr>
              <a:t>程序</a:t>
            </a:r>
            <a:endParaRPr lang="en-US" altLang="zh-CN" b="1" dirty="0">
              <a:solidFill>
                <a:srgbClr val="0000FF"/>
              </a:solidFill>
            </a:endParaRPr>
          </a:p>
          <a:p>
            <a:r>
              <a:rPr lang="zh-CN" altLang="en-US" dirty="0"/>
              <a:t>核心功能是把</a:t>
            </a:r>
            <a:r>
              <a:rPr lang="zh-CN" altLang="en-US" b="1" dirty="0">
                <a:solidFill>
                  <a:srgbClr val="0000FF"/>
                </a:solidFill>
              </a:rPr>
              <a:t>源代码</a:t>
            </a:r>
            <a:r>
              <a:rPr lang="zh-CN" altLang="en-US" dirty="0"/>
              <a:t>翻译成</a:t>
            </a:r>
            <a:r>
              <a:rPr lang="zh-CN" altLang="en-US" b="1" dirty="0">
                <a:solidFill>
                  <a:srgbClr val="0000FF"/>
                </a:solidFill>
              </a:rPr>
              <a:t>目标代码</a:t>
            </a:r>
            <a:endParaRPr lang="en-US" altLang="zh-CN" b="1" dirty="0">
              <a:solidFill>
                <a:srgbClr val="0000FF"/>
              </a:solidFill>
            </a:endParaRPr>
          </a:p>
          <a:p>
            <a:pPr lvl="1"/>
            <a:r>
              <a:rPr lang="zh-CN" altLang="en-US" dirty="0"/>
              <a:t>源代码</a:t>
            </a:r>
            <a:endParaRPr lang="en-US" altLang="zh-CN" dirty="0"/>
          </a:p>
          <a:p>
            <a:pPr lvl="2"/>
            <a:r>
              <a:rPr lang="en-US" altLang="zh-CN" dirty="0"/>
              <a:t>C/C++, JAVA, C#, html, SQL, …</a:t>
            </a:r>
          </a:p>
          <a:p>
            <a:pPr lvl="1"/>
            <a:r>
              <a:rPr lang="zh-CN" altLang="en-US" dirty="0"/>
              <a:t>目标代码</a:t>
            </a:r>
            <a:endParaRPr lang="en-US" altLang="zh-CN" dirty="0"/>
          </a:p>
          <a:p>
            <a:pPr lvl="2"/>
            <a:r>
              <a:rPr lang="en-US" altLang="zh-CN" dirty="0"/>
              <a:t>x86, IA64, ARM, MIPS, …</a:t>
            </a:r>
          </a:p>
          <a:p>
            <a:pPr lvl="1"/>
            <a:endParaRPr lang="zh-CN" altLang="en-US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16343B9-35CD-4A5C-8C7B-DFB9806CDF3C}"/>
              </a:ext>
            </a:extLst>
          </p:cNvPr>
          <p:cNvGrpSpPr/>
          <p:nvPr/>
        </p:nvGrpSpPr>
        <p:grpSpPr>
          <a:xfrm>
            <a:off x="391160" y="5042524"/>
            <a:ext cx="11409680" cy="1019712"/>
            <a:chOff x="391160" y="5042524"/>
            <a:chExt cx="11409680" cy="101971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738F3A1-1BAD-4F4F-A9B6-5A61B383096B}"/>
                </a:ext>
              </a:extLst>
            </p:cNvPr>
            <p:cNvSpPr/>
            <p:nvPr/>
          </p:nvSpPr>
          <p:spPr>
            <a:xfrm>
              <a:off x="391160" y="5315476"/>
              <a:ext cx="1330960" cy="746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/>
                <a:t>源程序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015131D-E58D-444F-A8CE-B9E7750FF29B}"/>
                </a:ext>
              </a:extLst>
            </p:cNvPr>
            <p:cNvSpPr/>
            <p:nvPr/>
          </p:nvSpPr>
          <p:spPr>
            <a:xfrm>
              <a:off x="2910840" y="5315476"/>
              <a:ext cx="1330960" cy="746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/>
                <a:t>编译器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455B943-68AF-4E9B-861F-E717C812FA4E}"/>
                </a:ext>
              </a:extLst>
            </p:cNvPr>
            <p:cNvSpPr/>
            <p:nvPr/>
          </p:nvSpPr>
          <p:spPr>
            <a:xfrm>
              <a:off x="5340222" y="5315476"/>
              <a:ext cx="1330960" cy="746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/>
                <a:t>汇编器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C7D5CF9-4AFF-42F1-AC9D-B3DE6BC0FAFD}"/>
                </a:ext>
              </a:extLst>
            </p:cNvPr>
            <p:cNvSpPr/>
            <p:nvPr/>
          </p:nvSpPr>
          <p:spPr>
            <a:xfrm>
              <a:off x="7769604" y="5315476"/>
              <a:ext cx="1330960" cy="746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/>
                <a:t>链接器</a:t>
              </a: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E4F347F4-F5DD-4E9A-91F8-4589CC278A5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1722120" y="5688856"/>
              <a:ext cx="11887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6ED5B41A-F53E-4988-8D9E-33F45C339794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4241800" y="5688856"/>
              <a:ext cx="10984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83E7533F-334D-40E3-8DA9-C56BBF3F7BF7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>
              <a:off x="6671182" y="5688856"/>
              <a:ext cx="10984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68CA6B59-78F7-4074-BD46-598AAB51806A}"/>
                </a:ext>
              </a:extLst>
            </p:cNvPr>
            <p:cNvCxnSpPr>
              <a:cxnSpLocks/>
              <a:stCxn id="9" idx="3"/>
              <a:endCxn id="30" idx="2"/>
            </p:cNvCxnSpPr>
            <p:nvPr/>
          </p:nvCxnSpPr>
          <p:spPr>
            <a:xfrm>
              <a:off x="9100564" y="5688856"/>
              <a:ext cx="1098422" cy="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90E4B51-FE43-4BC3-ADEE-94B09F5109BC}"/>
                </a:ext>
              </a:extLst>
            </p:cNvPr>
            <p:cNvSpPr txBox="1"/>
            <p:nvPr/>
          </p:nvSpPr>
          <p:spPr>
            <a:xfrm>
              <a:off x="2038793" y="5042525"/>
              <a:ext cx="6400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高级语言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843591B-CA67-4C6D-931E-50C8855AA9ED}"/>
                </a:ext>
              </a:extLst>
            </p:cNvPr>
            <p:cNvSpPr txBox="1"/>
            <p:nvPr/>
          </p:nvSpPr>
          <p:spPr>
            <a:xfrm>
              <a:off x="4470971" y="5042525"/>
              <a:ext cx="6400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汇编语言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E8084CE0-515A-43C9-8B95-D277DD3E67E4}"/>
                </a:ext>
              </a:extLst>
            </p:cNvPr>
            <p:cNvSpPr txBox="1"/>
            <p:nvPr/>
          </p:nvSpPr>
          <p:spPr>
            <a:xfrm>
              <a:off x="6897557" y="5042524"/>
              <a:ext cx="6400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目标文件</a:t>
              </a: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2BA36DBE-9667-4D1B-A8E8-34F41C816C22}"/>
                </a:ext>
              </a:extLst>
            </p:cNvPr>
            <p:cNvSpPr/>
            <p:nvPr/>
          </p:nvSpPr>
          <p:spPr>
            <a:xfrm>
              <a:off x="10198986" y="5315482"/>
              <a:ext cx="1601854" cy="7467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/>
                <a:t>机器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7EAF4E5-2D30-4C0A-838E-1C3B81439817}"/>
                </a:ext>
              </a:extLst>
            </p:cNvPr>
            <p:cNvSpPr txBox="1"/>
            <p:nvPr/>
          </p:nvSpPr>
          <p:spPr>
            <a:xfrm>
              <a:off x="9100564" y="5053893"/>
              <a:ext cx="10984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可执行二进制代码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279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ABC96-913E-44E1-87FD-AE4D313E3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编译器的核心功能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618EA8D-E61B-4ED6-8574-45CA4218E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A692C83-5BB8-40A6-921F-7FAA35EAC277}"/>
              </a:ext>
            </a:extLst>
          </p:cNvPr>
          <p:cNvSpPr/>
          <p:nvPr/>
        </p:nvSpPr>
        <p:spPr>
          <a:xfrm>
            <a:off x="482600" y="1617236"/>
            <a:ext cx="1330960" cy="746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源程序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7DF8478-91F8-4C72-969E-8A9F0ED8E99D}"/>
              </a:ext>
            </a:extLst>
          </p:cNvPr>
          <p:cNvSpPr/>
          <p:nvPr/>
        </p:nvSpPr>
        <p:spPr>
          <a:xfrm>
            <a:off x="3002280" y="1617236"/>
            <a:ext cx="1330960" cy="7467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0B36604-0F9A-40AA-9204-549BD3743465}"/>
              </a:ext>
            </a:extLst>
          </p:cNvPr>
          <p:cNvSpPr/>
          <p:nvPr/>
        </p:nvSpPr>
        <p:spPr>
          <a:xfrm>
            <a:off x="4876800" y="3678664"/>
            <a:ext cx="1718182" cy="746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目标程序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F2BF6E5-9996-4898-BD79-CC5A51670A1F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1813560" y="1990616"/>
            <a:ext cx="1188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C2708B66-18D1-4414-9A1D-D3FD1E3309A6}"/>
              </a:ext>
            </a:extLst>
          </p:cNvPr>
          <p:cNvSpPr/>
          <p:nvPr/>
        </p:nvSpPr>
        <p:spPr>
          <a:xfrm>
            <a:off x="7925942" y="3678664"/>
            <a:ext cx="1330960" cy="746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计算机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7362A0A-3C8A-4956-8793-D87B6BA1D28D}"/>
              </a:ext>
            </a:extLst>
          </p:cNvPr>
          <p:cNvSpPr/>
          <p:nvPr/>
        </p:nvSpPr>
        <p:spPr>
          <a:xfrm>
            <a:off x="10084134" y="5465358"/>
            <a:ext cx="1544320" cy="746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计算结果</a:t>
            </a:r>
          </a:p>
        </p:txBody>
      </p: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C22631A7-16C3-4FA0-B1FA-AB2000B9499A}"/>
              </a:ext>
            </a:extLst>
          </p:cNvPr>
          <p:cNvCxnSpPr>
            <a:cxnSpLocks/>
            <a:stCxn id="7" idx="3"/>
            <a:endCxn id="9" idx="0"/>
          </p:cNvCxnSpPr>
          <p:nvPr/>
        </p:nvCxnSpPr>
        <p:spPr>
          <a:xfrm>
            <a:off x="4333240" y="1990616"/>
            <a:ext cx="1402651" cy="16880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BFED12D-4370-4185-9A43-D26A7F65CB5F}"/>
              </a:ext>
            </a:extLst>
          </p:cNvPr>
          <p:cNvCxnSpPr>
            <a:cxnSpLocks/>
            <a:stCxn id="9" idx="3"/>
            <a:endCxn id="27" idx="1"/>
          </p:cNvCxnSpPr>
          <p:nvPr/>
        </p:nvCxnSpPr>
        <p:spPr>
          <a:xfrm>
            <a:off x="6594982" y="4052044"/>
            <a:ext cx="1330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DEDB4252-95A3-4871-BF11-4EDC502313F9}"/>
              </a:ext>
            </a:extLst>
          </p:cNvPr>
          <p:cNvCxnSpPr>
            <a:cxnSpLocks/>
            <a:stCxn id="27" idx="3"/>
            <a:endCxn id="28" idx="0"/>
          </p:cNvCxnSpPr>
          <p:nvPr/>
        </p:nvCxnSpPr>
        <p:spPr>
          <a:xfrm>
            <a:off x="9256902" y="4052044"/>
            <a:ext cx="1599392" cy="14133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5C9DEA9B-B7B7-4CA2-89E1-437F65ED9B21}"/>
              </a:ext>
            </a:extLst>
          </p:cNvPr>
          <p:cNvSpPr txBox="1"/>
          <p:nvPr/>
        </p:nvSpPr>
        <p:spPr>
          <a:xfrm>
            <a:off x="5070411" y="2707198"/>
            <a:ext cx="1402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静态计算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3584E5D-E32A-467E-ADDB-A888B56822A7}"/>
              </a:ext>
            </a:extLst>
          </p:cNvPr>
          <p:cNvSpPr txBox="1"/>
          <p:nvPr/>
        </p:nvSpPr>
        <p:spPr>
          <a:xfrm>
            <a:off x="10154969" y="4694650"/>
            <a:ext cx="1402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动态计算</a:t>
            </a: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BF17A68C-7B0C-462C-AA3B-A80CDDE6C632}"/>
              </a:ext>
            </a:extLst>
          </p:cNvPr>
          <p:cNvGrpSpPr/>
          <p:nvPr/>
        </p:nvGrpSpPr>
        <p:grpSpPr>
          <a:xfrm>
            <a:off x="1148080" y="2363996"/>
            <a:ext cx="3728720" cy="1688048"/>
            <a:chOff x="1148080" y="2363996"/>
            <a:chExt cx="3728720" cy="1688048"/>
          </a:xfrm>
        </p:grpSpPr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9AC25B1E-44B1-4DEA-BFEE-C9F3C2C65A26}"/>
                </a:ext>
              </a:extLst>
            </p:cNvPr>
            <p:cNvCxnSpPr>
              <a:stCxn id="6" idx="2"/>
              <a:endCxn id="9" idx="1"/>
            </p:cNvCxnSpPr>
            <p:nvPr/>
          </p:nvCxnSpPr>
          <p:spPr>
            <a:xfrm>
              <a:off x="1148080" y="2363996"/>
              <a:ext cx="3728720" cy="1688048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97C710A4-B5B6-4127-AB17-BEE39E563933}"/>
                </a:ext>
              </a:extLst>
            </p:cNvPr>
            <p:cNvSpPr txBox="1"/>
            <p:nvPr/>
          </p:nvSpPr>
          <p:spPr>
            <a:xfrm>
              <a:off x="2214309" y="3009050"/>
              <a:ext cx="1718182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语义相同</a:t>
              </a:r>
            </a:p>
          </p:txBody>
        </p:sp>
      </p:grpSp>
      <p:sp>
        <p:nvSpPr>
          <p:cNvPr id="68" name="文本框 67">
            <a:extLst>
              <a:ext uri="{FF2B5EF4-FFF2-40B4-BE49-F238E27FC236}">
                <a16:creationId xmlns:a16="http://schemas.microsoft.com/office/drawing/2014/main" id="{7E1F24B6-5D2B-4105-82EA-B12924FB2721}"/>
              </a:ext>
            </a:extLst>
          </p:cNvPr>
          <p:cNvSpPr txBox="1"/>
          <p:nvPr/>
        </p:nvSpPr>
        <p:spPr>
          <a:xfrm>
            <a:off x="496127" y="2571806"/>
            <a:ext cx="1317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C,</a:t>
            </a:r>
            <a:r>
              <a:rPr lang="zh-CN" altLang="en-US" sz="2800" dirty="0"/>
              <a:t> </a:t>
            </a:r>
            <a:r>
              <a:rPr lang="en-US" altLang="zh-CN" sz="2800" dirty="0"/>
              <a:t>JAVA</a:t>
            </a:r>
            <a:endParaRPr lang="zh-CN" altLang="en-US" sz="28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2AEE3494-5084-4DC2-B550-309407B76E62}"/>
              </a:ext>
            </a:extLst>
          </p:cNvPr>
          <p:cNvSpPr txBox="1"/>
          <p:nvPr/>
        </p:nvSpPr>
        <p:spPr>
          <a:xfrm>
            <a:off x="4197221" y="4470112"/>
            <a:ext cx="3149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X86</a:t>
            </a:r>
            <a:r>
              <a:rPr lang="zh-CN" altLang="en-US" sz="2800" dirty="0"/>
              <a:t>汇编，字节码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E4923326-5183-4DAA-9D94-9B1D82D0387D}"/>
              </a:ext>
            </a:extLst>
          </p:cNvPr>
          <p:cNvSpPr txBox="1"/>
          <p:nvPr/>
        </p:nvSpPr>
        <p:spPr>
          <a:xfrm>
            <a:off x="7445055" y="3113178"/>
            <a:ext cx="2532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X86</a:t>
            </a:r>
            <a:r>
              <a:rPr lang="zh-CN" altLang="en-US" sz="2800" dirty="0"/>
              <a:t>机器，</a:t>
            </a:r>
            <a:r>
              <a:rPr lang="en-US" altLang="zh-CN" sz="2800" dirty="0"/>
              <a:t>JVM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8548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  <p:bldP spid="7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8F4AA1-1D8E-4E92-9D93-C5E38534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编译器和解释器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5B42938-7975-45FB-A0E6-8BF28975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D6342D-0993-4507-83B2-271BB836A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解释器也是</a:t>
            </a:r>
            <a:r>
              <a:rPr lang="zh-CN" altLang="en-US" b="1" dirty="0">
                <a:solidFill>
                  <a:srgbClr val="0000FF"/>
                </a:solidFill>
              </a:rPr>
              <a:t>处理程序</a:t>
            </a:r>
            <a:r>
              <a:rPr lang="zh-CN" altLang="en-US" dirty="0"/>
              <a:t>的一种程序</a:t>
            </a:r>
            <a:endParaRPr lang="en-US" altLang="zh-CN" dirty="0"/>
          </a:p>
          <a:p>
            <a:pPr lvl="1"/>
            <a:r>
              <a:rPr lang="zh-CN" altLang="en-US" dirty="0"/>
              <a:t>把源语言写的源程序作为输入，边解释边执行源程序本身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1F114B4-2136-4843-8E08-1726FDDA915B}"/>
              </a:ext>
            </a:extLst>
          </p:cNvPr>
          <p:cNvGrpSpPr/>
          <p:nvPr/>
        </p:nvGrpSpPr>
        <p:grpSpPr>
          <a:xfrm>
            <a:off x="1049286" y="3147687"/>
            <a:ext cx="5192897" cy="785703"/>
            <a:chOff x="1049286" y="3147687"/>
            <a:chExt cx="5192897" cy="78570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8A974C6-8E8F-42C9-890C-CC389921EBE1}"/>
                </a:ext>
              </a:extLst>
            </p:cNvPr>
            <p:cNvSpPr/>
            <p:nvPr/>
          </p:nvSpPr>
          <p:spPr>
            <a:xfrm>
              <a:off x="2921000" y="3186630"/>
              <a:ext cx="1330960" cy="74676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编译器</a:t>
              </a:r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425A4508-5133-4F3E-BC51-8D6B848D02AB}"/>
                </a:ext>
              </a:extLst>
            </p:cNvPr>
            <p:cNvCxnSpPr>
              <a:endCxn id="5" idx="1"/>
            </p:cNvCxnSpPr>
            <p:nvPr/>
          </p:nvCxnSpPr>
          <p:spPr>
            <a:xfrm>
              <a:off x="1732280" y="3560010"/>
              <a:ext cx="11887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8744C8FD-2A2D-44DC-ADF7-F2C1E8ACA2AE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251960" y="3560010"/>
              <a:ext cx="11887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BAAB9D9-C8B0-4DF4-A602-9A73BA3F1D9B}"/>
                </a:ext>
              </a:extLst>
            </p:cNvPr>
            <p:cNvSpPr txBox="1"/>
            <p:nvPr/>
          </p:nvSpPr>
          <p:spPr>
            <a:xfrm>
              <a:off x="1049286" y="3147687"/>
              <a:ext cx="1114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源程序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5945054-8282-422F-BE18-7AD7977A6537}"/>
                </a:ext>
              </a:extLst>
            </p:cNvPr>
            <p:cNvSpPr txBox="1"/>
            <p:nvPr/>
          </p:nvSpPr>
          <p:spPr>
            <a:xfrm>
              <a:off x="5127389" y="3147687"/>
              <a:ext cx="1114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目标程序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4B3A185-4D09-4A3C-AF3E-84BD3EA04BCE}"/>
              </a:ext>
            </a:extLst>
          </p:cNvPr>
          <p:cNvGrpSpPr/>
          <p:nvPr/>
        </p:nvGrpSpPr>
        <p:grpSpPr>
          <a:xfrm>
            <a:off x="1049286" y="4696418"/>
            <a:ext cx="5192897" cy="785703"/>
            <a:chOff x="1049286" y="4696418"/>
            <a:chExt cx="5192897" cy="785703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5C1DC05-6DF4-4B53-96EC-F56719D52669}"/>
                </a:ext>
              </a:extLst>
            </p:cNvPr>
            <p:cNvSpPr/>
            <p:nvPr/>
          </p:nvSpPr>
          <p:spPr>
            <a:xfrm>
              <a:off x="2921000" y="4735361"/>
              <a:ext cx="1330960" cy="746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解释器</a:t>
              </a: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05DB9DAF-9B23-48E2-8007-65D7A911D5FA}"/>
                </a:ext>
              </a:extLst>
            </p:cNvPr>
            <p:cNvCxnSpPr>
              <a:endCxn id="12" idx="1"/>
            </p:cNvCxnSpPr>
            <p:nvPr/>
          </p:nvCxnSpPr>
          <p:spPr>
            <a:xfrm>
              <a:off x="1732280" y="5108741"/>
              <a:ext cx="11887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9F566607-1723-4DD1-A6C2-7C887CA0314E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4251960" y="5108741"/>
              <a:ext cx="11887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313ECC4-D3CC-4C1C-BC43-DFBD3D1105A6}"/>
                </a:ext>
              </a:extLst>
            </p:cNvPr>
            <p:cNvSpPr txBox="1"/>
            <p:nvPr/>
          </p:nvSpPr>
          <p:spPr>
            <a:xfrm>
              <a:off x="1049286" y="4696418"/>
              <a:ext cx="1114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源程序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5C96200-C789-458C-B96C-EB4CA04DD50D}"/>
                </a:ext>
              </a:extLst>
            </p:cNvPr>
            <p:cNvSpPr txBox="1"/>
            <p:nvPr/>
          </p:nvSpPr>
          <p:spPr>
            <a:xfrm>
              <a:off x="5127389" y="4696418"/>
              <a:ext cx="1114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计算结果</a:t>
              </a: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6FB3B3A0-86B8-411D-83F0-0AEC51798CBF}"/>
              </a:ext>
            </a:extLst>
          </p:cNvPr>
          <p:cNvSpPr txBox="1"/>
          <p:nvPr/>
        </p:nvSpPr>
        <p:spPr>
          <a:xfrm>
            <a:off x="8610600" y="3039965"/>
            <a:ext cx="1544320" cy="95410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离线 </a:t>
            </a:r>
            <a:r>
              <a:rPr lang="en-US" altLang="zh-CN" dirty="0"/>
              <a:t>Offline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F3F7712-E89D-48D6-B7B3-458C4AFF4BF4}"/>
              </a:ext>
            </a:extLst>
          </p:cNvPr>
          <p:cNvSpPr txBox="1"/>
          <p:nvPr/>
        </p:nvSpPr>
        <p:spPr>
          <a:xfrm>
            <a:off x="8610600" y="4631687"/>
            <a:ext cx="1544320" cy="95410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在线</a:t>
            </a:r>
            <a:endParaRPr lang="en-US" altLang="zh-CN" dirty="0"/>
          </a:p>
          <a:p>
            <a:r>
              <a:rPr lang="en-US" altLang="zh-CN" dirty="0"/>
              <a:t>Online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42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A5635-9BE4-45A8-9331-FC3D1EDFC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课程组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14F840B-AC2A-4018-95A0-623F1C144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7861B1-E8B0-44DF-9677-113EB21A9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任课教师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陈果</a:t>
            </a:r>
            <a:r>
              <a:rPr lang="zh-CN" altLang="en-US" dirty="0"/>
              <a:t>，信科院</a:t>
            </a:r>
            <a:r>
              <a:rPr lang="en-US" altLang="zh-CN" dirty="0"/>
              <a:t>569</a:t>
            </a:r>
            <a:r>
              <a:rPr lang="zh-CN" altLang="en-US" dirty="0"/>
              <a:t>，</a:t>
            </a:r>
            <a:r>
              <a:rPr lang="en-US" altLang="zh-CN" dirty="0">
                <a:hlinkClick r:id="rId3"/>
              </a:rPr>
              <a:t>guochen@hnu.edu.c</a:t>
            </a:r>
            <a:r>
              <a:rPr lang="en-US" altLang="zh-CN" dirty="0">
                <a:hlinkClick r:id="rId4"/>
              </a:rPr>
              <a:t>n</a:t>
            </a:r>
            <a:endParaRPr lang="en-US" altLang="zh-CN" dirty="0"/>
          </a:p>
          <a:p>
            <a:pPr lvl="1"/>
            <a:r>
              <a:rPr lang="zh-CN" altLang="en-US" dirty="0"/>
              <a:t>全哲，</a:t>
            </a:r>
            <a:r>
              <a:rPr lang="en-US" altLang="zh-CN" dirty="0">
                <a:hlinkClick r:id="rId5"/>
              </a:rPr>
              <a:t>quanzhe@hnu.edu.cn</a:t>
            </a:r>
            <a:endParaRPr lang="en-US" altLang="zh-CN" dirty="0"/>
          </a:p>
          <a:p>
            <a:pPr lvl="1"/>
            <a:r>
              <a:rPr lang="zh-CN" altLang="en-US" dirty="0"/>
              <a:t>小班讨论</a:t>
            </a:r>
            <a:endParaRPr lang="en-US" altLang="zh-CN" dirty="0"/>
          </a:p>
          <a:p>
            <a:pPr lvl="2"/>
            <a:r>
              <a:rPr lang="zh-CN" altLang="en-US" dirty="0"/>
              <a:t>任小西，</a:t>
            </a:r>
            <a:r>
              <a:rPr lang="en-US" altLang="zh-CN" dirty="0">
                <a:hlinkClick r:id="rId6"/>
              </a:rPr>
              <a:t>happyrxx@hnu.edu.cn</a:t>
            </a:r>
            <a:endParaRPr lang="en-US" altLang="zh-CN" dirty="0"/>
          </a:p>
          <a:p>
            <a:pPr lvl="2"/>
            <a:r>
              <a:rPr lang="zh-CN" altLang="en-US" dirty="0"/>
              <a:t>宋勃升，</a:t>
            </a:r>
            <a:r>
              <a:rPr lang="en-US" altLang="zh-CN" dirty="0">
                <a:hlinkClick r:id="rId7"/>
              </a:rPr>
              <a:t>boshengsong@hnu.edu.cn</a:t>
            </a:r>
            <a:endParaRPr lang="en-US" altLang="zh-CN" dirty="0"/>
          </a:p>
          <a:p>
            <a:pPr lvl="2"/>
            <a:r>
              <a:rPr lang="zh-CN" altLang="en-US" dirty="0"/>
              <a:t>范年柏，</a:t>
            </a:r>
            <a:r>
              <a:rPr lang="en-US" altLang="zh-CN" dirty="0">
                <a:hlinkClick r:id="rId8"/>
              </a:rPr>
              <a:t>nbfan6203@163.com</a:t>
            </a:r>
            <a:endParaRPr lang="en-US" altLang="zh-CN" dirty="0"/>
          </a:p>
          <a:p>
            <a:r>
              <a:rPr lang="zh-CN" altLang="en-US" dirty="0"/>
              <a:t>课程</a:t>
            </a:r>
            <a:r>
              <a:rPr lang="en-US" altLang="zh-CN" dirty="0"/>
              <a:t>QQ</a:t>
            </a:r>
            <a:r>
              <a:rPr lang="zh-CN" altLang="en-US" dirty="0"/>
              <a:t>群</a:t>
            </a:r>
            <a:endParaRPr lang="en-US" altLang="zh-CN" dirty="0"/>
          </a:p>
          <a:p>
            <a:pPr lvl="1"/>
            <a:r>
              <a:rPr lang="zh-CN" altLang="en-US" dirty="0"/>
              <a:t>请扫二维码</a:t>
            </a:r>
            <a:endParaRPr lang="en-US" altLang="zh-CN" dirty="0"/>
          </a:p>
          <a:p>
            <a:pPr lvl="2"/>
            <a:r>
              <a:rPr lang="zh-CN" altLang="en-US" b="1" dirty="0">
                <a:solidFill>
                  <a:srgbClr val="FF0000"/>
                </a:solidFill>
              </a:rPr>
              <a:t>进群时备注</a:t>
            </a:r>
            <a:r>
              <a:rPr lang="en-US" altLang="zh-CN" b="1" dirty="0">
                <a:solidFill>
                  <a:srgbClr val="FF0000"/>
                </a:solidFill>
              </a:rPr>
              <a:t>【</a:t>
            </a:r>
            <a:r>
              <a:rPr lang="zh-CN" altLang="en-US" b="1" dirty="0">
                <a:solidFill>
                  <a:srgbClr val="FF0000"/>
                </a:solidFill>
              </a:rPr>
              <a:t>姓名</a:t>
            </a:r>
            <a:r>
              <a:rPr lang="en-US" altLang="zh-CN" b="1" dirty="0">
                <a:solidFill>
                  <a:srgbClr val="FF0000"/>
                </a:solidFill>
              </a:rPr>
              <a:t>-</a:t>
            </a:r>
            <a:r>
              <a:rPr lang="zh-CN" altLang="en-US" b="1" dirty="0">
                <a:solidFill>
                  <a:srgbClr val="FF0000"/>
                </a:solidFill>
              </a:rPr>
              <a:t>班级</a:t>
            </a:r>
            <a:r>
              <a:rPr lang="en-US" altLang="zh-CN" b="1" dirty="0">
                <a:solidFill>
                  <a:srgbClr val="FF0000"/>
                </a:solidFill>
              </a:rPr>
              <a:t>】</a:t>
            </a:r>
            <a:r>
              <a:rPr lang="zh-CN" altLang="en-US" b="1" dirty="0">
                <a:solidFill>
                  <a:srgbClr val="FF0000"/>
                </a:solidFill>
              </a:rPr>
              <a:t>并将其作为群昵称</a:t>
            </a:r>
            <a:endParaRPr lang="en-US" altLang="zh-CN" dirty="0"/>
          </a:p>
          <a:p>
            <a:pPr lvl="1"/>
            <a:r>
              <a:rPr lang="zh-CN" altLang="en-US" dirty="0"/>
              <a:t>发布课程资料和通知</a:t>
            </a:r>
            <a:endParaRPr lang="en-US" altLang="zh-CN" dirty="0"/>
          </a:p>
          <a:p>
            <a:pPr lvl="2"/>
            <a:r>
              <a:rPr lang="zh-CN" altLang="en-US" b="1" dirty="0">
                <a:solidFill>
                  <a:srgbClr val="FF0000"/>
                </a:solidFill>
              </a:rPr>
              <a:t>重要，一定要进群！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助教</a:t>
            </a:r>
            <a:endParaRPr lang="en-US" altLang="zh-CN" dirty="0"/>
          </a:p>
          <a:p>
            <a:pPr lvl="1"/>
            <a:r>
              <a:rPr lang="zh-CN" altLang="en-US" dirty="0"/>
              <a:t>周桂华、汪锡峥、张潍丰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F4EAE42-3518-4284-BFBD-3B287C58A6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244" y="972182"/>
            <a:ext cx="4821555" cy="506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D5DAD-FF0F-4FAE-9605-8AE7AF3C3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编译器简史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39BCAFE-90D8-4A49-A630-90FF74B7E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FFAA44-973C-4067-9CEC-A18AA98E5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编程方式的演进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AA63977-A0A8-4F5E-BD1B-AB69B55E5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06" y="3746026"/>
            <a:ext cx="2857500" cy="31527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76EC255-AF0A-45E6-8580-95FDDF37B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961" y="1693735"/>
            <a:ext cx="3339401" cy="257714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B8ADE6C-DB3A-4D53-B726-06326A082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759" y="4430222"/>
            <a:ext cx="3588736" cy="233339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EC79394-F765-4314-AAFE-A700B8EB015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32" y="2077834"/>
            <a:ext cx="2965674" cy="166819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67E6445-FA40-4AEE-AEE1-38B03EB4CC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230" y="2387265"/>
            <a:ext cx="3340507" cy="159763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346B97B-C830-4650-B80C-2649F2ED5D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648" y="4124472"/>
            <a:ext cx="3229673" cy="257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85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491325-7683-49D5-94F0-3372B7436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编译器简史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7F16C68-1D39-41CB-89E3-06901131C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77D18C-730F-4777-8B6A-789420585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计算机科学史上出现的第一个编译器是</a:t>
            </a:r>
            <a:r>
              <a:rPr lang="en-US" altLang="zh-CN" dirty="0"/>
              <a:t>A-0</a:t>
            </a:r>
            <a:r>
              <a:rPr lang="zh-CN" altLang="en-US" dirty="0"/>
              <a:t>编译器</a:t>
            </a:r>
            <a:endParaRPr lang="en-US" altLang="zh-CN" dirty="0"/>
          </a:p>
          <a:p>
            <a:pPr lvl="1"/>
            <a:r>
              <a:rPr lang="en-US" altLang="zh-CN" dirty="0"/>
              <a:t>1951-1952</a:t>
            </a:r>
            <a:r>
              <a:rPr lang="zh-CN" altLang="en-US" dirty="0"/>
              <a:t>年，</a:t>
            </a:r>
            <a:r>
              <a:rPr lang="en-US" altLang="zh-CN" dirty="0"/>
              <a:t>Grace Hopper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8FB545F-2F20-4FF7-A31D-08A97D78CE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481993"/>
            <a:ext cx="3230302" cy="403787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EF5744E-6122-4FCD-9380-EDAA1ED72D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202" y="2524812"/>
            <a:ext cx="3007139" cy="395224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B8E491F-498E-493D-ACE1-C23399D7E3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760" y="2787431"/>
            <a:ext cx="5120640" cy="341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376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491325-7683-49D5-94F0-3372B7436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编译器简史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7F16C68-1D39-41CB-89E3-06901131C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77D18C-730F-4777-8B6A-789420585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第一个成熟、成功的编译器是</a:t>
            </a:r>
            <a:r>
              <a:rPr lang="en-US" altLang="zh-CN" dirty="0"/>
              <a:t>Fortran</a:t>
            </a:r>
            <a:r>
              <a:rPr lang="zh-CN" altLang="en-US" dirty="0"/>
              <a:t>语言的编译器</a:t>
            </a:r>
            <a:endParaRPr lang="en-US" altLang="zh-CN" dirty="0"/>
          </a:p>
          <a:p>
            <a:pPr lvl="1"/>
            <a:r>
              <a:rPr lang="en-US" altLang="zh-CN" dirty="0"/>
              <a:t>1954-1957</a:t>
            </a:r>
            <a:r>
              <a:rPr lang="zh-CN" altLang="en-US" dirty="0"/>
              <a:t>年，</a:t>
            </a:r>
            <a:r>
              <a:rPr lang="en-US" altLang="zh-CN" dirty="0"/>
              <a:t>John Backus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EB5A11B-78ED-4FBD-BA3D-255F906A6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082" y="2609705"/>
            <a:ext cx="3221038" cy="374664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EC694E5-9E08-4503-B5AC-938C4EAED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572" y="2380633"/>
            <a:ext cx="4878388" cy="413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18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E0F61-3309-42C8-8171-FDCEB92E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编译器简史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3A7CED6-C6B5-41F8-83FB-1145B60E4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A6E960-A861-45C5-88A9-795335CAB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Fortran</a:t>
            </a:r>
            <a:r>
              <a:rPr lang="zh-CN" altLang="en-US" dirty="0"/>
              <a:t>编译器的成功在计算机科学发展中产生了巨大影响</a:t>
            </a:r>
            <a:endParaRPr lang="en-US" altLang="zh-CN" dirty="0"/>
          </a:p>
          <a:p>
            <a:pPr lvl="1"/>
            <a:r>
              <a:rPr lang="zh-CN" altLang="en-US" dirty="0"/>
              <a:t>理论上</a:t>
            </a:r>
            <a:endParaRPr lang="en-US" altLang="zh-CN" dirty="0"/>
          </a:p>
          <a:p>
            <a:pPr lvl="2"/>
            <a:r>
              <a:rPr lang="zh-CN" altLang="en-US" dirty="0"/>
              <a:t>形式语言，自动机，文法，语法制导的翻译</a:t>
            </a:r>
            <a:endParaRPr lang="en-US" altLang="zh-CN" dirty="0"/>
          </a:p>
          <a:p>
            <a:pPr lvl="1"/>
            <a:r>
              <a:rPr lang="zh-CN" altLang="en-US" dirty="0"/>
              <a:t>实践上</a:t>
            </a:r>
            <a:endParaRPr lang="en-US" altLang="zh-CN" dirty="0"/>
          </a:p>
          <a:p>
            <a:pPr lvl="2"/>
            <a:r>
              <a:rPr lang="zh-CN" altLang="en-US" dirty="0"/>
              <a:t>算法，数据结构</a:t>
            </a:r>
            <a:endParaRPr lang="en-US" altLang="zh-CN" dirty="0"/>
          </a:p>
          <a:p>
            <a:pPr lvl="1"/>
            <a:r>
              <a:rPr lang="zh-CN" altLang="en-US" dirty="0"/>
              <a:t>编译器架构</a:t>
            </a:r>
          </a:p>
        </p:txBody>
      </p:sp>
    </p:spTree>
    <p:extLst>
      <p:ext uri="{BB962C8B-B14F-4D97-AF65-F5344CB8AC3E}">
        <p14:creationId xmlns:p14="http://schemas.microsoft.com/office/powerpoint/2010/main" val="80624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48B9C3-96E1-4408-832A-5DBD90F21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为什么学习编译原理？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0B36514-64CB-49B3-B422-C17814753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07DF2F-2102-407D-A04B-6B988D34A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编译原理集中体现了计算机科学的很多核心思想</a:t>
            </a:r>
          </a:p>
          <a:p>
            <a:pPr lvl="1"/>
            <a:r>
              <a:rPr lang="zh-CN" altLang="en-US" dirty="0"/>
              <a:t>算法，数据结构，软件工程等</a:t>
            </a:r>
          </a:p>
          <a:p>
            <a:r>
              <a:rPr lang="zh-CN" altLang="en-US" dirty="0"/>
              <a:t>编译器是其他领域的重要研究基础</a:t>
            </a:r>
          </a:p>
          <a:p>
            <a:r>
              <a:rPr lang="zh-CN" altLang="en-US" dirty="0"/>
              <a:t>编译器本身就是非常重要的研究领域</a:t>
            </a:r>
          </a:p>
          <a:p>
            <a:pPr lvl="1"/>
            <a:r>
              <a:rPr lang="zh-CN" altLang="en-US" dirty="0"/>
              <a:t>新的语言设计</a:t>
            </a:r>
          </a:p>
          <a:p>
            <a:pPr lvl="1"/>
            <a:r>
              <a:rPr lang="zh-CN" altLang="en-US" dirty="0"/>
              <a:t>大型软件的构造和维护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39EE3DC-1A41-4798-A469-DF84C0912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960" y="3292477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9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7FF8E-7B2A-475C-8376-EC9027057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如何学好编译原理？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909C18A-FCBF-43F4-86B2-E72A0C0A2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FCD386-019E-49B3-BD50-4D399D506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编译器设计是</a:t>
            </a:r>
            <a:r>
              <a:rPr lang="zh-CN" altLang="en-US" b="1" dirty="0">
                <a:solidFill>
                  <a:srgbClr val="FF0000"/>
                </a:solidFill>
              </a:rPr>
              <a:t>理论和实践高度结合</a:t>
            </a:r>
            <a:r>
              <a:rPr lang="zh-CN" altLang="en-US" dirty="0"/>
              <a:t>的一个领域，在学习处理好二者关系</a:t>
            </a:r>
          </a:p>
          <a:p>
            <a:pPr lvl="1"/>
            <a:r>
              <a:rPr lang="zh-CN" altLang="en-US" dirty="0"/>
              <a:t>理论：深入学习掌握各种算法和数据结构</a:t>
            </a:r>
          </a:p>
          <a:p>
            <a:pPr lvl="1"/>
            <a:r>
              <a:rPr lang="zh-CN" altLang="en-US" dirty="0"/>
              <a:t>实践：切实提高将理论应用于解决实际问题的能力</a:t>
            </a:r>
          </a:p>
        </p:txBody>
      </p:sp>
    </p:spTree>
    <p:extLst>
      <p:ext uri="{BB962C8B-B14F-4D97-AF65-F5344CB8AC3E}">
        <p14:creationId xmlns:p14="http://schemas.microsoft.com/office/powerpoint/2010/main" val="1588317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27A0AAD-CB46-4989-A415-C8D05078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3669C0-DB34-45AB-852B-BEE1AE343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5C5A20-E0B7-4C1B-8069-116C666E2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第一讲：编译器概述</a:t>
            </a:r>
            <a:endParaRPr lang="en-US" altLang="zh-CN" dirty="0"/>
          </a:p>
          <a:p>
            <a:r>
              <a:rPr lang="zh-CN" altLang="en-US" b="1" dirty="0"/>
              <a:t>第二讲：编译器结构</a:t>
            </a:r>
            <a:endParaRPr lang="en-US" altLang="zh-CN" b="1" dirty="0"/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第三讲：编译器实例</a:t>
            </a:r>
          </a:p>
        </p:txBody>
      </p:sp>
    </p:spTree>
    <p:extLst>
      <p:ext uri="{BB962C8B-B14F-4D97-AF65-F5344CB8AC3E}">
        <p14:creationId xmlns:p14="http://schemas.microsoft.com/office/powerpoint/2010/main" val="6361856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AEF1C-A894-442B-8EEC-E9B6F4C41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编译器的高层结构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F600F67-96FB-4462-A7C1-2BF40468E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640557-125E-4290-8F8C-DBF7E2A33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863"/>
            <a:ext cx="10515600" cy="664942"/>
          </a:xfrm>
        </p:spPr>
        <p:txBody>
          <a:bodyPr/>
          <a:lstStyle/>
          <a:p>
            <a:r>
              <a:rPr lang="zh-CN" altLang="en-US" dirty="0"/>
              <a:t>编译器具有非常</a:t>
            </a:r>
            <a:r>
              <a:rPr lang="zh-CN" altLang="en-US" b="1" dirty="0">
                <a:solidFill>
                  <a:srgbClr val="0000FF"/>
                </a:solidFill>
              </a:rPr>
              <a:t>模块化</a:t>
            </a:r>
            <a:r>
              <a:rPr lang="zh-CN" altLang="en-US" dirty="0"/>
              <a:t>的高层结构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29D8E3D0-0560-4A35-B1DB-A34D5D1CF52E}"/>
              </a:ext>
            </a:extLst>
          </p:cNvPr>
          <p:cNvGrpSpPr/>
          <p:nvPr/>
        </p:nvGrpSpPr>
        <p:grpSpPr>
          <a:xfrm>
            <a:off x="3876040" y="1699100"/>
            <a:ext cx="3618102" cy="1019711"/>
            <a:chOff x="1722120" y="5042525"/>
            <a:chExt cx="3618102" cy="1019711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455239A-48D9-47B8-8D27-4BDE0F2FB7F3}"/>
                </a:ext>
              </a:extLst>
            </p:cNvPr>
            <p:cNvSpPr/>
            <p:nvPr/>
          </p:nvSpPr>
          <p:spPr>
            <a:xfrm>
              <a:off x="2910840" y="5315476"/>
              <a:ext cx="1330960" cy="746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/>
                <a:t>编译器</a:t>
              </a: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3C3E9C74-F9EE-4C30-9578-7CF80C8927A3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1722120" y="5688856"/>
              <a:ext cx="11887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9E2366D9-4242-42E0-A25F-AE9FE2865C4D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4241800" y="5688856"/>
              <a:ext cx="10984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BF780E7-AE14-4D7A-B7DC-4FEC3EF06F0E}"/>
                </a:ext>
              </a:extLst>
            </p:cNvPr>
            <p:cNvSpPr txBox="1"/>
            <p:nvPr/>
          </p:nvSpPr>
          <p:spPr>
            <a:xfrm>
              <a:off x="2038793" y="5042525"/>
              <a:ext cx="6400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源</a:t>
              </a:r>
              <a:endParaRPr lang="en-US" altLang="zh-CN" dirty="0"/>
            </a:p>
            <a:p>
              <a:pPr algn="ctr"/>
              <a:r>
                <a:rPr lang="zh-CN" altLang="en-US" dirty="0"/>
                <a:t>代码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67D6A17-625B-40A8-9A1D-8EDA6498994A}"/>
                </a:ext>
              </a:extLst>
            </p:cNvPr>
            <p:cNvSpPr txBox="1"/>
            <p:nvPr/>
          </p:nvSpPr>
          <p:spPr>
            <a:xfrm>
              <a:off x="4470971" y="5042525"/>
              <a:ext cx="6400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目标代码</a:t>
              </a: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23434D88-C0C1-415C-89E1-37F8A7975C59}"/>
              </a:ext>
            </a:extLst>
          </p:cNvPr>
          <p:cNvGrpSpPr/>
          <p:nvPr/>
        </p:nvGrpSpPr>
        <p:grpSpPr>
          <a:xfrm>
            <a:off x="3472436" y="2718811"/>
            <a:ext cx="4395086" cy="1437267"/>
            <a:chOff x="3259076" y="2953276"/>
            <a:chExt cx="4395086" cy="1437267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E545D5F-80E5-4DFF-857B-F1EA9568EB7E}"/>
                </a:ext>
              </a:extLst>
            </p:cNvPr>
            <p:cNvSpPr/>
            <p:nvPr/>
          </p:nvSpPr>
          <p:spPr>
            <a:xfrm>
              <a:off x="4150360" y="3541463"/>
              <a:ext cx="2733040" cy="8490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2DD9A65-29CA-4AEB-AA2D-90BFD92E6958}"/>
                </a:ext>
              </a:extLst>
            </p:cNvPr>
            <p:cNvSpPr/>
            <p:nvPr/>
          </p:nvSpPr>
          <p:spPr>
            <a:xfrm>
              <a:off x="4453191" y="3752741"/>
              <a:ext cx="796418" cy="4265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/>
                <a:t>前端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D34C2B0-E012-4FFA-81F8-A033418C1021}"/>
                </a:ext>
              </a:extLst>
            </p:cNvPr>
            <p:cNvSpPr/>
            <p:nvPr/>
          </p:nvSpPr>
          <p:spPr>
            <a:xfrm>
              <a:off x="5758751" y="3752741"/>
              <a:ext cx="796418" cy="4265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/>
                <a:t>后端</a:t>
              </a:r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D2AF99D5-217D-4E22-81F9-6498EF2B0838}"/>
                </a:ext>
              </a:extLst>
            </p:cNvPr>
            <p:cNvCxnSpPr/>
            <p:nvPr/>
          </p:nvCxnSpPr>
          <p:spPr>
            <a:xfrm flipH="1">
              <a:off x="4150360" y="2953276"/>
              <a:ext cx="701040" cy="588187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D6CC4D00-E432-43EF-80F6-C7984D2CA2AC}"/>
                </a:ext>
              </a:extLst>
            </p:cNvPr>
            <p:cNvCxnSpPr/>
            <p:nvPr/>
          </p:nvCxnSpPr>
          <p:spPr>
            <a:xfrm>
              <a:off x="6182360" y="2953276"/>
              <a:ext cx="701040" cy="588187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35FF3272-9863-4A62-8F00-9C7793C242B7}"/>
                </a:ext>
              </a:extLst>
            </p:cNvPr>
            <p:cNvCxnSpPr>
              <a:cxnSpLocks/>
            </p:cNvCxnSpPr>
            <p:nvPr/>
          </p:nvCxnSpPr>
          <p:spPr>
            <a:xfrm>
              <a:off x="3259076" y="3970268"/>
              <a:ext cx="11887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EF312B56-9D54-4CAE-9868-DB5C22DEE08E}"/>
                </a:ext>
              </a:extLst>
            </p:cNvPr>
            <p:cNvSpPr txBox="1"/>
            <p:nvPr/>
          </p:nvSpPr>
          <p:spPr>
            <a:xfrm>
              <a:off x="3342640" y="3319672"/>
              <a:ext cx="6400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源</a:t>
              </a:r>
              <a:endParaRPr lang="en-US" altLang="zh-CN" dirty="0"/>
            </a:p>
            <a:p>
              <a:pPr algn="ctr"/>
              <a:r>
                <a:rPr lang="zh-CN" altLang="en-US" dirty="0"/>
                <a:t>代码</a:t>
              </a:r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33EBE677-1F82-4AE5-8ECB-1EC581327055}"/>
                </a:ext>
              </a:extLst>
            </p:cNvPr>
            <p:cNvCxnSpPr>
              <a:cxnSpLocks/>
            </p:cNvCxnSpPr>
            <p:nvPr/>
          </p:nvCxnSpPr>
          <p:spPr>
            <a:xfrm>
              <a:off x="6555740" y="3966003"/>
              <a:ext cx="10984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E9237ADE-D64B-4AE7-ABBA-78F1AE017C46}"/>
                </a:ext>
              </a:extLst>
            </p:cNvPr>
            <p:cNvSpPr txBox="1"/>
            <p:nvPr/>
          </p:nvSpPr>
          <p:spPr>
            <a:xfrm>
              <a:off x="6960742" y="3319672"/>
              <a:ext cx="6400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目标代码</a:t>
              </a:r>
            </a:p>
          </p:txBody>
        </p: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0B062409-CC62-4F3C-9BE9-2D62789F2ED3}"/>
                </a:ext>
              </a:extLst>
            </p:cNvPr>
            <p:cNvCxnSpPr>
              <a:cxnSpLocks/>
              <a:stCxn id="20" idx="3"/>
              <a:endCxn id="21" idx="1"/>
            </p:cNvCxnSpPr>
            <p:nvPr/>
          </p:nvCxnSpPr>
          <p:spPr>
            <a:xfrm>
              <a:off x="5249609" y="3966004"/>
              <a:ext cx="5091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F0D8E945-6C40-411A-800B-4DD29209CAFE}"/>
              </a:ext>
            </a:extLst>
          </p:cNvPr>
          <p:cNvGrpSpPr/>
          <p:nvPr/>
        </p:nvGrpSpPr>
        <p:grpSpPr>
          <a:xfrm>
            <a:off x="2386202" y="3939566"/>
            <a:ext cx="7041707" cy="1653779"/>
            <a:chOff x="2172842" y="4174031"/>
            <a:chExt cx="7041707" cy="1653779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71B54C7-DD82-4CC4-9E63-D81DF1595CB6}"/>
                </a:ext>
              </a:extLst>
            </p:cNvPr>
            <p:cNvSpPr/>
            <p:nvPr/>
          </p:nvSpPr>
          <p:spPr>
            <a:xfrm>
              <a:off x="3139440" y="4978730"/>
              <a:ext cx="5303520" cy="8490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8A056FB5-FFCE-4704-A874-DB0E379D20FF}"/>
                </a:ext>
              </a:extLst>
            </p:cNvPr>
            <p:cNvSpPr/>
            <p:nvPr/>
          </p:nvSpPr>
          <p:spPr>
            <a:xfrm>
              <a:off x="3358294" y="5124781"/>
              <a:ext cx="796418" cy="5871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/>
                <a:t>词法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FC6DEE7-8833-4516-8E18-366C893AD084}"/>
                </a:ext>
              </a:extLst>
            </p:cNvPr>
            <p:cNvSpPr/>
            <p:nvPr/>
          </p:nvSpPr>
          <p:spPr>
            <a:xfrm>
              <a:off x="4707762" y="5122546"/>
              <a:ext cx="796418" cy="5871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/>
                <a:t>语法</a:t>
              </a:r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7ED5884A-9D10-46C4-857B-A8DA9FC476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8294" y="4203852"/>
              <a:ext cx="1109410" cy="961569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48F01510-85B0-4E0E-8058-AE929F24A713}"/>
                </a:ext>
              </a:extLst>
            </p:cNvPr>
            <p:cNvCxnSpPr>
              <a:cxnSpLocks/>
            </p:cNvCxnSpPr>
            <p:nvPr/>
          </p:nvCxnSpPr>
          <p:spPr>
            <a:xfrm>
              <a:off x="5249609" y="4174031"/>
              <a:ext cx="254571" cy="991389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BE4800AE-3D49-472D-A731-820ABF092DBF}"/>
                </a:ext>
              </a:extLst>
            </p:cNvPr>
            <p:cNvSpPr/>
            <p:nvPr/>
          </p:nvSpPr>
          <p:spPr>
            <a:xfrm>
              <a:off x="6049552" y="5124781"/>
              <a:ext cx="796418" cy="5871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指令生成</a:t>
              </a: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0052533E-036E-4D81-81AB-F606B8E64D34}"/>
                </a:ext>
              </a:extLst>
            </p:cNvPr>
            <p:cNvSpPr/>
            <p:nvPr/>
          </p:nvSpPr>
          <p:spPr>
            <a:xfrm>
              <a:off x="7399020" y="5122546"/>
              <a:ext cx="796418" cy="5871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指令优化</a:t>
              </a:r>
            </a:p>
          </p:txBody>
        </p: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8825687D-B427-48B2-8EEF-A6BC5AE7A3A9}"/>
                </a:ext>
              </a:extLst>
            </p:cNvPr>
            <p:cNvCxnSpPr>
              <a:cxnSpLocks/>
            </p:cNvCxnSpPr>
            <p:nvPr/>
          </p:nvCxnSpPr>
          <p:spPr>
            <a:xfrm>
              <a:off x="5794981" y="4174031"/>
              <a:ext cx="254571" cy="961569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CED03989-3ADA-4A39-B782-6E36CE7DD88E}"/>
                </a:ext>
              </a:extLst>
            </p:cNvPr>
            <p:cNvCxnSpPr>
              <a:cxnSpLocks/>
            </p:cNvCxnSpPr>
            <p:nvPr/>
          </p:nvCxnSpPr>
          <p:spPr>
            <a:xfrm>
              <a:off x="6555169" y="4174031"/>
              <a:ext cx="1640269" cy="961569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37FA39EE-2481-4434-816C-D91FCE5AF6F1}"/>
                </a:ext>
              </a:extLst>
            </p:cNvPr>
            <p:cNvCxnSpPr>
              <a:cxnSpLocks/>
            </p:cNvCxnSpPr>
            <p:nvPr/>
          </p:nvCxnSpPr>
          <p:spPr>
            <a:xfrm>
              <a:off x="2172842" y="5412988"/>
              <a:ext cx="11887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C787BFB8-3E7D-4B0B-9289-9789D4E3B616}"/>
                </a:ext>
              </a:extLst>
            </p:cNvPr>
            <p:cNvSpPr txBox="1"/>
            <p:nvPr/>
          </p:nvSpPr>
          <p:spPr>
            <a:xfrm>
              <a:off x="2256406" y="4762392"/>
              <a:ext cx="6400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源</a:t>
              </a:r>
              <a:endParaRPr lang="en-US" altLang="zh-CN" dirty="0"/>
            </a:p>
            <a:p>
              <a:pPr algn="ctr"/>
              <a:r>
                <a:rPr lang="zh-CN" altLang="en-US" dirty="0"/>
                <a:t>代码</a:t>
              </a:r>
            </a:p>
          </p:txBody>
        </p: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4CBA89CD-7BAF-411A-8260-A3C86DDDB121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>
              <a:off x="4150360" y="5416132"/>
              <a:ext cx="5574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7FDA1979-5616-46AD-AFBA-771CBEDEA95E}"/>
                </a:ext>
              </a:extLst>
            </p:cNvPr>
            <p:cNvCxnSpPr>
              <a:cxnSpLocks/>
              <a:stCxn id="31" idx="3"/>
              <a:endCxn id="42" idx="1"/>
            </p:cNvCxnSpPr>
            <p:nvPr/>
          </p:nvCxnSpPr>
          <p:spPr>
            <a:xfrm>
              <a:off x="5504180" y="5416132"/>
              <a:ext cx="545372" cy="22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24EDB7E6-70F2-4FC9-9ECC-94EEFB5ACA53}"/>
                </a:ext>
              </a:extLst>
            </p:cNvPr>
            <p:cNvCxnSpPr>
              <a:cxnSpLocks/>
              <a:stCxn id="42" idx="3"/>
              <a:endCxn id="43" idx="1"/>
            </p:cNvCxnSpPr>
            <p:nvPr/>
          </p:nvCxnSpPr>
          <p:spPr>
            <a:xfrm flipV="1">
              <a:off x="6845970" y="5416132"/>
              <a:ext cx="553050" cy="22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820E48FA-6144-48B9-B48C-1BD473946B6F}"/>
                </a:ext>
              </a:extLst>
            </p:cNvPr>
            <p:cNvCxnSpPr>
              <a:cxnSpLocks/>
            </p:cNvCxnSpPr>
            <p:nvPr/>
          </p:nvCxnSpPr>
          <p:spPr>
            <a:xfrm>
              <a:off x="8116127" y="5416132"/>
              <a:ext cx="10984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3AF6BAAA-86A9-40BC-B0E3-2C70A5857258}"/>
                </a:ext>
              </a:extLst>
            </p:cNvPr>
            <p:cNvSpPr txBox="1"/>
            <p:nvPr/>
          </p:nvSpPr>
          <p:spPr>
            <a:xfrm>
              <a:off x="8521129" y="4769801"/>
              <a:ext cx="6400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目标代码</a:t>
              </a:r>
            </a:p>
          </p:txBody>
        </p:sp>
      </p:grpSp>
      <p:sp>
        <p:nvSpPr>
          <p:cNvPr id="72" name="内容占位符 3">
            <a:extLst>
              <a:ext uri="{FF2B5EF4-FFF2-40B4-BE49-F238E27FC236}">
                <a16:creationId xmlns:a16="http://schemas.microsoft.com/office/drawing/2014/main" id="{8B38D9B6-F4D2-4394-9A31-9C5F62845B48}"/>
              </a:ext>
            </a:extLst>
          </p:cNvPr>
          <p:cNvSpPr txBox="1">
            <a:spLocks/>
          </p:cNvSpPr>
          <p:nvPr/>
        </p:nvSpPr>
        <p:spPr>
          <a:xfrm>
            <a:off x="838200" y="5886204"/>
            <a:ext cx="10515600" cy="607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0850" indent="-4508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7D"/>
              </a:buClr>
              <a:buSzPct val="90000"/>
              <a:buFont typeface="Wingdings" panose="05000000000000000000" pitchFamily="2" charset="2"/>
              <a:buChar char="n"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900113" indent="-45085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9999CC"/>
              </a:buClr>
              <a:buSzPct val="80000"/>
              <a:buFont typeface="Wingdings" pitchFamily="2" charset="2"/>
              <a:buChar char=""/>
              <a:defRPr sz="24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350000" indent="-4500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0000"/>
              <a:buFont typeface="Wingdings" panose="05000000000000000000" pitchFamily="2" charset="2"/>
              <a:buChar char="Ø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编译器可看成多个阶段构成的</a:t>
            </a:r>
            <a:r>
              <a:rPr lang="zh-CN" altLang="en-US" b="1" dirty="0">
                <a:solidFill>
                  <a:srgbClr val="0000FF"/>
                </a:solidFill>
              </a:rPr>
              <a:t>“流水线”</a:t>
            </a:r>
            <a:r>
              <a:rPr lang="zh-CN" altLang="en-US" dirty="0"/>
              <a:t>结构</a:t>
            </a:r>
          </a:p>
        </p:txBody>
      </p:sp>
    </p:spTree>
    <p:extLst>
      <p:ext uri="{BB962C8B-B14F-4D97-AF65-F5344CB8AC3E}">
        <p14:creationId xmlns:p14="http://schemas.microsoft.com/office/powerpoint/2010/main" val="138112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7B9C8E-DBD8-450A-9B6B-DA1B55712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086" y="158202"/>
            <a:ext cx="10187152" cy="813980"/>
          </a:xfrm>
        </p:spPr>
        <p:txBody>
          <a:bodyPr/>
          <a:lstStyle/>
          <a:p>
            <a:r>
              <a:rPr lang="zh-CN" altLang="en-US" dirty="0"/>
              <a:t>编译过程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46E743E-A2C3-4791-BB56-B30DB9C83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D118AA-535E-4F35-A02B-1D20B1F30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90862"/>
            <a:ext cx="5257799" cy="4910329"/>
          </a:xfrm>
        </p:spPr>
        <p:txBody>
          <a:bodyPr>
            <a:normAutofit/>
          </a:bodyPr>
          <a:lstStyle/>
          <a:p>
            <a:pPr algn="just"/>
            <a:r>
              <a:rPr lang="zh-CN" altLang="en-US" sz="2400" dirty="0"/>
              <a:t>把英文翻译为中文 </a:t>
            </a:r>
          </a:p>
          <a:p>
            <a:pPr lvl="1" algn="just"/>
            <a:r>
              <a:rPr lang="zh-CN" altLang="en-US" sz="2000" dirty="0"/>
              <a:t>识别出句子中的一个个单词；</a:t>
            </a:r>
          </a:p>
          <a:p>
            <a:pPr lvl="1" algn="just"/>
            <a:r>
              <a:rPr lang="zh-CN" altLang="en-US" sz="2000" dirty="0"/>
              <a:t>分析句子的语法结构；</a:t>
            </a:r>
          </a:p>
          <a:p>
            <a:pPr lvl="1" algn="just"/>
            <a:r>
              <a:rPr lang="zh-CN" altLang="en-US" sz="2000" dirty="0"/>
              <a:t>根据句子的含义进行初步翻译；</a:t>
            </a:r>
          </a:p>
          <a:p>
            <a:pPr lvl="1" algn="just"/>
            <a:r>
              <a:rPr lang="zh-CN" altLang="en-US" sz="2000" dirty="0"/>
              <a:t>对译文进行修饰；</a:t>
            </a:r>
          </a:p>
          <a:p>
            <a:pPr lvl="1" algn="just"/>
            <a:r>
              <a:rPr lang="zh-CN" altLang="en-US" sz="2000" dirty="0"/>
              <a:t>写出最后的译文。 </a:t>
            </a: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136470A8-F49B-4FE2-9B0D-44A13F87A471}"/>
              </a:ext>
            </a:extLst>
          </p:cNvPr>
          <p:cNvGrpSpPr/>
          <p:nvPr/>
        </p:nvGrpSpPr>
        <p:grpSpPr>
          <a:xfrm>
            <a:off x="6177281" y="548982"/>
            <a:ext cx="5389925" cy="5392441"/>
            <a:chOff x="6177281" y="548982"/>
            <a:chExt cx="5389925" cy="539244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2DFFC57-F1C1-4E74-A799-EC0374355836}"/>
                </a:ext>
              </a:extLst>
            </p:cNvPr>
            <p:cNvSpPr/>
            <p:nvPr/>
          </p:nvSpPr>
          <p:spPr>
            <a:xfrm>
              <a:off x="8514080" y="1156585"/>
              <a:ext cx="1807057" cy="5159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/>
                <a:t>词法分析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5E26DF8-3248-4EB8-BD14-29B38C8D4685}"/>
                </a:ext>
              </a:extLst>
            </p:cNvPr>
            <p:cNvSpPr txBox="1"/>
            <p:nvPr/>
          </p:nvSpPr>
          <p:spPr>
            <a:xfrm>
              <a:off x="10054462" y="656809"/>
              <a:ext cx="1510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字符序列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2D72748-7B90-4A87-AB16-B7B1AC986055}"/>
                </a:ext>
              </a:extLst>
            </p:cNvPr>
            <p:cNvSpPr/>
            <p:nvPr/>
          </p:nvSpPr>
          <p:spPr>
            <a:xfrm>
              <a:off x="8514079" y="2111332"/>
              <a:ext cx="1807057" cy="5159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/>
                <a:t>语法分析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D49510C-0E08-4708-A567-FA1EC53A89E0}"/>
                </a:ext>
              </a:extLst>
            </p:cNvPr>
            <p:cNvSpPr/>
            <p:nvPr/>
          </p:nvSpPr>
          <p:spPr>
            <a:xfrm>
              <a:off x="8514078" y="3066079"/>
              <a:ext cx="1807057" cy="5159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/>
                <a:t>语义分析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5F680AB-AB4A-48F9-AFEA-E80C16048C35}"/>
                </a:ext>
              </a:extLst>
            </p:cNvPr>
            <p:cNvSpPr/>
            <p:nvPr/>
          </p:nvSpPr>
          <p:spPr>
            <a:xfrm>
              <a:off x="8514078" y="4020826"/>
              <a:ext cx="1807057" cy="5159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/>
                <a:t>优化器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A6513AD-436A-480F-A0B7-46DB8DB45C63}"/>
                </a:ext>
              </a:extLst>
            </p:cNvPr>
            <p:cNvSpPr/>
            <p:nvPr/>
          </p:nvSpPr>
          <p:spPr>
            <a:xfrm>
              <a:off x="8514078" y="4975573"/>
              <a:ext cx="1807057" cy="5159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/>
                <a:t>代码生成</a:t>
              </a: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96CC3F30-16BA-4D7B-8573-0322BD2B18E9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>
              <a:off x="9417609" y="548982"/>
              <a:ext cx="0" cy="6076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615153B6-5BEA-42C1-9A31-BB61C17FC409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 flipH="1">
              <a:off x="9417608" y="1672516"/>
              <a:ext cx="1" cy="4388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AF58B444-0418-4BA5-ABD8-9527BE7DD269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9417607" y="2627263"/>
              <a:ext cx="1" cy="4388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C36CB48D-1E50-4D74-B1E1-43E79C5EF5DA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9417607" y="3582010"/>
              <a:ext cx="0" cy="4388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F9AB03DA-38CA-4D0F-9168-518F2BFEBDA7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9417607" y="4536757"/>
              <a:ext cx="0" cy="4388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54988725-8608-4A52-9051-4CFCA650AB18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9417607" y="5491504"/>
              <a:ext cx="0" cy="4178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508A9AB-A597-4A7B-8C94-8CC37BF4B56D}"/>
                </a:ext>
              </a:extLst>
            </p:cNvPr>
            <p:cNvSpPr/>
            <p:nvPr/>
          </p:nvSpPr>
          <p:spPr>
            <a:xfrm>
              <a:off x="6177281" y="3087510"/>
              <a:ext cx="1204312" cy="5159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/>
                <a:t>符号表</a:t>
              </a: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1E3BF5CF-2E3C-4B9C-B62C-FAADD1438455}"/>
                </a:ext>
              </a:extLst>
            </p:cNvPr>
            <p:cNvCxnSpPr>
              <a:cxnSpLocks/>
              <a:stCxn id="5" idx="1"/>
              <a:endCxn id="17" idx="3"/>
            </p:cNvCxnSpPr>
            <p:nvPr/>
          </p:nvCxnSpPr>
          <p:spPr>
            <a:xfrm flipH="1">
              <a:off x="7381593" y="1414551"/>
              <a:ext cx="1132487" cy="1930925"/>
            </a:xfrm>
            <a:prstGeom prst="line">
              <a:avLst/>
            </a:prstGeom>
            <a:ln w="38100"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38A1C6F3-6B85-4739-AEB7-91B1B7A1A06D}"/>
                </a:ext>
              </a:extLst>
            </p:cNvPr>
            <p:cNvCxnSpPr>
              <a:cxnSpLocks/>
              <a:stCxn id="7" idx="1"/>
              <a:endCxn id="17" idx="3"/>
            </p:cNvCxnSpPr>
            <p:nvPr/>
          </p:nvCxnSpPr>
          <p:spPr>
            <a:xfrm flipH="1">
              <a:off x="7381593" y="2369298"/>
              <a:ext cx="1132486" cy="976178"/>
            </a:xfrm>
            <a:prstGeom prst="line">
              <a:avLst/>
            </a:prstGeom>
            <a:ln w="38100"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1E2C16CD-FCC0-4508-A540-E7361E9682B0}"/>
                </a:ext>
              </a:extLst>
            </p:cNvPr>
            <p:cNvCxnSpPr>
              <a:cxnSpLocks/>
              <a:stCxn id="8" idx="1"/>
              <a:endCxn id="17" idx="3"/>
            </p:cNvCxnSpPr>
            <p:nvPr/>
          </p:nvCxnSpPr>
          <p:spPr>
            <a:xfrm flipH="1">
              <a:off x="7381593" y="3324045"/>
              <a:ext cx="1132485" cy="21431"/>
            </a:xfrm>
            <a:prstGeom prst="line">
              <a:avLst/>
            </a:prstGeom>
            <a:ln w="38100"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F0BFE7B2-C25C-45C3-8514-41F07A4BFC1E}"/>
                </a:ext>
              </a:extLst>
            </p:cNvPr>
            <p:cNvCxnSpPr>
              <a:cxnSpLocks/>
              <a:stCxn id="9" idx="1"/>
              <a:endCxn id="17" idx="3"/>
            </p:cNvCxnSpPr>
            <p:nvPr/>
          </p:nvCxnSpPr>
          <p:spPr>
            <a:xfrm flipH="1" flipV="1">
              <a:off x="7381593" y="3345476"/>
              <a:ext cx="1132485" cy="933316"/>
            </a:xfrm>
            <a:prstGeom prst="line">
              <a:avLst/>
            </a:prstGeom>
            <a:ln w="38100"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95413640-62D1-4305-91EC-2FB9F25982AD}"/>
                </a:ext>
              </a:extLst>
            </p:cNvPr>
            <p:cNvCxnSpPr>
              <a:cxnSpLocks/>
              <a:stCxn id="10" idx="1"/>
              <a:endCxn id="17" idx="3"/>
            </p:cNvCxnSpPr>
            <p:nvPr/>
          </p:nvCxnSpPr>
          <p:spPr>
            <a:xfrm flipH="1" flipV="1">
              <a:off x="7381593" y="3345476"/>
              <a:ext cx="1132485" cy="1888063"/>
            </a:xfrm>
            <a:prstGeom prst="line">
              <a:avLst/>
            </a:prstGeom>
            <a:ln w="38100"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7A59A11-607D-4EB8-A36E-7ECCDFAC9FE0}"/>
                </a:ext>
              </a:extLst>
            </p:cNvPr>
            <p:cNvSpPr txBox="1"/>
            <p:nvPr/>
          </p:nvSpPr>
          <p:spPr>
            <a:xfrm>
              <a:off x="10054462" y="1707258"/>
              <a:ext cx="1510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记号序列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EC195AE-953C-45EC-9CA2-FC4BE7A24801}"/>
                </a:ext>
              </a:extLst>
            </p:cNvPr>
            <p:cNvSpPr txBox="1"/>
            <p:nvPr/>
          </p:nvSpPr>
          <p:spPr>
            <a:xfrm>
              <a:off x="10054462" y="2718178"/>
              <a:ext cx="1510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抽象语法树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2E8EB010-E44F-46A6-A8BB-48F45CD28D3F}"/>
                </a:ext>
              </a:extLst>
            </p:cNvPr>
            <p:cNvSpPr txBox="1"/>
            <p:nvPr/>
          </p:nvSpPr>
          <p:spPr>
            <a:xfrm>
              <a:off x="10054462" y="3630216"/>
              <a:ext cx="1510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中间代码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A977069-1F61-427B-BEF5-4C1B5668C0F4}"/>
                </a:ext>
              </a:extLst>
            </p:cNvPr>
            <p:cNvSpPr txBox="1"/>
            <p:nvPr/>
          </p:nvSpPr>
          <p:spPr>
            <a:xfrm>
              <a:off x="10054462" y="4572703"/>
              <a:ext cx="1510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中间代码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8485988C-9C9E-425D-B5C8-291A8AAD31AA}"/>
                </a:ext>
              </a:extLst>
            </p:cNvPr>
            <p:cNvSpPr txBox="1"/>
            <p:nvPr/>
          </p:nvSpPr>
          <p:spPr>
            <a:xfrm>
              <a:off x="10057025" y="5572091"/>
              <a:ext cx="1510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目标代码</a:t>
              </a:r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E93B25BE-AB5E-48EA-9134-84814D523B0B}"/>
              </a:ext>
            </a:extLst>
          </p:cNvPr>
          <p:cNvSpPr txBox="1"/>
          <p:nvPr/>
        </p:nvSpPr>
        <p:spPr>
          <a:xfrm>
            <a:off x="6949109" y="5976805"/>
            <a:ext cx="3627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典型的编译器结构</a:t>
            </a:r>
          </a:p>
        </p:txBody>
      </p:sp>
    </p:spTree>
    <p:extLst>
      <p:ext uri="{BB962C8B-B14F-4D97-AF65-F5344CB8AC3E}">
        <p14:creationId xmlns:p14="http://schemas.microsoft.com/office/powerpoint/2010/main" val="375457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934A6-D8C9-4FAD-A47E-2FAFA66E3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更复杂的一种编译器结构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CC8FA44-586D-4B10-A55A-35CAE2A5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29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BDF864-0F5E-4C87-86C7-5F79BE763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086" y="1149189"/>
            <a:ext cx="10281920" cy="557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560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10F802-ADE5-4804-A298-0F3340CAF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个人简介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11212F7-D5BC-4D96-BB62-16559BCB3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C65507-E504-4A38-AD2C-8B4B69077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99" y="1124607"/>
            <a:ext cx="5628701" cy="5827036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简介</a:t>
            </a:r>
            <a:endParaRPr lang="en-US" altLang="zh-CN" dirty="0"/>
          </a:p>
          <a:p>
            <a:pPr lvl="1"/>
            <a:r>
              <a:rPr lang="zh-CN" altLang="en-US" dirty="0"/>
              <a:t>陈果，博士，副教授，计科系副系主任</a:t>
            </a:r>
            <a:endParaRPr lang="en-US" altLang="zh-CN" dirty="0"/>
          </a:p>
          <a:p>
            <a:pPr lvl="1"/>
            <a:r>
              <a:rPr lang="en-US" altLang="zh-CN" dirty="0"/>
              <a:t>1989</a:t>
            </a:r>
            <a:r>
              <a:rPr lang="zh-CN" altLang="en-US" dirty="0"/>
              <a:t>年生，湖南长沙人</a:t>
            </a:r>
            <a:endParaRPr lang="en-US" altLang="zh-CN" dirty="0"/>
          </a:p>
          <a:p>
            <a:r>
              <a:rPr lang="zh-CN" altLang="en-US" dirty="0"/>
              <a:t>工作经历</a:t>
            </a:r>
            <a:endParaRPr lang="en-US" altLang="zh-CN" dirty="0"/>
          </a:p>
          <a:p>
            <a:pPr lvl="1"/>
            <a:r>
              <a:rPr lang="en-US" altLang="zh-CN" dirty="0"/>
              <a:t>2018.01-</a:t>
            </a:r>
          </a:p>
          <a:p>
            <a:pPr lvl="2"/>
            <a:r>
              <a:rPr lang="zh-CN" altLang="en-US" dirty="0"/>
              <a:t>湖南大学</a:t>
            </a:r>
            <a:r>
              <a:rPr lang="en-US" altLang="zh-CN" dirty="0"/>
              <a:t>-</a:t>
            </a:r>
            <a:r>
              <a:rPr lang="zh-CN" altLang="en-US" dirty="0"/>
              <a:t>信科院</a:t>
            </a:r>
            <a:r>
              <a:rPr lang="en-US" altLang="zh-CN" dirty="0"/>
              <a:t>-</a:t>
            </a:r>
            <a:r>
              <a:rPr lang="zh-CN" altLang="en-US" dirty="0"/>
              <a:t>计算机系，副教授</a:t>
            </a:r>
            <a:endParaRPr lang="en-US" altLang="zh-CN" dirty="0"/>
          </a:p>
          <a:p>
            <a:pPr lvl="1"/>
            <a:r>
              <a:rPr lang="en-US" altLang="zh-CN" dirty="0"/>
              <a:t>2016.07-2018.01</a:t>
            </a:r>
          </a:p>
          <a:p>
            <a:pPr lvl="2"/>
            <a:r>
              <a:rPr lang="zh-CN" altLang="en-US" dirty="0"/>
              <a:t>微软亚洲研究院</a:t>
            </a:r>
            <a:r>
              <a:rPr lang="en-US" altLang="zh-CN" dirty="0"/>
              <a:t>-</a:t>
            </a:r>
            <a:r>
              <a:rPr lang="zh-CN" altLang="en-US" dirty="0"/>
              <a:t>网络组，高级副研究员</a:t>
            </a:r>
            <a:endParaRPr lang="en-US" altLang="zh-CN" dirty="0"/>
          </a:p>
          <a:p>
            <a:r>
              <a:rPr lang="zh-CN" altLang="en-US" dirty="0"/>
              <a:t>教育背景</a:t>
            </a:r>
            <a:endParaRPr lang="en-US" altLang="zh-CN" dirty="0"/>
          </a:p>
          <a:p>
            <a:pPr lvl="1"/>
            <a:r>
              <a:rPr lang="en-US" altLang="zh-CN" dirty="0"/>
              <a:t>2011.09-2016.06</a:t>
            </a:r>
          </a:p>
          <a:p>
            <a:pPr lvl="2"/>
            <a:r>
              <a:rPr lang="zh-CN" altLang="en-US" dirty="0"/>
              <a:t>清华大学计算机系，博士</a:t>
            </a:r>
            <a:endParaRPr lang="en-US" altLang="zh-CN" dirty="0"/>
          </a:p>
          <a:p>
            <a:pPr lvl="1"/>
            <a:r>
              <a:rPr lang="en-US" altLang="zh-CN" dirty="0"/>
              <a:t>2007.09-2011.06</a:t>
            </a:r>
          </a:p>
          <a:p>
            <a:pPr lvl="2"/>
            <a:r>
              <a:rPr lang="zh-CN" altLang="en-US" dirty="0"/>
              <a:t>武汉大学电信学院，本科</a:t>
            </a:r>
            <a:endParaRPr lang="en-US" altLang="zh-CN" dirty="0"/>
          </a:p>
          <a:p>
            <a:r>
              <a:rPr lang="zh-CN" altLang="en-US" dirty="0"/>
              <a:t>科研领域</a:t>
            </a:r>
            <a:endParaRPr lang="en-US" altLang="zh-CN" dirty="0"/>
          </a:p>
          <a:p>
            <a:pPr lvl="1"/>
            <a:r>
              <a:rPr lang="zh-CN" altLang="en-US" dirty="0"/>
              <a:t>云网络、网络系统</a:t>
            </a:r>
            <a:endParaRPr lang="en-US" altLang="zh-CN" dirty="0"/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0135C577-9A1A-4847-A702-A043659939D9}"/>
              </a:ext>
            </a:extLst>
          </p:cNvPr>
          <p:cNvSpPr txBox="1"/>
          <p:nvPr/>
        </p:nvSpPr>
        <p:spPr>
          <a:xfrm>
            <a:off x="6661112" y="5934670"/>
            <a:ext cx="4372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邮箱：</a:t>
            </a:r>
            <a:r>
              <a:rPr lang="en-US" altLang="zh-CN" dirty="0">
                <a:hlinkClick r:id="rId2"/>
              </a:rPr>
              <a:t>guochen@hnu.edu.cn</a:t>
            </a:r>
            <a:endParaRPr lang="en-US" altLang="zh-CN" dirty="0"/>
          </a:p>
          <a:p>
            <a:r>
              <a:rPr lang="zh-CN" altLang="en-US" dirty="0"/>
              <a:t>个人主页：</a:t>
            </a:r>
            <a:r>
              <a:rPr lang="en-US" dirty="0">
                <a:hlinkClick r:id="rId3"/>
              </a:rPr>
              <a:t>https://1989chenguo.github.io/</a:t>
            </a:r>
            <a:endParaRPr lang="en-US" dirty="0"/>
          </a:p>
          <a:p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CD412B3-FC05-744E-8B7F-411D98353D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662" y="1124607"/>
            <a:ext cx="5988042" cy="399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5397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CF401-5C21-4EA4-A3FA-7B5A89FA7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FF611AC-5EAF-41AF-B510-2744DFA05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CFCFAE-FB6D-450E-9D17-039545C85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编译器由多个阶段组成，每个阶段都要处理不同的问题</a:t>
            </a:r>
          </a:p>
          <a:p>
            <a:pPr lvl="1"/>
            <a:r>
              <a:rPr lang="zh-CN" altLang="en-US" dirty="0"/>
              <a:t>使用不同的理论、数据结构和算法</a:t>
            </a:r>
          </a:p>
          <a:p>
            <a:r>
              <a:rPr lang="zh-CN" altLang="en-US" dirty="0"/>
              <a:t>因此编译器设计中的重要问题是如何合理的划分组织各个阶段</a:t>
            </a:r>
          </a:p>
          <a:p>
            <a:pPr lvl="1"/>
            <a:r>
              <a:rPr lang="zh-CN" altLang="en-US" dirty="0"/>
              <a:t>接口清晰</a:t>
            </a:r>
          </a:p>
          <a:p>
            <a:pPr lvl="1"/>
            <a:r>
              <a:rPr lang="zh-CN" altLang="en-US" dirty="0"/>
              <a:t>编译器容易实现、维护</a:t>
            </a:r>
          </a:p>
        </p:txBody>
      </p:sp>
    </p:spTree>
    <p:extLst>
      <p:ext uri="{BB962C8B-B14F-4D97-AF65-F5344CB8AC3E}">
        <p14:creationId xmlns:p14="http://schemas.microsoft.com/office/powerpoint/2010/main" val="13797201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27A0AAD-CB46-4989-A415-C8D05078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3669C0-DB34-45AB-852B-BEE1AE343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5C5A20-E0B7-4C1B-8069-116C666E2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第一讲：编译器概述</a:t>
            </a:r>
            <a:endParaRPr lang="en-US" altLang="zh-CN" dirty="0"/>
          </a:p>
          <a:p>
            <a:r>
              <a:rPr lang="zh-CN" altLang="en-US" dirty="0"/>
              <a:t>第二讲：编译器结构</a:t>
            </a:r>
            <a:endParaRPr lang="en-US" altLang="zh-CN" dirty="0"/>
          </a:p>
          <a:p>
            <a:r>
              <a:rPr lang="zh-CN" altLang="en-US" b="1" dirty="0"/>
              <a:t>第三讲：编译器实例</a:t>
            </a:r>
          </a:p>
        </p:txBody>
      </p:sp>
    </p:spTree>
    <p:extLst>
      <p:ext uri="{BB962C8B-B14F-4D97-AF65-F5344CB8AC3E}">
        <p14:creationId xmlns:p14="http://schemas.microsoft.com/office/powerpoint/2010/main" val="19294747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AC58D-DFFB-417D-AC95-D099B0DC6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简单的编译器实例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191CEBD-7C48-4BBC-A736-E7C9645BE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FBF016-5F97-429F-8252-A4F77F9E3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862"/>
            <a:ext cx="4353560" cy="4910329"/>
          </a:xfrm>
        </p:spPr>
        <p:txBody>
          <a:bodyPr/>
          <a:lstStyle/>
          <a:p>
            <a:r>
              <a:rPr lang="zh-CN" altLang="en-US" dirty="0"/>
              <a:t>源语言：加法表达式语言</a:t>
            </a:r>
            <a:r>
              <a:rPr lang="en-US" altLang="zh-CN" b="1" dirty="0">
                <a:solidFill>
                  <a:srgbClr val="0000FF"/>
                </a:solidFill>
              </a:rPr>
              <a:t>Sum</a:t>
            </a:r>
          </a:p>
          <a:p>
            <a:pPr lvl="1"/>
            <a:r>
              <a:rPr lang="zh-CN" altLang="en-US" dirty="0"/>
              <a:t>两种语法形式：</a:t>
            </a:r>
          </a:p>
          <a:p>
            <a:pPr lvl="2"/>
            <a:r>
              <a:rPr lang="zh-CN" altLang="en-US" dirty="0"/>
              <a:t>整型数字：</a:t>
            </a:r>
            <a:r>
              <a:rPr lang="en-US" altLang="zh-CN" dirty="0"/>
              <a:t>n</a:t>
            </a:r>
          </a:p>
          <a:p>
            <a:pPr lvl="2"/>
            <a:r>
              <a:rPr lang="zh-CN" altLang="en-US" dirty="0"/>
              <a:t>加法：</a:t>
            </a:r>
            <a:r>
              <a:rPr lang="en-US" altLang="zh-CN" dirty="0"/>
              <a:t>e1+e2</a:t>
            </a:r>
            <a:endParaRPr lang="zh-CN" altLang="en-US" dirty="0"/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D075BA0C-5092-4DDA-A5D9-768CA33D4203}"/>
              </a:ext>
            </a:extLst>
          </p:cNvPr>
          <p:cNvSpPr txBox="1">
            <a:spLocks/>
          </p:cNvSpPr>
          <p:nvPr/>
        </p:nvSpPr>
        <p:spPr>
          <a:xfrm>
            <a:off x="6679678" y="1291404"/>
            <a:ext cx="4353560" cy="4910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0850" indent="-4508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7D"/>
              </a:buClr>
              <a:buSzPct val="90000"/>
              <a:buFont typeface="Wingdings" panose="05000000000000000000" pitchFamily="2" charset="2"/>
              <a:buChar char="n"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900113" indent="-45085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9999CC"/>
              </a:buClr>
              <a:buSzPct val="80000"/>
              <a:buFont typeface="Wingdings" pitchFamily="2" charset="2"/>
              <a:buChar char=""/>
              <a:defRPr sz="24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350000" indent="-4500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0000"/>
              <a:buFont typeface="Wingdings" panose="05000000000000000000" pitchFamily="2" charset="2"/>
              <a:buChar char="Ø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目标机器：栈式计算机</a:t>
            </a:r>
            <a:r>
              <a:rPr lang="en-US" altLang="zh-CN" b="1" dirty="0">
                <a:solidFill>
                  <a:srgbClr val="0000FF"/>
                </a:solidFill>
              </a:rPr>
              <a:t>Stack</a:t>
            </a:r>
          </a:p>
          <a:p>
            <a:pPr lvl="1"/>
            <a:r>
              <a:rPr lang="zh-CN" altLang="en-US" dirty="0"/>
              <a:t>一个操作数栈</a:t>
            </a:r>
          </a:p>
          <a:p>
            <a:pPr lvl="1"/>
            <a:r>
              <a:rPr lang="zh-CN" altLang="en-US" dirty="0"/>
              <a:t>两条指令：</a:t>
            </a:r>
          </a:p>
          <a:p>
            <a:pPr lvl="2"/>
            <a:r>
              <a:rPr lang="zh-CN" altLang="en-US" dirty="0"/>
              <a:t>压栈指令：</a:t>
            </a:r>
            <a:r>
              <a:rPr lang="en-US" altLang="zh-CN" dirty="0"/>
              <a:t>push n</a:t>
            </a:r>
          </a:p>
          <a:p>
            <a:pPr lvl="2"/>
            <a:r>
              <a:rPr lang="zh-CN" altLang="en-US" dirty="0"/>
              <a:t>加法指令：</a:t>
            </a:r>
            <a:r>
              <a:rPr lang="en-US" altLang="zh-CN" dirty="0"/>
              <a:t>add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86313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C3248-3F45-4D64-8104-0B0674D7B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源语言</a:t>
            </a:r>
            <a:r>
              <a:rPr lang="en-US" altLang="zh-CN" b="1" dirty="0">
                <a:solidFill>
                  <a:srgbClr val="0000FF"/>
                </a:solidFill>
              </a:rPr>
              <a:t>Sum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C941E84-9CE7-40C4-90D7-964070746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D6815D-5461-4111-900E-719EEABB4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两种语法形式：</a:t>
            </a:r>
          </a:p>
          <a:p>
            <a:pPr lvl="1"/>
            <a:r>
              <a:rPr lang="zh-CN" altLang="en-US" dirty="0"/>
              <a:t>整型数字：</a:t>
            </a:r>
            <a:r>
              <a:rPr lang="en-US" altLang="zh-CN" dirty="0"/>
              <a:t>n</a:t>
            </a:r>
          </a:p>
          <a:p>
            <a:pPr lvl="1"/>
            <a:r>
              <a:rPr lang="zh-CN" altLang="en-US" dirty="0"/>
              <a:t>加法：</a:t>
            </a:r>
            <a:r>
              <a:rPr lang="en-US" altLang="zh-CN" dirty="0"/>
              <a:t>e1+e2</a:t>
            </a:r>
          </a:p>
          <a:p>
            <a:pPr lvl="2"/>
            <a:r>
              <a:rPr lang="zh-CN" altLang="en-US" dirty="0"/>
              <a:t>两个</a:t>
            </a:r>
            <a:r>
              <a:rPr lang="en-US" altLang="zh-CN" dirty="0"/>
              <a:t>Sum</a:t>
            </a:r>
            <a:r>
              <a:rPr lang="zh-CN" altLang="en-US" dirty="0"/>
              <a:t>子表达式相加</a:t>
            </a:r>
            <a:endParaRPr lang="en-US" altLang="zh-CN" dirty="0"/>
          </a:p>
          <a:p>
            <a:r>
              <a:rPr lang="zh-CN" altLang="en-US" dirty="0"/>
              <a:t>例子：</a:t>
            </a:r>
            <a:endParaRPr lang="en-US" altLang="zh-CN" dirty="0"/>
          </a:p>
          <a:p>
            <a:pPr lvl="1"/>
            <a:r>
              <a:rPr lang="en-US" altLang="zh-CN" dirty="0"/>
              <a:t>3</a:t>
            </a:r>
          </a:p>
          <a:p>
            <a:pPr lvl="1"/>
            <a:r>
              <a:rPr lang="en-US" altLang="zh-CN" dirty="0"/>
              <a:t>5+6</a:t>
            </a:r>
          </a:p>
          <a:p>
            <a:pPr lvl="1"/>
            <a:r>
              <a:rPr lang="en-US" altLang="zh-CN" dirty="0"/>
              <a:t>7+8+9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388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A728B-AE52-4A39-ACE0-A5487FC53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栈式计算机</a:t>
            </a:r>
            <a:r>
              <a:rPr lang="en-US" altLang="zh-CN" b="1" dirty="0">
                <a:solidFill>
                  <a:srgbClr val="0000FF"/>
                </a:solidFill>
              </a:rPr>
              <a:t>Stack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B8F5EE4-98D0-4638-A8FA-1DBA47AB8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0D3B00-A235-4DCF-872F-A1D2D5C38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862"/>
            <a:ext cx="10515600" cy="5430615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一个操作数栈</a:t>
            </a:r>
            <a:endParaRPr lang="en-US" altLang="zh-CN" dirty="0"/>
          </a:p>
          <a:p>
            <a:r>
              <a:rPr lang="zh-CN" altLang="en-US" dirty="0"/>
              <a:t>两条指令：</a:t>
            </a:r>
          </a:p>
          <a:p>
            <a:pPr lvl="1"/>
            <a:r>
              <a:rPr lang="zh-CN" altLang="en-US" dirty="0"/>
              <a:t>压栈指令：</a:t>
            </a:r>
            <a:r>
              <a:rPr lang="en-US" altLang="zh-CN" dirty="0"/>
              <a:t>push n</a:t>
            </a:r>
          </a:p>
          <a:p>
            <a:pPr lvl="2"/>
            <a:r>
              <a:rPr lang="zh-CN" altLang="en-US" dirty="0"/>
              <a:t>往栈顶压入操作数</a:t>
            </a:r>
            <a:r>
              <a:rPr lang="en-US" altLang="zh-CN" dirty="0"/>
              <a:t>n</a:t>
            </a:r>
          </a:p>
          <a:p>
            <a:pPr lvl="1"/>
            <a:r>
              <a:rPr lang="zh-CN" altLang="en-US" dirty="0"/>
              <a:t>加法指令：</a:t>
            </a:r>
            <a:r>
              <a:rPr lang="en-US" altLang="zh-CN" dirty="0"/>
              <a:t>add</a:t>
            </a:r>
          </a:p>
          <a:p>
            <a:pPr lvl="2"/>
            <a:r>
              <a:rPr lang="zh-CN" altLang="en-US" dirty="0"/>
              <a:t>从栈顶取出两个操作数相加，再将相加的结果压入栈顶</a:t>
            </a:r>
            <a:endParaRPr lang="en-US" altLang="zh-CN" dirty="0"/>
          </a:p>
          <a:p>
            <a:r>
              <a:rPr lang="zh-CN" altLang="en-US" dirty="0"/>
              <a:t>例子：</a:t>
            </a:r>
            <a:endParaRPr lang="en-US" altLang="zh-CN" dirty="0"/>
          </a:p>
          <a:p>
            <a:pPr lvl="1"/>
            <a:r>
              <a:rPr lang="en-US" altLang="zh-CN" dirty="0"/>
              <a:t>push 3</a:t>
            </a:r>
          </a:p>
          <a:p>
            <a:pPr lvl="1"/>
            <a:r>
              <a:rPr lang="en-US" altLang="zh-CN" dirty="0"/>
              <a:t>push 4</a:t>
            </a:r>
          </a:p>
          <a:p>
            <a:pPr lvl="1"/>
            <a:r>
              <a:rPr lang="en-US" altLang="zh-CN" dirty="0"/>
              <a:t>push 5</a:t>
            </a:r>
          </a:p>
          <a:p>
            <a:pPr lvl="1"/>
            <a:r>
              <a:rPr lang="en-US" altLang="zh-CN" dirty="0"/>
              <a:t>add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5BB7B60-60DA-41B6-A5D9-6CCB7625B760}"/>
              </a:ext>
            </a:extLst>
          </p:cNvPr>
          <p:cNvGrpSpPr/>
          <p:nvPr/>
        </p:nvGrpSpPr>
        <p:grpSpPr>
          <a:xfrm>
            <a:off x="6593840" y="4598354"/>
            <a:ext cx="1016000" cy="1940560"/>
            <a:chOff x="6217920" y="4551680"/>
            <a:chExt cx="1016000" cy="1940560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A1EAA494-7CA5-4794-9658-D0145EF17836}"/>
                </a:ext>
              </a:extLst>
            </p:cNvPr>
            <p:cNvCxnSpPr/>
            <p:nvPr/>
          </p:nvCxnSpPr>
          <p:spPr>
            <a:xfrm>
              <a:off x="6217920" y="4551680"/>
              <a:ext cx="0" cy="194056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EDCD8C3D-38F4-46F0-AEC9-553B00C5E500}"/>
                </a:ext>
              </a:extLst>
            </p:cNvPr>
            <p:cNvCxnSpPr/>
            <p:nvPr/>
          </p:nvCxnSpPr>
          <p:spPr>
            <a:xfrm>
              <a:off x="7233920" y="4551680"/>
              <a:ext cx="0" cy="194056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6EE74F2C-B7CB-4054-93B1-C8906F6E40FC}"/>
                </a:ext>
              </a:extLst>
            </p:cNvPr>
            <p:cNvCxnSpPr>
              <a:cxnSpLocks/>
            </p:cNvCxnSpPr>
            <p:nvPr/>
          </p:nvCxnSpPr>
          <p:spPr>
            <a:xfrm>
              <a:off x="6217920" y="6451600"/>
              <a:ext cx="101600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4B95702A-F35B-490F-A5CE-9CF039E86E33}"/>
              </a:ext>
            </a:extLst>
          </p:cNvPr>
          <p:cNvSpPr/>
          <p:nvPr/>
        </p:nvSpPr>
        <p:spPr>
          <a:xfrm>
            <a:off x="6593840" y="6167120"/>
            <a:ext cx="1015997" cy="331154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3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9DA3A07-8E9D-4583-B386-297DF632DFA8}"/>
              </a:ext>
            </a:extLst>
          </p:cNvPr>
          <p:cNvSpPr/>
          <p:nvPr/>
        </p:nvSpPr>
        <p:spPr>
          <a:xfrm>
            <a:off x="6593839" y="5835966"/>
            <a:ext cx="1015997" cy="331154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4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059066B-57BB-4D27-8EB7-2E6C77812030}"/>
              </a:ext>
            </a:extLst>
          </p:cNvPr>
          <p:cNvSpPr/>
          <p:nvPr/>
        </p:nvSpPr>
        <p:spPr>
          <a:xfrm>
            <a:off x="6593839" y="5501794"/>
            <a:ext cx="1015997" cy="331154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5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58BFA09-7B31-425C-ABF1-1EC3B933BF3C}"/>
              </a:ext>
            </a:extLst>
          </p:cNvPr>
          <p:cNvGrpSpPr/>
          <p:nvPr/>
        </p:nvGrpSpPr>
        <p:grpSpPr>
          <a:xfrm>
            <a:off x="7813036" y="6176578"/>
            <a:ext cx="1488440" cy="523220"/>
            <a:chOff x="7813036" y="6176578"/>
            <a:chExt cx="1488440" cy="523220"/>
          </a:xfrm>
        </p:grpSpPr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AF0536D1-ACDE-4F9B-83BB-89EA49632F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13036" y="6483987"/>
              <a:ext cx="797560" cy="1"/>
            </a:xfrm>
            <a:prstGeom prst="straightConnector1">
              <a:avLst/>
            </a:prstGeom>
            <a:noFill/>
            <a:ln w="76200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0CD9C56-866A-4DC4-8B10-53CB1A453BAD}"/>
                </a:ext>
              </a:extLst>
            </p:cNvPr>
            <p:cNvSpPr txBox="1"/>
            <p:nvPr/>
          </p:nvSpPr>
          <p:spPr>
            <a:xfrm>
              <a:off x="8610596" y="6176578"/>
              <a:ext cx="6908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</a:rPr>
                <a:t>top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214AFF6-AA82-4584-B187-662FA949EEF2}"/>
              </a:ext>
            </a:extLst>
          </p:cNvPr>
          <p:cNvGrpSpPr/>
          <p:nvPr/>
        </p:nvGrpSpPr>
        <p:grpSpPr>
          <a:xfrm>
            <a:off x="7813036" y="5857898"/>
            <a:ext cx="1488440" cy="523220"/>
            <a:chOff x="7813036" y="6176578"/>
            <a:chExt cx="1488440" cy="523220"/>
          </a:xfrm>
        </p:grpSpPr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0C7DCDF0-C83F-4BD7-9A49-87D441E1D4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13036" y="6483987"/>
              <a:ext cx="797560" cy="1"/>
            </a:xfrm>
            <a:prstGeom prst="straightConnector1">
              <a:avLst/>
            </a:prstGeom>
            <a:noFill/>
            <a:ln w="76200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CC54856-35E4-47C4-A706-DC9E9353BE8D}"/>
                </a:ext>
              </a:extLst>
            </p:cNvPr>
            <p:cNvSpPr txBox="1"/>
            <p:nvPr/>
          </p:nvSpPr>
          <p:spPr>
            <a:xfrm>
              <a:off x="8610596" y="6176578"/>
              <a:ext cx="6908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</a:rPr>
                <a:t>top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62351A2-F378-4166-B4AD-C1CBEC0DA356}"/>
              </a:ext>
            </a:extLst>
          </p:cNvPr>
          <p:cNvGrpSpPr/>
          <p:nvPr/>
        </p:nvGrpSpPr>
        <p:grpSpPr>
          <a:xfrm>
            <a:off x="7813036" y="5532471"/>
            <a:ext cx="1488440" cy="523220"/>
            <a:chOff x="7813036" y="6176578"/>
            <a:chExt cx="1488440" cy="523220"/>
          </a:xfrm>
        </p:grpSpPr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904C0D9F-9BCE-4D53-A52C-C0FCCE275E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13036" y="6483987"/>
              <a:ext cx="797560" cy="1"/>
            </a:xfrm>
            <a:prstGeom prst="straightConnector1">
              <a:avLst/>
            </a:prstGeom>
            <a:noFill/>
            <a:ln w="76200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2266865A-FEA7-4D68-AF53-BA14756AE7D1}"/>
                </a:ext>
              </a:extLst>
            </p:cNvPr>
            <p:cNvSpPr txBox="1"/>
            <p:nvPr/>
          </p:nvSpPr>
          <p:spPr>
            <a:xfrm>
              <a:off x="8610596" y="6176578"/>
              <a:ext cx="6908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</a:rPr>
                <a:t>top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2478CC29-4C8E-4231-A9B7-3AF5B5CE3D9C}"/>
              </a:ext>
            </a:extLst>
          </p:cNvPr>
          <p:cNvGrpSpPr/>
          <p:nvPr/>
        </p:nvGrpSpPr>
        <p:grpSpPr>
          <a:xfrm>
            <a:off x="7813036" y="5197404"/>
            <a:ext cx="1488440" cy="523220"/>
            <a:chOff x="7813036" y="6176578"/>
            <a:chExt cx="1488440" cy="523220"/>
          </a:xfrm>
        </p:grpSpPr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D517B65B-F4EA-437F-A86E-232F73CAAF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13036" y="6483987"/>
              <a:ext cx="797560" cy="1"/>
            </a:xfrm>
            <a:prstGeom prst="straightConnector1">
              <a:avLst/>
            </a:prstGeom>
            <a:noFill/>
            <a:ln w="76200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4254489B-77B4-4AC5-B99E-A1877F56EA63}"/>
                </a:ext>
              </a:extLst>
            </p:cNvPr>
            <p:cNvSpPr txBox="1"/>
            <p:nvPr/>
          </p:nvSpPr>
          <p:spPr>
            <a:xfrm>
              <a:off x="8610596" y="6176578"/>
              <a:ext cx="6908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</a:rPr>
                <a:t>top</a:t>
              </a: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7C78BAC8-B8DE-4FA5-8664-805E69864342}"/>
              </a:ext>
            </a:extLst>
          </p:cNvPr>
          <p:cNvSpPr/>
          <p:nvPr/>
        </p:nvSpPr>
        <p:spPr>
          <a:xfrm>
            <a:off x="6593838" y="5828120"/>
            <a:ext cx="1015997" cy="331154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9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50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4" grpId="1" animBg="1"/>
      <p:bldP spid="15" grpId="0" animBg="1"/>
      <p:bldP spid="15" grpId="1" animBg="1"/>
      <p:bldP spid="3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4181D-9211-4401-A7AB-B650C34F2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编译器的阶段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D8829B9-025C-42EE-8D3A-1FB316EDE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35</a:t>
            </a:fld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3A9FC9-B980-46A6-A3B3-E18166980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863"/>
            <a:ext cx="10515600" cy="3388586"/>
          </a:xfrm>
        </p:spPr>
        <p:txBody>
          <a:bodyPr/>
          <a:lstStyle/>
          <a:p>
            <a:r>
              <a:rPr lang="zh-CN" altLang="en-US" dirty="0"/>
              <a:t>任务：编译程序</a:t>
            </a:r>
            <a:r>
              <a:rPr lang="en-US" altLang="zh-CN" b="1" dirty="0">
                <a:solidFill>
                  <a:srgbClr val="0000FF"/>
                </a:solidFill>
              </a:rPr>
              <a:t>1+2+3</a:t>
            </a:r>
            <a:r>
              <a:rPr lang="zh-CN" altLang="en-US" dirty="0"/>
              <a:t>到栈式计算机</a:t>
            </a:r>
            <a:endParaRPr lang="en-US" altLang="zh-CN" dirty="0"/>
          </a:p>
          <a:p>
            <a:r>
              <a:rPr lang="zh-CN" altLang="en-US" dirty="0"/>
              <a:t>阶段：</a:t>
            </a:r>
            <a:endParaRPr lang="en-US" altLang="zh-CN" dirty="0"/>
          </a:p>
          <a:p>
            <a:pPr lvl="1"/>
            <a:r>
              <a:rPr lang="zh-CN" altLang="en-US" dirty="0"/>
              <a:t>词法分析</a:t>
            </a:r>
            <a:endParaRPr lang="en-US" altLang="zh-CN" dirty="0"/>
          </a:p>
          <a:p>
            <a:pPr lvl="1"/>
            <a:r>
              <a:rPr lang="zh-CN" altLang="en-US" dirty="0"/>
              <a:t>语法分析</a:t>
            </a:r>
            <a:endParaRPr lang="en-US" altLang="zh-CN" dirty="0"/>
          </a:p>
          <a:p>
            <a:pPr lvl="1"/>
            <a:r>
              <a:rPr lang="zh-CN" altLang="en-US" dirty="0"/>
              <a:t>语法树构建</a:t>
            </a:r>
            <a:endParaRPr lang="en-US" altLang="zh-CN" dirty="0"/>
          </a:p>
          <a:p>
            <a:pPr lvl="1"/>
            <a:r>
              <a:rPr lang="zh-CN" altLang="en-US" dirty="0"/>
              <a:t>代码生成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E13B5FC-141A-4B38-9160-1931BB903BAD}"/>
              </a:ext>
            </a:extLst>
          </p:cNvPr>
          <p:cNvSpPr/>
          <p:nvPr/>
        </p:nvSpPr>
        <p:spPr>
          <a:xfrm>
            <a:off x="1926777" y="5067742"/>
            <a:ext cx="796418" cy="587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词法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8639CD3-C555-4B4D-A7CA-941FFFADCAD3}"/>
              </a:ext>
            </a:extLst>
          </p:cNvPr>
          <p:cNvSpPr/>
          <p:nvPr/>
        </p:nvSpPr>
        <p:spPr>
          <a:xfrm>
            <a:off x="4221125" y="5065507"/>
            <a:ext cx="796418" cy="587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语法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E7B27E1-FD79-4709-8A80-5874CAE7C9EB}"/>
              </a:ext>
            </a:extLst>
          </p:cNvPr>
          <p:cNvSpPr/>
          <p:nvPr/>
        </p:nvSpPr>
        <p:spPr>
          <a:xfrm>
            <a:off x="6863394" y="5067742"/>
            <a:ext cx="1023777" cy="587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语法树构建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6917658-E6A0-463C-A32A-2436B4900C54}"/>
              </a:ext>
            </a:extLst>
          </p:cNvPr>
          <p:cNvSpPr/>
          <p:nvPr/>
        </p:nvSpPr>
        <p:spPr>
          <a:xfrm>
            <a:off x="9091020" y="2691570"/>
            <a:ext cx="796418" cy="587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代码生成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3233DA3-4CF4-4E51-B53C-247ECECF0BB9}"/>
              </a:ext>
            </a:extLst>
          </p:cNvPr>
          <p:cNvCxnSpPr>
            <a:cxnSpLocks/>
          </p:cNvCxnSpPr>
          <p:nvPr/>
        </p:nvCxnSpPr>
        <p:spPr>
          <a:xfrm>
            <a:off x="741325" y="5355949"/>
            <a:ext cx="1188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5C85DD3D-6900-4EAE-AE14-DD3A4518B60C}"/>
              </a:ext>
            </a:extLst>
          </p:cNvPr>
          <p:cNvSpPr txBox="1"/>
          <p:nvPr/>
        </p:nvSpPr>
        <p:spPr>
          <a:xfrm>
            <a:off x="846086" y="5013229"/>
            <a:ext cx="1101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1+2+3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7D4C079-BB2E-4BE8-AF94-40D735333B1E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2723195" y="5359093"/>
            <a:ext cx="1497930" cy="2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F0C7CFD-08AB-4F53-9419-4016FAD5D50D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5017543" y="5359093"/>
            <a:ext cx="1845851" cy="2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7B0420E-D3C7-409E-B963-EDDB0DDE40CE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7375283" y="3924995"/>
            <a:ext cx="0" cy="1142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26D8288-A2C9-4214-8A21-09DDC0A795AF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8341149" y="2985156"/>
            <a:ext cx="749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DEDDAD12-46DE-4DFB-84F4-D0E72014AA57}"/>
              </a:ext>
            </a:extLst>
          </p:cNvPr>
          <p:cNvSpPr txBox="1"/>
          <p:nvPr/>
        </p:nvSpPr>
        <p:spPr>
          <a:xfrm>
            <a:off x="9171525" y="3693513"/>
            <a:ext cx="11683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push 1</a:t>
            </a:r>
          </a:p>
          <a:p>
            <a:r>
              <a:rPr lang="en-US" altLang="zh-CN" dirty="0"/>
              <a:t>push 2</a:t>
            </a:r>
          </a:p>
          <a:p>
            <a:r>
              <a:rPr lang="en-US" altLang="zh-CN" dirty="0"/>
              <a:t>add</a:t>
            </a:r>
          </a:p>
          <a:p>
            <a:r>
              <a:rPr lang="en-US" altLang="zh-CN" dirty="0"/>
              <a:t>push 3</a:t>
            </a:r>
          </a:p>
          <a:p>
            <a:r>
              <a:rPr lang="en-US" altLang="zh-CN" dirty="0"/>
              <a:t>add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FA0AAC0-58AE-496C-AEF7-6F4E2868C9C0}"/>
              </a:ext>
            </a:extLst>
          </p:cNvPr>
          <p:cNvSpPr txBox="1"/>
          <p:nvPr/>
        </p:nvSpPr>
        <p:spPr>
          <a:xfrm>
            <a:off x="2925410" y="4736230"/>
            <a:ext cx="1155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‘1’, ‘+’, ‘2’, ‘+’, ‘3’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8F12780-8C37-494F-A3F7-148A9A59F85A}"/>
              </a:ext>
            </a:extLst>
          </p:cNvPr>
          <p:cNvSpPr txBox="1"/>
          <p:nvPr/>
        </p:nvSpPr>
        <p:spPr>
          <a:xfrm>
            <a:off x="5156711" y="4410813"/>
            <a:ext cx="1607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满足语法？</a:t>
            </a:r>
            <a:endParaRPr lang="en-US" altLang="zh-CN" dirty="0"/>
          </a:p>
          <a:p>
            <a:pPr algn="ctr"/>
            <a:r>
              <a:rPr lang="zh-CN" altLang="en-US" dirty="0"/>
              <a:t>整型数字：</a:t>
            </a:r>
            <a:r>
              <a:rPr lang="en-US" altLang="zh-CN" dirty="0"/>
              <a:t>n</a:t>
            </a:r>
          </a:p>
          <a:p>
            <a:pPr algn="ctr"/>
            <a:r>
              <a:rPr lang="zh-CN" altLang="en-US" dirty="0"/>
              <a:t>加法：</a:t>
            </a:r>
            <a:r>
              <a:rPr lang="en-US" altLang="zh-CN" dirty="0"/>
              <a:t>e1+e2</a:t>
            </a: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F442D0F8-F9AE-4254-BC80-9A7C35FED146}"/>
              </a:ext>
            </a:extLst>
          </p:cNvPr>
          <p:cNvSpPr/>
          <p:nvPr/>
        </p:nvSpPr>
        <p:spPr>
          <a:xfrm>
            <a:off x="7447280" y="2415107"/>
            <a:ext cx="345440" cy="345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</a:rPr>
              <a:t>+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5BEA244F-0654-41D0-9614-F7ACC75416D8}"/>
              </a:ext>
            </a:extLst>
          </p:cNvPr>
          <p:cNvSpPr/>
          <p:nvPr/>
        </p:nvSpPr>
        <p:spPr>
          <a:xfrm>
            <a:off x="7030720" y="2951020"/>
            <a:ext cx="345440" cy="345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</a:rPr>
              <a:t>+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ED58E31C-B803-424D-A1CF-5492AA14B066}"/>
              </a:ext>
            </a:extLst>
          </p:cNvPr>
          <p:cNvSpPr/>
          <p:nvPr/>
        </p:nvSpPr>
        <p:spPr>
          <a:xfrm>
            <a:off x="7868920" y="2951020"/>
            <a:ext cx="345440" cy="345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</a:rPr>
              <a:t>3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3230E948-25E0-4D3E-B43E-C439A455BCFA}"/>
              </a:ext>
            </a:extLst>
          </p:cNvPr>
          <p:cNvSpPr/>
          <p:nvPr/>
        </p:nvSpPr>
        <p:spPr>
          <a:xfrm>
            <a:off x="6634480" y="3498160"/>
            <a:ext cx="345440" cy="345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3A03425A-BD36-4E8F-A07E-044619A4FC16}"/>
              </a:ext>
            </a:extLst>
          </p:cNvPr>
          <p:cNvSpPr/>
          <p:nvPr/>
        </p:nvSpPr>
        <p:spPr>
          <a:xfrm>
            <a:off x="7447280" y="3498160"/>
            <a:ext cx="345440" cy="345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</a:rPr>
              <a:t>2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D7798C7-5EF3-4C85-AD3C-52A5E20BE833}"/>
              </a:ext>
            </a:extLst>
          </p:cNvPr>
          <p:cNvCxnSpPr>
            <a:stCxn id="32" idx="3"/>
            <a:endCxn id="34" idx="7"/>
          </p:cNvCxnSpPr>
          <p:nvPr/>
        </p:nvCxnSpPr>
        <p:spPr>
          <a:xfrm flipH="1">
            <a:off x="7325571" y="2709958"/>
            <a:ext cx="172298" cy="291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F35CCA9E-4764-4F2F-A2B1-224AAA79252C}"/>
              </a:ext>
            </a:extLst>
          </p:cNvPr>
          <p:cNvCxnSpPr>
            <a:stCxn id="34" idx="3"/>
            <a:endCxn id="36" idx="7"/>
          </p:cNvCxnSpPr>
          <p:nvPr/>
        </p:nvCxnSpPr>
        <p:spPr>
          <a:xfrm flipH="1">
            <a:off x="6929331" y="3245871"/>
            <a:ext cx="151978" cy="302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B8EA97B5-47C6-4AB7-A546-5370807108CA}"/>
              </a:ext>
            </a:extLst>
          </p:cNvPr>
          <p:cNvCxnSpPr>
            <a:stCxn id="32" idx="5"/>
            <a:endCxn id="35" idx="1"/>
          </p:cNvCxnSpPr>
          <p:nvPr/>
        </p:nvCxnSpPr>
        <p:spPr>
          <a:xfrm>
            <a:off x="7742131" y="2709958"/>
            <a:ext cx="177378" cy="291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966238D5-286C-42A5-A954-BF44BB03A4DB}"/>
              </a:ext>
            </a:extLst>
          </p:cNvPr>
          <p:cNvCxnSpPr>
            <a:stCxn id="34" idx="5"/>
            <a:endCxn id="37" idx="1"/>
          </p:cNvCxnSpPr>
          <p:nvPr/>
        </p:nvCxnSpPr>
        <p:spPr>
          <a:xfrm>
            <a:off x="7325571" y="3245871"/>
            <a:ext cx="172298" cy="302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F49EAF96-7314-4205-92DF-1D69CEC32A60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9489229" y="3278742"/>
            <a:ext cx="0" cy="417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50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 animBg="1"/>
      <p:bldP spid="16" grpId="0"/>
      <p:bldP spid="21" grpId="0"/>
      <p:bldP spid="23" grpId="0"/>
      <p:bldP spid="24" grpId="0"/>
      <p:bldP spid="32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B80BB3-B177-4B1F-A34C-6A88E9E5E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CAD5AE0-D400-41E5-923C-FF8841C11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8B2C19-7FCE-46CB-987E-57204B376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编译器构造和具体的编译器目标相关，目前的结构：</a:t>
            </a:r>
            <a:endParaRPr lang="en-US" altLang="zh-CN" dirty="0"/>
          </a:p>
          <a:p>
            <a:pPr lvl="1"/>
            <a:r>
              <a:rPr lang="zh-CN" altLang="en-US" dirty="0"/>
              <a:t>词法分析</a:t>
            </a:r>
            <a:endParaRPr lang="en-US" altLang="zh-CN" dirty="0"/>
          </a:p>
          <a:p>
            <a:pPr lvl="1"/>
            <a:r>
              <a:rPr lang="zh-CN" altLang="en-US" dirty="0"/>
              <a:t>语法分析</a:t>
            </a:r>
            <a:endParaRPr lang="en-US" altLang="zh-CN" dirty="0"/>
          </a:p>
          <a:p>
            <a:pPr lvl="1"/>
            <a:r>
              <a:rPr lang="zh-CN" altLang="en-US" dirty="0"/>
              <a:t>语法树构建</a:t>
            </a:r>
            <a:endParaRPr lang="en-US" altLang="zh-CN" dirty="0"/>
          </a:p>
          <a:p>
            <a:pPr lvl="1"/>
            <a:r>
              <a:rPr lang="zh-CN" altLang="en-US" dirty="0"/>
              <a:t>代码生成</a:t>
            </a:r>
          </a:p>
          <a:p>
            <a:r>
              <a:rPr lang="zh-CN" altLang="en-US" dirty="0"/>
              <a:t>后续会看到更复杂的结构</a:t>
            </a:r>
            <a:endParaRPr lang="en-US" altLang="zh-CN" dirty="0"/>
          </a:p>
          <a:p>
            <a:pPr lvl="1"/>
            <a:r>
              <a:rPr lang="zh-CN" altLang="en-US" dirty="0"/>
              <a:t>更多的阶段</a:t>
            </a:r>
            <a:endParaRPr lang="en-US" altLang="zh-CN" dirty="0"/>
          </a:p>
          <a:p>
            <a:pPr lvl="1"/>
            <a:r>
              <a:rPr lang="zh-CN" altLang="en-US" dirty="0"/>
              <a:t>更多的优化</a:t>
            </a:r>
          </a:p>
        </p:txBody>
      </p:sp>
    </p:spTree>
    <p:extLst>
      <p:ext uri="{BB962C8B-B14F-4D97-AF65-F5344CB8AC3E}">
        <p14:creationId xmlns:p14="http://schemas.microsoft.com/office/powerpoint/2010/main" val="339410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57FDF-7FFC-4C24-BAED-07910A9ED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第一章作业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4B4EE0A-DDF3-4D03-B053-A98CC617D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433951-A44A-4271-8413-E2D333B61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作业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龙书习题</a:t>
            </a:r>
            <a:r>
              <a:rPr lang="en-US" altLang="zh-CN" dirty="0"/>
              <a:t>1.6.1</a:t>
            </a:r>
            <a:r>
              <a:rPr lang="zh-CN" altLang="zh-CN" dirty="0"/>
              <a:t>至</a:t>
            </a:r>
            <a:r>
              <a:rPr lang="en-US" altLang="zh-CN" dirty="0"/>
              <a:t>1.6.4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提交方式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电子版，</a:t>
            </a:r>
            <a:r>
              <a:rPr lang="en-US" altLang="zh-CN" dirty="0"/>
              <a:t>pdf</a:t>
            </a:r>
            <a:r>
              <a:rPr lang="zh-CN" altLang="en-US" dirty="0"/>
              <a:t>格式</a:t>
            </a:r>
            <a:endParaRPr lang="en-US" altLang="zh-CN" dirty="0"/>
          </a:p>
          <a:p>
            <a:pPr lvl="2"/>
            <a:r>
              <a:rPr lang="zh-CN" altLang="en-US" dirty="0"/>
              <a:t>自行百度如何</a:t>
            </a:r>
            <a:r>
              <a:rPr lang="en-US" altLang="zh-CN" dirty="0"/>
              <a:t>word</a:t>
            </a:r>
            <a:r>
              <a:rPr lang="zh-CN" altLang="en-US" dirty="0"/>
              <a:t>转</a:t>
            </a:r>
            <a:r>
              <a:rPr lang="en-US" altLang="zh-CN" dirty="0"/>
              <a:t>pdf</a:t>
            </a:r>
            <a:r>
              <a:rPr lang="zh-CN" altLang="en-US" dirty="0">
                <a:sym typeface="Wingdings" pitchFamily="2" charset="2"/>
              </a:rPr>
              <a:t></a:t>
            </a:r>
            <a:endParaRPr lang="en-US" altLang="zh-CN" dirty="0"/>
          </a:p>
          <a:p>
            <a:pPr lvl="1"/>
            <a:r>
              <a:rPr lang="zh-CN" altLang="en-US" dirty="0"/>
              <a:t>发送给所有助教的邮箱</a:t>
            </a:r>
            <a:endParaRPr lang="en-US" altLang="zh-CN" dirty="0"/>
          </a:p>
          <a:p>
            <a:pPr lvl="2"/>
            <a:r>
              <a:rPr lang="zh-CN" altLang="en-US" dirty="0"/>
              <a:t>邮件格式</a:t>
            </a:r>
            <a:endParaRPr lang="en-US" altLang="zh-CN" dirty="0"/>
          </a:p>
          <a:p>
            <a:pPr lvl="3"/>
            <a:r>
              <a:rPr lang="zh-CN" altLang="en-US" b="1" dirty="0">
                <a:solidFill>
                  <a:srgbClr val="FF0000"/>
                </a:solidFill>
              </a:rPr>
              <a:t>标题：编译原理作业</a:t>
            </a:r>
            <a:r>
              <a:rPr lang="en-US" altLang="zh-CN" b="1" dirty="0">
                <a:solidFill>
                  <a:srgbClr val="FF0000"/>
                </a:solidFill>
              </a:rPr>
              <a:t>-[</a:t>
            </a:r>
            <a:r>
              <a:rPr lang="zh-CN" altLang="en-US" b="1" dirty="0">
                <a:solidFill>
                  <a:srgbClr val="FF0000"/>
                </a:solidFill>
              </a:rPr>
              <a:t>姓名</a:t>
            </a:r>
            <a:r>
              <a:rPr lang="en-US" altLang="zh-CN" b="1" dirty="0">
                <a:solidFill>
                  <a:srgbClr val="FF0000"/>
                </a:solidFill>
              </a:rPr>
              <a:t>]-[</a:t>
            </a:r>
            <a:r>
              <a:rPr lang="zh-CN" altLang="en-US" b="1" dirty="0">
                <a:solidFill>
                  <a:srgbClr val="FF0000"/>
                </a:solidFill>
              </a:rPr>
              <a:t>班级</a:t>
            </a:r>
            <a:r>
              <a:rPr lang="en-US" altLang="zh-CN" b="1" dirty="0">
                <a:solidFill>
                  <a:srgbClr val="FF0000"/>
                </a:solidFill>
              </a:rPr>
              <a:t>]-[</a:t>
            </a:r>
            <a:r>
              <a:rPr lang="zh-CN" altLang="en-US" b="1" dirty="0">
                <a:solidFill>
                  <a:srgbClr val="FF0000"/>
                </a:solidFill>
              </a:rPr>
              <a:t>学号</a:t>
            </a:r>
            <a:r>
              <a:rPr lang="en-US" altLang="zh-CN" b="1" dirty="0">
                <a:solidFill>
                  <a:srgbClr val="FF0000"/>
                </a:solidFill>
              </a:rPr>
              <a:t>]</a:t>
            </a:r>
            <a:r>
              <a:rPr lang="zh-CN" altLang="en-US" b="1" dirty="0">
                <a:solidFill>
                  <a:srgbClr val="FF0000"/>
                </a:solidFill>
              </a:rPr>
              <a:t>     </a:t>
            </a:r>
            <a:r>
              <a:rPr lang="zh-CN" altLang="en-US" dirty="0"/>
              <a:t>样例：编译原理作业</a:t>
            </a:r>
            <a:r>
              <a:rPr lang="en-US" altLang="zh-CN" dirty="0"/>
              <a:t>-</a:t>
            </a:r>
            <a:r>
              <a:rPr lang="zh-CN" altLang="en-US" dirty="0"/>
              <a:t>陈果</a:t>
            </a:r>
            <a:r>
              <a:rPr lang="en-US" altLang="zh-CN" dirty="0"/>
              <a:t>-</a:t>
            </a:r>
            <a:r>
              <a:rPr lang="zh-CN" altLang="en-US" dirty="0"/>
              <a:t>计科</a:t>
            </a:r>
            <a:r>
              <a:rPr lang="en-US" altLang="zh-CN" dirty="0"/>
              <a:t>x-2018001</a:t>
            </a:r>
          </a:p>
          <a:p>
            <a:pPr lvl="3"/>
            <a:r>
              <a:rPr lang="zh-CN" altLang="en-US" b="1" dirty="0">
                <a:solidFill>
                  <a:srgbClr val="FF0000"/>
                </a:solidFill>
              </a:rPr>
              <a:t>内容：添加作业</a:t>
            </a:r>
            <a:r>
              <a:rPr lang="en-US" altLang="zh-CN" b="1" dirty="0">
                <a:solidFill>
                  <a:srgbClr val="FF0000"/>
                </a:solidFill>
              </a:rPr>
              <a:t>pdf</a:t>
            </a:r>
            <a:r>
              <a:rPr lang="zh-CN" altLang="en-US" b="1" dirty="0">
                <a:solidFill>
                  <a:srgbClr val="FF0000"/>
                </a:solidFill>
              </a:rPr>
              <a:t>为附件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提交时间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2019</a:t>
            </a:r>
            <a:r>
              <a:rPr lang="zh-CN" altLang="en-US" dirty="0"/>
              <a:t>年</a:t>
            </a:r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 dirty="0"/>
              <a:t>27</a:t>
            </a:r>
            <a:r>
              <a:rPr lang="zh-CN" altLang="en-US" dirty="0"/>
              <a:t>日</a:t>
            </a:r>
            <a:r>
              <a:rPr lang="en-US" altLang="zh-CN" dirty="0"/>
              <a:t>23:59</a:t>
            </a:r>
            <a:r>
              <a:rPr lang="zh-CN" altLang="en-US" dirty="0"/>
              <a:t>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43884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857A956-8946-4C2B-A79D-A448F4027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9650" b="1" dirty="0"/>
              <a:t>Thanks!</a:t>
            </a:r>
            <a:endParaRPr lang="zh-CN" altLang="en-US" sz="9650" b="1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B2FE44-B99D-4297-B146-5457F93777AB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2417082" y="3536154"/>
            <a:ext cx="7357839" cy="2491589"/>
          </a:xfrm>
        </p:spPr>
        <p:txBody>
          <a:bodyPr>
            <a:normAutofit/>
          </a:bodyPr>
          <a:lstStyle/>
          <a:p>
            <a:r>
              <a:rPr lang="zh-CN" altLang="en-US" sz="3900"/>
              <a:t>陈果</a:t>
            </a:r>
            <a:endParaRPr lang="en-US" altLang="zh-CN" sz="3900" dirty="0"/>
          </a:p>
          <a:p>
            <a:r>
              <a:rPr lang="zh-CN" altLang="en-US" dirty="0"/>
              <a:t>湖南大学</a:t>
            </a:r>
            <a:r>
              <a:rPr lang="en-US" altLang="zh-CN" dirty="0"/>
              <a:t>-</a:t>
            </a:r>
            <a:r>
              <a:rPr lang="zh-CN" altLang="en-US" dirty="0"/>
              <a:t>信息科学与工程学院</a:t>
            </a:r>
            <a:r>
              <a:rPr lang="en-US" altLang="zh-CN" dirty="0"/>
              <a:t>-</a:t>
            </a:r>
            <a:r>
              <a:rPr lang="zh-CN" altLang="en-US" dirty="0"/>
              <a:t>计算机与科学系</a:t>
            </a:r>
            <a:endParaRPr lang="en-US" altLang="zh-CN" dirty="0"/>
          </a:p>
          <a:p>
            <a:r>
              <a:rPr lang="zh-CN" altLang="en-US" dirty="0"/>
              <a:t>邮箱：</a:t>
            </a:r>
            <a:r>
              <a:rPr lang="en-US" altLang="zh-CN" u="sng" dirty="0">
                <a:solidFill>
                  <a:srgbClr val="0070C0"/>
                </a:solidFill>
              </a:rPr>
              <a:t>guochen@hnu.edu.cn</a:t>
            </a:r>
          </a:p>
          <a:p>
            <a:r>
              <a:rPr lang="zh-CN" altLang="en-US" dirty="0"/>
              <a:t>个人主页：</a:t>
            </a:r>
            <a:r>
              <a:rPr lang="en-US" altLang="zh-CN" u="sng" dirty="0">
                <a:solidFill>
                  <a:srgbClr val="0070C0"/>
                </a:solidFill>
              </a:rPr>
              <a:t>1989chenguo.github.io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7897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A8251-A7AB-484F-B884-09B513DF7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课程简介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19BADC0-8ABB-4171-86A7-5C3AB27E4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5083B2-7C20-4069-803C-CD2D046E2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地位</a:t>
            </a:r>
            <a:endParaRPr lang="en-US" altLang="zh-CN" dirty="0"/>
          </a:p>
          <a:p>
            <a:pPr lvl="1"/>
            <a:r>
              <a:rPr lang="zh-CN" altLang="en-US" dirty="0"/>
              <a:t>计算机专业的一门</a:t>
            </a:r>
            <a:r>
              <a:rPr lang="zh-CN" altLang="en-US" b="1" dirty="0">
                <a:solidFill>
                  <a:srgbClr val="FF0000"/>
                </a:solidFill>
              </a:rPr>
              <a:t>核心课程</a:t>
            </a:r>
          </a:p>
          <a:p>
            <a:pPr lvl="1"/>
            <a:r>
              <a:rPr lang="zh-CN" altLang="en-US" dirty="0"/>
              <a:t>编译程序是计算机的</a:t>
            </a:r>
            <a:r>
              <a:rPr lang="zh-CN" altLang="en-US" b="1" dirty="0">
                <a:solidFill>
                  <a:srgbClr val="FF0000"/>
                </a:solidFill>
              </a:rPr>
              <a:t>重要系统软件</a:t>
            </a:r>
            <a:r>
              <a:rPr lang="zh-CN" altLang="en-US" dirty="0"/>
              <a:t>，是高级程序设计语言的支撑基础</a:t>
            </a:r>
          </a:p>
          <a:p>
            <a:pPr lvl="1"/>
            <a:r>
              <a:rPr lang="zh-CN" altLang="en-US" dirty="0"/>
              <a:t>课程主要</a:t>
            </a:r>
            <a:r>
              <a:rPr lang="zh-CN" altLang="en-US" b="1" dirty="0">
                <a:solidFill>
                  <a:srgbClr val="FF0000"/>
                </a:solidFill>
              </a:rPr>
              <a:t>介绍设计和构造编译程序的基本原理和方法</a:t>
            </a:r>
          </a:p>
          <a:p>
            <a:r>
              <a:rPr lang="zh-CN" altLang="en-US" dirty="0"/>
              <a:t>先导课程</a:t>
            </a:r>
            <a:endParaRPr lang="en-US" altLang="zh-CN" dirty="0"/>
          </a:p>
          <a:p>
            <a:pPr lvl="1"/>
            <a:r>
              <a:rPr lang="zh-CN" altLang="en-US" dirty="0"/>
              <a:t>程序设计语言、数据结构、算法、离散数学、操作系统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58A0272-BADD-4281-8B9C-6494B816BA3C}"/>
              </a:ext>
            </a:extLst>
          </p:cNvPr>
          <p:cNvSpPr/>
          <p:nvPr/>
        </p:nvSpPr>
        <p:spPr>
          <a:xfrm>
            <a:off x="2234896" y="1301564"/>
            <a:ext cx="2725426" cy="369332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学时，可见一斑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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79817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968E8B-4413-4065-A409-EC64EE33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课程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教学目的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4ED153C-6A58-41FB-A293-01F723C70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4C33FA-18EF-4C86-AAD8-6187B742F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掌握编译的基本</a:t>
            </a:r>
            <a:r>
              <a:rPr lang="zh-CN" altLang="en-US" b="1" dirty="0">
                <a:solidFill>
                  <a:srgbClr val="FF0000"/>
                </a:solidFill>
              </a:rPr>
              <a:t>理论</a:t>
            </a:r>
            <a:r>
              <a:rPr lang="zh-CN" altLang="en-US" dirty="0"/>
              <a:t>、常用的编译</a:t>
            </a:r>
            <a:r>
              <a:rPr lang="zh-CN" altLang="en-US" b="1" dirty="0">
                <a:solidFill>
                  <a:srgbClr val="FF0000"/>
                </a:solidFill>
              </a:rPr>
              <a:t>技术</a:t>
            </a:r>
            <a:r>
              <a:rPr lang="zh-CN" altLang="en-US" dirty="0"/>
              <a:t>，了解编译过程及编译系统的构造</a:t>
            </a:r>
          </a:p>
          <a:p>
            <a:r>
              <a:rPr lang="zh-CN" altLang="en-US" dirty="0"/>
              <a:t>编译程序一般由词法分析程序、语法分析程序、语义分析程序、中间代码生成程序、目标代码生成程序、代码优化程序、表格管理和出错处理程序等成分构成。通过课程的学习应</a:t>
            </a:r>
            <a:r>
              <a:rPr lang="zh-CN" altLang="en-US" b="1" dirty="0">
                <a:solidFill>
                  <a:srgbClr val="FF0000"/>
                </a:solidFill>
              </a:rPr>
              <a:t>掌握各个成分的功能和设计原则，以及在编译阶段的逻辑关系</a:t>
            </a:r>
            <a:r>
              <a:rPr lang="zh-CN" altLang="en-US" dirty="0"/>
              <a:t>。理解他们怎样作为一个整体完成编译任务。</a:t>
            </a:r>
          </a:p>
          <a:p>
            <a:r>
              <a:rPr lang="zh-CN" altLang="en-US" dirty="0"/>
              <a:t>能运用所学技术解决实际问题，能</a:t>
            </a:r>
            <a:r>
              <a:rPr lang="zh-CN" altLang="en-US" b="1" dirty="0">
                <a:solidFill>
                  <a:srgbClr val="FF0000"/>
                </a:solidFill>
              </a:rPr>
              <a:t>独立编写一个小型编译系统</a:t>
            </a:r>
          </a:p>
        </p:txBody>
      </p:sp>
    </p:spTree>
    <p:extLst>
      <p:ext uri="{BB962C8B-B14F-4D97-AF65-F5344CB8AC3E}">
        <p14:creationId xmlns:p14="http://schemas.microsoft.com/office/powerpoint/2010/main" val="2327909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46C48-F9CD-4714-BA66-DB36CA0FB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上课时间地点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B7BB644-B709-4FC1-9F5E-66872184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AF7620-190A-4CF2-968D-53145DC5B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授课：</a:t>
            </a:r>
            <a:r>
              <a:rPr lang="en-US" altLang="zh-CN" dirty="0"/>
              <a:t>40</a:t>
            </a:r>
            <a:r>
              <a:rPr lang="zh-CN" altLang="en-US" dirty="0"/>
              <a:t>学时</a:t>
            </a:r>
            <a:endParaRPr lang="en-US" altLang="zh-CN" dirty="0"/>
          </a:p>
          <a:p>
            <a:pPr lvl="1"/>
            <a:r>
              <a:rPr lang="en-US" altLang="zh-CN" dirty="0"/>
              <a:t>1-16</a:t>
            </a:r>
            <a:r>
              <a:rPr lang="zh-CN" altLang="en-US" dirty="0"/>
              <a:t>周，周三，</a:t>
            </a:r>
            <a:r>
              <a:rPr lang="en-US" altLang="zh-CN" dirty="0"/>
              <a:t>3-4</a:t>
            </a:r>
            <a:r>
              <a:rPr lang="zh-CN" altLang="en-US" dirty="0"/>
              <a:t>节，中楼</a:t>
            </a:r>
            <a:r>
              <a:rPr lang="en-US" altLang="zh-CN" dirty="0"/>
              <a:t>206</a:t>
            </a:r>
          </a:p>
          <a:p>
            <a:pPr lvl="1"/>
            <a:r>
              <a:rPr lang="en-US" altLang="zh-CN" dirty="0"/>
              <a:t>1-4</a:t>
            </a:r>
            <a:r>
              <a:rPr lang="zh-CN" altLang="en-US" dirty="0"/>
              <a:t>周，周五，</a:t>
            </a:r>
            <a:r>
              <a:rPr lang="en-US" altLang="zh-CN" dirty="0"/>
              <a:t>1-2</a:t>
            </a:r>
            <a:r>
              <a:rPr lang="zh-CN" altLang="en-US" dirty="0"/>
              <a:t>节，中楼</a:t>
            </a:r>
            <a:r>
              <a:rPr lang="en-US" altLang="zh-CN" dirty="0"/>
              <a:t>206</a:t>
            </a:r>
          </a:p>
          <a:p>
            <a:r>
              <a:rPr lang="zh-CN" altLang="en-US" dirty="0"/>
              <a:t>小班讨论：</a:t>
            </a:r>
            <a:r>
              <a:rPr lang="en-US" altLang="zh-CN" dirty="0"/>
              <a:t>8</a:t>
            </a:r>
            <a:r>
              <a:rPr lang="zh-CN" altLang="en-US" dirty="0"/>
              <a:t>学时</a:t>
            </a:r>
            <a:endParaRPr lang="en-US" altLang="zh-CN" dirty="0"/>
          </a:p>
          <a:p>
            <a:pPr lvl="1"/>
            <a:r>
              <a:rPr lang="en-US" altLang="zh-CN" dirty="0"/>
              <a:t>5/7/11/13</a:t>
            </a:r>
            <a:r>
              <a:rPr lang="zh-CN" altLang="en-US" dirty="0"/>
              <a:t>周，各班自行查询课表</a:t>
            </a:r>
            <a:endParaRPr lang="en-US" altLang="zh-CN" dirty="0"/>
          </a:p>
          <a:p>
            <a:r>
              <a:rPr lang="zh-CN" altLang="en-US" dirty="0"/>
              <a:t>实验：</a:t>
            </a:r>
            <a:r>
              <a:rPr lang="en-US" altLang="zh-CN" dirty="0"/>
              <a:t>32</a:t>
            </a:r>
            <a:r>
              <a:rPr lang="zh-CN" altLang="en-US" dirty="0"/>
              <a:t>学时</a:t>
            </a:r>
            <a:endParaRPr lang="en-US" altLang="zh-CN" dirty="0"/>
          </a:p>
          <a:p>
            <a:pPr lvl="1"/>
            <a:r>
              <a:rPr lang="en-US" altLang="zh-CN" dirty="0"/>
              <a:t>8</a:t>
            </a:r>
            <a:r>
              <a:rPr lang="zh-CN" altLang="en-US" dirty="0"/>
              <a:t>次实验，每次</a:t>
            </a:r>
            <a:r>
              <a:rPr lang="en-US" altLang="zh-CN" dirty="0"/>
              <a:t>4</a:t>
            </a:r>
            <a:r>
              <a:rPr lang="zh-CN" altLang="en-US" dirty="0"/>
              <a:t>学时</a:t>
            </a:r>
            <a:endParaRPr lang="en-US" altLang="zh-CN" dirty="0"/>
          </a:p>
          <a:p>
            <a:pPr lvl="1"/>
            <a:r>
              <a:rPr lang="zh-CN" altLang="en-US" dirty="0"/>
              <a:t>时间地点另行通知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45969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1C70E-3211-41CE-B35C-3FA13B71A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课程资料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91D6D8A-4713-4BDC-B1C1-1911BD49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C27743-E0EC-44BB-B154-C480FDBDC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862"/>
            <a:ext cx="11160760" cy="4910329"/>
          </a:xfrm>
        </p:spPr>
        <p:txBody>
          <a:bodyPr>
            <a:normAutofit/>
          </a:bodyPr>
          <a:lstStyle/>
          <a:p>
            <a:r>
              <a:rPr lang="zh-CN" altLang="en-US" dirty="0"/>
              <a:t>教科书</a:t>
            </a:r>
            <a:endParaRPr lang="en-US" altLang="zh-CN" dirty="0"/>
          </a:p>
          <a:p>
            <a:pPr lvl="1"/>
            <a:r>
              <a:rPr lang="en-US" altLang="zh-CN" dirty="0"/>
              <a:t>《</a:t>
            </a:r>
            <a:r>
              <a:rPr lang="zh-CN" altLang="en-US" dirty="0"/>
              <a:t>编译原理</a:t>
            </a:r>
            <a:r>
              <a:rPr lang="en-US" altLang="zh-CN" dirty="0"/>
              <a:t>》</a:t>
            </a:r>
            <a:r>
              <a:rPr lang="zh-CN" altLang="en-US" dirty="0"/>
              <a:t>（第</a:t>
            </a:r>
            <a:r>
              <a:rPr lang="en-US" altLang="zh-CN" dirty="0"/>
              <a:t>2</a:t>
            </a:r>
            <a:r>
              <a:rPr lang="zh-CN" altLang="en-US" dirty="0"/>
              <a:t>版） </a:t>
            </a:r>
            <a:r>
              <a:rPr lang="en-US" altLang="zh-CN" dirty="0"/>
              <a:t>[</a:t>
            </a:r>
            <a:r>
              <a:rPr lang="en-US" altLang="zh-CN" dirty="0" err="1"/>
              <a:t>Compilers:Principle,Techniques</a:t>
            </a:r>
            <a:r>
              <a:rPr lang="en-US" altLang="zh-CN" dirty="0"/>
              <a:t> and Tools] </a:t>
            </a:r>
          </a:p>
          <a:p>
            <a:r>
              <a:rPr lang="zh-CN" altLang="en-US" dirty="0"/>
              <a:t>参考书</a:t>
            </a:r>
            <a:endParaRPr lang="en-US" altLang="zh-CN" dirty="0"/>
          </a:p>
          <a:p>
            <a:pPr lvl="1"/>
            <a:r>
              <a:rPr lang="en-US" altLang="zh-CN" dirty="0"/>
              <a:t>《</a:t>
            </a:r>
            <a:r>
              <a:rPr lang="zh-CN" altLang="en-US" dirty="0"/>
              <a:t>现代编译器实现</a:t>
            </a:r>
            <a:r>
              <a:rPr lang="en-US" altLang="zh-CN" dirty="0"/>
              <a:t>---C</a:t>
            </a:r>
            <a:r>
              <a:rPr lang="zh-CN" altLang="en-US" dirty="0"/>
              <a:t>语言描述</a:t>
            </a:r>
            <a:r>
              <a:rPr lang="en-US" altLang="zh-CN" dirty="0"/>
              <a:t>》</a:t>
            </a:r>
          </a:p>
          <a:p>
            <a:pPr lvl="1"/>
            <a:r>
              <a:rPr lang="en-US" altLang="zh-CN" dirty="0"/>
              <a:t>《</a:t>
            </a:r>
            <a:r>
              <a:rPr lang="zh-CN" altLang="en-US" dirty="0"/>
              <a:t>高级编译器设计与实现</a:t>
            </a:r>
            <a:r>
              <a:rPr lang="en-US" altLang="zh-CN" dirty="0"/>
              <a:t>》</a:t>
            </a:r>
          </a:p>
          <a:p>
            <a:r>
              <a:rPr lang="zh-CN" altLang="en-US" dirty="0"/>
              <a:t>参考课程</a:t>
            </a:r>
            <a:endParaRPr lang="en-US" altLang="zh-CN" dirty="0"/>
          </a:p>
          <a:p>
            <a:pPr lvl="1"/>
            <a:r>
              <a:rPr lang="zh-CN" altLang="en-US" dirty="0"/>
              <a:t>中科大，华保健，</a:t>
            </a:r>
            <a:r>
              <a:rPr lang="en-US" altLang="zh-CN" u="sng" dirty="0">
                <a:hlinkClick r:id="rId2"/>
              </a:rPr>
              <a:t>http://staff.ustc.edu.cn/~bjhua/courses/compiler/2014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4462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F633C-5140-4613-AE6D-198205883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课程评分标准</a:t>
            </a:r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361BF95-25F9-45B2-AE2E-64F90A755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C6EC0A-B37F-49EA-8080-B06D6615D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862"/>
            <a:ext cx="5257800" cy="4910329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16%</a:t>
            </a:r>
            <a:r>
              <a:rPr lang="zh-CN" altLang="en-US" dirty="0"/>
              <a:t>作业</a:t>
            </a:r>
            <a:endParaRPr lang="en-US" altLang="zh-CN" dirty="0"/>
          </a:p>
          <a:p>
            <a:pPr lvl="1"/>
            <a:r>
              <a:rPr lang="en-US" altLang="zh-CN" dirty="0"/>
              <a:t>8</a:t>
            </a:r>
            <a:r>
              <a:rPr lang="zh-CN" altLang="en-US" dirty="0"/>
              <a:t>次，</a:t>
            </a:r>
            <a:r>
              <a:rPr lang="en-US" altLang="zh-CN" dirty="0"/>
              <a:t>2</a:t>
            </a:r>
            <a:r>
              <a:rPr lang="zh-CN" altLang="en-US" dirty="0"/>
              <a:t>分</a:t>
            </a:r>
            <a:r>
              <a:rPr lang="en-US" altLang="zh-CN" dirty="0"/>
              <a:t>/</a:t>
            </a:r>
            <a:r>
              <a:rPr lang="zh-CN" altLang="en-US" dirty="0"/>
              <a:t>次</a:t>
            </a:r>
            <a:endParaRPr lang="en-US" altLang="zh-CN" dirty="0"/>
          </a:p>
          <a:p>
            <a:r>
              <a:rPr lang="en-US" altLang="zh-CN" dirty="0"/>
              <a:t>10%</a:t>
            </a:r>
            <a:r>
              <a:rPr lang="zh-CN" altLang="en-US" dirty="0"/>
              <a:t>小班讨论</a:t>
            </a:r>
            <a:endParaRPr lang="en-US" altLang="zh-CN" dirty="0"/>
          </a:p>
          <a:p>
            <a:pPr lvl="1"/>
            <a:r>
              <a:rPr lang="zh-CN" altLang="en-US" dirty="0"/>
              <a:t>总共</a:t>
            </a:r>
            <a:r>
              <a:rPr lang="en-US" altLang="zh-CN" dirty="0"/>
              <a:t>4</a:t>
            </a:r>
            <a:r>
              <a:rPr lang="zh-CN" altLang="en-US" dirty="0"/>
              <a:t>次，每人至少主讲</a:t>
            </a:r>
            <a:r>
              <a:rPr lang="en-US" altLang="zh-CN" dirty="0"/>
              <a:t>1</a:t>
            </a:r>
            <a:r>
              <a:rPr lang="zh-CN" altLang="en-US" dirty="0"/>
              <a:t>次</a:t>
            </a:r>
            <a:endParaRPr lang="en-US" altLang="zh-CN" dirty="0"/>
          </a:p>
          <a:p>
            <a:r>
              <a:rPr lang="en-US" altLang="zh-CN" dirty="0"/>
              <a:t>24%</a:t>
            </a:r>
            <a:r>
              <a:rPr lang="zh-CN" altLang="en-US" dirty="0"/>
              <a:t>实验</a:t>
            </a:r>
            <a:endParaRPr lang="en-US" altLang="zh-CN" dirty="0"/>
          </a:p>
          <a:p>
            <a:pPr lvl="1"/>
            <a:r>
              <a:rPr lang="en-US" altLang="zh-CN" dirty="0"/>
              <a:t>8</a:t>
            </a:r>
            <a:r>
              <a:rPr lang="zh-CN" altLang="en-US" dirty="0"/>
              <a:t>次，</a:t>
            </a:r>
            <a:r>
              <a:rPr lang="en-US" altLang="zh-CN" dirty="0"/>
              <a:t>3</a:t>
            </a:r>
            <a:r>
              <a:rPr lang="zh-CN" altLang="en-US" dirty="0"/>
              <a:t>分</a:t>
            </a:r>
            <a:r>
              <a:rPr lang="en-US" altLang="zh-CN" dirty="0"/>
              <a:t>/</a:t>
            </a:r>
            <a:r>
              <a:rPr lang="zh-CN" altLang="en-US" dirty="0"/>
              <a:t>次</a:t>
            </a:r>
            <a:endParaRPr lang="en-US" altLang="zh-CN" dirty="0"/>
          </a:p>
          <a:p>
            <a:r>
              <a:rPr lang="en-US" altLang="zh-CN" dirty="0"/>
              <a:t>10%</a:t>
            </a:r>
            <a:r>
              <a:rPr lang="zh-CN" altLang="en-US" dirty="0"/>
              <a:t>期中考试</a:t>
            </a:r>
            <a:endParaRPr lang="en-US" altLang="zh-CN" dirty="0"/>
          </a:p>
          <a:p>
            <a:pPr lvl="1"/>
            <a:r>
              <a:rPr lang="zh-CN" altLang="en-US" dirty="0"/>
              <a:t>开卷</a:t>
            </a:r>
            <a:endParaRPr lang="en-US" altLang="zh-CN" dirty="0"/>
          </a:p>
          <a:p>
            <a:r>
              <a:rPr lang="en-US" altLang="zh-CN" dirty="0"/>
              <a:t>40%</a:t>
            </a:r>
            <a:r>
              <a:rPr lang="zh-CN" altLang="en-US" dirty="0"/>
              <a:t>期末考试</a:t>
            </a:r>
            <a:endParaRPr lang="en-US" altLang="zh-CN" dirty="0"/>
          </a:p>
          <a:p>
            <a:pPr lvl="1"/>
            <a:r>
              <a:rPr lang="zh-CN" altLang="en-US" dirty="0"/>
              <a:t>闭卷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C863AA9C-5714-4376-85FB-0D72697E0022}"/>
              </a:ext>
            </a:extLst>
          </p:cNvPr>
          <p:cNvSpPr txBox="1">
            <a:spLocks/>
          </p:cNvSpPr>
          <p:nvPr/>
        </p:nvSpPr>
        <p:spPr>
          <a:xfrm>
            <a:off x="6344920" y="1290862"/>
            <a:ext cx="4688318" cy="4910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0850" indent="-4508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7D"/>
              </a:buClr>
              <a:buSzPct val="90000"/>
              <a:buFont typeface="Wingdings" panose="05000000000000000000" pitchFamily="2" charset="2"/>
              <a:buChar char="n"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900113" indent="-45085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9999CC"/>
              </a:buClr>
              <a:buSzPct val="80000"/>
              <a:buFont typeface="Wingdings" pitchFamily="2" charset="2"/>
              <a:buChar char=""/>
              <a:defRPr sz="24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350000" indent="-4500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0000"/>
              <a:buFont typeface="Wingdings" panose="05000000000000000000" pitchFamily="2" charset="2"/>
              <a:buChar char="Ø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随堂加分</a:t>
            </a:r>
            <a:endParaRPr lang="en-US" altLang="zh-CN" dirty="0"/>
          </a:p>
          <a:p>
            <a:pPr lvl="1"/>
            <a:r>
              <a:rPr lang="zh-CN" altLang="en-US" dirty="0"/>
              <a:t>回答随堂提问，</a:t>
            </a:r>
            <a:r>
              <a:rPr lang="en-US" altLang="zh-CN" b="1" dirty="0">
                <a:solidFill>
                  <a:srgbClr val="FF0000"/>
                </a:solidFill>
              </a:rPr>
              <a:t>+1</a:t>
            </a:r>
            <a:r>
              <a:rPr lang="zh-CN" altLang="en-US" b="1" dirty="0">
                <a:solidFill>
                  <a:srgbClr val="FF0000"/>
                </a:solidFill>
              </a:rPr>
              <a:t>分</a:t>
            </a:r>
            <a:r>
              <a:rPr lang="en-US" altLang="zh-CN" b="1" dirty="0">
                <a:solidFill>
                  <a:srgbClr val="FF0000"/>
                </a:solidFill>
              </a:rPr>
              <a:t>/</a:t>
            </a:r>
            <a:r>
              <a:rPr lang="zh-CN" altLang="en-US" b="1" dirty="0">
                <a:solidFill>
                  <a:srgbClr val="FF0000"/>
                </a:solidFill>
              </a:rPr>
              <a:t>次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分封顶</a:t>
            </a:r>
            <a:endParaRPr lang="en-US" altLang="zh-CN" dirty="0"/>
          </a:p>
          <a:p>
            <a:pPr lvl="2"/>
            <a:r>
              <a:rPr lang="zh-CN" altLang="en-US" dirty="0"/>
              <a:t>随堂加分的分数计入期末考试部分（即，乘以</a:t>
            </a:r>
            <a:r>
              <a:rPr lang="en-US" altLang="zh-CN" dirty="0"/>
              <a:t>40%</a:t>
            </a:r>
            <a:r>
              <a:rPr lang="zh-CN" altLang="en-US" dirty="0"/>
              <a:t>的系数计入最后总分）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67136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8D5F9-D629-4F4F-B9A8-B4165368B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小班讨论</a:t>
            </a:r>
            <a:r>
              <a:rPr lang="en-US" altLang="zh-CN" dirty="0"/>
              <a:t>——</a:t>
            </a:r>
            <a:r>
              <a:rPr lang="zh-CN" altLang="en-US" dirty="0"/>
              <a:t>表现自己的机会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38E11E6-951F-4BDF-B2D4-D2C62B61F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072B31-2455-43BF-8413-80560C798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要求：报告自己的所思，所想，所做，自己的观点和认识</a:t>
            </a:r>
          </a:p>
          <a:p>
            <a:pPr lvl="1"/>
            <a:r>
              <a:rPr lang="zh-CN" altLang="en-US" dirty="0"/>
              <a:t>千万不要从网上下载，然后照本宣科，</a:t>
            </a:r>
            <a:r>
              <a:rPr lang="zh-CN" altLang="en-US" b="1" dirty="0">
                <a:solidFill>
                  <a:srgbClr val="FF0000"/>
                </a:solidFill>
              </a:rPr>
              <a:t>抄录照搬记</a:t>
            </a:r>
            <a:r>
              <a:rPr lang="en-US" altLang="zh-CN" b="1" dirty="0">
                <a:solidFill>
                  <a:srgbClr val="FF0000"/>
                </a:solidFill>
              </a:rPr>
              <a:t>0</a:t>
            </a:r>
            <a:r>
              <a:rPr lang="zh-CN" altLang="en-US" b="1" dirty="0">
                <a:solidFill>
                  <a:srgbClr val="FF0000"/>
                </a:solidFill>
              </a:rPr>
              <a:t>分</a:t>
            </a:r>
            <a:endParaRPr lang="zh-CN" altLang="en-US" dirty="0"/>
          </a:p>
          <a:p>
            <a:r>
              <a:rPr lang="zh-CN" altLang="en-US" dirty="0"/>
              <a:t>目的：锻炼</a:t>
            </a:r>
            <a:r>
              <a:rPr lang="zh-CN" altLang="en-US" b="1" dirty="0">
                <a:solidFill>
                  <a:srgbClr val="FF0000"/>
                </a:solidFill>
              </a:rPr>
              <a:t>演讲技能</a:t>
            </a:r>
            <a:r>
              <a:rPr lang="zh-CN" altLang="en-US" dirty="0"/>
              <a:t>；表现自己，打动听众，使听众受益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一个班分成</a:t>
            </a:r>
            <a:r>
              <a:rPr lang="en-US" altLang="zh-CN" dirty="0"/>
              <a:t>8</a:t>
            </a:r>
            <a:r>
              <a:rPr lang="zh-CN" altLang="en-US" dirty="0"/>
              <a:t>个小组（</a:t>
            </a:r>
            <a:r>
              <a:rPr lang="en-US" altLang="zh-CN" dirty="0"/>
              <a:t>~4</a:t>
            </a:r>
            <a:r>
              <a:rPr lang="zh-CN" altLang="en-US" dirty="0"/>
              <a:t>人</a:t>
            </a:r>
            <a:r>
              <a:rPr lang="en-US" altLang="zh-CN" dirty="0"/>
              <a:t>/</a:t>
            </a:r>
            <a:r>
              <a:rPr lang="zh-CN" altLang="en-US" dirty="0"/>
              <a:t>组）；一个组</a:t>
            </a:r>
            <a:r>
              <a:rPr lang="en-US" altLang="zh-CN" dirty="0"/>
              <a:t>10</a:t>
            </a:r>
            <a:r>
              <a:rPr lang="zh-CN" altLang="en-US" dirty="0"/>
              <a:t>分钟：报告</a:t>
            </a:r>
            <a:r>
              <a:rPr lang="en-US" altLang="zh-CN" dirty="0"/>
              <a:t>6</a:t>
            </a:r>
            <a:r>
              <a:rPr lang="zh-CN" altLang="en-US" dirty="0"/>
              <a:t>分钟，讨论</a:t>
            </a:r>
            <a:r>
              <a:rPr lang="en-US" altLang="zh-CN" dirty="0"/>
              <a:t>4</a:t>
            </a:r>
            <a:r>
              <a:rPr lang="zh-CN" altLang="en-US" dirty="0"/>
              <a:t>分钟</a:t>
            </a:r>
          </a:p>
          <a:p>
            <a:r>
              <a:rPr lang="zh-CN" altLang="en-US" dirty="0"/>
              <a:t>每个学生每堂讨论课后，要</a:t>
            </a:r>
            <a:r>
              <a:rPr lang="zh-CN" altLang="en-US" b="1" dirty="0">
                <a:solidFill>
                  <a:srgbClr val="FF0000"/>
                </a:solidFill>
              </a:rPr>
              <a:t>写出总结（电子稿）</a:t>
            </a:r>
            <a:r>
              <a:rPr lang="zh-CN" altLang="en-US" dirty="0"/>
              <a:t>，提交老师</a:t>
            </a:r>
          </a:p>
          <a:p>
            <a:r>
              <a:rPr lang="zh-CN" altLang="en-US" dirty="0"/>
              <a:t>老师每堂讨论课，做记录，作为给分的依据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小班讨论的主题</a:t>
            </a:r>
            <a:endParaRPr lang="en-US" altLang="zh-CN" dirty="0"/>
          </a:p>
          <a:p>
            <a:pPr lvl="1"/>
            <a:r>
              <a:rPr lang="zh-CN" altLang="en-US" dirty="0"/>
              <a:t>见教学大纲</a:t>
            </a:r>
            <a:endParaRPr lang="en-US" altLang="zh-CN" dirty="0"/>
          </a:p>
          <a:p>
            <a:pPr lvl="2"/>
            <a:r>
              <a:rPr lang="zh-CN" altLang="en-US" dirty="0"/>
              <a:t>课后发送至课程</a:t>
            </a:r>
            <a:r>
              <a:rPr lang="en-US" altLang="zh-CN" dirty="0"/>
              <a:t>QQ</a:t>
            </a:r>
            <a:r>
              <a:rPr lang="zh-CN" altLang="en-US" dirty="0"/>
              <a:t>群</a:t>
            </a:r>
          </a:p>
        </p:txBody>
      </p:sp>
    </p:spTree>
    <p:extLst>
      <p:ext uri="{BB962C8B-B14F-4D97-AF65-F5344CB8AC3E}">
        <p14:creationId xmlns:p14="http://schemas.microsoft.com/office/powerpoint/2010/main" val="325447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1138</TotalTime>
  <Words>1709</Words>
  <Application>Microsoft Office PowerPoint</Application>
  <PresentationFormat>宽屏</PresentationFormat>
  <Paragraphs>375</Paragraphs>
  <Slides>38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51" baseType="lpstr">
      <vt:lpstr>Gill Sans</vt:lpstr>
      <vt:lpstr>Helvetica Light</vt:lpstr>
      <vt:lpstr>等线</vt:lpstr>
      <vt:lpstr>等线 Light</vt:lpstr>
      <vt:lpstr>宋体</vt:lpstr>
      <vt:lpstr>微软雅黑</vt:lpstr>
      <vt:lpstr>Arial</vt:lpstr>
      <vt:lpstr>Calibri</vt:lpstr>
      <vt:lpstr>Helvetica</vt:lpstr>
      <vt:lpstr>Times New Roman</vt:lpstr>
      <vt:lpstr>Wingdings</vt:lpstr>
      <vt:lpstr>Office 主题</vt:lpstr>
      <vt:lpstr>自定义设计方案</vt:lpstr>
      <vt:lpstr>编译原理</vt:lpstr>
      <vt:lpstr>课程组</vt:lpstr>
      <vt:lpstr>个人简介</vt:lpstr>
      <vt:lpstr>课程简介</vt:lpstr>
      <vt:lpstr>课程教学目的</vt:lpstr>
      <vt:lpstr>上课时间地点</vt:lpstr>
      <vt:lpstr>课程资料</vt:lpstr>
      <vt:lpstr>课程评分标准</vt:lpstr>
      <vt:lpstr>小班讨论——表现自己的机会</vt:lpstr>
      <vt:lpstr>实验安排</vt:lpstr>
      <vt:lpstr>《编译原理》正式开始！</vt:lpstr>
      <vt:lpstr>第一单元：编译器介绍</vt:lpstr>
      <vt:lpstr>提纲</vt:lpstr>
      <vt:lpstr>提纲</vt:lpstr>
      <vt:lpstr>什么是编译器？</vt:lpstr>
      <vt:lpstr>示例</vt:lpstr>
      <vt:lpstr>编译器的定义</vt:lpstr>
      <vt:lpstr>编译器的核心功能</vt:lpstr>
      <vt:lpstr>编译器和解释器</vt:lpstr>
      <vt:lpstr>编译器简史</vt:lpstr>
      <vt:lpstr>编译器简史</vt:lpstr>
      <vt:lpstr>编译器简史</vt:lpstr>
      <vt:lpstr>编译器简史</vt:lpstr>
      <vt:lpstr>为什么学习编译原理？</vt:lpstr>
      <vt:lpstr>如何学好编译原理？</vt:lpstr>
      <vt:lpstr>提纲</vt:lpstr>
      <vt:lpstr>编译器的高层结构</vt:lpstr>
      <vt:lpstr>编译过程</vt:lpstr>
      <vt:lpstr>更复杂的一种编译器结构</vt:lpstr>
      <vt:lpstr>小结</vt:lpstr>
      <vt:lpstr>提纲</vt:lpstr>
      <vt:lpstr>简单的编译器实例</vt:lpstr>
      <vt:lpstr>源语言Sum</vt:lpstr>
      <vt:lpstr>栈式计算机Stack</vt:lpstr>
      <vt:lpstr>编译器的阶段</vt:lpstr>
      <vt:lpstr>小结</vt:lpstr>
      <vt:lpstr>第一章作业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CG</dc:creator>
  <cp:lastModifiedBy>guo chen</cp:lastModifiedBy>
  <cp:revision>5186</cp:revision>
  <dcterms:created xsi:type="dcterms:W3CDTF">2013-05-16T08:36:15Z</dcterms:created>
  <dcterms:modified xsi:type="dcterms:W3CDTF">2019-09-16T01:27:30Z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guoche@microsoft.com</vt:lpwstr>
  </property>
  <property fmtid="{D5CDD505-2E9C-101B-9397-08002B2CF9AE}" pid="6" name="MSIP_Label_f42aa342-8706-4288-bd11-ebb85995028c_SetDate">
    <vt:lpwstr>2017-10-22T19:26:02.4036022+08:00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